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11E41"/>
    <a:srgbClr val="5E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1B3D3-E376-5610-0696-4AE01738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C77A6C-7616-9680-96CC-79D92E6F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8F8110-9953-2A9B-8303-8BA2DC0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F34DF5-CA8D-3FEB-2F44-168CF92F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F95992-27B0-1066-B5BA-9106BB97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727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E53E9-660A-8606-4C93-E15579CA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51F741B-17D4-F216-4FFC-F75C19C7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75463A-DB29-ED5A-07DA-A07E2885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72A184-9008-0F6C-077E-D7C9456E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2B26AE-15A9-D4C1-D09A-A955F879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5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214F745-9D9D-E589-D41E-F51DB7D4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CCF3427-BBA6-4575-CA37-3EFEDB0F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8229D0-F714-6486-DB8F-C3E07415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46A0B8-A900-C508-4F1C-C9ED4DD8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AE3EC8-30F9-91FC-CBBD-832FB7B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59320-66A2-25C2-9402-BAC0F4CC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CAF0FE-B041-3AE1-95AC-C6104B9F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F0769F-AACF-DEE3-8D22-5BC42FEE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93C1CE-9AC5-4D1D-0B56-9CC1E178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005EBE-77D5-552D-9643-B49FCF7F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4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C051-45AD-8AE7-5D11-D232228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1270387-5825-4851-7DE2-97248D92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E8AAA7-1DDE-6E49-C50D-619A2A64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74CC9F-2B41-9263-C3EB-A3A6D841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508A56-B37F-C4A6-FE69-020402B2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22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BA9D-3D47-04DF-DA0A-A4814B2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7268D4-82D3-C3A6-2C47-C6503B5F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E4D1349-525B-E98A-9210-65739D9D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C940092-CCF4-F9FC-1DCB-DA0A2F91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BC77A0-2E97-18FE-5F77-C6316893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A80EDE-A707-54CB-35DA-C6074FD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96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B4C9A-60A6-76DC-491B-BAE9B4DF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222862-43BF-7018-8248-1EA84C48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E8308F5-27E1-02B3-B1FC-B3266DC50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F4223B6-28C5-ED43-4190-1D5E8997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F25F5ED-7642-FCC5-F828-18A1AA21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F4D8975-82B1-17C2-4488-E579426C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B15A7BD-2F9A-CB51-79DA-B9A7A6B9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5C99F40-0AA5-B314-FE50-31F67365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98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454A5-01C9-0BEC-1216-2AACB01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5FA054D-19AF-5E23-971B-57A53EB9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EDC178F-B14E-A125-1E07-AAB1270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5368345-DD5C-133D-3FD5-22550847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7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396B9-068E-75B6-29A4-1B961449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4AC6FC1-E0FE-7A6D-480C-6B51B1AE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D9F94E5-DF4C-359D-232F-9C6E1E1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35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D362-D19C-B02A-03C8-E0ADAFF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35AA5C-488E-B41E-55A0-B2184FBE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EACDE6F-C879-C64D-731B-42BAC430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93F455-1D5D-0457-354B-049BC516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5D401C-10F4-6B89-9BE8-D1827446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4633E3-2412-E102-E1C0-374E5B1A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1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82DEF-CF13-ADDE-EAD7-710830D4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D76621-5809-110E-24F2-149CED549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D78A63-5AD3-9B04-34ED-15DC5417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6F89CF-C86C-FD9B-700B-C1E6D6FB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B1BAD8-9C7D-EDE9-0469-FBEB1768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149C0E0-68F5-D79B-DEAA-9D13D3D7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25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8DA49-321E-2E02-7560-5B2FE0E4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7EEA37-BD9F-911A-50D7-5CBB799C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107ACD-C9E3-52C5-78B9-A20FA3478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88D34-52C3-4F9D-9214-9FF30450B2B7}" type="datetimeFigureOut">
              <a:rPr lang="da-DK" smtClean="0"/>
              <a:t>12-05-2024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C7BDBD-28D1-9DD3-6C2D-8D7AF91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75A96F-0F3B-8EEE-5084-249A5032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82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PINION | 'Could She or I Go to Jail for This?' Abortion Bans Result in  Substandard Care That Threatens Patients' Lives | South Seattle Emerald">
            <a:extLst>
              <a:ext uri="{FF2B5EF4-FFF2-40B4-BE49-F238E27FC236}">
                <a16:creationId xmlns:a16="http://schemas.microsoft.com/office/drawing/2014/main" id="{679AA69D-2447-F065-9012-88284BDC5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" t="4015" r="5311" b="6356"/>
          <a:stretch/>
        </p:blipFill>
        <p:spPr bwMode="auto">
          <a:xfrm>
            <a:off x="-2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2F36B3-A854-A0AE-8845-51801F284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07725"/>
            <a:ext cx="12192000" cy="2387600"/>
          </a:xfrm>
        </p:spPr>
        <p:txBody>
          <a:bodyPr>
            <a:normAutofit/>
          </a:bodyPr>
          <a:lstStyle/>
          <a:p>
            <a:r>
              <a:rPr lang="da-DK" b="1" dirty="0">
                <a:solidFill>
                  <a:srgbClr val="011E41"/>
                </a:solidFill>
              </a:rPr>
              <a:t>Health Informatics </a:t>
            </a:r>
            <a:br>
              <a:rPr lang="da-DK" b="1" dirty="0">
                <a:solidFill>
                  <a:srgbClr val="011E41"/>
                </a:solidFill>
              </a:rPr>
            </a:br>
            <a:r>
              <a:rPr lang="da-DK" b="1" dirty="0">
                <a:solidFill>
                  <a:srgbClr val="011E41"/>
                </a:solidFill>
              </a:rPr>
              <a:t>LINFO2381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A0ACF15-7FA3-8E97-89D9-8E2CB915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47873"/>
            <a:ext cx="12192000" cy="1655762"/>
          </a:xfrm>
        </p:spPr>
        <p:txBody>
          <a:bodyPr/>
          <a:lstStyle/>
          <a:p>
            <a:r>
              <a:rPr lang="en-GB" sz="1800" b="1" i="1" dirty="0"/>
              <a:t>The app to store and pass on final wishes for terminally ill patients</a:t>
            </a:r>
            <a:endParaRPr lang="da-DK" sz="1800" b="1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89D71E-C9EA-0611-4C6A-4C20A529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45" y="6109970"/>
            <a:ext cx="3620655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1487853-D34F-AD60-F8D1-D63389F9EAAC}"/>
              </a:ext>
            </a:extLst>
          </p:cNvPr>
          <p:cNvSpPr txBox="1"/>
          <p:nvPr/>
        </p:nvSpPr>
        <p:spPr>
          <a:xfrm>
            <a:off x="-3" y="298345"/>
            <a:ext cx="121920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Project Beyond Wishes</a:t>
            </a:r>
          </a:p>
        </p:txBody>
      </p:sp>
    </p:spTree>
    <p:extLst>
      <p:ext uri="{BB962C8B-B14F-4D97-AF65-F5344CB8AC3E}">
        <p14:creationId xmlns:p14="http://schemas.microsoft.com/office/powerpoint/2010/main" val="13710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FDE88-C918-8B80-1BC8-30FCB9D8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for the application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4CAA9C-6022-FCBC-16AF-8E9555ED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Doctors cannot share information about patients (GDPR)</a:t>
            </a:r>
          </a:p>
          <a:p>
            <a:r>
              <a:rPr lang="en-GB" dirty="0"/>
              <a:t>Notes are easily lost between patients</a:t>
            </a:r>
          </a:p>
          <a:p>
            <a:r>
              <a:rPr lang="en-GB" dirty="0"/>
              <a:t>Hard to share the death wishes</a:t>
            </a:r>
          </a:p>
          <a:p>
            <a:r>
              <a:rPr lang="en-GB" dirty="0"/>
              <a:t>Informal way to share testimonies with trusted general practitioner </a:t>
            </a:r>
          </a:p>
          <a:p>
            <a:r>
              <a:rPr lang="en-GB" dirty="0"/>
              <a:t>EHR archetype only for death summary</a:t>
            </a:r>
            <a:br>
              <a:rPr lang="en-GB" dirty="0"/>
            </a:br>
            <a:r>
              <a:rPr lang="en-GB" dirty="0"/>
              <a:t>not for death wishes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26540F9-C218-7F36-3A71-236B53A5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35" y="3871757"/>
            <a:ext cx="3279826" cy="2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D94-5E2E-0E33-EEC4-E650167C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app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2B1F36-138E-56AD-A14A-61E437FC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1. User Interface (UI) and User Experience (UX):</a:t>
            </a:r>
          </a:p>
          <a:p>
            <a:pPr marL="457200" lvl="1" indent="0">
              <a:buNone/>
            </a:pPr>
            <a:r>
              <a:rPr lang="en-GB" dirty="0"/>
              <a:t>1.1 Design an intuitive and user-friendly interface accessible to general practitioners (GPs) who may not be tech-savvy.</a:t>
            </a:r>
          </a:p>
          <a:p>
            <a:pPr marL="457200" lvl="1" indent="0">
              <a:buNone/>
            </a:pPr>
            <a:r>
              <a:rPr lang="en-GB" dirty="0"/>
              <a:t>1.2 Keep the design simple with good labels and buttons that are non-ambiguous!</a:t>
            </a:r>
          </a:p>
          <a:p>
            <a:pPr marL="457200" lvl="1" indent="0">
              <a:buNone/>
            </a:pPr>
            <a:r>
              <a:rPr lang="en-GB" dirty="0"/>
              <a:t>1.3 Show specific patient information on every screen to be able to distinguish between patient if multiple tabs are open.</a:t>
            </a:r>
          </a:p>
          <a:p>
            <a:pPr marL="0" indent="0">
              <a:buNone/>
            </a:pPr>
            <a:r>
              <a:rPr lang="en-GB" b="1" dirty="0"/>
              <a:t>2. Patient Authentication:</a:t>
            </a:r>
          </a:p>
          <a:p>
            <a:pPr marL="457200" lvl="1" indent="0">
              <a:buNone/>
            </a:pPr>
            <a:r>
              <a:rPr lang="en-GB" dirty="0"/>
              <a:t>2.1 Develop a secure authentication system to verify the identity of the patient and ensure that only authorized individuals can access and modify their final wishes.</a:t>
            </a:r>
          </a:p>
          <a:p>
            <a:pPr marL="457200" lvl="1" indent="0">
              <a:buNone/>
            </a:pPr>
            <a:r>
              <a:rPr lang="en-GB" dirty="0"/>
              <a:t>2.2 Patient Unique identifier is key!</a:t>
            </a:r>
          </a:p>
          <a:p>
            <a:pPr marL="0" indent="0">
              <a:buNone/>
            </a:pPr>
            <a:r>
              <a:rPr lang="en-GB" b="1" dirty="0"/>
              <a:t>3. Document Management:</a:t>
            </a:r>
          </a:p>
          <a:p>
            <a:pPr marL="457200" lvl="1" indent="0">
              <a:buNone/>
            </a:pPr>
            <a:r>
              <a:rPr lang="en-GB" dirty="0"/>
              <a:t>3.1 Allow GPs to create, update, and store their final wishes electronically within the app.</a:t>
            </a:r>
          </a:p>
          <a:p>
            <a:pPr marL="457200" lvl="1" indent="0">
              <a:buNone/>
            </a:pPr>
            <a:r>
              <a:rPr lang="en-GB" dirty="0"/>
              <a:t>3.2 Enable GPs and other healthcare professionals to easily access and pass on documents to other departments.</a:t>
            </a:r>
          </a:p>
          <a:p>
            <a:pPr marL="0" indent="0">
              <a:buNone/>
            </a:pPr>
            <a:r>
              <a:rPr lang="en-GB" b="1" dirty="0"/>
              <a:t>4. Integration with Hospital Systems:</a:t>
            </a:r>
          </a:p>
          <a:p>
            <a:pPr marL="457200" lvl="1" indent="0">
              <a:buNone/>
            </a:pPr>
            <a:r>
              <a:rPr lang="en-GB" dirty="0"/>
              <a:t>4.1 Integration within existing hospital systems to facilitate the transfer of patient information and final wishes across different healthcare settings.</a:t>
            </a:r>
          </a:p>
          <a:p>
            <a:pPr marL="457200" lvl="1" indent="0">
              <a:buNone/>
            </a:pPr>
            <a:r>
              <a:rPr lang="en-GB" dirty="0"/>
              <a:t>4.2 Establish compatibility with electronic health record (EHR) systems to streamline the documentation process.</a:t>
            </a:r>
          </a:p>
          <a:p>
            <a:pPr marL="0" indent="0">
              <a:buNone/>
            </a:pPr>
            <a:r>
              <a:rPr lang="en-GB" b="1" dirty="0"/>
              <a:t>5. Notification and Alert System:</a:t>
            </a:r>
          </a:p>
          <a:p>
            <a:pPr marL="457200" lvl="1" indent="0">
              <a:buNone/>
            </a:pPr>
            <a:r>
              <a:rPr lang="en-GB" dirty="0"/>
              <a:t>5.1 Implement a notification system to alert healthcare providers when a patient's final wishes have been updated or when specific instructions need to be followed.</a:t>
            </a:r>
          </a:p>
          <a:p>
            <a:pPr marL="457200" lvl="1" indent="0">
              <a:buNone/>
            </a:pPr>
            <a:r>
              <a:rPr lang="en-GB" dirty="0"/>
              <a:t>5.2 Ensure timely communication to avoid any misunderstandings or delays in fulfilling the patient's wishes.</a:t>
            </a:r>
          </a:p>
          <a:p>
            <a:pPr marL="457200" lvl="1" indent="0">
              <a:buNone/>
            </a:pPr>
            <a:r>
              <a:rPr lang="en-GB" dirty="0"/>
              <a:t>5.3 When patient dies an alert must be sent out to health care professionals and family.</a:t>
            </a:r>
          </a:p>
        </p:txBody>
      </p:sp>
    </p:spTree>
    <p:extLst>
      <p:ext uri="{BB962C8B-B14F-4D97-AF65-F5344CB8AC3E}">
        <p14:creationId xmlns:p14="http://schemas.microsoft.com/office/powerpoint/2010/main" val="32624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864CB-A7EF-7E13-4FD7-5F2F8D64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from LINFO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AC8A20-0361-0E81-E795-17CF888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Narrow project down to have only a proof of concept</a:t>
            </a:r>
          </a:p>
          <a:p>
            <a:pPr marL="0" indent="0">
              <a:buNone/>
            </a:pPr>
            <a:r>
              <a:rPr lang="en-GB" dirty="0"/>
              <a:t>Create a standalone interface that can be showcased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 HL7 integration or real EHR integration.</a:t>
            </a:r>
            <a:br>
              <a:rPr lang="en-GB" dirty="0"/>
            </a:br>
            <a:r>
              <a:rPr lang="en-GB" dirty="0"/>
              <a:t>Only requirement really is the rest </a:t>
            </a:r>
            <a:r>
              <a:rPr lang="en-GB" dirty="0" err="1"/>
              <a:t>api</a:t>
            </a:r>
            <a:endParaRPr lang="da-DK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Implementations needed for project to pass:</a:t>
            </a:r>
          </a:p>
          <a:p>
            <a:pPr lvl="1"/>
            <a:r>
              <a:rPr lang="en-GB" dirty="0" err="1"/>
              <a:t>RestAPI</a:t>
            </a:r>
            <a:endParaRPr lang="en-GB" dirty="0"/>
          </a:p>
          <a:p>
            <a:pPr lvl="1"/>
            <a:r>
              <a:rPr lang="en-GB" dirty="0"/>
              <a:t> CouchDB </a:t>
            </a:r>
          </a:p>
          <a:p>
            <a:pPr lvl="1"/>
            <a:r>
              <a:rPr lang="en-GB" dirty="0"/>
              <a:t> Web interface in html + JavaScript or a GUI.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4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kstfelt 91">
            <a:extLst>
              <a:ext uri="{FF2B5EF4-FFF2-40B4-BE49-F238E27FC236}">
                <a16:creationId xmlns:a16="http://schemas.microsoft.com/office/drawing/2014/main" id="{303D9EF7-78E8-A93C-14C6-6F87D08094B4}"/>
              </a:ext>
            </a:extLst>
          </p:cNvPr>
          <p:cNvSpPr txBox="1"/>
          <p:nvPr/>
        </p:nvSpPr>
        <p:spPr>
          <a:xfrm rot="2578978">
            <a:off x="4361205" y="4779205"/>
            <a:ext cx="141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Request </a:t>
            </a:r>
          </a:p>
          <a:p>
            <a:pPr algn="ctr"/>
            <a:r>
              <a:rPr lang="en-GB" sz="1200" dirty="0">
                <a:solidFill>
                  <a:srgbClr val="156082"/>
                </a:solidFill>
              </a:rPr>
              <a:t>patient ID</a:t>
            </a:r>
          </a:p>
        </p:txBody>
      </p:sp>
      <p:sp>
        <p:nvSpPr>
          <p:cNvPr id="4" name="Rutediagram: Magnetpladelager 3">
            <a:extLst>
              <a:ext uri="{FF2B5EF4-FFF2-40B4-BE49-F238E27FC236}">
                <a16:creationId xmlns:a16="http://schemas.microsoft.com/office/drawing/2014/main" id="{83F971C5-84D3-2704-4267-FC5E7E20E869}"/>
              </a:ext>
            </a:extLst>
          </p:cNvPr>
          <p:cNvSpPr/>
          <p:nvPr/>
        </p:nvSpPr>
        <p:spPr>
          <a:xfrm>
            <a:off x="1008706" y="2548708"/>
            <a:ext cx="841248" cy="13255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EHR</a:t>
            </a:r>
            <a:endParaRPr lang="da-DK" dirty="0"/>
          </a:p>
        </p:txBody>
      </p:sp>
      <p:pic>
        <p:nvPicPr>
          <p:cNvPr id="7" name="Grafik 6" descr="Familie med pige med massiv udfyldning">
            <a:extLst>
              <a:ext uri="{FF2B5EF4-FFF2-40B4-BE49-F238E27FC236}">
                <a16:creationId xmlns:a16="http://schemas.microsoft.com/office/drawing/2014/main" id="{C8085004-739B-B8B1-5187-FBC705CD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2245" y="626065"/>
            <a:ext cx="914400" cy="914400"/>
          </a:xfrm>
          <a:prstGeom prst="rect">
            <a:avLst/>
          </a:prstGeom>
        </p:spPr>
      </p:pic>
      <p:pic>
        <p:nvPicPr>
          <p:cNvPr id="9" name="Grafik 8" descr="Han-mand med massiv udfyldning">
            <a:extLst>
              <a:ext uri="{FF2B5EF4-FFF2-40B4-BE49-F238E27FC236}">
                <a16:creationId xmlns:a16="http://schemas.microsoft.com/office/drawing/2014/main" id="{EF690176-7322-99B9-C4C6-3E645C971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664" y="2870438"/>
            <a:ext cx="914400" cy="914400"/>
          </a:xfrm>
          <a:prstGeom prst="rect">
            <a:avLst/>
          </a:prstGeom>
        </p:spPr>
      </p:pic>
      <p:pic>
        <p:nvPicPr>
          <p:cNvPr id="11" name="Grafik 10" descr="Sygehus med massiv udfyldning">
            <a:extLst>
              <a:ext uri="{FF2B5EF4-FFF2-40B4-BE49-F238E27FC236}">
                <a16:creationId xmlns:a16="http://schemas.microsoft.com/office/drawing/2014/main" id="{92400DEF-F33A-F1FE-D4F2-7A17AC8D3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9927" y="5194189"/>
            <a:ext cx="980029" cy="980029"/>
          </a:xfrm>
          <a:prstGeom prst="rect">
            <a:avLst/>
          </a:prstGeom>
        </p:spPr>
      </p:pic>
      <p:pic>
        <p:nvPicPr>
          <p:cNvPr id="13" name="Grafik 12" descr="Kiste med massiv udfyldning">
            <a:extLst>
              <a:ext uri="{FF2B5EF4-FFF2-40B4-BE49-F238E27FC236}">
                <a16:creationId xmlns:a16="http://schemas.microsoft.com/office/drawing/2014/main" id="{C6058A95-BA03-7D2E-77AF-77094D1CD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4660" y="4910347"/>
            <a:ext cx="914400" cy="914400"/>
          </a:xfrm>
          <a:prstGeom prst="rect">
            <a:avLst/>
          </a:prstGeom>
        </p:spPr>
      </p:pic>
      <p:pic>
        <p:nvPicPr>
          <p:cNvPr id="15" name="Grafik 14" descr="Patient med massiv udfyldning">
            <a:extLst>
              <a:ext uri="{FF2B5EF4-FFF2-40B4-BE49-F238E27FC236}">
                <a16:creationId xmlns:a16="http://schemas.microsoft.com/office/drawing/2014/main" id="{B27A7AA7-3893-0CB0-0094-B58DDAD09F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08460" y="2826869"/>
            <a:ext cx="914400" cy="914400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B999FFC8-80F8-A166-39BD-E4907AD2F3F2}"/>
              </a:ext>
            </a:extLst>
          </p:cNvPr>
          <p:cNvGrpSpPr/>
          <p:nvPr/>
        </p:nvGrpSpPr>
        <p:grpSpPr>
          <a:xfrm>
            <a:off x="3086520" y="2485369"/>
            <a:ext cx="1655151" cy="1655151"/>
            <a:chOff x="2391576" y="2804021"/>
            <a:chExt cx="1655151" cy="1655151"/>
          </a:xfrm>
        </p:grpSpPr>
        <p:pic>
          <p:nvPicPr>
            <p:cNvPr id="17" name="Grafik 16" descr="Sky med massiv udfyldning">
              <a:extLst>
                <a:ext uri="{FF2B5EF4-FFF2-40B4-BE49-F238E27FC236}">
                  <a16:creationId xmlns:a16="http://schemas.microsoft.com/office/drawing/2014/main" id="{A7857D37-E31F-9374-02E2-D57A1FBD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91576" y="2804021"/>
              <a:ext cx="1655151" cy="1655151"/>
            </a:xfrm>
            <a:prstGeom prst="rect">
              <a:avLst/>
            </a:prstGeom>
          </p:spPr>
        </p:pic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FB46F80E-9895-A00F-770C-E9D962C7BCFA}"/>
                </a:ext>
              </a:extLst>
            </p:cNvPr>
            <p:cNvSpPr txBox="1"/>
            <p:nvPr/>
          </p:nvSpPr>
          <p:spPr>
            <a:xfrm>
              <a:off x="2724976" y="3402126"/>
              <a:ext cx="9994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a-DK" dirty="0">
                  <a:solidFill>
                    <a:schemeClr val="bg1"/>
                  </a:solidFill>
                </a:rPr>
                <a:t>RestfulAPI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5093E5CA-9C14-76B6-F666-6F14A2694B52}"/>
              </a:ext>
            </a:extLst>
          </p:cNvPr>
          <p:cNvGrpSpPr/>
          <p:nvPr/>
        </p:nvGrpSpPr>
        <p:grpSpPr>
          <a:xfrm>
            <a:off x="3691591" y="3928313"/>
            <a:ext cx="445008" cy="938328"/>
            <a:chOff x="4955538" y="4800600"/>
            <a:chExt cx="445008" cy="938328"/>
          </a:xfrm>
        </p:grpSpPr>
        <p:cxnSp>
          <p:nvCxnSpPr>
            <p:cNvPr id="28" name="Lige pilforbindelse 27">
              <a:extLst>
                <a:ext uri="{FF2B5EF4-FFF2-40B4-BE49-F238E27FC236}">
                  <a16:creationId xmlns:a16="http://schemas.microsoft.com/office/drawing/2014/main" id="{B0D43A13-E2A7-4B6F-2D6B-6B7A27E82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ige pilforbindelse 28">
              <a:extLst>
                <a:ext uri="{FF2B5EF4-FFF2-40B4-BE49-F238E27FC236}">
                  <a16:creationId xmlns:a16="http://schemas.microsoft.com/office/drawing/2014/main" id="{4B442BB8-956C-0A30-4028-DA10A457FD66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F069B0F1-B8F6-C9F3-17C5-327CF25D3FC2}"/>
              </a:ext>
            </a:extLst>
          </p:cNvPr>
          <p:cNvGrpSpPr/>
          <p:nvPr/>
        </p:nvGrpSpPr>
        <p:grpSpPr>
          <a:xfrm rot="16200000">
            <a:off x="2261069" y="2843780"/>
            <a:ext cx="445008" cy="938328"/>
            <a:chOff x="4955538" y="4800600"/>
            <a:chExt cx="445008" cy="938328"/>
          </a:xfrm>
        </p:grpSpPr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9E7BF895-1F4F-EF0A-A134-F8DD29640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pilforbindelse 32">
              <a:extLst>
                <a:ext uri="{FF2B5EF4-FFF2-40B4-BE49-F238E27FC236}">
                  <a16:creationId xmlns:a16="http://schemas.microsoft.com/office/drawing/2014/main" id="{3792C1B7-8BFC-66D4-BA6E-A4982A1275AA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rafik 34" descr="Database med massiv udfyldning">
            <a:extLst>
              <a:ext uri="{FF2B5EF4-FFF2-40B4-BE49-F238E27FC236}">
                <a16:creationId xmlns:a16="http://schemas.microsoft.com/office/drawing/2014/main" id="{2AC5749D-FF19-F50D-8161-56144741D8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0816" y="4910347"/>
            <a:ext cx="1211147" cy="1211147"/>
          </a:xfrm>
          <a:prstGeom prst="rect">
            <a:avLst/>
          </a:prstGeom>
        </p:spPr>
      </p:pic>
      <p:sp>
        <p:nvSpPr>
          <p:cNvPr id="36" name="Tekstfelt 35">
            <a:extLst>
              <a:ext uri="{FF2B5EF4-FFF2-40B4-BE49-F238E27FC236}">
                <a16:creationId xmlns:a16="http://schemas.microsoft.com/office/drawing/2014/main" id="{087B6EA3-029B-F90D-4634-64B525D1CBEF}"/>
              </a:ext>
            </a:extLst>
          </p:cNvPr>
          <p:cNvSpPr txBox="1"/>
          <p:nvPr/>
        </p:nvSpPr>
        <p:spPr>
          <a:xfrm>
            <a:off x="3217144" y="5938737"/>
            <a:ext cx="141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solidFill>
                  <a:srgbClr val="156082"/>
                </a:solidFill>
              </a:rPr>
              <a:t>CouchDB</a:t>
            </a:r>
          </a:p>
          <a:p>
            <a:pPr algn="ctr"/>
            <a:r>
              <a:rPr lang="da-DK" dirty="0">
                <a:solidFill>
                  <a:srgbClr val="156082"/>
                </a:solidFill>
              </a:rPr>
              <a:t>Local Server</a:t>
            </a:r>
          </a:p>
        </p:txBody>
      </p:sp>
      <p:grpSp>
        <p:nvGrpSpPr>
          <p:cNvPr id="37" name="Gruppe 36">
            <a:extLst>
              <a:ext uri="{FF2B5EF4-FFF2-40B4-BE49-F238E27FC236}">
                <a16:creationId xmlns:a16="http://schemas.microsoft.com/office/drawing/2014/main" id="{5F4DBEAC-3A35-D261-16E0-60B138C3766E}"/>
              </a:ext>
            </a:extLst>
          </p:cNvPr>
          <p:cNvGrpSpPr/>
          <p:nvPr/>
        </p:nvGrpSpPr>
        <p:grpSpPr>
          <a:xfrm rot="5400000">
            <a:off x="5017758" y="2843780"/>
            <a:ext cx="445008" cy="938328"/>
            <a:chOff x="4955538" y="4800600"/>
            <a:chExt cx="445008" cy="938328"/>
          </a:xfrm>
        </p:grpSpPr>
        <p:cxnSp>
          <p:nvCxnSpPr>
            <p:cNvPr id="38" name="Lige pilforbindelse 37">
              <a:extLst>
                <a:ext uri="{FF2B5EF4-FFF2-40B4-BE49-F238E27FC236}">
                  <a16:creationId xmlns:a16="http://schemas.microsoft.com/office/drawing/2014/main" id="{D454544F-06D7-F701-DDA3-D523F8C66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ge pilforbindelse 38">
              <a:extLst>
                <a:ext uri="{FF2B5EF4-FFF2-40B4-BE49-F238E27FC236}">
                  <a16:creationId xmlns:a16="http://schemas.microsoft.com/office/drawing/2014/main" id="{66506670-3E7C-D508-EEF0-58FB54C843F3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5FE359FB-BC4C-0D9D-555C-48A536D5742A}"/>
              </a:ext>
            </a:extLst>
          </p:cNvPr>
          <p:cNvGrpSpPr/>
          <p:nvPr/>
        </p:nvGrpSpPr>
        <p:grpSpPr>
          <a:xfrm rot="5400000">
            <a:off x="7448293" y="2843780"/>
            <a:ext cx="445008" cy="938328"/>
            <a:chOff x="4955538" y="4800600"/>
            <a:chExt cx="445008" cy="938328"/>
          </a:xfrm>
        </p:grpSpPr>
        <p:cxnSp>
          <p:nvCxnSpPr>
            <p:cNvPr id="41" name="Lige pilforbindelse 40">
              <a:extLst>
                <a:ext uri="{FF2B5EF4-FFF2-40B4-BE49-F238E27FC236}">
                  <a16:creationId xmlns:a16="http://schemas.microsoft.com/office/drawing/2014/main" id="{F1D07621-5CD1-90A7-8225-4D29AD35B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ge pilforbindelse 41">
              <a:extLst>
                <a:ext uri="{FF2B5EF4-FFF2-40B4-BE49-F238E27FC236}">
                  <a16:creationId xmlns:a16="http://schemas.microsoft.com/office/drawing/2014/main" id="{3900BC18-B085-0060-0750-0C3D0FE2491B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kstfelt 42">
            <a:extLst>
              <a:ext uri="{FF2B5EF4-FFF2-40B4-BE49-F238E27FC236}">
                <a16:creationId xmlns:a16="http://schemas.microsoft.com/office/drawing/2014/main" id="{802E1A1A-C013-9882-9683-D9C8066C6B70}"/>
              </a:ext>
            </a:extLst>
          </p:cNvPr>
          <p:cNvSpPr txBox="1"/>
          <p:nvPr/>
        </p:nvSpPr>
        <p:spPr>
          <a:xfrm>
            <a:off x="5359134" y="6090942"/>
            <a:ext cx="211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Other departments</a:t>
            </a:r>
          </a:p>
        </p:txBody>
      </p: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2D0D565-B149-CFC7-7CDE-BC03230B9830}"/>
              </a:ext>
            </a:extLst>
          </p:cNvPr>
          <p:cNvCxnSpPr>
            <a:cxnSpLocks/>
          </p:cNvCxnSpPr>
          <p:nvPr/>
        </p:nvCxnSpPr>
        <p:spPr>
          <a:xfrm flipV="1">
            <a:off x="6369998" y="2016205"/>
            <a:ext cx="0" cy="9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85C798D3-C732-1969-01E3-070090EF29B7}"/>
              </a:ext>
            </a:extLst>
          </p:cNvPr>
          <p:cNvGrpSpPr/>
          <p:nvPr/>
        </p:nvGrpSpPr>
        <p:grpSpPr>
          <a:xfrm rot="5400000">
            <a:off x="9461156" y="2872227"/>
            <a:ext cx="445008" cy="938328"/>
            <a:chOff x="4955538" y="4800600"/>
            <a:chExt cx="445008" cy="938328"/>
          </a:xfrm>
        </p:grpSpPr>
        <p:cxnSp>
          <p:nvCxnSpPr>
            <p:cNvPr id="48" name="Lige pilforbindelse 47">
              <a:extLst>
                <a:ext uri="{FF2B5EF4-FFF2-40B4-BE49-F238E27FC236}">
                  <a16:creationId xmlns:a16="http://schemas.microsoft.com/office/drawing/2014/main" id="{698FAA55-3F7C-4E95-4A1C-2C1BDCB9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ge pilforbindelse 48">
              <a:extLst>
                <a:ext uri="{FF2B5EF4-FFF2-40B4-BE49-F238E27FC236}">
                  <a16:creationId xmlns:a16="http://schemas.microsoft.com/office/drawing/2014/main" id="{52995C14-FDAB-C720-5968-FF22E36237DA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3B5CC090-E69B-0077-70C5-16B1E149BE72}"/>
              </a:ext>
            </a:extLst>
          </p:cNvPr>
          <p:cNvCxnSpPr/>
          <p:nvPr/>
        </p:nvCxnSpPr>
        <p:spPr>
          <a:xfrm>
            <a:off x="10941860" y="3928313"/>
            <a:ext cx="0" cy="9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felt 52">
            <a:extLst>
              <a:ext uri="{FF2B5EF4-FFF2-40B4-BE49-F238E27FC236}">
                <a16:creationId xmlns:a16="http://schemas.microsoft.com/office/drawing/2014/main" id="{0950C7EC-8F52-1B49-0936-8CEF255E94E3}"/>
              </a:ext>
            </a:extLst>
          </p:cNvPr>
          <p:cNvSpPr txBox="1"/>
          <p:nvPr/>
        </p:nvSpPr>
        <p:spPr>
          <a:xfrm>
            <a:off x="7796814" y="3727164"/>
            <a:ext cx="190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General Practitioner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F4797B85-F922-FDF6-B4BA-1EACEEAB132D}"/>
              </a:ext>
            </a:extLst>
          </p:cNvPr>
          <p:cNvSpPr txBox="1"/>
          <p:nvPr/>
        </p:nvSpPr>
        <p:spPr>
          <a:xfrm>
            <a:off x="9980150" y="3580822"/>
            <a:ext cx="1901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Terminal patient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519505C3-30E0-9F41-21A8-FA534FCB2FFC}"/>
              </a:ext>
            </a:extLst>
          </p:cNvPr>
          <p:cNvSpPr txBox="1"/>
          <p:nvPr/>
        </p:nvSpPr>
        <p:spPr>
          <a:xfrm>
            <a:off x="9991208" y="5804891"/>
            <a:ext cx="1901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Death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AA2894F5-9990-C55F-2E12-26AD9E8A1DE9}"/>
              </a:ext>
            </a:extLst>
          </p:cNvPr>
          <p:cNvSpPr txBox="1"/>
          <p:nvPr/>
        </p:nvSpPr>
        <p:spPr>
          <a:xfrm>
            <a:off x="5448793" y="1418079"/>
            <a:ext cx="190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Family and relatives</a:t>
            </a: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58CBD2AD-B46E-FE5E-4BCB-6C89E82A787C}"/>
              </a:ext>
            </a:extLst>
          </p:cNvPr>
          <p:cNvSpPr txBox="1"/>
          <p:nvPr/>
        </p:nvSpPr>
        <p:spPr>
          <a:xfrm>
            <a:off x="5410878" y="3689056"/>
            <a:ext cx="190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Beyond Wishes Client</a:t>
            </a:r>
          </a:p>
        </p:txBody>
      </p: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D967E0EB-99FD-FCEA-CE7D-72722A59B310}"/>
              </a:ext>
            </a:extLst>
          </p:cNvPr>
          <p:cNvCxnSpPr>
            <a:cxnSpLocks/>
          </p:cNvCxnSpPr>
          <p:nvPr/>
        </p:nvCxnSpPr>
        <p:spPr>
          <a:xfrm>
            <a:off x="6369998" y="4308858"/>
            <a:ext cx="0" cy="9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kstfelt 58">
            <a:extLst>
              <a:ext uri="{FF2B5EF4-FFF2-40B4-BE49-F238E27FC236}">
                <a16:creationId xmlns:a16="http://schemas.microsoft.com/office/drawing/2014/main" id="{F932FDCB-EA4B-165C-9692-F5FA523CEB91}"/>
              </a:ext>
            </a:extLst>
          </p:cNvPr>
          <p:cNvSpPr txBox="1"/>
          <p:nvPr/>
        </p:nvSpPr>
        <p:spPr>
          <a:xfrm>
            <a:off x="4561008" y="3312944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Get/Post/Put</a:t>
            </a:r>
          </a:p>
        </p:txBody>
      </p:sp>
      <p:sp>
        <p:nvSpPr>
          <p:cNvPr id="60" name="Tekstfelt 59">
            <a:extLst>
              <a:ext uri="{FF2B5EF4-FFF2-40B4-BE49-F238E27FC236}">
                <a16:creationId xmlns:a16="http://schemas.microsoft.com/office/drawing/2014/main" id="{513BA367-0DDF-616B-0E5D-064AE3AEDF94}"/>
              </a:ext>
            </a:extLst>
          </p:cNvPr>
          <p:cNvSpPr txBox="1"/>
          <p:nvPr/>
        </p:nvSpPr>
        <p:spPr>
          <a:xfrm>
            <a:off x="4509680" y="2849990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JSON</a:t>
            </a: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091BB7A4-B35B-79CF-E53B-819E8804FC52}"/>
              </a:ext>
            </a:extLst>
          </p:cNvPr>
          <p:cNvSpPr txBox="1"/>
          <p:nvPr/>
        </p:nvSpPr>
        <p:spPr>
          <a:xfrm>
            <a:off x="8964591" y="2861508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Monitor and treat</a:t>
            </a:r>
          </a:p>
        </p:txBody>
      </p:sp>
      <p:sp>
        <p:nvSpPr>
          <p:cNvPr id="62" name="Tekstfelt 61">
            <a:extLst>
              <a:ext uri="{FF2B5EF4-FFF2-40B4-BE49-F238E27FC236}">
                <a16:creationId xmlns:a16="http://schemas.microsoft.com/office/drawing/2014/main" id="{701009E9-C76B-EBB9-F731-AD8486FB84AD}"/>
              </a:ext>
            </a:extLst>
          </p:cNvPr>
          <p:cNvSpPr txBox="1"/>
          <p:nvPr/>
        </p:nvSpPr>
        <p:spPr>
          <a:xfrm>
            <a:off x="8996271" y="3298164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Final wishes</a:t>
            </a:r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D6788F79-1F31-621C-C4D3-4B49A89288F3}"/>
              </a:ext>
            </a:extLst>
          </p:cNvPr>
          <p:cNvSpPr txBox="1"/>
          <p:nvPr/>
        </p:nvSpPr>
        <p:spPr>
          <a:xfrm>
            <a:off x="10469265" y="4186076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Dies</a:t>
            </a:r>
          </a:p>
        </p:txBody>
      </p:sp>
      <p:sp>
        <p:nvSpPr>
          <p:cNvPr id="64" name="Tekstfelt 63">
            <a:extLst>
              <a:ext uri="{FF2B5EF4-FFF2-40B4-BE49-F238E27FC236}">
                <a16:creationId xmlns:a16="http://schemas.microsoft.com/office/drawing/2014/main" id="{6217F981-4185-0232-5968-9D5A257DFCD3}"/>
              </a:ext>
            </a:extLst>
          </p:cNvPr>
          <p:cNvSpPr txBox="1"/>
          <p:nvPr/>
        </p:nvSpPr>
        <p:spPr>
          <a:xfrm>
            <a:off x="6780159" y="3253653"/>
            <a:ext cx="1798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Create</a:t>
            </a:r>
            <a:r>
              <a:rPr lang="da-DK" sz="1200" dirty="0">
                <a:solidFill>
                  <a:srgbClr val="156082"/>
                </a:solidFill>
              </a:rPr>
              <a:t>, </a:t>
            </a:r>
            <a:r>
              <a:rPr lang="en-GB" sz="1200" dirty="0">
                <a:solidFill>
                  <a:srgbClr val="156082"/>
                </a:solidFill>
              </a:rPr>
              <a:t>update</a:t>
            </a:r>
            <a:r>
              <a:rPr lang="da-DK" sz="1200" dirty="0">
                <a:solidFill>
                  <a:srgbClr val="156082"/>
                </a:solidFill>
              </a:rPr>
              <a:t>, </a:t>
            </a:r>
            <a:r>
              <a:rPr lang="en-GB" sz="1200" dirty="0">
                <a:solidFill>
                  <a:srgbClr val="156082"/>
                </a:solidFill>
              </a:rPr>
              <a:t>check</a:t>
            </a:r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F4758491-6DBF-662F-D935-69841A18D8BD}"/>
              </a:ext>
            </a:extLst>
          </p:cNvPr>
          <p:cNvSpPr txBox="1"/>
          <p:nvPr/>
        </p:nvSpPr>
        <p:spPr>
          <a:xfrm>
            <a:off x="6747912" y="2848330"/>
            <a:ext cx="1798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Read and act</a:t>
            </a:r>
          </a:p>
        </p:txBody>
      </p:sp>
      <p:sp>
        <p:nvSpPr>
          <p:cNvPr id="66" name="Tekstfelt 65">
            <a:extLst>
              <a:ext uri="{FF2B5EF4-FFF2-40B4-BE49-F238E27FC236}">
                <a16:creationId xmlns:a16="http://schemas.microsoft.com/office/drawing/2014/main" id="{8550A4F3-C294-57BB-2EA8-37835C51DEC6}"/>
              </a:ext>
            </a:extLst>
          </p:cNvPr>
          <p:cNvSpPr txBox="1"/>
          <p:nvPr/>
        </p:nvSpPr>
        <p:spPr>
          <a:xfrm>
            <a:off x="6272414" y="4587593"/>
            <a:ext cx="727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Inform </a:t>
            </a:r>
          </a:p>
        </p:txBody>
      </p:sp>
      <p:sp>
        <p:nvSpPr>
          <p:cNvPr id="67" name="Tekstfelt 66">
            <a:extLst>
              <a:ext uri="{FF2B5EF4-FFF2-40B4-BE49-F238E27FC236}">
                <a16:creationId xmlns:a16="http://schemas.microsoft.com/office/drawing/2014/main" id="{4C9C07D6-BEC1-4465-E308-D8846E10E6A2}"/>
              </a:ext>
            </a:extLst>
          </p:cNvPr>
          <p:cNvSpPr txBox="1"/>
          <p:nvPr/>
        </p:nvSpPr>
        <p:spPr>
          <a:xfrm>
            <a:off x="6272414" y="2289467"/>
            <a:ext cx="727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Inform </a:t>
            </a: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BD4DFE53-B7E3-3A31-3F0F-F40F7DD92DB4}"/>
              </a:ext>
            </a:extLst>
          </p:cNvPr>
          <p:cNvSpPr txBox="1"/>
          <p:nvPr/>
        </p:nvSpPr>
        <p:spPr>
          <a:xfrm rot="5400000">
            <a:off x="3430504" y="4144230"/>
            <a:ext cx="141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Request </a:t>
            </a:r>
          </a:p>
          <a:p>
            <a:pPr algn="ctr"/>
            <a:r>
              <a:rPr lang="en-GB" sz="1200" dirty="0">
                <a:solidFill>
                  <a:srgbClr val="156082"/>
                </a:solidFill>
              </a:rPr>
              <a:t>patient ID</a:t>
            </a:r>
          </a:p>
        </p:txBody>
      </p:sp>
      <p:sp>
        <p:nvSpPr>
          <p:cNvPr id="69" name="Tekstfelt 68">
            <a:extLst>
              <a:ext uri="{FF2B5EF4-FFF2-40B4-BE49-F238E27FC236}">
                <a16:creationId xmlns:a16="http://schemas.microsoft.com/office/drawing/2014/main" id="{CE7B776D-48ED-AB11-512B-193C037C8ABA}"/>
              </a:ext>
            </a:extLst>
          </p:cNvPr>
          <p:cNvSpPr txBox="1"/>
          <p:nvPr/>
        </p:nvSpPr>
        <p:spPr>
          <a:xfrm rot="16200000">
            <a:off x="2880934" y="4280565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Response</a:t>
            </a:r>
          </a:p>
        </p:txBody>
      </p:sp>
      <p:grpSp>
        <p:nvGrpSpPr>
          <p:cNvPr id="79" name="Gruppe 78">
            <a:extLst>
              <a:ext uri="{FF2B5EF4-FFF2-40B4-BE49-F238E27FC236}">
                <a16:creationId xmlns:a16="http://schemas.microsoft.com/office/drawing/2014/main" id="{9432A6B1-D267-C5A7-E487-3C435592CEEA}"/>
              </a:ext>
            </a:extLst>
          </p:cNvPr>
          <p:cNvGrpSpPr/>
          <p:nvPr/>
        </p:nvGrpSpPr>
        <p:grpSpPr>
          <a:xfrm>
            <a:off x="5772264" y="2740609"/>
            <a:ext cx="1201564" cy="1201564"/>
            <a:chOff x="5772264" y="3059261"/>
            <a:chExt cx="1201564" cy="1201564"/>
          </a:xfrm>
        </p:grpSpPr>
        <p:pic>
          <p:nvPicPr>
            <p:cNvPr id="19" name="Grafik 18" descr="Bærbar computer med massiv udfyldning">
              <a:extLst>
                <a:ext uri="{FF2B5EF4-FFF2-40B4-BE49-F238E27FC236}">
                  <a16:creationId xmlns:a16="http://schemas.microsoft.com/office/drawing/2014/main" id="{88777627-593D-4698-0410-9E7BA7CCD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72264" y="3059261"/>
              <a:ext cx="1201564" cy="1201564"/>
            </a:xfrm>
            <a:prstGeom prst="rect">
              <a:avLst/>
            </a:prstGeom>
          </p:spPr>
        </p:pic>
        <p:pic>
          <p:nvPicPr>
            <p:cNvPr id="74" name="Grafik 73" descr="Liste med massiv udfyldning">
              <a:extLst>
                <a:ext uri="{FF2B5EF4-FFF2-40B4-BE49-F238E27FC236}">
                  <a16:creationId xmlns:a16="http://schemas.microsoft.com/office/drawing/2014/main" id="{FB9CA8BA-16C1-128E-F7CE-D5458DCAA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41711" y="3390492"/>
              <a:ext cx="421563" cy="421563"/>
            </a:xfrm>
            <a:prstGeom prst="rect">
              <a:avLst/>
            </a:prstGeom>
          </p:spPr>
        </p:pic>
        <p:pic>
          <p:nvPicPr>
            <p:cNvPr id="76" name="Grafik 75" descr="Slynge med massiv udfyldning">
              <a:extLst>
                <a:ext uri="{FF2B5EF4-FFF2-40B4-BE49-F238E27FC236}">
                  <a16:creationId xmlns:a16="http://schemas.microsoft.com/office/drawing/2014/main" id="{EFA01541-ACF7-57C6-5CC3-666D32A08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6054408" y="3428999"/>
              <a:ext cx="326503" cy="326503"/>
            </a:xfrm>
            <a:prstGeom prst="rect">
              <a:avLst/>
            </a:prstGeom>
          </p:spPr>
        </p:pic>
      </p:grpSp>
      <p:grpSp>
        <p:nvGrpSpPr>
          <p:cNvPr id="82" name="Gruppe 81">
            <a:extLst>
              <a:ext uri="{FF2B5EF4-FFF2-40B4-BE49-F238E27FC236}">
                <a16:creationId xmlns:a16="http://schemas.microsoft.com/office/drawing/2014/main" id="{3B9D70A0-B6E4-46CD-2850-488A3028C35C}"/>
              </a:ext>
            </a:extLst>
          </p:cNvPr>
          <p:cNvGrpSpPr/>
          <p:nvPr/>
        </p:nvGrpSpPr>
        <p:grpSpPr>
          <a:xfrm>
            <a:off x="20682" y="2384663"/>
            <a:ext cx="3354854" cy="1856562"/>
            <a:chOff x="66402" y="2383062"/>
            <a:chExt cx="3354854" cy="1986962"/>
          </a:xfrm>
        </p:grpSpPr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8A31DC35-8173-312C-15BF-03191EF41E90}"/>
                </a:ext>
              </a:extLst>
            </p:cNvPr>
            <p:cNvSpPr/>
            <p:nvPr/>
          </p:nvSpPr>
          <p:spPr>
            <a:xfrm>
              <a:off x="411480" y="2383062"/>
              <a:ext cx="2759975" cy="1965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Tekstfelt 80">
              <a:extLst>
                <a:ext uri="{FF2B5EF4-FFF2-40B4-BE49-F238E27FC236}">
                  <a16:creationId xmlns:a16="http://schemas.microsoft.com/office/drawing/2014/main" id="{CC575AAC-2E18-8B1E-175C-9F709D6E7F32}"/>
                </a:ext>
              </a:extLst>
            </p:cNvPr>
            <p:cNvSpPr txBox="1"/>
            <p:nvPr/>
          </p:nvSpPr>
          <p:spPr>
            <a:xfrm>
              <a:off x="66402" y="4084144"/>
              <a:ext cx="3354854" cy="285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solidFill>
                    <a:srgbClr val="FF0000"/>
                  </a:solidFill>
                </a:rPr>
                <a:t>Integration not considered</a:t>
              </a:r>
            </a:p>
          </p:txBody>
        </p:sp>
      </p:grpSp>
      <p:sp>
        <p:nvSpPr>
          <p:cNvPr id="83" name="Tekstfelt 82">
            <a:extLst>
              <a:ext uri="{FF2B5EF4-FFF2-40B4-BE49-F238E27FC236}">
                <a16:creationId xmlns:a16="http://schemas.microsoft.com/office/drawing/2014/main" id="{399CAEC3-17A6-36F4-BE23-CA795EE94B0F}"/>
              </a:ext>
            </a:extLst>
          </p:cNvPr>
          <p:cNvSpPr txBox="1"/>
          <p:nvPr/>
        </p:nvSpPr>
        <p:spPr>
          <a:xfrm>
            <a:off x="1829117" y="3291886"/>
            <a:ext cx="141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Request </a:t>
            </a:r>
          </a:p>
          <a:p>
            <a:pPr algn="ctr"/>
            <a:r>
              <a:rPr lang="da-DK" sz="1200" dirty="0">
                <a:solidFill>
                  <a:srgbClr val="156082"/>
                </a:solidFill>
              </a:rPr>
              <a:t>patient ID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8DFC9813-049A-5DBC-F282-B7E3698828DE}"/>
              </a:ext>
            </a:extLst>
          </p:cNvPr>
          <p:cNvSpPr txBox="1"/>
          <p:nvPr/>
        </p:nvSpPr>
        <p:spPr>
          <a:xfrm>
            <a:off x="1773114" y="2863462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Response</a:t>
            </a:r>
          </a:p>
        </p:txBody>
      </p:sp>
      <p:grpSp>
        <p:nvGrpSpPr>
          <p:cNvPr id="85" name="Gruppe 84">
            <a:extLst>
              <a:ext uri="{FF2B5EF4-FFF2-40B4-BE49-F238E27FC236}">
                <a16:creationId xmlns:a16="http://schemas.microsoft.com/office/drawing/2014/main" id="{EB340B89-FF9B-7B00-5093-EA3F75CB0C51}"/>
              </a:ext>
            </a:extLst>
          </p:cNvPr>
          <p:cNvGrpSpPr/>
          <p:nvPr/>
        </p:nvGrpSpPr>
        <p:grpSpPr>
          <a:xfrm rot="7872069">
            <a:off x="5015304" y="4009188"/>
            <a:ext cx="445008" cy="1672583"/>
            <a:chOff x="4955538" y="4800600"/>
            <a:chExt cx="445008" cy="938328"/>
          </a:xfrm>
        </p:grpSpPr>
        <p:cxnSp>
          <p:nvCxnSpPr>
            <p:cNvPr id="86" name="Lige pilforbindelse 85">
              <a:extLst>
                <a:ext uri="{FF2B5EF4-FFF2-40B4-BE49-F238E27FC236}">
                  <a16:creationId xmlns:a16="http://schemas.microsoft.com/office/drawing/2014/main" id="{40625443-6F8A-B696-7227-8AD19E62D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ge pilforbindelse 86">
              <a:extLst>
                <a:ext uri="{FF2B5EF4-FFF2-40B4-BE49-F238E27FC236}">
                  <a16:creationId xmlns:a16="http://schemas.microsoft.com/office/drawing/2014/main" id="{6D3EB50D-A3FA-0953-8359-5030B5755C99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kstfelt 92">
            <a:extLst>
              <a:ext uri="{FF2B5EF4-FFF2-40B4-BE49-F238E27FC236}">
                <a16:creationId xmlns:a16="http://schemas.microsoft.com/office/drawing/2014/main" id="{98381878-808B-9C6F-36F4-8AAC084FD5E7}"/>
              </a:ext>
            </a:extLst>
          </p:cNvPr>
          <p:cNvSpPr txBox="1"/>
          <p:nvPr/>
        </p:nvSpPr>
        <p:spPr>
          <a:xfrm rot="2546245">
            <a:off x="4644388" y="4378308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Response</a:t>
            </a:r>
          </a:p>
        </p:txBody>
      </p:sp>
      <p:pic>
        <p:nvPicPr>
          <p:cNvPr id="94" name="Grafik 93" descr="Dokument med massiv udfyldning">
            <a:extLst>
              <a:ext uri="{FF2B5EF4-FFF2-40B4-BE49-F238E27FC236}">
                <a16:creationId xmlns:a16="http://schemas.microsoft.com/office/drawing/2014/main" id="{233E763A-6D93-2F6A-20C4-39060AC1A9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589622">
            <a:off x="5595744" y="4639820"/>
            <a:ext cx="276402" cy="276402"/>
          </a:xfrm>
          <a:prstGeom prst="rect">
            <a:avLst/>
          </a:prstGeom>
        </p:spPr>
      </p:pic>
      <p:pic>
        <p:nvPicPr>
          <p:cNvPr id="95" name="Grafik 94" descr="Dokument med massiv udfyldning">
            <a:extLst>
              <a:ext uri="{FF2B5EF4-FFF2-40B4-BE49-F238E27FC236}">
                <a16:creationId xmlns:a16="http://schemas.microsoft.com/office/drawing/2014/main" id="{371E21D6-1CCF-DD39-3A7C-DA6060526F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43601" y="4270907"/>
            <a:ext cx="276402" cy="276402"/>
          </a:xfrm>
          <a:prstGeom prst="rect">
            <a:avLst/>
          </a:prstGeom>
        </p:spPr>
      </p:pic>
      <p:sp>
        <p:nvSpPr>
          <p:cNvPr id="3" name="Rektangel: et afrundet og et afklippet hjørne øverst 2">
            <a:extLst>
              <a:ext uri="{FF2B5EF4-FFF2-40B4-BE49-F238E27FC236}">
                <a16:creationId xmlns:a16="http://schemas.microsoft.com/office/drawing/2014/main" id="{4D011713-876E-D491-ADFC-93A71886FE27}"/>
              </a:ext>
            </a:extLst>
          </p:cNvPr>
          <p:cNvSpPr/>
          <p:nvPr/>
        </p:nvSpPr>
        <p:spPr>
          <a:xfrm flipV="1">
            <a:off x="272008" y="564732"/>
            <a:ext cx="3058807" cy="333213"/>
          </a:xfrm>
          <a:prstGeom prst="snip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D6BEFB8-D9FD-F8A6-1192-9F1CF90434D7}"/>
              </a:ext>
            </a:extLst>
          </p:cNvPr>
          <p:cNvSpPr txBox="1"/>
          <p:nvPr/>
        </p:nvSpPr>
        <p:spPr>
          <a:xfrm>
            <a:off x="299084" y="546673"/>
            <a:ext cx="3154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Beyond Wishes Rich picture diagram</a:t>
            </a:r>
            <a:endParaRPr lang="da-DK" sz="1400" dirty="0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AB68E377-F9C2-AFE1-218B-0FFCE8DB6310}"/>
              </a:ext>
            </a:extLst>
          </p:cNvPr>
          <p:cNvGrpSpPr/>
          <p:nvPr/>
        </p:nvGrpSpPr>
        <p:grpSpPr>
          <a:xfrm>
            <a:off x="4343475" y="4241225"/>
            <a:ext cx="3748367" cy="2421584"/>
            <a:chOff x="146656" y="2383062"/>
            <a:chExt cx="3354854" cy="2014764"/>
          </a:xfrm>
        </p:grpSpPr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5C1BAEE7-2557-B7C4-EA1D-C649D6279E1A}"/>
                </a:ext>
              </a:extLst>
            </p:cNvPr>
            <p:cNvSpPr/>
            <p:nvPr/>
          </p:nvSpPr>
          <p:spPr>
            <a:xfrm>
              <a:off x="341352" y="2383062"/>
              <a:ext cx="2830104" cy="1965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BF36C377-D63C-6162-F589-72A8B10354FB}"/>
                </a:ext>
              </a:extLst>
            </p:cNvPr>
            <p:cNvSpPr txBox="1"/>
            <p:nvPr/>
          </p:nvSpPr>
          <p:spPr>
            <a:xfrm>
              <a:off x="146656" y="4141755"/>
              <a:ext cx="3354854" cy="256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solidFill>
                    <a:srgbClr val="FF0000"/>
                  </a:solidFill>
                </a:rPr>
                <a:t>Multi-instance not implemented</a:t>
              </a:r>
            </a:p>
          </p:txBody>
        </p:sp>
      </p:grpSp>
      <p:sp>
        <p:nvSpPr>
          <p:cNvPr id="14" name="Rektangel 13">
            <a:extLst>
              <a:ext uri="{FF2B5EF4-FFF2-40B4-BE49-F238E27FC236}">
                <a16:creationId xmlns:a16="http://schemas.microsoft.com/office/drawing/2014/main" id="{FB72430C-8DF8-DD4E-8AD5-ACD071A3C741}"/>
              </a:ext>
            </a:extLst>
          </p:cNvPr>
          <p:cNvSpPr/>
          <p:nvPr/>
        </p:nvSpPr>
        <p:spPr>
          <a:xfrm>
            <a:off x="272009" y="564733"/>
            <a:ext cx="11554231" cy="617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22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C8C7B-EBA3-B55B-C0C1-9104BD2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user interface </a:t>
            </a:r>
            <a:r>
              <a:rPr lang="en-GB" dirty="0" err="1"/>
              <a:t>mockup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766FAF6-53BF-71ED-1483-72EEA6C80D45}"/>
              </a:ext>
            </a:extLst>
          </p:cNvPr>
          <p:cNvSpPr/>
          <p:nvPr/>
        </p:nvSpPr>
        <p:spPr>
          <a:xfrm>
            <a:off x="1033272" y="1536192"/>
            <a:ext cx="10387584" cy="524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E231D7F-58F9-E223-7DFC-D3B380602190}"/>
              </a:ext>
            </a:extLst>
          </p:cNvPr>
          <p:cNvSpPr/>
          <p:nvPr/>
        </p:nvSpPr>
        <p:spPr>
          <a:xfrm>
            <a:off x="1033272" y="1536192"/>
            <a:ext cx="10387584" cy="22860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Grafik 8" descr="Udgang med massiv udfyldning">
            <a:extLst>
              <a:ext uri="{FF2B5EF4-FFF2-40B4-BE49-F238E27FC236}">
                <a16:creationId xmlns:a16="http://schemas.microsoft.com/office/drawing/2014/main" id="{A7EBF0E7-631F-A8A3-5AF7-404EF447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198421"/>
            <a:ext cx="914400" cy="9144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A8AE0148-86E7-A3A2-B830-EF13A984F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86" y="1517107"/>
            <a:ext cx="676370" cy="247685"/>
          </a:xfrm>
          <a:prstGeom prst="rect">
            <a:avLst/>
          </a:prstGeom>
        </p:spPr>
      </p:pic>
      <p:pic>
        <p:nvPicPr>
          <p:cNvPr id="18" name="Billede 17" descr="Person, der har en bagmotor">
            <a:extLst>
              <a:ext uri="{FF2B5EF4-FFF2-40B4-BE49-F238E27FC236}">
                <a16:creationId xmlns:a16="http://schemas.microsoft.com/office/drawing/2014/main" id="{782CCC03-870F-0AAE-E193-A1CC21145D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6227" r="47222"/>
          <a:stretch/>
        </p:blipFill>
        <p:spPr>
          <a:xfrm>
            <a:off x="1273703" y="2265046"/>
            <a:ext cx="1417280" cy="1895474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AA6C3A51-91C4-F4DC-9D10-F9AD53135453}"/>
              </a:ext>
            </a:extLst>
          </p:cNvPr>
          <p:cNvSpPr txBox="1"/>
          <p:nvPr/>
        </p:nvSpPr>
        <p:spPr>
          <a:xfrm>
            <a:off x="2873121" y="2265046"/>
            <a:ext cx="2513006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Patient information</a:t>
            </a:r>
            <a:endParaRPr lang="en-GB" sz="1200" dirty="0"/>
          </a:p>
          <a:p>
            <a:r>
              <a:rPr lang="en-GB" sz="1200" dirty="0"/>
              <a:t>Patient Name: Spears Britney</a:t>
            </a:r>
          </a:p>
          <a:p>
            <a:r>
              <a:rPr lang="en-GB" sz="1200" dirty="0"/>
              <a:t>Patient ID: 2020204040DE</a:t>
            </a:r>
          </a:p>
          <a:p>
            <a:r>
              <a:rPr lang="en-GB" sz="1200" dirty="0"/>
              <a:t>Diagnosis: Brain </a:t>
            </a:r>
            <a:r>
              <a:rPr lang="en-GB" sz="1200" dirty="0" err="1"/>
              <a:t>tumor</a:t>
            </a:r>
            <a:endParaRPr lang="en-GB" sz="1200" dirty="0"/>
          </a:p>
          <a:p>
            <a:r>
              <a:rPr lang="en-GB" sz="1200" dirty="0"/>
              <a:t>Prognosis (days to live): 3 months</a:t>
            </a:r>
          </a:p>
          <a:p>
            <a:r>
              <a:rPr lang="en-GB" sz="1200" dirty="0"/>
              <a:t>Birthdate: 20 April 1974</a:t>
            </a:r>
          </a:p>
          <a:p>
            <a:r>
              <a:rPr lang="en-GB" sz="1200" dirty="0"/>
              <a:t>Age:  54</a:t>
            </a:r>
          </a:p>
          <a:p>
            <a:r>
              <a:rPr lang="en-GB" sz="1200" dirty="0"/>
              <a:t>Sex:  Female</a:t>
            </a:r>
          </a:p>
          <a:p>
            <a:r>
              <a:rPr lang="en-GB" sz="1200" dirty="0"/>
              <a:t>Weight: 60kg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D14F8C83-65D5-37D2-3C8E-DB1635E32C95}"/>
              </a:ext>
            </a:extLst>
          </p:cNvPr>
          <p:cNvSpPr txBox="1"/>
          <p:nvPr/>
        </p:nvSpPr>
        <p:spPr>
          <a:xfrm>
            <a:off x="7303388" y="2293904"/>
            <a:ext cx="3974211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Final wishes</a:t>
            </a:r>
          </a:p>
          <a:p>
            <a:endParaRPr lang="en-GB" dirty="0"/>
          </a:p>
          <a:p>
            <a:r>
              <a:rPr lang="en-GB" dirty="0"/>
              <a:t>Eat </a:t>
            </a:r>
            <a:r>
              <a:rPr lang="en-GB" dirty="0" err="1"/>
              <a:t>boulettes</a:t>
            </a:r>
            <a:r>
              <a:rPr lang="en-GB" dirty="0"/>
              <a:t> de </a:t>
            </a:r>
            <a:r>
              <a:rPr lang="en-GB" dirty="0" err="1"/>
              <a:t>agneau</a:t>
            </a:r>
            <a:endParaRPr lang="en-GB" dirty="0"/>
          </a:p>
          <a:p>
            <a:endParaRPr lang="en-GB" dirty="0"/>
          </a:p>
          <a:p>
            <a:r>
              <a:rPr lang="en-GB" dirty="0"/>
              <a:t>Go paragliding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D7556B09-C4FD-252A-03DD-E87B80A18A27}"/>
              </a:ext>
            </a:extLst>
          </p:cNvPr>
          <p:cNvGrpSpPr/>
          <p:nvPr/>
        </p:nvGrpSpPr>
        <p:grpSpPr>
          <a:xfrm>
            <a:off x="1273703" y="4384044"/>
            <a:ext cx="3974211" cy="1895086"/>
            <a:chOff x="1172267" y="4757781"/>
            <a:chExt cx="4213860" cy="1941592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393209C5-097D-1E6B-479A-39E1C8EEF5C9}"/>
                </a:ext>
              </a:extLst>
            </p:cNvPr>
            <p:cNvGrpSpPr/>
            <p:nvPr/>
          </p:nvGrpSpPr>
          <p:grpSpPr>
            <a:xfrm>
              <a:off x="1172267" y="4773921"/>
              <a:ext cx="3599758" cy="1925452"/>
              <a:chOff x="1172267" y="4773921"/>
              <a:chExt cx="3599758" cy="1925452"/>
            </a:xfrm>
          </p:grpSpPr>
          <p:pic>
            <p:nvPicPr>
              <p:cNvPr id="22" name="Billede 21">
                <a:extLst>
                  <a:ext uri="{FF2B5EF4-FFF2-40B4-BE49-F238E27FC236}">
                    <a16:creationId xmlns:a16="http://schemas.microsoft.com/office/drawing/2014/main" id="{852B1B1D-1F12-756F-0E50-6887E1526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2267" y="4773921"/>
                <a:ext cx="3599758" cy="1925452"/>
              </a:xfrm>
              <a:prstGeom prst="rect">
                <a:avLst/>
              </a:prstGeom>
            </p:spPr>
          </p:pic>
          <p:pic>
            <p:nvPicPr>
              <p:cNvPr id="24" name="Billede 23">
                <a:extLst>
                  <a:ext uri="{FF2B5EF4-FFF2-40B4-BE49-F238E27FC236}">
                    <a16:creationId xmlns:a16="http://schemas.microsoft.com/office/drawing/2014/main" id="{E68B9705-4C5C-5900-AC4C-97EA24491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3703" y="4789161"/>
                <a:ext cx="2947777" cy="140979"/>
              </a:xfrm>
              <a:prstGeom prst="rect">
                <a:avLst/>
              </a:prstGeom>
            </p:spPr>
          </p:pic>
        </p:grp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CEDEDFC9-96CB-8AC3-6BEB-14AEA9FF77BF}"/>
                </a:ext>
              </a:extLst>
            </p:cNvPr>
            <p:cNvSpPr txBox="1"/>
            <p:nvPr/>
          </p:nvSpPr>
          <p:spPr>
            <a:xfrm>
              <a:off x="1172267" y="4757781"/>
              <a:ext cx="42138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dirty="0"/>
                <a:t>Attach document to final wishes</a:t>
              </a:r>
              <a:endParaRPr lang="da-DK" sz="1100" dirty="0"/>
            </a:p>
          </p:txBody>
        </p:sp>
      </p:grp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F0F44B15-9ACF-90A4-BC8C-63B106505C71}"/>
              </a:ext>
            </a:extLst>
          </p:cNvPr>
          <p:cNvGrpSpPr/>
          <p:nvPr/>
        </p:nvGrpSpPr>
        <p:grpSpPr>
          <a:xfrm>
            <a:off x="1273703" y="1805295"/>
            <a:ext cx="1677771" cy="415125"/>
            <a:chOff x="1273703" y="1805295"/>
            <a:chExt cx="1677771" cy="415125"/>
          </a:xfrm>
        </p:grpSpPr>
        <p:sp>
          <p:nvSpPr>
            <p:cNvPr id="30" name="Rektangel: afrundede hjørner 29">
              <a:extLst>
                <a:ext uri="{FF2B5EF4-FFF2-40B4-BE49-F238E27FC236}">
                  <a16:creationId xmlns:a16="http://schemas.microsoft.com/office/drawing/2014/main" id="{75CC495A-302A-A64B-725C-4EEFCB8A7BB4}"/>
                </a:ext>
              </a:extLst>
            </p:cNvPr>
            <p:cNvSpPr/>
            <p:nvPr/>
          </p:nvSpPr>
          <p:spPr>
            <a:xfrm>
              <a:off x="1273703" y="1855755"/>
              <a:ext cx="1599418" cy="32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29" name="Grafik 28" descr="Tilbage med massiv udfyldning">
              <a:extLst>
                <a:ext uri="{FF2B5EF4-FFF2-40B4-BE49-F238E27FC236}">
                  <a16:creationId xmlns:a16="http://schemas.microsoft.com/office/drawing/2014/main" id="{0B6B20C5-2AD8-39BC-2E80-AADC348B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73703" y="1805295"/>
              <a:ext cx="415125" cy="415125"/>
            </a:xfrm>
            <a:prstGeom prst="rect">
              <a:avLst/>
            </a:prstGeom>
          </p:spPr>
        </p:pic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CBCFDB5E-8565-C3ED-9455-D8F34BB3F5FE}"/>
                </a:ext>
              </a:extLst>
            </p:cNvPr>
            <p:cNvSpPr txBox="1"/>
            <p:nvPr/>
          </p:nvSpPr>
          <p:spPr>
            <a:xfrm>
              <a:off x="1589878" y="1864066"/>
              <a:ext cx="1361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Back to search</a:t>
              </a:r>
              <a:endParaRPr lang="da-DK" sz="1400" dirty="0"/>
            </a:p>
          </p:txBody>
        </p:sp>
      </p:grpSp>
      <p:sp>
        <p:nvSpPr>
          <p:cNvPr id="34" name="Rektangel 33">
            <a:extLst>
              <a:ext uri="{FF2B5EF4-FFF2-40B4-BE49-F238E27FC236}">
                <a16:creationId xmlns:a16="http://schemas.microsoft.com/office/drawing/2014/main" id="{664AF6AB-04A7-D50E-976A-8CCD4797A5C5}"/>
              </a:ext>
            </a:extLst>
          </p:cNvPr>
          <p:cNvSpPr/>
          <p:nvPr/>
        </p:nvSpPr>
        <p:spPr>
          <a:xfrm>
            <a:off x="4740365" y="4384044"/>
            <a:ext cx="2491394" cy="2225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u="sng" dirty="0" err="1">
                <a:solidFill>
                  <a:schemeClr val="tx1"/>
                </a:solidFill>
              </a:rPr>
              <a:t>Uploaded</a:t>
            </a:r>
            <a:r>
              <a:rPr lang="da-DK" u="sng" dirty="0">
                <a:solidFill>
                  <a:schemeClr val="tx1"/>
                </a:solidFill>
              </a:rPr>
              <a:t> </a:t>
            </a:r>
            <a:r>
              <a:rPr lang="da-DK" u="sng" dirty="0" err="1">
                <a:solidFill>
                  <a:schemeClr val="tx1"/>
                </a:solidFill>
              </a:rPr>
              <a:t>documents</a:t>
            </a:r>
            <a:r>
              <a:rPr lang="da-DK" u="sng" dirty="0">
                <a:solidFill>
                  <a:schemeClr val="tx1"/>
                </a:solidFill>
              </a:rPr>
              <a:t>:</a:t>
            </a: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pPr algn="ctr"/>
            <a:endParaRPr lang="da-DK" dirty="0"/>
          </a:p>
        </p:txBody>
      </p: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B34B370B-479A-262C-DC21-2B68870A4C8B}"/>
              </a:ext>
            </a:extLst>
          </p:cNvPr>
          <p:cNvGrpSpPr/>
          <p:nvPr/>
        </p:nvGrpSpPr>
        <p:grpSpPr>
          <a:xfrm>
            <a:off x="9318879" y="1864066"/>
            <a:ext cx="1599418" cy="320040"/>
            <a:chOff x="4386644" y="1869328"/>
            <a:chExt cx="1599418" cy="320040"/>
          </a:xfrm>
        </p:grpSpPr>
        <p:sp>
          <p:nvSpPr>
            <p:cNvPr id="37" name="Rektangel: afrundede hjørner 36">
              <a:extLst>
                <a:ext uri="{FF2B5EF4-FFF2-40B4-BE49-F238E27FC236}">
                  <a16:creationId xmlns:a16="http://schemas.microsoft.com/office/drawing/2014/main" id="{13EF94BE-982B-9947-5AD1-1B1791ED17CE}"/>
                </a:ext>
              </a:extLst>
            </p:cNvPr>
            <p:cNvSpPr/>
            <p:nvPr/>
          </p:nvSpPr>
          <p:spPr>
            <a:xfrm>
              <a:off x="4386644" y="1869328"/>
              <a:ext cx="1599418" cy="32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99D86652-CA07-A362-0A96-1E229A9139D7}"/>
                </a:ext>
              </a:extLst>
            </p:cNvPr>
            <p:cNvSpPr txBox="1"/>
            <p:nvPr/>
          </p:nvSpPr>
          <p:spPr>
            <a:xfrm>
              <a:off x="4856680" y="1874102"/>
              <a:ext cx="1058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Alert family</a:t>
              </a:r>
              <a:endParaRPr lang="da-DK" sz="1400" dirty="0"/>
            </a:p>
          </p:txBody>
        </p:sp>
        <p:pic>
          <p:nvPicPr>
            <p:cNvPr id="36" name="Grafik 35" descr="Klokke med massiv udfyldning">
              <a:extLst>
                <a:ext uri="{FF2B5EF4-FFF2-40B4-BE49-F238E27FC236}">
                  <a16:creationId xmlns:a16="http://schemas.microsoft.com/office/drawing/2014/main" id="{EB448B11-2AA5-227D-EDB8-8CC16B31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2720" y="1873399"/>
              <a:ext cx="295607" cy="295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315A4-D56E-C7C6-DFEE-402A18F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What Is REST API? - Definition - Codeless Platforms">
            <a:extLst>
              <a:ext uri="{FF2B5EF4-FFF2-40B4-BE49-F238E27FC236}">
                <a16:creationId xmlns:a16="http://schemas.microsoft.com/office/drawing/2014/main" id="{BE79E892-6F8D-B235-922B-8C17D081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" y="128061"/>
            <a:ext cx="11618052" cy="46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7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12">
            <a:extLst>
              <a:ext uri="{FF2B5EF4-FFF2-40B4-BE49-F238E27FC236}">
                <a16:creationId xmlns:a16="http://schemas.microsoft.com/office/drawing/2014/main" id="{04FB4BDF-CDA3-DD82-49D2-B24D73E12D2D}"/>
              </a:ext>
            </a:extLst>
          </p:cNvPr>
          <p:cNvSpPr txBox="1"/>
          <p:nvPr/>
        </p:nvSpPr>
        <p:spPr>
          <a:xfrm>
            <a:off x="3497179" y="2370964"/>
            <a:ext cx="172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Fetch</a:t>
            </a:r>
            <a:endParaRPr lang="da-DK" sz="1400" dirty="0"/>
          </a:p>
        </p:txBody>
      </p:sp>
      <p:pic>
        <p:nvPicPr>
          <p:cNvPr id="16" name="Grafik 15" descr="Overførsel kontur">
            <a:extLst>
              <a:ext uri="{FF2B5EF4-FFF2-40B4-BE49-F238E27FC236}">
                <a16:creationId xmlns:a16="http://schemas.microsoft.com/office/drawing/2014/main" id="{698773C2-0AB0-8E37-2D22-13823C09E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47786" y="2368297"/>
            <a:ext cx="1863444" cy="914400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72809DD9-955E-F7EE-0BBD-82D95EFEDDCE}"/>
              </a:ext>
            </a:extLst>
          </p:cNvPr>
          <p:cNvSpPr txBox="1"/>
          <p:nvPr/>
        </p:nvSpPr>
        <p:spPr>
          <a:xfrm>
            <a:off x="7640930" y="2398158"/>
            <a:ext cx="128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dirty="0"/>
              <a:t>HTTP ”CRUD” 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BAB62A3-0D8F-063A-A0C6-DD5E3A93B4BA}"/>
              </a:ext>
            </a:extLst>
          </p:cNvPr>
          <p:cNvSpPr/>
          <p:nvPr/>
        </p:nvSpPr>
        <p:spPr>
          <a:xfrm>
            <a:off x="1053432" y="4322449"/>
            <a:ext cx="1842516" cy="9326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logic</a:t>
            </a:r>
          </a:p>
          <a:p>
            <a:pPr algn="ctr"/>
            <a:r>
              <a:rPr lang="en-GB" dirty="0"/>
              <a:t>JavaScript</a:t>
            </a:r>
            <a:endParaRPr lang="da-DK" dirty="0"/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3C792CAB-56AD-5E5C-700C-53941FF87637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974690" y="3594746"/>
            <a:ext cx="0" cy="72770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Overførsel kontur">
            <a:extLst>
              <a:ext uri="{FF2B5EF4-FFF2-40B4-BE49-F238E27FC236}">
                <a16:creationId xmlns:a16="http://schemas.microsoft.com/office/drawing/2014/main" id="{A8E33096-7212-96CA-54A3-075FEF53B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207282" y="2336292"/>
            <a:ext cx="1863444" cy="914400"/>
          </a:xfrm>
          <a:prstGeom prst="rect">
            <a:avLst/>
          </a:prstGeom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B3F6BBC5-9188-E7E1-C5F0-E8EA8808DC1B}"/>
              </a:ext>
            </a:extLst>
          </p:cNvPr>
          <p:cNvSpPr txBox="1"/>
          <p:nvPr/>
        </p:nvSpPr>
        <p:spPr>
          <a:xfrm>
            <a:off x="3636074" y="2917515"/>
            <a:ext cx="172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Return JSON</a:t>
            </a:r>
            <a:endParaRPr lang="da-DK" sz="1400" dirty="0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C86F532-10FC-43D3-CB9C-2046CDBBAC26}"/>
              </a:ext>
            </a:extLst>
          </p:cNvPr>
          <p:cNvSpPr txBox="1"/>
          <p:nvPr/>
        </p:nvSpPr>
        <p:spPr>
          <a:xfrm>
            <a:off x="7857789" y="2941722"/>
            <a:ext cx="172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  <a:endParaRPr lang="da-DK" sz="1400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3AFB375D-2E70-2DAF-D33E-69EC72581BC8}"/>
              </a:ext>
            </a:extLst>
          </p:cNvPr>
          <p:cNvSpPr/>
          <p:nvPr/>
        </p:nvSpPr>
        <p:spPr>
          <a:xfrm>
            <a:off x="729673" y="1717964"/>
            <a:ext cx="11000509" cy="3842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: et afrundet og et afklippet hjørne øverst 36">
            <a:extLst>
              <a:ext uri="{FF2B5EF4-FFF2-40B4-BE49-F238E27FC236}">
                <a16:creationId xmlns:a16="http://schemas.microsoft.com/office/drawing/2014/main" id="{C68861E9-48AC-0AD2-9DFF-C1C9EFC956FA}"/>
              </a:ext>
            </a:extLst>
          </p:cNvPr>
          <p:cNvSpPr/>
          <p:nvPr/>
        </p:nvSpPr>
        <p:spPr>
          <a:xfrm flipV="1">
            <a:off x="729673" y="1716863"/>
            <a:ext cx="2373708" cy="333213"/>
          </a:xfrm>
          <a:prstGeom prst="snip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E6B02D0C-108C-A35B-5F6E-3886810F2DFA}"/>
              </a:ext>
            </a:extLst>
          </p:cNvPr>
          <p:cNvSpPr txBox="1"/>
          <p:nvPr/>
        </p:nvSpPr>
        <p:spPr>
          <a:xfrm>
            <a:off x="729673" y="1714476"/>
            <a:ext cx="237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Beyond Wishes Deployment </a:t>
            </a:r>
            <a:endParaRPr lang="da-DK" sz="1400" dirty="0"/>
          </a:p>
        </p:txBody>
      </p:sp>
      <p:sp>
        <p:nvSpPr>
          <p:cNvPr id="39" name="Kube 38">
            <a:extLst>
              <a:ext uri="{FF2B5EF4-FFF2-40B4-BE49-F238E27FC236}">
                <a16:creationId xmlns:a16="http://schemas.microsoft.com/office/drawing/2014/main" id="{8A08548F-6B44-FE7F-C33D-59D138694F44}"/>
              </a:ext>
            </a:extLst>
          </p:cNvPr>
          <p:cNvSpPr/>
          <p:nvPr/>
        </p:nvSpPr>
        <p:spPr>
          <a:xfrm>
            <a:off x="9738838" y="2160225"/>
            <a:ext cx="1597351" cy="13305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CouchDB</a:t>
            </a:r>
          </a:p>
          <a:p>
            <a:pPr algn="ctr"/>
            <a:r>
              <a:rPr lang="en-GB" dirty="0"/>
              <a:t>Python</a:t>
            </a:r>
          </a:p>
        </p:txBody>
      </p:sp>
      <p:sp>
        <p:nvSpPr>
          <p:cNvPr id="40" name="Kube 39">
            <a:extLst>
              <a:ext uri="{FF2B5EF4-FFF2-40B4-BE49-F238E27FC236}">
                <a16:creationId xmlns:a16="http://schemas.microsoft.com/office/drawing/2014/main" id="{8469DBA0-ACDA-4071-AF94-DD3A1D009458}"/>
              </a:ext>
            </a:extLst>
          </p:cNvPr>
          <p:cNvSpPr/>
          <p:nvPr/>
        </p:nvSpPr>
        <p:spPr>
          <a:xfrm>
            <a:off x="5470851" y="2233306"/>
            <a:ext cx="1597351" cy="13305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FastAPI</a:t>
            </a:r>
          </a:p>
          <a:p>
            <a:pPr algn="ctr"/>
            <a:r>
              <a:rPr lang="en-GB" dirty="0"/>
              <a:t>Python</a:t>
            </a:r>
          </a:p>
        </p:txBody>
      </p:sp>
      <p:sp>
        <p:nvSpPr>
          <p:cNvPr id="41" name="Kube 40">
            <a:extLst>
              <a:ext uri="{FF2B5EF4-FFF2-40B4-BE49-F238E27FC236}">
                <a16:creationId xmlns:a16="http://schemas.microsoft.com/office/drawing/2014/main" id="{CB71C266-719D-0A2B-25B5-94E6542B4DD1}"/>
              </a:ext>
            </a:extLst>
          </p:cNvPr>
          <p:cNvSpPr/>
          <p:nvPr/>
        </p:nvSpPr>
        <p:spPr>
          <a:xfrm>
            <a:off x="1181968" y="2239733"/>
            <a:ext cx="1729983" cy="1330544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  <a:p>
            <a:pPr algn="ctr"/>
            <a:r>
              <a:rPr lang="en-GB" dirty="0"/>
              <a:t>Front-End</a:t>
            </a:r>
          </a:p>
          <a:p>
            <a:pPr algn="ctr"/>
            <a:r>
              <a:rPr lang="en-GB" dirty="0"/>
              <a:t>CSS, HTML</a:t>
            </a:r>
            <a:endParaRPr lang="da-DK" dirty="0"/>
          </a:p>
        </p:txBody>
      </p:sp>
      <p:sp>
        <p:nvSpPr>
          <p:cNvPr id="44" name="Rutediagram: Forbindelse 43">
            <a:extLst>
              <a:ext uri="{FF2B5EF4-FFF2-40B4-BE49-F238E27FC236}">
                <a16:creationId xmlns:a16="http://schemas.microsoft.com/office/drawing/2014/main" id="{864A28C5-3FF4-15A2-153E-98FF058ABBC3}"/>
              </a:ext>
            </a:extLst>
          </p:cNvPr>
          <p:cNvSpPr/>
          <p:nvPr/>
        </p:nvSpPr>
        <p:spPr>
          <a:xfrm>
            <a:off x="890607" y="3758040"/>
            <a:ext cx="415636" cy="425577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a-DK" dirty="0"/>
          </a:p>
        </p:txBody>
      </p:sp>
      <p:sp>
        <p:nvSpPr>
          <p:cNvPr id="45" name="Rutediagram: Forbindelse 44">
            <a:extLst>
              <a:ext uri="{FF2B5EF4-FFF2-40B4-BE49-F238E27FC236}">
                <a16:creationId xmlns:a16="http://schemas.microsoft.com/office/drawing/2014/main" id="{A3F81ECC-BA16-20FC-3CC8-BDBF400AF547}"/>
              </a:ext>
            </a:extLst>
          </p:cNvPr>
          <p:cNvSpPr/>
          <p:nvPr/>
        </p:nvSpPr>
        <p:spPr>
          <a:xfrm>
            <a:off x="3428256" y="1960669"/>
            <a:ext cx="415636" cy="425577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a-DK" dirty="0"/>
          </a:p>
        </p:txBody>
      </p:sp>
      <p:sp>
        <p:nvSpPr>
          <p:cNvPr id="46" name="Rutediagram: Forbindelse 45">
            <a:extLst>
              <a:ext uri="{FF2B5EF4-FFF2-40B4-BE49-F238E27FC236}">
                <a16:creationId xmlns:a16="http://schemas.microsoft.com/office/drawing/2014/main" id="{C82BA772-1E22-C387-AE62-36FA47F2513A}"/>
              </a:ext>
            </a:extLst>
          </p:cNvPr>
          <p:cNvSpPr/>
          <p:nvPr/>
        </p:nvSpPr>
        <p:spPr>
          <a:xfrm>
            <a:off x="7330347" y="2004823"/>
            <a:ext cx="415636" cy="425577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da-DK" dirty="0"/>
          </a:p>
        </p:txBody>
      </p:sp>
      <p:sp>
        <p:nvSpPr>
          <p:cNvPr id="47" name="Rutediagram: Forbindelse 46">
            <a:extLst>
              <a:ext uri="{FF2B5EF4-FFF2-40B4-BE49-F238E27FC236}">
                <a16:creationId xmlns:a16="http://schemas.microsoft.com/office/drawing/2014/main" id="{CD78828D-37A2-3689-5553-1C2449FE1D9D}"/>
              </a:ext>
            </a:extLst>
          </p:cNvPr>
          <p:cNvSpPr/>
          <p:nvPr/>
        </p:nvSpPr>
        <p:spPr>
          <a:xfrm>
            <a:off x="4685994" y="3117612"/>
            <a:ext cx="415636" cy="425577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562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540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Health Informatics  LINFO2381</vt:lpstr>
      <vt:lpstr>Motivations for the application</vt:lpstr>
      <vt:lpstr>Requirements for app</vt:lpstr>
      <vt:lpstr>Requirements from LINFO</vt:lpstr>
      <vt:lpstr>PowerPoint-præsentation</vt:lpstr>
      <vt:lpstr>Graphical user interface mockup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Informatics  LINFO2381</dc:title>
  <dc:creator>Marc Marburger</dc:creator>
  <cp:lastModifiedBy>Marc Phillipe Marburger</cp:lastModifiedBy>
  <cp:revision>4</cp:revision>
  <dcterms:created xsi:type="dcterms:W3CDTF">2024-04-02T13:42:04Z</dcterms:created>
  <dcterms:modified xsi:type="dcterms:W3CDTF">2024-05-12T21:59:03Z</dcterms:modified>
</cp:coreProperties>
</file>