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54"/>
    <a:srgbClr val="5A655C"/>
    <a:srgbClr val="466A4D"/>
    <a:srgbClr val="B4CDB9"/>
    <a:srgbClr val="BED4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DB9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BE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5A655C"/>
                </a:solidFill>
                <a:latin typeface="Calibri" pitchFamily="34" charset="0"/>
                <a:ea typeface="Times New Roman" pitchFamily="18" charset="0"/>
                <a:cs typeface="Vrinda" pitchFamily="34" charset="0"/>
              </a:rPr>
              <a:t>Project Proposal</a:t>
            </a:r>
            <a:endParaRPr lang="en-US" sz="4400" dirty="0" smtClean="0">
              <a:solidFill>
                <a:srgbClr val="5A655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3810000"/>
          </a:xfrm>
          <a:prstGeom prst="rect">
            <a:avLst/>
          </a:prstGeom>
          <a:solidFill>
            <a:srgbClr val="BE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rgbClr val="5A655C"/>
                </a:solidFill>
                <a:latin typeface="Calibri" pitchFamily="34" charset="0"/>
                <a:ea typeface="Times New Roman" pitchFamily="18" charset="0"/>
                <a:cs typeface="Vrinda" pitchFamily="34" charset="0"/>
              </a:rPr>
              <a:t>Bengali Braille to Text Translation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5A655C"/>
                </a:solidFill>
                <a:latin typeface="Calibri" pitchFamily="34" charset="0"/>
                <a:ea typeface="Times New Roman" pitchFamily="18" charset="0"/>
                <a:cs typeface="Vrinda" pitchFamily="34" charset="0"/>
              </a:rPr>
              <a:t>Course: SE 801- Project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5A655C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BED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title12d.png"/>
          <p:cNvPicPr/>
          <p:nvPr/>
        </p:nvPicPr>
        <p:blipFill>
          <a:blip r:embed="rId2">
            <a:duotone>
              <a:prstClr val="black"/>
              <a:srgbClr val="B4CDB9">
                <a:tint val="45000"/>
                <a:satMod val="400000"/>
              </a:srgbClr>
            </a:duotone>
            <a:lum bright="10000"/>
          </a:blip>
          <a:stretch>
            <a:fillRect/>
          </a:stretch>
        </p:blipFill>
        <p:spPr>
          <a:xfrm>
            <a:off x="7620000" y="5896099"/>
            <a:ext cx="1279937" cy="7333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6096000"/>
            <a:ext cx="2667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5A655C"/>
                </a:solidFill>
              </a:rPr>
              <a:t>Date: 14-Aug-2016</a:t>
            </a:r>
            <a:endParaRPr lang="en-US" sz="20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Scope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1. Input image format- *.png or *.jpg 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2. One-sided embossment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3. Character range- Bengali alphabets (অ-আ, ক-ঁ), their diacritic and abbreviated forms, numbers (০-৯), and common punctuation marks.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4. Output- a text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7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Assumptions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Scanned image-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1</a:t>
            </a:r>
            <a:r>
              <a:rPr lang="en-US" sz="3200" dirty="0" smtClean="0">
                <a:solidFill>
                  <a:srgbClr val="5A655C"/>
                </a:solidFill>
              </a:rPr>
              <a:t>. </a:t>
            </a:r>
            <a:r>
              <a:rPr lang="en-US" sz="3200" dirty="0" smtClean="0">
                <a:solidFill>
                  <a:srgbClr val="5A655C"/>
                </a:solidFill>
              </a:rPr>
              <a:t>will </a:t>
            </a:r>
            <a:r>
              <a:rPr lang="en-US" sz="3200" dirty="0" smtClean="0">
                <a:solidFill>
                  <a:srgbClr val="5A655C"/>
                </a:solidFill>
              </a:rPr>
              <a:t>not have any rotation or </a:t>
            </a:r>
            <a:r>
              <a:rPr lang="en-US" sz="3200" dirty="0" smtClean="0">
                <a:solidFill>
                  <a:srgbClr val="5A655C"/>
                </a:solidFill>
              </a:rPr>
              <a:t>skew</a:t>
            </a:r>
            <a:endParaRPr lang="en-US" sz="3200" dirty="0" smtClean="0">
              <a:solidFill>
                <a:srgbClr val="5A655C"/>
              </a:solidFill>
            </a:endParaRP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2. </a:t>
            </a:r>
            <a:r>
              <a:rPr lang="en-US" sz="3200" dirty="0" smtClean="0">
                <a:solidFill>
                  <a:srgbClr val="5A655C"/>
                </a:solidFill>
              </a:rPr>
              <a:t>background will </a:t>
            </a:r>
            <a:r>
              <a:rPr lang="en-US" sz="3200" dirty="0" smtClean="0">
                <a:solidFill>
                  <a:srgbClr val="5A655C"/>
                </a:solidFill>
              </a:rPr>
              <a:t>be </a:t>
            </a:r>
            <a:r>
              <a:rPr lang="en-US" sz="3200" dirty="0" smtClean="0">
                <a:solidFill>
                  <a:srgbClr val="5A655C"/>
                </a:solidFill>
              </a:rPr>
              <a:t>white</a:t>
            </a:r>
            <a:endParaRPr lang="en-US" sz="3200" dirty="0" smtClean="0">
              <a:solidFill>
                <a:srgbClr val="5A655C"/>
              </a:solidFill>
            </a:endParaRP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3. </a:t>
            </a:r>
            <a:r>
              <a:rPr lang="en-US" sz="3200" dirty="0" smtClean="0">
                <a:solidFill>
                  <a:srgbClr val="5A655C"/>
                </a:solidFill>
              </a:rPr>
              <a:t>Random </a:t>
            </a:r>
            <a:r>
              <a:rPr lang="en-US" sz="3200" dirty="0" smtClean="0">
                <a:solidFill>
                  <a:srgbClr val="5A655C"/>
                </a:solidFill>
              </a:rPr>
              <a:t>and Banding noise will </a:t>
            </a:r>
            <a:r>
              <a:rPr lang="en-US" sz="3200" dirty="0" smtClean="0">
                <a:solidFill>
                  <a:srgbClr val="5A655C"/>
                </a:solidFill>
              </a:rPr>
              <a:t>be at minimum, </a:t>
            </a:r>
            <a:r>
              <a:rPr lang="en-US" sz="3200" dirty="0" smtClean="0">
                <a:solidFill>
                  <a:srgbClr val="5A655C"/>
                </a:solidFill>
              </a:rPr>
              <a:t>and </a:t>
            </a:r>
            <a:r>
              <a:rPr lang="en-US" sz="3200" dirty="0" smtClean="0">
                <a:solidFill>
                  <a:srgbClr val="5A655C"/>
                </a:solidFill>
              </a:rPr>
              <a:t>no </a:t>
            </a:r>
            <a:r>
              <a:rPr lang="en-US" sz="3200" dirty="0" smtClean="0">
                <a:solidFill>
                  <a:srgbClr val="5A655C"/>
                </a:solidFill>
              </a:rPr>
              <a:t>Fixed Pattern </a:t>
            </a:r>
            <a:r>
              <a:rPr lang="en-US" sz="3200" dirty="0" smtClean="0">
                <a:solidFill>
                  <a:srgbClr val="5A655C"/>
                </a:solidFill>
              </a:rPr>
              <a:t>noise will exist</a:t>
            </a:r>
            <a:endParaRPr lang="en-US" sz="3200" dirty="0" smtClean="0">
              <a:solidFill>
                <a:srgbClr val="5A655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8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Deliverables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lvl="1" indent="-514350">
              <a:spcAft>
                <a:spcPts val="1200"/>
              </a:spcAft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A Software Installation File</a:t>
            </a:r>
          </a:p>
          <a:p>
            <a:pPr lvl="1" indent="-514350">
              <a:spcAft>
                <a:spcPts val="1200"/>
              </a:spcAft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User </a:t>
            </a:r>
            <a:r>
              <a:rPr lang="en-US" sz="3200" dirty="0" smtClean="0">
                <a:solidFill>
                  <a:srgbClr val="5A655C"/>
                </a:solidFill>
              </a:rPr>
              <a:t>Manual</a:t>
            </a:r>
          </a:p>
          <a:p>
            <a:pPr lvl="1" indent="-514350">
              <a:spcAft>
                <a:spcPts val="1200"/>
              </a:spcAft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Source Code</a:t>
            </a:r>
            <a:endParaRPr lang="en-US" sz="3200" dirty="0" smtClean="0">
              <a:solidFill>
                <a:srgbClr val="5A655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9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Timescale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pPr algn="just">
              <a:buSzPct val="100000"/>
            </a:pPr>
            <a:endParaRPr lang="en-US" sz="3200" dirty="0" smtClean="0">
              <a:solidFill>
                <a:srgbClr val="5A655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10</a:t>
            </a:r>
            <a:endParaRPr lang="en-US" sz="3200" dirty="0">
              <a:solidFill>
                <a:srgbClr val="5A655C"/>
              </a:solidFill>
            </a:endParaRPr>
          </a:p>
        </p:txBody>
      </p:sp>
      <p:pic>
        <p:nvPicPr>
          <p:cNvPr id="7" name="Picture 6" descr="Bengali Braille to Text Translation(1).png"/>
          <p:cNvPicPr>
            <a:picLocks noChangeAspect="1"/>
          </p:cNvPicPr>
          <p:nvPr/>
        </p:nvPicPr>
        <p:blipFill>
          <a:blip r:embed="rId2">
            <a:lum contrast="10000"/>
          </a:blip>
          <a:stretch>
            <a:fillRect/>
          </a:stretch>
        </p:blipFill>
        <p:spPr>
          <a:xfrm>
            <a:off x="444137" y="2209800"/>
            <a:ext cx="8256532" cy="38862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Resources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Hardware Requirement-</a:t>
            </a:r>
          </a:p>
          <a:p>
            <a:pPr lvl="1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A Personal Computer</a:t>
            </a:r>
          </a:p>
          <a:p>
            <a:pPr lvl="1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A </a:t>
            </a:r>
            <a:r>
              <a:rPr lang="en-US" sz="3200" dirty="0" smtClean="0">
                <a:solidFill>
                  <a:srgbClr val="5A655C"/>
                </a:solidFill>
              </a:rPr>
              <a:t>Scanner</a:t>
            </a:r>
            <a:endParaRPr lang="en-US" sz="3200" dirty="0" smtClean="0">
              <a:solidFill>
                <a:srgbClr val="5A655C"/>
              </a:solidFill>
            </a:endParaRPr>
          </a:p>
          <a:p>
            <a:pPr lvl="1">
              <a:buSzPct val="100000"/>
            </a:pPr>
            <a:endParaRPr lang="en-US" sz="2800" dirty="0" smtClean="0">
              <a:solidFill>
                <a:srgbClr val="5A655C"/>
              </a:solidFill>
            </a:endParaRPr>
          </a:p>
          <a:p>
            <a:pPr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Software Requirement-</a:t>
            </a:r>
          </a:p>
          <a:p>
            <a:pPr lvl="1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Java Runtime Environment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11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905000"/>
            <a:ext cx="8686800" cy="32004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>
              <a:buSzPct val="100000"/>
            </a:pPr>
            <a:r>
              <a:rPr lang="en-US" sz="5400" dirty="0" smtClean="0">
                <a:solidFill>
                  <a:srgbClr val="5A655C"/>
                </a:solidFill>
              </a:rPr>
              <a:t>THANKS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Presented by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en-US" sz="3200" dirty="0" smtClean="0">
              <a:solidFill>
                <a:srgbClr val="5A655C"/>
              </a:solidFill>
            </a:endParaRPr>
          </a:p>
          <a:p>
            <a:pPr lvl="5"/>
            <a:endParaRPr lang="en-US" sz="3200" dirty="0" smtClean="0">
              <a:solidFill>
                <a:srgbClr val="5A655C"/>
              </a:solidFill>
            </a:endParaRP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Minhas Kamal</a:t>
            </a: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Student of BSSE 8th Semester</a:t>
            </a: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Institute of Information Technology</a:t>
            </a: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University of Dhaka</a:t>
            </a:r>
            <a:endParaRPr lang="en-US" sz="3200" dirty="0">
              <a:solidFill>
                <a:srgbClr val="5A655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286000"/>
            <a:ext cx="2231570" cy="223157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Supervised by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en-US" sz="3200" dirty="0" smtClean="0">
              <a:solidFill>
                <a:srgbClr val="5A655C"/>
              </a:solidFill>
            </a:endParaRPr>
          </a:p>
          <a:p>
            <a:pPr lvl="5"/>
            <a:endParaRPr lang="en-US" sz="3200" dirty="0" smtClean="0">
              <a:solidFill>
                <a:srgbClr val="5A655C"/>
              </a:solidFill>
            </a:endParaRP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Dr. Mohammad Shoyaib</a:t>
            </a: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Associate Professor</a:t>
            </a: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Institute of Information Technology</a:t>
            </a:r>
          </a:p>
          <a:p>
            <a:pPr lvl="5"/>
            <a:r>
              <a:rPr lang="en-US" sz="3200" dirty="0" smtClean="0">
                <a:solidFill>
                  <a:srgbClr val="5A655C"/>
                </a:solidFill>
              </a:rPr>
              <a:t>University of Dhaka</a:t>
            </a:r>
            <a:endParaRPr lang="en-US" sz="4400" dirty="0">
              <a:solidFill>
                <a:srgbClr val="5A655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0000" contrast="30000"/>
          </a:blip>
          <a:stretch>
            <a:fillRect/>
          </a:stretch>
        </p:blipFill>
        <p:spPr>
          <a:xfrm>
            <a:off x="304800" y="2286000"/>
            <a:ext cx="2134854" cy="2209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Contents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Motivation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Background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Objective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Methodology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Scope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</a:t>
            </a:r>
            <a:r>
              <a:rPr lang="en-US" sz="3200" dirty="0" smtClean="0">
                <a:solidFill>
                  <a:srgbClr val="5A655C"/>
                </a:solidFill>
              </a:rPr>
              <a:t>Assumptions</a:t>
            </a:r>
            <a:endParaRPr lang="en-US" sz="3200" dirty="0" smtClean="0">
              <a:solidFill>
                <a:srgbClr val="5A655C"/>
              </a:solidFill>
            </a:endParaRP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Deliverables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Timescale</a:t>
            </a:r>
          </a:p>
          <a:p>
            <a:pPr lvl="2"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 Resources</a:t>
            </a:r>
          </a:p>
        </p:txBody>
      </p:sp>
      <p:pic>
        <p:nvPicPr>
          <p:cNvPr id="7" name="Picture 6" descr="brail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05000"/>
            <a:ext cx="4031631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1/11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What is Braille?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pPr algn="just"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Braille is a specialized writing system for visually impaired people, where raised dots on embossed paper are used as tactile alphabet.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2</a:t>
            </a:r>
            <a:endParaRPr lang="en-US" sz="3200" dirty="0">
              <a:solidFill>
                <a:srgbClr val="5A655C"/>
              </a:solidFill>
            </a:endParaRPr>
          </a:p>
        </p:txBody>
      </p:sp>
      <p:pic>
        <p:nvPicPr>
          <p:cNvPr id="10" name="Picture 9" descr="image.jpg"/>
          <p:cNvPicPr>
            <a:picLocks noChangeAspect="1"/>
          </p:cNvPicPr>
          <p:nvPr/>
        </p:nvPicPr>
        <p:blipFill>
          <a:blip r:embed="rId2"/>
          <a:srcRect l="6667" b="6182"/>
          <a:stretch>
            <a:fillRect/>
          </a:stretch>
        </p:blipFill>
        <p:spPr>
          <a:xfrm>
            <a:off x="444137" y="3849189"/>
            <a:ext cx="5334000" cy="2564674"/>
          </a:xfrm>
          <a:prstGeom prst="rect">
            <a:avLst/>
          </a:prstGeom>
        </p:spPr>
      </p:pic>
      <p:pic>
        <p:nvPicPr>
          <p:cNvPr id="11" name="Picture 10" descr="Alva584.jpg"/>
          <p:cNvPicPr>
            <a:picLocks noChangeAspect="1"/>
          </p:cNvPicPr>
          <p:nvPr/>
        </p:nvPicPr>
        <p:blipFill>
          <a:blip r:embed="rId3"/>
          <a:srcRect b="6045"/>
          <a:stretch>
            <a:fillRect/>
          </a:stretch>
        </p:blipFill>
        <p:spPr>
          <a:xfrm>
            <a:off x="5969726" y="3862615"/>
            <a:ext cx="2743200" cy="25773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Motivation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lvl="1" indent="-457200">
              <a:buSzPct val="100000"/>
              <a:buFont typeface="Calibri" pitchFamily="34" charset="0"/>
              <a:buChar char="●"/>
            </a:pPr>
            <a:r>
              <a:rPr lang="en-US" sz="3200" dirty="0">
                <a:solidFill>
                  <a:srgbClr val="5A655C"/>
                </a:solidFill>
              </a:rPr>
              <a:t>Help The Sightless </a:t>
            </a:r>
          </a:p>
          <a:p>
            <a:pPr lvl="1" indent="-457200">
              <a:buSzPct val="100000"/>
              <a:buFont typeface="Calibri" pitchFamily="34" charset="0"/>
              <a:buChar char="●"/>
            </a:pPr>
            <a:r>
              <a:rPr lang="en-US" sz="3200" dirty="0">
                <a:solidFill>
                  <a:srgbClr val="5A655C"/>
                </a:solidFill>
              </a:rPr>
              <a:t>Digitally Interpret Analog Data </a:t>
            </a:r>
          </a:p>
          <a:p>
            <a:pPr algn="just">
              <a:buSzPct val="100000"/>
            </a:pPr>
            <a:endParaRPr lang="en-US" sz="3200" dirty="0" smtClean="0">
              <a:solidFill>
                <a:srgbClr val="5A655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3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Background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lvl="1" indent="-457200">
              <a:spcAft>
                <a:spcPts val="1200"/>
              </a:spcAft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Get every bit of information in digital form. </a:t>
            </a:r>
          </a:p>
          <a:p>
            <a:pPr lvl="1" indent="-457200">
              <a:spcAft>
                <a:spcPts val="1200"/>
              </a:spcAft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Very few researches have been performed over Bengali Braille to text translation.</a:t>
            </a:r>
          </a:p>
          <a:p>
            <a:pPr lvl="1" indent="-457200">
              <a:spcAft>
                <a:spcPts val="1200"/>
              </a:spcAft>
              <a:buSzPct val="100000"/>
              <a:buFont typeface="Calibri" pitchFamily="34" charset="0"/>
              <a:buChar char="●"/>
            </a:pPr>
            <a:r>
              <a:rPr lang="en-US" sz="3200" dirty="0" smtClean="0">
                <a:solidFill>
                  <a:srgbClr val="5A655C"/>
                </a:solidFill>
              </a:rPr>
              <a:t>No single open source tool available for this translation purpose.</a:t>
            </a:r>
            <a:endParaRPr lang="en-US" sz="3200" dirty="0">
              <a:solidFill>
                <a:srgbClr val="5A655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4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Objective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pPr algn="ctr">
              <a:buSzPct val="100000"/>
            </a:pPr>
            <a:endParaRPr lang="en-US" sz="2400" dirty="0" smtClean="0">
              <a:solidFill>
                <a:srgbClr val="5A655C"/>
              </a:solidFill>
            </a:endParaRPr>
          </a:p>
          <a:p>
            <a:pPr algn="ctr">
              <a:buSzPct val="100000"/>
            </a:pPr>
            <a:r>
              <a:rPr lang="en-US" sz="4400" dirty="0" smtClean="0">
                <a:solidFill>
                  <a:srgbClr val="5A655C"/>
                </a:solidFill>
              </a:rPr>
              <a:t>Bengali Braille to Text Translator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5</a:t>
            </a:r>
            <a:endParaRPr lang="en-US" sz="3200" dirty="0">
              <a:solidFill>
                <a:srgbClr val="5A655C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2133600" y="3276600"/>
            <a:ext cx="1828800" cy="2667000"/>
          </a:xfrm>
          <a:prstGeom prst="round1Rect">
            <a:avLst/>
          </a:prstGeom>
          <a:solidFill>
            <a:schemeClr val="bg1"/>
          </a:solidFill>
          <a:ln>
            <a:solidFill>
              <a:srgbClr val="4C7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5A655C"/>
                </a:solidFill>
              </a:rPr>
              <a:t>Braille</a:t>
            </a:r>
            <a:endParaRPr lang="en-US" sz="2400" dirty="0">
              <a:solidFill>
                <a:srgbClr val="5A655C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5181600" y="3276600"/>
            <a:ext cx="1828800" cy="2667000"/>
          </a:xfrm>
          <a:prstGeom prst="foldedCorner">
            <a:avLst>
              <a:gd name="adj" fmla="val 33810"/>
            </a:avLst>
          </a:prstGeom>
          <a:solidFill>
            <a:schemeClr val="bg1"/>
          </a:solidFill>
          <a:ln>
            <a:solidFill>
              <a:srgbClr val="4C7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5A655C"/>
                </a:solidFill>
              </a:rPr>
              <a:t>Text</a:t>
            </a:r>
            <a:endParaRPr lang="en-US" sz="2400" dirty="0">
              <a:solidFill>
                <a:srgbClr val="5A655C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91000" y="4419600"/>
            <a:ext cx="762000" cy="533400"/>
          </a:xfrm>
          <a:prstGeom prst="rightArrow">
            <a:avLst>
              <a:gd name="adj1" fmla="val 40204"/>
              <a:gd name="adj2" fmla="val 67143"/>
            </a:avLst>
          </a:prstGeom>
          <a:solidFill>
            <a:schemeClr val="bg1"/>
          </a:solidFill>
          <a:ln>
            <a:solidFill>
              <a:srgbClr val="4C7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77000" cy="14478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dirty="0" smtClean="0">
                <a:solidFill>
                  <a:srgbClr val="5A655C"/>
                </a:solidFill>
              </a:rPr>
              <a:t>Methodology</a:t>
            </a:r>
            <a:endParaRPr lang="en-US" sz="4400" dirty="0">
              <a:solidFill>
                <a:srgbClr val="5A65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86800" cy="4953000"/>
          </a:xfrm>
          <a:prstGeom prst="rect">
            <a:avLst/>
          </a:prstGeom>
          <a:solidFill>
            <a:srgbClr val="B4C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1. Enhance Input Image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2. Detect Dots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3. Recognize Patterns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4. Map Patterns to Characters</a:t>
            </a:r>
          </a:p>
          <a:p>
            <a:pPr algn="just">
              <a:spcAft>
                <a:spcPts val="1200"/>
              </a:spcAft>
              <a:buSzPct val="100000"/>
            </a:pPr>
            <a:r>
              <a:rPr lang="en-US" sz="3200" dirty="0" smtClean="0">
                <a:solidFill>
                  <a:srgbClr val="5A655C"/>
                </a:solidFill>
              </a:rPr>
              <a:t>5. Write Output to A Text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0"/>
            <a:ext cx="25146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A655C"/>
                </a:solidFill>
              </a:rPr>
              <a:t>6</a:t>
            </a:r>
            <a:endParaRPr lang="en-US" sz="3200" dirty="0">
              <a:solidFill>
                <a:srgbClr val="5A655C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292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Minhas Kamal</dc:creator>
  <cp:lastModifiedBy>admin</cp:lastModifiedBy>
  <cp:revision>54</cp:revision>
  <dcterms:created xsi:type="dcterms:W3CDTF">2006-08-16T00:00:00Z</dcterms:created>
  <dcterms:modified xsi:type="dcterms:W3CDTF">2016-08-15T04:02:47Z</dcterms:modified>
</cp:coreProperties>
</file>