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7" r:id="rId1"/>
    <p:sldMasterId id="2147483698" r:id="rId2"/>
  </p:sldMasterIdLst>
  <p:notesMasterIdLst>
    <p:notesMasterId r:id="rId19"/>
  </p:notesMasterIdLst>
  <p:sldIdLst>
    <p:sldId id="361" r:id="rId3"/>
    <p:sldId id="346" r:id="rId4"/>
    <p:sldId id="367" r:id="rId5"/>
    <p:sldId id="376" r:id="rId6"/>
    <p:sldId id="375" r:id="rId7"/>
    <p:sldId id="368" r:id="rId8"/>
    <p:sldId id="351" r:id="rId9"/>
    <p:sldId id="369" r:id="rId10"/>
    <p:sldId id="370" r:id="rId11"/>
    <p:sldId id="371" r:id="rId12"/>
    <p:sldId id="347" r:id="rId13"/>
    <p:sldId id="353" r:id="rId14"/>
    <p:sldId id="372" r:id="rId15"/>
    <p:sldId id="373" r:id="rId16"/>
    <p:sldId id="374" r:id="rId17"/>
    <p:sldId id="357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AD6F5A-37D9-6342-A79E-D75F79DD022E}" name="Cooper, Richard" initials="CR" userId="S::Richard.Cooper@canadalife.co.uk::9d315601-984c-4364-b727-f64c11d72c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94B42"/>
    <a:srgbClr val="8E8E8E"/>
    <a:srgbClr val="A1A1A1"/>
    <a:srgbClr val="BA0C2F"/>
    <a:srgbClr val="C00000"/>
    <a:srgbClr val="862633"/>
    <a:srgbClr val="9D2235"/>
    <a:srgbClr val="A40F2E"/>
    <a:srgbClr val="515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626"/>
  </p:normalViewPr>
  <p:slideViewPr>
    <p:cSldViewPr snapToGrid="0" snapToObjects="1">
      <p:cViewPr varScale="1">
        <p:scale>
          <a:sx n="168" d="100"/>
          <a:sy n="168" d="100"/>
        </p:scale>
        <p:origin x="1172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etzee, Ben" userId="b585f1d1-3c9f-40ed-b435-4cf10846fb47" providerId="ADAL" clId="{BA42E752-1452-496D-8CA3-15B0F0F9E4F7}"/>
    <pc:docChg chg="undo custSel modSld sldOrd">
      <pc:chgData name="Coetzee, Ben" userId="b585f1d1-3c9f-40ed-b435-4cf10846fb47" providerId="ADAL" clId="{BA42E752-1452-496D-8CA3-15B0F0F9E4F7}" dt="2022-08-26T14:57:54.091" v="252"/>
      <pc:docMkLst>
        <pc:docMk/>
      </pc:docMkLst>
      <pc:sldChg chg="modSp mod delCm">
        <pc:chgData name="Coetzee, Ben" userId="b585f1d1-3c9f-40ed-b435-4cf10846fb47" providerId="ADAL" clId="{BA42E752-1452-496D-8CA3-15B0F0F9E4F7}" dt="2022-08-26T14:56:55.702" v="243"/>
        <pc:sldMkLst>
          <pc:docMk/>
          <pc:sldMk cId="4101046293" sldId="346"/>
        </pc:sldMkLst>
        <pc:spChg chg="mod">
          <ac:chgData name="Coetzee, Ben" userId="b585f1d1-3c9f-40ed-b435-4cf10846fb47" providerId="ADAL" clId="{BA42E752-1452-496D-8CA3-15B0F0F9E4F7}" dt="2022-08-26T14:41:16.754" v="0"/>
          <ac:spMkLst>
            <pc:docMk/>
            <pc:sldMk cId="4101046293" sldId="346"/>
            <ac:spMk id="2" creationId="{8B0D6BE4-3ECE-4B6F-B59C-63FD93FC7226}"/>
          </ac:spMkLst>
        </pc:spChg>
      </pc:sldChg>
      <pc:sldChg chg="modSp mod delCm">
        <pc:chgData name="Coetzee, Ben" userId="b585f1d1-3c9f-40ed-b435-4cf10846fb47" providerId="ADAL" clId="{BA42E752-1452-496D-8CA3-15B0F0F9E4F7}" dt="2022-08-26T14:57:31.492" v="248"/>
        <pc:sldMkLst>
          <pc:docMk/>
          <pc:sldMk cId="355207093" sldId="351"/>
        </pc:sldMkLst>
        <pc:spChg chg="mod">
          <ac:chgData name="Coetzee, Ben" userId="b585f1d1-3c9f-40ed-b435-4cf10846fb47" providerId="ADAL" clId="{BA42E752-1452-496D-8CA3-15B0F0F9E4F7}" dt="2022-08-26T14:43:02.376" v="14"/>
          <ac:spMkLst>
            <pc:docMk/>
            <pc:sldMk cId="355207093" sldId="351"/>
            <ac:spMk id="2" creationId="{9145B1E5-6AF4-463F-ABD9-C8E104575628}"/>
          </ac:spMkLst>
        </pc:spChg>
      </pc:sldChg>
      <pc:sldChg chg="modSp mod delCm">
        <pc:chgData name="Coetzee, Ben" userId="b585f1d1-3c9f-40ed-b435-4cf10846fb47" providerId="ADAL" clId="{BA42E752-1452-496D-8CA3-15B0F0F9E4F7}" dt="2022-08-26T14:57:00.678" v="244"/>
        <pc:sldMkLst>
          <pc:docMk/>
          <pc:sldMk cId="355748715" sldId="367"/>
        </pc:sldMkLst>
        <pc:spChg chg="mod">
          <ac:chgData name="Coetzee, Ben" userId="b585f1d1-3c9f-40ed-b435-4cf10846fb47" providerId="ADAL" clId="{BA42E752-1452-496D-8CA3-15B0F0F9E4F7}" dt="2022-08-26T14:41:44.616" v="5" actId="6549"/>
          <ac:spMkLst>
            <pc:docMk/>
            <pc:sldMk cId="355748715" sldId="367"/>
            <ac:spMk id="2" creationId="{85FF582E-F512-F0E0-7980-8C52BF9849F5}"/>
          </ac:spMkLst>
        </pc:spChg>
        <pc:spChg chg="mod">
          <ac:chgData name="Coetzee, Ben" userId="b585f1d1-3c9f-40ed-b435-4cf10846fb47" providerId="ADAL" clId="{BA42E752-1452-496D-8CA3-15B0F0F9E4F7}" dt="2022-08-26T14:46:59.242" v="95" actId="20577"/>
          <ac:spMkLst>
            <pc:docMk/>
            <pc:sldMk cId="355748715" sldId="367"/>
            <ac:spMk id="4" creationId="{45FB1094-E570-A1C0-468F-BD9CB331BC82}"/>
          </ac:spMkLst>
        </pc:spChg>
      </pc:sldChg>
      <pc:sldChg chg="modSp mod delCm">
        <pc:chgData name="Coetzee, Ben" userId="b585f1d1-3c9f-40ed-b435-4cf10846fb47" providerId="ADAL" clId="{BA42E752-1452-496D-8CA3-15B0F0F9E4F7}" dt="2022-08-26T14:57:25.946" v="247"/>
        <pc:sldMkLst>
          <pc:docMk/>
          <pc:sldMk cId="3005222624" sldId="368"/>
        </pc:sldMkLst>
        <pc:spChg chg="mod">
          <ac:chgData name="Coetzee, Ben" userId="b585f1d1-3c9f-40ed-b435-4cf10846fb47" providerId="ADAL" clId="{BA42E752-1452-496D-8CA3-15B0F0F9E4F7}" dt="2022-08-26T14:42:11.874" v="10" actId="20577"/>
          <ac:spMkLst>
            <pc:docMk/>
            <pc:sldMk cId="3005222624" sldId="368"/>
            <ac:spMk id="2" creationId="{288943CE-7B7A-F277-1041-127C976A1F46}"/>
          </ac:spMkLst>
        </pc:spChg>
        <pc:spChg chg="mod">
          <ac:chgData name="Coetzee, Ben" userId="b585f1d1-3c9f-40ed-b435-4cf10846fb47" providerId="ADAL" clId="{BA42E752-1452-496D-8CA3-15B0F0F9E4F7}" dt="2022-08-26T14:42:24.260" v="13" actId="20577"/>
          <ac:spMkLst>
            <pc:docMk/>
            <pc:sldMk cId="3005222624" sldId="368"/>
            <ac:spMk id="3" creationId="{FF431424-7B87-7B04-397C-903CE67E8975}"/>
          </ac:spMkLst>
        </pc:spChg>
      </pc:sldChg>
      <pc:sldChg chg="modSp mod delCm modCm">
        <pc:chgData name="Coetzee, Ben" userId="b585f1d1-3c9f-40ed-b435-4cf10846fb47" providerId="ADAL" clId="{BA42E752-1452-496D-8CA3-15B0F0F9E4F7}" dt="2022-08-26T14:57:35.952" v="249"/>
        <pc:sldMkLst>
          <pc:docMk/>
          <pc:sldMk cId="914768553" sldId="369"/>
        </pc:sldMkLst>
        <pc:spChg chg="mod">
          <ac:chgData name="Coetzee, Ben" userId="b585f1d1-3c9f-40ed-b435-4cf10846fb47" providerId="ADAL" clId="{BA42E752-1452-496D-8CA3-15B0F0F9E4F7}" dt="2022-08-26T14:43:37.084" v="17"/>
          <ac:spMkLst>
            <pc:docMk/>
            <pc:sldMk cId="914768553" sldId="369"/>
            <ac:spMk id="2" creationId="{6F9450B9-1C9F-EC4C-CFF0-6FCBABEC53D6}"/>
          </ac:spMkLst>
        </pc:spChg>
      </pc:sldChg>
      <pc:sldChg chg="modSp mod delCm">
        <pc:chgData name="Coetzee, Ben" userId="b585f1d1-3c9f-40ed-b435-4cf10846fb47" providerId="ADAL" clId="{BA42E752-1452-496D-8CA3-15B0F0F9E4F7}" dt="2022-08-26T14:57:40.641" v="250"/>
        <pc:sldMkLst>
          <pc:docMk/>
          <pc:sldMk cId="1096323826" sldId="370"/>
        </pc:sldMkLst>
        <pc:spChg chg="mod">
          <ac:chgData name="Coetzee, Ben" userId="b585f1d1-3c9f-40ed-b435-4cf10846fb47" providerId="ADAL" clId="{BA42E752-1452-496D-8CA3-15B0F0F9E4F7}" dt="2022-08-26T14:43:49.953" v="18"/>
          <ac:spMkLst>
            <pc:docMk/>
            <pc:sldMk cId="1096323826" sldId="370"/>
            <ac:spMk id="2" creationId="{8FC46B5C-FD89-E80F-912D-DB9A9C21D609}"/>
          </ac:spMkLst>
        </pc:spChg>
      </pc:sldChg>
      <pc:sldChg chg="modSp mod delCm">
        <pc:chgData name="Coetzee, Ben" userId="b585f1d1-3c9f-40ed-b435-4cf10846fb47" providerId="ADAL" clId="{BA42E752-1452-496D-8CA3-15B0F0F9E4F7}" dt="2022-08-26T14:57:45.212" v="251"/>
        <pc:sldMkLst>
          <pc:docMk/>
          <pc:sldMk cId="2820428104" sldId="371"/>
        </pc:sldMkLst>
        <pc:spChg chg="mod">
          <ac:chgData name="Coetzee, Ben" userId="b585f1d1-3c9f-40ed-b435-4cf10846fb47" providerId="ADAL" clId="{BA42E752-1452-496D-8CA3-15B0F0F9E4F7}" dt="2022-08-26T14:44:05.619" v="19"/>
          <ac:spMkLst>
            <pc:docMk/>
            <pc:sldMk cId="2820428104" sldId="371"/>
            <ac:spMk id="2" creationId="{C5BDEBC4-A652-5B83-AB65-CA454D81CD40}"/>
          </ac:spMkLst>
        </pc:spChg>
      </pc:sldChg>
      <pc:sldChg chg="modSp mod">
        <pc:chgData name="Coetzee, Ben" userId="b585f1d1-3c9f-40ed-b435-4cf10846fb47" providerId="ADAL" clId="{BA42E752-1452-496D-8CA3-15B0F0F9E4F7}" dt="2022-08-26T14:56:10.645" v="237" actId="6549"/>
        <pc:sldMkLst>
          <pc:docMk/>
          <pc:sldMk cId="3814275891" sldId="373"/>
        </pc:sldMkLst>
        <pc:spChg chg="mod">
          <ac:chgData name="Coetzee, Ben" userId="b585f1d1-3c9f-40ed-b435-4cf10846fb47" providerId="ADAL" clId="{BA42E752-1452-496D-8CA3-15B0F0F9E4F7}" dt="2022-08-26T14:56:10.645" v="237" actId="6549"/>
          <ac:spMkLst>
            <pc:docMk/>
            <pc:sldMk cId="3814275891" sldId="373"/>
            <ac:spMk id="2" creationId="{A6DCEB66-5C4F-C7EC-C2C2-DE82991D9059}"/>
          </ac:spMkLst>
        </pc:spChg>
      </pc:sldChg>
      <pc:sldChg chg="modSp mod delCm">
        <pc:chgData name="Coetzee, Ben" userId="b585f1d1-3c9f-40ed-b435-4cf10846fb47" providerId="ADAL" clId="{BA42E752-1452-496D-8CA3-15B0F0F9E4F7}" dt="2022-08-26T14:57:54.091" v="252"/>
        <pc:sldMkLst>
          <pc:docMk/>
          <pc:sldMk cId="2075942330" sldId="374"/>
        </pc:sldMkLst>
        <pc:spChg chg="mod">
          <ac:chgData name="Coetzee, Ben" userId="b585f1d1-3c9f-40ed-b435-4cf10846fb47" providerId="ADAL" clId="{BA42E752-1452-496D-8CA3-15B0F0F9E4F7}" dt="2022-08-26T14:56:20.005" v="241" actId="20577"/>
          <ac:spMkLst>
            <pc:docMk/>
            <pc:sldMk cId="2075942330" sldId="374"/>
            <ac:spMk id="2" creationId="{9F4E6D87-51AD-48E7-8037-C0754E1135C3}"/>
          </ac:spMkLst>
        </pc:spChg>
      </pc:sldChg>
      <pc:sldChg chg="modSp mod ord delCm">
        <pc:chgData name="Coetzee, Ben" userId="b585f1d1-3c9f-40ed-b435-4cf10846fb47" providerId="ADAL" clId="{BA42E752-1452-496D-8CA3-15B0F0F9E4F7}" dt="2022-08-26T14:57:11.580" v="246"/>
        <pc:sldMkLst>
          <pc:docMk/>
          <pc:sldMk cId="2681767093" sldId="375"/>
        </pc:sldMkLst>
        <pc:spChg chg="mod">
          <ac:chgData name="Coetzee, Ben" userId="b585f1d1-3c9f-40ed-b435-4cf10846fb47" providerId="ADAL" clId="{BA42E752-1452-496D-8CA3-15B0F0F9E4F7}" dt="2022-08-26T14:51:45.682" v="200" actId="20577"/>
          <ac:spMkLst>
            <pc:docMk/>
            <pc:sldMk cId="2681767093" sldId="375"/>
            <ac:spMk id="3" creationId="{C5D40246-845B-3E8A-5C76-2DE50CDC29DE}"/>
          </ac:spMkLst>
        </pc:spChg>
        <pc:spChg chg="mod">
          <ac:chgData name="Coetzee, Ben" userId="b585f1d1-3c9f-40ed-b435-4cf10846fb47" providerId="ADAL" clId="{BA42E752-1452-496D-8CA3-15B0F0F9E4F7}" dt="2022-08-26T14:54:00.968" v="223" actId="20577"/>
          <ac:spMkLst>
            <pc:docMk/>
            <pc:sldMk cId="2681767093" sldId="375"/>
            <ac:spMk id="4" creationId="{9A0A17E9-D67B-CCBE-0779-37B1851E6826}"/>
          </ac:spMkLst>
        </pc:spChg>
        <pc:spChg chg="mod">
          <ac:chgData name="Coetzee, Ben" userId="b585f1d1-3c9f-40ed-b435-4cf10846fb47" providerId="ADAL" clId="{BA42E752-1452-496D-8CA3-15B0F0F9E4F7}" dt="2022-08-26T14:55:10.366" v="233" actId="20577"/>
          <ac:spMkLst>
            <pc:docMk/>
            <pc:sldMk cId="2681767093" sldId="375"/>
            <ac:spMk id="5" creationId="{2C2DFAD1-0B6C-BC82-C0D0-14BD8BA174E3}"/>
          </ac:spMkLst>
        </pc:spChg>
      </pc:sldChg>
      <pc:sldChg chg="modSp mod ord delCm">
        <pc:chgData name="Coetzee, Ben" userId="b585f1d1-3c9f-40ed-b435-4cf10846fb47" providerId="ADAL" clId="{BA42E752-1452-496D-8CA3-15B0F0F9E4F7}" dt="2022-08-26T14:57:05.806" v="245"/>
        <pc:sldMkLst>
          <pc:docMk/>
          <pc:sldMk cId="3113328030" sldId="376"/>
        </pc:sldMkLst>
        <pc:spChg chg="mod">
          <ac:chgData name="Coetzee, Ben" userId="b585f1d1-3c9f-40ed-b435-4cf10846fb47" providerId="ADAL" clId="{BA42E752-1452-496D-8CA3-15B0F0F9E4F7}" dt="2022-08-26T14:47:04.852" v="96" actId="20577"/>
          <ac:spMkLst>
            <pc:docMk/>
            <pc:sldMk cId="3113328030" sldId="376"/>
            <ac:spMk id="2" creationId="{5928A20B-8598-4998-C822-A35BDB43ED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94CBC1-3EE4-E34E-955C-6C0092487F5E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8540043-1CC9-F541-854E-012FACE819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“UTM” stands for “Urchin tracking module.” </a:t>
            </a:r>
            <a:r>
              <a:rPr lang="en-GB" b="0" i="0" dirty="0">
                <a:solidFill>
                  <a:srgbClr val="231F20"/>
                </a:solidFill>
                <a:effectLst/>
                <a:latin typeface="Roboto" panose="02000000000000000000" pitchFamily="2" charset="0"/>
              </a:rPr>
              <a:t>Urchin Software Corporation was bought by Google in 2005, and their software laid the basis for Google Analytics.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40043-1CC9-F541-854E-012FACE819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llou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58026"/>
            <a:ext cx="7920038" cy="1076862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962488"/>
            <a:ext cx="4149628" cy="3415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494B4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F7A52-CCD4-4BD4-92CF-40802FBDAF0C}"/>
              </a:ext>
            </a:extLst>
          </p:cNvPr>
          <p:cNvSpPr/>
          <p:nvPr userDrawn="1"/>
        </p:nvSpPr>
        <p:spPr>
          <a:xfrm>
            <a:off x="5004507" y="2030859"/>
            <a:ext cx="3347331" cy="3346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i="0" dirty="0">
              <a:latin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86D645-38C9-45FF-9C3C-E72C646B7D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85681" y="3574479"/>
            <a:ext cx="2481626" cy="17373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531FED-CAB7-4064-8EE7-8769B95BB75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785681" y="2920723"/>
            <a:ext cx="2481626" cy="6121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71581C-D329-4AE8-8C25-CC4D5F8C9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289" y="2366647"/>
            <a:ext cx="469392" cy="46939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A91024-3731-42CC-987B-22A0458E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654" y="6237700"/>
            <a:ext cx="172517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1F22A-DB79-F24D-BDC5-7ED3FCA245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64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729" userDrawn="1">
          <p15:clr>
            <a:srgbClr val="FBAE40"/>
          </p15:clr>
        </p15:guide>
        <p15:guide id="2" pos="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7B4DF6-5FDC-4103-9286-B7C6E669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49" y="1961958"/>
            <a:ext cx="3418868" cy="1140550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ct val="80000"/>
              </a:lnSpc>
              <a:defRPr sz="48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CD0A37-200B-4BDF-B069-657093420A4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92838" y="2027370"/>
            <a:ext cx="2519362" cy="208464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B665D6-45FC-44B0-A6E4-82C6E3AE7E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15" y="1925906"/>
            <a:ext cx="217933" cy="70104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75C43-7E4D-46D3-9A12-1F422A6092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7517" y="1934532"/>
            <a:ext cx="216409" cy="7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9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R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285E81D-AB45-4D38-815E-97215EE6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50" y="1961958"/>
            <a:ext cx="6626019" cy="114055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80000"/>
              </a:lnSpc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4DF87FE-8839-4ED4-B138-E1196A2B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47" y="3269273"/>
            <a:ext cx="6626021" cy="596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3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Slide_R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F7587-6249-44CA-B025-85F11AB969A1}"/>
              </a:ext>
            </a:extLst>
          </p:cNvPr>
          <p:cNvSpPr/>
          <p:nvPr userDrawn="1"/>
        </p:nvSpPr>
        <p:spPr>
          <a:xfrm>
            <a:off x="786125" y="746234"/>
            <a:ext cx="3710152" cy="3710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AB399F-7B15-4937-AD6F-A80E69A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3" y="985701"/>
            <a:ext cx="3152503" cy="32872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5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Slide_Imag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C710E6-9D8A-4828-82BB-6004FAC26C73}"/>
              </a:ext>
            </a:extLst>
          </p:cNvPr>
          <p:cNvSpPr/>
          <p:nvPr userDrawn="1"/>
        </p:nvSpPr>
        <p:spPr>
          <a:xfrm>
            <a:off x="786125" y="746234"/>
            <a:ext cx="3710152" cy="3710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AB399F-7B15-4937-AD6F-A80E69A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5701"/>
            <a:ext cx="3156857" cy="32872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9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ll Out Statement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FCE7-BE43-4C89-834A-F5E4EE96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152996"/>
            <a:ext cx="4953000" cy="23428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5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ll Out Statement_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FCE7-BE43-4C89-834A-F5E4EE96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651" y="2152996"/>
            <a:ext cx="4953000" cy="23428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96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288105-AAE2-4FAB-91F5-F57418F7D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4000" y="-3811"/>
            <a:ext cx="3609449" cy="6876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A089949-1E4F-48BF-A653-9F658A3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54" y="658026"/>
            <a:ext cx="5012868" cy="106209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709692-E617-49FD-ACAE-B32C2681CBD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47654" y="1963380"/>
            <a:ext cx="5012868" cy="8567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494B4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FE43E28-EB82-40DD-A583-4AF3D3598D7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47655" y="3058243"/>
            <a:ext cx="5012867" cy="3669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A3CE2D-DF90-4789-9E44-8E747F6D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97" y="3452128"/>
            <a:ext cx="5028122" cy="2720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rgbClr val="8E8E8E"/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rgbClr val="8E8E8E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134DEE-E42A-4400-9968-08EDB240D6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00" y="5939117"/>
            <a:ext cx="1438533" cy="56661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4D91CA-BB41-42E6-9263-25AB9731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654" y="6237700"/>
            <a:ext cx="172517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1F22A-DB79-F24D-BDC5-7ED3FCA245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77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285E81D-AB45-4D38-815E-97215EE6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395" y="1961958"/>
            <a:ext cx="3430105" cy="11405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80000"/>
              </a:lnSpc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A7DB7B-2F2B-4247-A2EE-8F190F1678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92838" y="2027370"/>
            <a:ext cx="2509287" cy="2084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EE32D-0D31-4B08-AE60-2EDD8799C3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11" y="1934532"/>
            <a:ext cx="214085" cy="68866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3AB19F1-8C13-40F6-8827-F1A9629126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0501" y="1934532"/>
            <a:ext cx="212588" cy="6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9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264A7D-9138-41E8-AF0D-DC88C71607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71" y="5943451"/>
            <a:ext cx="1420165" cy="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3239CF-EF1E-440B-9083-EE7B3ADEEEE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00" y="5939117"/>
            <a:ext cx="1438533" cy="5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7" r:id="rId4"/>
    <p:sldLayoutId id="2147483718" r:id="rId5"/>
    <p:sldLayoutId id="2147483725" r:id="rId6"/>
    <p:sldLayoutId id="21474837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50000"/>
        <a:buFont typeface="Wingdings" panose="05000000000000000000" pitchFamily="2" charset="2"/>
        <a:buChar char="§"/>
        <a:defRPr sz="1600" b="1" kern="1200">
          <a:solidFill>
            <a:srgbClr val="494B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1338" indent="-261938" algn="l" defTabSz="914400" rtl="0" eaLnBrk="1" latinLnBrk="0" hangingPunct="1">
        <a:lnSpc>
          <a:spcPct val="90000"/>
        </a:lnSpc>
        <a:spcBef>
          <a:spcPts val="500"/>
        </a:spcBef>
        <a:buClr>
          <a:srgbClr val="7F7F7F"/>
        </a:buClr>
        <a:buFontTx/>
        <a:buChar char="–"/>
        <a:defRPr sz="1600" b="1" kern="120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3275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7F7F7F"/>
        </a:buClr>
        <a:buFontTx/>
        <a:buChar char="–"/>
        <a:defRPr sz="1400" b="1" kern="120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#/report/trafficsources-campaigns/a41782682w71356460p73581787/_u.date00=20220401&amp;_u.date01=20220609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#/report/trafficsources-all-traffic/a41782682w71356460p73581787/_u.date00=20220401&amp;_u.date01=20220609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#/report/trafficsources-all-traffic/a41782682w71356460p73581787/_u.date00=20220401&amp;_u.date01=20220609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A552-14F1-4A48-89CD-C4B53D76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50" y="1961958"/>
            <a:ext cx="6769225" cy="1140550"/>
          </a:xfrm>
        </p:spPr>
        <p:txBody>
          <a:bodyPr>
            <a:noAutofit/>
          </a:bodyPr>
          <a:lstStyle/>
          <a:p>
            <a:r>
              <a:rPr lang="en-GB" dirty="0"/>
              <a:t>A quick guide to </a:t>
            </a:r>
            <a:br>
              <a:rPr lang="en-GB" dirty="0"/>
            </a:br>
            <a:r>
              <a:rPr lang="en-GB" dirty="0"/>
              <a:t>UTM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C84A-8190-4C62-85C3-DFBCAEB48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47" y="3269273"/>
            <a:ext cx="6769228" cy="596146"/>
          </a:xfrm>
        </p:spPr>
        <p:txBody>
          <a:bodyPr/>
          <a:lstStyle/>
          <a:p>
            <a:r>
              <a:rPr lang="en-GB" dirty="0"/>
              <a:t>Ben Coetzee |  July 2022  |   v1.0 </a:t>
            </a:r>
          </a:p>
        </p:txBody>
      </p:sp>
    </p:spTree>
    <p:extLst>
      <p:ext uri="{BB962C8B-B14F-4D97-AF65-F5344CB8AC3E}">
        <p14:creationId xmlns:p14="http://schemas.microsoft.com/office/powerpoint/2010/main" val="36473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BC4-A652-5B83-AB65-CA454D81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part explained.</a:t>
            </a:r>
            <a:b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GB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utm_long_term_close_up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263D-E90B-1C3F-1613-BD3237367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campaign tag is used to track a specific product or marketing campaign we’re running.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case, the tag "‘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utm_long_term_close_up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is used to see the traffic coming from our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long_term_close_up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campaign.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choose a unique campaign tag, so that it’s clearly understood and easy to read.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4EEA-FAA0-8742-818E-82F12AC1FBF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your campaign data in our GA dashboard under </a:t>
            </a:r>
            <a:b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Acquisition &gt; Campaign &gt; All Campaigns in GA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8CC44-9C58-8D0A-15F9-795032DEF7C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Google Analytics</a:t>
            </a:r>
            <a:br>
              <a:rPr lang="en-GB" dirty="0"/>
            </a:br>
            <a:r>
              <a:rPr lang="en-GB" dirty="0"/>
              <a:t>Campaigns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8449-01AC-B34E-51D4-62715476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2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A033-6439-4B12-AB98-7FD9194B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19" y="2244436"/>
            <a:ext cx="3156857" cy="3287201"/>
          </a:xfrm>
        </p:spPr>
        <p:txBody>
          <a:bodyPr/>
          <a:lstStyle/>
          <a:p>
            <a:r>
              <a:rPr lang="en-GB" dirty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08421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035E0-6657-4234-9168-AAE10C3C5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Simple, easy-to-understand codes are also easier to work with in Google Analytics.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our UTMs are simple, we’re less likely to make mistakes when using them.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allow you and everyone else on your team to know immediately what the UTMs refer to.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D7D5E0-C410-4E6F-94EF-56FB9FFDDB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5562" y="1438501"/>
            <a:ext cx="827059" cy="831257"/>
          </a:xfrm>
          <a:prstGeom prst="rect">
            <a:avLst/>
          </a:prstGeom>
        </p:spPr>
      </p:pic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7DE5B879-3E23-47C9-8073-CF553AC5F0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3134" y="4435110"/>
            <a:ext cx="835456" cy="8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CE-012F-7D62-1300-1BB74871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 use UTMs on internal links on our website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6483-D94D-7DA4-064B-E872BB344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 that UTMs should never be used to track internal links on our own website.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Doing so actually confuses Google Analytics and can create tracking errors.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please </a:t>
            </a:r>
            <a:r>
              <a:rPr lang="en-GB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UTM codes on internal website links.</a:t>
            </a:r>
          </a:p>
          <a:p>
            <a:endParaRPr lang="en-GB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82FFC-4A9B-4B40-AA32-6BA1CDF521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UTM codes are specifically used for tracking data on traffic coming to your website or landing page from external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811E7-E133-F9A2-8D52-DB853C2C537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Don’t use UTM tags on internal links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711B-C95B-F7F5-E5EB-6235CF0D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DCEB66-5C4F-C7EC-C2C2-DE82991D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UTMs?</a:t>
            </a:r>
            <a:endParaRPr lang="en-GB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27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6D87-51AD-48E7-8037-C0754E11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UTMs?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A5D1-275B-D8A2-EA93-043744769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it’s time to set one up. 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may seem complicated, but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really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not, we have created a handy tool for you to use. 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you need to do is to fill in the fields on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Canada Life Campaign URL Builder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it’ll automatically generate the link for you.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A260-EEE3-DBB0-C2B3-47CD34E86C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Enter landing page URL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Select campaign medium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Enter campaign 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Enter campaign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/>
              <a:t>Copy Final URL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50B2-2001-12F4-26C5-C7D8092B116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sz="1600" dirty="0"/>
              <a:t>It’s so easy! Just 5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08CE-894A-63C9-3A2B-73601991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316C-7775-41CC-B4B0-B51EFF063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45AA-5F96-40F4-87B8-6EBB0D20DC3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webteam@canadalife.co.uk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Canada Life Limited</a:t>
            </a:r>
          </a:p>
          <a:p>
            <a:r>
              <a:rPr lang="en-GB" dirty="0"/>
              <a:t>Canada Life Place</a:t>
            </a:r>
          </a:p>
          <a:p>
            <a:r>
              <a:rPr lang="en-GB" dirty="0"/>
              <a:t>Potters Bar</a:t>
            </a:r>
          </a:p>
          <a:p>
            <a:r>
              <a:rPr lang="en-GB" dirty="0"/>
              <a:t>Hertfordshire</a:t>
            </a:r>
          </a:p>
          <a:p>
            <a:r>
              <a:rPr lang="en-GB" dirty="0"/>
              <a:t>EN6 5BA</a:t>
            </a:r>
          </a:p>
        </p:txBody>
      </p:sp>
    </p:spTree>
    <p:extLst>
      <p:ext uri="{BB962C8B-B14F-4D97-AF65-F5344CB8AC3E}">
        <p14:creationId xmlns:p14="http://schemas.microsoft.com/office/powerpoint/2010/main" val="8722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6BE4-3ECE-4B6F-B59C-63FD93FC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Q: </a:t>
            </a:r>
            <a:br>
              <a:rPr lang="en-GB" dirty="0"/>
            </a:br>
            <a:r>
              <a:rPr lang="en-GB" sz="2800" dirty="0"/>
              <a:t>What is a UTM?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0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582E-F512-F0E0-7980-8C52BF98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UTM stand for?</a:t>
            </a:r>
            <a:br>
              <a:rPr lang="en-GB" dirty="0"/>
            </a:br>
            <a:r>
              <a:rPr lang="en-GB" sz="1600" dirty="0">
                <a:solidFill>
                  <a:schemeClr val="accent2"/>
                </a:solidFill>
              </a:rPr>
              <a:t>(UTM parameters)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27C19-B8F1-3065-FC97-E3C1ACE1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 parameters or (UTMs), are additional bits of text you can add to the end of an URL to track the traffic coming from a specific platform, media or campaign.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UTMs allow us to see how our visitors interact with our social channels, emails, promotional material and allow us to tweak our marketing campaigns based on the data.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1094-E570-A1C0-468F-BD9CB331BC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 understand what UTMs track, we need to first understand why use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use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UTMs.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1CC1E-D31F-477F-9361-9535D249366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UTMs track?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571E2-D566-5F31-E8B4-C3012BA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A20B-8598-4998-C822-A35BDB43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UTMs?</a:t>
            </a:r>
          </a:p>
        </p:txBody>
      </p:sp>
    </p:spTree>
    <p:extLst>
      <p:ext uri="{BB962C8B-B14F-4D97-AF65-F5344CB8AC3E}">
        <p14:creationId xmlns:p14="http://schemas.microsoft.com/office/powerpoint/2010/main" val="311332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7202-FFB2-4415-E3DD-F36C1429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UTMs?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0246-845B-3E8A-5C76-2DE50CDC29D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UTMs are specifically used for tracking data on traffic coming to our websites or landing pages from external 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7E9-D67B-CCBE-0779-37B1851E682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Use UTMs to Track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DFAD1-0B6C-BC82-C0D0-14BD8BA1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UTM parameters are a simple, straightforward, and reliable way to track traffic online.</a:t>
            </a:r>
          </a:p>
          <a:p>
            <a:r>
              <a:rPr lang="en-GB" dirty="0"/>
              <a:t>By tagging our URLs with UTMs, we can understand how our visitors interact with our websites. </a:t>
            </a:r>
          </a:p>
          <a:p>
            <a:r>
              <a:rPr lang="en-GB" dirty="0"/>
              <a:t>If you’re sending any traffic to our websites from our social accounts, documents, external websites, emails, email signatures, UTMs are an essential part of our digital marketing toolkit.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537D-A2C9-B8EA-8809-BB1E6B11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43CE-7B7A-F277-1041-127C976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do UTM's work?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1424-7B87-7B04-397C-903CE67E897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3221" y="1232625"/>
            <a:ext cx="5012868" cy="856732"/>
          </a:xfrm>
        </p:spPr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 us understand what UTMs track, we need to first understand the structure of UTMs.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CFB1D-42FE-4407-BB07-4F8EF78C9AE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3221" y="2013402"/>
            <a:ext cx="4702063" cy="979646"/>
          </a:xfrm>
        </p:spPr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this URL as an example:</a:t>
            </a:r>
          </a:p>
          <a:p>
            <a:r>
              <a:rPr lang="en-GB" sz="1600" b="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https://www.canadalife.co.uk/long-term-close-up?utm_medium=organic_social&amp;utm_source=twitter&amp;utm_campaign=long_term_close_up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5723FD-62D1-EDEA-33A0-C1931184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1" y="4794677"/>
            <a:ext cx="4751800" cy="1919494"/>
          </a:xfrm>
        </p:spPr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with UTM codes should read like a sentence, as they contain all the information, we’re tracking in Google Analytics.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4B3B-5F05-6D9B-7329-45B5233B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5B1E5-6AF4-463F-ABD9-C8E104575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each part does.</a:t>
            </a:r>
            <a:endParaRPr lang="en-GB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7B1127-F862-4438-B02E-3863FFBF2A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531" y="4435110"/>
            <a:ext cx="827059" cy="82705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13B995-02E0-48A5-BB80-CBBA3D5825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874" y="1433800"/>
            <a:ext cx="818747" cy="8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50B9-1C9F-EC4C-CFF0-6FCBABEC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part explained.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GB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utm_medium</a:t>
            </a:r>
            <a:r>
              <a:rPr lang="en-GB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twitter_image</a:t>
            </a:r>
            <a:r>
              <a:rPr lang="en-GB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2C47B-8FFA-94EE-C9C8-4C367201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962487"/>
            <a:ext cx="4149628" cy="384146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shows how we get our traffic instead of where it comes from. In our sample link, the traffic comes from an image attached to the Twitter post.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Analytics automatically identifies CPC, referral, and organic traffic, we should use other terms that make sense for our business, "banner", "adviser", "employer", or "customer".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always be more specific in our source and try to be as general as possible when tagging the medium.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783D-88BC-05E1-1D80-58898DEF17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your source and medium data in our GA dashboard under </a:t>
            </a:r>
            <a:b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Acquisition &gt; All Traffic &gt; Source/Medium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0CED4-2BF8-CB0E-3518-4140120D80D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Google Analytics</a:t>
            </a:r>
            <a:br>
              <a:rPr lang="en-GB" dirty="0"/>
            </a:br>
            <a:r>
              <a:rPr lang="en-GB" dirty="0"/>
              <a:t>Source / Medium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5F85-2F4A-58B2-069E-2D32AA28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6B5C-FD89-E80F-912D-DB9A9C2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part explained.</a:t>
            </a: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utm_source</a:t>
            </a:r>
            <a:r>
              <a:rPr lang="en-GB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=twitter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E346-40F2-C3ED-6292-50E971A2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source tag shows where our traffic comes from. In our case, it means that our traffic comes from Twitter.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do this with all external links driving traffic back to our own site, social media channels, links in PDFs, and emails.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Pardot emails we can tag our email traffic by using our email service “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pardot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We can also use email-related campaign terms like “newsletters” or “internal”.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D098-F644-0968-D5BB-6752C8EF116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your source and medium data in our GA dashboard under </a:t>
            </a:r>
            <a:b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Acquisition &gt; All Traffic &gt; Source/Medium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F5FF7-B15E-AC9A-3C17-226B2B4E265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Google Analytics</a:t>
            </a:r>
            <a:br>
              <a:rPr lang="en-GB" dirty="0"/>
            </a:br>
            <a:r>
              <a:rPr lang="en-GB" dirty="0"/>
              <a:t>Source / Medium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8E56-0634-43FA-6EC9-114CA5B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F22A-DB79-F24D-BDC5-7ED3FCA245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38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rner Logo">
  <a:themeElements>
    <a:clrScheme name="Canada Life PPT">
      <a:dk1>
        <a:srgbClr val="C00000"/>
      </a:dk1>
      <a:lt1>
        <a:sysClr val="window" lastClr="FFFFFF"/>
      </a:lt1>
      <a:dk2>
        <a:srgbClr val="44546A"/>
      </a:dk2>
      <a:lt2>
        <a:srgbClr val="E7E6E6"/>
      </a:lt2>
      <a:accent1>
        <a:srgbClr val="BA0C2F"/>
      </a:accent1>
      <a:accent2>
        <a:srgbClr val="51534A"/>
      </a:accent2>
      <a:accent3>
        <a:srgbClr val="838271"/>
      </a:accent3>
      <a:accent4>
        <a:srgbClr val="4CC0AD"/>
      </a:accent4>
      <a:accent5>
        <a:srgbClr val="A6CE39"/>
      </a:accent5>
      <a:accent6>
        <a:srgbClr val="F3C716"/>
      </a:accent6>
      <a:hlink>
        <a:srgbClr val="0563C1"/>
      </a:hlink>
      <a:folHlink>
        <a:srgbClr val="00BDF2"/>
      </a:folHlink>
    </a:clrScheme>
    <a:fontScheme name="Canada Life_PPT">
      <a:majorFont>
        <a:latin typeface="Calibre Semibold"/>
        <a:ea typeface=""/>
        <a:cs typeface=""/>
      </a:majorFont>
      <a:minorFont>
        <a:latin typeface="Calibre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 Corner Log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971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Wingdings</vt:lpstr>
      <vt:lpstr>Arial</vt:lpstr>
      <vt:lpstr>Calibri</vt:lpstr>
      <vt:lpstr>Master Corner Logo</vt:lpstr>
      <vt:lpstr>1_White Corner Logo</vt:lpstr>
      <vt:lpstr>A quick guide to  UTM parameters</vt:lpstr>
      <vt:lpstr>Q:  What is a UTM?  </vt:lpstr>
      <vt:lpstr>What does UTM stand for? (UTM parameters)</vt:lpstr>
      <vt:lpstr>Why use UTMs?</vt:lpstr>
      <vt:lpstr>Why use UTMs?</vt:lpstr>
      <vt:lpstr>How do UTM's work?</vt:lpstr>
      <vt:lpstr>PowerPoint Presentation</vt:lpstr>
      <vt:lpstr>Each part explained.  Medium:  &amp;utm_medium=twitter_image  </vt:lpstr>
      <vt:lpstr>Each part explained.  Source:  utm_source=twitter </vt:lpstr>
      <vt:lpstr>Each part explained.  Campaign:  &amp;utm_long_term_close_up </vt:lpstr>
      <vt:lpstr>Keep it simple</vt:lpstr>
      <vt:lpstr>PowerPoint Presentation</vt:lpstr>
      <vt:lpstr>Never use UTMs on internal links on our website </vt:lpstr>
      <vt:lpstr>PowerPoint Presentation</vt:lpstr>
      <vt:lpstr>How to create UTMs?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Coetzee, Ben</cp:lastModifiedBy>
  <cp:revision>255</cp:revision>
  <cp:lastPrinted>2020-05-11T18:54:14Z</cp:lastPrinted>
  <dcterms:created xsi:type="dcterms:W3CDTF">2020-02-10T14:03:39Z</dcterms:created>
  <dcterms:modified xsi:type="dcterms:W3CDTF">2022-08-26T14:57:59Z</dcterms:modified>
</cp:coreProperties>
</file>