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87" d="100"/>
          <a:sy n="87" d="100"/>
        </p:scale>
        <p:origin x="21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23447;&#23041;&#26093;\Desktop\&#23567;&#35838;&#39064;\D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23447;&#23041;&#26093;\Desktop\&#23567;&#35838;&#39064;\D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23447;&#23041;&#26093;\Desktop\&#23567;&#35838;&#39064;\DA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23447;&#23041;&#26093;\Desktop\&#23567;&#35838;&#39064;\DA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6308387868886715"/>
          <c:y val="0.17791842475386779"/>
          <c:w val="0.7859631659432198"/>
          <c:h val="0.52532863771775362"/>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5294131056295887"/>
                  <c:y val="-3.656821378340369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Sheet1!$I$2:$I$11</c:f>
              <c:numCache>
                <c:formatCode>General</c:formatCode>
                <c:ptCount val="10"/>
                <c:pt idx="0">
                  <c:v>0.1</c:v>
                </c:pt>
                <c:pt idx="1">
                  <c:v>2.5</c:v>
                </c:pt>
                <c:pt idx="2">
                  <c:v>5.2</c:v>
                </c:pt>
                <c:pt idx="3">
                  <c:v>7.8</c:v>
                </c:pt>
                <c:pt idx="4">
                  <c:v>10.100000000000001</c:v>
                </c:pt>
                <c:pt idx="5">
                  <c:v>12.9</c:v>
                </c:pt>
                <c:pt idx="6">
                  <c:v>16.399999999999999</c:v>
                </c:pt>
                <c:pt idx="7">
                  <c:v>17.600000000000001</c:v>
                </c:pt>
                <c:pt idx="8">
                  <c:v>20.6</c:v>
                </c:pt>
                <c:pt idx="9">
                  <c:v>22.7</c:v>
                </c:pt>
              </c:numCache>
            </c:numRef>
          </c:xVal>
          <c:yVal>
            <c:numRef>
              <c:f>Sheet1!$J$2:$J$11</c:f>
              <c:numCache>
                <c:formatCode>General</c:formatCode>
                <c:ptCount val="10"/>
                <c:pt idx="0">
                  <c:v>25.5</c:v>
                </c:pt>
                <c:pt idx="1">
                  <c:v>26</c:v>
                </c:pt>
                <c:pt idx="2">
                  <c:v>26.5</c:v>
                </c:pt>
                <c:pt idx="3">
                  <c:v>27</c:v>
                </c:pt>
                <c:pt idx="4">
                  <c:v>27.5</c:v>
                </c:pt>
                <c:pt idx="5">
                  <c:v>28</c:v>
                </c:pt>
                <c:pt idx="6">
                  <c:v>28.5</c:v>
                </c:pt>
                <c:pt idx="7">
                  <c:v>29</c:v>
                </c:pt>
                <c:pt idx="8">
                  <c:v>29.5</c:v>
                </c:pt>
                <c:pt idx="9">
                  <c:v>30</c:v>
                </c:pt>
              </c:numCache>
            </c:numRef>
          </c:yVal>
          <c:smooth val="0"/>
          <c:extLst>
            <c:ext xmlns:c16="http://schemas.microsoft.com/office/drawing/2014/chart" uri="{C3380CC4-5D6E-409C-BE32-E72D297353CC}">
              <c16:uniqueId val="{00000001-EBCB-4A41-9AB9-ED7E036E8A25}"/>
            </c:ext>
          </c:extLst>
        </c:ser>
        <c:dLbls>
          <c:showLegendKey val="0"/>
          <c:showVal val="0"/>
          <c:showCatName val="0"/>
          <c:showSerName val="0"/>
          <c:showPercent val="0"/>
          <c:showBubbleSize val="0"/>
        </c:dLbls>
        <c:axId val="2036709695"/>
        <c:axId val="2036710111"/>
      </c:scatterChart>
      <c:valAx>
        <c:axId val="2036709695"/>
        <c:scaling>
          <c:orientation val="minMax"/>
          <c:max val="25"/>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30000"/>
                  <a:t>-2</a:t>
                </a:r>
                <a:r>
                  <a:rPr lang="en-US" altLang="zh-CN" sz="900" baseline="0"/>
                  <a:t>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majorUnit val="5"/>
      </c:valAx>
      <c:valAx>
        <c:axId val="2036710111"/>
        <c:scaling>
          <c:orientation val="minMax"/>
          <c:min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拉力</a:t>
                </a:r>
                <a:r>
                  <a:rPr lang="en-US" altLang="zh-CN"/>
                  <a:t>/kg</a:t>
                </a:r>
                <a:endParaRPr lang="zh-CN" altLang="en-US"/>
              </a:p>
            </c:rich>
          </c:tx>
          <c:layout>
            <c:manualLayout>
              <c:xMode val="edge"/>
              <c:yMode val="edge"/>
              <c:x val="2.8950542822677925E-2"/>
              <c:y val="0.7214896397443990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7179653344497273"/>
          <c:y val="0.20879590781079377"/>
          <c:w val="0.76585823713040957"/>
          <c:h val="0.57595139190278377"/>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1517491922297807"/>
                  <c:y val="-3.3613426058968908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Sheet1!$K$2:$K$11</c:f>
              <c:numCache>
                <c:formatCode>General</c:formatCode>
                <c:ptCount val="10"/>
                <c:pt idx="0">
                  <c:v>126.6</c:v>
                </c:pt>
                <c:pt idx="1">
                  <c:v>132.19999999999999</c:v>
                </c:pt>
                <c:pt idx="2">
                  <c:v>139.19999999999999</c:v>
                </c:pt>
                <c:pt idx="3">
                  <c:v>144.69999999999999</c:v>
                </c:pt>
                <c:pt idx="4">
                  <c:v>152</c:v>
                </c:pt>
                <c:pt idx="5">
                  <c:v>162</c:v>
                </c:pt>
                <c:pt idx="6">
                  <c:v>167.3</c:v>
                </c:pt>
                <c:pt idx="7">
                  <c:v>173.5</c:v>
                </c:pt>
                <c:pt idx="8">
                  <c:v>182.1</c:v>
                </c:pt>
                <c:pt idx="9">
                  <c:v>185.3</c:v>
                </c:pt>
              </c:numCache>
            </c:numRef>
          </c:xVal>
          <c:yVal>
            <c:numRef>
              <c:f>Sheet1!$L$2:$L$11</c:f>
              <c:numCache>
                <c:formatCode>General</c:formatCode>
                <c:ptCount val="10"/>
                <c:pt idx="0">
                  <c:v>15</c:v>
                </c:pt>
                <c:pt idx="1">
                  <c:v>15.5</c:v>
                </c:pt>
                <c:pt idx="2">
                  <c:v>16</c:v>
                </c:pt>
                <c:pt idx="3">
                  <c:v>16.5</c:v>
                </c:pt>
                <c:pt idx="4">
                  <c:v>17</c:v>
                </c:pt>
                <c:pt idx="5">
                  <c:v>17.5</c:v>
                </c:pt>
                <c:pt idx="6">
                  <c:v>18</c:v>
                </c:pt>
                <c:pt idx="7">
                  <c:v>18.5</c:v>
                </c:pt>
                <c:pt idx="8">
                  <c:v>19</c:v>
                </c:pt>
                <c:pt idx="9">
                  <c:v>19.5</c:v>
                </c:pt>
              </c:numCache>
            </c:numRef>
          </c:yVal>
          <c:smooth val="0"/>
          <c:extLst>
            <c:ext xmlns:c16="http://schemas.microsoft.com/office/drawing/2014/chart" uri="{C3380CC4-5D6E-409C-BE32-E72D297353CC}">
              <c16:uniqueId val="{00000001-BA2A-9542-8894-9AF834C90AE8}"/>
            </c:ext>
          </c:extLst>
        </c:ser>
        <c:dLbls>
          <c:showLegendKey val="0"/>
          <c:showVal val="0"/>
          <c:showCatName val="0"/>
          <c:showSerName val="0"/>
          <c:showPercent val="0"/>
          <c:showBubbleSize val="0"/>
        </c:dLbls>
        <c:axId val="2036709695"/>
        <c:axId val="2036710111"/>
      </c:scatterChart>
      <c:valAx>
        <c:axId val="2036709695"/>
        <c:scaling>
          <c:orientation val="minMax"/>
          <c:min val="12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0"/>
                  <a:t>-2mm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valAx>
      <c:valAx>
        <c:axId val="2036710111"/>
        <c:scaling>
          <c:orientation val="minMax"/>
          <c:min val="1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拉力</a:t>
                </a:r>
                <a:r>
                  <a:rPr lang="en-US" altLang="zh-CN"/>
                  <a:t>/kg</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1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229380244318474"/>
          <c:y val="0.17348284960422164"/>
          <c:w val="0.77960991746928787"/>
          <c:h val="0.53695074065609882"/>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5128482572063612"/>
                  <c:y val="-2.8364116094986808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Sheet1!$A$16:$J$16</c:f>
              <c:numCache>
                <c:formatCode>General</c:formatCode>
                <c:ptCount val="10"/>
                <c:pt idx="0">
                  <c:v>27</c:v>
                </c:pt>
                <c:pt idx="1">
                  <c:v>29.5</c:v>
                </c:pt>
                <c:pt idx="2">
                  <c:v>33.200000000000003</c:v>
                </c:pt>
                <c:pt idx="3">
                  <c:v>35.4</c:v>
                </c:pt>
                <c:pt idx="4">
                  <c:v>37.5</c:v>
                </c:pt>
                <c:pt idx="5">
                  <c:v>39.9</c:v>
                </c:pt>
                <c:pt idx="6">
                  <c:v>42.6</c:v>
                </c:pt>
                <c:pt idx="7">
                  <c:v>45.3</c:v>
                </c:pt>
                <c:pt idx="8">
                  <c:v>47.4</c:v>
                </c:pt>
                <c:pt idx="9">
                  <c:v>50.1</c:v>
                </c:pt>
              </c:numCache>
            </c:numRef>
          </c:xVal>
          <c:yVal>
            <c:numRef>
              <c:f>Sheet1!$A$17:$J$17</c:f>
              <c:numCache>
                <c:formatCode>General</c:formatCode>
                <c:ptCount val="10"/>
                <c:pt idx="0">
                  <c:v>25</c:v>
                </c:pt>
                <c:pt idx="1">
                  <c:v>25.5</c:v>
                </c:pt>
                <c:pt idx="2">
                  <c:v>26</c:v>
                </c:pt>
                <c:pt idx="3">
                  <c:v>26.5</c:v>
                </c:pt>
                <c:pt idx="4">
                  <c:v>27</c:v>
                </c:pt>
                <c:pt idx="5">
                  <c:v>27.5</c:v>
                </c:pt>
                <c:pt idx="6">
                  <c:v>28</c:v>
                </c:pt>
                <c:pt idx="7">
                  <c:v>28.5</c:v>
                </c:pt>
                <c:pt idx="8">
                  <c:v>29</c:v>
                </c:pt>
                <c:pt idx="9">
                  <c:v>29.5</c:v>
                </c:pt>
              </c:numCache>
            </c:numRef>
          </c:yVal>
          <c:smooth val="0"/>
          <c:extLst>
            <c:ext xmlns:c16="http://schemas.microsoft.com/office/drawing/2014/chart" uri="{C3380CC4-5D6E-409C-BE32-E72D297353CC}">
              <c16:uniqueId val="{00000001-EE6D-8540-8DEA-5BBA5CC92A07}"/>
            </c:ext>
          </c:extLst>
        </c:ser>
        <c:dLbls>
          <c:showLegendKey val="0"/>
          <c:showVal val="0"/>
          <c:showCatName val="0"/>
          <c:showSerName val="0"/>
          <c:showPercent val="0"/>
          <c:showBubbleSize val="0"/>
        </c:dLbls>
        <c:axId val="2036709695"/>
        <c:axId val="2036710111"/>
      </c:scatterChart>
      <c:valAx>
        <c:axId val="2036709695"/>
        <c:scaling>
          <c:orientation val="minMax"/>
          <c:min val="25"/>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0"/>
                  <a:t>-2mm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valAx>
      <c:valAx>
        <c:axId val="2036710111"/>
        <c:scaling>
          <c:orientation val="minMax"/>
          <c:min val="2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拉力</a:t>
                </a:r>
                <a:r>
                  <a:rPr lang="en-US" altLang="zh-CN"/>
                  <a:t>/kg</a:t>
                </a:r>
                <a:endParaRPr lang="zh-CN" altLang="en-US"/>
              </a:p>
            </c:rich>
          </c:tx>
          <c:layout>
            <c:manualLayout>
              <c:xMode val="edge"/>
              <c:yMode val="edge"/>
              <c:x val="2.1881838074398249E-2"/>
              <c:y val="0.7285344773855774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05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344255834876167"/>
          <c:y val="0.16701977401129944"/>
          <c:w val="0.77309190812904749"/>
          <c:h val="0.52296421104141655"/>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2306309083258149"/>
                  <c:y val="-3.6396359545965845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Sheet1!$A$19:$I$19</c:f>
              <c:numCache>
                <c:formatCode>General</c:formatCode>
                <c:ptCount val="9"/>
                <c:pt idx="0">
                  <c:v>16</c:v>
                </c:pt>
                <c:pt idx="1">
                  <c:v>23.5</c:v>
                </c:pt>
                <c:pt idx="2">
                  <c:v>28.200000000000003</c:v>
                </c:pt>
                <c:pt idx="3">
                  <c:v>32</c:v>
                </c:pt>
                <c:pt idx="4">
                  <c:v>40.1</c:v>
                </c:pt>
                <c:pt idx="5">
                  <c:v>46.099999999999994</c:v>
                </c:pt>
                <c:pt idx="6">
                  <c:v>54.4</c:v>
                </c:pt>
                <c:pt idx="7">
                  <c:v>62.7</c:v>
                </c:pt>
                <c:pt idx="8">
                  <c:v>70.8</c:v>
                </c:pt>
              </c:numCache>
            </c:numRef>
          </c:xVal>
          <c:yVal>
            <c:numRef>
              <c:f>Sheet1!$A$20:$I$20</c:f>
              <c:numCache>
                <c:formatCode>General</c:formatCode>
                <c:ptCount val="9"/>
                <c:pt idx="0">
                  <c:v>15</c:v>
                </c:pt>
                <c:pt idx="1">
                  <c:v>15.5</c:v>
                </c:pt>
                <c:pt idx="2">
                  <c:v>16</c:v>
                </c:pt>
                <c:pt idx="3">
                  <c:v>16.5</c:v>
                </c:pt>
                <c:pt idx="4">
                  <c:v>17</c:v>
                </c:pt>
                <c:pt idx="5">
                  <c:v>17.5</c:v>
                </c:pt>
                <c:pt idx="6">
                  <c:v>18</c:v>
                </c:pt>
                <c:pt idx="7">
                  <c:v>18.5</c:v>
                </c:pt>
                <c:pt idx="8">
                  <c:v>19</c:v>
                </c:pt>
              </c:numCache>
            </c:numRef>
          </c:yVal>
          <c:smooth val="0"/>
          <c:extLst>
            <c:ext xmlns:c16="http://schemas.microsoft.com/office/drawing/2014/chart" uri="{C3380CC4-5D6E-409C-BE32-E72D297353CC}">
              <c16:uniqueId val="{00000001-6E5C-E044-B8A0-2EB393C3FE56}"/>
            </c:ext>
          </c:extLst>
        </c:ser>
        <c:dLbls>
          <c:showLegendKey val="0"/>
          <c:showVal val="0"/>
          <c:showCatName val="0"/>
          <c:showSerName val="0"/>
          <c:showPercent val="0"/>
          <c:showBubbleSize val="0"/>
        </c:dLbls>
        <c:axId val="2036709695"/>
        <c:axId val="2036710111"/>
      </c:scatterChart>
      <c:valAx>
        <c:axId val="2036709695"/>
        <c:scaling>
          <c:orientation val="minMax"/>
          <c:max val="75"/>
          <c:min val="2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0"/>
                  <a:t>-2mm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valAx>
      <c:valAx>
        <c:axId val="2036710111"/>
        <c:scaling>
          <c:orientation val="minMax"/>
          <c:min val="1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拉力</a:t>
                </a:r>
                <a:r>
                  <a:rPr lang="en-US" altLang="zh-CN" sz="900"/>
                  <a:t>/kg</a:t>
                </a:r>
                <a:endParaRPr lang="zh-CN" altLang="en-US" sz="900"/>
              </a:p>
            </c:rich>
          </c:tx>
          <c:layout>
            <c:manualLayout>
              <c:xMode val="edge"/>
              <c:yMode val="edge"/>
              <c:x val="4.7214353163361665E-2"/>
              <c:y val="0.657633235464211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2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793619681659965"/>
          <c:y val="0.1918667489959737"/>
          <c:w val="0.77528268730357208"/>
          <c:h val="0.5152086384535699"/>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25778446149166978"/>
                  <c:y val="-3.632559539908451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Sheet1!$A$22:$K$22</c:f>
              <c:numCache>
                <c:formatCode>General</c:formatCode>
                <c:ptCount val="11"/>
                <c:pt idx="0">
                  <c:v>44.1</c:v>
                </c:pt>
                <c:pt idx="1">
                  <c:v>47.6</c:v>
                </c:pt>
                <c:pt idx="2">
                  <c:v>50.1</c:v>
                </c:pt>
                <c:pt idx="3">
                  <c:v>51.6</c:v>
                </c:pt>
                <c:pt idx="4">
                  <c:v>53.6</c:v>
                </c:pt>
                <c:pt idx="5">
                  <c:v>57.1</c:v>
                </c:pt>
                <c:pt idx="6">
                  <c:v>59.4</c:v>
                </c:pt>
                <c:pt idx="7">
                  <c:v>62</c:v>
                </c:pt>
                <c:pt idx="8">
                  <c:v>65.8</c:v>
                </c:pt>
                <c:pt idx="9">
                  <c:v>68</c:v>
                </c:pt>
                <c:pt idx="10">
                  <c:v>71.2</c:v>
                </c:pt>
              </c:numCache>
            </c:numRef>
          </c:xVal>
          <c:yVal>
            <c:numRef>
              <c:f>Sheet1!$A$23:$K$23</c:f>
              <c:numCache>
                <c:formatCode>General</c:formatCode>
                <c:ptCount val="11"/>
                <c:pt idx="0">
                  <c:v>25</c:v>
                </c:pt>
                <c:pt idx="1">
                  <c:v>25.5</c:v>
                </c:pt>
                <c:pt idx="2">
                  <c:v>26</c:v>
                </c:pt>
                <c:pt idx="3">
                  <c:v>26.5</c:v>
                </c:pt>
                <c:pt idx="4">
                  <c:v>27</c:v>
                </c:pt>
                <c:pt idx="5">
                  <c:v>27.5</c:v>
                </c:pt>
                <c:pt idx="6">
                  <c:v>28</c:v>
                </c:pt>
                <c:pt idx="7">
                  <c:v>28.5</c:v>
                </c:pt>
                <c:pt idx="8">
                  <c:v>29</c:v>
                </c:pt>
                <c:pt idx="9">
                  <c:v>29.5</c:v>
                </c:pt>
                <c:pt idx="10">
                  <c:v>30</c:v>
                </c:pt>
              </c:numCache>
            </c:numRef>
          </c:yVal>
          <c:smooth val="0"/>
          <c:extLst>
            <c:ext xmlns:c16="http://schemas.microsoft.com/office/drawing/2014/chart" uri="{C3380CC4-5D6E-409C-BE32-E72D297353CC}">
              <c16:uniqueId val="{00000001-323F-9548-9BCF-BCD35BA71C73}"/>
            </c:ext>
          </c:extLst>
        </c:ser>
        <c:dLbls>
          <c:showLegendKey val="0"/>
          <c:showVal val="0"/>
          <c:showCatName val="0"/>
          <c:showSerName val="0"/>
          <c:showPercent val="0"/>
          <c:showBubbleSize val="0"/>
        </c:dLbls>
        <c:axId val="2036709695"/>
        <c:axId val="2036710111"/>
      </c:scatterChart>
      <c:valAx>
        <c:axId val="2036709695"/>
        <c:scaling>
          <c:orientation val="minMax"/>
          <c:max val="72"/>
          <c:min val="44"/>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标记长度</a:t>
                </a:r>
                <a:r>
                  <a:rPr lang="en-US" altLang="zh-CN"/>
                  <a:t>/10</a:t>
                </a:r>
                <a:r>
                  <a:rPr lang="en-US" altLang="zh-CN" baseline="0"/>
                  <a:t>-2mm</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majorUnit val="2"/>
      </c:valAx>
      <c:valAx>
        <c:axId val="2036710111"/>
        <c:scaling>
          <c:orientation val="minMax"/>
          <c:max val="30.5"/>
          <c:min val="2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拉力</a:t>
                </a:r>
                <a:r>
                  <a:rPr lang="en-US" altLang="zh-CN"/>
                  <a:t>/kg</a:t>
                </a:r>
                <a:endParaRPr lang="zh-CN" altLang="en-US"/>
              </a:p>
            </c:rich>
          </c:tx>
          <c:layout>
            <c:manualLayout>
              <c:xMode val="edge"/>
              <c:yMode val="edge"/>
              <c:x val="1.5306122448979591E-2"/>
              <c:y val="0.714140634381486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900"/>
              <a:t>伸长量与拉力关系示意图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5527670208352767"/>
          <c:y val="0.13897637795275591"/>
          <c:w val="0.74572108342572296"/>
          <c:h val="0.64128914672352799"/>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4.4508854194249658E-2"/>
                  <c:y val="-2.7388662606355422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Sheet1!$A$25:$K$25</c:f>
              <c:numCache>
                <c:formatCode>General</c:formatCode>
                <c:ptCount val="11"/>
                <c:pt idx="0">
                  <c:v>38.200000000000003</c:v>
                </c:pt>
                <c:pt idx="1">
                  <c:v>40.1</c:v>
                </c:pt>
                <c:pt idx="2">
                  <c:v>43.6</c:v>
                </c:pt>
                <c:pt idx="3">
                  <c:v>46.7</c:v>
                </c:pt>
                <c:pt idx="4">
                  <c:v>49</c:v>
                </c:pt>
                <c:pt idx="5">
                  <c:v>51.6</c:v>
                </c:pt>
                <c:pt idx="6">
                  <c:v>54.4</c:v>
                </c:pt>
                <c:pt idx="7">
                  <c:v>57</c:v>
                </c:pt>
                <c:pt idx="8">
                  <c:v>60.1</c:v>
                </c:pt>
                <c:pt idx="9">
                  <c:v>62.8</c:v>
                </c:pt>
                <c:pt idx="10">
                  <c:v>65</c:v>
                </c:pt>
              </c:numCache>
            </c:numRef>
          </c:xVal>
          <c:yVal>
            <c:numRef>
              <c:f>Sheet1!$A$26:$K$26</c:f>
              <c:numCache>
                <c:formatCode>General</c:formatCode>
                <c:ptCount val="11"/>
                <c:pt idx="0">
                  <c:v>25</c:v>
                </c:pt>
                <c:pt idx="1">
                  <c:v>25.5</c:v>
                </c:pt>
                <c:pt idx="2">
                  <c:v>26</c:v>
                </c:pt>
                <c:pt idx="3">
                  <c:v>26.5</c:v>
                </c:pt>
                <c:pt idx="4">
                  <c:v>27</c:v>
                </c:pt>
                <c:pt idx="5">
                  <c:v>27.5</c:v>
                </c:pt>
                <c:pt idx="6">
                  <c:v>28</c:v>
                </c:pt>
                <c:pt idx="7">
                  <c:v>28.5</c:v>
                </c:pt>
                <c:pt idx="8">
                  <c:v>29</c:v>
                </c:pt>
                <c:pt idx="9">
                  <c:v>29.5</c:v>
                </c:pt>
                <c:pt idx="10">
                  <c:v>30</c:v>
                </c:pt>
              </c:numCache>
            </c:numRef>
          </c:yVal>
          <c:smooth val="0"/>
          <c:extLst>
            <c:ext xmlns:c16="http://schemas.microsoft.com/office/drawing/2014/chart" uri="{C3380CC4-5D6E-409C-BE32-E72D297353CC}">
              <c16:uniqueId val="{00000001-45D5-5D47-83F6-7AA308BB1E10}"/>
            </c:ext>
          </c:extLst>
        </c:ser>
        <c:dLbls>
          <c:showLegendKey val="0"/>
          <c:showVal val="0"/>
          <c:showCatName val="0"/>
          <c:showSerName val="0"/>
          <c:showPercent val="0"/>
          <c:showBubbleSize val="0"/>
        </c:dLbls>
        <c:axId val="2036709695"/>
        <c:axId val="2036710111"/>
      </c:scatterChart>
      <c:valAx>
        <c:axId val="2036709695"/>
        <c:scaling>
          <c:orientation val="minMax"/>
          <c:max val="70"/>
          <c:min val="35"/>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标记长度</a:t>
                </a:r>
                <a:r>
                  <a:rPr lang="en-US" altLang="zh-CN" sz="900"/>
                  <a:t>/10</a:t>
                </a:r>
                <a:r>
                  <a:rPr lang="en-US" altLang="zh-CN" sz="900" baseline="0"/>
                  <a:t>-2mm</a:t>
                </a:r>
                <a:endParaRPr lang="zh-CN" altLang="en-US" sz="9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valAx>
      <c:valAx>
        <c:axId val="2036710111"/>
        <c:scaling>
          <c:orientation val="minMax"/>
          <c:min val="2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900"/>
                  <a:t>拉力</a:t>
                </a:r>
                <a:r>
                  <a:rPr lang="en-US" altLang="zh-CN" sz="900"/>
                  <a:t>/kg</a:t>
                </a:r>
                <a:endParaRPr lang="zh-CN" altLang="en-US" sz="9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0.5"/>
        <c:min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400" dirty="0"/>
              <a:t>杨氏模量与温度关系示意图</a:t>
            </a:r>
          </a:p>
        </c:rich>
      </c:tx>
      <c:layout>
        <c:manualLayout>
          <c:xMode val="edge"/>
          <c:yMode val="edge"/>
          <c:x val="0.15712934211934823"/>
          <c:y val="1.027939725499623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4937744614681436"/>
          <c:y val="0.17593880389429764"/>
          <c:w val="0.77820526138312274"/>
          <c:h val="0.50974779056651309"/>
        </c:manualLayout>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Sheet1!$A$11:$F$11</c:f>
              <c:numCache>
                <c:formatCode>General</c:formatCode>
                <c:ptCount val="6"/>
                <c:pt idx="0">
                  <c:v>289.8</c:v>
                </c:pt>
                <c:pt idx="1">
                  <c:v>310.3</c:v>
                </c:pt>
                <c:pt idx="2">
                  <c:v>339.6</c:v>
                </c:pt>
                <c:pt idx="3">
                  <c:v>390.2</c:v>
                </c:pt>
                <c:pt idx="4">
                  <c:v>430.6</c:v>
                </c:pt>
                <c:pt idx="5">
                  <c:v>497.4</c:v>
                </c:pt>
              </c:numCache>
            </c:numRef>
          </c:xVal>
          <c:yVal>
            <c:numRef>
              <c:f>Sheet1!$A$12:$F$12</c:f>
              <c:numCache>
                <c:formatCode>General</c:formatCode>
                <c:ptCount val="6"/>
                <c:pt idx="0">
                  <c:v>1.1100000000000001</c:v>
                </c:pt>
                <c:pt idx="1">
                  <c:v>1.1499999999999999</c:v>
                </c:pt>
                <c:pt idx="2">
                  <c:v>1.1200000000000001</c:v>
                </c:pt>
                <c:pt idx="3">
                  <c:v>1.1000000000000001</c:v>
                </c:pt>
                <c:pt idx="4">
                  <c:v>1.03</c:v>
                </c:pt>
                <c:pt idx="5">
                  <c:v>1.01</c:v>
                </c:pt>
              </c:numCache>
            </c:numRef>
          </c:yVal>
          <c:smooth val="1"/>
          <c:extLst>
            <c:ext xmlns:c16="http://schemas.microsoft.com/office/drawing/2014/chart" uri="{C3380CC4-5D6E-409C-BE32-E72D297353CC}">
              <c16:uniqueId val="{00000000-A5D8-2C42-9443-4577120EB85C}"/>
            </c:ext>
          </c:extLst>
        </c:ser>
        <c:dLbls>
          <c:showLegendKey val="0"/>
          <c:showVal val="0"/>
          <c:showCatName val="0"/>
          <c:showSerName val="0"/>
          <c:showPercent val="0"/>
          <c:showBubbleSize val="0"/>
        </c:dLbls>
        <c:axId val="2036709695"/>
        <c:axId val="2036710111"/>
      </c:scatterChart>
      <c:valAx>
        <c:axId val="2036709695"/>
        <c:scaling>
          <c:orientation val="minMax"/>
          <c:max val="500"/>
          <c:min val="28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dirty="0"/>
                  <a:t>温度</a:t>
                </a:r>
                <a:r>
                  <a:rPr lang="en-US" altLang="zh-CN" sz="1400" dirty="0"/>
                  <a:t>/K</a:t>
                </a:r>
                <a:endParaRPr lang="zh-CN" altLang="en-US" sz="1400" dirty="0"/>
              </a:p>
            </c:rich>
          </c:tx>
          <c:layout>
            <c:manualLayout>
              <c:xMode val="edge"/>
              <c:yMode val="edge"/>
              <c:x val="0.84928043625233662"/>
              <c:y val="0.778088857699956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10111"/>
        <c:crosses val="autoZero"/>
        <c:crossBetween val="midCat"/>
        <c:majorUnit val="20"/>
      </c:valAx>
      <c:valAx>
        <c:axId val="2036710111"/>
        <c:scaling>
          <c:orientation val="minMax"/>
          <c:max val="1.1600000000000001"/>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dirty="0"/>
                  <a:t>杨氏模量</a:t>
                </a:r>
                <a:r>
                  <a:rPr lang="en-US" altLang="zh-CN" sz="1400" dirty="0"/>
                  <a:t>/Pa</a:t>
                </a:r>
                <a:endParaRPr lang="zh-CN" altLang="en-US" sz="1400" dirty="0"/>
              </a:p>
            </c:rich>
          </c:tx>
          <c:layout>
            <c:manualLayout>
              <c:xMode val="edge"/>
              <c:yMode val="edge"/>
              <c:x val="7.2874862344860089E-3"/>
              <c:y val="0.1798511402981241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6709695"/>
        <c:crosses val="autoZero"/>
        <c:crossBetween val="midCat"/>
        <c:majorUnit val="2.0000000000000004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7787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9748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04260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71195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5824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97203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66552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39598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13339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8130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72889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52932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26736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1336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8141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86604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5267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534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701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1054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55118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3.xml"/><Relationship Id="rId4" Type="http://schemas.openxmlformats.org/officeDocument/2006/relationships/image" Target="../media/image2.png"/><Relationship Id="rId9" Type="http://schemas.openxmlformats.org/officeDocument/2006/relationships/chart" Target="../charts/chart2.xml"/></Relationships>
</file>

<file path=ppt/slides/_rels/slide18.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6.xml"/><Relationship Id="rId4" Type="http://schemas.openxmlformats.org/officeDocument/2006/relationships/image" Target="../media/image2.png"/><Relationship Id="rId9" Type="http://schemas.openxmlformats.org/officeDocument/2006/relationships/chart" Target="../charts/chart5.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01470" y="703898"/>
            <a:ext cx="9144000" cy="2387600"/>
          </a:xfrm>
        </p:spPr>
        <p:txBody>
          <a:bodyPr/>
          <a:lstStyle/>
          <a:p>
            <a:endParaRPr lang="zh-CN" altLang="en-US"/>
          </a:p>
        </p:txBody>
      </p:sp>
      <p:sp>
        <p:nvSpPr>
          <p:cNvPr id="3" name="副标题 2"/>
          <p:cNvSpPr>
            <a:spLocks noGrp="1"/>
          </p:cNvSpPr>
          <p:nvPr>
            <p:ph type="subTitle" idx="1"/>
          </p:nvPr>
        </p:nvSpPr>
        <p:spPr>
          <a:xfrm>
            <a:off x="1524000" y="3602038"/>
            <a:ext cx="9144000" cy="1655762"/>
          </a:xfrm>
        </p:spPr>
        <p:txBody>
          <a:bodyPr/>
          <a:lstStyle/>
          <a:p>
            <a:endParaRPr lang="zh-CN" altLang="en-US" dirty="0"/>
          </a:p>
        </p:txBody>
      </p:sp>
      <p:pic>
        <p:nvPicPr>
          <p:cNvPr id="4" name="图片 3" descr="屏幕快照 2019-12-24 下午9.57.19"/>
          <p:cNvPicPr>
            <a:picLocks noChangeAspect="1"/>
          </p:cNvPicPr>
          <p:nvPr/>
        </p:nvPicPr>
        <p:blipFill>
          <a:blip r:embed="rId2"/>
          <a:stretch>
            <a:fillRect/>
          </a:stretch>
        </p:blipFill>
        <p:spPr>
          <a:xfrm>
            <a:off x="-205740" y="1652270"/>
            <a:ext cx="12484735" cy="1950085"/>
          </a:xfrm>
          <a:prstGeom prst="rect">
            <a:avLst/>
          </a:prstGeom>
        </p:spPr>
      </p:pic>
      <p:pic>
        <p:nvPicPr>
          <p:cNvPr id="5" name="图片 4" descr="屏幕快照 2019-12-24 下午9.57.19"/>
          <p:cNvPicPr>
            <a:picLocks noChangeAspect="1"/>
          </p:cNvPicPr>
          <p:nvPr/>
        </p:nvPicPr>
        <p:blipFill>
          <a:blip r:embed="rId2"/>
          <a:srcRect l="9171" t="1140" r="67657"/>
          <a:stretch>
            <a:fillRect/>
          </a:stretch>
        </p:blipFill>
        <p:spPr>
          <a:xfrm>
            <a:off x="3604895" y="1674495"/>
            <a:ext cx="3004820" cy="1927860"/>
          </a:xfrm>
          <a:prstGeom prst="rect">
            <a:avLst/>
          </a:prstGeom>
        </p:spPr>
      </p:pic>
      <p:pic>
        <p:nvPicPr>
          <p:cNvPr id="6" name="图片 5" descr="屏幕快照 2019-12-24 下午9.57.19"/>
          <p:cNvPicPr>
            <a:picLocks noChangeAspect="1"/>
          </p:cNvPicPr>
          <p:nvPr/>
        </p:nvPicPr>
        <p:blipFill>
          <a:blip r:embed="rId2"/>
          <a:srcRect l="9171" t="1140" r="67657"/>
          <a:stretch>
            <a:fillRect/>
          </a:stretch>
        </p:blipFill>
        <p:spPr>
          <a:xfrm>
            <a:off x="6609715" y="1674495"/>
            <a:ext cx="3004820" cy="1927860"/>
          </a:xfrm>
          <a:prstGeom prst="rect">
            <a:avLst/>
          </a:prstGeom>
        </p:spPr>
      </p:pic>
      <p:sp>
        <p:nvSpPr>
          <p:cNvPr id="7" name="标题 1"/>
          <p:cNvSpPr>
            <a:spLocks noGrp="1"/>
          </p:cNvSpPr>
          <p:nvPr/>
        </p:nvSpPr>
        <p:spPr>
          <a:xfrm>
            <a:off x="784860" y="711978"/>
            <a:ext cx="10437495" cy="2430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solidFill>
                  <a:schemeClr val="bg1"/>
                </a:solidFill>
                <a:latin typeface="造字工房典黑体（非商用）" charset="-122"/>
                <a:ea typeface="造字工房典黑体（非商用）" charset="-122"/>
              </a:rPr>
              <a:t>温度对金属杨氏模量影响研究 </a:t>
            </a:r>
          </a:p>
        </p:txBody>
      </p:sp>
      <p:sp>
        <p:nvSpPr>
          <p:cNvPr id="8" name="副标题 2"/>
          <p:cNvSpPr>
            <a:spLocks noGrp="1"/>
          </p:cNvSpPr>
          <p:nvPr/>
        </p:nvSpPr>
        <p:spPr>
          <a:xfrm>
            <a:off x="1601470" y="405780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r>
              <a:rPr lang="zh-CN" altLang="zh-CN" b="1" dirty="0"/>
              <a:t>何苗 汪睿昕 杨思昊 郑勉 宗威旭</a:t>
            </a:r>
            <a:r>
              <a:rPr lang="zh-CN" altLang="zh-CN" sz="3600" dirty="0"/>
              <a:t> </a:t>
            </a:r>
            <a:endParaRPr lang="zh-CN" altLang="en-US" sz="3600" b="1" dirty="0">
              <a:latin typeface="造字工房刻宋体（非商用）" charset="-122"/>
              <a:ea typeface="造字工房刻宋体（非商用）" charset="-122"/>
              <a:sym typeface="+mn-ea"/>
            </a:endParaRPr>
          </a:p>
        </p:txBody>
      </p:sp>
      <p:grpSp>
        <p:nvGrpSpPr>
          <p:cNvPr id="14" name="组合 13"/>
          <p:cNvGrpSpPr/>
          <p:nvPr/>
        </p:nvGrpSpPr>
        <p:grpSpPr>
          <a:xfrm>
            <a:off x="-30480" y="6566535"/>
            <a:ext cx="12308840" cy="768985"/>
            <a:chOff x="-48" y="10341"/>
            <a:chExt cx="19384" cy="1211"/>
          </a:xfrm>
        </p:grpSpPr>
        <p:pic>
          <p:nvPicPr>
            <p:cNvPr id="10" name="图片 9" descr="屏幕快照 2019-12-28 下午9.45.51"/>
            <p:cNvPicPr>
              <a:picLocks noChangeAspect="1"/>
            </p:cNvPicPr>
            <p:nvPr/>
          </p:nvPicPr>
          <p:blipFill>
            <a:blip r:embed="rId3"/>
            <a:stretch>
              <a:fillRect/>
            </a:stretch>
          </p:blipFill>
          <p:spPr>
            <a:xfrm>
              <a:off x="-48" y="10368"/>
              <a:ext cx="19284" cy="447"/>
            </a:xfrm>
            <a:prstGeom prst="rect">
              <a:avLst/>
            </a:prstGeom>
          </p:spPr>
        </p:pic>
        <p:pic>
          <p:nvPicPr>
            <p:cNvPr id="11" name="图片 10" descr="屏幕快照 2019-12-28 下午9.46.08"/>
            <p:cNvPicPr>
              <a:picLocks noChangeAspect="1"/>
            </p:cNvPicPr>
            <p:nvPr/>
          </p:nvPicPr>
          <p:blipFill>
            <a:blip r:embed="rId4"/>
            <a:stretch>
              <a:fillRect/>
            </a:stretch>
          </p:blipFill>
          <p:spPr>
            <a:xfrm>
              <a:off x="1236" y="10341"/>
              <a:ext cx="1000" cy="500"/>
            </a:xfrm>
            <a:prstGeom prst="rect">
              <a:avLst/>
            </a:prstGeom>
          </p:spPr>
        </p:pic>
        <p:pic>
          <p:nvPicPr>
            <p:cNvPr id="12" name="图片 11" descr="屏幕快照 2019-12-28 下午9.46.08"/>
            <p:cNvPicPr>
              <a:picLocks noChangeAspect="1"/>
            </p:cNvPicPr>
            <p:nvPr/>
          </p:nvPicPr>
          <p:blipFill>
            <a:blip r:embed="rId4"/>
            <a:stretch>
              <a:fillRect/>
            </a:stretch>
          </p:blipFill>
          <p:spPr>
            <a:xfrm>
              <a:off x="2236" y="10342"/>
              <a:ext cx="1000" cy="500"/>
            </a:xfrm>
            <a:prstGeom prst="rect">
              <a:avLst/>
            </a:prstGeom>
          </p:spPr>
        </p:pic>
        <p:pic>
          <p:nvPicPr>
            <p:cNvPr id="13" name="图片 12" descr="屏幕快照 2019-12-28 下午9.46.08"/>
            <p:cNvPicPr>
              <a:picLocks noChangeAspect="1"/>
            </p:cNvPicPr>
            <p:nvPr/>
          </p:nvPicPr>
          <p:blipFill>
            <a:blip r:embed="rId4"/>
            <a:stretch>
              <a:fillRect/>
            </a:stretch>
          </p:blipFill>
          <p:spPr>
            <a:xfrm>
              <a:off x="3028" y="10341"/>
              <a:ext cx="1000" cy="500"/>
            </a:xfrm>
            <a:prstGeom prst="rect">
              <a:avLst/>
            </a:prstGeom>
          </p:spPr>
        </p:pic>
        <p:pic>
          <p:nvPicPr>
            <p:cNvPr id="15" name="图片 14" descr="屏幕快照 2019-12-28 下午9.46.08"/>
            <p:cNvPicPr>
              <a:picLocks noChangeAspect="1"/>
            </p:cNvPicPr>
            <p:nvPr/>
          </p:nvPicPr>
          <p:blipFill>
            <a:blip r:embed="rId4"/>
            <a:stretch>
              <a:fillRect/>
            </a:stretch>
          </p:blipFill>
          <p:spPr>
            <a:xfrm>
              <a:off x="3882" y="10342"/>
              <a:ext cx="1000" cy="500"/>
            </a:xfrm>
            <a:prstGeom prst="rect">
              <a:avLst/>
            </a:prstGeom>
          </p:spPr>
        </p:pic>
        <p:pic>
          <p:nvPicPr>
            <p:cNvPr id="16" name="图片 15" descr="屏幕快照 2019-12-28 下午9.46.08"/>
            <p:cNvPicPr>
              <a:picLocks noChangeAspect="1"/>
            </p:cNvPicPr>
            <p:nvPr/>
          </p:nvPicPr>
          <p:blipFill>
            <a:blip r:embed="rId4"/>
            <a:stretch>
              <a:fillRect/>
            </a:stretch>
          </p:blipFill>
          <p:spPr>
            <a:xfrm>
              <a:off x="4735" y="10342"/>
              <a:ext cx="1000" cy="500"/>
            </a:xfrm>
            <a:prstGeom prst="rect">
              <a:avLst/>
            </a:prstGeom>
          </p:spPr>
        </p:pic>
        <p:pic>
          <p:nvPicPr>
            <p:cNvPr id="17" name="图片 16" descr="屏幕快照 2019-12-28 下午9.46.19"/>
            <p:cNvPicPr>
              <a:picLocks noChangeAspect="1"/>
            </p:cNvPicPr>
            <p:nvPr/>
          </p:nvPicPr>
          <p:blipFill>
            <a:blip r:embed="rId5"/>
            <a:srcRect l="414" t="73761" r="1127" b="15743"/>
            <a:stretch>
              <a:fillRect/>
            </a:stretch>
          </p:blipFill>
          <p:spPr>
            <a:xfrm>
              <a:off x="6624" y="10368"/>
              <a:ext cx="5940" cy="830"/>
            </a:xfrm>
            <a:prstGeom prst="rect">
              <a:avLst/>
            </a:prstGeom>
          </p:spPr>
        </p:pic>
        <p:pic>
          <p:nvPicPr>
            <p:cNvPr id="18" name="图片 17" descr="屏幕快照 2019-12-28 下午9.46.24"/>
            <p:cNvPicPr>
              <a:picLocks noChangeAspect="1"/>
            </p:cNvPicPr>
            <p:nvPr/>
          </p:nvPicPr>
          <p:blipFill>
            <a:blip r:embed="rId6"/>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637540" y="145339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785617" y="2175608"/>
            <a:ext cx="4442214"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测量金属丝收到的应力</a:t>
            </a:r>
            <a:r>
              <a:rPr lang="en" altLang="zh-CN" sz="2000" dirty="0">
                <a:latin typeface="Weibei SC" panose="03000800000000000000" pitchFamily="66" charset="-128"/>
                <a:ea typeface="Weibei SC" panose="03000800000000000000" pitchFamily="66" charset="-128"/>
              </a:rPr>
              <a:t>F</a:t>
            </a:r>
            <a:r>
              <a:rPr lang="zh-CN" altLang="en-US" sz="2000" dirty="0">
                <a:latin typeface="Weibei SC" panose="03000800000000000000" pitchFamily="66" charset="-128"/>
                <a:ea typeface="Weibei SC" panose="03000800000000000000" pitchFamily="66" charset="-128"/>
              </a:rPr>
              <a:t>：</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使用</a:t>
            </a:r>
            <a:r>
              <a:rPr lang="zh-CN" altLang="en-US" sz="2000" dirty="0">
                <a:solidFill>
                  <a:srgbClr val="FF0000"/>
                </a:solidFill>
                <a:latin typeface="Weibei SC" panose="03000800000000000000" pitchFamily="66" charset="-128"/>
                <a:ea typeface="Weibei SC" panose="03000800000000000000" pitchFamily="66" charset="-128"/>
              </a:rPr>
              <a:t>小尺寸双面拉杆测力传感器</a:t>
            </a:r>
            <a:r>
              <a:rPr lang="zh-CN" altLang="en-US" sz="2000" dirty="0">
                <a:latin typeface="Weibei SC" panose="03000800000000000000" pitchFamily="66" charset="-128"/>
                <a:ea typeface="Weibei SC" panose="03000800000000000000" pitchFamily="66" charset="-128"/>
              </a:rPr>
              <a:t>。通过螺母将金属丝牢固地固定在传感器受力端，再将传感器放置在恒温加热炉一端的开口处，通过金属丝的拉力自然固定。通过传动装置，我们可以改变施加在金属丝上的作用力，通过传感器连接的数字显示屏读出受力端受到拉力的大小</a:t>
            </a:r>
            <a:r>
              <a:rPr lang="en" altLang="zh-CN" sz="2000" dirty="0">
                <a:latin typeface="Weibei SC" panose="03000800000000000000" pitchFamily="66" charset="-128"/>
                <a:ea typeface="Weibei SC" panose="03000800000000000000" pitchFamily="66" charset="-128"/>
              </a:rPr>
              <a:t>F</a:t>
            </a:r>
            <a:r>
              <a:rPr lang="zh-CN" altLang="en" sz="2000" dirty="0">
                <a:latin typeface="Weibei SC" panose="03000800000000000000" pitchFamily="66" charset="-128"/>
                <a:ea typeface="Weibei SC" panose="03000800000000000000" pitchFamily="66" charset="-128"/>
              </a:rPr>
              <a:t>。</a:t>
            </a:r>
          </a:p>
          <a:p>
            <a:pPr marL="342900" indent="-342900" algn="l">
              <a:lnSpc>
                <a:spcPct val="140000"/>
              </a:lnSpc>
              <a:buFont typeface="Arial" panose="020B0604020202020204" pitchFamily="34" charset="0"/>
              <a:buChar char="•"/>
            </a:pPr>
            <a:endParaRPr lang="zh-CN" altLang="en-US" sz="1800" dirty="0">
              <a:latin typeface="Weibei SC" panose="03000800000000000000" pitchFamily="66" charset="-128"/>
              <a:ea typeface="Weibei SC" panose="03000800000000000000" pitchFamily="66" charset="-128"/>
            </a:endParaRPr>
          </a:p>
          <a:p>
            <a:pPr marL="342900" indent="-342900" algn="l">
              <a:lnSpc>
                <a:spcPct val="140000"/>
              </a:lnSpc>
              <a:buFont typeface="Arial" panose="020B0604020202020204" pitchFamily="34" charset="0"/>
              <a:buChar char="•"/>
            </a:pPr>
            <a:endParaRPr lang="en" altLang="zh-CN"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10/23</a:t>
            </a:r>
          </a:p>
        </p:txBody>
      </p:sp>
      <p:pic>
        <p:nvPicPr>
          <p:cNvPr id="19" name="图片 18" descr="C:\Users\宗威旭\Documents\Tencent Files\707120797\FileRecv\image-20200104153559484.png">
            <a:extLst>
              <a:ext uri="{FF2B5EF4-FFF2-40B4-BE49-F238E27FC236}">
                <a16:creationId xmlns:a16="http://schemas.microsoft.com/office/drawing/2014/main" id="{8C7D7075-4191-4841-B335-CEF4D68E6643}"/>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79567" y="1327355"/>
            <a:ext cx="4652836" cy="2573767"/>
          </a:xfrm>
          <a:prstGeom prst="rect">
            <a:avLst/>
          </a:prstGeom>
          <a:noFill/>
          <a:ln>
            <a:noFill/>
          </a:ln>
        </p:spPr>
      </p:pic>
      <p:pic>
        <p:nvPicPr>
          <p:cNvPr id="17" name="图片 16" descr="C:\Users\宗威旭\Documents\Tencent Files\707120797\FileRecv\image-20200104153036617.png">
            <a:extLst>
              <a:ext uri="{FF2B5EF4-FFF2-40B4-BE49-F238E27FC236}">
                <a16:creationId xmlns:a16="http://schemas.microsoft.com/office/drawing/2014/main" id="{018AEA1C-1521-D549-A8BB-95036B92F037}"/>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8856140" y="3441071"/>
            <a:ext cx="2698955" cy="2521018"/>
          </a:xfrm>
          <a:prstGeom prst="rect">
            <a:avLst/>
          </a:prstGeom>
          <a:noFill/>
          <a:ln>
            <a:noFill/>
          </a:ln>
        </p:spPr>
      </p:pic>
    </p:spTree>
    <p:extLst>
      <p:ext uri="{BB962C8B-B14F-4D97-AF65-F5344CB8AC3E}">
        <p14:creationId xmlns:p14="http://schemas.microsoft.com/office/powerpoint/2010/main" val="11183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637540" y="145339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784860" y="2175608"/>
            <a:ext cx="4442214"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测量金属丝的形变量𝚫𝐋：</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将金属丝的另一端固定在面包板的传动装置一端，读数显微镜放置在加热炉和面包板之间，紧密固定，不留缝隙。使用激光笔准直，调整传动端和恒温加热炉两端开口在同一直线上，以确保铜丝在实验过程中保持水平位置。</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11/23</a:t>
            </a:r>
          </a:p>
        </p:txBody>
      </p:sp>
      <p:pic>
        <p:nvPicPr>
          <p:cNvPr id="19" name="图片 18">
            <a:extLst>
              <a:ext uri="{FF2B5EF4-FFF2-40B4-BE49-F238E27FC236}">
                <a16:creationId xmlns:a16="http://schemas.microsoft.com/office/drawing/2014/main" id="{2F6CC5B1-8E18-F146-943C-CE297FBB04BB}"/>
              </a:ext>
            </a:extLst>
          </p:cNvPr>
          <p:cNvPicPr/>
          <p:nvPr/>
        </p:nvPicPr>
        <p:blipFill>
          <a:blip r:embed="rId8"/>
          <a:stretch>
            <a:fillRect/>
          </a:stretch>
        </p:blipFill>
        <p:spPr>
          <a:xfrm>
            <a:off x="5742888" y="2192419"/>
            <a:ext cx="5452485" cy="2910523"/>
          </a:xfrm>
          <a:prstGeom prst="rect">
            <a:avLst/>
          </a:prstGeom>
        </p:spPr>
      </p:pic>
    </p:spTree>
    <p:extLst>
      <p:ext uri="{BB962C8B-B14F-4D97-AF65-F5344CB8AC3E}">
        <p14:creationId xmlns:p14="http://schemas.microsoft.com/office/powerpoint/2010/main" val="397138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537630" y="2554974"/>
            <a:ext cx="5606170"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测量金属丝的形变量𝚫𝐋：</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连接好铜丝后，调节显微镜焦距，直到清晰地观察到铜丝的像。转动传动装置的螺旋，使传动平台拉动金属丝向远端平动，在显微镜目镜中可以清晰地观测到铜丝的水平运动。</a:t>
            </a:r>
            <a:endParaRPr lang="en-US" altLang="zh-CN" sz="2000" dirty="0">
              <a:latin typeface="Weibei SC" panose="03000800000000000000" pitchFamily="66" charset="-128"/>
              <a:ea typeface="Weibei SC" panose="03000800000000000000" pitchFamily="66" charset="-128"/>
            </a:endParaRP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12/23</a:t>
            </a:r>
          </a:p>
        </p:txBody>
      </p:sp>
      <p:pic>
        <p:nvPicPr>
          <p:cNvPr id="17" name="图片 16" descr="C:\Users\宗威旭\Documents\Tencent Files\707120797\FileRecv\IMG_20191225_151026.jpg">
            <a:extLst>
              <a:ext uri="{FF2B5EF4-FFF2-40B4-BE49-F238E27FC236}">
                <a16:creationId xmlns:a16="http://schemas.microsoft.com/office/drawing/2014/main" id="{DD16B91A-9AE0-B542-B919-FD6C92E29D99}"/>
              </a:ext>
            </a:extLst>
          </p:cNvPr>
          <p:cNvPicPr/>
          <p:nvPr/>
        </p:nvPicPr>
        <p:blipFill rotWithShape="1">
          <a:blip r:embed="rId8" cstate="print">
            <a:extLst>
              <a:ext uri="{28A0092B-C50C-407E-A947-70E740481C1C}">
                <a14:useLocalDpi xmlns:a14="http://schemas.microsoft.com/office/drawing/2010/main" val="0"/>
              </a:ext>
            </a:extLst>
          </a:blip>
          <a:srcRect l="23842" t="9967" r="10629"/>
          <a:stretch/>
        </p:blipFill>
        <p:spPr bwMode="auto">
          <a:xfrm>
            <a:off x="6711910" y="2059279"/>
            <a:ext cx="3628104" cy="37385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19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537630" y="2554974"/>
            <a:ext cx="5606170"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测量金属丝的形变量𝚫𝐋：</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选取读数初始点，并使用荧光笔在铜丝表面作出记号，从而准确得到铜丝水平形变的大小。在施加拉力前将十字叉丝对准标记，施加拉力后摇动读数显微镜的转轮，使目镜水平移动直至叉丝重新对准标记，从标尺和转轮刻度上读出的水平位移即为铜丝的水平形变量𝚫𝐋。</a:t>
            </a: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13/23</a:t>
            </a:r>
          </a:p>
        </p:txBody>
      </p:sp>
      <p:pic>
        <p:nvPicPr>
          <p:cNvPr id="18" name="图片 17">
            <a:extLst>
              <a:ext uri="{FF2B5EF4-FFF2-40B4-BE49-F238E27FC236}">
                <a16:creationId xmlns:a16="http://schemas.microsoft.com/office/drawing/2014/main" id="{262A1AE1-F3A7-FB48-8EDC-F59701566264}"/>
              </a:ext>
            </a:extLst>
          </p:cNvPr>
          <p:cNvPicPr/>
          <p:nvPr/>
        </p:nvPicPr>
        <p:blipFill>
          <a:blip r:embed="rId8"/>
          <a:stretch>
            <a:fillRect/>
          </a:stretch>
        </p:blipFill>
        <p:spPr>
          <a:xfrm>
            <a:off x="7082269" y="1470441"/>
            <a:ext cx="3186787" cy="4483297"/>
          </a:xfrm>
          <a:prstGeom prst="rect">
            <a:avLst/>
          </a:prstGeom>
        </p:spPr>
      </p:pic>
    </p:spTree>
    <p:extLst>
      <p:ext uri="{BB962C8B-B14F-4D97-AF65-F5344CB8AC3E}">
        <p14:creationId xmlns:p14="http://schemas.microsoft.com/office/powerpoint/2010/main" val="263901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可行性分析</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长度测量</a:t>
            </a:r>
          </a:p>
        </p:txBody>
      </p:sp>
      <p:sp>
        <p:nvSpPr>
          <p:cNvPr id="5" name="副标题 2"/>
          <p:cNvSpPr>
            <a:spLocks noGrp="1"/>
          </p:cNvSpPr>
          <p:nvPr/>
        </p:nvSpPr>
        <p:spPr>
          <a:xfrm>
            <a:off x="1576919" y="2490051"/>
            <a:ext cx="8104711"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使用的金属丝直径在</a:t>
            </a:r>
            <a:r>
              <a:rPr lang="en-US" altLang="zh-CN" dirty="0">
                <a:latin typeface="Weibei SC" panose="03000800000000000000" pitchFamily="66" charset="-128"/>
                <a:ea typeface="Weibei SC" panose="03000800000000000000" pitchFamily="66" charset="-128"/>
              </a:rPr>
              <a:t>0.3~1.0</a:t>
            </a:r>
            <a:r>
              <a:rPr lang="en" altLang="zh-CN" dirty="0">
                <a:latin typeface="Weibei SC" panose="03000800000000000000" pitchFamily="66" charset="-128"/>
                <a:ea typeface="Weibei SC" panose="03000800000000000000" pitchFamily="66" charset="-128"/>
              </a:rPr>
              <a:t>mm</a:t>
            </a:r>
            <a:r>
              <a:rPr lang="zh-CN" altLang="en-US" dirty="0">
                <a:latin typeface="Weibei SC" panose="03000800000000000000" pitchFamily="66" charset="-128"/>
                <a:ea typeface="Weibei SC" panose="03000800000000000000" pitchFamily="66" charset="-128"/>
              </a:rPr>
              <a:t>之间，长度约</a:t>
            </a:r>
            <a:r>
              <a:rPr lang="en-US" altLang="zh-CN" dirty="0">
                <a:latin typeface="Weibei SC" panose="03000800000000000000" pitchFamily="66" charset="-128"/>
                <a:ea typeface="Weibei SC" panose="03000800000000000000" pitchFamily="66" charset="-128"/>
              </a:rPr>
              <a:t>40</a:t>
            </a:r>
            <a:r>
              <a:rPr lang="en" altLang="zh-CN" dirty="0">
                <a:latin typeface="Weibei SC" panose="03000800000000000000" pitchFamily="66" charset="-128"/>
                <a:ea typeface="Weibei SC" panose="03000800000000000000" pitchFamily="66" charset="-128"/>
              </a:rPr>
              <a:t>cm</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对于不同的铜丝，拉力范围始终保持在</a:t>
            </a:r>
            <a:r>
              <a:rPr lang="en-US" altLang="zh-CN" dirty="0">
                <a:latin typeface="Weibei SC" panose="03000800000000000000" pitchFamily="66" charset="-128"/>
                <a:ea typeface="Weibei SC" panose="03000800000000000000" pitchFamily="66" charset="-128"/>
              </a:rPr>
              <a:t>100</a:t>
            </a:r>
            <a:r>
              <a:rPr lang="en" altLang="zh-CN" dirty="0">
                <a:latin typeface="Weibei SC" panose="03000800000000000000" pitchFamily="66" charset="-128"/>
                <a:ea typeface="Weibei SC" panose="03000800000000000000" pitchFamily="66" charset="-128"/>
              </a:rPr>
              <a:t>N~300N</a:t>
            </a:r>
            <a:r>
              <a:rPr lang="zh-CN" altLang="en-US" dirty="0">
                <a:latin typeface="Weibei SC" panose="03000800000000000000" pitchFamily="66" charset="-128"/>
                <a:ea typeface="Weibei SC" panose="03000800000000000000" pitchFamily="66" charset="-128"/>
              </a:rPr>
              <a:t>范围以内，拉力变化</a:t>
            </a:r>
            <a:r>
              <a:rPr lang="en-US" altLang="zh-CN" dirty="0">
                <a:latin typeface="Weibei SC" panose="03000800000000000000" pitchFamily="66" charset="-128"/>
                <a:ea typeface="Weibei SC" panose="03000800000000000000" pitchFamily="66" charset="-128"/>
              </a:rPr>
              <a:t>5</a:t>
            </a:r>
            <a:r>
              <a:rPr lang="en" altLang="zh-CN" dirty="0">
                <a:latin typeface="Weibei SC" panose="03000800000000000000" pitchFamily="66" charset="-128"/>
                <a:ea typeface="Weibei SC" panose="03000800000000000000" pitchFamily="66" charset="-128"/>
              </a:rPr>
              <a:t>N</a:t>
            </a:r>
            <a:r>
              <a:rPr lang="zh-CN" altLang="en-US" dirty="0">
                <a:latin typeface="Weibei SC" panose="03000800000000000000" pitchFamily="66" charset="-128"/>
                <a:ea typeface="Weibei SC" panose="03000800000000000000" pitchFamily="66" charset="-128"/>
              </a:rPr>
              <a:t>左右，可以由测量显微镜观察到的铜丝长度变化较为明显。测量显微镜的最小分度为</a:t>
            </a:r>
            <a:r>
              <a:rPr lang="en-US" altLang="zh-CN" dirty="0">
                <a:latin typeface="Weibei SC" panose="03000800000000000000" pitchFamily="66" charset="-128"/>
                <a:ea typeface="Weibei SC" panose="03000800000000000000" pitchFamily="66" charset="-128"/>
              </a:rPr>
              <a:t>0.01</a:t>
            </a:r>
            <a:r>
              <a:rPr lang="en" altLang="zh-CN" dirty="0">
                <a:latin typeface="Weibei SC" panose="03000800000000000000" pitchFamily="66" charset="-128"/>
                <a:ea typeface="Weibei SC" panose="03000800000000000000" pitchFamily="66" charset="-128"/>
              </a:rPr>
              <a:t>mm</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量程为</a:t>
            </a:r>
            <a:r>
              <a:rPr lang="en-US" altLang="zh-CN" dirty="0">
                <a:latin typeface="Weibei SC" panose="03000800000000000000" pitchFamily="66" charset="-128"/>
                <a:ea typeface="Weibei SC" panose="03000800000000000000" pitchFamily="66" charset="-128"/>
              </a:rPr>
              <a:t>5</a:t>
            </a:r>
            <a:r>
              <a:rPr lang="en" altLang="zh-CN" dirty="0">
                <a:latin typeface="Weibei SC" panose="03000800000000000000" pitchFamily="66" charset="-128"/>
                <a:ea typeface="Weibei SC" panose="03000800000000000000" pitchFamily="66" charset="-128"/>
              </a:rPr>
              <a:t>cm</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对于铜丝的伸长量变化可以准确的测量。</a:t>
            </a: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14/23</a:t>
            </a:r>
          </a:p>
        </p:txBody>
      </p:sp>
    </p:spTree>
    <p:extLst>
      <p:ext uri="{BB962C8B-B14F-4D97-AF65-F5344CB8AC3E}">
        <p14:creationId xmlns:p14="http://schemas.microsoft.com/office/powerpoint/2010/main" val="24594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可行性分析</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温度保持</a:t>
            </a:r>
          </a:p>
        </p:txBody>
      </p:sp>
      <p:sp>
        <p:nvSpPr>
          <p:cNvPr id="5" name="副标题 2"/>
          <p:cNvSpPr>
            <a:spLocks noGrp="1"/>
          </p:cNvSpPr>
          <p:nvPr/>
        </p:nvSpPr>
        <p:spPr>
          <a:xfrm>
            <a:off x="1576919" y="2490051"/>
            <a:ext cx="8104711"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实验所使用的加热装置加热范围较大，最大设定温度可超过</a:t>
            </a:r>
            <a:r>
              <a:rPr lang="en-US" altLang="zh-CN" dirty="0">
                <a:latin typeface="Weibei SC" panose="03000800000000000000" pitchFamily="66" charset="-128"/>
                <a:ea typeface="Weibei SC" panose="03000800000000000000" pitchFamily="66" charset="-128"/>
              </a:rPr>
              <a:t>1000℃</a:t>
            </a:r>
            <a:r>
              <a:rPr lang="zh-CN" altLang="en-US" dirty="0">
                <a:latin typeface="Weibei SC" panose="03000800000000000000" pitchFamily="66" charset="-128"/>
                <a:ea typeface="Weibei SC" panose="03000800000000000000" pitchFamily="66" charset="-128"/>
              </a:rPr>
              <a:t>。出于实验室实际条件以及实验室安全考虑，本次实验选择的温度范围为</a:t>
            </a:r>
            <a:r>
              <a:rPr lang="en-US" altLang="zh-CN" dirty="0">
                <a:latin typeface="Weibei SC" panose="03000800000000000000" pitchFamily="66" charset="-128"/>
                <a:ea typeface="Weibei SC" panose="03000800000000000000" pitchFamily="66" charset="-128"/>
              </a:rPr>
              <a:t>15℃~250℃</a:t>
            </a:r>
            <a:r>
              <a:rPr lang="zh-CN" altLang="en-US" dirty="0">
                <a:latin typeface="Weibei SC" panose="03000800000000000000" pitchFamily="66" charset="-128"/>
                <a:ea typeface="Weibei SC" panose="03000800000000000000" pitchFamily="66" charset="-128"/>
              </a:rPr>
              <a:t>。由于面包板中环境较为密闭，更容易保持温度的恒定。通过红外测温枪对于温度进行测量，可以动态监视炉内的温度变化，确保炉内温度基本保持稳定。</a:t>
            </a:r>
          </a:p>
          <a:p>
            <a:pPr algn="l">
              <a:lnSpc>
                <a:spcPct val="140000"/>
              </a:lnSpc>
            </a:pPr>
            <a:endParaRPr lang="zh-CN" altLang="en-US" dirty="0">
              <a:latin typeface="Weibei SC" panose="03000800000000000000" pitchFamily="66" charset="-128"/>
              <a:ea typeface="Weibei SC" panose="03000800000000000000" pitchFamily="66" charset="-128"/>
            </a:endParaRP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15/23</a:t>
            </a:r>
          </a:p>
        </p:txBody>
      </p:sp>
    </p:spTree>
    <p:extLst>
      <p:ext uri="{BB962C8B-B14F-4D97-AF65-F5344CB8AC3E}">
        <p14:creationId xmlns:p14="http://schemas.microsoft.com/office/powerpoint/2010/main" val="261849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数据处理</a:t>
            </a:r>
          </a:p>
        </p:txBody>
      </p:sp>
      <p:sp>
        <p:nvSpPr>
          <p:cNvPr id="5" name="副标题 2"/>
          <p:cNvSpPr>
            <a:spLocks noGrp="1"/>
          </p:cNvSpPr>
          <p:nvPr/>
        </p:nvSpPr>
        <p:spPr>
          <a:xfrm>
            <a:off x="1576919" y="2184132"/>
            <a:ext cx="8104711"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使用本套实验系统，选用被测样品为直径</a:t>
            </a:r>
            <a:r>
              <a:rPr lang="en-US" altLang="zh-CN" dirty="0">
                <a:latin typeface="Weibei SC" panose="03000800000000000000" pitchFamily="66" charset="-128"/>
                <a:ea typeface="Weibei SC" panose="03000800000000000000" pitchFamily="66" charset="-128"/>
              </a:rPr>
              <a:t>0.3</a:t>
            </a:r>
            <a:r>
              <a:rPr lang="en" altLang="zh-CN" dirty="0">
                <a:latin typeface="Weibei SC" panose="03000800000000000000" pitchFamily="66" charset="-128"/>
                <a:ea typeface="Weibei SC" panose="03000800000000000000" pitchFamily="66" charset="-128"/>
              </a:rPr>
              <a:t>mm~1.0mm</a:t>
            </a:r>
            <a:r>
              <a:rPr lang="zh-CN" altLang="en-US" dirty="0">
                <a:latin typeface="Weibei SC" panose="03000800000000000000" pitchFamily="66" charset="-128"/>
                <a:ea typeface="Weibei SC" panose="03000800000000000000" pitchFamily="66" charset="-128"/>
              </a:rPr>
              <a:t>铜丝、直径</a:t>
            </a:r>
            <a:r>
              <a:rPr lang="en-US" altLang="zh-CN" dirty="0">
                <a:latin typeface="Weibei SC" panose="03000800000000000000" pitchFamily="66" charset="-128"/>
                <a:ea typeface="Weibei SC" panose="03000800000000000000" pitchFamily="66" charset="-128"/>
              </a:rPr>
              <a:t>0.6</a:t>
            </a:r>
            <a:r>
              <a:rPr lang="en" altLang="zh-CN" dirty="0">
                <a:latin typeface="Weibei SC" panose="03000800000000000000" pitchFamily="66" charset="-128"/>
                <a:ea typeface="Weibei SC" panose="03000800000000000000" pitchFamily="66" charset="-128"/>
              </a:rPr>
              <a:t>mm</a:t>
            </a:r>
            <a:r>
              <a:rPr lang="zh-CN" altLang="en-US" dirty="0">
                <a:latin typeface="Weibei SC" panose="03000800000000000000" pitchFamily="66" charset="-128"/>
                <a:ea typeface="Weibei SC" panose="03000800000000000000" pitchFamily="66" charset="-128"/>
              </a:rPr>
              <a:t>碳钢丝、直径</a:t>
            </a:r>
            <a:r>
              <a:rPr lang="en-US" altLang="zh-CN" dirty="0">
                <a:latin typeface="Weibei SC" panose="03000800000000000000" pitchFamily="66" charset="-128"/>
                <a:ea typeface="Weibei SC" panose="03000800000000000000" pitchFamily="66" charset="-128"/>
              </a:rPr>
              <a:t>0.6</a:t>
            </a:r>
            <a:r>
              <a:rPr lang="en" altLang="zh-CN" dirty="0">
                <a:latin typeface="Weibei SC" panose="03000800000000000000" pitchFamily="66" charset="-128"/>
                <a:ea typeface="Weibei SC" panose="03000800000000000000" pitchFamily="66" charset="-128"/>
              </a:rPr>
              <a:t>mm</a:t>
            </a:r>
            <a:r>
              <a:rPr lang="zh-CN" altLang="en-US" dirty="0">
                <a:latin typeface="Weibei SC" panose="03000800000000000000" pitchFamily="66" charset="-128"/>
                <a:ea typeface="Weibei SC" panose="03000800000000000000" pitchFamily="66" charset="-128"/>
              </a:rPr>
              <a:t>铁丝，在不同温度条件下测量杨氏模量。以测量铜丝在不同温度下的杨氏模量为例。实验过程中分别测得温度</a:t>
            </a:r>
            <a:r>
              <a:rPr lang="en" altLang="zh-CN" dirty="0">
                <a:latin typeface="Weibei SC" panose="03000800000000000000" pitchFamily="66" charset="-128"/>
                <a:ea typeface="Weibei SC" panose="03000800000000000000" pitchFamily="66" charset="-128"/>
              </a:rPr>
              <a:t>T</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金属丝直径</a:t>
            </a:r>
            <a:r>
              <a:rPr lang="en" altLang="zh-CN" dirty="0">
                <a:latin typeface="Weibei SC" panose="03000800000000000000" pitchFamily="66" charset="-128"/>
                <a:ea typeface="Weibei SC" panose="03000800000000000000" pitchFamily="66" charset="-128"/>
              </a:rPr>
              <a:t>D</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金属丝长度</a:t>
            </a:r>
            <a:r>
              <a:rPr lang="en" altLang="zh-CN" dirty="0">
                <a:latin typeface="Weibei SC" panose="03000800000000000000" pitchFamily="66" charset="-128"/>
                <a:ea typeface="Weibei SC" panose="03000800000000000000" pitchFamily="66" charset="-128"/>
              </a:rPr>
              <a:t>L</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拉力</a:t>
            </a:r>
            <a:r>
              <a:rPr lang="en" altLang="zh-CN" dirty="0">
                <a:latin typeface="Weibei SC" panose="03000800000000000000" pitchFamily="66" charset="-128"/>
                <a:ea typeface="Weibei SC" panose="03000800000000000000" pitchFamily="66" charset="-128"/>
              </a:rPr>
              <a:t>F</a:t>
            </a:r>
            <a:r>
              <a:rPr lang="zh-CN" altLang="en-US" dirty="0">
                <a:latin typeface="Weibei SC" panose="03000800000000000000" pitchFamily="66" charset="-128"/>
                <a:ea typeface="Weibei SC" panose="03000800000000000000" pitchFamily="66" charset="-128"/>
              </a:rPr>
              <a:t>及对应形变量</a:t>
            </a:r>
            <a:r>
              <a:rPr lang="el-GR" altLang="zh-CN" dirty="0">
                <a:latin typeface="Weibei SC" panose="03000800000000000000" pitchFamily="66" charset="-128"/>
                <a:ea typeface="Weibei SC" panose="03000800000000000000" pitchFamily="66" charset="-128"/>
              </a:rPr>
              <a:t>Δ</a:t>
            </a:r>
            <a:r>
              <a:rPr lang="en" altLang="zh-CN" dirty="0">
                <a:latin typeface="Weibei SC" panose="03000800000000000000" pitchFamily="66" charset="-128"/>
                <a:ea typeface="Weibei SC" panose="03000800000000000000" pitchFamily="66" charset="-128"/>
              </a:rPr>
              <a:t>L</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多次测量后求出对应斜率，取平均值。根据公式求出对应温度下铜丝的杨氏模量。</a:t>
            </a:r>
          </a:p>
          <a:p>
            <a:pPr algn="l">
              <a:lnSpc>
                <a:spcPct val="140000"/>
              </a:lnSpc>
            </a:pPr>
            <a:endParaRPr lang="zh-CN" altLang="en-US" dirty="0">
              <a:latin typeface="Weibei SC" panose="03000800000000000000" pitchFamily="66" charset="-128"/>
              <a:ea typeface="Weibei SC" panose="03000800000000000000" pitchFamily="66" charset="-128"/>
            </a:endParaRPr>
          </a:p>
          <a:p>
            <a:pPr algn="l">
              <a:lnSpc>
                <a:spcPct val="140000"/>
              </a:lnSpc>
            </a:pPr>
            <a:endParaRPr lang="zh-CN" altLang="en-US"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16/23</a:t>
            </a:r>
          </a:p>
        </p:txBody>
      </p:sp>
    </p:spTree>
    <p:extLst>
      <p:ext uri="{BB962C8B-B14F-4D97-AF65-F5344CB8AC3E}">
        <p14:creationId xmlns:p14="http://schemas.microsoft.com/office/powerpoint/2010/main" val="2861577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不同温度下杨氏模量测量结果</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17/23</a:t>
            </a:r>
          </a:p>
        </p:txBody>
      </p:sp>
      <p:graphicFrame>
        <p:nvGraphicFramePr>
          <p:cNvPr id="17" name="图表 16">
            <a:extLst>
              <a:ext uri="{FF2B5EF4-FFF2-40B4-BE49-F238E27FC236}">
                <a16:creationId xmlns:a16="http://schemas.microsoft.com/office/drawing/2014/main" id="{DBAC3399-72EA-3F4B-A1EA-763CF56AE043}"/>
              </a:ext>
            </a:extLst>
          </p:cNvPr>
          <p:cNvGraphicFramePr/>
          <p:nvPr>
            <p:extLst>
              <p:ext uri="{D42A27DB-BD31-4B8C-83A1-F6EECF244321}">
                <p14:modId xmlns:p14="http://schemas.microsoft.com/office/powerpoint/2010/main" val="3978454567"/>
              </p:ext>
            </p:extLst>
          </p:nvPr>
        </p:nvGraphicFramePr>
        <p:xfrm>
          <a:off x="1149032" y="2525909"/>
          <a:ext cx="3283987" cy="230393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8" name="图表 17">
            <a:extLst>
              <a:ext uri="{FF2B5EF4-FFF2-40B4-BE49-F238E27FC236}">
                <a16:creationId xmlns:a16="http://schemas.microsoft.com/office/drawing/2014/main" id="{7C10E124-45DD-F947-9E1F-82FB5CAE1EA6}"/>
              </a:ext>
            </a:extLst>
          </p:cNvPr>
          <p:cNvGraphicFramePr/>
          <p:nvPr>
            <p:extLst>
              <p:ext uri="{D42A27DB-BD31-4B8C-83A1-F6EECF244321}">
                <p14:modId xmlns:p14="http://schemas.microsoft.com/office/powerpoint/2010/main" val="529812610"/>
              </p:ext>
            </p:extLst>
          </p:nvPr>
        </p:nvGraphicFramePr>
        <p:xfrm>
          <a:off x="4586747" y="2525908"/>
          <a:ext cx="3141407" cy="21327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9" name="图表 18">
            <a:extLst>
              <a:ext uri="{FF2B5EF4-FFF2-40B4-BE49-F238E27FC236}">
                <a16:creationId xmlns:a16="http://schemas.microsoft.com/office/drawing/2014/main" id="{821AA898-9E36-2D41-A8CC-D227F89B494C}"/>
              </a:ext>
            </a:extLst>
          </p:cNvPr>
          <p:cNvGraphicFramePr/>
          <p:nvPr>
            <p:extLst>
              <p:ext uri="{D42A27DB-BD31-4B8C-83A1-F6EECF244321}">
                <p14:modId xmlns:p14="http://schemas.microsoft.com/office/powerpoint/2010/main" val="2549622677"/>
              </p:ext>
            </p:extLst>
          </p:nvPr>
        </p:nvGraphicFramePr>
        <p:xfrm>
          <a:off x="7854736" y="2525909"/>
          <a:ext cx="3327029" cy="2303934"/>
        </p:xfrm>
        <a:graphic>
          <a:graphicData uri="http://schemas.openxmlformats.org/drawingml/2006/chart">
            <c:chart xmlns:c="http://schemas.openxmlformats.org/drawingml/2006/chart" xmlns:r="http://schemas.openxmlformats.org/officeDocument/2006/relationships" r:id="rId10"/>
          </a:graphicData>
        </a:graphic>
      </p:graphicFrame>
      <p:sp>
        <p:nvSpPr>
          <p:cNvPr id="16" name="文本框 15">
            <a:extLst>
              <a:ext uri="{FF2B5EF4-FFF2-40B4-BE49-F238E27FC236}">
                <a16:creationId xmlns:a16="http://schemas.microsoft.com/office/drawing/2014/main" id="{F76F3F07-E42C-0442-A01C-C35520BB91E9}"/>
              </a:ext>
            </a:extLst>
          </p:cNvPr>
          <p:cNvSpPr txBox="1"/>
          <p:nvPr/>
        </p:nvSpPr>
        <p:spPr>
          <a:xfrm>
            <a:off x="1419860" y="5073988"/>
            <a:ext cx="9761906" cy="369332"/>
          </a:xfrm>
          <a:prstGeom prst="rect">
            <a:avLst/>
          </a:prstGeom>
          <a:noFill/>
        </p:spPr>
        <p:txBody>
          <a:bodyPr wrap="square" rtlCol="0">
            <a:spAutoFit/>
          </a:bodyPr>
          <a:lstStyle/>
          <a:p>
            <a:r>
              <a:rPr kumimoji="1" lang="zh-CN" altLang="en-US" dirty="0"/>
              <a:t>                  条件一                                                    条件二                                                    条件三</a:t>
            </a:r>
          </a:p>
        </p:txBody>
      </p:sp>
    </p:spTree>
    <p:extLst>
      <p:ext uri="{BB962C8B-B14F-4D97-AF65-F5344CB8AC3E}">
        <p14:creationId xmlns:p14="http://schemas.microsoft.com/office/powerpoint/2010/main" val="3729332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不同温度下杨氏模量测量结果</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18/23</a:t>
            </a:r>
          </a:p>
        </p:txBody>
      </p:sp>
      <p:sp>
        <p:nvSpPr>
          <p:cNvPr id="16" name="文本框 15">
            <a:extLst>
              <a:ext uri="{FF2B5EF4-FFF2-40B4-BE49-F238E27FC236}">
                <a16:creationId xmlns:a16="http://schemas.microsoft.com/office/drawing/2014/main" id="{F76F3F07-E42C-0442-A01C-C35520BB91E9}"/>
              </a:ext>
            </a:extLst>
          </p:cNvPr>
          <p:cNvSpPr txBox="1"/>
          <p:nvPr/>
        </p:nvSpPr>
        <p:spPr>
          <a:xfrm>
            <a:off x="1419860" y="5073988"/>
            <a:ext cx="9761906" cy="369332"/>
          </a:xfrm>
          <a:prstGeom prst="rect">
            <a:avLst/>
          </a:prstGeom>
          <a:noFill/>
        </p:spPr>
        <p:txBody>
          <a:bodyPr wrap="square" rtlCol="0">
            <a:spAutoFit/>
          </a:bodyPr>
          <a:lstStyle/>
          <a:p>
            <a:r>
              <a:rPr kumimoji="1" lang="zh-CN" altLang="en-US" dirty="0"/>
              <a:t>                  条件四                                                    条件五                                                    条件六</a:t>
            </a:r>
          </a:p>
        </p:txBody>
      </p:sp>
      <p:graphicFrame>
        <p:nvGraphicFramePr>
          <p:cNvPr id="22" name="图表 21">
            <a:extLst>
              <a:ext uri="{FF2B5EF4-FFF2-40B4-BE49-F238E27FC236}">
                <a16:creationId xmlns:a16="http://schemas.microsoft.com/office/drawing/2014/main" id="{9EA1EDEA-B493-F746-932C-1EB43E701A4B}"/>
              </a:ext>
            </a:extLst>
          </p:cNvPr>
          <p:cNvGraphicFramePr/>
          <p:nvPr>
            <p:extLst>
              <p:ext uri="{D42A27DB-BD31-4B8C-83A1-F6EECF244321}">
                <p14:modId xmlns:p14="http://schemas.microsoft.com/office/powerpoint/2010/main" val="970568900"/>
              </p:ext>
            </p:extLst>
          </p:nvPr>
        </p:nvGraphicFramePr>
        <p:xfrm>
          <a:off x="970280" y="2537900"/>
          <a:ext cx="3527978" cy="2395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3" name="图表 22">
            <a:extLst>
              <a:ext uri="{FF2B5EF4-FFF2-40B4-BE49-F238E27FC236}">
                <a16:creationId xmlns:a16="http://schemas.microsoft.com/office/drawing/2014/main" id="{072AB4C6-E191-B149-A04E-7075DA7E724A}"/>
              </a:ext>
            </a:extLst>
          </p:cNvPr>
          <p:cNvGraphicFramePr/>
          <p:nvPr>
            <p:extLst>
              <p:ext uri="{D42A27DB-BD31-4B8C-83A1-F6EECF244321}">
                <p14:modId xmlns:p14="http://schemas.microsoft.com/office/powerpoint/2010/main" val="672442195"/>
              </p:ext>
            </p:extLst>
          </p:nvPr>
        </p:nvGraphicFramePr>
        <p:xfrm>
          <a:off x="4851399" y="2554605"/>
          <a:ext cx="3274961" cy="227617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4" name="图表 23">
            <a:extLst>
              <a:ext uri="{FF2B5EF4-FFF2-40B4-BE49-F238E27FC236}">
                <a16:creationId xmlns:a16="http://schemas.microsoft.com/office/drawing/2014/main" id="{CD80B30E-33EF-9147-B210-C8BBEF335F68}"/>
              </a:ext>
            </a:extLst>
          </p:cNvPr>
          <p:cNvGraphicFramePr/>
          <p:nvPr>
            <p:extLst>
              <p:ext uri="{D42A27DB-BD31-4B8C-83A1-F6EECF244321}">
                <p14:modId xmlns:p14="http://schemas.microsoft.com/office/powerpoint/2010/main" val="3745323711"/>
              </p:ext>
            </p:extLst>
          </p:nvPr>
        </p:nvGraphicFramePr>
        <p:xfrm>
          <a:off x="8259097" y="2554605"/>
          <a:ext cx="3295997" cy="2118064"/>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326971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不同温度下杨氏模量测量结果</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19/23</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C344412-FBB2-314E-BEC3-B6E901529DDC}"/>
                  </a:ext>
                </a:extLst>
              </p:cNvPr>
              <p:cNvSpPr txBox="1"/>
              <p:nvPr/>
            </p:nvSpPr>
            <p:spPr>
              <a:xfrm>
                <a:off x="606968" y="2399810"/>
                <a:ext cx="5434514" cy="3259482"/>
              </a:xfrm>
              <a:prstGeom prst="rect">
                <a:avLst/>
              </a:prstGeom>
              <a:noFill/>
            </p:spPr>
            <p:txBody>
              <a:bodyPr wrap="square" rtlCol="0">
                <a:spAutoFit/>
              </a:bodyPr>
              <a:lstStyle/>
              <a:p>
                <a:r>
                  <a:rPr lang="zh-CN" altLang="zh-CN" dirty="0"/>
                  <a:t>杨氏模量 </a:t>
                </a:r>
                <a14:m>
                  <m:oMath xmlns:m="http://schemas.openxmlformats.org/officeDocument/2006/math">
                    <m:r>
                      <m:rPr>
                        <m:sty m:val="p"/>
                      </m:rPr>
                      <a:rPr lang="en-US" altLang="zh-CN"/>
                      <m:t>E</m:t>
                    </m:r>
                    <m:r>
                      <a:rPr lang="en-US" altLang="zh-CN"/>
                      <m:t>=</m:t>
                    </m:r>
                    <m:f>
                      <m:fPr>
                        <m:ctrlPr>
                          <a:rPr lang="zh-CN" altLang="zh-CN" i="1"/>
                        </m:ctrlPr>
                      </m:fPr>
                      <m:num>
                        <m:r>
                          <a:rPr lang="en-US" altLang="zh-CN"/>
                          <m:t>4</m:t>
                        </m:r>
                        <m:r>
                          <a:rPr lang="en-US" altLang="zh-CN" i="1"/>
                          <m:t>𝑔𝐿</m:t>
                        </m:r>
                      </m:num>
                      <m:den>
                        <m:r>
                          <a:rPr lang="en-US" altLang="zh-CN" i="1"/>
                          <m:t>𝜋</m:t>
                        </m:r>
                        <m:sSup>
                          <m:sSupPr>
                            <m:ctrlPr>
                              <a:rPr lang="zh-CN" altLang="zh-CN" i="1"/>
                            </m:ctrlPr>
                          </m:sSupPr>
                          <m:e>
                            <m:r>
                              <a:rPr lang="en-US" altLang="zh-CN" i="1"/>
                              <m:t>𝐷</m:t>
                            </m:r>
                          </m:e>
                          <m:sup>
                            <m:r>
                              <a:rPr lang="en-US" altLang="zh-CN"/>
                              <m:t>2</m:t>
                            </m:r>
                          </m:sup>
                        </m:sSup>
                      </m:den>
                    </m:f>
                    <m:f>
                      <m:fPr>
                        <m:ctrlPr>
                          <a:rPr lang="zh-CN" altLang="zh-CN" i="1"/>
                        </m:ctrlPr>
                      </m:fPr>
                      <m:num>
                        <m:r>
                          <a:rPr lang="en-US" altLang="zh-CN" i="1"/>
                          <m:t>𝑑𝑚</m:t>
                        </m:r>
                      </m:num>
                      <m:den>
                        <m:r>
                          <a:rPr lang="en-US" altLang="zh-CN" i="1"/>
                          <m:t>𝑑𝐿</m:t>
                        </m:r>
                      </m:den>
                    </m:f>
                    <m:r>
                      <a:rPr lang="en-US" altLang="zh-CN"/>
                      <m:t>=1.01</m:t>
                    </m:r>
                    <m:r>
                      <a:rPr lang="zh-CN" altLang="zh-CN"/>
                      <m:t>×</m:t>
                    </m:r>
                    <m:sSup>
                      <m:sSupPr>
                        <m:ctrlPr>
                          <a:rPr lang="zh-CN" altLang="zh-CN" i="1"/>
                        </m:ctrlPr>
                      </m:sSupPr>
                      <m:e>
                        <m:r>
                          <a:rPr lang="en-US" altLang="zh-CN"/>
                          <m:t>10</m:t>
                        </m:r>
                      </m:e>
                      <m:sup>
                        <m:r>
                          <a:rPr lang="en-US" altLang="zh-CN"/>
                          <m:t>11</m:t>
                        </m:r>
                      </m:sup>
                    </m:sSup>
                    <m:r>
                      <a:rPr lang="en-US" altLang="zh-CN"/>
                      <m:t> </m:t>
                    </m:r>
                    <m:r>
                      <m:rPr>
                        <m:sty m:val="p"/>
                      </m:rPr>
                      <a:rPr lang="en-US" altLang="zh-CN"/>
                      <m:t>Pa</m:t>
                    </m:r>
                  </m:oMath>
                </a14:m>
                <a:endParaRPr lang="zh-CN" altLang="zh-CN" dirty="0"/>
              </a:p>
              <a:p>
                <a:r>
                  <a:rPr lang="en-US" altLang="zh-CN" dirty="0"/>
                  <a:t> </a:t>
                </a:r>
                <a:endParaRPr lang="zh-CN" altLang="zh-CN" dirty="0"/>
              </a:p>
              <a:p>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𝑢</m:t>
                          </m:r>
                        </m:e>
                        <m:sub>
                          <m:r>
                            <a:rPr lang="en-US" altLang="zh-CN" i="1"/>
                            <m:t>𝑎</m:t>
                          </m:r>
                        </m:sub>
                      </m:sSub>
                      <m:r>
                        <a:rPr lang="en-US" altLang="zh-CN"/>
                        <m:t>= </m:t>
                      </m:r>
                      <m:rad>
                        <m:radPr>
                          <m:degHide m:val="on"/>
                          <m:ctrlPr>
                            <a:rPr lang="zh-CN" altLang="zh-CN" i="1"/>
                          </m:ctrlPr>
                        </m:radPr>
                        <m:deg/>
                        <m:e>
                          <m:f>
                            <m:fPr>
                              <m:ctrlPr>
                                <a:rPr lang="zh-CN" altLang="zh-CN" i="1"/>
                              </m:ctrlPr>
                            </m:fPr>
                            <m:num>
                              <m:nary>
                                <m:naryPr>
                                  <m:chr m:val="∑"/>
                                  <m:limLoc m:val="undOvr"/>
                                  <m:ctrlPr>
                                    <a:rPr lang="zh-CN" altLang="zh-CN" i="1"/>
                                  </m:ctrlPr>
                                </m:naryPr>
                                <m:sub>
                                  <m:r>
                                    <a:rPr lang="en-US" altLang="zh-CN" i="1"/>
                                    <m:t>𝑖</m:t>
                                  </m:r>
                                  <m:r>
                                    <a:rPr lang="en-US" altLang="zh-CN"/>
                                    <m:t>=1</m:t>
                                  </m:r>
                                </m:sub>
                                <m:sup>
                                  <m:r>
                                    <a:rPr lang="en-US" altLang="zh-CN" i="1"/>
                                    <m:t>𝑛</m:t>
                                  </m:r>
                                </m:sup>
                                <m:e>
                                  <m:acc>
                                    <m:accPr>
                                      <m:chr m:val="̅"/>
                                      <m:ctrlPr>
                                        <a:rPr lang="zh-CN" altLang="zh-CN" i="1"/>
                                      </m:ctrlPr>
                                    </m:accPr>
                                    <m:e>
                                      <m:sSup>
                                        <m:sSupPr>
                                          <m:ctrlPr>
                                            <a:rPr lang="zh-CN" altLang="zh-CN" i="1"/>
                                          </m:ctrlPr>
                                        </m:sSupPr>
                                        <m:e>
                                          <m:d>
                                            <m:dPr>
                                              <m:ctrlPr>
                                                <a:rPr lang="zh-CN" altLang="zh-CN" i="1"/>
                                              </m:ctrlPr>
                                            </m:dPr>
                                            <m:e>
                                              <m:sSub>
                                                <m:sSubPr>
                                                  <m:ctrlPr>
                                                    <a:rPr lang="zh-CN" altLang="zh-CN" i="1"/>
                                                  </m:ctrlPr>
                                                </m:sSubPr>
                                                <m:e>
                                                  <m:r>
                                                    <a:rPr lang="en-US" altLang="zh-CN" i="1"/>
                                                    <m:t>𝑠</m:t>
                                                  </m:r>
                                                </m:e>
                                                <m:sub>
                                                  <m:r>
                                                    <a:rPr lang="en-US" altLang="zh-CN" i="1"/>
                                                    <m:t>𝑖</m:t>
                                                  </m:r>
                                                </m:sub>
                                              </m:sSub>
                                              <m:r>
                                                <a:rPr lang="en-US" altLang="zh-CN" i="1"/>
                                                <m:t>−</m:t>
                                              </m:r>
                                              <m:r>
                                                <a:rPr lang="en-US" altLang="zh-CN" i="1"/>
                                                <m:t>𝑠</m:t>
                                              </m:r>
                                            </m:e>
                                          </m:d>
                                        </m:e>
                                        <m:sup>
                                          <m:r>
                                            <a:rPr lang="en-US" altLang="zh-CN"/>
                                            <m:t>2</m:t>
                                          </m:r>
                                        </m:sup>
                                      </m:sSup>
                                    </m:e>
                                  </m:acc>
                                </m:e>
                              </m:nary>
                            </m:num>
                            <m:den>
                              <m:r>
                                <a:rPr lang="en-US" altLang="zh-CN" i="1"/>
                                <m:t>𝑛</m:t>
                              </m:r>
                              <m:d>
                                <m:dPr>
                                  <m:ctrlPr>
                                    <a:rPr lang="zh-CN" altLang="zh-CN" i="1"/>
                                  </m:ctrlPr>
                                </m:dPr>
                                <m:e>
                                  <m:r>
                                    <a:rPr lang="en-US" altLang="zh-CN" i="1"/>
                                    <m:t>𝑛</m:t>
                                  </m:r>
                                  <m:r>
                                    <a:rPr lang="en-US" altLang="zh-CN" i="1"/>
                                    <m:t>−</m:t>
                                  </m:r>
                                  <m:r>
                                    <a:rPr lang="en-US" altLang="zh-CN"/>
                                    <m:t>1</m:t>
                                  </m:r>
                                </m:e>
                              </m:d>
                            </m:den>
                          </m:f>
                        </m:e>
                      </m:rad>
                      <m:r>
                        <a:rPr lang="en-US" altLang="zh-CN"/>
                        <m:t>; </m:t>
                      </m:r>
                      <m:sSub>
                        <m:sSubPr>
                          <m:ctrlPr>
                            <a:rPr lang="zh-CN" altLang="zh-CN" i="1"/>
                          </m:ctrlPr>
                        </m:sSubPr>
                        <m:e>
                          <m:r>
                            <a:rPr lang="en-US" altLang="zh-CN" i="1"/>
                            <m:t>𝑢</m:t>
                          </m:r>
                        </m:e>
                        <m:sub>
                          <m:r>
                            <a:rPr lang="en-US" altLang="zh-CN" i="1"/>
                            <m:t>𝑏</m:t>
                          </m:r>
                        </m:sub>
                      </m:sSub>
                      <m:r>
                        <a:rPr lang="en-US" altLang="zh-CN"/>
                        <m:t>= </m:t>
                      </m:r>
                      <m:f>
                        <m:fPr>
                          <m:ctrlPr>
                            <a:rPr lang="zh-CN" altLang="zh-CN" i="1"/>
                          </m:ctrlPr>
                        </m:fPr>
                        <m:num>
                          <m:r>
                            <a:rPr lang="en-US" altLang="zh-CN"/>
                            <m:t>∆</m:t>
                          </m:r>
                        </m:num>
                        <m:den>
                          <m:rad>
                            <m:radPr>
                              <m:degHide m:val="on"/>
                              <m:ctrlPr>
                                <a:rPr lang="zh-CN" altLang="zh-CN" i="1"/>
                              </m:ctrlPr>
                            </m:radPr>
                            <m:deg/>
                            <m:e>
                              <m:r>
                                <a:rPr lang="en-US" altLang="zh-CN"/>
                                <m:t>3</m:t>
                              </m:r>
                            </m:e>
                          </m:rad>
                        </m:den>
                      </m:f>
                      <m:r>
                        <a:rPr lang="en-US" altLang="zh-CN"/>
                        <m:t>; </m:t>
                      </m:r>
                    </m:oMath>
                  </m:oMathPara>
                </a14:m>
                <a:endParaRPr lang="zh-CN" altLang="zh-CN" dirty="0"/>
              </a:p>
              <a:p>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𝑢</m:t>
                          </m:r>
                        </m:e>
                        <m:sub>
                          <m:r>
                            <a:rPr lang="en-US" altLang="zh-CN" i="1"/>
                            <m:t>𝑑</m:t>
                          </m:r>
                        </m:sub>
                      </m:sSub>
                      <m:r>
                        <a:rPr lang="en-US" altLang="zh-CN"/>
                        <m:t>=</m:t>
                      </m:r>
                      <m:sSub>
                        <m:sSubPr>
                          <m:ctrlPr>
                            <a:rPr lang="zh-CN" altLang="zh-CN" i="1"/>
                          </m:ctrlPr>
                        </m:sSubPr>
                        <m:e>
                          <m:r>
                            <a:rPr lang="en-US" altLang="zh-CN" i="1"/>
                            <m:t>𝑢</m:t>
                          </m:r>
                        </m:e>
                        <m:sub>
                          <m:r>
                            <a:rPr lang="en-US" altLang="zh-CN" i="1"/>
                            <m:t>𝑏</m:t>
                          </m:r>
                        </m:sub>
                      </m:sSub>
                      <m:r>
                        <a:rPr lang="en-US" altLang="zh-CN"/>
                        <m:t>= </m:t>
                      </m:r>
                      <m:f>
                        <m:fPr>
                          <m:ctrlPr>
                            <a:rPr lang="zh-CN" altLang="zh-CN" i="1"/>
                          </m:ctrlPr>
                        </m:fPr>
                        <m:num>
                          <m:r>
                            <a:rPr lang="en-US" altLang="zh-CN"/>
                            <m:t>∆</m:t>
                          </m:r>
                        </m:num>
                        <m:den>
                          <m:rad>
                            <m:radPr>
                              <m:degHide m:val="on"/>
                              <m:ctrlPr>
                                <a:rPr lang="zh-CN" altLang="zh-CN" i="1"/>
                              </m:ctrlPr>
                            </m:radPr>
                            <m:deg/>
                            <m:e>
                              <m:r>
                                <a:rPr lang="en-US" altLang="zh-CN"/>
                                <m:t>3</m:t>
                              </m:r>
                            </m:e>
                          </m:rad>
                        </m:den>
                      </m:f>
                      <m:r>
                        <a:rPr lang="en-US" altLang="zh-CN"/>
                        <m:t>=0.003;  </m:t>
                      </m:r>
                      <m:sSub>
                        <m:sSubPr>
                          <m:ctrlPr>
                            <a:rPr lang="zh-CN" altLang="zh-CN" i="1"/>
                          </m:ctrlPr>
                        </m:sSubPr>
                        <m:e>
                          <m:r>
                            <a:rPr lang="en-US" altLang="zh-CN" i="1"/>
                            <m:t>𝑢</m:t>
                          </m:r>
                        </m:e>
                        <m:sub>
                          <m:r>
                            <a:rPr lang="en-US" altLang="zh-CN" i="1"/>
                            <m:t>𝑙</m:t>
                          </m:r>
                        </m:sub>
                      </m:sSub>
                      <m:r>
                        <a:rPr lang="en-US" altLang="zh-CN"/>
                        <m:t>=</m:t>
                      </m:r>
                      <m:sSub>
                        <m:sSubPr>
                          <m:ctrlPr>
                            <a:rPr lang="zh-CN" altLang="zh-CN" i="1"/>
                          </m:ctrlPr>
                        </m:sSubPr>
                        <m:e>
                          <m:r>
                            <a:rPr lang="en-US" altLang="zh-CN" i="1"/>
                            <m:t>𝑢</m:t>
                          </m:r>
                        </m:e>
                        <m:sub>
                          <m:r>
                            <a:rPr lang="en-US" altLang="zh-CN" i="1"/>
                            <m:t>𝑏</m:t>
                          </m:r>
                        </m:sub>
                      </m:sSub>
                      <m:r>
                        <a:rPr lang="en-US" altLang="zh-CN"/>
                        <m:t>= </m:t>
                      </m:r>
                      <m:f>
                        <m:fPr>
                          <m:ctrlPr>
                            <a:rPr lang="zh-CN" altLang="zh-CN" i="1"/>
                          </m:ctrlPr>
                        </m:fPr>
                        <m:num>
                          <m:r>
                            <a:rPr lang="en-US" altLang="zh-CN"/>
                            <m:t>∆</m:t>
                          </m:r>
                        </m:num>
                        <m:den>
                          <m:rad>
                            <m:radPr>
                              <m:degHide m:val="on"/>
                              <m:ctrlPr>
                                <a:rPr lang="zh-CN" altLang="zh-CN" i="1"/>
                              </m:ctrlPr>
                            </m:radPr>
                            <m:deg/>
                            <m:e>
                              <m:r>
                                <a:rPr lang="en-US" altLang="zh-CN"/>
                                <m:t>3</m:t>
                              </m:r>
                            </m:e>
                          </m:rad>
                        </m:den>
                      </m:f>
                      <m:r>
                        <a:rPr lang="en-US" altLang="zh-CN"/>
                        <m:t>=0.028; </m:t>
                      </m:r>
                    </m:oMath>
                  </m:oMathPara>
                </a14:m>
                <a:endParaRPr lang="zh-CN" altLang="zh-CN" dirty="0"/>
              </a:p>
              <a:p>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𝑢</m:t>
                          </m:r>
                        </m:e>
                        <m:sub>
                          <m:r>
                            <a:rPr lang="en-US" altLang="zh-CN" i="1"/>
                            <m:t>𝑙</m:t>
                          </m:r>
                        </m:sub>
                      </m:sSub>
                      <m:r>
                        <a:rPr lang="en-US" altLang="zh-CN"/>
                        <m:t>=</m:t>
                      </m:r>
                      <m:rad>
                        <m:radPr>
                          <m:degHide m:val="on"/>
                          <m:ctrlPr>
                            <a:rPr lang="zh-CN" altLang="zh-CN" i="1"/>
                          </m:ctrlPr>
                        </m:radPr>
                        <m:deg/>
                        <m:e>
                          <m:sSup>
                            <m:sSupPr>
                              <m:ctrlPr>
                                <a:rPr lang="zh-CN" altLang="zh-CN" i="1"/>
                              </m:ctrlPr>
                            </m:sSupPr>
                            <m:e>
                              <m:r>
                                <a:rPr lang="en-US" altLang="zh-CN"/>
                                <m:t>(</m:t>
                              </m:r>
                              <m:f>
                                <m:fPr>
                                  <m:ctrlPr>
                                    <a:rPr lang="zh-CN" altLang="zh-CN" i="1"/>
                                  </m:ctrlPr>
                                </m:fPr>
                                <m:num>
                                  <m:r>
                                    <a:rPr lang="en-US" altLang="zh-CN" i="1"/>
                                    <m:t>𝜕</m:t>
                                  </m:r>
                                  <m:r>
                                    <a:rPr lang="en-US" altLang="zh-CN" i="1"/>
                                    <m:t>𝐸</m:t>
                                  </m:r>
                                </m:num>
                                <m:den>
                                  <m:r>
                                    <a:rPr lang="en-US" altLang="zh-CN" i="1"/>
                                    <m:t>𝜕</m:t>
                                  </m:r>
                                  <m:r>
                                    <a:rPr lang="en-US" altLang="zh-CN" i="1"/>
                                    <m:t>𝐷</m:t>
                                  </m:r>
                                </m:den>
                              </m:f>
                              <m:sSub>
                                <m:sSubPr>
                                  <m:ctrlPr>
                                    <a:rPr lang="zh-CN" altLang="zh-CN" i="1"/>
                                  </m:ctrlPr>
                                </m:sSubPr>
                                <m:e>
                                  <m:r>
                                    <a:rPr lang="en-US" altLang="zh-CN" i="1"/>
                                    <m:t>𝑢</m:t>
                                  </m:r>
                                </m:e>
                                <m:sub>
                                  <m:r>
                                    <a:rPr lang="en-US" altLang="zh-CN" i="1"/>
                                    <m:t>𝐷</m:t>
                                  </m:r>
                                </m:sub>
                              </m:sSub>
                              <m:r>
                                <a:rPr lang="en-US" altLang="zh-CN"/>
                                <m:t>)</m:t>
                              </m:r>
                            </m:e>
                            <m:sup>
                              <m:r>
                                <a:rPr lang="en-US" altLang="zh-CN"/>
                                <m:t>2</m:t>
                              </m:r>
                            </m:sup>
                          </m:sSup>
                          <m:r>
                            <a:rPr lang="en-US" altLang="zh-CN"/>
                            <m:t>+</m:t>
                          </m:r>
                          <m:sSup>
                            <m:sSupPr>
                              <m:ctrlPr>
                                <a:rPr lang="zh-CN" altLang="zh-CN" i="1"/>
                              </m:ctrlPr>
                            </m:sSupPr>
                            <m:e>
                              <m:r>
                                <a:rPr lang="en-US" altLang="zh-CN"/>
                                <m:t>(</m:t>
                              </m:r>
                              <m:f>
                                <m:fPr>
                                  <m:ctrlPr>
                                    <a:rPr lang="zh-CN" altLang="zh-CN" i="1"/>
                                  </m:ctrlPr>
                                </m:fPr>
                                <m:num>
                                  <m:r>
                                    <a:rPr lang="en-US" altLang="zh-CN" i="1"/>
                                    <m:t>𝜕</m:t>
                                  </m:r>
                                  <m:r>
                                    <a:rPr lang="en-US" altLang="zh-CN" i="1"/>
                                    <m:t>𝐸</m:t>
                                  </m:r>
                                </m:num>
                                <m:den>
                                  <m:r>
                                    <a:rPr lang="en-US" altLang="zh-CN" i="1"/>
                                    <m:t>𝜕</m:t>
                                  </m:r>
                                  <m:r>
                                    <a:rPr lang="en-US" altLang="zh-CN" i="1"/>
                                    <m:t>𝐿</m:t>
                                  </m:r>
                                </m:den>
                              </m:f>
                              <m:sSub>
                                <m:sSubPr>
                                  <m:ctrlPr>
                                    <a:rPr lang="zh-CN" altLang="zh-CN" i="1"/>
                                  </m:ctrlPr>
                                </m:sSubPr>
                                <m:e>
                                  <m:r>
                                    <a:rPr lang="en-US" altLang="zh-CN" i="1"/>
                                    <m:t>𝑢</m:t>
                                  </m:r>
                                </m:e>
                                <m:sub>
                                  <m:r>
                                    <a:rPr lang="en-US" altLang="zh-CN" i="1"/>
                                    <m:t>𝐿</m:t>
                                  </m:r>
                                </m:sub>
                              </m:sSub>
                              <m:r>
                                <a:rPr lang="en-US" altLang="zh-CN"/>
                                <m:t>)</m:t>
                              </m:r>
                            </m:e>
                            <m:sup>
                              <m:r>
                                <a:rPr lang="en-US" altLang="zh-CN"/>
                                <m:t>2</m:t>
                              </m:r>
                            </m:sup>
                          </m:sSup>
                          <m:r>
                            <a:rPr lang="en-US" altLang="zh-CN"/>
                            <m:t>+</m:t>
                          </m:r>
                          <m:sSup>
                            <m:sSupPr>
                              <m:ctrlPr>
                                <a:rPr lang="zh-CN" altLang="zh-CN" i="1"/>
                              </m:ctrlPr>
                            </m:sSupPr>
                            <m:e>
                              <m:r>
                                <a:rPr lang="en-US" altLang="zh-CN"/>
                                <m:t>(</m:t>
                              </m:r>
                              <m:f>
                                <m:fPr>
                                  <m:ctrlPr>
                                    <a:rPr lang="zh-CN" altLang="zh-CN" i="1"/>
                                  </m:ctrlPr>
                                </m:fPr>
                                <m:num>
                                  <m:r>
                                    <a:rPr lang="en-US" altLang="zh-CN" i="1"/>
                                    <m:t>𝜕</m:t>
                                  </m:r>
                                  <m:r>
                                    <a:rPr lang="en-US" altLang="zh-CN" i="1"/>
                                    <m:t>𝐸</m:t>
                                  </m:r>
                                </m:num>
                                <m:den>
                                  <m:r>
                                    <a:rPr lang="en-US" altLang="zh-CN" i="1"/>
                                    <m:t>𝜕</m:t>
                                  </m:r>
                                  <m:r>
                                    <a:rPr lang="en-US" altLang="zh-CN" i="1"/>
                                    <m:t>𝑚</m:t>
                                  </m:r>
                                </m:den>
                              </m:f>
                              <m:sSub>
                                <m:sSubPr>
                                  <m:ctrlPr>
                                    <a:rPr lang="zh-CN" altLang="zh-CN" i="1"/>
                                  </m:ctrlPr>
                                </m:sSubPr>
                                <m:e>
                                  <m:r>
                                    <a:rPr lang="en-US" altLang="zh-CN" i="1"/>
                                    <m:t>𝑢</m:t>
                                  </m:r>
                                </m:e>
                                <m:sub>
                                  <m:r>
                                    <a:rPr lang="en-US" altLang="zh-CN" i="1"/>
                                    <m:t>𝑚</m:t>
                                  </m:r>
                                </m:sub>
                              </m:sSub>
                              <m:r>
                                <a:rPr lang="en-US" altLang="zh-CN"/>
                                <m:t>)</m:t>
                              </m:r>
                            </m:e>
                            <m:sup>
                              <m:r>
                                <a:rPr lang="en-US" altLang="zh-CN"/>
                                <m:t>2</m:t>
                              </m:r>
                            </m:sup>
                          </m:sSup>
                          <m:r>
                            <a:rPr lang="en-US" altLang="zh-CN"/>
                            <m:t>+</m:t>
                          </m:r>
                          <m:sSup>
                            <m:sSupPr>
                              <m:ctrlPr>
                                <a:rPr lang="zh-CN" altLang="zh-CN" i="1"/>
                              </m:ctrlPr>
                            </m:sSupPr>
                            <m:e>
                              <m:r>
                                <a:rPr lang="en-US" altLang="zh-CN"/>
                                <m:t>(</m:t>
                              </m:r>
                              <m:f>
                                <m:fPr>
                                  <m:ctrlPr>
                                    <a:rPr lang="zh-CN" altLang="zh-CN" i="1"/>
                                  </m:ctrlPr>
                                </m:fPr>
                                <m:num>
                                  <m:r>
                                    <a:rPr lang="en-US" altLang="zh-CN" i="1"/>
                                    <m:t>𝜕</m:t>
                                  </m:r>
                                  <m:r>
                                    <a:rPr lang="en-US" altLang="zh-CN" i="1"/>
                                    <m:t>𝐸</m:t>
                                  </m:r>
                                </m:num>
                                <m:den>
                                  <m:r>
                                    <a:rPr lang="en-US" altLang="zh-CN" i="1"/>
                                    <m:t>𝜕</m:t>
                                  </m:r>
                                  <m:r>
                                    <a:rPr lang="en-US" altLang="zh-CN"/>
                                    <m:t>∆</m:t>
                                  </m:r>
                                  <m:r>
                                    <a:rPr lang="en-US" altLang="zh-CN" i="1"/>
                                    <m:t>𝐿</m:t>
                                  </m:r>
                                </m:den>
                              </m:f>
                              <m:sSub>
                                <m:sSubPr>
                                  <m:ctrlPr>
                                    <a:rPr lang="zh-CN" altLang="zh-CN" i="1"/>
                                  </m:ctrlPr>
                                </m:sSubPr>
                                <m:e>
                                  <m:r>
                                    <a:rPr lang="en-US" altLang="zh-CN" i="1"/>
                                    <m:t>𝑢</m:t>
                                  </m:r>
                                </m:e>
                                <m:sub>
                                  <m:r>
                                    <a:rPr lang="en-US" altLang="zh-CN"/>
                                    <m:t>∆</m:t>
                                  </m:r>
                                  <m:r>
                                    <a:rPr lang="en-US" altLang="zh-CN" i="1"/>
                                    <m:t>𝐿</m:t>
                                  </m:r>
                                </m:sub>
                              </m:sSub>
                              <m:r>
                                <a:rPr lang="en-US" altLang="zh-CN"/>
                                <m:t>)</m:t>
                              </m:r>
                            </m:e>
                            <m:sup>
                              <m:r>
                                <a:rPr lang="en-US" altLang="zh-CN"/>
                                <m:t>2</m:t>
                              </m:r>
                            </m:sup>
                          </m:sSup>
                        </m:e>
                      </m:rad>
                      <m:r>
                        <a:rPr lang="en-US" altLang="zh-CN"/>
                        <m:t>;  </m:t>
                      </m:r>
                    </m:oMath>
                  </m:oMathPara>
                </a14:m>
                <a:endParaRPr lang="zh-CN" altLang="zh-CN" dirty="0"/>
              </a:p>
              <a:p>
                <a:endParaRPr kumimoji="1" lang="zh-CN" altLang="en-US" dirty="0"/>
              </a:p>
            </p:txBody>
          </p:sp>
        </mc:Choice>
        <mc:Fallback>
          <p:sp>
            <p:nvSpPr>
              <p:cNvPr id="5" name="文本框 4">
                <a:extLst>
                  <a:ext uri="{FF2B5EF4-FFF2-40B4-BE49-F238E27FC236}">
                    <a16:creationId xmlns:a16="http://schemas.microsoft.com/office/drawing/2014/main" id="{AC344412-FBB2-314E-BEC3-B6E901529DDC}"/>
                  </a:ext>
                </a:extLst>
              </p:cNvPr>
              <p:cNvSpPr txBox="1">
                <a:spLocks noRot="1" noChangeAspect="1" noMove="1" noResize="1" noEditPoints="1" noAdjustHandles="1" noChangeArrowheads="1" noChangeShapeType="1" noTextEdit="1"/>
              </p:cNvSpPr>
              <p:nvPr/>
            </p:nvSpPr>
            <p:spPr>
              <a:xfrm>
                <a:off x="606968" y="2399810"/>
                <a:ext cx="5434514" cy="3259482"/>
              </a:xfrm>
              <a:prstGeom prst="rect">
                <a:avLst/>
              </a:prstGeom>
              <a:blipFill>
                <a:blip r:embed="rId8"/>
                <a:stretch>
                  <a:fillRect l="-1168"/>
                </a:stretch>
              </a:blipFill>
            </p:spPr>
            <p:txBody>
              <a:bodyPr/>
              <a:lstStyle/>
              <a:p>
                <a:r>
                  <a:rPr lang="zh-CN" altLang="en-US">
                    <a:noFill/>
                  </a:rPr>
                  <a:t> </a:t>
                </a:r>
              </a:p>
            </p:txBody>
          </p:sp>
        </mc:Fallback>
      </mc:AlternateContent>
      <p:graphicFrame>
        <p:nvGraphicFramePr>
          <p:cNvPr id="15" name="表格 14">
            <a:extLst>
              <a:ext uri="{FF2B5EF4-FFF2-40B4-BE49-F238E27FC236}">
                <a16:creationId xmlns:a16="http://schemas.microsoft.com/office/drawing/2014/main" id="{DD621701-E8D4-A243-AFE1-0E2F7F7EDBA9}"/>
              </a:ext>
            </a:extLst>
          </p:cNvPr>
          <p:cNvGraphicFramePr>
            <a:graphicFrameLocks noGrp="1"/>
          </p:cNvGraphicFramePr>
          <p:nvPr>
            <p:extLst>
              <p:ext uri="{D42A27DB-BD31-4B8C-83A1-F6EECF244321}">
                <p14:modId xmlns:p14="http://schemas.microsoft.com/office/powerpoint/2010/main" val="1766120552"/>
              </p:ext>
            </p:extLst>
          </p:nvPr>
        </p:nvGraphicFramePr>
        <p:xfrm>
          <a:off x="6110820" y="2481348"/>
          <a:ext cx="5628322" cy="2814870"/>
        </p:xfrm>
        <a:graphic>
          <a:graphicData uri="http://schemas.openxmlformats.org/drawingml/2006/table">
            <a:tbl>
              <a:tblPr firstRow="1" firstCol="1" bandRow="1">
                <a:tableStyleId>{5C22544A-7EE6-4342-B048-85BDC9FD1C3A}</a:tableStyleId>
              </a:tblPr>
              <a:tblGrid>
                <a:gridCol w="2377626">
                  <a:extLst>
                    <a:ext uri="{9D8B030D-6E8A-4147-A177-3AD203B41FA5}">
                      <a16:colId xmlns:a16="http://schemas.microsoft.com/office/drawing/2014/main" val="1881798390"/>
                    </a:ext>
                  </a:extLst>
                </a:gridCol>
                <a:gridCol w="1082546">
                  <a:extLst>
                    <a:ext uri="{9D8B030D-6E8A-4147-A177-3AD203B41FA5}">
                      <a16:colId xmlns:a16="http://schemas.microsoft.com/office/drawing/2014/main" val="615323372"/>
                    </a:ext>
                  </a:extLst>
                </a:gridCol>
                <a:gridCol w="1084075">
                  <a:extLst>
                    <a:ext uri="{9D8B030D-6E8A-4147-A177-3AD203B41FA5}">
                      <a16:colId xmlns:a16="http://schemas.microsoft.com/office/drawing/2014/main" val="2050445671"/>
                    </a:ext>
                  </a:extLst>
                </a:gridCol>
                <a:gridCol w="1084075">
                  <a:extLst>
                    <a:ext uri="{9D8B030D-6E8A-4147-A177-3AD203B41FA5}">
                      <a16:colId xmlns:a16="http://schemas.microsoft.com/office/drawing/2014/main" val="2777043059"/>
                    </a:ext>
                  </a:extLst>
                </a:gridCol>
              </a:tblGrid>
              <a:tr h="675915">
                <a:tc>
                  <a:txBody>
                    <a:bodyPr/>
                    <a:lstStyle/>
                    <a:p>
                      <a:pPr algn="ctr">
                        <a:spcAft>
                          <a:spcPts val="0"/>
                        </a:spcAft>
                      </a:pPr>
                      <a:r>
                        <a:rPr lang="zh-CN" sz="2400" kern="0" dirty="0">
                          <a:effectLst/>
                        </a:rPr>
                        <a:t>温度</a:t>
                      </a:r>
                      <a:r>
                        <a:rPr lang="en-US" sz="2400" kern="0" dirty="0">
                          <a:effectLst/>
                        </a:rPr>
                        <a:t>T/K</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289.7</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a:effectLst/>
                        </a:rPr>
                        <a:t>310.3</a:t>
                      </a:r>
                      <a:endParaRPr lang="zh-CN" sz="2400" kern="10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a:effectLst/>
                        </a:rPr>
                        <a:t>339.6</a:t>
                      </a:r>
                      <a:endParaRPr lang="zh-CN" sz="2400" kern="100">
                        <a:effectLst/>
                        <a:latin typeface="Times New Roman" panose="02020603050405020304" pitchFamily="18" charset="0"/>
                        <a:ea typeface="宋体" panose="02010600030101010101" pitchFamily="2" charset="-122"/>
                      </a:endParaRPr>
                    </a:p>
                  </a:txBody>
                  <a:tcPr marL="68400" marR="68580" marT="0" marB="0" anchor="ctr" anchorCtr="1"/>
                </a:tc>
                <a:extLst>
                  <a:ext uri="{0D108BD9-81ED-4DB2-BD59-A6C34878D82A}">
                    <a16:rowId xmlns:a16="http://schemas.microsoft.com/office/drawing/2014/main" val="2482123113"/>
                  </a:ext>
                </a:extLst>
              </a:tr>
              <a:tr h="675915">
                <a:tc>
                  <a:txBody>
                    <a:bodyPr/>
                    <a:lstStyle/>
                    <a:p>
                      <a:pPr algn="ctr">
                        <a:spcAft>
                          <a:spcPts val="0"/>
                        </a:spcAft>
                      </a:pPr>
                      <a:r>
                        <a:rPr lang="zh-CN" sz="2400" kern="0" dirty="0">
                          <a:effectLst/>
                        </a:rPr>
                        <a:t>杨氏模量</a:t>
                      </a:r>
                      <a:r>
                        <a:rPr lang="en-US" sz="2400" kern="0" dirty="0">
                          <a:effectLst/>
                        </a:rPr>
                        <a:t>E/10</a:t>
                      </a:r>
                      <a:r>
                        <a:rPr lang="en-US" sz="2400" kern="0" baseline="30000" dirty="0">
                          <a:effectLst/>
                        </a:rPr>
                        <a:t>11</a:t>
                      </a:r>
                      <a:r>
                        <a:rPr lang="en-US" sz="2400" kern="0" dirty="0">
                          <a:effectLst/>
                        </a:rPr>
                        <a:t>Pa</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1.11</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1.15</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a:effectLst/>
                        </a:rPr>
                        <a:t>1.12</a:t>
                      </a:r>
                      <a:endParaRPr lang="zh-CN" sz="2400" kern="100">
                        <a:effectLst/>
                        <a:latin typeface="Times New Roman" panose="02020603050405020304" pitchFamily="18" charset="0"/>
                        <a:ea typeface="宋体" panose="02010600030101010101" pitchFamily="2" charset="-122"/>
                      </a:endParaRPr>
                    </a:p>
                  </a:txBody>
                  <a:tcPr marL="68400" marR="68580" marT="0" marB="0" anchor="ctr" anchorCtr="1"/>
                </a:tc>
                <a:extLst>
                  <a:ext uri="{0D108BD9-81ED-4DB2-BD59-A6C34878D82A}">
                    <a16:rowId xmlns:a16="http://schemas.microsoft.com/office/drawing/2014/main" val="2748203560"/>
                  </a:ext>
                </a:extLst>
              </a:tr>
              <a:tr h="675915">
                <a:tc>
                  <a:txBody>
                    <a:bodyPr/>
                    <a:lstStyle/>
                    <a:p>
                      <a:pPr algn="ctr">
                        <a:spcAft>
                          <a:spcPts val="0"/>
                        </a:spcAft>
                      </a:pPr>
                      <a:r>
                        <a:rPr lang="zh-CN" sz="2400" kern="0" dirty="0">
                          <a:effectLst/>
                        </a:rPr>
                        <a:t>温度</a:t>
                      </a:r>
                      <a:r>
                        <a:rPr lang="en-US" sz="2400" kern="0" dirty="0">
                          <a:effectLst/>
                        </a:rPr>
                        <a:t>T/K</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390.2</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430.6</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a:effectLst/>
                        </a:rPr>
                        <a:t>497.4</a:t>
                      </a:r>
                      <a:endParaRPr lang="zh-CN" sz="2400" kern="100">
                        <a:effectLst/>
                        <a:latin typeface="Times New Roman" panose="02020603050405020304" pitchFamily="18" charset="0"/>
                        <a:ea typeface="宋体" panose="02010600030101010101" pitchFamily="2" charset="-122"/>
                      </a:endParaRPr>
                    </a:p>
                  </a:txBody>
                  <a:tcPr marL="68400" marR="68580" marT="0" marB="0" anchor="ctr" anchorCtr="1"/>
                </a:tc>
                <a:extLst>
                  <a:ext uri="{0D108BD9-81ED-4DB2-BD59-A6C34878D82A}">
                    <a16:rowId xmlns:a16="http://schemas.microsoft.com/office/drawing/2014/main" val="4219898423"/>
                  </a:ext>
                </a:extLst>
              </a:tr>
              <a:tr h="675915">
                <a:tc>
                  <a:txBody>
                    <a:bodyPr/>
                    <a:lstStyle/>
                    <a:p>
                      <a:pPr algn="ctr">
                        <a:spcAft>
                          <a:spcPts val="0"/>
                        </a:spcAft>
                      </a:pPr>
                      <a:r>
                        <a:rPr lang="zh-CN" sz="2400" kern="0" dirty="0">
                          <a:effectLst/>
                        </a:rPr>
                        <a:t>杨氏模量</a:t>
                      </a:r>
                      <a:r>
                        <a:rPr lang="en-US" sz="2400" kern="0" dirty="0">
                          <a:effectLst/>
                        </a:rPr>
                        <a:t>E/10</a:t>
                      </a:r>
                      <a:r>
                        <a:rPr lang="en-US" sz="2400" kern="0" baseline="30000" dirty="0">
                          <a:effectLst/>
                        </a:rPr>
                        <a:t>11</a:t>
                      </a:r>
                      <a:r>
                        <a:rPr lang="en-US" sz="2400" kern="0" dirty="0">
                          <a:effectLst/>
                        </a:rPr>
                        <a:t>Pa</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1.10</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1.03</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tc>
                  <a:txBody>
                    <a:bodyPr/>
                    <a:lstStyle/>
                    <a:p>
                      <a:pPr algn="ctr">
                        <a:spcAft>
                          <a:spcPts val="0"/>
                        </a:spcAft>
                      </a:pPr>
                      <a:r>
                        <a:rPr lang="en-US" sz="2400" kern="0" dirty="0">
                          <a:effectLst/>
                        </a:rPr>
                        <a:t>1.01</a:t>
                      </a:r>
                      <a:endParaRPr lang="zh-CN" sz="2400" kern="100" dirty="0">
                        <a:effectLst/>
                        <a:latin typeface="Times New Roman" panose="02020603050405020304" pitchFamily="18" charset="0"/>
                        <a:ea typeface="宋体" panose="02010600030101010101" pitchFamily="2" charset="-122"/>
                      </a:endParaRPr>
                    </a:p>
                  </a:txBody>
                  <a:tcPr marL="68400" marR="68580" marT="0" marB="0" anchor="ctr" anchorCtr="1"/>
                </a:tc>
                <a:extLst>
                  <a:ext uri="{0D108BD9-81ED-4DB2-BD59-A6C34878D82A}">
                    <a16:rowId xmlns:a16="http://schemas.microsoft.com/office/drawing/2014/main" val="2121348650"/>
                  </a:ext>
                </a:extLst>
              </a:tr>
            </a:tbl>
          </a:graphicData>
        </a:graphic>
      </p:graphicFrame>
    </p:spTree>
    <p:extLst>
      <p:ext uri="{BB962C8B-B14F-4D97-AF65-F5344CB8AC3E}">
        <p14:creationId xmlns:p14="http://schemas.microsoft.com/office/powerpoint/2010/main" val="302848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dirty="0">
                <a:solidFill>
                  <a:schemeClr val="bg1"/>
                </a:solidFill>
                <a:latin typeface="造字工房典黑体（非商用）" charset="-122"/>
                <a:ea typeface="造字工房典黑体（非商用）" charset="-122"/>
              </a:rPr>
              <a:t>温度对金属杨氏模量影响研究 </a:t>
            </a: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内容摘要</a:t>
            </a:r>
          </a:p>
        </p:txBody>
      </p:sp>
      <p:sp>
        <p:nvSpPr>
          <p:cNvPr id="5" name="副标题 2"/>
          <p:cNvSpPr>
            <a:spLocks noGrp="1"/>
          </p:cNvSpPr>
          <p:nvPr/>
        </p:nvSpPr>
        <p:spPr>
          <a:xfrm>
            <a:off x="1579245" y="2962521"/>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fontAlgn="auto">
              <a:lnSpc>
                <a:spcPct val="140000"/>
              </a:lnSpc>
            </a:pPr>
            <a:r>
              <a:rPr lang="zh-CN" altLang="zh-CN" dirty="0">
                <a:latin typeface="Weibei SC" panose="03000800000000000000" pitchFamily="66" charset="-128"/>
                <a:ea typeface="Weibei SC" panose="03000800000000000000" pitchFamily="66" charset="-128"/>
              </a:rPr>
              <a:t>在利用</a:t>
            </a:r>
            <a:r>
              <a:rPr lang="zh-CN" altLang="zh-CN" dirty="0">
                <a:solidFill>
                  <a:srgbClr val="FF0000"/>
                </a:solidFill>
                <a:latin typeface="Weibei SC" panose="03000800000000000000" pitchFamily="66" charset="-128"/>
                <a:ea typeface="Weibei SC" panose="03000800000000000000" pitchFamily="66" charset="-128"/>
              </a:rPr>
              <a:t>静态法</a:t>
            </a:r>
            <a:r>
              <a:rPr lang="zh-CN" altLang="zh-CN" dirty="0">
                <a:latin typeface="Weibei SC" panose="03000800000000000000" pitchFamily="66" charset="-128"/>
                <a:ea typeface="Weibei SC" panose="03000800000000000000" pitchFamily="66" charset="-128"/>
              </a:rPr>
              <a:t>测定金属杨氏模量方法前提下，本</a:t>
            </a:r>
            <a:r>
              <a:rPr lang="zh-CN" altLang="en-US" dirty="0">
                <a:latin typeface="Weibei SC" panose="03000800000000000000" pitchFamily="66" charset="-128"/>
                <a:ea typeface="Weibei SC" panose="03000800000000000000" pitchFamily="66" charset="-128"/>
              </a:rPr>
              <a:t>小组</a:t>
            </a:r>
            <a:r>
              <a:rPr lang="zh-CN" altLang="zh-CN" dirty="0">
                <a:latin typeface="Weibei SC" panose="03000800000000000000" pitchFamily="66" charset="-128"/>
                <a:ea typeface="Weibei SC" panose="03000800000000000000" pitchFamily="66" charset="-128"/>
              </a:rPr>
              <a:t>基于光杆杆法及前组设计等静态法，对于实验方法进行改进，测量不同温度下金属的杨氏模量，分析温度对于金属杨氏模量的影响。</a:t>
            </a:r>
            <a:r>
              <a:rPr lang="zh-CN" altLang="zh-CN" sz="2800" dirty="0">
                <a:latin typeface="Weibei SC" panose="03000800000000000000" pitchFamily="66" charset="-128"/>
                <a:ea typeface="Weibei SC" panose="03000800000000000000" pitchFamily="66" charset="-128"/>
              </a:rPr>
              <a:t> </a:t>
            </a: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结论</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20/23</a:t>
            </a:r>
          </a:p>
        </p:txBody>
      </p:sp>
      <p:sp>
        <p:nvSpPr>
          <p:cNvPr id="5" name="文本框 4">
            <a:extLst>
              <a:ext uri="{FF2B5EF4-FFF2-40B4-BE49-F238E27FC236}">
                <a16:creationId xmlns:a16="http://schemas.microsoft.com/office/drawing/2014/main" id="{AC344412-FBB2-314E-BEC3-B6E901529DDC}"/>
              </a:ext>
            </a:extLst>
          </p:cNvPr>
          <p:cNvSpPr txBox="1"/>
          <p:nvPr/>
        </p:nvSpPr>
        <p:spPr>
          <a:xfrm>
            <a:off x="606968" y="2399810"/>
            <a:ext cx="5144903" cy="3416320"/>
          </a:xfrm>
          <a:prstGeom prst="rect">
            <a:avLst/>
          </a:prstGeom>
          <a:noFill/>
        </p:spPr>
        <p:txBody>
          <a:bodyPr wrap="square" rtlCol="0">
            <a:spAutoFit/>
          </a:bodyPr>
          <a:lstStyle/>
          <a:p>
            <a:r>
              <a:rPr lang="zh-CN" altLang="en-US" dirty="0"/>
              <a:t>查阅书籍资料，铜及其合金的杨氏模量为</a:t>
            </a:r>
            <a:r>
              <a:rPr lang="en-US" altLang="zh-CN" dirty="0"/>
              <a:t>0.73~1.27×1011</a:t>
            </a:r>
            <a:r>
              <a:rPr lang="en" altLang="zh-CN" dirty="0"/>
              <a:t>Pa</a:t>
            </a:r>
            <a:r>
              <a:rPr lang="zh-CN" altLang="en" dirty="0"/>
              <a:t>，</a:t>
            </a:r>
            <a:r>
              <a:rPr lang="zh-CN" altLang="en-US" dirty="0"/>
              <a:t>可以看到本次实验测得铜丝杨氏模量基本在铜丝的杨氏模量范围以内。证明本实验装置测量杨氏模量可行。实验过程中，同一温度下不同材料的杨氏模量基本一致。证明对于使用不同直径的铜丝引入的材料误差是基本可以忽略不计的。</a:t>
            </a:r>
          </a:p>
          <a:p>
            <a:r>
              <a:rPr lang="zh-CN" altLang="en-US" dirty="0"/>
              <a:t>在不同的温度条件下，同一类型材料金属丝的杨氏模量测定结果不同。温度较低时，杨氏模量随着温度的升高无明显变化。升温到一定程度时，铜丝的杨氏模量随着温度的上升呈下降趋势。</a:t>
            </a:r>
          </a:p>
          <a:p>
            <a:endParaRPr kumimoji="1" lang="zh-CN" altLang="en-US" dirty="0"/>
          </a:p>
        </p:txBody>
      </p:sp>
      <p:graphicFrame>
        <p:nvGraphicFramePr>
          <p:cNvPr id="17" name="图表 16">
            <a:extLst>
              <a:ext uri="{FF2B5EF4-FFF2-40B4-BE49-F238E27FC236}">
                <a16:creationId xmlns:a16="http://schemas.microsoft.com/office/drawing/2014/main" id="{EEC9E363-7DFF-254D-8DD4-7856BABD9728}"/>
              </a:ext>
            </a:extLst>
          </p:cNvPr>
          <p:cNvGraphicFramePr/>
          <p:nvPr>
            <p:extLst>
              <p:ext uri="{D42A27DB-BD31-4B8C-83A1-F6EECF244321}">
                <p14:modId xmlns:p14="http://schemas.microsoft.com/office/powerpoint/2010/main" val="2529619665"/>
              </p:ext>
            </p:extLst>
          </p:nvPr>
        </p:nvGraphicFramePr>
        <p:xfrm>
          <a:off x="5926771" y="2464354"/>
          <a:ext cx="5296751" cy="37064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387290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实验结果</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537630" y="147044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讨论与分析</a:t>
            </a: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21/23</a:t>
            </a:r>
          </a:p>
        </p:txBody>
      </p:sp>
    </p:spTree>
    <p:extLst>
      <p:ext uri="{BB962C8B-B14F-4D97-AF65-F5344CB8AC3E}">
        <p14:creationId xmlns:p14="http://schemas.microsoft.com/office/powerpoint/2010/main" val="618400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结束语</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22/23</a:t>
            </a:r>
          </a:p>
        </p:txBody>
      </p:sp>
    </p:spTree>
    <p:extLst>
      <p:ext uri="{BB962C8B-B14F-4D97-AF65-F5344CB8AC3E}">
        <p14:creationId xmlns:p14="http://schemas.microsoft.com/office/powerpoint/2010/main" val="196274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参考文献</a:t>
            </a:r>
            <a:endParaRPr lang="en-US" altLang="zh-CN" sz="3200" b="1"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23/23</a:t>
            </a:r>
          </a:p>
        </p:txBody>
      </p:sp>
    </p:spTree>
    <p:extLst>
      <p:ext uri="{BB962C8B-B14F-4D97-AF65-F5344CB8AC3E}">
        <p14:creationId xmlns:p14="http://schemas.microsoft.com/office/powerpoint/2010/main" val="119288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实验背景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杨氏模量</a:t>
            </a:r>
          </a:p>
        </p:txBody>
      </p:sp>
      <p:sp>
        <p:nvSpPr>
          <p:cNvPr id="5" name="副标题 2"/>
          <p:cNvSpPr>
            <a:spLocks noGrp="1"/>
          </p:cNvSpPr>
          <p:nvPr/>
        </p:nvSpPr>
        <p:spPr>
          <a:xfrm>
            <a:off x="1737360" y="2593811"/>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lnSpc>
                <a:spcPct val="140000"/>
              </a:lnSpc>
            </a:pPr>
            <a:r>
              <a:rPr lang="zh-CN" altLang="en-US" dirty="0">
                <a:latin typeface="Weibei SC" panose="03000800000000000000" pitchFamily="66" charset="-128"/>
                <a:ea typeface="Weibei SC" panose="03000800000000000000" pitchFamily="66" charset="-128"/>
              </a:rPr>
              <a:t>杨氏模量是弹性模量</a:t>
            </a:r>
            <a:r>
              <a:rPr lang="en-US" altLang="zh-CN" dirty="0">
                <a:latin typeface="Weibei SC" panose="03000800000000000000" pitchFamily="66" charset="-128"/>
                <a:ea typeface="Weibei SC" panose="03000800000000000000" pitchFamily="66" charset="-128"/>
              </a:rPr>
              <a:t>(</a:t>
            </a:r>
            <a:r>
              <a:rPr lang="en" altLang="zh-CN" dirty="0">
                <a:latin typeface="Weibei SC" panose="03000800000000000000" pitchFamily="66" charset="-128"/>
                <a:ea typeface="Weibei SC" panose="03000800000000000000" pitchFamily="66" charset="-128"/>
              </a:rPr>
              <a:t>elastic modulus or modulus of elasticity)</a:t>
            </a:r>
            <a:r>
              <a:rPr lang="zh-CN" altLang="en-US" dirty="0">
                <a:latin typeface="Weibei SC" panose="03000800000000000000" pitchFamily="66" charset="-128"/>
                <a:ea typeface="Weibei SC" panose="03000800000000000000" pitchFamily="66" charset="-128"/>
              </a:rPr>
              <a:t>中最常见的一种。当一条长度为</a:t>
            </a:r>
            <a:r>
              <a:rPr lang="en" altLang="zh-CN" dirty="0">
                <a:latin typeface="Weibei SC" panose="03000800000000000000" pitchFamily="66" charset="-128"/>
                <a:ea typeface="Weibei SC" panose="03000800000000000000" pitchFamily="66" charset="-128"/>
              </a:rPr>
              <a:t>L</a:t>
            </a:r>
            <a:r>
              <a:rPr lang="zh-CN" altLang="en" dirty="0">
                <a:latin typeface="Weibei SC" panose="03000800000000000000" pitchFamily="66" charset="-128"/>
                <a:ea typeface="Weibei SC" panose="03000800000000000000" pitchFamily="66" charset="-128"/>
              </a:rPr>
              <a:t>、</a:t>
            </a:r>
            <a:r>
              <a:rPr lang="zh-CN" altLang="en-US" dirty="0">
                <a:latin typeface="Weibei SC" panose="03000800000000000000" pitchFamily="66" charset="-128"/>
                <a:ea typeface="Weibei SC" panose="03000800000000000000" pitchFamily="66" charset="-128"/>
              </a:rPr>
              <a:t>截面积为</a:t>
            </a:r>
            <a:r>
              <a:rPr lang="en" altLang="zh-CN" dirty="0">
                <a:latin typeface="Weibei SC" panose="03000800000000000000" pitchFamily="66" charset="-128"/>
                <a:ea typeface="Weibei SC" panose="03000800000000000000" pitchFamily="66" charset="-128"/>
              </a:rPr>
              <a:t>S</a:t>
            </a:r>
            <a:r>
              <a:rPr lang="zh-CN" altLang="en-US" dirty="0">
                <a:latin typeface="Weibei SC" panose="03000800000000000000" pitchFamily="66" charset="-128"/>
                <a:ea typeface="Weibei SC" panose="03000800000000000000" pitchFamily="66" charset="-128"/>
              </a:rPr>
              <a:t>的金属丝在力</a:t>
            </a:r>
            <a:r>
              <a:rPr lang="en" altLang="zh-CN" dirty="0">
                <a:latin typeface="Weibei SC" panose="03000800000000000000" pitchFamily="66" charset="-128"/>
                <a:ea typeface="Weibei SC" panose="03000800000000000000" pitchFamily="66" charset="-128"/>
              </a:rPr>
              <a:t>F</a:t>
            </a:r>
            <a:r>
              <a:rPr lang="zh-CN" altLang="en-US" dirty="0">
                <a:latin typeface="Weibei SC" panose="03000800000000000000" pitchFamily="66" charset="-128"/>
                <a:ea typeface="Weibei SC" panose="03000800000000000000" pitchFamily="66" charset="-128"/>
              </a:rPr>
              <a:t>作用下伸长∆</a:t>
            </a:r>
            <a:r>
              <a:rPr lang="en" altLang="zh-CN" dirty="0">
                <a:latin typeface="Weibei SC" panose="03000800000000000000" pitchFamily="66" charset="-128"/>
                <a:ea typeface="Weibei SC" panose="03000800000000000000" pitchFamily="66" charset="-128"/>
              </a:rPr>
              <a:t>L</a:t>
            </a:r>
            <a:r>
              <a:rPr lang="zh-CN" altLang="en-US" dirty="0">
                <a:latin typeface="Weibei SC" panose="03000800000000000000" pitchFamily="66" charset="-128"/>
                <a:ea typeface="Weibei SC" panose="03000800000000000000" pitchFamily="66" charset="-128"/>
              </a:rPr>
              <a:t>时，𝐹</a:t>
            </a:r>
            <a:r>
              <a:rPr lang="en-US" altLang="zh-CN" dirty="0">
                <a:latin typeface="Weibei SC" panose="03000800000000000000" pitchFamily="66" charset="-128"/>
                <a:ea typeface="Weibei SC" panose="03000800000000000000" pitchFamily="66" charset="-128"/>
              </a:rPr>
              <a:t>/𝑆</a:t>
            </a:r>
            <a:r>
              <a:rPr lang="zh-CN" altLang="en-US" dirty="0">
                <a:latin typeface="Weibei SC" panose="03000800000000000000" pitchFamily="66" charset="-128"/>
                <a:ea typeface="Weibei SC" panose="03000800000000000000" pitchFamily="66" charset="-128"/>
              </a:rPr>
              <a:t>叫应力，其物理意义是金属丝单位截面积所受到的力；∆𝐿</a:t>
            </a:r>
            <a:r>
              <a:rPr lang="en-US" altLang="zh-CN" dirty="0">
                <a:latin typeface="Weibei SC" panose="03000800000000000000" pitchFamily="66" charset="-128"/>
                <a:ea typeface="Weibei SC" panose="03000800000000000000" pitchFamily="66" charset="-128"/>
              </a:rPr>
              <a:t>/𝐿</a:t>
            </a:r>
            <a:r>
              <a:rPr lang="zh-CN" altLang="en-US" dirty="0">
                <a:latin typeface="Weibei SC" panose="03000800000000000000" pitchFamily="66" charset="-128"/>
                <a:ea typeface="Weibei SC" panose="03000800000000000000" pitchFamily="66" charset="-128"/>
              </a:rPr>
              <a:t>叫应变，其物理意义是金属丝单位长度所对应的伸长量。应力与应变的比叫弹性模量。∆</a:t>
            </a:r>
            <a:r>
              <a:rPr lang="en" altLang="zh-CN" dirty="0">
                <a:latin typeface="Weibei SC" panose="03000800000000000000" pitchFamily="66" charset="-128"/>
                <a:ea typeface="Weibei SC" panose="03000800000000000000" pitchFamily="66" charset="-128"/>
              </a:rPr>
              <a:t>L</a:t>
            </a:r>
            <a:r>
              <a:rPr lang="zh-CN" altLang="en-US" dirty="0">
                <a:latin typeface="Weibei SC" panose="03000800000000000000" pitchFamily="66" charset="-128"/>
                <a:ea typeface="Weibei SC" panose="03000800000000000000" pitchFamily="66" charset="-128"/>
              </a:rPr>
              <a:t>是微小变化量。</a:t>
            </a:r>
          </a:p>
          <a:p>
            <a:pPr algn="l">
              <a:lnSpc>
                <a:spcPct val="140000"/>
              </a:lnSpc>
            </a:pP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3/23</a:t>
            </a:r>
          </a:p>
        </p:txBody>
      </p:sp>
    </p:spTree>
    <p:extLst>
      <p:ext uri="{BB962C8B-B14F-4D97-AF65-F5344CB8AC3E}">
        <p14:creationId xmlns:p14="http://schemas.microsoft.com/office/powerpoint/2010/main" val="162603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实验背景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测量方法</a:t>
            </a:r>
          </a:p>
        </p:txBody>
      </p:sp>
      <p:sp>
        <p:nvSpPr>
          <p:cNvPr id="5" name="副标题 2"/>
          <p:cNvSpPr>
            <a:spLocks noGrp="1"/>
          </p:cNvSpPr>
          <p:nvPr/>
        </p:nvSpPr>
        <p:spPr>
          <a:xfrm>
            <a:off x="1737360" y="2593811"/>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lnSpc>
                <a:spcPct val="140000"/>
              </a:lnSpc>
            </a:pPr>
            <a:r>
              <a:rPr lang="zh-CN" altLang="en-US" dirty="0">
                <a:latin typeface="Weibei SC" panose="03000800000000000000" pitchFamily="66" charset="-128"/>
                <a:ea typeface="Weibei SC" panose="03000800000000000000" pitchFamily="66" charset="-128"/>
              </a:rPr>
              <a:t>动态法：主要包括共振法和声速法。其中，</a:t>
            </a:r>
            <a:r>
              <a:rPr lang="zh-CN" altLang="en-US" dirty="0">
                <a:solidFill>
                  <a:srgbClr val="FF0000"/>
                </a:solidFill>
                <a:latin typeface="Weibei SC" panose="03000800000000000000" pitchFamily="66" charset="-128"/>
                <a:ea typeface="Weibei SC" panose="03000800000000000000" pitchFamily="66" charset="-128"/>
              </a:rPr>
              <a:t>共振法</a:t>
            </a:r>
            <a:r>
              <a:rPr lang="zh-CN" altLang="en-US" dirty="0">
                <a:latin typeface="Weibei SC" panose="03000800000000000000" pitchFamily="66" charset="-128"/>
                <a:ea typeface="Weibei SC" panose="03000800000000000000" pitchFamily="66" charset="-128"/>
              </a:rPr>
              <a:t>由于原理简单、操作方便，是目前使用比较广泛的测试方法。但是，我们在高温下展开了声频共振法的实验验证，数据反映出的曲线不再具有常温下测得曲线的特征。</a:t>
            </a:r>
          </a:p>
          <a:p>
            <a:pPr algn="l">
              <a:lnSpc>
                <a:spcPct val="140000"/>
              </a:lnSpc>
            </a:pP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4/23</a:t>
            </a:r>
          </a:p>
        </p:txBody>
      </p:sp>
    </p:spTree>
    <p:extLst>
      <p:ext uri="{BB962C8B-B14F-4D97-AF65-F5344CB8AC3E}">
        <p14:creationId xmlns:p14="http://schemas.microsoft.com/office/powerpoint/2010/main" val="350531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实验背景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测量方法</a:t>
            </a:r>
          </a:p>
        </p:txBody>
      </p:sp>
      <p:sp>
        <p:nvSpPr>
          <p:cNvPr id="5" name="副标题 2"/>
          <p:cNvSpPr>
            <a:spLocks noGrp="1"/>
          </p:cNvSpPr>
          <p:nvPr/>
        </p:nvSpPr>
        <p:spPr>
          <a:xfrm>
            <a:off x="1737360" y="2220278"/>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lnSpc>
                <a:spcPct val="140000"/>
              </a:lnSpc>
            </a:pPr>
            <a:r>
              <a:rPr lang="zh-CN" altLang="en-US" dirty="0">
                <a:latin typeface="Weibei SC" panose="03000800000000000000" pitchFamily="66" charset="-128"/>
                <a:ea typeface="Weibei SC" panose="03000800000000000000" pitchFamily="66" charset="-128"/>
              </a:rPr>
              <a:t>静态法：主要包括静载拉伸法、三点弯曲法、四点弯曲法 。</a:t>
            </a:r>
            <a:r>
              <a:rPr lang="zh-CN" altLang="en-US" dirty="0">
                <a:solidFill>
                  <a:srgbClr val="FF0000"/>
                </a:solidFill>
                <a:latin typeface="Weibei SC" panose="03000800000000000000" pitchFamily="66" charset="-128"/>
                <a:ea typeface="Weibei SC" panose="03000800000000000000" pitchFamily="66" charset="-128"/>
              </a:rPr>
              <a:t>静载拉伸法</a:t>
            </a:r>
            <a:r>
              <a:rPr lang="zh-CN" altLang="en-US" dirty="0">
                <a:latin typeface="Weibei SC" panose="03000800000000000000" pitchFamily="66" charset="-128"/>
                <a:ea typeface="Weibei SC" panose="03000800000000000000" pitchFamily="66" charset="-128"/>
              </a:rPr>
              <a:t>是通过测量对试样直接施加压力下的形变来测量试样的杨氏模量，依据的基本公式为胡克定律：</a:t>
            </a:r>
            <a:endParaRPr lang="en-US" altLang="zh-CN" dirty="0">
              <a:latin typeface="Weibei SC" panose="03000800000000000000" pitchFamily="66" charset="-128"/>
              <a:ea typeface="Weibei SC" panose="03000800000000000000" pitchFamily="66" charset="-128"/>
            </a:endParaRPr>
          </a:p>
          <a:p>
            <a:pPr>
              <a:lnSpc>
                <a:spcPct val="140000"/>
              </a:lnSpc>
            </a:pPr>
            <a:r>
              <a:rPr lang="en" altLang="zh-CN" dirty="0">
                <a:latin typeface="Weibei SC" panose="03000800000000000000" pitchFamily="66" charset="-128"/>
                <a:ea typeface="Weibei SC" panose="03000800000000000000" pitchFamily="66" charset="-128"/>
              </a:rPr>
              <a:t>E=  (𝛥𝐹·𝐿 )/(𝑆·𝛥𝐿)</a:t>
            </a:r>
          </a:p>
          <a:p>
            <a:pPr algn="l">
              <a:lnSpc>
                <a:spcPct val="140000"/>
              </a:lnSpc>
            </a:pPr>
            <a:r>
              <a:rPr lang="zh-CN" altLang="en-US" dirty="0">
                <a:latin typeface="Weibei SC" panose="03000800000000000000" pitchFamily="66" charset="-128"/>
                <a:ea typeface="Weibei SC" panose="03000800000000000000" pitchFamily="66" charset="-128"/>
              </a:rPr>
              <a:t>其优点是理论清晰、实验操作简单、测量结果通用性好，但是测量结果反映的是实验施加应力范围内弹性模量的</a:t>
            </a:r>
            <a:r>
              <a:rPr lang="zh-CN" altLang="en-US" dirty="0">
                <a:solidFill>
                  <a:srgbClr val="FF0000"/>
                </a:solidFill>
                <a:latin typeface="Weibei SC" panose="03000800000000000000" pitchFamily="66" charset="-128"/>
                <a:ea typeface="Weibei SC" panose="03000800000000000000" pitchFamily="66" charset="-128"/>
              </a:rPr>
              <a:t>均值</a:t>
            </a:r>
            <a:r>
              <a:rPr lang="zh-CN" altLang="en-US" dirty="0">
                <a:latin typeface="Weibei SC" panose="03000800000000000000" pitchFamily="66" charset="-128"/>
                <a:ea typeface="Weibei SC" panose="03000800000000000000" pitchFamily="66" charset="-128"/>
              </a:rPr>
              <a:t>，难以反映试样原始弹性模量的大小。</a:t>
            </a: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5/23</a:t>
            </a:r>
          </a:p>
        </p:txBody>
      </p:sp>
    </p:spTree>
    <p:extLst>
      <p:ext uri="{BB962C8B-B14F-4D97-AF65-F5344CB8AC3E}">
        <p14:creationId xmlns:p14="http://schemas.microsoft.com/office/powerpoint/2010/main" val="291931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实验背景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测量方法</a:t>
            </a:r>
          </a:p>
        </p:txBody>
      </p:sp>
      <p:sp>
        <p:nvSpPr>
          <p:cNvPr id="5" name="副标题 2"/>
          <p:cNvSpPr>
            <a:spLocks noGrp="1"/>
          </p:cNvSpPr>
          <p:nvPr/>
        </p:nvSpPr>
        <p:spPr>
          <a:xfrm>
            <a:off x="1737360" y="2593811"/>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lnSpc>
                <a:spcPct val="140000"/>
              </a:lnSpc>
            </a:pPr>
            <a:r>
              <a:rPr lang="zh-CN" altLang="en-US" dirty="0">
                <a:latin typeface="Weibei SC" panose="03000800000000000000" pitchFamily="66" charset="-128"/>
                <a:ea typeface="Weibei SC" panose="03000800000000000000" pitchFamily="66" charset="-128"/>
              </a:rPr>
              <a:t>另一方面，三点弯曲法、四点弯曲法需要在力学测试机上进行，对实验仪器的要求较高。杨氏模量的测量必须保证在弹性限度内完成，这也是实验中需要考虑的一个关键的问题。同时，需要研究温度对杨氏模量的影响，光杆杆法等较大实验装置显然难以合理控制温度。综合考虑，需要设计一套</a:t>
            </a:r>
            <a:r>
              <a:rPr lang="zh-CN" altLang="en-US" dirty="0">
                <a:solidFill>
                  <a:srgbClr val="FF0000"/>
                </a:solidFill>
                <a:latin typeface="Weibei SC" panose="03000800000000000000" pitchFamily="66" charset="-128"/>
                <a:ea typeface="Weibei SC" panose="03000800000000000000" pitchFamily="66" charset="-128"/>
              </a:rPr>
              <a:t>既能把握微小形变，又能合理控制温度</a:t>
            </a:r>
            <a:r>
              <a:rPr lang="zh-CN" altLang="en-US" dirty="0">
                <a:latin typeface="Weibei SC" panose="03000800000000000000" pitchFamily="66" charset="-128"/>
                <a:ea typeface="Weibei SC" panose="03000800000000000000" pitchFamily="66" charset="-128"/>
              </a:rPr>
              <a:t>的实验装置。</a:t>
            </a:r>
            <a:endParaRPr lang="en-US" altLang="zh-CN" sz="2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6/23</a:t>
            </a:r>
          </a:p>
        </p:txBody>
      </p:sp>
    </p:spTree>
    <p:extLst>
      <p:ext uri="{BB962C8B-B14F-4D97-AF65-F5344CB8AC3E}">
        <p14:creationId xmlns:p14="http://schemas.microsoft.com/office/powerpoint/2010/main" val="24974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784860" y="15427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前组设计的缺陷</a:t>
            </a:r>
          </a:p>
        </p:txBody>
      </p:sp>
      <p:sp>
        <p:nvSpPr>
          <p:cNvPr id="5" name="副标题 2"/>
          <p:cNvSpPr>
            <a:spLocks noGrp="1"/>
          </p:cNvSpPr>
          <p:nvPr/>
        </p:nvSpPr>
        <p:spPr>
          <a:xfrm>
            <a:off x="1737360" y="2370614"/>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原装置选取金属丝进行测量的长度较短，在实际测量过程中，铜丝的</a:t>
            </a:r>
            <a:r>
              <a:rPr lang="zh-CN" altLang="en-US" dirty="0">
                <a:solidFill>
                  <a:srgbClr val="FF0000"/>
                </a:solidFill>
                <a:latin typeface="Weibei SC" panose="03000800000000000000" pitchFamily="66" charset="-128"/>
                <a:ea typeface="Weibei SC" panose="03000800000000000000" pitchFamily="66" charset="-128"/>
              </a:rPr>
              <a:t>形变量</a:t>
            </a:r>
            <a:r>
              <a:rPr lang="zh-CN" altLang="en-US" dirty="0">
                <a:latin typeface="Weibei SC" panose="03000800000000000000" pitchFamily="66" charset="-128"/>
                <a:ea typeface="Weibei SC" panose="03000800000000000000" pitchFamily="66" charset="-128"/>
              </a:rPr>
              <a:t>过于不明显。</a:t>
            </a:r>
            <a:endParaRPr lang="en-US" altLang="zh-CN" dirty="0">
              <a:latin typeface="Weibei SC" panose="03000800000000000000" pitchFamily="66" charset="-128"/>
              <a:ea typeface="Weibei SC" panose="03000800000000000000" pitchFamily="66" charset="-128"/>
            </a:endParaRPr>
          </a:p>
          <a:p>
            <a:pPr marL="342900" indent="-342900" algn="l">
              <a:lnSpc>
                <a:spcPct val="140000"/>
              </a:lnSpc>
              <a:buFont typeface="Arial" panose="020B0604020202020204" pitchFamily="34" charset="0"/>
              <a:buChar char="•"/>
            </a:pPr>
            <a:r>
              <a:rPr lang="zh-CN" altLang="en-US" dirty="0">
                <a:latin typeface="Weibei SC" panose="03000800000000000000" pitchFamily="66" charset="-128"/>
                <a:ea typeface="Weibei SC" panose="03000800000000000000" pitchFamily="66" charset="-128"/>
              </a:rPr>
              <a:t>利用电流的热效应加热铜丝，在实际过程中</a:t>
            </a:r>
            <a:r>
              <a:rPr lang="zh-CN" altLang="en-US" dirty="0">
                <a:solidFill>
                  <a:srgbClr val="FF0000"/>
                </a:solidFill>
                <a:latin typeface="Weibei SC" panose="03000800000000000000" pitchFamily="66" charset="-128"/>
                <a:ea typeface="Weibei SC" panose="03000800000000000000" pitchFamily="66" charset="-128"/>
              </a:rPr>
              <a:t>铜丝的温度</a:t>
            </a:r>
            <a:r>
              <a:rPr lang="zh-CN" altLang="en-US" dirty="0">
                <a:latin typeface="Weibei SC" panose="03000800000000000000" pitchFamily="66" charset="-128"/>
                <a:ea typeface="Weibei SC" panose="03000800000000000000" pitchFamily="66" charset="-128"/>
              </a:rPr>
              <a:t>变化极小，且受外界环境影响极大，难以在室温条件下保持恒定温度。</a:t>
            </a:r>
            <a:endParaRPr lang="en-US" altLang="zh-CN"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7/23</a:t>
            </a:r>
          </a:p>
        </p:txBody>
      </p:sp>
    </p:spTree>
    <p:extLst>
      <p:ext uri="{BB962C8B-B14F-4D97-AF65-F5344CB8AC3E}">
        <p14:creationId xmlns:p14="http://schemas.microsoft.com/office/powerpoint/2010/main" val="39875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637540" y="145339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1737360" y="2211705"/>
            <a:ext cx="907351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1800" dirty="0">
                <a:latin typeface="Weibei SC" panose="03000800000000000000" pitchFamily="66" charset="-128"/>
                <a:ea typeface="Weibei SC" panose="03000800000000000000" pitchFamily="66" charset="-128"/>
              </a:rPr>
              <a:t>仪器：恒温加热炉、面包板、螺旋传动装置、读数显微镜、小尺寸拉力传感器、红外测温仪、激光笔、金属丝（铜丝、铁丝、碳钢丝）、固定螺母若干。 </a:t>
            </a:r>
            <a:endParaRPr lang="en-US" altLang="zh-CN" sz="1800" dirty="0">
              <a:latin typeface="Weibei SC" panose="03000800000000000000" pitchFamily="66" charset="-128"/>
              <a:ea typeface="Weibei SC" panose="03000800000000000000" pitchFamily="66" charset="-128"/>
            </a:endParaRPr>
          </a:p>
          <a:p>
            <a:pPr algn="l">
              <a:lnSpc>
                <a:spcPct val="140000"/>
              </a:lnSpc>
            </a:pPr>
            <a:endParaRPr lang="en-US" altLang="zh-CN"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8/23</a:t>
            </a:r>
          </a:p>
        </p:txBody>
      </p:sp>
      <p:pic>
        <p:nvPicPr>
          <p:cNvPr id="16" name="图片 15" descr="TIM图片20200105232852">
            <a:extLst>
              <a:ext uri="{FF2B5EF4-FFF2-40B4-BE49-F238E27FC236}">
                <a16:creationId xmlns:a16="http://schemas.microsoft.com/office/drawing/2014/main" id="{C531FE39-8795-C044-B469-9E408FBD5A81}"/>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933489" y="3126300"/>
            <a:ext cx="5986565" cy="3432297"/>
          </a:xfrm>
          <a:prstGeom prst="rect">
            <a:avLst/>
          </a:prstGeom>
          <a:noFill/>
          <a:ln>
            <a:noFill/>
          </a:ln>
        </p:spPr>
      </p:pic>
    </p:spTree>
    <p:extLst>
      <p:ext uri="{BB962C8B-B14F-4D97-AF65-F5344CB8AC3E}">
        <p14:creationId xmlns:p14="http://schemas.microsoft.com/office/powerpoint/2010/main" val="165036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9-12-24 下午10.04.08"/>
          <p:cNvPicPr>
            <a:picLocks noChangeAspect="1"/>
          </p:cNvPicPr>
          <p:nvPr/>
        </p:nvPicPr>
        <p:blipFill>
          <a:blip r:embed="rId3"/>
          <a:stretch>
            <a:fillRect/>
          </a:stretch>
        </p:blipFill>
        <p:spPr>
          <a:xfrm>
            <a:off x="-23495" y="-152400"/>
            <a:ext cx="12238355" cy="1320165"/>
          </a:xfrm>
          <a:prstGeom prst="rect">
            <a:avLst/>
          </a:prstGeom>
        </p:spPr>
      </p:pic>
      <p:sp>
        <p:nvSpPr>
          <p:cNvPr id="7" name="标题 1"/>
          <p:cNvSpPr>
            <a:spLocks noGrp="1"/>
          </p:cNvSpPr>
          <p:nvPr/>
        </p:nvSpPr>
        <p:spPr>
          <a:xfrm>
            <a:off x="86677" y="-6032"/>
            <a:ext cx="5840095" cy="14814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dirty="0">
                <a:solidFill>
                  <a:schemeClr val="bg1"/>
                </a:solidFill>
                <a:latin typeface="造字工房典黑体（非商用）" charset="-122"/>
                <a:ea typeface="造字工房典黑体（非商用）" charset="-122"/>
              </a:rPr>
              <a:t>·</a:t>
            </a:r>
            <a:r>
              <a:rPr lang="zh-CN" altLang="en-US" sz="3200" b="1" dirty="0">
                <a:solidFill>
                  <a:schemeClr val="bg1"/>
                </a:solidFill>
                <a:latin typeface="造字工房典黑体（非商用）" charset="-122"/>
                <a:ea typeface="造字工房典黑体（非商用）" charset="-122"/>
              </a:rPr>
              <a:t>设计思路</a:t>
            </a:r>
            <a:endParaRPr lang="zh-CN" altLang="en-US" sz="3200" dirty="0">
              <a:solidFill>
                <a:schemeClr val="bg1"/>
              </a:solidFill>
              <a:latin typeface="造字工房典黑体（非商用）" charset="-122"/>
              <a:ea typeface="造字工房典黑体（非商用）" charset="-122"/>
            </a:endParaRPr>
          </a:p>
          <a:p>
            <a:pPr algn="l"/>
            <a:endParaRPr lang="zh-CN" altLang="en-US" sz="4800" b="1" dirty="0">
              <a:solidFill>
                <a:schemeClr val="bg1"/>
              </a:solidFill>
              <a:latin typeface="造字工房典黑体（非商用）" charset="-122"/>
              <a:ea typeface="造字工房典黑体（非商用）" charset="-122"/>
            </a:endParaRPr>
          </a:p>
        </p:txBody>
      </p:sp>
      <p:sp>
        <p:nvSpPr>
          <p:cNvPr id="8" name="副标题 2"/>
          <p:cNvSpPr>
            <a:spLocks noGrp="1"/>
          </p:cNvSpPr>
          <p:nvPr/>
        </p:nvSpPr>
        <p:spPr>
          <a:xfrm>
            <a:off x="637540" y="145339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r>
              <a:rPr lang="zh-CN" altLang="en-US" sz="3600" b="1" dirty="0">
                <a:latin typeface="儷宋 Pro" panose="02020300000000000000" charset="-120"/>
                <a:ea typeface="儷宋 Pro" panose="02020300000000000000" charset="-120"/>
              </a:rPr>
              <a:t>本组的改良</a:t>
            </a:r>
          </a:p>
        </p:txBody>
      </p:sp>
      <p:sp>
        <p:nvSpPr>
          <p:cNvPr id="5" name="副标题 2"/>
          <p:cNvSpPr>
            <a:spLocks noGrp="1"/>
          </p:cNvSpPr>
          <p:nvPr/>
        </p:nvSpPr>
        <p:spPr>
          <a:xfrm>
            <a:off x="1026599" y="2204127"/>
            <a:ext cx="3793285" cy="53416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lnSpc>
                <a:spcPct val="140000"/>
              </a:lnSpc>
              <a:buFont typeface="Arial" panose="020B0604020202020204" pitchFamily="34" charset="0"/>
              <a:buChar char="•"/>
            </a:pPr>
            <a:r>
              <a:rPr lang="zh-CN" altLang="en-US" sz="2000" dirty="0">
                <a:latin typeface="Weibei SC" panose="03000800000000000000" pitchFamily="66" charset="-128"/>
                <a:ea typeface="Weibei SC" panose="03000800000000000000" pitchFamily="66" charset="-128"/>
              </a:rPr>
              <a:t>获得金属丝的稳定温度</a:t>
            </a:r>
            <a:r>
              <a:rPr lang="en" altLang="zh-CN" sz="2000" dirty="0">
                <a:latin typeface="Weibei SC" panose="03000800000000000000" pitchFamily="66" charset="-128"/>
                <a:ea typeface="Weibei SC" panose="03000800000000000000" pitchFamily="66" charset="-128"/>
              </a:rPr>
              <a:t>T</a:t>
            </a:r>
            <a:r>
              <a:rPr lang="zh-CN" altLang="en-US" sz="2000" dirty="0">
                <a:latin typeface="Weibei SC" panose="03000800000000000000" pitchFamily="66" charset="-128"/>
                <a:ea typeface="Weibei SC" panose="03000800000000000000" pitchFamily="66" charset="-128"/>
              </a:rPr>
              <a:t>：</a:t>
            </a:r>
            <a:endParaRPr lang="en-US" altLang="zh-CN" sz="2000" dirty="0">
              <a:latin typeface="Weibei SC" panose="03000800000000000000" pitchFamily="66" charset="-128"/>
              <a:ea typeface="Weibei SC" panose="03000800000000000000" pitchFamily="66" charset="-128"/>
            </a:endParaRPr>
          </a:p>
          <a:p>
            <a:pPr algn="l">
              <a:lnSpc>
                <a:spcPct val="140000"/>
              </a:lnSpc>
            </a:pPr>
            <a:r>
              <a:rPr lang="zh-CN" altLang="en-US" sz="2000" dirty="0">
                <a:latin typeface="Weibei SC" panose="03000800000000000000" pitchFamily="66" charset="-128"/>
                <a:ea typeface="Weibei SC" panose="03000800000000000000" pitchFamily="66" charset="-128"/>
              </a:rPr>
              <a:t>将金属丝穿过恒温加热炉两端的开口，恒温炉的热电偶放在靠近铜丝的位置。通电加热，设定加热温度</a:t>
            </a:r>
            <a:r>
              <a:rPr lang="en" altLang="zh-CN" sz="2000" dirty="0">
                <a:latin typeface="Weibei SC" panose="03000800000000000000" pitchFamily="66" charset="-128"/>
                <a:ea typeface="Weibei SC" panose="03000800000000000000" pitchFamily="66" charset="-128"/>
              </a:rPr>
              <a:t>T</a:t>
            </a:r>
            <a:r>
              <a:rPr lang="zh-CN" altLang="en" sz="2000" dirty="0">
                <a:latin typeface="Weibei SC" panose="03000800000000000000" pitchFamily="66" charset="-128"/>
                <a:ea typeface="Weibei SC" panose="03000800000000000000" pitchFamily="66" charset="-128"/>
              </a:rPr>
              <a:t>，</a:t>
            </a:r>
            <a:r>
              <a:rPr lang="zh-CN" altLang="en-US" sz="2000" dirty="0">
                <a:latin typeface="Weibei SC" panose="03000800000000000000" pitchFamily="66" charset="-128"/>
                <a:ea typeface="Weibei SC" panose="03000800000000000000" pitchFamily="66" charset="-128"/>
              </a:rPr>
              <a:t>当加热到预设温度时进入保温模式。使用</a:t>
            </a:r>
            <a:r>
              <a:rPr lang="zh-CN" altLang="en-US" sz="2000" dirty="0">
                <a:solidFill>
                  <a:srgbClr val="FF0000"/>
                </a:solidFill>
                <a:latin typeface="Weibei SC" panose="03000800000000000000" pitchFamily="66" charset="-128"/>
                <a:ea typeface="Weibei SC" panose="03000800000000000000" pitchFamily="66" charset="-128"/>
              </a:rPr>
              <a:t>红外测温仪</a:t>
            </a:r>
            <a:r>
              <a:rPr lang="zh-CN" altLang="en-US" sz="2000" dirty="0">
                <a:latin typeface="Weibei SC" panose="03000800000000000000" pitchFamily="66" charset="-128"/>
                <a:ea typeface="Weibei SC" panose="03000800000000000000" pitchFamily="66" charset="-128"/>
              </a:rPr>
              <a:t>测量铜丝以及炉腔温度，使得加热炉内部温度稳定在温度</a:t>
            </a:r>
            <a:r>
              <a:rPr lang="en" altLang="zh-CN" sz="2000" dirty="0">
                <a:latin typeface="Weibei SC" panose="03000800000000000000" pitchFamily="66" charset="-128"/>
                <a:ea typeface="Weibei SC" panose="03000800000000000000" pitchFamily="66" charset="-128"/>
              </a:rPr>
              <a:t>T</a:t>
            </a:r>
            <a:r>
              <a:rPr lang="zh-CN" altLang="en" sz="2000" dirty="0">
                <a:latin typeface="Weibei SC" panose="03000800000000000000" pitchFamily="66" charset="-128"/>
                <a:ea typeface="Weibei SC" panose="03000800000000000000" pitchFamily="66" charset="-128"/>
              </a:rPr>
              <a:t>。</a:t>
            </a:r>
          </a:p>
          <a:p>
            <a:pPr marL="342900" indent="-342900" algn="l">
              <a:lnSpc>
                <a:spcPct val="140000"/>
              </a:lnSpc>
              <a:buFont typeface="Arial" panose="020B0604020202020204" pitchFamily="34" charset="0"/>
              <a:buChar char="•"/>
            </a:pPr>
            <a:endParaRPr lang="en" altLang="zh-CN" sz="1800" dirty="0">
              <a:latin typeface="Weibei SC" panose="03000800000000000000" pitchFamily="66" charset="-128"/>
              <a:ea typeface="Weibei SC" panose="03000800000000000000" pitchFamily="66" charset="-128"/>
            </a:endParaRPr>
          </a:p>
        </p:txBody>
      </p:sp>
      <p:grpSp>
        <p:nvGrpSpPr>
          <p:cNvPr id="14" name="组合 13"/>
          <p:cNvGrpSpPr/>
          <p:nvPr/>
        </p:nvGrpSpPr>
        <p:grpSpPr>
          <a:xfrm>
            <a:off x="-30480" y="6566535"/>
            <a:ext cx="12308840" cy="768985"/>
            <a:chOff x="-48" y="10341"/>
            <a:chExt cx="19384" cy="1211"/>
          </a:xfrm>
        </p:grpSpPr>
        <p:pic>
          <p:nvPicPr>
            <p:cNvPr id="9" name="图片 8" descr="屏幕快照 2019-12-28 下午9.45.51"/>
            <p:cNvPicPr>
              <a:picLocks noChangeAspect="1"/>
            </p:cNvPicPr>
            <p:nvPr/>
          </p:nvPicPr>
          <p:blipFill>
            <a:blip r:embed="rId4"/>
            <a:stretch>
              <a:fillRect/>
            </a:stretch>
          </p:blipFill>
          <p:spPr>
            <a:xfrm>
              <a:off x="-48" y="10368"/>
              <a:ext cx="19284" cy="447"/>
            </a:xfrm>
            <a:prstGeom prst="rect">
              <a:avLst/>
            </a:prstGeom>
          </p:spPr>
        </p:pic>
        <p:pic>
          <p:nvPicPr>
            <p:cNvPr id="3" name="图片 2" descr="屏幕快照 2019-12-28 下午9.46.08"/>
            <p:cNvPicPr>
              <a:picLocks noChangeAspect="1"/>
            </p:cNvPicPr>
            <p:nvPr/>
          </p:nvPicPr>
          <p:blipFill>
            <a:blip r:embed="rId5"/>
            <a:stretch>
              <a:fillRect/>
            </a:stretch>
          </p:blipFill>
          <p:spPr>
            <a:xfrm>
              <a:off x="1236" y="10341"/>
              <a:ext cx="1000" cy="500"/>
            </a:xfrm>
            <a:prstGeom prst="rect">
              <a:avLst/>
            </a:prstGeom>
          </p:spPr>
        </p:pic>
        <p:pic>
          <p:nvPicPr>
            <p:cNvPr id="4" name="图片 3" descr="屏幕快照 2019-12-28 下午9.46.08"/>
            <p:cNvPicPr>
              <a:picLocks noChangeAspect="1"/>
            </p:cNvPicPr>
            <p:nvPr/>
          </p:nvPicPr>
          <p:blipFill>
            <a:blip r:embed="rId5"/>
            <a:stretch>
              <a:fillRect/>
            </a:stretch>
          </p:blipFill>
          <p:spPr>
            <a:xfrm>
              <a:off x="2236" y="10342"/>
              <a:ext cx="1000" cy="500"/>
            </a:xfrm>
            <a:prstGeom prst="rect">
              <a:avLst/>
            </a:prstGeom>
          </p:spPr>
        </p:pic>
        <p:pic>
          <p:nvPicPr>
            <p:cNvPr id="6" name="图片 5" descr="屏幕快照 2019-12-28 下午9.46.08"/>
            <p:cNvPicPr>
              <a:picLocks noChangeAspect="1"/>
            </p:cNvPicPr>
            <p:nvPr/>
          </p:nvPicPr>
          <p:blipFill>
            <a:blip r:embed="rId5"/>
            <a:stretch>
              <a:fillRect/>
            </a:stretch>
          </p:blipFill>
          <p:spPr>
            <a:xfrm>
              <a:off x="3028" y="10341"/>
              <a:ext cx="1000" cy="500"/>
            </a:xfrm>
            <a:prstGeom prst="rect">
              <a:avLst/>
            </a:prstGeom>
          </p:spPr>
        </p:pic>
        <p:pic>
          <p:nvPicPr>
            <p:cNvPr id="10" name="图片 9" descr="屏幕快照 2019-12-28 下午9.46.08"/>
            <p:cNvPicPr>
              <a:picLocks noChangeAspect="1"/>
            </p:cNvPicPr>
            <p:nvPr/>
          </p:nvPicPr>
          <p:blipFill>
            <a:blip r:embed="rId5"/>
            <a:stretch>
              <a:fillRect/>
            </a:stretch>
          </p:blipFill>
          <p:spPr>
            <a:xfrm>
              <a:off x="3882" y="10342"/>
              <a:ext cx="1000" cy="500"/>
            </a:xfrm>
            <a:prstGeom prst="rect">
              <a:avLst/>
            </a:prstGeom>
          </p:spPr>
        </p:pic>
        <p:pic>
          <p:nvPicPr>
            <p:cNvPr id="11" name="图片 10" descr="屏幕快照 2019-12-28 下午9.46.08"/>
            <p:cNvPicPr>
              <a:picLocks noChangeAspect="1"/>
            </p:cNvPicPr>
            <p:nvPr/>
          </p:nvPicPr>
          <p:blipFill>
            <a:blip r:embed="rId5"/>
            <a:stretch>
              <a:fillRect/>
            </a:stretch>
          </p:blipFill>
          <p:spPr>
            <a:xfrm>
              <a:off x="4735" y="10342"/>
              <a:ext cx="1000" cy="500"/>
            </a:xfrm>
            <a:prstGeom prst="rect">
              <a:avLst/>
            </a:prstGeom>
          </p:spPr>
        </p:pic>
        <p:pic>
          <p:nvPicPr>
            <p:cNvPr id="12" name="图片 11" descr="屏幕快照 2019-12-28 下午9.46.19"/>
            <p:cNvPicPr>
              <a:picLocks noChangeAspect="1"/>
            </p:cNvPicPr>
            <p:nvPr/>
          </p:nvPicPr>
          <p:blipFill>
            <a:blip r:embed="rId6"/>
            <a:srcRect l="414" t="73761" r="1127" b="15743"/>
            <a:stretch>
              <a:fillRect/>
            </a:stretch>
          </p:blipFill>
          <p:spPr>
            <a:xfrm>
              <a:off x="6624" y="10368"/>
              <a:ext cx="5940" cy="830"/>
            </a:xfrm>
            <a:prstGeom prst="rect">
              <a:avLst/>
            </a:prstGeom>
          </p:spPr>
        </p:pic>
        <p:pic>
          <p:nvPicPr>
            <p:cNvPr id="13" name="图片 12" descr="屏幕快照 2019-12-28 下午9.46.24"/>
            <p:cNvPicPr>
              <a:picLocks noChangeAspect="1"/>
            </p:cNvPicPr>
            <p:nvPr/>
          </p:nvPicPr>
          <p:blipFill>
            <a:blip r:embed="rId7"/>
            <a:srcRect l="27223" t="60552" r="24760" b="13231"/>
            <a:stretch>
              <a:fillRect/>
            </a:stretch>
          </p:blipFill>
          <p:spPr>
            <a:xfrm>
              <a:off x="15404" y="10448"/>
              <a:ext cx="3933" cy="1105"/>
            </a:xfrm>
            <a:prstGeom prst="rect">
              <a:avLst/>
            </a:prstGeom>
          </p:spPr>
        </p:pic>
      </p:grpSp>
      <p:sp>
        <p:nvSpPr>
          <p:cNvPr id="21" name="文本框 20"/>
          <p:cNvSpPr txBox="1"/>
          <p:nvPr/>
        </p:nvSpPr>
        <p:spPr>
          <a:xfrm>
            <a:off x="10505440" y="6566535"/>
            <a:ext cx="1049655" cy="368300"/>
          </a:xfrm>
          <a:prstGeom prst="rect">
            <a:avLst/>
          </a:prstGeom>
          <a:noFill/>
        </p:spPr>
        <p:txBody>
          <a:bodyPr wrap="square" rtlCol="0">
            <a:spAutoFit/>
          </a:bodyPr>
          <a:lstStyle/>
          <a:p>
            <a:r>
              <a:rPr lang="en-US" altLang="zh-CN" i="1" dirty="0">
                <a:solidFill>
                  <a:schemeClr val="bg1"/>
                </a:solidFill>
                <a:latin typeface="Avenir" panose="02000503020000020003" charset="0"/>
                <a:ea typeface="凌慧体-繁" panose="03050602040302020204" charset="-122"/>
              </a:rPr>
              <a:t>9/23</a:t>
            </a:r>
          </a:p>
        </p:txBody>
      </p:sp>
      <p:pic>
        <p:nvPicPr>
          <p:cNvPr id="18" name="图片 17">
            <a:extLst>
              <a:ext uri="{FF2B5EF4-FFF2-40B4-BE49-F238E27FC236}">
                <a16:creationId xmlns:a16="http://schemas.microsoft.com/office/drawing/2014/main" id="{34F2EF5A-9D11-7C47-A912-7FE6B8AF9DEA}"/>
              </a:ext>
            </a:extLst>
          </p:cNvPr>
          <p:cNvPicPr/>
          <p:nvPr/>
        </p:nvPicPr>
        <p:blipFill>
          <a:blip r:embed="rId8"/>
          <a:stretch>
            <a:fillRect/>
          </a:stretch>
        </p:blipFill>
        <p:spPr>
          <a:xfrm>
            <a:off x="5895574" y="2215127"/>
            <a:ext cx="3885966" cy="3458732"/>
          </a:xfrm>
          <a:prstGeom prst="rect">
            <a:avLst/>
          </a:prstGeom>
        </p:spPr>
      </p:pic>
    </p:spTree>
    <p:extLst>
      <p:ext uri="{BB962C8B-B14F-4D97-AF65-F5344CB8AC3E}">
        <p14:creationId xmlns:p14="http://schemas.microsoft.com/office/powerpoint/2010/main" val="33060204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1622</Words>
  <Application>Microsoft Macintosh PowerPoint</Application>
  <PresentationFormat>宽屏</PresentationFormat>
  <Paragraphs>136</Paragraphs>
  <Slides>23</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儷宋 Pro</vt:lpstr>
      <vt:lpstr>凌慧体-繁</vt:lpstr>
      <vt:lpstr>宋体</vt:lpstr>
      <vt:lpstr>造字工房典黑体（非商用）</vt:lpstr>
      <vt:lpstr>造字工房刻宋体（非商用）</vt:lpstr>
      <vt:lpstr>Weibei SC</vt:lpstr>
      <vt:lpstr>Arial</vt:lpstr>
      <vt:lpstr>Avenir</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jackyz</dc:creator>
  <cp:lastModifiedBy>zhengmianzm@outlook.com</cp:lastModifiedBy>
  <cp:revision>11</cp:revision>
  <dcterms:created xsi:type="dcterms:W3CDTF">2019-12-28T14:18:19Z</dcterms:created>
  <dcterms:modified xsi:type="dcterms:W3CDTF">2020-01-06T08:10:53Z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