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rter One" charset="1" panose="03080802040405060005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59628" y="-2715603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126610" y="-131342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2414" y="-916778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9731" y="6987253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1891384" y="617220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13647" y="904465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-1702228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8529" y="3679020"/>
            <a:ext cx="17950942" cy="43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85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BREAST CANCER PREDICTION WITH RANDOM FOREST CLASIFICATION</a:t>
            </a:r>
          </a:p>
          <a:p>
            <a:pPr algn="ctr">
              <a:lnSpc>
                <a:spcPts val="85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620941" y="7377087"/>
            <a:ext cx="7046119" cy="36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>
                <a:solidFill>
                  <a:srgbClr val="1C1B2F"/>
                </a:solidFill>
                <a:latin typeface="Montserrat"/>
                <a:ea typeface="Montserrat"/>
                <a:cs typeface="Montserrat"/>
                <a:sym typeface="Montserrat"/>
              </a:rPr>
              <a:t>oleh Maresya Thio Wattimena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13777821" y="757139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959349">
            <a:off x="15705287" y="576043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2081626" y="8858842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9731" y="6987253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1891384" y="617220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3647" y="904465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777821" y="757139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959349">
            <a:off x="15705287" y="576043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081626" y="8858842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03606" y="1123950"/>
            <a:ext cx="13368961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IMPORT LIBRARY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47693" y="2414079"/>
            <a:ext cx="13280787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Kode pada bagian ini memuat pustaka-pustaka yang digunakan, seperti:</a:t>
            </a:r>
          </a:p>
          <a:p>
            <a:pPr algn="just">
              <a:lnSpc>
                <a:spcPts val="2999"/>
              </a:lnSpc>
            </a:pP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pandas untuk manipulasi data.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seaborn dan matplotlib.pyplot untuk visualisasi data.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sklearn untuk machine learning, termasuk dataset, pemisahan data, standarisasi, random Forest, PCA, dan valuasi model (classification report, confusion matrix, ROC AUC).</a:t>
            </a:r>
          </a:p>
          <a:p>
            <a:pPr algn="just">
              <a:lnSpc>
                <a:spcPts val="2999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128944" y="5992374"/>
            <a:ext cx="12030112" cy="3158046"/>
          </a:xfrm>
          <a:custGeom>
            <a:avLst/>
            <a:gdLst/>
            <a:ahLst/>
            <a:cxnLst/>
            <a:rect r="r" b="b" t="t" l="l"/>
            <a:pathLst>
              <a:path h="3158046" w="12030112">
                <a:moveTo>
                  <a:pt x="0" y="0"/>
                </a:moveTo>
                <a:lnTo>
                  <a:pt x="12030112" y="0"/>
                </a:lnTo>
                <a:lnTo>
                  <a:pt x="12030112" y="3158046"/>
                </a:lnTo>
                <a:lnTo>
                  <a:pt x="0" y="315804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9731" y="6987253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1891384" y="617220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3647" y="904465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777821" y="757139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959349">
            <a:off x="15705287" y="576043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081626" y="8858842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59520" y="1123950"/>
            <a:ext cx="13368961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LOAD DATASET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327421" y="5143500"/>
            <a:ext cx="9721332" cy="3062339"/>
          </a:xfrm>
          <a:custGeom>
            <a:avLst/>
            <a:gdLst/>
            <a:ahLst/>
            <a:cxnLst/>
            <a:rect r="r" b="b" t="t" l="l"/>
            <a:pathLst>
              <a:path h="3062339" w="9721332">
                <a:moveTo>
                  <a:pt x="0" y="0"/>
                </a:moveTo>
                <a:lnTo>
                  <a:pt x="9721332" y="0"/>
                </a:lnTo>
                <a:lnTo>
                  <a:pt x="9721332" y="3062339"/>
                </a:lnTo>
                <a:lnTo>
                  <a:pt x="0" y="3062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327421" y="8366114"/>
            <a:ext cx="9721332" cy="1087679"/>
          </a:xfrm>
          <a:custGeom>
            <a:avLst/>
            <a:gdLst/>
            <a:ahLst/>
            <a:cxnLst/>
            <a:rect r="r" b="b" t="t" l="l"/>
            <a:pathLst>
              <a:path h="1087679" w="9721332">
                <a:moveTo>
                  <a:pt x="0" y="0"/>
                </a:moveTo>
                <a:lnTo>
                  <a:pt x="9721332" y="0"/>
                </a:lnTo>
                <a:lnTo>
                  <a:pt x="9721332" y="1087679"/>
                </a:lnTo>
                <a:lnTo>
                  <a:pt x="0" y="10876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481" r="0" b="-481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47693" y="2619021"/>
            <a:ext cx="13280787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Dataset kanker payudara bawaan dari sklearn dimuat: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 dipisahkan menjadi fitur (X) dan target (y).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Fitur dikonversi menjadi DataFrame menggunakan pandas dengan nama kolom sesuai dataset asli.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Target ditambahkan sebagai kolom baru bernama target.</a:t>
            </a:r>
          </a:p>
          <a:p>
            <a:pPr algn="just">
              <a:lnSpc>
                <a:spcPts val="29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9731" y="6987253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1891384" y="617220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3647" y="904465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777821" y="757139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959349">
            <a:off x="15705287" y="576043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081626" y="8858842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59520" y="1123950"/>
            <a:ext cx="13368961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SPLIT DATA DAN SCALING FITUR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08862" y="5678163"/>
            <a:ext cx="7663250" cy="3786468"/>
          </a:xfrm>
          <a:custGeom>
            <a:avLst/>
            <a:gdLst/>
            <a:ahLst/>
            <a:cxnLst/>
            <a:rect r="r" b="b" t="t" l="l"/>
            <a:pathLst>
              <a:path h="3786468" w="7663250">
                <a:moveTo>
                  <a:pt x="0" y="0"/>
                </a:moveTo>
                <a:lnTo>
                  <a:pt x="7663250" y="0"/>
                </a:lnTo>
                <a:lnTo>
                  <a:pt x="7663250" y="3786468"/>
                </a:lnTo>
                <a:lnTo>
                  <a:pt x="0" y="37864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136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700093" y="2671809"/>
            <a:ext cx="13280787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Dataset dibagi menjadi data pelatihan (80%) dan data pengujian (20%) menggunakan train_test_split. Lalu di visualisasikan dalam diagram batang.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Normalisasi fitur dengan StandardScaler:</a:t>
            </a:r>
          </a:p>
          <a:p>
            <a:pPr algn="just" marL="647697" indent="-323848" lvl="1">
              <a:lnSpc>
                <a:spcPts val="2999"/>
              </a:lnSpc>
              <a:buAutoNum type="arabicPeriod" startAt="1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 pelatihan dinormalisasi.</a:t>
            </a:r>
          </a:p>
          <a:p>
            <a:pPr algn="just" marL="647697" indent="-323848" lvl="1">
              <a:lnSpc>
                <a:spcPts val="2999"/>
              </a:lnSpc>
              <a:buAutoNum type="arabicPeriod" startAt="1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 pengujian dinormalisasi dengan skala yang sama.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59520" y="1131471"/>
            <a:ext cx="13368961" cy="145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DIMENSIONALITY REDUCTION DAN VISUALISASI PCA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79773" y="4804032"/>
            <a:ext cx="5210364" cy="5069781"/>
          </a:xfrm>
          <a:custGeom>
            <a:avLst/>
            <a:gdLst/>
            <a:ahLst/>
            <a:cxnLst/>
            <a:rect r="r" b="b" t="t" l="l"/>
            <a:pathLst>
              <a:path h="5069781" w="5210364">
                <a:moveTo>
                  <a:pt x="0" y="0"/>
                </a:moveTo>
                <a:lnTo>
                  <a:pt x="5210364" y="0"/>
                </a:lnTo>
                <a:lnTo>
                  <a:pt x="5210364" y="5069781"/>
                </a:lnTo>
                <a:lnTo>
                  <a:pt x="0" y="506978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52493" y="3205209"/>
            <a:ext cx="1328078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PCA diterapkan untuk reduksi dimensi, mengurangi fitur ke jumlah dimensi lebih kecil. Lalu komponen utama divisualisasikan untuk memetakan distribusi data dalam ruang dua dimensi.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9731" y="6987253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1891384" y="617220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3647" y="904465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777821" y="757139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959349">
            <a:off x="15705287" y="5760430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3"/>
                </a:lnTo>
                <a:lnTo>
                  <a:pt x="0" y="523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081626" y="8858842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221584" y="5976984"/>
            <a:ext cx="10847405" cy="3103926"/>
          </a:xfrm>
          <a:custGeom>
            <a:avLst/>
            <a:gdLst/>
            <a:ahLst/>
            <a:cxnLst/>
            <a:rect r="r" b="b" t="t" l="l"/>
            <a:pathLst>
              <a:path h="3103926" w="10847405">
                <a:moveTo>
                  <a:pt x="0" y="0"/>
                </a:moveTo>
                <a:lnTo>
                  <a:pt x="10847405" y="0"/>
                </a:lnTo>
                <a:lnTo>
                  <a:pt x="10847405" y="3103926"/>
                </a:lnTo>
                <a:lnTo>
                  <a:pt x="0" y="31039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459520" y="1123950"/>
            <a:ext cx="13368961" cy="145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MODEL TRAINING WITH RANDOM FOREST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04893" y="3452859"/>
            <a:ext cx="1328078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Model Random Forest dilatih menggunakan data pelatihan:</a:t>
            </a:r>
          </a:p>
          <a:p>
            <a:pPr algn="just">
              <a:lnSpc>
                <a:spcPts val="2999"/>
              </a:lnSpc>
            </a:pP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Parameter default digunakan.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Target (y_train) dan data yang telah dinormalisasi (X_train_scaled) digunakan untuk pelatihan.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59520" y="1123950"/>
            <a:ext cx="13368961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MODEL EVALUATION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000182" y="5805534"/>
            <a:ext cx="12287637" cy="1137159"/>
          </a:xfrm>
          <a:custGeom>
            <a:avLst/>
            <a:gdLst/>
            <a:ahLst/>
            <a:cxnLst/>
            <a:rect r="r" b="b" t="t" l="l"/>
            <a:pathLst>
              <a:path h="1137159" w="12287637">
                <a:moveTo>
                  <a:pt x="0" y="0"/>
                </a:moveTo>
                <a:lnTo>
                  <a:pt x="12287636" y="0"/>
                </a:lnTo>
                <a:lnTo>
                  <a:pt x="12287636" y="1137159"/>
                </a:lnTo>
                <a:lnTo>
                  <a:pt x="0" y="11371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57293" y="2938509"/>
            <a:ext cx="1328078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Data pengujian (X_test_scaled) digunakan untuk evaluasi:</a:t>
            </a:r>
          </a:p>
          <a:p>
            <a:pPr algn="just">
              <a:lnSpc>
                <a:spcPts val="2999"/>
              </a:lnSpc>
            </a:pP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Report,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Matrix,</a:t>
            </a:r>
          </a:p>
          <a:p>
            <a:pPr algn="just" marL="647697" indent="-323848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ROC AUC Score.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53" y="-2889692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840650">
            <a:off x="-237394" y="-175655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0"/>
                </a:moveTo>
                <a:lnTo>
                  <a:pt x="5195391" y="0"/>
                </a:lnTo>
                <a:lnTo>
                  <a:pt x="5195391" y="5233452"/>
                </a:lnTo>
                <a:lnTo>
                  <a:pt x="0" y="52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1630" y="-135991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7916" y="-2145364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8"/>
                </a:lnTo>
                <a:lnTo>
                  <a:pt x="0" y="2730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0151" y="949775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025339" y="9644293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84849" y="-223148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8998156">
            <a:off x="12855425" y="-2576971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3"/>
                </a:moveTo>
                <a:lnTo>
                  <a:pt x="0" y="5233453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33162" y="29548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3"/>
                </a:lnTo>
                <a:lnTo>
                  <a:pt x="0" y="24846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86960" y="748582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28049" y="5065007"/>
            <a:ext cx="5031901" cy="4718496"/>
          </a:xfrm>
          <a:custGeom>
            <a:avLst/>
            <a:gdLst/>
            <a:ahLst/>
            <a:cxnLst/>
            <a:rect r="r" b="b" t="t" l="l"/>
            <a:pathLst>
              <a:path h="4718496" w="5031901">
                <a:moveTo>
                  <a:pt x="0" y="0"/>
                </a:moveTo>
                <a:lnTo>
                  <a:pt x="5031902" y="0"/>
                </a:lnTo>
                <a:lnTo>
                  <a:pt x="5031902" y="4718495"/>
                </a:lnTo>
                <a:lnTo>
                  <a:pt x="0" y="47184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97564" y="1123950"/>
            <a:ext cx="11292872" cy="145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FEATURE IMPORTANCE 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57293" y="2938509"/>
            <a:ext cx="1328078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Visualisasi: 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Pentingnya fitur ditampilkan menggunakan grafik. </a:t>
            </a:r>
            <a:r>
              <a:rPr lang="en-US" sz="2999">
                <a:solidFill>
                  <a:srgbClr val="063E50"/>
                </a:solidFill>
                <a:latin typeface="Montserrat"/>
                <a:ea typeface="Montserrat"/>
                <a:cs typeface="Montserrat"/>
                <a:sym typeface="Montserrat"/>
              </a:rPr>
              <a:t>Hal ini menunjukkan kontribusi masing-masing fitur terhadap keputusan model.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2041" y="-2145857"/>
            <a:ext cx="5998320" cy="5431206"/>
          </a:xfrm>
          <a:custGeom>
            <a:avLst/>
            <a:gdLst/>
            <a:ahLst/>
            <a:cxnLst/>
            <a:rect r="r" b="b" t="t" l="l"/>
            <a:pathLst>
              <a:path h="5431206" w="5998320">
                <a:moveTo>
                  <a:pt x="0" y="0"/>
                </a:moveTo>
                <a:lnTo>
                  <a:pt x="5998320" y="0"/>
                </a:lnTo>
                <a:lnTo>
                  <a:pt x="5998320" y="5431206"/>
                </a:lnTo>
                <a:lnTo>
                  <a:pt x="0" y="54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9239429">
            <a:off x="-798586" y="-1588026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0" y="5233452"/>
                </a:moveTo>
                <a:lnTo>
                  <a:pt x="5195391" y="5233452"/>
                </a:lnTo>
                <a:lnTo>
                  <a:pt x="5195391" y="0"/>
                </a:lnTo>
                <a:lnTo>
                  <a:pt x="0" y="0"/>
                </a:lnTo>
                <a:lnTo>
                  <a:pt x="0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5009" y="-972739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750665">
            <a:off x="12359669" y="6627279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750665">
            <a:off x="13274368" y="6530542"/>
            <a:ext cx="5195391" cy="5233452"/>
          </a:xfrm>
          <a:custGeom>
            <a:avLst/>
            <a:gdLst/>
            <a:ahLst/>
            <a:cxnLst/>
            <a:rect r="r" b="b" t="t" l="l"/>
            <a:pathLst>
              <a:path h="5233452" w="5195391">
                <a:moveTo>
                  <a:pt x="5195391" y="5233452"/>
                </a:moveTo>
                <a:lnTo>
                  <a:pt x="0" y="5233452"/>
                </a:lnTo>
                <a:lnTo>
                  <a:pt x="0" y="0"/>
                </a:lnTo>
                <a:lnTo>
                  <a:pt x="5195391" y="0"/>
                </a:lnTo>
                <a:lnTo>
                  <a:pt x="5195391" y="523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34265" y="881810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1296" y="-1758190"/>
            <a:ext cx="5461857" cy="2730928"/>
          </a:xfrm>
          <a:custGeom>
            <a:avLst/>
            <a:gdLst/>
            <a:ahLst/>
            <a:cxnLst/>
            <a:rect r="r" b="b" t="t" l="l"/>
            <a:pathLst>
              <a:path h="2730928" w="5461857">
                <a:moveTo>
                  <a:pt x="0" y="0"/>
                </a:moveTo>
                <a:lnTo>
                  <a:pt x="5461857" y="0"/>
                </a:lnTo>
                <a:lnTo>
                  <a:pt x="5461857" y="2730929"/>
                </a:lnTo>
                <a:lnTo>
                  <a:pt x="0" y="2730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88063" y="9271203"/>
            <a:ext cx="2484694" cy="2484694"/>
          </a:xfrm>
          <a:custGeom>
            <a:avLst/>
            <a:gdLst/>
            <a:ahLst/>
            <a:cxnLst/>
            <a:rect r="r" b="b" t="t" l="l"/>
            <a:pathLst>
              <a:path h="2484694" w="2484694">
                <a:moveTo>
                  <a:pt x="0" y="0"/>
                </a:moveTo>
                <a:lnTo>
                  <a:pt x="2484694" y="0"/>
                </a:lnTo>
                <a:lnTo>
                  <a:pt x="2484694" y="2484694"/>
                </a:lnTo>
                <a:lnTo>
                  <a:pt x="0" y="2484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36866" y="3971292"/>
            <a:ext cx="4614267" cy="2534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9799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TERIMA</a:t>
            </a:r>
          </a:p>
          <a:p>
            <a:pPr algn="ctr">
              <a:lnSpc>
                <a:spcPts val="9799"/>
              </a:lnSpc>
            </a:pPr>
            <a:r>
              <a:rPr lang="en-US" sz="9799">
                <a:solidFill>
                  <a:srgbClr val="063E50"/>
                </a:solidFill>
                <a:latin typeface="Carter One"/>
                <a:ea typeface="Carter One"/>
                <a:cs typeface="Carter One"/>
                <a:sym typeface="Carter One"/>
              </a:rPr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DAGdeVTagdw</dc:identifier>
  <dcterms:modified xsi:type="dcterms:W3CDTF">2011-08-01T06:04:30Z</dcterms:modified>
  <cp:revision>1</cp:revision>
  <dc:title>Tugas Presentasi</dc:title>
</cp:coreProperties>
</file>