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5" r:id="rId4"/>
    <p:sldId id="373" r:id="rId5"/>
    <p:sldId id="339" r:id="rId6"/>
    <p:sldId id="262" r:id="rId7"/>
    <p:sldId id="316" r:id="rId8"/>
    <p:sldId id="317" r:id="rId9"/>
    <p:sldId id="263" r:id="rId10"/>
    <p:sldId id="340" r:id="rId11"/>
    <p:sldId id="341" r:id="rId12"/>
    <p:sldId id="315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65" r:id="rId21"/>
    <p:sldId id="366" r:id="rId22"/>
    <p:sldId id="329" r:id="rId23"/>
    <p:sldId id="270" r:id="rId24"/>
    <p:sldId id="271" r:id="rId25"/>
    <p:sldId id="272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65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EB0FA91-D341-4382-9DD7-CA5956C48C26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1AD217B6-493E-484A-99DF-2EC306BE5E9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740" y="67945"/>
            <a:ext cx="6982460" cy="862330"/>
          </a:xfrm>
        </p:spPr>
        <p:txBody>
          <a:bodyPr>
            <a:normAutofit fontScale="90000"/>
          </a:bodyPr>
          <a:lstStyle/>
          <a:p>
            <a:b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Times New Roman" panose="02020603050405020304" charset="0"/>
              </a:rPr>
            </a:br>
            <a:r>
              <a:rPr lang="en-US" b="1" spc="50" dirty="0" smtClean="0">
                <a:ln w="13500">
                  <a:solidFill>
                    <a:schemeClr val="tx1">
                      <a:alpha val="6500"/>
                    </a:schemeClr>
                  </a:solidFill>
                  <a:prstDash val="solid"/>
                </a:ln>
                <a:solidFill>
                  <a:schemeClr val="tx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anose="02020603050405020304" charset="0"/>
                <a:sym typeface="+mn-ea"/>
              </a:rPr>
              <a:t>“E-Cloth Store”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2459990"/>
            <a:ext cx="3882390" cy="275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spc="5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charset="0"/>
              </a:rPr>
              <a:t>Supervised By</a:t>
            </a:r>
            <a:endParaRPr lang="en-US" sz="3600" b="1" spc="5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sym typeface="+mn-ea"/>
              </a:rPr>
              <a:t>MD. NESARUL HOQUE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sym typeface="+mn-ea"/>
              </a:rPr>
              <a:t>Assistant Professor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sym typeface="+mn-ea"/>
              </a:rPr>
              <a:t>Dept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sym typeface="+mn-ea"/>
              </a:rPr>
              <a:t> Of CSE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sym typeface="+mn-ea"/>
              </a:rPr>
              <a:t>BSMRSTU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sz="4800" b="1" spc="50" dirty="0">
              <a:ln w="13500">
                <a:solidFill>
                  <a:schemeClr val="tx1"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anose="0204060205030503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753610" y="2459990"/>
            <a:ext cx="3882390" cy="2751455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spc="5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charset="0"/>
              </a:rPr>
              <a:t>Proposed By</a:t>
            </a:r>
            <a:endParaRPr lang="en-US" sz="3600" b="1" spc="5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sym typeface="+mn-ea"/>
              </a:rPr>
              <a:t>Fahad Ibna Mahmud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sym typeface="+mn-ea"/>
              </a:rPr>
              <a:t>ID:20141201024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sym typeface="+mn-ea"/>
              </a:rPr>
              <a:t>BSMRSTU</a:t>
            </a:r>
            <a:endParaRPr 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sz="4800" b="1" spc="50" dirty="0">
              <a:ln w="13500">
                <a:solidFill>
                  <a:schemeClr val="tx1">
                    <a:alpha val="6500"/>
                  </a:schemeClr>
                </a:solidFill>
                <a:prstDash val="solid"/>
              </a:ln>
              <a:solidFill>
                <a:schemeClr val="tx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6130"/>
            <a:ext cx="8229600" cy="731838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sym typeface="+mn-ea"/>
              </a:rPr>
              <a:t>System Data Flow Diagram</a:t>
            </a:r>
            <a:br>
              <a:rPr lang="en-US" dirty="0">
                <a:latin typeface="Times New Roman" panose="0202060305040502030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30235" cy="4526280"/>
          </a:xfrm>
        </p:spPr>
        <p:txBody>
          <a:bodyPr/>
          <a:lstStyle/>
          <a:p>
            <a:pPr algn="just"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</a:rPr>
              <a:t>Data Flow Diagrams show the flow of data from external entities into the system.</a:t>
            </a:r>
            <a:endParaRPr lang="en-US" dirty="0">
              <a:latin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</a:rPr>
              <a:t>Data flow diagrams (DFDs) shows relationship among and between the various components in system which is shown in next slide.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sym typeface="+mn-ea"/>
              </a:rPr>
              <a:t>System Data Flow Diagram(Cont..)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2"/>
          </p:nvPr>
        </p:nvGraphicFramePr>
        <p:xfrm>
          <a:off x="588010" y="1600200"/>
          <a:ext cx="8098790" cy="445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577840" imgH="3863340" progId="Paint.Picture">
                  <p:embed/>
                </p:oleObj>
              </mc:Choice>
              <mc:Fallback>
                <p:oleObj name="" r:id="rId1" imgW="5577840" imgH="386334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8010" y="1600200"/>
                        <a:ext cx="8098790" cy="445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7919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sym typeface="+mn-ea"/>
              </a:rPr>
              <a:t>Customer-Authentication DFD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2"/>
          </p:nvPr>
        </p:nvGraphicFramePr>
        <p:xfrm>
          <a:off x="457835" y="1732280"/>
          <a:ext cx="8228965" cy="408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145280" imgH="2552700" progId="Paint.Picture">
                  <p:embed/>
                </p:oleObj>
              </mc:Choice>
              <mc:Fallback>
                <p:oleObj name="" r:id="rId1" imgW="4145280" imgH="25527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835" y="1732280"/>
                        <a:ext cx="8228965" cy="408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32524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sym typeface="+mn-ea"/>
              </a:rPr>
              <a:t>Use Case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26440" y="1600200"/>
            <a:ext cx="7960360" cy="4526280"/>
          </a:xfrm>
        </p:spPr>
        <p:txBody>
          <a:bodyPr/>
          <a:lstStyle/>
          <a:p>
            <a:pPr algn="just">
              <a:buFont typeface="Wingdings" panose="05000000000000000000" charset="0"/>
              <a:buChar char=""/>
            </a:pPr>
            <a:r>
              <a:rPr lang="en-US">
                <a:latin typeface="Times New Roman" panose="02020603050405020304" charset="0"/>
              </a:rPr>
              <a:t>A use case diagram shows the relationship between the user and the different use cases.</a:t>
            </a:r>
            <a:endParaRPr lang="en-US">
              <a:latin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>
                <a:latin typeface="Times New Roman" panose="02020603050405020304" charset="0"/>
              </a:rPr>
              <a:t>Use case diagram of the system is shown in next slide.</a:t>
            </a:r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32524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sym typeface="+mn-ea"/>
              </a:rPr>
              <a:t>Use Case Diagram(Cont...)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2"/>
          </p:nvPr>
        </p:nvGraphicFramePr>
        <p:xfrm>
          <a:off x="1426845" y="1866265"/>
          <a:ext cx="6777355" cy="451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974080" imgH="3992880" progId="Paint.Picture">
                  <p:embed/>
                </p:oleObj>
              </mc:Choice>
              <mc:Fallback>
                <p:oleObj name="" r:id="rId1" imgW="5974080" imgH="399288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6845" y="1866265"/>
                        <a:ext cx="6777355" cy="451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32524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sym typeface="+mn-ea"/>
              </a:rPr>
              <a:t>User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6135" y="1600200"/>
            <a:ext cx="7860665" cy="4526280"/>
          </a:xfrm>
        </p:spPr>
        <p:txBody>
          <a:bodyPr/>
          <a:lstStyle/>
          <a:p>
            <a:pPr>
              <a:buFont typeface="Wingdings" panose="05000000000000000000" charset="0"/>
              <a:buChar char=""/>
            </a:pPr>
            <a:r>
              <a:rPr lang="en-US">
                <a:latin typeface="Times New Roman" panose="02020603050405020304" charset="0"/>
              </a:rPr>
              <a:t>My application is user oriented. </a:t>
            </a:r>
            <a:endParaRPr lang="en-US"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>
                <a:latin typeface="Times New Roman" panose="02020603050405020304" charset="0"/>
              </a:rPr>
              <a:t>Here three types of user can view my website </a:t>
            </a:r>
            <a:endParaRPr lang="en-US">
              <a:latin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en-US" sz="2800">
                <a:latin typeface="Times New Roman" panose="02020603050405020304" charset="0"/>
              </a:rPr>
              <a:t>Visitor</a:t>
            </a:r>
            <a:endParaRPr lang="en-US" sz="2800">
              <a:latin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en-US" sz="2800">
                <a:latin typeface="Times New Roman" panose="02020603050405020304" charset="0"/>
              </a:rPr>
              <a:t>User</a:t>
            </a:r>
            <a:endParaRPr lang="en-US" sz="2800">
              <a:latin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"/>
            </a:pPr>
            <a:r>
              <a:rPr lang="en-US">
                <a:latin typeface="Times New Roman" panose="02020603050405020304" charset="0"/>
              </a:rPr>
              <a:t>Organizational Store</a:t>
            </a:r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32524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</a:rPr>
              <a:t>Home Page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6135" y="1468120"/>
            <a:ext cx="7504430" cy="474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32524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</a:rPr>
              <a:t> User Sign Up Page 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9610" y="1599565"/>
            <a:ext cx="7997190" cy="481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</a:rPr>
              <a:t>Checkout Page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9305" y="1600200"/>
            <a:ext cx="7897495" cy="4525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32524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</a:rPr>
              <a:t>Organisational Store Page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5620" y="1599565"/>
            <a:ext cx="8171180" cy="4201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</a:rPr>
              <a:t>Presentation Outlines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63440"/>
          </a:xfrm>
        </p:spPr>
        <p:txBody>
          <a:bodyPr/>
          <a:lstStyle/>
          <a:p>
            <a:pPr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  <a:sym typeface="+mn-ea"/>
              </a:rPr>
              <a:t>Introduction</a:t>
            </a:r>
            <a:endParaRPr lang="en-US" dirty="0">
              <a:latin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  <a:sym typeface="+mn-ea"/>
              </a:rPr>
              <a:t>Objective</a:t>
            </a:r>
            <a:endParaRPr lang="en-US" dirty="0"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  <a:sym typeface="+mn-ea"/>
              </a:rPr>
              <a:t>Related Work</a:t>
            </a:r>
            <a:endParaRPr lang="en-US" dirty="0"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  <a:sym typeface="+mn-ea"/>
              </a:rPr>
              <a:t>Proposed System</a:t>
            </a:r>
            <a:endParaRPr lang="en-US" dirty="0"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  <a:sym typeface="+mn-ea"/>
              </a:rPr>
              <a:t>Features </a:t>
            </a:r>
            <a:endParaRPr lang="en-US" dirty="0">
              <a:latin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  <a:sym typeface="+mn-ea"/>
              </a:rPr>
              <a:t>Limitation</a:t>
            </a:r>
            <a:endParaRPr lang="en-US" dirty="0"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  <a:sym typeface="+mn-ea"/>
              </a:rPr>
              <a:t>Conclusion</a:t>
            </a:r>
            <a:endParaRPr lang="en-US" dirty="0">
              <a:latin typeface="Times New Roman" panose="0202060305040502030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Font typeface="Courier New" panose="02070309020205020404" pitchFamily="49" charset="0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dirty="0">
                <a:latin typeface="Times New Roman" panose="02020603050405020304" charset="0"/>
                <a:sym typeface="+mn-ea"/>
              </a:rPr>
            </a:br>
            <a:r>
              <a:rPr lang="en-US" dirty="0">
                <a:latin typeface="Times New Roman" panose="02020603050405020304" charset="0"/>
                <a:sym typeface="+mn-ea"/>
              </a:rPr>
              <a:t>Edit/Delete Page</a:t>
            </a:r>
            <a:br>
              <a:rPr lang="en-US" dirty="0">
                <a:latin typeface="Times New Roman" panose="02020603050405020304" charset="0"/>
              </a:rPr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7200" y="1539240"/>
            <a:ext cx="8229600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</a:rPr>
              <a:t>Add Product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36625" y="1600200"/>
            <a:ext cx="7750175" cy="452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charset="0"/>
              </a:rPr>
              <a:t>Features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There are many catagories.</a:t>
            </a:r>
            <a:endParaRPr lang="en-US" dirty="0" smtClean="0"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There are many brands.</a:t>
            </a:r>
            <a:endParaRPr lang="en-US" dirty="0" smtClean="0"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Payment option is bkash or cash on delivery.</a:t>
            </a:r>
            <a:endParaRPr lang="en-US" dirty="0" smtClean="0">
              <a:latin typeface="Times New Roman" panose="0202060305040502030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charset="0"/>
              </a:rPr>
              <a:t>Limitation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Video review of cloth.</a:t>
            </a:r>
            <a:endParaRPr lang="en-US" dirty="0" smtClean="0"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Chatting option with organization.</a:t>
            </a:r>
            <a:endParaRPr lang="en-US" dirty="0" smtClean="0"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Cloth size measurement.</a:t>
            </a:r>
            <a:endParaRPr lang="en-US" dirty="0" smtClean="0">
              <a:latin typeface="Times New Roman" panose="0202060305040502030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charset="0"/>
              </a:rPr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170" y="1417955"/>
            <a:ext cx="7648575" cy="45300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charset="0"/>
              </a:rPr>
              <a:t>This website is very helpful and useful for people who do not want to go market but loves to buy cloth from online shopping.</a:t>
            </a:r>
            <a:endParaRPr lang="en-US" dirty="0" smtClean="0">
              <a:latin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It will save customer time and travel cost.</a:t>
            </a:r>
            <a:endParaRPr lang="en-US" dirty="0" smtClean="0">
              <a:latin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Customer once authenticated they can buy any product and pay their product by bkash or can pay latter.</a:t>
            </a:r>
            <a:endParaRPr lang="en-US" dirty="0" smtClean="0">
              <a:latin typeface="Times New Roman" panose="02020603050405020304" charset="0"/>
            </a:endParaRPr>
          </a:p>
          <a:p>
            <a:pPr>
              <a:buFont typeface="Wingdings" panose="05000000000000000000" charset="0"/>
              <a:buChar char=""/>
            </a:pPr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6670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</a:t>
            </a:r>
            <a:b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</a:b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YOU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charset="0"/>
              </a:rPr>
              <a:t>Introduction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2660"/>
          </a:xfrm>
        </p:spPr>
        <p:txBody>
          <a:bodyPr/>
          <a:lstStyle/>
          <a:p>
            <a:pPr algn="just"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E-Cloth Store is an online based website.</a:t>
            </a:r>
            <a:endParaRPr lang="en-US" dirty="0" smtClean="0">
              <a:latin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Customer can view product image, description, they can buy product easily.</a:t>
            </a:r>
            <a:endParaRPr lang="en-US" dirty="0" smtClean="0">
              <a:latin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Organisation can add their product for make their shop profitable.</a:t>
            </a:r>
            <a:endParaRPr lang="en-US" dirty="0" smtClean="0">
              <a:latin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</a:rPr>
              <a:t>Customer must have to sign up for buy any cloth at one time.</a:t>
            </a:r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</a:rPr>
              <a:t>Objective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5355"/>
          </a:xfrm>
        </p:spPr>
        <p:txBody>
          <a:bodyPr/>
          <a:lstStyle/>
          <a:p>
            <a:pPr algn="just"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To provide information of various type of cloth.</a:t>
            </a:r>
            <a:endParaRPr lang="en-US" dirty="0" smtClean="0">
              <a:latin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To make shopping more eassier.</a:t>
            </a:r>
            <a:endParaRPr lang="en-US" dirty="0" smtClean="0">
              <a:latin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To create service for organization who want to sell cloth through website.</a:t>
            </a:r>
            <a:endParaRPr lang="en-US" dirty="0" smtClean="0">
              <a:latin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</a:rPr>
              <a:t>To provide saving time in finding particular product.</a:t>
            </a:r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</a:rPr>
              <a:t>Related Work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charset="0"/>
              <a:buChar char=""/>
            </a:pPr>
            <a:r>
              <a:rPr lang="en-US" dirty="0" smtClean="0">
                <a:latin typeface="Times New Roman" panose="02020603050405020304" charset="0"/>
              </a:rPr>
              <a:t>Their are many website which is related with E-Cloth Store like daraz,ajkerdeal etc.</a:t>
            </a:r>
            <a:endParaRPr lang="en-US" dirty="0" smtClean="0">
              <a:latin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dirty="0" smtClean="0">
              <a:latin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dirty="0" smtClean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</a:rPr>
              <a:t>Proposed System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  <a:sym typeface="+mn-ea"/>
              </a:rPr>
              <a:t>Data Model</a:t>
            </a:r>
            <a:endParaRPr lang="en-US" dirty="0">
              <a:latin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</a:rPr>
              <a:t>Process Model</a:t>
            </a:r>
            <a:endParaRPr lang="en-US" sz="2400" dirty="0">
              <a:latin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</a:rPr>
              <a:t>Use Case Diagram</a:t>
            </a:r>
            <a:endParaRPr lang="en-US" dirty="0">
              <a:latin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</a:rPr>
              <a:t>User Interface</a:t>
            </a:r>
            <a:endParaRPr lang="en-US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sym typeface="+mn-ea"/>
              </a:rPr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  <a:sym typeface="+mn-ea"/>
              </a:rPr>
              <a:t>Data Model is a conceptual representation of the data structures that are required by a database.</a:t>
            </a:r>
            <a:endParaRPr lang="en-US" dirty="0">
              <a:latin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  <a:sym typeface="+mn-ea"/>
              </a:rPr>
              <a:t>Entity-Relation Diagram(ERD) shows design of database which is shown in next slide.</a:t>
            </a:r>
            <a:endParaRPr lang="en-US" dirty="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</a:rPr>
              <a:t>Entity Relationship Diagram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2"/>
          </p:nvPr>
        </p:nvGraphicFramePr>
        <p:xfrm>
          <a:off x="767715" y="1599565"/>
          <a:ext cx="7410450" cy="437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875020" imgH="3429000" progId="Paint.Picture">
                  <p:embed/>
                </p:oleObj>
              </mc:Choice>
              <mc:Fallback>
                <p:oleObj name="" r:id="rId1" imgW="5875020" imgH="34290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715" y="1599565"/>
                        <a:ext cx="7410450" cy="437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sym typeface="+mn-ea"/>
              </a:rPr>
              <a:t>Process Model</a:t>
            </a:r>
            <a:endParaRPr lang="en-US" dirty="0">
              <a:latin typeface="Times New Roman" panose="0202060305040502030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 algn="just">
              <a:buFont typeface="Wingdings" panose="05000000000000000000" charset="0"/>
              <a:buChar char=""/>
            </a:pPr>
            <a:r>
              <a:rPr lang="en-US" dirty="0">
                <a:latin typeface="Times New Roman" panose="02020603050405020304" charset="0"/>
              </a:rPr>
              <a:t>A Process Model tells us how data flows from one table to another to gather the required </a:t>
            </a:r>
            <a:r>
              <a:rPr lang="en-US" dirty="0" smtClean="0">
                <a:latin typeface="Times New Roman" panose="02020603050405020304" charset="0"/>
              </a:rPr>
              <a:t>information. Here </a:t>
            </a:r>
            <a:r>
              <a:rPr lang="en-US" dirty="0">
                <a:latin typeface="Times New Roman" panose="02020603050405020304" charset="0"/>
              </a:rPr>
              <a:t>i discussed below </a:t>
            </a:r>
            <a:endParaRPr lang="en-US" dirty="0">
              <a:latin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Char char=""/>
            </a:pPr>
            <a:r>
              <a:rPr lang="en-US" sz="3200" dirty="0">
                <a:latin typeface="Times New Roman" panose="02020603050405020304" charset="0"/>
                <a:sym typeface="+mn-ea"/>
              </a:rPr>
              <a:t>System Data Flow Diagram</a:t>
            </a:r>
            <a:endParaRPr lang="en-US" sz="3200" dirty="0">
              <a:latin typeface="Times New Roman" panose="02020603050405020304" charset="0"/>
            </a:endParaRPr>
          </a:p>
          <a:p>
            <a:pPr lvl="1" algn="just">
              <a:buFont typeface="Wingdings" panose="05000000000000000000" charset="0"/>
              <a:buChar char=""/>
            </a:pPr>
            <a:r>
              <a:rPr lang="en-US" sz="3200" dirty="0">
                <a:latin typeface="Times New Roman" panose="02020603050405020304" charset="0"/>
                <a:sym typeface="+mn-ea"/>
              </a:rPr>
              <a:t>Customer-Authentication Context DFD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2478</Words>
  <Application>WPS Presentation</Application>
  <PresentationFormat>On-screen Show (4:3)</PresentationFormat>
  <Paragraphs>227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SimSun</vt:lpstr>
      <vt:lpstr>Wingdings</vt:lpstr>
      <vt:lpstr>Times New Roman</vt:lpstr>
      <vt:lpstr>Book Antiqua</vt:lpstr>
      <vt:lpstr>Wingdings</vt:lpstr>
      <vt:lpstr>Courier New</vt:lpstr>
      <vt:lpstr>Microsoft YaHei</vt:lpstr>
      <vt:lpstr/>
      <vt:lpstr>Arial Unicode MS</vt:lpstr>
      <vt:lpstr>Calibri</vt:lpstr>
      <vt:lpstr>Siyam Rupali</vt:lpstr>
      <vt:lpstr>Business Cooperate</vt:lpstr>
      <vt:lpstr>Paint.Picture</vt:lpstr>
      <vt:lpstr>Paint.Picture</vt:lpstr>
      <vt:lpstr>Paint.Picture</vt:lpstr>
      <vt:lpstr>Paint.Picture</vt:lpstr>
      <vt:lpstr> “E-Cloth Store”</vt:lpstr>
      <vt:lpstr>Presentation Outlines</vt:lpstr>
      <vt:lpstr>Introduction</vt:lpstr>
      <vt:lpstr>Objective</vt:lpstr>
      <vt:lpstr>Related Work</vt:lpstr>
      <vt:lpstr>Proposed System</vt:lpstr>
      <vt:lpstr>Data Model</vt:lpstr>
      <vt:lpstr>Entity Relationship Diagram</vt:lpstr>
      <vt:lpstr>Process Model</vt:lpstr>
      <vt:lpstr>System Data Flow Diagram </vt:lpstr>
      <vt:lpstr>System Data Flow Diagram(Cont..)</vt:lpstr>
      <vt:lpstr>Customer-Authentication DFD</vt:lpstr>
      <vt:lpstr>Use Case Diagram</vt:lpstr>
      <vt:lpstr>Use Case Diagram(Cont...)</vt:lpstr>
      <vt:lpstr>User Interface</vt:lpstr>
      <vt:lpstr>Home Page </vt:lpstr>
      <vt:lpstr> User Sign Up Page </vt:lpstr>
      <vt:lpstr>Checkout Page</vt:lpstr>
      <vt:lpstr>Organisational Store Page</vt:lpstr>
      <vt:lpstr> Edit/Delete Page </vt:lpstr>
      <vt:lpstr>Add Product</vt:lpstr>
      <vt:lpstr>Features  </vt:lpstr>
      <vt:lpstr>Limitation</vt:lpstr>
      <vt:lpstr>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My Presentation</dc:title>
  <dc:creator>Fahad</dc:creator>
  <cp:lastModifiedBy>Fahad</cp:lastModifiedBy>
  <cp:revision>69</cp:revision>
  <dcterms:created xsi:type="dcterms:W3CDTF">2017-12-20T07:56:00Z</dcterms:created>
  <dcterms:modified xsi:type="dcterms:W3CDTF">2019-01-30T04:25:25Z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