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65" r:id="rId5"/>
    <p:sldId id="320" r:id="rId6"/>
    <p:sldId id="322" r:id="rId7"/>
    <p:sldId id="321" r:id="rId8"/>
    <p:sldId id="323" r:id="rId9"/>
    <p:sldId id="324" r:id="rId10"/>
  </p:sldIdLst>
  <p:sldSz cx="12188825" cy="6858000"/>
  <p:notesSz cx="6858000" cy="9144000"/>
  <p:custDataLst>
    <p:tags r:id="rId13"/>
  </p:custDataLst>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0" d="100"/>
          <a:sy n="60" d="100"/>
        </p:scale>
        <p:origin x="298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8B2FC7F-16C6-4B5C-8B7F-DAE0D27CA2ED}" type="datetime1">
              <a:rPr lang="tr-TR" smtClean="0"/>
              <a:pPr algn="r" rtl="0"/>
              <a:t>2.11.2022</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tr-TR" smtClean="0"/>
              <a:pPr algn="r" rtl="0"/>
              <a:t>‹#›</a:t>
            </a:fld>
            <a:endParaRPr lang="tr-T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1CC6C54-1CF4-4AB4-84D8-BA55C737A701}" type="datetime1">
              <a:rPr lang="tr-TR" smtClean="0"/>
              <a:pPr/>
              <a:t>2.11.2022</a:t>
            </a:fld>
            <a:endParaRPr lang="tr-TR"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tr-TR" smtClean="0"/>
              <a:pPr/>
              <a:t>‹#›</a:t>
            </a:fld>
            <a:endParaRPr lang="tr-T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tr-TR" noProof="0"/>
              <a:t>Asıl alt başlık stilini düzenlemek için tıklayın</a:t>
            </a:r>
            <a:endParaRPr lang="tr-TR"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F6EC1992-B7D4-446A-9702-5AA52CA394F7}" type="datetime1">
              <a:rPr lang="tr-TR" smtClean="0"/>
              <a:pPr/>
              <a:t>2.11.2022</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2A013F82-EE5E-44EE-A61D-E31C6657F26F}" type="slidenum">
              <a:rPr lang="tr-TR" noProof="0" smtClean="0"/>
              <a:t>‹#›</a:t>
            </a:fld>
            <a:endParaRPr lang="tr-TR"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142412" y="381001"/>
            <a:ext cx="1524001" cy="5638800"/>
          </a:xfrm>
        </p:spPr>
        <p:txBody>
          <a:bodyPr vert="eaVert"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522412" y="381001"/>
            <a:ext cx="7391399" cy="5638800"/>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947B9D2C-5D32-45C2-A64F-4ABE02DDD7D8}" type="datetime1">
              <a:rPr lang="tr-TR" smtClean="0"/>
              <a:pPr/>
              <a:t>2.11.2022</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2A013F82-EE5E-44EE-A61D-E31C6657F26F}" type="slidenum">
              <a:rPr lang="tr-TR" noProof="0" smtClean="0"/>
              <a:t>‹#›</a:t>
            </a:fld>
            <a:endParaRPr lang="tr-TR"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lgn="l" rtl="0">
              <a:defRPr/>
            </a:lvl5pPr>
            <a:lvl6pPr algn="l" rtl="0">
              <a:defRPr/>
            </a:lvl6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DB91DE08-CA36-4992-BB88-87E0F80E16D6}" type="datetime1">
              <a:rPr lang="tr-TR" noProof="0" smtClean="0"/>
              <a:pPr/>
              <a:t>2.11.2022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2A013F82-EE5E-44EE-A61D-E31C6657F26F}" type="slidenum">
              <a:rPr lang="tr-TR" noProof="0" smtClean="0"/>
              <a:t>‹#›</a:t>
            </a:fld>
            <a:endParaRPr lang="tr-TR"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a:lvl1pPr>
          </a:lstStyle>
          <a:p>
            <a:fld id="{D010408E-E761-4703-825E-0428F94523D3}" type="datetime1">
              <a:rPr lang="tr-TR" smtClean="0"/>
              <a:pPr/>
              <a:t>2.11.2022</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2A013F82-EE5E-44EE-A61D-E31C6657F26F}" type="slidenum">
              <a:rPr lang="tr-TR" noProof="0" smtClean="0"/>
              <a:t>‹#›</a:t>
            </a:fld>
            <a:endParaRPr lang="tr-TR"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r>
              <a:rPr lang="tr-TR" dirty="0"/>
              <a:t>​</a:t>
            </a:r>
            <a:fld id="{FF128077-407A-490D-9679-8EDC13F53386}" type="datetime1">
              <a:rPr lang="tr-TR" smtClean="0"/>
              <a:pPr/>
              <a:t>2.11.2022</a:t>
            </a:fld>
            <a:r>
              <a:rPr lang="tr-TR" dirty="0"/>
              <a:t>​</a:t>
            </a:r>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2A013F82-EE5E-44EE-A61D-E31C6657F26F}" type="slidenum">
              <a:rPr lang="tr-TR" noProof="0" smtClean="0"/>
              <a:t>‹#›</a:t>
            </a:fld>
            <a:endParaRPr lang="tr-TR"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r>
              <a:rPr lang="tr-TR" dirty="0"/>
              <a:t>​</a:t>
            </a:r>
            <a:fld id="{B9CA931F-4E31-40C0-B258-B7613F666466}" type="datetime1">
              <a:rPr lang="tr-TR" smtClean="0"/>
              <a:pPr/>
              <a:t>2.11.2022</a:t>
            </a:fld>
            <a:r>
              <a:rPr lang="tr-TR" dirty="0"/>
              <a:t>​</a:t>
            </a:r>
          </a:p>
        </p:txBody>
      </p:sp>
      <p:sp>
        <p:nvSpPr>
          <p:cNvPr id="8" name="Alt Bilgi Yer Tutucusu 7"/>
          <p:cNvSpPr>
            <a:spLocks noGrp="1"/>
          </p:cNvSpPr>
          <p:nvPr>
            <p:ph type="ftr" sz="quarter" idx="11"/>
          </p:nvPr>
        </p:nvSpPr>
        <p:spPr/>
        <p:txBody>
          <a:bodyPr rtlCol="0"/>
          <a:lstStyle/>
          <a:p>
            <a:pPr rtl="0"/>
            <a:endParaRPr lang="tr-TR" noProof="0" dirty="0"/>
          </a:p>
        </p:txBody>
      </p:sp>
      <p:sp>
        <p:nvSpPr>
          <p:cNvPr id="9" name="Slayt Numarası Yer Tutucusu 8"/>
          <p:cNvSpPr>
            <a:spLocks noGrp="1"/>
          </p:cNvSpPr>
          <p:nvPr>
            <p:ph type="sldNum" sz="quarter" idx="12"/>
          </p:nvPr>
        </p:nvSpPr>
        <p:spPr/>
        <p:txBody>
          <a:bodyPr rtlCol="0"/>
          <a:lstStyle/>
          <a:p>
            <a:pPr rtl="0"/>
            <a:fld id="{2A013F82-EE5E-44EE-A61D-E31C6657F26F}" type="slidenum">
              <a:rPr lang="tr-TR" noProof="0" smtClean="0"/>
              <a:t>‹#›</a:t>
            </a:fld>
            <a:endParaRPr lang="tr-TR"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lvl1pPr>
              <a:defRPr/>
            </a:lvl1pPr>
          </a:lstStyle>
          <a:p>
            <a:fld id="{F7F7457F-9BFD-468B-9EDA-43BBCA36D012}" type="datetime1">
              <a:rPr lang="tr-TR" smtClean="0"/>
              <a:pPr/>
              <a:t>2.11.2022</a:t>
            </a:fld>
            <a:endParaRPr lang="tr-TR" dirty="0"/>
          </a:p>
        </p:txBody>
      </p:sp>
      <p:sp>
        <p:nvSpPr>
          <p:cNvPr id="4" name="Alt Bilgi Yer Tutucusu 3"/>
          <p:cNvSpPr>
            <a:spLocks noGrp="1"/>
          </p:cNvSpPr>
          <p:nvPr>
            <p:ph type="ftr" sz="quarter" idx="11"/>
          </p:nvPr>
        </p:nvSpPr>
        <p:spPr/>
        <p:txBody>
          <a:bodyPr rtlCol="0"/>
          <a:lstStyle/>
          <a:p>
            <a:pPr rtl="0"/>
            <a:endParaRPr lang="tr-TR" noProof="0" dirty="0"/>
          </a:p>
        </p:txBody>
      </p:sp>
      <p:sp>
        <p:nvSpPr>
          <p:cNvPr id="5" name="Slayt Numarası Yer Tutucusu 4"/>
          <p:cNvSpPr>
            <a:spLocks noGrp="1"/>
          </p:cNvSpPr>
          <p:nvPr>
            <p:ph type="sldNum" sz="quarter" idx="12"/>
          </p:nvPr>
        </p:nvSpPr>
        <p:spPr/>
        <p:txBody>
          <a:bodyPr rtlCol="0"/>
          <a:lstStyle/>
          <a:p>
            <a:pPr rtl="0"/>
            <a:fld id="{2A013F82-EE5E-44EE-A61D-E31C6657F26F}" type="slidenum">
              <a:rPr lang="tr-TR" noProof="0" smtClean="0"/>
              <a:t>‹#›</a:t>
            </a:fld>
            <a:endParaRPr lang="tr-TR"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bg>
      <p:bgPr>
        <a:solidFill>
          <a:schemeClr val="bg2"/>
        </a:solidFill>
        <a:effectLst/>
      </p:bgPr>
    </p:bg>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lvl1pPr>
              <a:defRPr/>
            </a:lvl1pPr>
          </a:lstStyle>
          <a:p>
            <a:fld id="{3326E9EC-CA8E-4278-8EC9-A4841AF97EC5}" type="datetime1">
              <a:rPr lang="tr-TR" smtClean="0"/>
              <a:pPr/>
              <a:t>2.11.2022</a:t>
            </a:fld>
            <a:endParaRPr lang="tr-TR" dirty="0"/>
          </a:p>
        </p:txBody>
      </p:sp>
      <p:sp>
        <p:nvSpPr>
          <p:cNvPr id="3" name="Alt Bilgi Yer Tutucusu 2"/>
          <p:cNvSpPr>
            <a:spLocks noGrp="1"/>
          </p:cNvSpPr>
          <p:nvPr>
            <p:ph type="ftr" sz="quarter" idx="11"/>
          </p:nvPr>
        </p:nvSpPr>
        <p:spPr/>
        <p:txBody>
          <a:bodyPr rtlCol="0"/>
          <a:lstStyle/>
          <a:p>
            <a:pPr rtl="0"/>
            <a:endParaRPr lang="tr-TR" noProof="0" dirty="0"/>
          </a:p>
        </p:txBody>
      </p:sp>
      <p:sp>
        <p:nvSpPr>
          <p:cNvPr id="4" name="Slayt Numarası Yer Tutucusu 3"/>
          <p:cNvSpPr>
            <a:spLocks noGrp="1"/>
          </p:cNvSpPr>
          <p:nvPr>
            <p:ph type="sldNum" sz="quarter" idx="12"/>
          </p:nvPr>
        </p:nvSpPr>
        <p:spPr/>
        <p:txBody>
          <a:bodyPr rtlCol="0"/>
          <a:lstStyle/>
          <a:p>
            <a:pPr rtl="0"/>
            <a:fld id="{2A013F82-EE5E-44EE-A61D-E31C6657F26F}" type="slidenum">
              <a:rPr lang="tr-TR" noProof="0" smtClean="0"/>
              <a:t>‹#›</a:t>
            </a:fld>
            <a:endParaRPr lang="tr-TR"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39D2C89C-8ED0-4ADD-9AD0-A0D712C4D9B8}" type="datetime1">
              <a:rPr lang="tr-TR" smtClean="0"/>
              <a:pPr/>
              <a:t>2.11.2022</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2A013F82-EE5E-44EE-A61D-E31C6657F26F}" type="slidenum">
              <a:rPr lang="tr-TR" noProof="0" smtClean="0"/>
              <a:t>‹#›</a:t>
            </a:fld>
            <a:endParaRPr lang="tr-TR"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sim Yer Tutucusu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tr-TR" noProof="0"/>
              <a:t>Resim eklemek için simgeye tıklayın</a:t>
            </a:r>
            <a:endParaRPr lang="tr-TR" noProof="0" dirty="0"/>
          </a:p>
        </p:txBody>
      </p:sp>
      <p:sp>
        <p:nvSpPr>
          <p:cNvPr id="2" name="Başlık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tr-TR" noProof="0"/>
              <a:t>Asıl başlık stilini düzenlemek için tıklayın</a:t>
            </a:r>
            <a:endParaRPr lang="tr-TR" noProof="0" dirty="0"/>
          </a:p>
        </p:txBody>
      </p:sp>
      <p:sp>
        <p:nvSpPr>
          <p:cNvPr id="4" name="Metin Yer Tutucusu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34E13E90-0161-41A8-890C-F5CAE5A3CE22}" type="datetime1">
              <a:rPr lang="tr-TR" smtClean="0"/>
              <a:pPr/>
              <a:t>2.11.2022</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2A013F82-EE5E-44EE-A61D-E31C6657F26F}" type="slidenum">
              <a:rPr lang="tr-TR" noProof="0" smtClean="0"/>
              <a:pPr/>
              <a:t>‹#›</a:t>
            </a:fld>
            <a:endParaRPr lang="tr-TR"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tr-TR" noProof="0" dirty="0"/>
              <a:t>Asıl başlık stili için tıklatın</a:t>
            </a:r>
          </a:p>
        </p:txBody>
      </p:sp>
      <p:sp>
        <p:nvSpPr>
          <p:cNvPr id="3" name="Metin Yer Tutucusu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5BE26123-25F7-49DA-9DAF-5C8218CD4493}" type="datetime1">
              <a:rPr lang="tr-TR" noProof="0" smtClean="0"/>
              <a:pPr/>
              <a:t>2.11.2022</a:t>
            </a:fld>
            <a:endParaRPr lang="tr-TR" noProof="0" dirty="0"/>
          </a:p>
        </p:txBody>
      </p:sp>
      <p:sp>
        <p:nvSpPr>
          <p:cNvPr id="5" name="Altbilgi Yer Tutucusu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tr-TR" noProof="0" dirty="0"/>
          </a:p>
        </p:txBody>
      </p:sp>
      <p:sp>
        <p:nvSpPr>
          <p:cNvPr id="6" name="Slayt Numarası Yer Tutucusu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tr-TR" noProof="0" smtClean="0"/>
              <a:pPr/>
              <a:t>‹#›</a:t>
            </a:fld>
            <a:endParaRPr lang="tr-TR"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ctrTitle"/>
          </p:nvPr>
        </p:nvSpPr>
        <p:spPr/>
        <p:txBody>
          <a:bodyPr rtlCol="0"/>
          <a:lstStyle/>
          <a:p>
            <a:pPr rtl="0"/>
            <a:r>
              <a:rPr lang="az-Latn-AZ" dirty="0"/>
              <a:t>QuickShort</a:t>
            </a:r>
            <a:endParaRPr lang="en-US"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58694F-7227-4F77-8677-37C19E5190B9}"/>
              </a:ext>
            </a:extLst>
          </p:cNvPr>
          <p:cNvSpPr>
            <a:spLocks noGrp="1"/>
          </p:cNvSpPr>
          <p:nvPr>
            <p:ph type="title"/>
          </p:nvPr>
        </p:nvSpPr>
        <p:spPr>
          <a:xfrm>
            <a:off x="1773932" y="548680"/>
            <a:ext cx="9144001" cy="1371600"/>
          </a:xfrm>
        </p:spPr>
        <p:txBody>
          <a:bodyPr/>
          <a:lstStyle/>
          <a:p>
            <a:r>
              <a:rPr lang="az-Latn-AZ" b="1" i="0" dirty="0">
                <a:effectLst/>
                <a:latin typeface="Cabin"/>
              </a:rPr>
              <a:t>Quick Sort nədir?</a:t>
            </a:r>
            <a:br>
              <a:rPr lang="az-Latn-AZ" b="1" i="0" dirty="0">
                <a:solidFill>
                  <a:srgbClr val="3A3A3A"/>
                </a:solidFill>
                <a:effectLst/>
                <a:latin typeface="Cabin"/>
              </a:rPr>
            </a:br>
            <a:endParaRPr lang="az-Latn-AZ" dirty="0"/>
          </a:p>
        </p:txBody>
      </p:sp>
      <p:sp>
        <p:nvSpPr>
          <p:cNvPr id="3" name="İçerik Yer Tutucusu 2">
            <a:extLst>
              <a:ext uri="{FF2B5EF4-FFF2-40B4-BE49-F238E27FC236}">
                <a16:creationId xmlns:a16="http://schemas.microsoft.com/office/drawing/2014/main" id="{25D1C3BA-C261-49BA-9F0C-BC0CDF5E4523}"/>
              </a:ext>
            </a:extLst>
          </p:cNvPr>
          <p:cNvSpPr>
            <a:spLocks noGrp="1"/>
          </p:cNvSpPr>
          <p:nvPr>
            <p:ph idx="1"/>
          </p:nvPr>
        </p:nvSpPr>
        <p:spPr>
          <a:xfrm>
            <a:off x="1527216" y="1988840"/>
            <a:ext cx="9134391" cy="4114801"/>
          </a:xfrm>
        </p:spPr>
        <p:txBody>
          <a:bodyPr/>
          <a:lstStyle/>
          <a:p>
            <a:pPr algn="l"/>
            <a:r>
              <a:rPr lang="az-Latn-AZ" b="1" i="0" dirty="0">
                <a:effectLst/>
                <a:latin typeface="Cabin"/>
              </a:rPr>
              <a:t>Tez çeşidləmə</a:t>
            </a:r>
            <a:r>
              <a:rPr lang="az-Latn-AZ" b="0" i="0" dirty="0">
                <a:effectLst/>
                <a:latin typeface="Cabin"/>
              </a:rPr>
              <a:t> kompüterdə saxladığımız məlumatları müəyyən ardıcıllıqla çeşidləməyə imkan verən bir alqoritmdir. Müəyyən bir sıra deyirəm, çünki kiçikdən böyüyə və ya böyüyün kiçiyinə sifariş vermək həmişə istədiyimiz nəticəni əldə etmir. Bununla belə, sadəlik və başa düşülmə asanlığı üçün bu nümunədə onları kiçikdən böyüyə doğru sıralayacağıq.</a:t>
            </a:r>
          </a:p>
          <a:p>
            <a:endParaRPr lang="az-Latn-AZ" dirty="0"/>
          </a:p>
        </p:txBody>
      </p:sp>
      <p:pic>
        <p:nvPicPr>
          <p:cNvPr id="4" name="Resim 3">
            <a:extLst>
              <a:ext uri="{FF2B5EF4-FFF2-40B4-BE49-F238E27FC236}">
                <a16:creationId xmlns:a16="http://schemas.microsoft.com/office/drawing/2014/main" id="{D54CACCB-4298-480F-A9DA-E46BFDD56E77}"/>
              </a:ext>
            </a:extLst>
          </p:cNvPr>
          <p:cNvPicPr>
            <a:picLocks noChangeAspect="1"/>
          </p:cNvPicPr>
          <p:nvPr/>
        </p:nvPicPr>
        <p:blipFill>
          <a:blip r:embed="rId2"/>
          <a:stretch>
            <a:fillRect/>
          </a:stretch>
        </p:blipFill>
        <p:spPr>
          <a:xfrm>
            <a:off x="4654252" y="4221088"/>
            <a:ext cx="5760640" cy="2553884"/>
          </a:xfrm>
          <a:prstGeom prst="rect">
            <a:avLst/>
          </a:prstGeom>
        </p:spPr>
      </p:pic>
    </p:spTree>
    <p:extLst>
      <p:ext uri="{BB962C8B-B14F-4D97-AF65-F5344CB8AC3E}">
        <p14:creationId xmlns:p14="http://schemas.microsoft.com/office/powerpoint/2010/main" val="296841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69DDBD-EFCA-4B91-B6D0-C7F75796D97A}"/>
              </a:ext>
            </a:extLst>
          </p:cNvPr>
          <p:cNvSpPr>
            <a:spLocks noGrp="1"/>
          </p:cNvSpPr>
          <p:nvPr>
            <p:ph type="title"/>
          </p:nvPr>
        </p:nvSpPr>
        <p:spPr>
          <a:xfrm>
            <a:off x="2277988" y="332656"/>
            <a:ext cx="9144001" cy="1371600"/>
          </a:xfrm>
        </p:spPr>
        <p:txBody>
          <a:bodyPr/>
          <a:lstStyle/>
          <a:p>
            <a:r>
              <a:rPr lang="az-Latn-AZ" dirty="0"/>
              <a:t>Quick Short </a:t>
            </a:r>
            <a:r>
              <a:rPr lang="az-Latn-AZ" b="1" i="0" dirty="0">
                <a:effectLst/>
                <a:latin typeface="Cabin"/>
              </a:rPr>
              <a:t>necə işləyir?</a:t>
            </a:r>
            <a:br>
              <a:rPr lang="az-Latn-AZ" b="1" i="0" dirty="0">
                <a:solidFill>
                  <a:srgbClr val="3A3A3A"/>
                </a:solidFill>
                <a:effectLst/>
                <a:latin typeface="Cabin"/>
              </a:rPr>
            </a:br>
            <a:endParaRPr lang="az-Latn-AZ" dirty="0"/>
          </a:p>
        </p:txBody>
      </p:sp>
      <p:sp>
        <p:nvSpPr>
          <p:cNvPr id="3" name="İçerik Yer Tutucusu 2">
            <a:extLst>
              <a:ext uri="{FF2B5EF4-FFF2-40B4-BE49-F238E27FC236}">
                <a16:creationId xmlns:a16="http://schemas.microsoft.com/office/drawing/2014/main" id="{371EA4B7-3DDD-4F12-86D0-4347C8AFBDD8}"/>
              </a:ext>
            </a:extLst>
          </p:cNvPr>
          <p:cNvSpPr>
            <a:spLocks noGrp="1"/>
          </p:cNvSpPr>
          <p:nvPr>
            <p:ph idx="1"/>
          </p:nvPr>
        </p:nvSpPr>
        <p:spPr/>
        <p:txBody>
          <a:bodyPr>
            <a:normAutofit lnSpcReduction="10000"/>
          </a:bodyPr>
          <a:lstStyle/>
          <a:p>
            <a:pPr algn="l"/>
            <a:r>
              <a:rPr lang="az-Latn-AZ" b="0" i="0" dirty="0">
                <a:effectLst/>
                <a:latin typeface="Cabin"/>
              </a:rPr>
              <a:t>Məqsədimiz aydındır. Bununla belə, bu alqoritmi digər çeşidləmə alqoritmlərindən fərqləndirən cəhət onun problemə </a:t>
            </a:r>
            <a:r>
              <a:rPr lang="az-Latn-AZ" b="1" i="0" dirty="0">
                <a:effectLst/>
                <a:latin typeface="Cabin"/>
              </a:rPr>
              <a:t>yanaşma</a:t>
            </a:r>
            <a:r>
              <a:rPr lang="az-Latn-AZ" b="0" i="0" dirty="0">
                <a:effectLst/>
                <a:latin typeface="Cabin"/>
              </a:rPr>
              <a:t> tərzidir . Bir az desək, hər addımda təsadüfi bir element seçirik. Sonra massivi başdan sona keçərək kiçikləri sola, böyükləri isə sağa atırıq. Beləliklə, seçilmiş elementdən kiçik olan bütün ədədlər solda, böyük rəqəmlər isə sağdadır.</a:t>
            </a:r>
          </a:p>
          <a:p>
            <a:pPr algn="l"/>
            <a:r>
              <a:rPr lang="az-Latn-AZ" b="0" i="0" dirty="0">
                <a:effectLst/>
                <a:latin typeface="Cabin"/>
              </a:rPr>
              <a:t>Nümunə silsiləsi verərək addım-addım nə etdiyimizi araşdıraq:</a:t>
            </a:r>
          </a:p>
          <a:p>
            <a:pPr algn="l"/>
            <a:r>
              <a:rPr lang="az-Latn-AZ" b="1" i="0" dirty="0">
                <a:effectLst/>
                <a:latin typeface="Cabin"/>
              </a:rPr>
              <a:t>Başlanğıc:</a:t>
            </a:r>
            <a:r>
              <a:rPr lang="az-Latn-AZ" b="0" i="0" dirty="0">
                <a:effectLst/>
                <a:latin typeface="Cabin"/>
              </a:rPr>
              <a:t> 7 2 3 6 10 1 5</a:t>
            </a:r>
          </a:p>
          <a:p>
            <a:pPr algn="l"/>
            <a:r>
              <a:rPr lang="az-Latn-AZ" b="0" i="0" dirty="0">
                <a:effectLst/>
                <a:latin typeface="Cabin"/>
              </a:rPr>
              <a:t>(5) elementini seçək.</a:t>
            </a:r>
          </a:p>
          <a:p>
            <a:pPr algn="l"/>
            <a:r>
              <a:rPr lang="az-Latn-AZ" b="1" i="0" dirty="0">
                <a:effectLst/>
                <a:latin typeface="Cabin"/>
              </a:rPr>
              <a:t>Addım 1:</a:t>
            </a:r>
            <a:r>
              <a:rPr lang="az-Latn-AZ" b="0" i="0" dirty="0">
                <a:effectLst/>
                <a:latin typeface="Cabin"/>
              </a:rPr>
              <a:t> 2 3 1 </a:t>
            </a:r>
            <a:r>
              <a:rPr lang="az-Latn-AZ" b="1" i="0" dirty="0">
                <a:effectLst/>
                <a:latin typeface="Cabin"/>
              </a:rPr>
              <a:t>(5)</a:t>
            </a:r>
            <a:r>
              <a:rPr lang="az-Latn-AZ" b="0" i="0" dirty="0">
                <a:effectLst/>
                <a:latin typeface="Cabin"/>
              </a:rPr>
              <a:t> 10 7 6</a:t>
            </a:r>
          </a:p>
          <a:p>
            <a:endParaRPr lang="az-Latn-AZ" dirty="0"/>
          </a:p>
        </p:txBody>
      </p:sp>
    </p:spTree>
    <p:extLst>
      <p:ext uri="{BB962C8B-B14F-4D97-AF65-F5344CB8AC3E}">
        <p14:creationId xmlns:p14="http://schemas.microsoft.com/office/powerpoint/2010/main" val="243316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955D7A-3DD7-4E4A-9EE6-F49BDD74BC6A}"/>
              </a:ext>
            </a:extLst>
          </p:cNvPr>
          <p:cNvSpPr>
            <a:spLocks noGrp="1"/>
          </p:cNvSpPr>
          <p:nvPr>
            <p:ph idx="1"/>
          </p:nvPr>
        </p:nvSpPr>
        <p:spPr>
          <a:xfrm>
            <a:off x="765820" y="1196752"/>
            <a:ext cx="9134391" cy="4114801"/>
          </a:xfrm>
        </p:spPr>
        <p:txBody>
          <a:bodyPr/>
          <a:lstStyle/>
          <a:p>
            <a:pPr algn="l"/>
            <a:r>
              <a:rPr lang="az-Latn-AZ" b="0" i="0" dirty="0">
                <a:effectLst/>
                <a:latin typeface="Cabin"/>
              </a:rPr>
              <a:t>Gördüyümüz kimi, 5-dən az olanlar solda, böyükləri isə sağdadır.</a:t>
            </a:r>
            <a:br>
              <a:rPr lang="az-Latn-AZ" b="0" i="0" dirty="0">
                <a:effectLst/>
                <a:latin typeface="Cabin"/>
              </a:rPr>
            </a:br>
            <a:r>
              <a:rPr lang="az-Latn-AZ" b="0" i="0" dirty="0">
                <a:effectLst/>
                <a:latin typeface="Cabin"/>
              </a:rPr>
              <a:t>Gəlin bu addımda bir çıxış edək. İndi bilirik ki, soldakı elementlərin heç biri 5-in sağına gedə bilməz, çünki onların hamısı 5-dən kiçikdir, ona görə də 5-in sağında ola bilməz. Eyni səbəbdən rahatlıqla deyə bilərik ki, 5-dən böyük elementlər 5-in soluna keçə bilməz.</a:t>
            </a:r>
          </a:p>
          <a:p>
            <a:pPr algn="l"/>
            <a:r>
              <a:rPr lang="az-Latn-AZ" b="0" i="0" dirty="0">
                <a:effectLst/>
                <a:latin typeface="Cabin"/>
              </a:rPr>
              <a:t>Beləliklə, indi massivi ikiyə bölmək olar. {2,3,1} ilə sətri ayrı-ayrılıqda sıralasaq, yanına (5) əlavə etsək və yanındakı sətri {10,7,6} sıralasaq, cavabı alacağıq.</a:t>
            </a:r>
          </a:p>
          <a:p>
            <a:pPr algn="l"/>
            <a:r>
              <a:rPr lang="az-Latn-AZ" b="0" i="0" dirty="0">
                <a:effectLst/>
                <a:latin typeface="Cabin"/>
              </a:rPr>
              <a:t>Burada da Divide and Conquer  dediyimiz yanaşma bizi qarşılayır.</a:t>
            </a:r>
          </a:p>
          <a:p>
            <a:endParaRPr lang="az-Latn-AZ" dirty="0"/>
          </a:p>
        </p:txBody>
      </p:sp>
    </p:spTree>
    <p:extLst>
      <p:ext uri="{BB962C8B-B14F-4D97-AF65-F5344CB8AC3E}">
        <p14:creationId xmlns:p14="http://schemas.microsoft.com/office/powerpoint/2010/main" val="189916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AA7E06-706A-410E-8BA9-58223899E36E}"/>
              </a:ext>
            </a:extLst>
          </p:cNvPr>
          <p:cNvSpPr>
            <a:spLocks noGrp="1"/>
          </p:cNvSpPr>
          <p:nvPr>
            <p:ph type="title"/>
          </p:nvPr>
        </p:nvSpPr>
        <p:spPr/>
        <p:txBody>
          <a:bodyPr/>
          <a:lstStyle/>
          <a:p>
            <a:r>
              <a:rPr lang="az-Latn-AZ" b="1" i="0" dirty="0">
                <a:effectLst/>
                <a:latin typeface="Cabin"/>
              </a:rPr>
              <a:t>Divide and Conquer:</a:t>
            </a:r>
            <a:br>
              <a:rPr lang="az-Latn-AZ" b="1" i="0" dirty="0">
                <a:effectLst/>
                <a:latin typeface="Cabin"/>
              </a:rPr>
            </a:br>
            <a:endParaRPr lang="az-Latn-AZ" dirty="0"/>
          </a:p>
        </p:txBody>
      </p:sp>
      <p:sp>
        <p:nvSpPr>
          <p:cNvPr id="3" name="İçerik Yer Tutucusu 2">
            <a:extLst>
              <a:ext uri="{FF2B5EF4-FFF2-40B4-BE49-F238E27FC236}">
                <a16:creationId xmlns:a16="http://schemas.microsoft.com/office/drawing/2014/main" id="{0D6E71BC-D962-4ECC-A713-708ADD6FCF21}"/>
              </a:ext>
            </a:extLst>
          </p:cNvPr>
          <p:cNvSpPr>
            <a:spLocks noGrp="1"/>
          </p:cNvSpPr>
          <p:nvPr>
            <p:ph idx="1"/>
          </p:nvPr>
        </p:nvSpPr>
        <p:spPr/>
        <p:txBody>
          <a:bodyPr/>
          <a:lstStyle/>
          <a:p>
            <a:pPr algn="l"/>
            <a:r>
              <a:rPr lang="az-Latn-AZ" dirty="0">
                <a:latin typeface="Cabin"/>
              </a:rPr>
              <a:t>Azərbaycanca Böl və Fəth et </a:t>
            </a:r>
            <a:r>
              <a:rPr lang="az-Latn-AZ" b="0" i="0" dirty="0">
                <a:effectLst/>
                <a:latin typeface="Cabin"/>
              </a:rPr>
              <a:t>olan </a:t>
            </a:r>
            <a:r>
              <a:rPr lang="az-Latn-AZ" b="1" i="0" dirty="0">
                <a:effectLst/>
                <a:latin typeface="Cabin"/>
              </a:rPr>
              <a:t>Divide and Conquer  </a:t>
            </a:r>
            <a:r>
              <a:rPr lang="az-Latn-AZ" b="0" i="0" dirty="0">
                <a:effectLst/>
                <a:latin typeface="Cabin"/>
              </a:rPr>
              <a:t>alqoritmdən çox problemin həllinə yanaşmadır. Qısaca olaraq izah edə bilərik ki, əlimizdəki problemi oxşar problemlərə rahat şəkildə bölürük. Sonra bu hissələri ayrı-ayrılıqda həll edirik və bütün kiçik hissələri həll etdikdən sonra bu hissələri birləşdirərək əsl həllə çatırıq.</a:t>
            </a:r>
          </a:p>
          <a:p>
            <a:endParaRPr lang="az-Latn-AZ" dirty="0"/>
          </a:p>
        </p:txBody>
      </p:sp>
      <p:pic>
        <p:nvPicPr>
          <p:cNvPr id="6" name="Resim 5">
            <a:extLst>
              <a:ext uri="{FF2B5EF4-FFF2-40B4-BE49-F238E27FC236}">
                <a16:creationId xmlns:a16="http://schemas.microsoft.com/office/drawing/2014/main" id="{0A687BBF-3D86-4885-B482-DD0282D973C2}"/>
              </a:ext>
            </a:extLst>
          </p:cNvPr>
          <p:cNvPicPr>
            <a:picLocks noChangeAspect="1"/>
          </p:cNvPicPr>
          <p:nvPr/>
        </p:nvPicPr>
        <p:blipFill>
          <a:blip r:embed="rId2"/>
          <a:stretch>
            <a:fillRect/>
          </a:stretch>
        </p:blipFill>
        <p:spPr>
          <a:xfrm>
            <a:off x="4582244" y="3688211"/>
            <a:ext cx="5328591" cy="3137491"/>
          </a:xfrm>
          <a:prstGeom prst="rect">
            <a:avLst/>
          </a:prstGeom>
        </p:spPr>
      </p:pic>
    </p:spTree>
    <p:extLst>
      <p:ext uri="{BB962C8B-B14F-4D97-AF65-F5344CB8AC3E}">
        <p14:creationId xmlns:p14="http://schemas.microsoft.com/office/powerpoint/2010/main" val="3964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4802DE7-E24C-4C3D-AD6D-C7B2C44A7C34}"/>
              </a:ext>
            </a:extLst>
          </p:cNvPr>
          <p:cNvSpPr>
            <a:spLocks noGrp="1"/>
          </p:cNvSpPr>
          <p:nvPr>
            <p:ph idx="1"/>
          </p:nvPr>
        </p:nvSpPr>
        <p:spPr/>
        <p:txBody>
          <a:bodyPr/>
          <a:lstStyle/>
          <a:p>
            <a:r>
              <a:rPr lang="az-Latn-AZ" b="0" i="0" dirty="0">
                <a:effectLst/>
                <a:latin typeface="Cabin"/>
              </a:rPr>
              <a:t>İndi Quick Sort-a qayıdaq. Yuxarıdakı bənddən də anlaşıldığı kimi, bütün ardıcıllığı birdən həll etmək əvəzinə, ardıcıllığı ikiyə böldük. Bu iki hissəni Tez Sort funksiyasına yenidən təqdim edirik. Müəyyən proseslərdən keçmiş bu iki hissə sıra ilə bizə gəlir. Nəhayət, bu iki hissəni birləşdiririk. Və düzgün nəticə əldə edirik.</a:t>
            </a:r>
            <a:endParaRPr lang="az-Latn-AZ" dirty="0"/>
          </a:p>
        </p:txBody>
      </p:sp>
    </p:spTree>
    <p:extLst>
      <p:ext uri="{BB962C8B-B14F-4D97-AF65-F5344CB8AC3E}">
        <p14:creationId xmlns:p14="http://schemas.microsoft.com/office/powerpoint/2010/main" val="342909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jital Mavi Tünel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2_TF02895261_TF02895261" id="{2598FAA0-6486-4B57-A17E-AB0A19F7B3FF}" vid="{27613D1A-3BC7-4D3C-9448-64EF36778982}"/>
    </a:ext>
  </a:extLst>
</a:theme>
</file>

<file path=ppt/theme/theme2.xml><?xml version="1.0" encoding="utf-8"?>
<a:theme xmlns:a="http://schemas.openxmlformats.org/drawingml/2006/main" name="Office Teması">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İş için dijital mavi tünel sunusu (geniş ekran)</Template>
  <TotalTime>16</TotalTime>
  <Words>370</Words>
  <Application>Microsoft Office PowerPoint</Application>
  <PresentationFormat>Özel</PresentationFormat>
  <Paragraphs>15</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Cabin</vt:lpstr>
      <vt:lpstr>Corbel</vt:lpstr>
      <vt:lpstr>Dijital Mavi Tünel 16 x 9</vt:lpstr>
      <vt:lpstr>QuickShort</vt:lpstr>
      <vt:lpstr>Quick Sort nədir? </vt:lpstr>
      <vt:lpstr>Quick Short necə işləyir? </vt:lpstr>
      <vt:lpstr>PowerPoint Sunusu</vt:lpstr>
      <vt:lpstr>Divide and Conquer: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Başlık Düzeni</dc:title>
  <dc:creator>aslanovf760@gmail.com</dc:creator>
  <cp:lastModifiedBy>aslanovf760@gmail.com</cp:lastModifiedBy>
  <cp:revision>2</cp:revision>
  <dcterms:created xsi:type="dcterms:W3CDTF">2022-11-02T18:06:02Z</dcterms:created>
  <dcterms:modified xsi:type="dcterms:W3CDTF">2022-11-02T18:22:10Z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