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6" r:id="rId7"/>
    <p:sldId id="262" r:id="rId8"/>
    <p:sldId id="263" r:id="rId9"/>
    <p:sldId id="264" r:id="rId10"/>
    <p:sldId id="265"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89" d="100"/>
          <a:sy n="89" d="100"/>
        </p:scale>
        <p:origin x="1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9462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44914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83097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929570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5379476C-3DA7-4264-9B96-59DEC009730E}" type="datetimeFigureOut">
              <a:rPr lang="de-DE" smtClean="0"/>
              <a:t>19.10.2020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41088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055645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379476C-3DA7-4264-9B96-59DEC009730E}" type="datetimeFigureOut">
              <a:rPr lang="de-DE" smtClean="0"/>
              <a:t>19.10.2020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407292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5379476C-3DA7-4264-9B96-59DEC009730E}" type="datetimeFigureOut">
              <a:rPr lang="de-DE" smtClean="0"/>
              <a:t>19.10.2020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365415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379476C-3DA7-4264-9B96-59DEC009730E}" type="datetimeFigureOut">
              <a:rPr lang="de-DE" smtClean="0"/>
              <a:t>19.10.2020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085644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299807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379476C-3DA7-4264-9B96-59DEC009730E}" type="datetimeFigureOut">
              <a:rPr lang="de-DE" smtClean="0"/>
              <a:t>19.10.2020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889B4F1-3EEC-4B8F-A6AA-DE7854BA01F0}" type="slidenum">
              <a:rPr lang="de-DE" smtClean="0"/>
              <a:t>‹Nr.›</a:t>
            </a:fld>
            <a:endParaRPr lang="de-DE"/>
          </a:p>
        </p:txBody>
      </p:sp>
    </p:spTree>
    <p:extLst>
      <p:ext uri="{BB962C8B-B14F-4D97-AF65-F5344CB8AC3E}">
        <p14:creationId xmlns:p14="http://schemas.microsoft.com/office/powerpoint/2010/main" val="151511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79476C-3DA7-4264-9B96-59DEC009730E}" type="datetimeFigureOut">
              <a:rPr lang="de-DE" smtClean="0"/>
              <a:t>19.10.2020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89B4F1-3EEC-4B8F-A6AA-DE7854BA01F0}" type="slidenum">
              <a:rPr lang="de-DE" smtClean="0"/>
              <a:t>‹Nr.›</a:t>
            </a:fld>
            <a:endParaRPr lang="de-DE"/>
          </a:p>
        </p:txBody>
      </p:sp>
    </p:spTree>
    <p:extLst>
      <p:ext uri="{BB962C8B-B14F-4D97-AF65-F5344CB8AC3E}">
        <p14:creationId xmlns:p14="http://schemas.microsoft.com/office/powerpoint/2010/main" val="144621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Task </a:t>
            </a:r>
            <a:r>
              <a:rPr lang="de-DE" dirty="0" err="1" smtClean="0"/>
              <a:t>handling</a:t>
            </a:r>
            <a:endParaRPr lang="de-DE" dirty="0"/>
          </a:p>
        </p:txBody>
      </p:sp>
    </p:spTree>
    <p:extLst>
      <p:ext uri="{BB962C8B-B14F-4D97-AF65-F5344CB8AC3E}">
        <p14:creationId xmlns:p14="http://schemas.microsoft.com/office/powerpoint/2010/main" val="35103009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693654"/>
          </a:xfrm>
        </p:spPr>
        <p:txBody>
          <a:bodyPr>
            <a:normAutofit fontScale="90000"/>
          </a:bodyPr>
          <a:lstStyle/>
          <a:p>
            <a:r>
              <a:rPr lang="de-DE" dirty="0" err="1" smtClean="0">
                <a:solidFill>
                  <a:srgbClr val="C00000"/>
                </a:solidFill>
              </a:rPr>
              <a:t>Comparaison</a:t>
            </a:r>
            <a:r>
              <a:rPr lang="de-DE" dirty="0" smtClean="0">
                <a:solidFill>
                  <a:srgbClr val="C00000"/>
                </a:solidFill>
              </a:rPr>
              <a:t> </a:t>
            </a:r>
            <a:r>
              <a:rPr lang="de-DE" dirty="0" err="1" smtClean="0">
                <a:solidFill>
                  <a:srgbClr val="C00000"/>
                </a:solidFill>
              </a:rPr>
              <a:t>of</a:t>
            </a:r>
            <a:r>
              <a:rPr lang="de-DE" dirty="0" smtClean="0">
                <a:solidFill>
                  <a:srgbClr val="C00000"/>
                </a:solidFill>
              </a:rPr>
              <a:t> </a:t>
            </a:r>
            <a:r>
              <a:rPr lang="de-DE" dirty="0" err="1" smtClean="0">
                <a:solidFill>
                  <a:srgbClr val="C00000"/>
                </a:solidFill>
              </a:rPr>
              <a:t>models</a:t>
            </a:r>
            <a:endParaRPr lang="de-DE" dirty="0">
              <a:solidFill>
                <a:srgbClr val="C00000"/>
              </a:solidFill>
            </a:endParaRPr>
          </a:p>
        </p:txBody>
      </p:sp>
      <p:sp>
        <p:nvSpPr>
          <p:cNvPr id="5" name="Inhaltsplatzhalter 2"/>
          <p:cNvSpPr txBox="1">
            <a:spLocks/>
          </p:cNvSpPr>
          <p:nvPr/>
        </p:nvSpPr>
        <p:spPr>
          <a:xfrm>
            <a:off x="710423" y="1280194"/>
            <a:ext cx="10515600" cy="1398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is important to ensure that the predicted values from the two LSTMs are almost identical.</a:t>
            </a:r>
          </a:p>
          <a:p>
            <a:r>
              <a:rPr lang="en-US" dirty="0" smtClean="0"/>
              <a:t>We can also see that they all follow the same trend</a:t>
            </a:r>
          </a:p>
          <a:p>
            <a:endParaRPr lang="de-DE"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206" y="2900445"/>
            <a:ext cx="10956369" cy="3676817"/>
          </a:xfrm>
        </p:spPr>
      </p:pic>
    </p:spTree>
    <p:extLst>
      <p:ext uri="{BB962C8B-B14F-4D97-AF65-F5344CB8AC3E}">
        <p14:creationId xmlns:p14="http://schemas.microsoft.com/office/powerpoint/2010/main" val="4121937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solidFill>
                  <a:srgbClr val="C00000"/>
                </a:solidFill>
              </a:rPr>
              <a:t>Outline</a:t>
            </a:r>
            <a:endParaRPr lang="de-DE" dirty="0">
              <a:solidFill>
                <a:srgbClr val="C00000"/>
              </a:solidFill>
            </a:endParaRPr>
          </a:p>
        </p:txBody>
      </p:sp>
      <p:sp>
        <p:nvSpPr>
          <p:cNvPr id="3" name="Inhaltsplatzhalter 2"/>
          <p:cNvSpPr>
            <a:spLocks noGrp="1"/>
          </p:cNvSpPr>
          <p:nvPr>
            <p:ph idx="1"/>
          </p:nvPr>
        </p:nvSpPr>
        <p:spPr/>
        <p:txBody>
          <a:bodyPr/>
          <a:lstStyle/>
          <a:p>
            <a:pPr marL="514350" indent="-514350">
              <a:buFont typeface="+mj-lt"/>
              <a:buAutoNum type="arabicPeriod"/>
            </a:pPr>
            <a:r>
              <a:rPr lang="de-DE" dirty="0" err="1" smtClean="0"/>
              <a:t>Used</a:t>
            </a:r>
            <a:r>
              <a:rPr lang="de-DE" dirty="0" smtClean="0"/>
              <a:t> </a:t>
            </a:r>
            <a:r>
              <a:rPr lang="de-DE" dirty="0" err="1" smtClean="0"/>
              <a:t>integrated</a:t>
            </a:r>
            <a:r>
              <a:rPr lang="de-DE" dirty="0" smtClean="0"/>
              <a:t> </a:t>
            </a:r>
            <a:r>
              <a:rPr lang="de-DE" dirty="0" err="1" smtClean="0"/>
              <a:t>development</a:t>
            </a:r>
            <a:r>
              <a:rPr lang="de-DE" dirty="0" smtClean="0"/>
              <a:t> </a:t>
            </a:r>
            <a:r>
              <a:rPr lang="de-DE" dirty="0" err="1" smtClean="0"/>
              <a:t>environement</a:t>
            </a:r>
            <a:r>
              <a:rPr lang="de-DE" dirty="0" smtClean="0"/>
              <a:t>(IDE)</a:t>
            </a:r>
          </a:p>
          <a:p>
            <a:pPr marL="514350" indent="-514350">
              <a:buFont typeface="+mj-lt"/>
              <a:buAutoNum type="arabicPeriod"/>
            </a:pPr>
            <a:r>
              <a:rPr lang="en-US" dirty="0" smtClean="0"/>
              <a:t>Starting Postgres and loading the table</a:t>
            </a:r>
            <a:r>
              <a:rPr lang="de-DE" dirty="0" smtClean="0"/>
              <a:t> „</a:t>
            </a:r>
            <a:r>
              <a:rPr lang="de-DE" dirty="0" err="1" smtClean="0"/>
              <a:t>articles</a:t>
            </a:r>
            <a:r>
              <a:rPr lang="de-DE" dirty="0" smtClean="0"/>
              <a:t>“</a:t>
            </a:r>
          </a:p>
          <a:p>
            <a:pPr marL="514350" indent="-514350">
              <a:buFont typeface="+mj-lt"/>
              <a:buAutoNum type="arabicPeriod"/>
            </a:pPr>
            <a:r>
              <a:rPr lang="de-DE" dirty="0" smtClean="0"/>
              <a:t>Load </a:t>
            </a:r>
            <a:r>
              <a:rPr lang="de-DE" dirty="0" err="1" smtClean="0"/>
              <a:t>of</a:t>
            </a:r>
            <a:r>
              <a:rPr lang="de-DE" dirty="0" smtClean="0"/>
              <a:t> </a:t>
            </a:r>
            <a:r>
              <a:rPr lang="de-DE" dirty="0" err="1" smtClean="0"/>
              <a:t>the</a:t>
            </a:r>
            <a:r>
              <a:rPr lang="de-DE" dirty="0" smtClean="0"/>
              <a:t> Data</a:t>
            </a:r>
          </a:p>
          <a:p>
            <a:pPr marL="514350" indent="-514350">
              <a:buFont typeface="+mj-lt"/>
              <a:buAutoNum type="arabicPeriod"/>
            </a:pPr>
            <a:r>
              <a:rPr lang="de-DE" dirty="0" err="1" smtClean="0"/>
              <a:t>Implemented</a:t>
            </a:r>
            <a:r>
              <a:rPr lang="de-DE" dirty="0" smtClean="0"/>
              <a:t> Models</a:t>
            </a:r>
          </a:p>
          <a:p>
            <a:pPr marL="514350" indent="-514350">
              <a:buFont typeface="+mj-lt"/>
              <a:buAutoNum type="arabicPeriod"/>
            </a:pPr>
            <a:r>
              <a:rPr lang="de-DE" dirty="0" err="1" smtClean="0"/>
              <a:t>Comparaison</a:t>
            </a:r>
            <a:r>
              <a:rPr lang="de-DE" dirty="0" smtClean="0"/>
              <a:t> </a:t>
            </a:r>
            <a:r>
              <a:rPr lang="de-DE" dirty="0" err="1" smtClean="0"/>
              <a:t>of</a:t>
            </a:r>
            <a:r>
              <a:rPr lang="de-DE" dirty="0" smtClean="0"/>
              <a:t> </a:t>
            </a:r>
            <a:r>
              <a:rPr lang="de-DE" dirty="0" err="1" smtClean="0"/>
              <a:t>models</a:t>
            </a:r>
            <a:endParaRPr lang="de-DE" dirty="0"/>
          </a:p>
        </p:txBody>
      </p:sp>
    </p:spTree>
    <p:extLst>
      <p:ext uri="{BB962C8B-B14F-4D97-AF65-F5344CB8AC3E}">
        <p14:creationId xmlns:p14="http://schemas.microsoft.com/office/powerpoint/2010/main" val="3296049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err="1" smtClean="0">
                <a:solidFill>
                  <a:srgbClr val="C00000"/>
                </a:solidFill>
              </a:rPr>
              <a:t>Used</a:t>
            </a:r>
            <a:r>
              <a:rPr lang="de-DE" dirty="0" smtClean="0">
                <a:solidFill>
                  <a:srgbClr val="C00000"/>
                </a:solidFill>
              </a:rPr>
              <a:t> IDE</a:t>
            </a:r>
            <a:r>
              <a:rPr lang="de-DE" dirty="0" smtClean="0"/>
              <a:t/>
            </a:r>
            <a:br>
              <a:rPr lang="de-DE" dirty="0" smtClean="0"/>
            </a:br>
            <a:endParaRPr lang="de-DE" dirty="0"/>
          </a:p>
        </p:txBody>
      </p:sp>
      <p:sp>
        <p:nvSpPr>
          <p:cNvPr id="3" name="Inhaltsplatzhalter 2"/>
          <p:cNvSpPr>
            <a:spLocks noGrp="1"/>
          </p:cNvSpPr>
          <p:nvPr>
            <p:ph idx="1"/>
          </p:nvPr>
        </p:nvSpPr>
        <p:spPr/>
        <p:txBody>
          <a:bodyPr/>
          <a:lstStyle/>
          <a:p>
            <a:r>
              <a:rPr lang="en-US" dirty="0" smtClean="0"/>
              <a:t>In the place of </a:t>
            </a:r>
            <a:r>
              <a:rPr lang="en-US" dirty="0" err="1" smtClean="0"/>
              <a:t>Jupyter</a:t>
            </a:r>
            <a:r>
              <a:rPr lang="en-US" dirty="0" smtClean="0"/>
              <a:t>, </a:t>
            </a:r>
            <a:r>
              <a:rPr lang="en-US" dirty="0" err="1" smtClean="0"/>
              <a:t>Spyder</a:t>
            </a:r>
            <a:r>
              <a:rPr lang="en-US" dirty="0" smtClean="0"/>
              <a:t> was used to process the task. </a:t>
            </a:r>
            <a:r>
              <a:rPr lang="en-US" dirty="0" err="1" smtClean="0"/>
              <a:t>Sypder</a:t>
            </a:r>
            <a:r>
              <a:rPr lang="en-US" dirty="0" smtClean="0"/>
              <a:t> seems to be better suited for processing large amounts of data.</a:t>
            </a:r>
          </a:p>
          <a:p>
            <a:pPr marL="0" indent="0">
              <a:buNone/>
            </a:pPr>
            <a:endParaRPr lang="en-US" dirty="0" smtClean="0"/>
          </a:p>
          <a:p>
            <a:r>
              <a:rPr lang="en-US" dirty="0" smtClean="0"/>
              <a:t>The loaded library via anaconda can be found in the environment variable. It is located in the working folder with the name </a:t>
            </a:r>
            <a:r>
              <a:rPr lang="en-US" dirty="0" err="1" smtClean="0"/>
              <a:t>myEnvTest.yml</a:t>
            </a:r>
            <a:r>
              <a:rPr lang="en-US" dirty="0" smtClean="0"/>
              <a:t> and can be just imported into Anaconda.</a:t>
            </a:r>
            <a:endParaRPr lang="de-DE" dirty="0"/>
          </a:p>
        </p:txBody>
      </p:sp>
    </p:spTree>
    <p:extLst>
      <p:ext uri="{BB962C8B-B14F-4D97-AF65-F5344CB8AC3E}">
        <p14:creationId xmlns:p14="http://schemas.microsoft.com/office/powerpoint/2010/main" val="1720500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1053" y="124494"/>
            <a:ext cx="10515600" cy="1325563"/>
          </a:xfrm>
        </p:spPr>
        <p:txBody>
          <a:bodyPr/>
          <a:lstStyle/>
          <a:p>
            <a:r>
              <a:rPr lang="de-DE" dirty="0" smtClean="0">
                <a:solidFill>
                  <a:srgbClr val="C00000"/>
                </a:solidFill>
              </a:rPr>
              <a:t>Load </a:t>
            </a:r>
            <a:r>
              <a:rPr lang="de-DE" dirty="0" err="1" smtClean="0">
                <a:solidFill>
                  <a:srgbClr val="C00000"/>
                </a:solidFill>
              </a:rPr>
              <a:t>of</a:t>
            </a:r>
            <a:r>
              <a:rPr lang="de-DE" dirty="0" smtClean="0">
                <a:solidFill>
                  <a:srgbClr val="C00000"/>
                </a:solidFill>
              </a:rPr>
              <a:t> </a:t>
            </a:r>
            <a:r>
              <a:rPr lang="de-DE" dirty="0" err="1" smtClean="0">
                <a:solidFill>
                  <a:srgbClr val="C00000"/>
                </a:solidFill>
              </a:rPr>
              <a:t>the</a:t>
            </a:r>
            <a:r>
              <a:rPr lang="de-DE" dirty="0" smtClean="0">
                <a:solidFill>
                  <a:srgbClr val="C00000"/>
                </a:solidFill>
              </a:rPr>
              <a:t> </a:t>
            </a:r>
            <a:r>
              <a:rPr lang="de-DE" dirty="0" err="1" smtClean="0">
                <a:solidFill>
                  <a:srgbClr val="C00000"/>
                </a:solidFill>
              </a:rPr>
              <a:t>data</a:t>
            </a:r>
            <a:endParaRPr lang="de-DE" dirty="0">
              <a:solidFill>
                <a:srgbClr val="C00000"/>
              </a:solidFill>
            </a:endParaRPr>
          </a:p>
        </p:txBody>
      </p:sp>
      <p:sp>
        <p:nvSpPr>
          <p:cNvPr id="3" name="Inhaltsplatzhalter 2"/>
          <p:cNvSpPr>
            <a:spLocks noGrp="1"/>
          </p:cNvSpPr>
          <p:nvPr>
            <p:ph idx="1"/>
          </p:nvPr>
        </p:nvSpPr>
        <p:spPr>
          <a:xfrm>
            <a:off x="401053" y="1251284"/>
            <a:ext cx="10952747" cy="4925679"/>
          </a:xfrm>
        </p:spPr>
        <p:txBody>
          <a:bodyPr/>
          <a:lstStyle/>
          <a:p>
            <a:r>
              <a:rPr lang="en-US" dirty="0" smtClean="0"/>
              <a:t>Docker was used to execute the two database scripts and load the table articles. Alternatively, if </a:t>
            </a:r>
            <a:r>
              <a:rPr lang="en-US" dirty="0" err="1" smtClean="0"/>
              <a:t>postgres</a:t>
            </a:r>
            <a:r>
              <a:rPr lang="en-US" dirty="0" smtClean="0"/>
              <a:t> is available locally, it is also sufficient to clone the given working folder and execute only the database scripts in with the </a:t>
            </a:r>
            <a:r>
              <a:rPr lang="en-US" dirty="0" err="1" smtClean="0"/>
              <a:t>Git</a:t>
            </a:r>
            <a:r>
              <a:rPr lang="en-US" dirty="0" smtClean="0"/>
              <a:t>-bash terminal, then get connected to the database via </a:t>
            </a:r>
            <a:r>
              <a:rPr lang="en-US" dirty="0" err="1" smtClean="0"/>
              <a:t>Spyder</a:t>
            </a:r>
            <a:r>
              <a:rPr lang="en-US" dirty="0" smtClean="0"/>
              <a:t> and load the table “articles”.</a:t>
            </a:r>
            <a:endParaRPr lang="en-US" dirty="0"/>
          </a:p>
          <a:p>
            <a:r>
              <a:rPr lang="en-US" dirty="0" smtClean="0"/>
              <a:t>At the same time the remaining data is loaded from Dropbox,</a:t>
            </a:r>
          </a:p>
          <a:p>
            <a:pPr marL="0" indent="0">
              <a:buNone/>
            </a:pPr>
            <a:endParaRPr lang="de-DE" dirty="0"/>
          </a:p>
        </p:txBody>
      </p:sp>
    </p:spTree>
    <p:extLst>
      <p:ext uri="{BB962C8B-B14F-4D97-AF65-F5344CB8AC3E}">
        <p14:creationId xmlns:p14="http://schemas.microsoft.com/office/powerpoint/2010/main" val="2439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637841"/>
            <a:ext cx="10515600" cy="629486"/>
          </a:xfrm>
        </p:spPr>
        <p:txBody>
          <a:bodyPr>
            <a:normAutofit fontScale="90000"/>
          </a:bodyPr>
          <a:lstStyle/>
          <a:p>
            <a:r>
              <a:rPr lang="de-DE" dirty="0" smtClean="0">
                <a:solidFill>
                  <a:srgbClr val="C00000"/>
                </a:solidFill>
              </a:rPr>
              <a:t/>
            </a:r>
            <a:br>
              <a:rPr lang="de-DE" dirty="0" smtClean="0">
                <a:solidFill>
                  <a:srgbClr val="C00000"/>
                </a:solidFill>
              </a:rPr>
            </a:br>
            <a:r>
              <a:rPr lang="de-DE" dirty="0" err="1" smtClean="0">
                <a:solidFill>
                  <a:srgbClr val="C00000"/>
                </a:solidFill>
              </a:rPr>
              <a:t>Implemented</a:t>
            </a:r>
            <a:r>
              <a:rPr lang="de-DE" dirty="0" smtClean="0">
                <a:solidFill>
                  <a:srgbClr val="C00000"/>
                </a:solidFill>
              </a:rPr>
              <a:t> Models </a:t>
            </a:r>
            <a:r>
              <a:rPr lang="de-DE" dirty="0">
                <a:solidFill>
                  <a:srgbClr val="C00000"/>
                </a:solidFill>
              </a:rPr>
              <a:t>1</a:t>
            </a:r>
            <a:r>
              <a:rPr lang="de-DE" dirty="0" smtClean="0"/>
              <a:t/>
            </a:r>
            <a:br>
              <a:rPr lang="de-DE" dirty="0" smtClean="0"/>
            </a:br>
            <a:endParaRPr lang="de-DE" dirty="0"/>
          </a:p>
        </p:txBody>
      </p:sp>
      <p:sp>
        <p:nvSpPr>
          <p:cNvPr id="3" name="Inhaltsplatzhalter 2"/>
          <p:cNvSpPr>
            <a:spLocks noGrp="1"/>
          </p:cNvSpPr>
          <p:nvPr>
            <p:ph idx="1"/>
          </p:nvPr>
        </p:nvSpPr>
        <p:spPr>
          <a:xfrm>
            <a:off x="661737" y="1552909"/>
            <a:ext cx="10515600" cy="5040396"/>
          </a:xfrm>
        </p:spPr>
        <p:txBody>
          <a:bodyPr>
            <a:normAutofit/>
          </a:bodyPr>
          <a:lstStyle/>
          <a:p>
            <a:pPr marL="514350" indent="-514350">
              <a:buFont typeface="+mj-lt"/>
              <a:buAutoNum type="arabicPeriod"/>
            </a:pPr>
            <a:r>
              <a:rPr lang="de-DE" dirty="0" smtClean="0">
                <a:solidFill>
                  <a:srgbClr val="C00000"/>
                </a:solidFill>
              </a:rPr>
              <a:t>LSTM-Model-2to1:</a:t>
            </a:r>
          </a:p>
          <a:p>
            <a:pPr marL="0" indent="0" algn="just">
              <a:buNone/>
            </a:pPr>
            <a:r>
              <a:rPr lang="en-US" dirty="0" smtClean="0"/>
              <a:t>For the realization of this model, only two features were treated: "cancelation" and "prices". The reason was that "cancelation" correlates more with "prices" than the other features. See the following figure (next Page).</a:t>
            </a:r>
          </a:p>
          <a:p>
            <a:pPr marL="0" indent="0">
              <a:buNone/>
            </a:pPr>
            <a:endParaRPr lang="en-US" dirty="0" smtClean="0">
              <a:solidFill>
                <a:srgbClr val="C00000"/>
              </a:solidFill>
            </a:endParaRPr>
          </a:p>
          <a:p>
            <a:pPr marL="0" indent="0">
              <a:buNone/>
            </a:pPr>
            <a:endParaRPr lang="en-US" dirty="0">
              <a:solidFill>
                <a:srgbClr val="C00000"/>
              </a:solidFill>
            </a:endParaRPr>
          </a:p>
          <a:p>
            <a:pPr marL="0" indent="0">
              <a:buNone/>
            </a:pPr>
            <a:r>
              <a:rPr lang="en-US" dirty="0"/>
              <a:t>***The weather was not taken into account</a:t>
            </a:r>
          </a:p>
          <a:p>
            <a:pPr marL="0" indent="0">
              <a:buNone/>
            </a:pPr>
            <a:endParaRPr lang="en-US" dirty="0" smtClean="0">
              <a:solidFill>
                <a:srgbClr val="C00000"/>
              </a:solidFill>
            </a:endParaRPr>
          </a:p>
        </p:txBody>
      </p:sp>
    </p:spTree>
    <p:extLst>
      <p:ext uri="{BB962C8B-B14F-4D97-AF65-F5344CB8AC3E}">
        <p14:creationId xmlns:p14="http://schemas.microsoft.com/office/powerpoint/2010/main" val="398072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16684" y="150607"/>
            <a:ext cx="10515600" cy="1174956"/>
          </a:xfrm>
        </p:spPr>
        <p:txBody>
          <a:bodyPr/>
          <a:lstStyle/>
          <a:p>
            <a:r>
              <a:rPr lang="de-DE" dirty="0" err="1">
                <a:solidFill>
                  <a:srgbClr val="C00000"/>
                </a:solidFill>
              </a:rPr>
              <a:t>Implemented</a:t>
            </a:r>
            <a:r>
              <a:rPr lang="de-DE" dirty="0">
                <a:solidFill>
                  <a:srgbClr val="C00000"/>
                </a:solidFill>
              </a:rPr>
              <a:t> Models </a:t>
            </a:r>
            <a:r>
              <a:rPr lang="de-DE" dirty="0" smtClean="0">
                <a:solidFill>
                  <a:srgbClr val="C00000"/>
                </a:solidFill>
              </a:rPr>
              <a:t>2</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9206" y="1722961"/>
            <a:ext cx="4293578" cy="3950600"/>
          </a:xfrm>
          <a:prstGeom prst="rect">
            <a:avLst/>
          </a:prstGeom>
        </p:spPr>
      </p:pic>
      <p:sp>
        <p:nvSpPr>
          <p:cNvPr id="5" name="Rechteck 4"/>
          <p:cNvSpPr/>
          <p:nvPr/>
        </p:nvSpPr>
        <p:spPr>
          <a:xfrm>
            <a:off x="3102543" y="5754742"/>
            <a:ext cx="5614737" cy="462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solidFill>
                  <a:schemeClr val="tx1"/>
                </a:solidFill>
              </a:rPr>
              <a:t>Feature </a:t>
            </a:r>
            <a:r>
              <a:rPr lang="de-DE" dirty="0" err="1" smtClean="0">
                <a:solidFill>
                  <a:schemeClr val="tx1"/>
                </a:solidFill>
              </a:rPr>
              <a:t>correlation</a:t>
            </a:r>
            <a:r>
              <a:rPr lang="de-DE" dirty="0" smtClean="0">
                <a:solidFill>
                  <a:schemeClr val="tx1"/>
                </a:solidFill>
              </a:rPr>
              <a:t> </a:t>
            </a:r>
            <a:r>
              <a:rPr lang="de-DE" dirty="0" err="1" smtClean="0">
                <a:solidFill>
                  <a:schemeClr val="tx1"/>
                </a:solidFill>
              </a:rPr>
              <a:t>heatmap</a:t>
            </a:r>
            <a:endParaRPr lang="de-DE" dirty="0">
              <a:solidFill>
                <a:schemeClr val="tx1"/>
              </a:solidFill>
            </a:endParaRPr>
          </a:p>
        </p:txBody>
      </p:sp>
    </p:spTree>
    <p:extLst>
      <p:ext uri="{BB962C8B-B14F-4D97-AF65-F5344CB8AC3E}">
        <p14:creationId xmlns:p14="http://schemas.microsoft.com/office/powerpoint/2010/main" val="3808014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6"/>
            <a:ext cx="10515600" cy="950328"/>
          </a:xfrm>
        </p:spPr>
        <p:txBody>
          <a:bodyPr/>
          <a:lstStyle/>
          <a:p>
            <a:r>
              <a:rPr lang="de-DE" dirty="0" err="1" smtClean="0">
                <a:solidFill>
                  <a:srgbClr val="C00000"/>
                </a:solidFill>
              </a:rPr>
              <a:t>Implemented</a:t>
            </a:r>
            <a:r>
              <a:rPr lang="de-DE" dirty="0" smtClean="0">
                <a:solidFill>
                  <a:srgbClr val="C00000"/>
                </a:solidFill>
              </a:rPr>
              <a:t> Models 2</a:t>
            </a:r>
            <a:endParaRPr lang="de-DE" dirty="0"/>
          </a:p>
        </p:txBody>
      </p:sp>
      <p:sp>
        <p:nvSpPr>
          <p:cNvPr id="3" name="Inhaltsplatzhalter 2"/>
          <p:cNvSpPr>
            <a:spLocks noGrp="1"/>
          </p:cNvSpPr>
          <p:nvPr>
            <p:ph idx="1"/>
          </p:nvPr>
        </p:nvSpPr>
        <p:spPr>
          <a:xfrm>
            <a:off x="497305" y="1443788"/>
            <a:ext cx="11309684" cy="5213685"/>
          </a:xfrm>
        </p:spPr>
        <p:txBody>
          <a:bodyPr/>
          <a:lstStyle/>
          <a:p>
            <a:pPr marL="514350" indent="-514350">
              <a:buFont typeface="+mj-lt"/>
              <a:buAutoNum type="arabicPeriod" startAt="2"/>
            </a:pPr>
            <a:r>
              <a:rPr lang="de-DE" dirty="0" smtClean="0">
                <a:solidFill>
                  <a:srgbClr val="C00000"/>
                </a:solidFill>
              </a:rPr>
              <a:t>LSTM-Model-5to1</a:t>
            </a:r>
          </a:p>
          <a:p>
            <a:pPr marL="0" indent="0">
              <a:buNone/>
            </a:pPr>
            <a:r>
              <a:rPr lang="en-US" dirty="0" smtClean="0"/>
              <a:t>To be on the safe side, all remaining features were considered in this case. It could be determined that the predicted values were close to identical. See the following figure (done with the script </a:t>
            </a:r>
            <a:r>
              <a:rPr lang="en-US" i="1" dirty="0" err="1" smtClean="0"/>
              <a:t>plot_litt</a:t>
            </a:r>
            <a:r>
              <a:rPr lang="en-US" dirty="0" smtClean="0"/>
              <a:t>).</a:t>
            </a:r>
            <a:endParaRPr lang="en-US" dirty="0">
              <a:solidFill>
                <a:srgbClr val="C00000"/>
              </a:solidFill>
            </a:endParaRPr>
          </a:p>
          <a:p>
            <a:pPr marL="0" indent="0">
              <a:buNone/>
            </a:pPr>
            <a:endParaRPr lang="en-US" dirty="0" smtClean="0">
              <a:solidFill>
                <a:srgbClr val="C00000"/>
              </a:solidFill>
            </a:endParaRPr>
          </a:p>
          <a:p>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39474"/>
            <a:ext cx="10058400" cy="3217999"/>
          </a:xfrm>
          <a:prstGeom prst="rect">
            <a:avLst/>
          </a:prstGeom>
        </p:spPr>
      </p:pic>
    </p:spTree>
    <p:extLst>
      <p:ext uri="{BB962C8B-B14F-4D97-AF65-F5344CB8AC3E}">
        <p14:creationId xmlns:p14="http://schemas.microsoft.com/office/powerpoint/2010/main" val="311466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C00000"/>
                </a:solidFill>
              </a:rPr>
              <a:t>Implemented</a:t>
            </a:r>
            <a:r>
              <a:rPr lang="de-DE" dirty="0" smtClean="0">
                <a:solidFill>
                  <a:srgbClr val="C00000"/>
                </a:solidFill>
              </a:rPr>
              <a:t> Models 3</a:t>
            </a:r>
            <a:endParaRPr lang="de-DE" dirty="0"/>
          </a:p>
        </p:txBody>
      </p:sp>
      <p:sp>
        <p:nvSpPr>
          <p:cNvPr id="3" name="Inhaltsplatzhalter 2"/>
          <p:cNvSpPr>
            <a:spLocks noGrp="1"/>
          </p:cNvSpPr>
          <p:nvPr>
            <p:ph idx="1"/>
          </p:nvPr>
        </p:nvSpPr>
        <p:spPr/>
        <p:txBody>
          <a:bodyPr>
            <a:normAutofit/>
          </a:bodyPr>
          <a:lstStyle/>
          <a:p>
            <a:pPr marL="514350" indent="-514350">
              <a:buFont typeface="+mj-lt"/>
              <a:buAutoNum type="arabicPeriod" startAt="3"/>
            </a:pPr>
            <a:r>
              <a:rPr lang="de-DE" dirty="0" err="1" smtClean="0">
                <a:solidFill>
                  <a:srgbClr val="C00000"/>
                </a:solidFill>
              </a:rPr>
              <a:t>fbProphet</a:t>
            </a:r>
            <a:r>
              <a:rPr lang="de-DE" dirty="0" smtClean="0">
                <a:solidFill>
                  <a:srgbClr val="C00000"/>
                </a:solidFill>
              </a:rPr>
              <a:t>-Model 1</a:t>
            </a:r>
          </a:p>
          <a:p>
            <a:pPr marL="0" indent="0">
              <a:buNone/>
            </a:pPr>
            <a:r>
              <a:rPr lang="en-US" dirty="0" smtClean="0"/>
              <a:t>Only one feature was used here, that of price. The model here gives a lot of information. However, in our case the three most important pieces of information were selected: The actual predicted price, the minimum and maximum price. See the following figure on the next page.</a:t>
            </a:r>
            <a:endParaRPr lang="en-US" dirty="0"/>
          </a:p>
          <a:p>
            <a:pPr marL="0" indent="0">
              <a:buNone/>
            </a:pPr>
            <a:r>
              <a:rPr lang="en-US" dirty="0" smtClean="0"/>
              <a:t>***However, the script from the Prophet model may not start . It is due to the library. It worked on my PC (mac OS, "pip install </a:t>
            </a:r>
            <a:r>
              <a:rPr lang="en-US" dirty="0" err="1" smtClean="0"/>
              <a:t>fbProphet</a:t>
            </a:r>
            <a:r>
              <a:rPr lang="en-US" dirty="0" smtClean="0"/>
              <a:t>"), but did not work with Windows (I tried everything, also https://anaconda.org/conda-forge/fbprophet).***</a:t>
            </a:r>
            <a:endParaRPr lang="de-DE" dirty="0"/>
          </a:p>
        </p:txBody>
      </p:sp>
    </p:spTree>
    <p:extLst>
      <p:ext uri="{BB962C8B-B14F-4D97-AF65-F5344CB8AC3E}">
        <p14:creationId xmlns:p14="http://schemas.microsoft.com/office/powerpoint/2010/main" val="29562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solidFill>
                  <a:srgbClr val="C00000"/>
                </a:solidFill>
              </a:rPr>
              <a:t>Implemented</a:t>
            </a:r>
            <a:r>
              <a:rPr lang="de-DE" dirty="0" smtClean="0">
                <a:solidFill>
                  <a:srgbClr val="C00000"/>
                </a:solidFill>
              </a:rPr>
              <a:t> Models 4</a:t>
            </a:r>
            <a:endParaRPr lang="de-DE" dirty="0"/>
          </a:p>
        </p:txBody>
      </p:sp>
      <p:sp>
        <p:nvSpPr>
          <p:cNvPr id="3" name="Inhaltsplatzhalter 2"/>
          <p:cNvSpPr>
            <a:spLocks noGrp="1"/>
          </p:cNvSpPr>
          <p:nvPr>
            <p:ph idx="1"/>
          </p:nvPr>
        </p:nvSpPr>
        <p:spPr/>
        <p:txBody>
          <a:bodyPr/>
          <a:lstStyle/>
          <a:p>
            <a:pPr marL="514350" indent="-514350">
              <a:buFont typeface="+mj-lt"/>
              <a:buAutoNum type="arabicPeriod" startAt="3"/>
            </a:pPr>
            <a:r>
              <a:rPr lang="de-DE" dirty="0" err="1" smtClean="0">
                <a:solidFill>
                  <a:srgbClr val="C00000"/>
                </a:solidFill>
              </a:rPr>
              <a:t>fbProphet</a:t>
            </a:r>
            <a:r>
              <a:rPr lang="de-DE" dirty="0" smtClean="0">
                <a:solidFill>
                  <a:srgbClr val="C00000"/>
                </a:solidFill>
              </a:rPr>
              <a:t>-Model 2</a:t>
            </a:r>
          </a:p>
          <a:p>
            <a:pPr marL="0" indent="0">
              <a:buNone/>
            </a:pPr>
            <a:endParaRPr lang="de-DE"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794150"/>
            <a:ext cx="10058400" cy="3217999"/>
          </a:xfrm>
          <a:prstGeom prst="rect">
            <a:avLst/>
          </a:prstGeom>
        </p:spPr>
      </p:pic>
    </p:spTree>
    <p:extLst>
      <p:ext uri="{BB962C8B-B14F-4D97-AF65-F5344CB8AC3E}">
        <p14:creationId xmlns:p14="http://schemas.microsoft.com/office/powerpoint/2010/main" val="845740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Breitbild</PresentationFormat>
  <Paragraphs>34</Paragraphs>
  <Slides>10</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Calibri Light</vt:lpstr>
      <vt:lpstr>Office Theme</vt:lpstr>
      <vt:lpstr>Task handling</vt:lpstr>
      <vt:lpstr>Outline</vt:lpstr>
      <vt:lpstr>Used IDE </vt:lpstr>
      <vt:lpstr>Load of the data</vt:lpstr>
      <vt:lpstr> Implemented Models 1 </vt:lpstr>
      <vt:lpstr>Implemented Models 2</vt:lpstr>
      <vt:lpstr>Implemented Models 2</vt:lpstr>
      <vt:lpstr>Implemented Models 3</vt:lpstr>
      <vt:lpstr>Implemented Models 4</vt:lpstr>
      <vt:lpstr>Comparaison of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handling</dc:title>
  <dc:creator>Windows-Benutzer</dc:creator>
  <cp:lastModifiedBy>Windows-Benutzer</cp:lastModifiedBy>
  <cp:revision>16</cp:revision>
  <dcterms:created xsi:type="dcterms:W3CDTF">2020-10-19T01:36:09Z</dcterms:created>
  <dcterms:modified xsi:type="dcterms:W3CDTF">2020-10-19T08:18:01Z</dcterms:modified>
</cp:coreProperties>
</file>