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82" r:id="rId13"/>
    <p:sldId id="283" r:id="rId14"/>
    <p:sldId id="284" r:id="rId15"/>
    <p:sldId id="285" r:id="rId16"/>
    <p:sldId id="286" r:id="rId17"/>
    <p:sldId id="287" r:id="rId18"/>
    <p:sldId id="311" r:id="rId19"/>
    <p:sldId id="289" r:id="rId20"/>
    <p:sldId id="306" r:id="rId21"/>
    <p:sldId id="307" r:id="rId22"/>
    <p:sldId id="290" r:id="rId23"/>
    <p:sldId id="291" r:id="rId24"/>
    <p:sldId id="292" r:id="rId25"/>
    <p:sldId id="304" r:id="rId26"/>
    <p:sldId id="308" r:id="rId27"/>
    <p:sldId id="305" r:id="rId28"/>
    <p:sldId id="309" r:id="rId29"/>
    <p:sldId id="310" r:id="rId30"/>
    <p:sldId id="294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6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1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42C8-E49C-489E-B93C-B9BFE5ADEB7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6761-6278-477F-BE94-6F99B576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s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162165" y="1998617"/>
            <a:ext cx="1867669" cy="1747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383"/>
            <a:ext cx="9144000" cy="1711234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Perbandingan</a:t>
            </a:r>
            <a:r>
              <a:rPr lang="en-US" sz="4400" dirty="0" smtClean="0"/>
              <a:t> </a:t>
            </a:r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Sentimen</a:t>
            </a:r>
            <a:r>
              <a:rPr lang="en-US" sz="4400" dirty="0" smtClean="0"/>
              <a:t> </a:t>
            </a:r>
            <a:r>
              <a:rPr lang="en-US" sz="4400" dirty="0" err="1" smtClean="0"/>
              <a:t>Penanganan</a:t>
            </a:r>
            <a:r>
              <a:rPr lang="en-US" sz="4400" dirty="0" smtClean="0"/>
              <a:t> </a:t>
            </a:r>
            <a:r>
              <a:rPr lang="en-US" sz="4400" dirty="0" err="1" smtClean="0"/>
              <a:t>Banjir</a:t>
            </a:r>
            <a:r>
              <a:rPr lang="en-US" sz="4400" dirty="0" smtClean="0"/>
              <a:t> </a:t>
            </a: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dirty="0" err="1" smtClean="0"/>
              <a:t>Metode</a:t>
            </a:r>
            <a:r>
              <a:rPr lang="en-US" sz="4400" dirty="0" smtClean="0"/>
              <a:t> </a:t>
            </a:r>
            <a:r>
              <a:rPr lang="en-US" sz="4400" dirty="0" err="1" smtClean="0"/>
              <a:t>SVM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RNN</a:t>
            </a:r>
            <a:r>
              <a:rPr lang="en-US" sz="4400" dirty="0" smtClean="0"/>
              <a:t> </a:t>
            </a:r>
            <a:r>
              <a:rPr lang="en-US" sz="4400" dirty="0" err="1" smtClean="0"/>
              <a:t>Tipe</a:t>
            </a:r>
            <a:r>
              <a:rPr lang="en-US" sz="4400" dirty="0" smtClean="0"/>
              <a:t> LSTM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6001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Pembimbing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: Dr</a:t>
            </a:r>
            <a:r>
              <a:rPr lang="en-US" dirty="0"/>
              <a:t>. </a:t>
            </a:r>
            <a:r>
              <a:rPr lang="en-US" dirty="0" err="1"/>
              <a:t>Herfina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Pembimbing</a:t>
            </a:r>
            <a:r>
              <a:rPr lang="en-US" dirty="0" smtClean="0"/>
              <a:t> </a:t>
            </a:r>
            <a:r>
              <a:rPr lang="en-US" dirty="0" err="1" smtClean="0"/>
              <a:t>Pendamping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err="1"/>
              <a:t>Mulyati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Nama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Herry</a:t>
            </a:r>
            <a:r>
              <a:rPr lang="en-US" dirty="0" smtClean="0"/>
              <a:t> </a:t>
            </a:r>
            <a:r>
              <a:rPr lang="en-US" dirty="0" err="1" smtClean="0"/>
              <a:t>Wijaya</a:t>
            </a:r>
            <a:endParaRPr lang="en-US" dirty="0" smtClean="0"/>
          </a:p>
          <a:p>
            <a:r>
              <a:rPr lang="en-US" dirty="0" smtClean="0"/>
              <a:t>065116076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664029"/>
            <a:ext cx="7211785" cy="57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III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pic>
        <p:nvPicPr>
          <p:cNvPr id="4" name="Picture 3" descr="KDD Process/Overvie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1" y="1825625"/>
            <a:ext cx="7639141" cy="448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74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IV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307" y="1411639"/>
            <a:ext cx="6925491" cy="4833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Tahap</a:t>
            </a:r>
            <a:r>
              <a:rPr lang="en-US" dirty="0" smtClean="0"/>
              <a:t> Preprocessing</a:t>
            </a:r>
            <a:endParaRPr lang="en-US" dirty="0"/>
          </a:p>
        </p:txBody>
      </p:sp>
      <p:pic>
        <p:nvPicPr>
          <p:cNvPr id="4" name="Picture 3" descr="C:\Users\User.LAPTOP-LJ8HT7OG\Pictures\sidang\proposal\seminar_proposal1\flowchart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52" y="1809206"/>
            <a:ext cx="3409269" cy="499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.LAPTOP-LJ8HT7OG\Pictures\sidang\proposal\seminar_proposal1\flowchart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66" y="1894965"/>
            <a:ext cx="1976372" cy="46878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-229760" y="1411639"/>
            <a:ext cx="6925491" cy="483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Flowchart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1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.LAPTOP-LJ8HT7OG\Pictures\sidang\proposal\seminar_proposal1\bab4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01" y="826226"/>
            <a:ext cx="30956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.LAPTOP-LJ8HT7OG\Pictures\sidang\proposal\seminar_proposal1\bab4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01" y="2714966"/>
            <a:ext cx="311467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025230" y="4412746"/>
            <a:ext cx="371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Filtering = </a:t>
            </a:r>
            <a:r>
              <a:rPr lang="en-US" dirty="0" err="1" smtClean="0"/>
              <a:t>menghilangkan</a:t>
            </a:r>
            <a:r>
              <a:rPr lang="en-US" dirty="0" smtClean="0"/>
              <a:t> </a:t>
            </a:r>
            <a:r>
              <a:rPr lang="en-US" dirty="0" err="1" smtClean="0"/>
              <a:t>stopword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8523" y="409592"/>
            <a:ext cx="569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Case Folding =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menjadi</a:t>
            </a:r>
            <a:r>
              <a:rPr lang="en-US" dirty="0" smtClean="0"/>
              <a:t> lower case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9178" y="2345634"/>
            <a:ext cx="4851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Tokenizing =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kata </a:t>
            </a:r>
            <a:r>
              <a:rPr lang="en-US" dirty="0" err="1" smtClean="0"/>
              <a:t>menjadi</a:t>
            </a:r>
            <a:r>
              <a:rPr lang="en-US" dirty="0" smtClean="0"/>
              <a:t> token</a:t>
            </a:r>
            <a:endParaRPr lang="en-US" dirty="0"/>
          </a:p>
        </p:txBody>
      </p:sp>
      <p:pic>
        <p:nvPicPr>
          <p:cNvPr id="11" name="Picture 10" descr="C:\Users\User.LAPTOP-LJ8HT7OG\Pictures\sidang\proposal\seminar_proposal1\bab4-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01" y="4782078"/>
            <a:ext cx="3114675" cy="15011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42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471" y="4488860"/>
            <a:ext cx="10515600" cy="2173197"/>
          </a:xfrm>
        </p:spPr>
        <p:txBody>
          <a:bodyPr>
            <a:normAutofit/>
          </a:bodyPr>
          <a:lstStyle/>
          <a:p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/>
              <a:t>‘</a:t>
            </a:r>
            <a:r>
              <a:rPr lang="en-US" dirty="0" err="1"/>
              <a:t>sekda</a:t>
            </a:r>
            <a:r>
              <a:rPr lang="en-US" dirty="0"/>
              <a:t> idiot’ </a:t>
            </a:r>
            <a:r>
              <a:rPr lang="en-US" dirty="0" smtClean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kata </a:t>
            </a:r>
            <a:r>
              <a:rPr lang="en-US" dirty="0" err="1"/>
              <a:t>unik</a:t>
            </a:r>
            <a:r>
              <a:rPr lang="en-US" dirty="0"/>
              <a:t> di dataset </a:t>
            </a:r>
            <a:r>
              <a:rPr lang="en-US" dirty="0" err="1"/>
              <a:t>ditunjukkan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kata ‘</a:t>
            </a:r>
            <a:r>
              <a:rPr lang="en-US" dirty="0" err="1"/>
              <a:t>sekda</a:t>
            </a:r>
            <a:r>
              <a:rPr lang="en-US" dirty="0"/>
              <a:t>’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/>
              <a:t>2549 </a:t>
            </a:r>
            <a:r>
              <a:rPr lang="en-US" dirty="0" err="1"/>
              <a:t>dan</a:t>
            </a:r>
            <a:r>
              <a:rPr lang="en-US" dirty="0"/>
              <a:t> kata ‘idiot’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smtClean="0"/>
              <a:t>1122</a:t>
            </a:r>
          </a:p>
          <a:p>
            <a:r>
              <a:rPr lang="en-US" dirty="0"/>
              <a:t>K</a:t>
            </a:r>
            <a:r>
              <a:rPr lang="en-US" dirty="0" smtClean="0"/>
              <a:t>ata </a:t>
            </a:r>
            <a:r>
              <a:rPr lang="en-US" dirty="0"/>
              <a:t>‘</a:t>
            </a:r>
            <a:r>
              <a:rPr lang="en-US" dirty="0" err="1"/>
              <a:t>anjing</a:t>
            </a:r>
            <a:r>
              <a:rPr lang="en-US" dirty="0"/>
              <a:t>’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kata </a:t>
            </a:r>
            <a:r>
              <a:rPr lang="en-US" dirty="0" err="1"/>
              <a:t>unik</a:t>
            </a:r>
            <a:r>
              <a:rPr lang="en-US" dirty="0"/>
              <a:t> di dataset </a:t>
            </a:r>
            <a:r>
              <a:rPr lang="en-US" dirty="0" err="1" smtClean="0"/>
              <a:t>terkandung</a:t>
            </a:r>
            <a:r>
              <a:rPr lang="en-US" dirty="0" smtClean="0"/>
              <a:t> </a:t>
            </a:r>
            <a:r>
              <a:rPr lang="en-US" dirty="0"/>
              <a:t>di 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 smtClean="0"/>
              <a:t>komentar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51" y="1106938"/>
            <a:ext cx="8794304" cy="1771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1" y="2958034"/>
            <a:ext cx="9457237" cy="14510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6280" y="290529"/>
            <a:ext cx="104524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Tahap</a:t>
            </a:r>
            <a:r>
              <a:rPr lang="en-US" sz="2800" dirty="0"/>
              <a:t> </a:t>
            </a:r>
            <a:r>
              <a:rPr lang="en-US" sz="2800" dirty="0" err="1" smtClean="0"/>
              <a:t>Transformasi</a:t>
            </a:r>
            <a:r>
              <a:rPr lang="en-US" sz="2800" dirty="0" smtClean="0"/>
              <a:t> Model </a:t>
            </a:r>
            <a:r>
              <a:rPr lang="en-US" sz="2800" dirty="0" err="1" smtClean="0"/>
              <a:t>VSM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enggunakan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etode</a:t>
            </a:r>
            <a:r>
              <a:rPr lang="en-US" sz="2800" dirty="0" smtClean="0"/>
              <a:t> </a:t>
            </a:r>
            <a:r>
              <a:rPr lang="en-US" sz="2800" dirty="0" err="1" smtClean="0"/>
              <a:t>TF-IDF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604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631" y="1019674"/>
            <a:ext cx="7427213" cy="15275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0587" y="357443"/>
            <a:ext cx="11210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/>
              <a:t>Tahap</a:t>
            </a:r>
            <a:r>
              <a:rPr lang="en-US" sz="2800" dirty="0"/>
              <a:t> </a:t>
            </a:r>
            <a:r>
              <a:rPr lang="en-US" sz="2800" dirty="0" err="1"/>
              <a:t>Transformasi</a:t>
            </a:r>
            <a:r>
              <a:rPr lang="en-US" sz="2800" dirty="0"/>
              <a:t> Model </a:t>
            </a:r>
            <a:r>
              <a:rPr lang="en-US" sz="2800" dirty="0" err="1" smtClean="0"/>
              <a:t>RNN</a:t>
            </a:r>
            <a:r>
              <a:rPr lang="en-US" sz="2800" dirty="0" smtClean="0"/>
              <a:t> </a:t>
            </a:r>
            <a:r>
              <a:rPr lang="en-US" sz="2800" dirty="0" err="1" smtClean="0"/>
              <a:t>Tipe</a:t>
            </a:r>
            <a:r>
              <a:rPr lang="en-US" sz="2800" dirty="0" smtClean="0"/>
              <a:t> LSTM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smtClean="0"/>
              <a:t>Word Embedding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" y="2686268"/>
            <a:ext cx="4554855" cy="260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686268"/>
            <a:ext cx="4211819" cy="23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1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8835"/>
            <a:ext cx="4114799" cy="3716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426131"/>
            <a:ext cx="4544735" cy="2026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701" y="478835"/>
            <a:ext cx="4261213" cy="3479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078" y="3957909"/>
            <a:ext cx="6837922" cy="28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605" y="516867"/>
            <a:ext cx="10515600" cy="22058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Implementasi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Picture 3" descr="C:\Users\User.LAPTOP-LJ8HT7OG\Pictures\sidang\proposal\seminar_proposal1\IMG20200715111954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2" y="1802675"/>
            <a:ext cx="5682343" cy="3227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User.LAPTOP-LJ8HT7OG\Pictures\sidang\proposal\seminar_proposal1\IMG20200715112049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405" y="1802675"/>
            <a:ext cx="5826036" cy="3227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7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dirty="0" err="1" smtClean="0"/>
              <a:t>Demonstrasi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V </a:t>
            </a:r>
            <a:r>
              <a:rPr lang="en-US" dirty="0" err="1" smtClean="0"/>
              <a:t>Pembahasan</a:t>
            </a:r>
            <a:endParaRPr lang="en-US" dirty="0"/>
          </a:p>
        </p:txBody>
      </p:sp>
      <p:pic>
        <p:nvPicPr>
          <p:cNvPr id="3" name="Picture 2" descr="D:\lol build\summary_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7" y="1447800"/>
            <a:ext cx="43910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38200" y="4976949"/>
            <a:ext cx="10879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-Layer Embedding </a:t>
            </a:r>
            <a:r>
              <a:rPr lang="en-US" dirty="0" err="1" smtClean="0"/>
              <a:t>sebagai</a:t>
            </a:r>
            <a:r>
              <a:rPr lang="en-US" dirty="0" smtClean="0"/>
              <a:t> input yang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500 </a:t>
            </a:r>
            <a:r>
              <a:rPr lang="en-US" dirty="0" err="1" smtClean="0"/>
              <a:t>menjadi</a:t>
            </a:r>
            <a:r>
              <a:rPr lang="en-US" dirty="0" smtClean="0"/>
              <a:t> vector one hot encoding </a:t>
            </a:r>
            <a:r>
              <a:rPr lang="en-US" dirty="0" err="1" smtClean="0"/>
              <a:t>berukuran</a:t>
            </a:r>
            <a:r>
              <a:rPr lang="en-US" dirty="0" smtClean="0"/>
              <a:t> 50 </a:t>
            </a:r>
            <a:r>
              <a:rPr lang="en-US" dirty="0" err="1" smtClean="0"/>
              <a:t>menggunakan</a:t>
            </a:r>
            <a:r>
              <a:rPr lang="en-US" dirty="0" smtClean="0"/>
              <a:t> pad sequence</a:t>
            </a:r>
          </a:p>
          <a:p>
            <a:r>
              <a:rPr lang="en-US" dirty="0" smtClean="0"/>
              <a:t>-1 Layer LSTM </a:t>
            </a:r>
            <a:r>
              <a:rPr lang="en-US" dirty="0" err="1" smtClean="0"/>
              <a:t>dengan</a:t>
            </a:r>
            <a:r>
              <a:rPr lang="en-US" dirty="0" smtClean="0"/>
              <a:t> 25 neuron </a:t>
            </a:r>
            <a:r>
              <a:rPr lang="en-US" dirty="0" err="1" smtClean="0"/>
              <a:t>sebagai</a:t>
            </a:r>
            <a:r>
              <a:rPr lang="en-US" dirty="0" smtClean="0"/>
              <a:t> hidden layer</a:t>
            </a:r>
          </a:p>
          <a:p>
            <a:r>
              <a:rPr lang="en-US" dirty="0" smtClean="0"/>
              <a:t>-Layer Dropout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0,5</a:t>
            </a:r>
          </a:p>
          <a:p>
            <a:r>
              <a:rPr lang="en-US" dirty="0" smtClean="0"/>
              <a:t>-Layer Output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aktivasi</a:t>
            </a:r>
            <a:r>
              <a:rPr lang="en-US" dirty="0" smtClean="0"/>
              <a:t> sigmoid </a:t>
            </a:r>
            <a:r>
              <a:rPr lang="en-US" dirty="0" err="1" smtClean="0"/>
              <a:t>dan</a:t>
            </a:r>
            <a:r>
              <a:rPr lang="en-US" dirty="0" smtClean="0"/>
              <a:t> 1 output (0 </a:t>
            </a:r>
            <a:r>
              <a:rPr lang="en-US" dirty="0" err="1" smtClean="0"/>
              <a:t>atau</a:t>
            </a:r>
            <a:r>
              <a:rPr lang="en-US" dirty="0" smtClean="0"/>
              <a:t>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I </a:t>
            </a:r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Deep learning </a:t>
            </a:r>
            <a:r>
              <a:rPr lang="en-US" dirty="0" err="1" smtClean="0"/>
              <a:t>merupakan</a:t>
            </a:r>
            <a:r>
              <a:rPr lang="en-US" dirty="0" smtClean="0"/>
              <a:t> machine learning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potensial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melebihi</a:t>
            </a:r>
            <a:r>
              <a:rPr lang="en-US" dirty="0" smtClean="0"/>
              <a:t> model machine learning </a:t>
            </a:r>
            <a:r>
              <a:rPr lang="en-US" dirty="0" err="1" smtClean="0"/>
              <a:t>tradisional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 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banjir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di Jakarta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dataset yang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model </a:t>
            </a:r>
            <a:r>
              <a:rPr lang="en-US" dirty="0" err="1" smtClean="0"/>
              <a:t>algoritma</a:t>
            </a:r>
            <a:r>
              <a:rPr lang="en-US" dirty="0" smtClean="0"/>
              <a:t>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248"/>
            <a:ext cx="6714309" cy="4639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09" y="2455182"/>
            <a:ext cx="5527804" cy="440281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Sumber</a:t>
            </a:r>
            <a:r>
              <a:rPr lang="en-US" dirty="0" smtClean="0"/>
              <a:t> Dataset </a:t>
            </a:r>
            <a:r>
              <a:rPr lang="en-US" dirty="0" err="1" smtClean="0"/>
              <a:t>Komentar</a:t>
            </a:r>
            <a:r>
              <a:rPr lang="en-US" dirty="0" smtClean="0"/>
              <a:t> Instagram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6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lol build\senti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3" y="452709"/>
            <a:ext cx="5005251" cy="36098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9634" y="4650377"/>
            <a:ext cx="11665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Dataset </a:t>
            </a:r>
            <a:r>
              <a:rPr lang="en-US" dirty="0" err="1" smtClean="0"/>
              <a:t>bersih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2536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 yang </a:t>
            </a:r>
            <a:r>
              <a:rPr lang="en-US" dirty="0" err="1" smtClean="0"/>
              <a:t>dilatih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1775 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yang </a:t>
            </a:r>
            <a:r>
              <a:rPr lang="en-US" dirty="0" err="1" smtClean="0"/>
              <a:t>divalidasi</a:t>
            </a:r>
            <a:r>
              <a:rPr lang="en-US" dirty="0" smtClean="0"/>
              <a:t> </a:t>
            </a:r>
            <a:r>
              <a:rPr lang="en-US" dirty="0" err="1" smtClean="0"/>
              <a:t>berjumlah</a:t>
            </a:r>
            <a:r>
              <a:rPr lang="en-US" dirty="0" smtClean="0"/>
              <a:t> 761 </a:t>
            </a:r>
            <a:r>
              <a:rPr lang="en-US" dirty="0" err="1" smtClean="0"/>
              <a:t>sampel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461" y="452709"/>
            <a:ext cx="5883729" cy="360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5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5029"/>
            <a:ext cx="7979229" cy="64565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Proses </a:t>
            </a:r>
            <a:r>
              <a:rPr lang="en-US" sz="2800" dirty="0" err="1" smtClean="0">
                <a:latin typeface="+mn-lt"/>
              </a:rPr>
              <a:t>Validasi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02" y="2365329"/>
            <a:ext cx="7122795" cy="36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86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78" y="728345"/>
            <a:ext cx="5183776" cy="4351338"/>
          </a:xfrm>
        </p:spPr>
        <p:txBody>
          <a:bodyPr/>
          <a:lstStyle/>
          <a:p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Ahli Bahasa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K</a:t>
            </a:r>
            <a:r>
              <a:rPr lang="en-US" dirty="0" err="1" smtClean="0"/>
              <a:t>omentar</a:t>
            </a:r>
            <a:r>
              <a:rPr lang="en-US" dirty="0" smtClean="0"/>
              <a:t> </a:t>
            </a:r>
            <a:r>
              <a:rPr lang="en-US" dirty="0" err="1"/>
              <a:t>instagram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</a:t>
            </a:r>
            <a:r>
              <a:rPr lang="en-US" dirty="0" err="1" smtClean="0"/>
              <a:t>ahli</a:t>
            </a:r>
            <a:r>
              <a:rPr lang="en-US" dirty="0" smtClean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Cicih</a:t>
            </a:r>
            <a:r>
              <a:rPr lang="en-US" dirty="0"/>
              <a:t> </a:t>
            </a:r>
            <a:r>
              <a:rPr lang="en-US" dirty="0" err="1"/>
              <a:t>Ratnasih</a:t>
            </a:r>
            <a:r>
              <a:rPr lang="en-US" dirty="0"/>
              <a:t>, </a:t>
            </a:r>
            <a:r>
              <a:rPr lang="en-US" dirty="0" err="1" smtClean="0"/>
              <a:t>S.Pd.SD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:\Users\User.LAPTOP-LJ8HT7OG\Music\fffifififfi\peneliitititi\09-18-2020-19.39.57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463" y="130627"/>
            <a:ext cx="6023611" cy="6531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55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User.LAPTOP-LJ8HT7OG\Music\fffifififfi\confusionmatrix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" y="2109499"/>
            <a:ext cx="5014958" cy="34152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44880" y="728395"/>
            <a:ext cx="10236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Confusion Matrix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Wawancara</a:t>
            </a:r>
            <a:r>
              <a:rPr lang="en-US" sz="2800" dirty="0" smtClean="0"/>
              <a:t> Ahli Bahasa </a:t>
            </a:r>
            <a:r>
              <a:rPr lang="en-US" sz="2800" dirty="0" err="1" smtClean="0"/>
              <a:t>dan</a:t>
            </a:r>
            <a:r>
              <a:rPr lang="en-US" sz="2800" dirty="0" smtClean="0"/>
              <a:t> Model </a:t>
            </a:r>
            <a:r>
              <a:rPr lang="en-US" sz="2800" dirty="0" err="1" smtClean="0"/>
              <a:t>Terlatih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79761" y="1415095"/>
            <a:ext cx="29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Wawancara</a:t>
            </a:r>
            <a:r>
              <a:rPr lang="en-US" dirty="0" smtClean="0"/>
              <a:t> Ahli Bahasa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47778" y="1242394"/>
            <a:ext cx="154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</a:t>
            </a:r>
            <a:r>
              <a:rPr lang="en-US" dirty="0" err="1" smtClean="0"/>
              <a:t>Terlatih</a:t>
            </a:r>
            <a:endParaRPr lang="en-US" dirty="0"/>
          </a:p>
        </p:txBody>
      </p:sp>
      <p:pic>
        <p:nvPicPr>
          <p:cNvPr id="9" name="Picture 8" descr="D:\lol build\78,84_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29" y="1998482"/>
            <a:ext cx="5594305" cy="3853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13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+mn-lt"/>
              </a:rPr>
              <a:t>Perbandingan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Besar</a:t>
            </a:r>
            <a:r>
              <a:rPr lang="en-US" sz="2800" dirty="0" smtClean="0">
                <a:latin typeface="+mn-lt"/>
              </a:rPr>
              <a:t> C </a:t>
            </a:r>
            <a:r>
              <a:rPr lang="en-US" sz="2800" dirty="0" err="1" smtClean="0">
                <a:latin typeface="+mn-lt"/>
              </a:rPr>
              <a:t>pada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VSM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err="1" smtClean="0">
                <a:latin typeface="+mn-lt"/>
              </a:rPr>
              <a:t>tipe</a:t>
            </a:r>
            <a:r>
              <a:rPr lang="en-US" sz="2800" dirty="0" smtClean="0">
                <a:latin typeface="+mn-lt"/>
              </a:rPr>
              <a:t> Linear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0365" y="169994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dirty="0" err="1" smtClean="0"/>
              <a:t>sebesar</a:t>
            </a:r>
            <a:r>
              <a:rPr lang="en-US" dirty="0" smtClean="0"/>
              <a:t> 0,01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0361" y="412817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dirty="0" err="1" smtClean="0"/>
              <a:t>sebesar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0360" y="527427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dirty="0" err="1" smtClean="0"/>
              <a:t>sebesar</a:t>
            </a:r>
            <a:r>
              <a:rPr lang="en-US" dirty="0" smtClean="0"/>
              <a:t> 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24" y="1649851"/>
            <a:ext cx="2553056" cy="35247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50362" y="283678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dirty="0" err="1" smtClean="0"/>
              <a:t>sebesar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24" y="4164930"/>
            <a:ext cx="2419688" cy="4001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24" y="5254569"/>
            <a:ext cx="2500662" cy="362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924" y="2783834"/>
            <a:ext cx="6482448" cy="5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 </a:t>
            </a:r>
            <a:r>
              <a:rPr lang="en-US" dirty="0" err="1" smtClean="0"/>
              <a:t>RNN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LSTM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0446" y="1724739"/>
            <a:ext cx="7587343" cy="3310618"/>
            <a:chOff x="0" y="0"/>
            <a:chExt cx="5334000" cy="2114550"/>
          </a:xfrm>
        </p:grpSpPr>
        <p:pic>
          <p:nvPicPr>
            <p:cNvPr id="5" name="Picture 4" descr="D:\lol build\validationacc_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00350" cy="211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D:\lol build\validationloss_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850" y="0"/>
              <a:ext cx="2724150" cy="2114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273" y="1856581"/>
            <a:ext cx="3999411" cy="29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8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Learning 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64" y="1410100"/>
            <a:ext cx="4696440" cy="3205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00" y="1424037"/>
            <a:ext cx="4835800" cy="31774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5943" y="4794069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Learning rate 0,05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terburuk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training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Learning rate 0,01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2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Batch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4" y="1377179"/>
            <a:ext cx="5956291" cy="3612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446" y="5120640"/>
            <a:ext cx="11691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Performa </a:t>
            </a:r>
            <a:r>
              <a:rPr lang="en-US" dirty="0" err="1" smtClean="0"/>
              <a:t>terburuk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batch </a:t>
            </a:r>
            <a:r>
              <a:rPr lang="en-US" dirty="0" err="1" smtClean="0"/>
              <a:t>sebesar</a:t>
            </a:r>
            <a:r>
              <a:rPr lang="en-US" dirty="0" smtClean="0"/>
              <a:t> 16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Ukuran</a:t>
            </a:r>
            <a:r>
              <a:rPr lang="en-US" dirty="0" smtClean="0"/>
              <a:t> batch 32 </a:t>
            </a:r>
            <a:r>
              <a:rPr lang="en-US" dirty="0" err="1" smtClean="0"/>
              <a:t>dan</a:t>
            </a:r>
            <a:r>
              <a:rPr lang="en-US" dirty="0" smtClean="0"/>
              <a:t> 512 </a:t>
            </a:r>
            <a:r>
              <a:rPr lang="en-US" dirty="0" err="1" smtClean="0"/>
              <a:t>memiiliki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training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Ukuran</a:t>
            </a:r>
            <a:r>
              <a:rPr lang="en-US" dirty="0" smtClean="0"/>
              <a:t> batch 256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80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Dropout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57" y="1335931"/>
            <a:ext cx="5812137" cy="40562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069" y="5392135"/>
            <a:ext cx="11756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Penggunaan</a:t>
            </a:r>
            <a:r>
              <a:rPr lang="en-US" dirty="0" smtClean="0"/>
              <a:t> Dropout layer </a:t>
            </a:r>
            <a:r>
              <a:rPr lang="en-US" dirty="0" err="1" smtClean="0"/>
              <a:t>sebesar</a:t>
            </a:r>
            <a:r>
              <a:rPr lang="en-US" dirty="0" smtClean="0"/>
              <a:t> 0,2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epoch </a:t>
            </a:r>
            <a:r>
              <a:rPr lang="en-US" dirty="0" err="1" smtClean="0"/>
              <a:t>awal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Penggunaan</a:t>
            </a:r>
            <a:r>
              <a:rPr lang="en-US" dirty="0" smtClean="0"/>
              <a:t> Dropout layer </a:t>
            </a:r>
            <a:r>
              <a:rPr lang="en-US" dirty="0" err="1" smtClean="0"/>
              <a:t>sebesar</a:t>
            </a:r>
            <a:r>
              <a:rPr lang="en-US" dirty="0" smtClean="0"/>
              <a:t> 0,5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epoch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Performa </a:t>
            </a:r>
            <a:r>
              <a:rPr lang="en-US" dirty="0" err="1" smtClean="0"/>
              <a:t>terburuk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model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Dropout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Manfaat</a:t>
            </a:r>
            <a:endParaRPr lang="en-US" dirty="0" smtClean="0"/>
          </a:p>
          <a:p>
            <a:pPr marL="0" lvl="0" indent="0">
              <a:buNone/>
            </a:pPr>
            <a:r>
              <a:rPr lang="en-GB" dirty="0" smtClean="0"/>
              <a:t>- </a:t>
            </a: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/>
              <a:t>perbedaan</a:t>
            </a:r>
            <a:r>
              <a:rPr lang="en-GB" dirty="0"/>
              <a:t> </a:t>
            </a:r>
            <a:r>
              <a:rPr lang="en-GB" dirty="0" err="1"/>
              <a:t>performa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Deep Learning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machine learning </a:t>
            </a:r>
            <a:r>
              <a:rPr lang="en-GB" dirty="0" err="1"/>
              <a:t>tradisional</a:t>
            </a:r>
            <a:r>
              <a:rPr lang="en-GB" dirty="0"/>
              <a:t>.</a:t>
            </a:r>
            <a:endParaRPr lang="en-US" dirty="0"/>
          </a:p>
          <a:p>
            <a:pPr lvl="0">
              <a:buFontTx/>
              <a:buChar char="-"/>
            </a:pP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/>
              <a:t>pengaruh</a:t>
            </a:r>
            <a:r>
              <a:rPr lang="en-GB" dirty="0"/>
              <a:t> </a:t>
            </a:r>
            <a:r>
              <a:rPr lang="en-GB" dirty="0" err="1"/>
              <a:t>hyperparameter</a:t>
            </a:r>
            <a:r>
              <a:rPr lang="en-GB" dirty="0"/>
              <a:t> </a:t>
            </a:r>
            <a:r>
              <a:rPr lang="en-GB" dirty="0" err="1"/>
              <a:t>RNN</a:t>
            </a:r>
            <a:r>
              <a:rPr lang="en-GB" dirty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LSTM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akurasi</a:t>
            </a:r>
            <a:r>
              <a:rPr lang="en-GB" dirty="0"/>
              <a:t> yang </a:t>
            </a:r>
            <a:r>
              <a:rPr lang="en-GB" dirty="0" err="1"/>
              <a:t>dihasilkan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- </a:t>
            </a:r>
            <a:r>
              <a:rPr lang="en-GB" dirty="0" err="1"/>
              <a:t>Mengetahui</a:t>
            </a:r>
            <a:r>
              <a:rPr lang="en-GB" dirty="0"/>
              <a:t> </a:t>
            </a:r>
            <a:r>
              <a:rPr lang="en-GB" dirty="0" err="1"/>
              <a:t>pengaruh</a:t>
            </a:r>
            <a:r>
              <a:rPr lang="en-GB" dirty="0"/>
              <a:t> </a:t>
            </a:r>
            <a:r>
              <a:rPr lang="en-GB" dirty="0" err="1"/>
              <a:t>hyperparameter</a:t>
            </a:r>
            <a:r>
              <a:rPr lang="en-GB" dirty="0"/>
              <a:t> </a:t>
            </a:r>
            <a:r>
              <a:rPr lang="en-GB" dirty="0" err="1" smtClean="0"/>
              <a:t>VSM</a:t>
            </a:r>
            <a:r>
              <a:rPr lang="en-GB" dirty="0" smtClean="0"/>
              <a:t> </a:t>
            </a:r>
            <a:r>
              <a:rPr lang="en-GB" dirty="0" err="1" smtClean="0"/>
              <a:t>kepada</a:t>
            </a:r>
            <a:r>
              <a:rPr lang="en-GB" dirty="0" smtClean="0"/>
              <a:t> </a:t>
            </a:r>
            <a:r>
              <a:rPr lang="en-GB" dirty="0" err="1"/>
              <a:t>akurasi</a:t>
            </a:r>
            <a:r>
              <a:rPr lang="en-GB" dirty="0"/>
              <a:t> yang </a:t>
            </a:r>
            <a:r>
              <a:rPr lang="en-GB" dirty="0" err="1"/>
              <a:t>dihasilkan</a:t>
            </a:r>
            <a:r>
              <a:rPr lang="en-GB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GB" dirty="0" smtClean="0"/>
              <a:t>- </a:t>
            </a:r>
            <a:r>
              <a:rPr lang="en-GB" dirty="0" err="1" smtClean="0"/>
              <a:t>Mengetahui</a:t>
            </a:r>
            <a:r>
              <a:rPr lang="en-GB" dirty="0" smtClean="0"/>
              <a:t> </a:t>
            </a:r>
            <a:r>
              <a:rPr lang="en-GB" dirty="0" err="1"/>
              <a:t>perbandingan</a:t>
            </a:r>
            <a:r>
              <a:rPr lang="en-GB" dirty="0"/>
              <a:t> </a:t>
            </a:r>
            <a:r>
              <a:rPr lang="en-GB" dirty="0" err="1"/>
              <a:t>akurasi</a:t>
            </a:r>
            <a:r>
              <a:rPr lang="en-GB" dirty="0"/>
              <a:t> yang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/>
              <a:t>RNN</a:t>
            </a:r>
            <a:r>
              <a:rPr lang="en-GB" dirty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LSTM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SVM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VI </a:t>
            </a:r>
            <a:r>
              <a:rPr lang="en-US" dirty="0" err="1" smtClean="0"/>
              <a:t>Kesimpulan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i="1" dirty="0"/>
              <a:t>LSTM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78,84%,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79,34%, </a:t>
            </a:r>
            <a:r>
              <a:rPr lang="en-US" i="1" dirty="0"/>
              <a:t>recall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84,68%,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F1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81,93%. </a:t>
            </a:r>
            <a:r>
              <a:rPr lang="en-US" dirty="0" err="1"/>
              <a:t>Sedangkan</a:t>
            </a:r>
            <a:r>
              <a:rPr lang="en-US" dirty="0"/>
              <a:t> model </a:t>
            </a:r>
            <a:r>
              <a:rPr lang="en-US" i="1" dirty="0" err="1"/>
              <a:t>SVM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73,98%, </a:t>
            </a:r>
            <a:r>
              <a:rPr lang="en-US" dirty="0" err="1"/>
              <a:t>presisi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69,5%, recall </a:t>
            </a:r>
            <a:r>
              <a:rPr lang="en-US" dirty="0" err="1"/>
              <a:t>sebesar</a:t>
            </a:r>
            <a:r>
              <a:rPr lang="en-US" dirty="0"/>
              <a:t> 57,5%,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F1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53%. 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i="1" dirty="0"/>
              <a:t>LSTM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99%, </a:t>
            </a:r>
            <a:r>
              <a:rPr lang="en-US" dirty="0" err="1"/>
              <a:t>sedangkan</a:t>
            </a:r>
            <a:r>
              <a:rPr lang="en-US" dirty="0"/>
              <a:t> model </a:t>
            </a:r>
            <a:r>
              <a:rPr lang="en-US" i="1" dirty="0" err="1"/>
              <a:t>SVM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93%. </a:t>
            </a:r>
          </a:p>
        </p:txBody>
      </p:sp>
    </p:spTree>
    <p:extLst>
      <p:ext uri="{BB962C8B-B14F-4D97-AF65-F5344CB8AC3E}">
        <p14:creationId xmlns:p14="http://schemas.microsoft.com/office/powerpoint/2010/main" val="2544063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331" y="2520496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5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Software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RStudio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Bahasa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Python </a:t>
            </a:r>
            <a:r>
              <a:rPr lang="en-US" dirty="0" err="1" smtClean="0"/>
              <a:t>dan</a:t>
            </a:r>
            <a:r>
              <a:rPr lang="en-US" dirty="0" smtClean="0"/>
              <a:t> R</a:t>
            </a:r>
          </a:p>
          <a:p>
            <a:pPr>
              <a:buFontTx/>
              <a:buChar char="-"/>
            </a:pPr>
            <a:r>
              <a:rPr lang="en-US" dirty="0" err="1" smtClean="0"/>
              <a:t>Penelitian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dataset </a:t>
            </a:r>
            <a:r>
              <a:rPr lang="en-US" dirty="0" err="1" smtClean="0"/>
              <a:t>komentar</a:t>
            </a:r>
            <a:r>
              <a:rPr lang="en-US" dirty="0" smtClean="0"/>
              <a:t> Instagram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banjir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performa</a:t>
            </a:r>
            <a:r>
              <a:rPr lang="en-US" dirty="0" smtClean="0"/>
              <a:t> </a:t>
            </a:r>
            <a:r>
              <a:rPr lang="en-US" dirty="0" err="1" smtClean="0"/>
              <a:t>prediksi</a:t>
            </a:r>
            <a:r>
              <a:rPr lang="en-US" dirty="0" smtClean="0"/>
              <a:t>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model </a:t>
            </a:r>
            <a:r>
              <a:rPr lang="en-US" dirty="0" err="1" smtClean="0"/>
              <a:t>algoritma</a:t>
            </a:r>
            <a:r>
              <a:rPr lang="en-US" dirty="0" smtClean="0"/>
              <a:t> machine learning Support Vector Machine </a:t>
            </a:r>
            <a:r>
              <a:rPr lang="en-US" dirty="0" err="1" smtClean="0"/>
              <a:t>dan</a:t>
            </a:r>
            <a:r>
              <a:rPr lang="en-US" dirty="0" smtClean="0"/>
              <a:t> Recurrent Neural Network </a:t>
            </a:r>
            <a:r>
              <a:rPr lang="en-US" dirty="0" err="1" smtClean="0"/>
              <a:t>tipe</a:t>
            </a:r>
            <a:r>
              <a:rPr lang="en-US" dirty="0" smtClean="0"/>
              <a:t> Long Short Term Memory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 II </a:t>
            </a:r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Support Vector Machine</a:t>
            </a:r>
          </a:p>
          <a:p>
            <a:pPr marL="0" indent="0">
              <a:buNone/>
            </a:pPr>
            <a:r>
              <a:rPr lang="en-US" dirty="0" err="1" smtClean="0"/>
              <a:t>Karakteristik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dirty="0" smtClean="0"/>
              <a:t>Support Vector =</a:t>
            </a:r>
            <a:r>
              <a:rPr lang="en-US" dirty="0"/>
              <a:t> </a:t>
            </a:r>
            <a:r>
              <a:rPr lang="en-US" dirty="0" smtClean="0"/>
              <a:t>data point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hyperplane</a:t>
            </a:r>
          </a:p>
          <a:p>
            <a:pPr>
              <a:buFontTx/>
              <a:buChar char="-"/>
            </a:pPr>
            <a:r>
              <a:rPr lang="en-US" dirty="0" smtClean="0"/>
              <a:t>Hyperplane = </a:t>
            </a:r>
            <a:r>
              <a:rPr lang="en-US" dirty="0" err="1" smtClean="0"/>
              <a:t>wilayah</a:t>
            </a:r>
            <a:r>
              <a:rPr lang="en-US" dirty="0" smtClean="0"/>
              <a:t> yang </a:t>
            </a:r>
            <a:r>
              <a:rPr lang="en-US" dirty="0" err="1" smtClean="0"/>
              <a:t>memisahkan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memilki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Margin =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di class point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6" y="0"/>
            <a:ext cx="4863737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 smtClean="0"/>
              <a:t>hyperparameter</a:t>
            </a:r>
            <a:r>
              <a:rPr lang="en-US" dirty="0" smtClean="0"/>
              <a:t> :</a:t>
            </a:r>
          </a:p>
          <a:p>
            <a:pPr>
              <a:buFontTx/>
              <a:buChar char="-"/>
            </a:pPr>
            <a:r>
              <a:rPr lang="en-US" dirty="0" smtClean="0"/>
              <a:t>Kernel = </a:t>
            </a:r>
            <a:r>
              <a:rPr lang="en-US" dirty="0" err="1" smtClean="0"/>
              <a:t>mengubah</a:t>
            </a:r>
            <a:r>
              <a:rPr lang="en-US" dirty="0" smtClean="0"/>
              <a:t> input dataset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Regularisasi</a:t>
            </a:r>
            <a:r>
              <a:rPr lang="en-US" dirty="0" smtClean="0"/>
              <a:t> =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margin hyperplane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margin hyperplane </a:t>
            </a:r>
            <a:r>
              <a:rPr lang="en-US" dirty="0" err="1" smtClean="0"/>
              <a:t>besar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Gamma =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data point </a:t>
            </a:r>
            <a:r>
              <a:rPr lang="en-US" dirty="0" err="1" smtClean="0"/>
              <a:t>terdekat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 point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3914" y="5421085"/>
            <a:ext cx="3984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Kernel</a:t>
            </a:r>
          </a:p>
          <a:p>
            <a:pPr algn="ctr"/>
            <a:r>
              <a:rPr lang="en-US" dirty="0" smtClean="0"/>
              <a:t>K (x, xi) = sum (x * xi)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6" y="0"/>
            <a:ext cx="4863737" cy="23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5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1703"/>
            <a:ext cx="10515600" cy="56152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Recurrent Neural Network </a:t>
            </a:r>
            <a:r>
              <a:rPr lang="en-US" dirty="0" err="1"/>
              <a:t>T</a:t>
            </a:r>
            <a:r>
              <a:rPr lang="en-US" dirty="0" err="1" smtClean="0"/>
              <a:t>ipe</a:t>
            </a:r>
            <a:r>
              <a:rPr lang="en-US" dirty="0" smtClean="0"/>
              <a:t> Long Short Term Memory</a:t>
            </a:r>
          </a:p>
          <a:p>
            <a:pPr>
              <a:buFontTx/>
              <a:buChar char="-"/>
            </a:pPr>
            <a:r>
              <a:rPr lang="en-US" dirty="0" err="1" smtClean="0"/>
              <a:t>RNN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memecahkan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long term temporal dependencies</a:t>
            </a:r>
          </a:p>
          <a:p>
            <a:pPr>
              <a:buFontTx/>
              <a:buChar char="-"/>
            </a:pP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permalasahan</a:t>
            </a:r>
            <a:r>
              <a:rPr lang="en-US" dirty="0" smtClean="0"/>
              <a:t> vanishing / exploding gradient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34" y="2976563"/>
            <a:ext cx="4544515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2" y="3418523"/>
            <a:ext cx="4399461" cy="24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231956"/>
            <a:ext cx="10515600" cy="4351338"/>
          </a:xfrm>
        </p:spPr>
        <p:txBody>
          <a:bodyPr/>
          <a:lstStyle/>
          <a:p>
            <a:r>
              <a:rPr lang="en-US" dirty="0" smtClean="0"/>
              <a:t>Cell =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dibagikan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time step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Gerbang</a:t>
            </a:r>
            <a:r>
              <a:rPr lang="en-US" dirty="0" smtClean="0"/>
              <a:t> input =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di time step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hidden state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time step </a:t>
            </a:r>
            <a:r>
              <a:rPr lang="en-US" dirty="0" err="1" smtClean="0"/>
              <a:t>tertentu</a:t>
            </a:r>
            <a:endParaRPr lang="en-US" dirty="0" smtClean="0"/>
          </a:p>
          <a:p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 =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diupdate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dilupakan</a:t>
            </a:r>
            <a:r>
              <a:rPr lang="en-US" dirty="0" smtClean="0"/>
              <a:t> di hidden state </a:t>
            </a:r>
          </a:p>
          <a:p>
            <a:r>
              <a:rPr lang="en-US" dirty="0" err="1" smtClean="0"/>
              <a:t>Gerbang</a:t>
            </a:r>
            <a:r>
              <a:rPr lang="en-US" dirty="0" smtClean="0"/>
              <a:t> output =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di hidden state </a:t>
            </a:r>
            <a:r>
              <a:rPr lang="en-US" dirty="0" err="1" smtClean="0"/>
              <a:t>untuk</a:t>
            </a:r>
            <a:r>
              <a:rPr lang="en-US" dirty="0" smtClean="0"/>
              <a:t> time step </a:t>
            </a:r>
            <a:r>
              <a:rPr lang="en-US" dirty="0" err="1" smtClean="0"/>
              <a:t>selanjutnya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69" y="3686129"/>
            <a:ext cx="57912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074"/>
            <a:ext cx="10515600" cy="57458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Judul</a:t>
            </a:r>
            <a:r>
              <a:rPr lang="en-US" dirty="0"/>
              <a:t>		: Sentiment Analysis using Recurrent Neural Network (Thomas, 2018)</a:t>
            </a:r>
          </a:p>
          <a:p>
            <a:pPr marL="0" indent="0">
              <a:buNone/>
            </a:pPr>
            <a:r>
              <a:rPr lang="en-US" dirty="0" err="1"/>
              <a:t>Deskripsi</a:t>
            </a:r>
            <a:r>
              <a:rPr lang="en-US" dirty="0"/>
              <a:t> 	: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recurrent neural network </a:t>
            </a:r>
            <a:r>
              <a:rPr lang="en-US" dirty="0" err="1"/>
              <a:t>bertipe</a:t>
            </a:r>
            <a:r>
              <a:rPr lang="en-US" dirty="0"/>
              <a:t> long short term memory.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Malayalam (India Selatan)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polaritas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80% rata-rata </a:t>
            </a:r>
            <a:r>
              <a:rPr lang="en-US" dirty="0" err="1"/>
              <a:t>akurasi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Judul</a:t>
            </a:r>
            <a:r>
              <a:rPr lang="en-US" dirty="0"/>
              <a:t>		: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Tweet </a:t>
            </a:r>
            <a:r>
              <a:rPr lang="en-US" dirty="0" err="1"/>
              <a:t>Berbahasa</a:t>
            </a:r>
            <a:r>
              <a:rPr lang="en-US" dirty="0"/>
              <a:t> Indonesia </a:t>
            </a:r>
            <a:r>
              <a:rPr lang="en-US" dirty="0" err="1"/>
              <a:t>dengan</a:t>
            </a:r>
            <a:r>
              <a:rPr lang="en-US" dirty="0"/>
              <a:t> Deep Believe Network (</a:t>
            </a:r>
            <a:r>
              <a:rPr lang="en-US" dirty="0" err="1"/>
              <a:t>Zulfa</a:t>
            </a:r>
            <a:r>
              <a:rPr lang="en-US" dirty="0"/>
              <a:t>, 2017)</a:t>
            </a:r>
          </a:p>
          <a:p>
            <a:pPr marL="0" indent="0">
              <a:buNone/>
            </a:pPr>
            <a:r>
              <a:rPr lang="en-US" dirty="0" err="1"/>
              <a:t>Deskripsi</a:t>
            </a:r>
            <a:r>
              <a:rPr lang="en-US" dirty="0"/>
              <a:t> 	: </a:t>
            </a:r>
            <a:r>
              <a:rPr lang="en-US" dirty="0" err="1"/>
              <a:t>Analisis</a:t>
            </a:r>
            <a:r>
              <a:rPr lang="en-US" dirty="0"/>
              <a:t> sentiment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deep believe network.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tweet </a:t>
            </a:r>
            <a:r>
              <a:rPr lang="en-US" dirty="0" err="1"/>
              <a:t>dari</a:t>
            </a:r>
            <a:r>
              <a:rPr lang="en-US" dirty="0"/>
              <a:t> twitter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polaritas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93,31 % </a:t>
            </a:r>
            <a:r>
              <a:rPr lang="en-US" dirty="0" err="1"/>
              <a:t>akurasi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Judul</a:t>
            </a:r>
            <a:r>
              <a:rPr lang="en-US" dirty="0"/>
              <a:t>		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Naïve Bayes (</a:t>
            </a:r>
            <a:r>
              <a:rPr lang="en-US" dirty="0" err="1"/>
              <a:t>Gunawan</a:t>
            </a:r>
            <a:r>
              <a:rPr lang="en-US" dirty="0"/>
              <a:t>, 2018)</a:t>
            </a:r>
          </a:p>
          <a:p>
            <a:pPr marL="0" indent="0">
              <a:buNone/>
            </a:pPr>
            <a:r>
              <a:rPr lang="en-US" dirty="0" err="1"/>
              <a:t>Deskripsi</a:t>
            </a:r>
            <a:r>
              <a:rPr lang="en-US" dirty="0"/>
              <a:t> 	: </a:t>
            </a:r>
            <a:r>
              <a:rPr lang="en-US" dirty="0" err="1"/>
              <a:t>Analisis</a:t>
            </a:r>
            <a:r>
              <a:rPr lang="en-US" dirty="0"/>
              <a:t> sentiment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naïve </a:t>
            </a:r>
            <a:r>
              <a:rPr lang="en-US" dirty="0" err="1"/>
              <a:t>bayes</a:t>
            </a:r>
            <a:r>
              <a:rPr lang="en-US" dirty="0"/>
              <a:t>.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review customer </a:t>
            </a:r>
            <a:r>
              <a:rPr lang="en-US" dirty="0" err="1"/>
              <a:t>kosmetik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data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label </a:t>
            </a:r>
            <a:r>
              <a:rPr lang="en-US" dirty="0" err="1"/>
              <a:t>polaritas</a:t>
            </a:r>
            <a:r>
              <a:rPr lang="en-US" dirty="0"/>
              <a:t>.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77,78 %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783</Words>
  <Application>Microsoft Office PowerPoint</Application>
  <PresentationFormat>Widescreen</PresentationFormat>
  <Paragraphs>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Perbandingan Analisis Sentimen Penanganan Banjir Dengan Metode SVM dan RNN Tipe LSTM </vt:lpstr>
      <vt:lpstr>Bab I Pendahuluan</vt:lpstr>
      <vt:lpstr>PowerPoint Presentation</vt:lpstr>
      <vt:lpstr>PowerPoint Presentation</vt:lpstr>
      <vt:lpstr>Bab II Tinjauan Pustaka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Bab III Metode Penelitian</vt:lpstr>
      <vt:lpstr>Bab IV Perancangan dan Implementasi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Demonstrasi Alat</vt:lpstr>
      <vt:lpstr>Bab V Pembahasan</vt:lpstr>
      <vt:lpstr>Sumber Dataset Komentar Instagram</vt:lpstr>
      <vt:lpstr>PowerPoint Presentation</vt:lpstr>
      <vt:lpstr>Proses Validasi</vt:lpstr>
      <vt:lpstr>PowerPoint Presentation</vt:lpstr>
      <vt:lpstr>PowerPoint Presentation</vt:lpstr>
      <vt:lpstr>Perbandingan Besar C pada VSM tipe Linear</vt:lpstr>
      <vt:lpstr>Performa RNN Tipe LSTM</vt:lpstr>
      <vt:lpstr>Perbandingan Learning Rate</vt:lpstr>
      <vt:lpstr>Perbandingan Ukuran Batch</vt:lpstr>
      <vt:lpstr>Perbandingan Dropout</vt:lpstr>
      <vt:lpstr>Bab VI Kesimpulan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Perbandingan Analisis Sentimen Penanganan Banjir Dengan Metode SVM dan RNN Tipe LSTM</dc:title>
  <dc:creator>User</dc:creator>
  <cp:lastModifiedBy>User</cp:lastModifiedBy>
  <cp:revision>88</cp:revision>
  <dcterms:created xsi:type="dcterms:W3CDTF">2020-06-09T17:09:57Z</dcterms:created>
  <dcterms:modified xsi:type="dcterms:W3CDTF">2022-08-30T14:30:58Z</dcterms:modified>
</cp:coreProperties>
</file>