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4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8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83BF-B7B4-4EBB-8DDE-80B96406E1C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4AA9-C8BD-4B9D-AF37-F12E7ED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/>
              <a:t> </a:t>
            </a:r>
            <a:r>
              <a:rPr lang="en-US" dirty="0" err="1" smtClean="0"/>
              <a:t>Pajak</a:t>
            </a:r>
            <a:r>
              <a:rPr lang="en-US" dirty="0" smtClean="0"/>
              <a:t> </a:t>
            </a:r>
            <a:r>
              <a:rPr lang="en-US" dirty="0" err="1" smtClean="0"/>
              <a:t>Importasi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89877"/>
            <a:ext cx="9144000" cy="1655762"/>
          </a:xfrm>
        </p:spPr>
        <p:txBody>
          <a:bodyPr/>
          <a:lstStyle/>
          <a:p>
            <a:r>
              <a:rPr lang="en-US" dirty="0" smtClean="0"/>
              <a:t>Nama </a:t>
            </a:r>
            <a:r>
              <a:rPr lang="en-US" dirty="0" err="1" smtClean="0"/>
              <a:t>Anggota</a:t>
            </a:r>
            <a:r>
              <a:rPr lang="en-US" dirty="0" smtClean="0"/>
              <a:t> : </a:t>
            </a:r>
            <a:r>
              <a:rPr lang="en-US" dirty="0" err="1" smtClean="0"/>
              <a:t>Andik</a:t>
            </a:r>
            <a:r>
              <a:rPr lang="en-US" dirty="0" smtClean="0"/>
              <a:t> </a:t>
            </a:r>
            <a:r>
              <a:rPr lang="en-US" dirty="0" err="1" smtClean="0"/>
              <a:t>Purwanto</a:t>
            </a:r>
            <a:r>
              <a:rPr lang="en-US" dirty="0" smtClean="0"/>
              <a:t> (065116109)</a:t>
            </a:r>
          </a:p>
          <a:p>
            <a:r>
              <a:rPr lang="en-US" dirty="0" err="1" smtClean="0"/>
              <a:t>Herry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(065116076)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7" y="114568"/>
            <a:ext cx="2761706" cy="25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8" y="2585811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Diadakan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fiscal (</a:t>
            </a:r>
            <a:r>
              <a:rPr lang="en-US" dirty="0" err="1" smtClean="0"/>
              <a:t>pembebasan</a:t>
            </a:r>
            <a:r>
              <a:rPr lang="en-US" dirty="0" smtClean="0"/>
              <a:t> </a:t>
            </a:r>
            <a:r>
              <a:rPr lang="en-US" dirty="0" err="1" smtClean="0"/>
              <a:t>bea</a:t>
            </a:r>
            <a:r>
              <a:rPr lang="en-US" dirty="0" smtClean="0"/>
              <a:t> </a:t>
            </a:r>
            <a:r>
              <a:rPr lang="en-US" dirty="0" err="1" smtClean="0"/>
              <a:t>cukai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diajukan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/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impor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r>
              <a:rPr lang="en-US" dirty="0" smtClean="0"/>
              <a:t> yang </a:t>
            </a:r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tarif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-SKEP </a:t>
            </a:r>
            <a:r>
              <a:rPr lang="en-US" dirty="0" err="1" smtClean="0"/>
              <a:t>pengembangan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BKPM</a:t>
            </a:r>
            <a:r>
              <a:rPr lang="en-US" dirty="0" smtClean="0"/>
              <a:t> (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koordinasi</a:t>
            </a:r>
            <a:r>
              <a:rPr lang="en-US" dirty="0" smtClean="0"/>
              <a:t> </a:t>
            </a:r>
            <a:r>
              <a:rPr lang="en-US" dirty="0" err="1" smtClean="0"/>
              <a:t>penanaman</a:t>
            </a:r>
            <a:r>
              <a:rPr lang="en-US" dirty="0" smtClean="0"/>
              <a:t> modal)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-Bea </a:t>
            </a:r>
            <a:r>
              <a:rPr lang="en-US" dirty="0" err="1" smtClean="0"/>
              <a:t>masuk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BTKI</a:t>
            </a:r>
            <a:r>
              <a:rPr lang="en-US" dirty="0" smtClean="0"/>
              <a:t> (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tarif</a:t>
            </a:r>
            <a:r>
              <a:rPr lang="en-US" dirty="0" smtClean="0"/>
              <a:t> </a:t>
            </a:r>
            <a:r>
              <a:rPr lang="en-US" dirty="0" err="1" smtClean="0"/>
              <a:t>kepabeanan</a:t>
            </a:r>
            <a:r>
              <a:rPr lang="en-US" dirty="0" smtClean="0"/>
              <a:t> Indonesia)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r>
              <a:rPr lang="en-US" dirty="0" smtClean="0"/>
              <a:t> </a:t>
            </a:r>
            <a:r>
              <a:rPr lang="en-US" dirty="0" err="1" smtClean="0"/>
              <a:t>Impor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PPN</a:t>
            </a:r>
            <a:r>
              <a:rPr lang="en-US" dirty="0" smtClean="0"/>
              <a:t> = </a:t>
            </a:r>
            <a:r>
              <a:rPr lang="en-US" dirty="0" err="1" smtClean="0"/>
              <a:t>sebesar</a:t>
            </a:r>
            <a:r>
              <a:rPr lang="en-US" dirty="0" smtClean="0"/>
              <a:t> 10%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SKEP </a:t>
            </a:r>
            <a:r>
              <a:rPr lang="en-US" dirty="0" err="1" smtClean="0"/>
              <a:t>dan</a:t>
            </a:r>
            <a:r>
              <a:rPr lang="en-US" dirty="0" smtClean="0"/>
              <a:t> 0%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memilikinya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Pph</a:t>
            </a:r>
            <a:r>
              <a:rPr lang="en-US" dirty="0" smtClean="0"/>
              <a:t> 22 = </a:t>
            </a:r>
            <a:r>
              <a:rPr lang="en-US" dirty="0" err="1" smtClean="0"/>
              <a:t>sebesar</a:t>
            </a:r>
            <a:r>
              <a:rPr lang="en-US" dirty="0" smtClean="0"/>
              <a:t> 7,5%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pengenal</a:t>
            </a:r>
            <a:r>
              <a:rPr lang="en-US" dirty="0" smtClean="0"/>
              <a:t> </a:t>
            </a:r>
            <a:r>
              <a:rPr lang="en-US" dirty="0" err="1" smtClean="0"/>
              <a:t>impor</a:t>
            </a:r>
            <a:r>
              <a:rPr lang="en-US" dirty="0" smtClean="0"/>
              <a:t>, </a:t>
            </a:r>
            <a:r>
              <a:rPr lang="en-US" dirty="0" err="1" smtClean="0"/>
              <a:t>sebesar</a:t>
            </a:r>
            <a:r>
              <a:rPr lang="en-US" dirty="0" smtClean="0"/>
              <a:t> 2,5%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memilikinya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0%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memilikinya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rugi</a:t>
            </a:r>
            <a:r>
              <a:rPr lang="en-US" dirty="0" smtClean="0"/>
              <a:t> (</a:t>
            </a:r>
            <a:r>
              <a:rPr lang="en-US" dirty="0" err="1" smtClean="0"/>
              <a:t>penghasilan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 err="1" smtClean="0"/>
              <a:t>pengeluaran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Bea </a:t>
            </a:r>
            <a:r>
              <a:rPr lang="en-US" dirty="0" err="1" smtClean="0"/>
              <a:t>masuk</a:t>
            </a:r>
            <a:r>
              <a:rPr lang="en-US" dirty="0" smtClean="0"/>
              <a:t> = </a:t>
            </a:r>
            <a:r>
              <a:rPr lang="en-US" dirty="0" err="1" smtClean="0"/>
              <a:t>sebesar</a:t>
            </a:r>
            <a:r>
              <a:rPr lang="en-US" dirty="0" smtClean="0"/>
              <a:t> 0%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coo (certificate of origins)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 smtClean="0"/>
              <a:t>tarif</a:t>
            </a:r>
            <a:r>
              <a:rPr lang="en-US" dirty="0" smtClean="0"/>
              <a:t> </a:t>
            </a:r>
            <a:r>
              <a:rPr lang="en-US" dirty="0" err="1" smtClean="0"/>
              <a:t>bea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hs</a:t>
            </a:r>
            <a:r>
              <a:rPr lang="en-US" dirty="0" smtClean="0"/>
              <a:t> code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34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cuci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tarif</a:t>
            </a:r>
            <a:r>
              <a:rPr lang="en-US" dirty="0" smtClean="0"/>
              <a:t> </a:t>
            </a:r>
            <a:r>
              <a:rPr lang="en-US" dirty="0" err="1" smtClean="0"/>
              <a:t>bea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10%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pabean</a:t>
            </a:r>
            <a:r>
              <a:rPr lang="en-US" dirty="0" smtClean="0"/>
              <a:t> 2000000</a:t>
            </a:r>
          </a:p>
          <a:p>
            <a:pPr marL="0" indent="0">
              <a:buNone/>
            </a:pPr>
            <a:r>
              <a:rPr lang="en-US" dirty="0" smtClean="0"/>
              <a:t>Bea </a:t>
            </a:r>
            <a:r>
              <a:rPr lang="en-US" dirty="0" err="1" smtClean="0"/>
              <a:t>masuk</a:t>
            </a:r>
            <a:r>
              <a:rPr lang="en-US" dirty="0" smtClean="0"/>
              <a:t> = 10% x 2000000 = 200000 (</a:t>
            </a:r>
            <a:r>
              <a:rPr lang="en-US" dirty="0" err="1" smtClean="0"/>
              <a:t>tarif</a:t>
            </a:r>
            <a:r>
              <a:rPr lang="en-US" dirty="0" smtClean="0"/>
              <a:t> </a:t>
            </a:r>
            <a:r>
              <a:rPr lang="en-US" dirty="0" err="1" smtClean="0"/>
              <a:t>bea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+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pabean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impor</a:t>
            </a:r>
            <a:r>
              <a:rPr lang="en-US" dirty="0" smtClean="0"/>
              <a:t> = 2000000 + 200000 = 2200000 (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pabean</a:t>
            </a:r>
            <a:r>
              <a:rPr lang="en-US" dirty="0" smtClean="0"/>
              <a:t> + </a:t>
            </a:r>
            <a:r>
              <a:rPr lang="en-US" dirty="0" err="1" smtClean="0"/>
              <a:t>bea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Ppn</a:t>
            </a:r>
            <a:r>
              <a:rPr lang="en-US" dirty="0" smtClean="0"/>
              <a:t> = 2200000 x 10% = 220000 </a:t>
            </a:r>
          </a:p>
          <a:p>
            <a:pPr marL="0" indent="0">
              <a:buNone/>
            </a:pPr>
            <a:r>
              <a:rPr lang="en-US" dirty="0" err="1" smtClean="0"/>
              <a:t>Pph</a:t>
            </a:r>
            <a:r>
              <a:rPr lang="en-US" dirty="0" smtClean="0"/>
              <a:t> = 2200000 x 7,5% = 165000</a:t>
            </a:r>
          </a:p>
          <a:p>
            <a:pPr marL="0" indent="0">
              <a:buNone/>
            </a:pPr>
            <a:r>
              <a:rPr lang="en-US" dirty="0" smtClean="0"/>
              <a:t>Total </a:t>
            </a:r>
            <a:r>
              <a:rPr lang="en-US" dirty="0" err="1" smtClean="0"/>
              <a:t>pungutan</a:t>
            </a:r>
            <a:r>
              <a:rPr lang="en-US" dirty="0" smtClean="0"/>
              <a:t> </a:t>
            </a:r>
            <a:r>
              <a:rPr lang="en-US" dirty="0" err="1" smtClean="0"/>
              <a:t>impor</a:t>
            </a:r>
            <a:r>
              <a:rPr lang="en-US" dirty="0" smtClean="0"/>
              <a:t> = 220000 + 165000 = 385000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94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52" y="2257425"/>
            <a:ext cx="5352536" cy="33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35" y="876980"/>
            <a:ext cx="7267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0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forward chaining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konklusi</a:t>
            </a:r>
            <a:endParaRPr lang="en-US" dirty="0"/>
          </a:p>
          <a:p>
            <a:r>
              <a:rPr lang="en-US" dirty="0" smtClean="0"/>
              <a:t>Knowledge base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rule-based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1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8" y="1908464"/>
            <a:ext cx="11485216" cy="1278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8" y="3581787"/>
            <a:ext cx="10324262" cy="689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6" y="4682015"/>
            <a:ext cx="10828542" cy="10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6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23" y="1157287"/>
            <a:ext cx="8484326" cy="46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2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Sistem Pakar Pajak Importasi</vt:lpstr>
      <vt:lpstr>Kegiatan Pengajuan Bebas Pajak</vt:lpstr>
      <vt:lpstr>Jenis Pajak Impor</vt:lpstr>
      <vt:lpstr>Contoh kasus</vt:lpstr>
      <vt:lpstr>Fakta</vt:lpstr>
      <vt:lpstr>Aturan</vt:lpstr>
      <vt:lpstr>Mesin inferensi dan knowledge base</vt:lpstr>
      <vt:lpstr>Implementasi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Pakar Pajak Importasi</dc:title>
  <dc:creator>User</dc:creator>
  <cp:lastModifiedBy>User</cp:lastModifiedBy>
  <cp:revision>10</cp:revision>
  <dcterms:created xsi:type="dcterms:W3CDTF">2019-12-10T09:12:50Z</dcterms:created>
  <dcterms:modified xsi:type="dcterms:W3CDTF">2019-12-11T13:55:11Z</dcterms:modified>
</cp:coreProperties>
</file>