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301" r:id="rId2"/>
    <p:sldId id="303" r:id="rId3"/>
    <p:sldId id="306" r:id="rId4"/>
    <p:sldId id="307" r:id="rId5"/>
    <p:sldId id="308" r:id="rId6"/>
    <p:sldId id="305" r:id="rId7"/>
    <p:sldId id="309" r:id="rId8"/>
    <p:sldId id="310" r:id="rId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9" autoAdjust="0"/>
    <p:restoredTop sz="94434" autoAdjust="0"/>
  </p:normalViewPr>
  <p:slideViewPr>
    <p:cSldViewPr snapToGrid="0">
      <p:cViewPr varScale="1">
        <p:scale>
          <a:sx n="82" d="100"/>
          <a:sy n="82" d="100"/>
        </p:scale>
        <p:origin x="102" y="42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B3A4C0-0F07-4B59-B821-07932AE92B39}" type="datetimeFigureOut">
              <a:rPr lang="en-US" smtClean="0"/>
              <a:t>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AADEED-23ED-451B-B402-47193D288327}" type="slidenum">
              <a:rPr lang="en-US" smtClean="0"/>
              <a:t>‹#›</a:t>
            </a:fld>
            <a:endParaRPr lang="en-US"/>
          </a:p>
        </p:txBody>
      </p:sp>
    </p:spTree>
    <p:extLst>
      <p:ext uri="{BB962C8B-B14F-4D97-AF65-F5344CB8AC3E}">
        <p14:creationId xmlns:p14="http://schemas.microsoft.com/office/powerpoint/2010/main" val="2001031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DC122E-1374-4CFF-8A66-B06B0F519724}" type="datetimeFigureOut">
              <a:rPr lang="es-MX" smtClean="0"/>
              <a:t>01/02/2020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DC4B1C1-2470-47AC-A4E0-D57A1151B29F}" type="slidenum">
              <a:rPr lang="es-MX" smtClean="0"/>
              <a:t>‹#›</a:t>
            </a:fld>
            <a:endParaRPr lang="es-MX"/>
          </a:p>
        </p:txBody>
      </p:sp>
    </p:spTree>
    <p:extLst>
      <p:ext uri="{BB962C8B-B14F-4D97-AF65-F5344CB8AC3E}">
        <p14:creationId xmlns:p14="http://schemas.microsoft.com/office/powerpoint/2010/main" val="68197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DC122E-1374-4CFF-8A66-B06B0F519724}" type="datetimeFigureOut">
              <a:rPr lang="es-MX" smtClean="0"/>
              <a:t>01/02/2020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DC4B1C1-2470-47AC-A4E0-D57A1151B29F}" type="slidenum">
              <a:rPr lang="es-MX" smtClean="0"/>
              <a:t>‹#›</a:t>
            </a:fld>
            <a:endParaRPr lang="es-MX"/>
          </a:p>
        </p:txBody>
      </p:sp>
    </p:spTree>
    <p:extLst>
      <p:ext uri="{BB962C8B-B14F-4D97-AF65-F5344CB8AC3E}">
        <p14:creationId xmlns:p14="http://schemas.microsoft.com/office/powerpoint/2010/main" val="279568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DC122E-1374-4CFF-8A66-B06B0F519724}" type="datetimeFigureOut">
              <a:rPr lang="es-MX" smtClean="0"/>
              <a:t>01/02/2020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DC4B1C1-2470-47AC-A4E0-D57A1151B29F}" type="slidenum">
              <a:rPr lang="es-MX" smtClean="0"/>
              <a:t>‹#›</a:t>
            </a:fld>
            <a:endParaRPr lang="es-MX"/>
          </a:p>
        </p:txBody>
      </p:sp>
    </p:spTree>
    <p:extLst>
      <p:ext uri="{BB962C8B-B14F-4D97-AF65-F5344CB8AC3E}">
        <p14:creationId xmlns:p14="http://schemas.microsoft.com/office/powerpoint/2010/main" val="4172239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DC122E-1374-4CFF-8A66-B06B0F519724}" type="datetimeFigureOut">
              <a:rPr lang="es-MX" smtClean="0"/>
              <a:t>01/02/2020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DC4B1C1-2470-47AC-A4E0-D57A1151B29F}" type="slidenum">
              <a:rPr lang="es-MX" smtClean="0"/>
              <a:t>‹#›</a:t>
            </a:fld>
            <a:endParaRPr lang="es-MX"/>
          </a:p>
        </p:txBody>
      </p:sp>
    </p:spTree>
    <p:extLst>
      <p:ext uri="{BB962C8B-B14F-4D97-AF65-F5344CB8AC3E}">
        <p14:creationId xmlns:p14="http://schemas.microsoft.com/office/powerpoint/2010/main" val="4206815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DC122E-1374-4CFF-8A66-B06B0F519724}" type="datetimeFigureOut">
              <a:rPr lang="es-MX" smtClean="0"/>
              <a:t>01/02/2020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DC4B1C1-2470-47AC-A4E0-D57A1151B29F}" type="slidenum">
              <a:rPr lang="es-MX" smtClean="0"/>
              <a:t>‹#›</a:t>
            </a:fld>
            <a:endParaRPr lang="es-MX"/>
          </a:p>
        </p:txBody>
      </p:sp>
    </p:spTree>
    <p:extLst>
      <p:ext uri="{BB962C8B-B14F-4D97-AF65-F5344CB8AC3E}">
        <p14:creationId xmlns:p14="http://schemas.microsoft.com/office/powerpoint/2010/main" val="3891182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DC122E-1374-4CFF-8A66-B06B0F519724}" type="datetimeFigureOut">
              <a:rPr lang="es-MX" smtClean="0"/>
              <a:t>01/02/2020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DC4B1C1-2470-47AC-A4E0-D57A1151B29F}" type="slidenum">
              <a:rPr lang="es-MX" smtClean="0"/>
              <a:t>‹#›</a:t>
            </a:fld>
            <a:endParaRPr lang="es-MX"/>
          </a:p>
        </p:txBody>
      </p:sp>
    </p:spTree>
    <p:extLst>
      <p:ext uri="{BB962C8B-B14F-4D97-AF65-F5344CB8AC3E}">
        <p14:creationId xmlns:p14="http://schemas.microsoft.com/office/powerpoint/2010/main" val="742968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DC122E-1374-4CFF-8A66-B06B0F519724}" type="datetimeFigureOut">
              <a:rPr lang="es-MX" smtClean="0"/>
              <a:t>01/02/2020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DDC4B1C1-2470-47AC-A4E0-D57A1151B29F}" type="slidenum">
              <a:rPr lang="es-MX" smtClean="0"/>
              <a:t>‹#›</a:t>
            </a:fld>
            <a:endParaRPr lang="es-MX"/>
          </a:p>
        </p:txBody>
      </p:sp>
    </p:spTree>
    <p:extLst>
      <p:ext uri="{BB962C8B-B14F-4D97-AF65-F5344CB8AC3E}">
        <p14:creationId xmlns:p14="http://schemas.microsoft.com/office/powerpoint/2010/main" val="52640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DC122E-1374-4CFF-8A66-B06B0F519724}" type="datetimeFigureOut">
              <a:rPr lang="es-MX" smtClean="0"/>
              <a:t>01/02/2020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DDC4B1C1-2470-47AC-A4E0-D57A1151B29F}" type="slidenum">
              <a:rPr lang="es-MX" smtClean="0"/>
              <a:t>‹#›</a:t>
            </a:fld>
            <a:endParaRPr lang="es-MX"/>
          </a:p>
        </p:txBody>
      </p:sp>
    </p:spTree>
    <p:extLst>
      <p:ext uri="{BB962C8B-B14F-4D97-AF65-F5344CB8AC3E}">
        <p14:creationId xmlns:p14="http://schemas.microsoft.com/office/powerpoint/2010/main" val="1447711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C122E-1374-4CFF-8A66-B06B0F519724}" type="datetimeFigureOut">
              <a:rPr lang="es-MX" smtClean="0"/>
              <a:t>01/02/2020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DDC4B1C1-2470-47AC-A4E0-D57A1151B29F}" type="slidenum">
              <a:rPr lang="es-MX" smtClean="0"/>
              <a:t>‹#›</a:t>
            </a:fld>
            <a:endParaRPr lang="es-MX"/>
          </a:p>
        </p:txBody>
      </p:sp>
    </p:spTree>
    <p:extLst>
      <p:ext uri="{BB962C8B-B14F-4D97-AF65-F5344CB8AC3E}">
        <p14:creationId xmlns:p14="http://schemas.microsoft.com/office/powerpoint/2010/main" val="2434630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C122E-1374-4CFF-8A66-B06B0F519724}" type="datetimeFigureOut">
              <a:rPr lang="es-MX" smtClean="0"/>
              <a:t>01/02/2020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DC4B1C1-2470-47AC-A4E0-D57A1151B29F}" type="slidenum">
              <a:rPr lang="es-MX" smtClean="0"/>
              <a:t>‹#›</a:t>
            </a:fld>
            <a:endParaRPr lang="es-MX"/>
          </a:p>
        </p:txBody>
      </p:sp>
    </p:spTree>
    <p:extLst>
      <p:ext uri="{BB962C8B-B14F-4D97-AF65-F5344CB8AC3E}">
        <p14:creationId xmlns:p14="http://schemas.microsoft.com/office/powerpoint/2010/main" val="418859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C122E-1374-4CFF-8A66-B06B0F519724}" type="datetimeFigureOut">
              <a:rPr lang="es-MX" smtClean="0"/>
              <a:t>01/02/2020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DC4B1C1-2470-47AC-A4E0-D57A1151B29F}" type="slidenum">
              <a:rPr lang="es-MX" smtClean="0"/>
              <a:t>‹#›</a:t>
            </a:fld>
            <a:endParaRPr lang="es-MX"/>
          </a:p>
        </p:txBody>
      </p:sp>
    </p:spTree>
    <p:extLst>
      <p:ext uri="{BB962C8B-B14F-4D97-AF65-F5344CB8AC3E}">
        <p14:creationId xmlns:p14="http://schemas.microsoft.com/office/powerpoint/2010/main" val="1832656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DC122E-1374-4CFF-8A66-B06B0F519724}" type="datetimeFigureOut">
              <a:rPr lang="es-MX" smtClean="0"/>
              <a:t>01/02/2020</a:t>
            </a:fld>
            <a:endParaRPr lang="es-MX"/>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C4B1C1-2470-47AC-A4E0-D57A1151B29F}" type="slidenum">
              <a:rPr lang="es-MX" smtClean="0"/>
              <a:t>‹#›</a:t>
            </a:fld>
            <a:endParaRPr lang="es-MX"/>
          </a:p>
        </p:txBody>
      </p:sp>
    </p:spTree>
    <p:extLst>
      <p:ext uri="{BB962C8B-B14F-4D97-AF65-F5344CB8AC3E}">
        <p14:creationId xmlns:p14="http://schemas.microsoft.com/office/powerpoint/2010/main" val="5491878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gif"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gif"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gif"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5.gif"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image" Target="../media/image6.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2913" y="285750"/>
            <a:ext cx="9986963" cy="4154984"/>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8800" b="1" dirty="0">
                <a:ln/>
                <a:solidFill>
                  <a:schemeClr val="accent4"/>
                </a:solidFill>
              </a:rPr>
              <a:t>Small Talk - Greetings &amp; Describing People</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4952"/>
          <a:stretch/>
        </p:blipFill>
        <p:spPr>
          <a:xfrm>
            <a:off x="6233652" y="2492579"/>
            <a:ext cx="5958348" cy="4365421"/>
          </a:xfrm>
          <a:prstGeom prst="rect">
            <a:avLst/>
          </a:prstGeom>
        </p:spPr>
      </p:pic>
    </p:spTree>
    <p:extLst>
      <p:ext uri="{BB962C8B-B14F-4D97-AF65-F5344CB8AC3E}">
        <p14:creationId xmlns:p14="http://schemas.microsoft.com/office/powerpoint/2010/main" val="3493583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44084"/>
          <a:stretch/>
        </p:blipFill>
        <p:spPr>
          <a:xfrm>
            <a:off x="2739066" y="0"/>
            <a:ext cx="6713868" cy="1485900"/>
          </a:xfrm>
          <a:prstGeom prst="rect">
            <a:avLst/>
          </a:prstGeom>
        </p:spPr>
      </p:pic>
      <p:sp>
        <p:nvSpPr>
          <p:cNvPr id="6" name="Rectangle 5"/>
          <p:cNvSpPr/>
          <p:nvPr/>
        </p:nvSpPr>
        <p:spPr>
          <a:xfrm>
            <a:off x="485193" y="2751663"/>
            <a:ext cx="11293052" cy="1754326"/>
          </a:xfrm>
          <a:prstGeom prst="rect">
            <a:avLst/>
          </a:prstGeom>
        </p:spPr>
        <p:txBody>
          <a:bodyPr wrap="square">
            <a:spAutoFit/>
          </a:bodyPr>
          <a:lstStyle/>
          <a:p>
            <a:pPr algn="ctr"/>
            <a:r>
              <a:rPr lang="en-US" sz="3600" dirty="0">
                <a:solidFill>
                  <a:schemeClr val="bg1"/>
                </a:solidFill>
                <a:latin typeface="Open Sans"/>
              </a:rPr>
              <a:t>“When greeting someone in English, it’s important to use the right level of formality for each situation. And that’s exactly what I’ll help you learn in this lesson.”</a:t>
            </a:r>
            <a:endParaRPr lang="es-MX" sz="3600" b="1" i="1" dirty="0">
              <a:solidFill>
                <a:srgbClr val="00B050"/>
              </a:solidFill>
              <a:latin typeface="Open Sans"/>
            </a:endParaRPr>
          </a:p>
        </p:txBody>
      </p:sp>
      <p:sp>
        <p:nvSpPr>
          <p:cNvPr id="8" name="Rectangle 1"/>
          <p:cNvSpPr>
            <a:spLocks noChangeArrowheads="1"/>
          </p:cNvSpPr>
          <p:nvPr/>
        </p:nvSpPr>
        <p:spPr bwMode="auto">
          <a:xfrm>
            <a:off x="425282" y="2034812"/>
            <a:ext cx="11341438" cy="144655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es-MX" sz="4400" b="1" dirty="0">
                <a:ln/>
                <a:solidFill>
                  <a:schemeClr val="accent4"/>
                </a:solidFill>
              </a:rPr>
              <a:t>The Right Greeting for Every Situation in English</a:t>
            </a:r>
          </a:p>
          <a:p>
            <a:pPr algn="ctr"/>
            <a:endParaRPr lang="es-MX" altLang="es-MX" sz="4400" b="1" dirty="0">
              <a:ln/>
              <a:solidFill>
                <a:schemeClr val="accent4"/>
              </a:solidFill>
            </a:endParaRPr>
          </a:p>
        </p:txBody>
      </p:sp>
    </p:spTree>
    <p:extLst>
      <p:ext uri="{BB962C8B-B14F-4D97-AF65-F5344CB8AC3E}">
        <p14:creationId xmlns:p14="http://schemas.microsoft.com/office/powerpoint/2010/main" val="1911593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060746" y="1402042"/>
            <a:ext cx="10141944"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es-MX" sz="3600" b="1" dirty="0">
                <a:ln/>
                <a:solidFill>
                  <a:schemeClr val="accent4"/>
                </a:solidFill>
              </a:rPr>
              <a:t>English Greetings for Professional/Formal Situations</a:t>
            </a:r>
            <a:endParaRPr lang="es-MX" altLang="es-MX" sz="3600" b="1" dirty="0">
              <a:ln/>
              <a:solidFill>
                <a:schemeClr val="accent4"/>
              </a:solidFill>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44084"/>
          <a:stretch/>
        </p:blipFill>
        <p:spPr>
          <a:xfrm>
            <a:off x="2774784" y="7114"/>
            <a:ext cx="6713868" cy="1485900"/>
          </a:xfrm>
          <a:prstGeom prst="rect">
            <a:avLst/>
          </a:prstGeom>
        </p:spPr>
      </p:pic>
      <p:sp>
        <p:nvSpPr>
          <p:cNvPr id="6" name="Rectangle 5"/>
          <p:cNvSpPr/>
          <p:nvPr/>
        </p:nvSpPr>
        <p:spPr>
          <a:xfrm>
            <a:off x="871538" y="2266479"/>
            <a:ext cx="9539287" cy="3170099"/>
          </a:xfrm>
          <a:prstGeom prst="rect">
            <a:avLst/>
          </a:prstGeom>
        </p:spPr>
        <p:txBody>
          <a:bodyPr wrap="square">
            <a:spAutoFit/>
          </a:bodyPr>
          <a:lstStyle/>
          <a:p>
            <a:r>
              <a:rPr lang="en-US" sz="2400" dirty="0">
                <a:solidFill>
                  <a:schemeClr val="bg1"/>
                </a:solidFill>
                <a:latin typeface="Open Sans"/>
              </a:rPr>
              <a:t>Situations in which we may need more formal or business professional language in English. Some common examples include:</a:t>
            </a:r>
          </a:p>
          <a:p>
            <a:pPr marL="800100" lvl="1" indent="-342900" fontAlgn="base">
              <a:buFont typeface="Arial" panose="020B0604020202020204" pitchFamily="34" charset="0"/>
              <a:buChar char="•"/>
            </a:pPr>
            <a:r>
              <a:rPr lang="en-US" sz="2000" dirty="0">
                <a:solidFill>
                  <a:schemeClr val="bg1"/>
                </a:solidFill>
                <a:latin typeface="Open Sans"/>
              </a:rPr>
              <a:t>Business meetings &amp; negotiations</a:t>
            </a:r>
          </a:p>
          <a:p>
            <a:pPr marL="800100" lvl="1" indent="-342900" fontAlgn="base">
              <a:buFont typeface="Arial" panose="020B0604020202020204" pitchFamily="34" charset="0"/>
              <a:buChar char="•"/>
            </a:pPr>
            <a:r>
              <a:rPr lang="en-US" sz="2000" dirty="0">
                <a:solidFill>
                  <a:schemeClr val="bg1"/>
                </a:solidFill>
                <a:latin typeface="Open Sans"/>
              </a:rPr>
              <a:t>At a job interview</a:t>
            </a:r>
          </a:p>
          <a:p>
            <a:pPr marL="800100" lvl="1" indent="-342900" fontAlgn="base">
              <a:buFont typeface="Arial" panose="020B0604020202020204" pitchFamily="34" charset="0"/>
              <a:buChar char="•"/>
            </a:pPr>
            <a:r>
              <a:rPr lang="en-US" sz="2000" dirty="0">
                <a:solidFill>
                  <a:schemeClr val="bg1"/>
                </a:solidFill>
                <a:latin typeface="Open Sans"/>
              </a:rPr>
              <a:t>Communicating with high-level management</a:t>
            </a:r>
          </a:p>
          <a:p>
            <a:pPr marL="800100" lvl="1" indent="-342900" fontAlgn="base">
              <a:buFont typeface="Arial" panose="020B0604020202020204" pitchFamily="34" charset="0"/>
              <a:buChar char="•"/>
            </a:pPr>
            <a:r>
              <a:rPr lang="en-US" sz="2000" dirty="0">
                <a:solidFill>
                  <a:schemeClr val="bg1"/>
                </a:solidFill>
                <a:latin typeface="Open Sans"/>
              </a:rPr>
              <a:t>Saying hello to the company president or CEO</a:t>
            </a:r>
          </a:p>
          <a:p>
            <a:pPr marL="800100" lvl="1" indent="-342900" fontAlgn="base">
              <a:buFont typeface="Arial" panose="020B0604020202020204" pitchFamily="34" charset="0"/>
              <a:buChar char="•"/>
            </a:pPr>
            <a:r>
              <a:rPr lang="en-US" sz="2000" dirty="0">
                <a:solidFill>
                  <a:schemeClr val="bg1"/>
                </a:solidFill>
                <a:latin typeface="Open Sans"/>
              </a:rPr>
              <a:t>Showing respect to elderly individuals or people we do not know well</a:t>
            </a:r>
          </a:p>
          <a:p>
            <a:pPr marL="800100" lvl="1" indent="-342900" fontAlgn="base">
              <a:buFont typeface="Arial" panose="020B0604020202020204" pitchFamily="34" charset="0"/>
              <a:buChar char="•"/>
            </a:pPr>
            <a:r>
              <a:rPr lang="en-US" sz="2000" dirty="0">
                <a:solidFill>
                  <a:schemeClr val="bg1"/>
                </a:solidFill>
                <a:latin typeface="Open Sans"/>
              </a:rPr>
              <a:t>Meeting new business colleagues</a:t>
            </a:r>
          </a:p>
          <a:p>
            <a:pPr marL="800100" lvl="1" indent="-342900" fontAlgn="base">
              <a:buFont typeface="Arial" panose="020B0604020202020204" pitchFamily="34" charset="0"/>
              <a:buChar char="•"/>
            </a:pPr>
            <a:r>
              <a:rPr lang="en-US" sz="2000" dirty="0">
                <a:solidFill>
                  <a:schemeClr val="bg1"/>
                </a:solidFill>
                <a:latin typeface="Open Sans"/>
              </a:rPr>
              <a:t>Communicating with new clients, high-level clients, angry clients</a:t>
            </a:r>
          </a:p>
          <a:p>
            <a:endParaRPr lang="en-US" sz="1200" dirty="0">
              <a:solidFill>
                <a:schemeClr val="bg1"/>
              </a:solidFill>
              <a:latin typeface="Open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1788" y="3455742"/>
            <a:ext cx="3848695" cy="3399681"/>
          </a:xfrm>
          <a:prstGeom prst="rect">
            <a:avLst/>
          </a:prstGeom>
        </p:spPr>
      </p:pic>
    </p:spTree>
    <p:extLst>
      <p:ext uri="{BB962C8B-B14F-4D97-AF65-F5344CB8AC3E}">
        <p14:creationId xmlns:p14="http://schemas.microsoft.com/office/powerpoint/2010/main" val="2682754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4363580" y="418868"/>
            <a:ext cx="3464859"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MX" altLang="es-MX" sz="3600" b="1" dirty="0">
                <a:ln/>
                <a:solidFill>
                  <a:schemeClr val="accent4"/>
                </a:solidFill>
              </a:rPr>
              <a:t>Formal Greetings</a:t>
            </a:r>
          </a:p>
        </p:txBody>
      </p:sp>
      <p:sp>
        <p:nvSpPr>
          <p:cNvPr id="6" name="Rectangle 5"/>
          <p:cNvSpPr/>
          <p:nvPr/>
        </p:nvSpPr>
        <p:spPr>
          <a:xfrm>
            <a:off x="285751" y="1065199"/>
            <a:ext cx="11691936" cy="5447645"/>
          </a:xfrm>
          <a:prstGeom prst="rect">
            <a:avLst/>
          </a:prstGeom>
        </p:spPr>
        <p:txBody>
          <a:bodyPr wrap="square">
            <a:spAutoFit/>
          </a:bodyPr>
          <a:lstStyle/>
          <a:p>
            <a:pPr algn="just"/>
            <a:r>
              <a:rPr lang="en-US" sz="2400" b="1" dirty="0">
                <a:solidFill>
                  <a:srgbClr val="00CC00"/>
                </a:solidFill>
                <a:effectLst>
                  <a:outerShdw blurRad="38100" dist="38100" dir="2700000" algn="tl">
                    <a:srgbClr val="000000">
                      <a:alpha val="43137"/>
                    </a:srgbClr>
                  </a:outerShdw>
                </a:effectLst>
                <a:latin typeface="Open Sans"/>
              </a:rPr>
              <a:t>Good morning / Good afternoon / Good Evening</a:t>
            </a:r>
          </a:p>
          <a:p>
            <a:pPr algn="just"/>
            <a:endParaRPr lang="en-US" sz="2000" dirty="0">
              <a:solidFill>
                <a:schemeClr val="bg1"/>
              </a:solidFill>
              <a:latin typeface="Open Sans"/>
            </a:endParaRPr>
          </a:p>
          <a:p>
            <a:pPr algn="just"/>
            <a:r>
              <a:rPr lang="en-US" sz="2000" dirty="0">
                <a:solidFill>
                  <a:schemeClr val="bg1"/>
                </a:solidFill>
                <a:latin typeface="Open Sans"/>
              </a:rPr>
              <a:t>This is the most common form of greeting in a formal situation and is appropriate to use anytime – with colleagues, business clients, formal relationships, new neighbors, etc.</a:t>
            </a:r>
          </a:p>
          <a:p>
            <a:pPr algn="just"/>
            <a:r>
              <a:rPr lang="en-US" sz="2000" dirty="0">
                <a:solidFill>
                  <a:schemeClr val="bg1"/>
                </a:solidFill>
                <a:latin typeface="Open Sans"/>
              </a:rPr>
              <a:t>To be particularly respectful, you can also include the person’s last name, for example:</a:t>
            </a:r>
          </a:p>
          <a:p>
            <a:pPr algn="just"/>
            <a:r>
              <a:rPr lang="en-US" sz="2000" dirty="0">
                <a:solidFill>
                  <a:schemeClr val="bg1"/>
                </a:solidFill>
                <a:latin typeface="Open Sans"/>
              </a:rPr>
              <a:t>“</a:t>
            </a:r>
            <a:r>
              <a:rPr lang="en-US" sz="2000" i="1" dirty="0">
                <a:solidFill>
                  <a:srgbClr val="FFFF00"/>
                </a:solidFill>
                <a:effectLst>
                  <a:outerShdw blurRad="38100" dist="38100" dir="2700000" algn="tl">
                    <a:srgbClr val="000000">
                      <a:alpha val="43137"/>
                    </a:srgbClr>
                  </a:outerShdw>
                </a:effectLst>
                <a:latin typeface="Open Sans"/>
              </a:rPr>
              <a:t>Good morning, </a:t>
            </a:r>
            <a:r>
              <a:rPr lang="en-US" sz="2000" i="1" dirty="0" err="1">
                <a:solidFill>
                  <a:srgbClr val="FFFF00"/>
                </a:solidFill>
                <a:effectLst>
                  <a:outerShdw blurRad="38100" dist="38100" dir="2700000" algn="tl">
                    <a:srgbClr val="000000">
                      <a:alpha val="43137"/>
                    </a:srgbClr>
                  </a:outerShdw>
                </a:effectLst>
                <a:latin typeface="Open Sans"/>
              </a:rPr>
              <a:t>Ms</a:t>
            </a:r>
            <a:r>
              <a:rPr lang="en-US" sz="2000" i="1" dirty="0">
                <a:solidFill>
                  <a:srgbClr val="FFFF00"/>
                </a:solidFill>
                <a:effectLst>
                  <a:outerShdw blurRad="38100" dist="38100" dir="2700000" algn="tl">
                    <a:srgbClr val="000000">
                      <a:alpha val="43137"/>
                    </a:srgbClr>
                  </a:outerShdw>
                </a:effectLst>
                <a:latin typeface="Open Sans"/>
              </a:rPr>
              <a:t> Jones.</a:t>
            </a:r>
            <a:r>
              <a:rPr lang="en-US" sz="2000" dirty="0">
                <a:solidFill>
                  <a:schemeClr val="bg1"/>
                </a:solidFill>
                <a:latin typeface="Open Sans"/>
              </a:rPr>
              <a:t>” If you know someone well, you can also use the first name.</a:t>
            </a:r>
          </a:p>
          <a:p>
            <a:pPr algn="just"/>
            <a:endParaRPr lang="en-US" sz="2000" dirty="0">
              <a:solidFill>
                <a:schemeClr val="bg1"/>
              </a:solidFill>
              <a:latin typeface="Open Sans"/>
            </a:endParaRPr>
          </a:p>
          <a:p>
            <a:pPr algn="just"/>
            <a:r>
              <a:rPr lang="en-US" sz="2000" dirty="0">
                <a:solidFill>
                  <a:schemeClr val="bg1"/>
                </a:solidFill>
                <a:latin typeface="Open Sans"/>
              </a:rPr>
              <a:t>When you are greeting a group of people – for example at a meeting – you can also say something such as:</a:t>
            </a:r>
          </a:p>
          <a:p>
            <a:pPr algn="just"/>
            <a:r>
              <a:rPr lang="en-US" sz="2000" i="1" dirty="0">
                <a:solidFill>
                  <a:srgbClr val="FFFF00"/>
                </a:solidFill>
                <a:effectLst>
                  <a:outerShdw blurRad="38100" dist="38100" dir="2700000" algn="tl">
                    <a:srgbClr val="000000">
                      <a:alpha val="43137"/>
                    </a:srgbClr>
                  </a:outerShdw>
                </a:effectLst>
                <a:latin typeface="Open Sans"/>
              </a:rPr>
              <a:t>Good morning, everyone. I hope you are doing well this morning.</a:t>
            </a:r>
          </a:p>
          <a:p>
            <a:pPr algn="just"/>
            <a:endParaRPr lang="en-US" sz="2000" dirty="0">
              <a:solidFill>
                <a:schemeClr val="bg1"/>
              </a:solidFill>
              <a:latin typeface="Open Sans"/>
            </a:endParaRPr>
          </a:p>
          <a:p>
            <a:pPr algn="just"/>
            <a:r>
              <a:rPr lang="en-US" sz="2400" b="1" dirty="0">
                <a:solidFill>
                  <a:srgbClr val="00CC00"/>
                </a:solidFill>
                <a:effectLst>
                  <a:outerShdw blurRad="38100" dist="38100" dir="2700000" algn="tl">
                    <a:srgbClr val="000000">
                      <a:alpha val="43137"/>
                    </a:srgbClr>
                  </a:outerShdw>
                </a:effectLst>
                <a:latin typeface="Open Sans"/>
              </a:rPr>
              <a:t>Hello. How do you do?</a:t>
            </a:r>
          </a:p>
          <a:p>
            <a:pPr algn="just"/>
            <a:endParaRPr lang="en-US" sz="2000" dirty="0">
              <a:solidFill>
                <a:schemeClr val="bg1"/>
              </a:solidFill>
              <a:latin typeface="Open Sans"/>
            </a:endParaRPr>
          </a:p>
          <a:p>
            <a:pPr algn="just"/>
            <a:r>
              <a:rPr lang="en-US" sz="2000" dirty="0">
                <a:solidFill>
                  <a:schemeClr val="bg1"/>
                </a:solidFill>
                <a:latin typeface="Open Sans"/>
              </a:rPr>
              <a:t>This is used when meeting someone for the first time and is very formal. </a:t>
            </a:r>
          </a:p>
          <a:p>
            <a:pPr algn="just"/>
            <a:r>
              <a:rPr lang="en-US" sz="2000" dirty="0">
                <a:solidFill>
                  <a:schemeClr val="bg1"/>
                </a:solidFill>
                <a:latin typeface="Open Sans"/>
              </a:rPr>
              <a:t>It may be used in a formal business situation or a formal dinner party event.</a:t>
            </a:r>
          </a:p>
          <a:p>
            <a:pPr algn="just"/>
            <a:r>
              <a:rPr lang="en-US" sz="2000" dirty="0">
                <a:solidFill>
                  <a:schemeClr val="bg1"/>
                </a:solidFill>
                <a:latin typeface="Open Sans"/>
              </a:rPr>
              <a:t>Be careful. This is not really a “</a:t>
            </a:r>
            <a:r>
              <a:rPr lang="en-US" sz="2000" i="1" dirty="0">
                <a:solidFill>
                  <a:srgbClr val="FFFF00"/>
                </a:solidFill>
                <a:effectLst>
                  <a:outerShdw blurRad="38100" dist="38100" dir="2700000" algn="tl">
                    <a:srgbClr val="000000">
                      <a:alpha val="43137"/>
                    </a:srgbClr>
                  </a:outerShdw>
                </a:effectLst>
                <a:latin typeface="Open Sans"/>
              </a:rPr>
              <a:t>How are you?</a:t>
            </a:r>
            <a:r>
              <a:rPr lang="en-US" sz="2000" dirty="0">
                <a:solidFill>
                  <a:schemeClr val="bg1"/>
                </a:solidFill>
                <a:latin typeface="Open Sans"/>
              </a:rPr>
              <a:t>” question. It is really </a:t>
            </a:r>
          </a:p>
          <a:p>
            <a:pPr algn="just"/>
            <a:r>
              <a:rPr lang="en-US" sz="2000" dirty="0">
                <a:solidFill>
                  <a:schemeClr val="bg1"/>
                </a:solidFill>
                <a:latin typeface="Open Sans"/>
              </a:rPr>
              <a:t>a simple greeting and has a similar meaning to “Nice to meet you.”</a:t>
            </a:r>
            <a:endParaRPr lang="en-US" sz="2000" b="1" dirty="0">
              <a:solidFill>
                <a:srgbClr val="FFFF00"/>
              </a:solidFill>
              <a:latin typeface="Open Sans"/>
            </a:endParaRPr>
          </a:p>
        </p:txBody>
      </p:sp>
    </p:spTree>
    <p:extLst>
      <p:ext uri="{BB962C8B-B14F-4D97-AF65-F5344CB8AC3E}">
        <p14:creationId xmlns:p14="http://schemas.microsoft.com/office/powerpoint/2010/main" val="1125305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4363580" y="418868"/>
            <a:ext cx="3464859"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MX" altLang="es-MX" sz="3600" b="1" dirty="0">
                <a:ln/>
                <a:solidFill>
                  <a:schemeClr val="accent4"/>
                </a:solidFill>
              </a:rPr>
              <a:t>Formal Greetings</a:t>
            </a:r>
          </a:p>
        </p:txBody>
      </p:sp>
      <p:sp>
        <p:nvSpPr>
          <p:cNvPr id="6" name="Rectangle 5"/>
          <p:cNvSpPr/>
          <p:nvPr/>
        </p:nvSpPr>
        <p:spPr>
          <a:xfrm>
            <a:off x="285751" y="1065199"/>
            <a:ext cx="11691936" cy="4339650"/>
          </a:xfrm>
          <a:prstGeom prst="rect">
            <a:avLst/>
          </a:prstGeom>
        </p:spPr>
        <p:txBody>
          <a:bodyPr wrap="square">
            <a:spAutoFit/>
          </a:bodyPr>
          <a:lstStyle/>
          <a:p>
            <a:pPr algn="just"/>
            <a:r>
              <a:rPr lang="en-US" sz="2400" b="1" dirty="0">
                <a:solidFill>
                  <a:srgbClr val="00CC00"/>
                </a:solidFill>
                <a:effectLst>
                  <a:outerShdw blurRad="38100" dist="38100" dir="2700000" algn="tl">
                    <a:srgbClr val="000000">
                      <a:alpha val="43137"/>
                    </a:srgbClr>
                  </a:outerShdw>
                </a:effectLst>
                <a:latin typeface="Open Sans"/>
              </a:rPr>
              <a:t>Nice to meet you. / Pleased to meet you.</a:t>
            </a:r>
          </a:p>
          <a:p>
            <a:pPr algn="just"/>
            <a:endParaRPr lang="en-US" sz="2400" b="1" dirty="0">
              <a:solidFill>
                <a:srgbClr val="00CC00"/>
              </a:solidFill>
              <a:effectLst>
                <a:outerShdw blurRad="38100" dist="38100" dir="2700000" algn="tl">
                  <a:srgbClr val="000000">
                    <a:alpha val="43137"/>
                  </a:srgbClr>
                </a:outerShdw>
              </a:effectLst>
              <a:latin typeface="Open Sans"/>
            </a:endParaRPr>
          </a:p>
          <a:p>
            <a:pPr algn="just"/>
            <a:r>
              <a:rPr lang="en-US" sz="2000" dirty="0">
                <a:solidFill>
                  <a:schemeClr val="bg1"/>
                </a:solidFill>
                <a:latin typeface="Open Sans"/>
              </a:rPr>
              <a:t>You are probably already familiar with these expressions from your English studies as they are common in many English books. These expressions are best used in formal or business situations when you meet someone for the first time, for example, </a:t>
            </a:r>
          </a:p>
          <a:p>
            <a:pPr algn="just"/>
            <a:r>
              <a:rPr lang="en-US" sz="2000" b="1" dirty="0">
                <a:solidFill>
                  <a:schemeClr val="bg1"/>
                </a:solidFill>
                <a:latin typeface="Open Sans"/>
              </a:rPr>
              <a:t>A</a:t>
            </a:r>
            <a:r>
              <a:rPr lang="en-US" sz="2000" dirty="0">
                <a:solidFill>
                  <a:schemeClr val="bg1"/>
                </a:solidFill>
                <a:latin typeface="Open Sans"/>
              </a:rPr>
              <a:t>: “</a:t>
            </a:r>
            <a:r>
              <a:rPr lang="en-US" sz="2000" i="1" dirty="0">
                <a:solidFill>
                  <a:srgbClr val="FFFF00"/>
                </a:solidFill>
                <a:effectLst>
                  <a:outerShdw blurRad="38100" dist="38100" dir="2700000" algn="tl">
                    <a:srgbClr val="000000">
                      <a:alpha val="43137"/>
                    </a:srgbClr>
                  </a:outerShdw>
                </a:effectLst>
                <a:latin typeface="Open Sans"/>
              </a:rPr>
              <a:t>Good morning. How do you do? I’m John Doe.</a:t>
            </a:r>
            <a:r>
              <a:rPr lang="en-US" sz="2000" dirty="0">
                <a:solidFill>
                  <a:schemeClr val="bg1"/>
                </a:solidFill>
                <a:latin typeface="Open Sans"/>
              </a:rPr>
              <a:t>” </a:t>
            </a:r>
          </a:p>
          <a:p>
            <a:pPr algn="just"/>
            <a:r>
              <a:rPr lang="en-US" sz="2000" b="1" dirty="0">
                <a:solidFill>
                  <a:schemeClr val="bg1"/>
                </a:solidFill>
                <a:latin typeface="Open Sans"/>
              </a:rPr>
              <a:t>B</a:t>
            </a:r>
            <a:r>
              <a:rPr lang="en-US" sz="2000" dirty="0">
                <a:solidFill>
                  <a:schemeClr val="bg1"/>
                </a:solidFill>
                <a:latin typeface="Open Sans"/>
              </a:rPr>
              <a:t>: “</a:t>
            </a:r>
            <a:r>
              <a:rPr lang="en-US" sz="2000" i="1" dirty="0">
                <a:solidFill>
                  <a:srgbClr val="FFFF00"/>
                </a:solidFill>
                <a:latin typeface="Open Sans"/>
              </a:rPr>
              <a:t>Pleased to meet you Mr. </a:t>
            </a:r>
            <a:r>
              <a:rPr lang="en-US" sz="2000" i="1" dirty="0" err="1">
                <a:solidFill>
                  <a:srgbClr val="FFFF00"/>
                </a:solidFill>
                <a:latin typeface="Open Sans"/>
              </a:rPr>
              <a:t>Rammas</a:t>
            </a:r>
            <a:r>
              <a:rPr lang="en-US" sz="2000" i="1" dirty="0">
                <a:solidFill>
                  <a:srgbClr val="FFFF00"/>
                </a:solidFill>
                <a:latin typeface="Open Sans"/>
              </a:rPr>
              <a:t>.</a:t>
            </a:r>
            <a:r>
              <a:rPr lang="en-US" sz="2000" dirty="0">
                <a:solidFill>
                  <a:schemeClr val="bg1"/>
                </a:solidFill>
                <a:latin typeface="Open Sans"/>
              </a:rPr>
              <a:t>”</a:t>
            </a:r>
            <a:endParaRPr lang="en-US" sz="2000" i="1" dirty="0">
              <a:solidFill>
                <a:srgbClr val="FFFF00"/>
              </a:solidFill>
              <a:effectLst>
                <a:outerShdw blurRad="38100" dist="38100" dir="2700000" algn="tl">
                  <a:srgbClr val="000000">
                    <a:alpha val="43137"/>
                  </a:srgbClr>
                </a:outerShdw>
              </a:effectLst>
              <a:latin typeface="Open Sans"/>
            </a:endParaRPr>
          </a:p>
          <a:p>
            <a:pPr algn="just"/>
            <a:endParaRPr lang="en-US" sz="2000" dirty="0">
              <a:solidFill>
                <a:schemeClr val="bg1"/>
              </a:solidFill>
              <a:latin typeface="Open Sans"/>
            </a:endParaRPr>
          </a:p>
          <a:p>
            <a:pPr algn="just"/>
            <a:r>
              <a:rPr lang="en-US" sz="2400" b="1" dirty="0">
                <a:solidFill>
                  <a:srgbClr val="00CC00"/>
                </a:solidFill>
                <a:effectLst>
                  <a:outerShdw blurRad="38100" dist="38100" dir="2700000" algn="tl">
                    <a:srgbClr val="000000">
                      <a:alpha val="43137"/>
                    </a:srgbClr>
                  </a:outerShdw>
                </a:effectLst>
                <a:latin typeface="Open Sans"/>
              </a:rPr>
              <a:t>How have you been doing? / How have you been?</a:t>
            </a:r>
          </a:p>
          <a:p>
            <a:pPr algn="just"/>
            <a:endParaRPr lang="en-US" sz="2400" b="1" dirty="0">
              <a:solidFill>
                <a:srgbClr val="00CC00"/>
              </a:solidFill>
              <a:effectLst>
                <a:outerShdw blurRad="38100" dist="38100" dir="2700000" algn="tl">
                  <a:srgbClr val="000000">
                    <a:alpha val="43137"/>
                  </a:srgbClr>
                </a:outerShdw>
              </a:effectLst>
              <a:latin typeface="Open Sans"/>
            </a:endParaRPr>
          </a:p>
          <a:p>
            <a:pPr algn="just"/>
            <a:r>
              <a:rPr lang="en-US" sz="2000" dirty="0">
                <a:solidFill>
                  <a:schemeClr val="bg1"/>
                </a:solidFill>
                <a:latin typeface="Open Sans"/>
              </a:rPr>
              <a:t>This is a very simple, polite and appropriate question to use to start a conversation in a business or formal situation. It is a respectful way to ask “</a:t>
            </a:r>
            <a:r>
              <a:rPr lang="en-US" sz="2000" i="1" dirty="0">
                <a:solidFill>
                  <a:srgbClr val="FFFF00"/>
                </a:solidFill>
                <a:effectLst>
                  <a:outerShdw blurRad="38100" dist="38100" dir="2700000" algn="tl">
                    <a:srgbClr val="000000">
                      <a:alpha val="43137"/>
                    </a:srgbClr>
                  </a:outerShdw>
                </a:effectLst>
                <a:latin typeface="Open Sans"/>
              </a:rPr>
              <a:t>How are you?</a:t>
            </a:r>
            <a:r>
              <a:rPr lang="en-US" sz="2000" dirty="0">
                <a:solidFill>
                  <a:schemeClr val="bg1"/>
                </a:solidFill>
                <a:latin typeface="Open Sans"/>
              </a:rPr>
              <a:t>” with someone you have not seen in a long time or someone you do not see every day.</a:t>
            </a:r>
            <a:endParaRPr lang="en-US" sz="2000" b="1" dirty="0">
              <a:solidFill>
                <a:srgbClr val="FFFF00"/>
              </a:solidFill>
              <a:latin typeface="Open Sans"/>
            </a:endParaRPr>
          </a:p>
        </p:txBody>
      </p:sp>
    </p:spTree>
    <p:extLst>
      <p:ext uri="{BB962C8B-B14F-4D97-AF65-F5344CB8AC3E}">
        <p14:creationId xmlns:p14="http://schemas.microsoft.com/office/powerpoint/2010/main" val="1044890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E581CB-93AD-4C17-9DE3-F7A5F9F556B6}"/>
              </a:ext>
            </a:extLst>
          </p:cNvPr>
          <p:cNvSpPr/>
          <p:nvPr/>
        </p:nvSpPr>
        <p:spPr>
          <a:xfrm>
            <a:off x="250032" y="1065199"/>
            <a:ext cx="11691936" cy="2277547"/>
          </a:xfrm>
          <a:prstGeom prst="rect">
            <a:avLst/>
          </a:prstGeom>
        </p:spPr>
        <p:txBody>
          <a:bodyPr wrap="square">
            <a:spAutoFit/>
          </a:bodyPr>
          <a:lstStyle/>
          <a:p>
            <a:pPr algn="just"/>
            <a:r>
              <a:rPr lang="en-US" sz="2400" b="1" dirty="0">
                <a:solidFill>
                  <a:srgbClr val="00CC00"/>
                </a:solidFill>
                <a:effectLst>
                  <a:outerShdw blurRad="38100" dist="38100" dir="2700000" algn="tl">
                    <a:srgbClr val="000000">
                      <a:alpha val="43137"/>
                    </a:srgbClr>
                  </a:outerShdw>
                </a:effectLst>
                <a:latin typeface="Open Sans"/>
              </a:rPr>
              <a:t>Greetings Practice</a:t>
            </a:r>
          </a:p>
          <a:p>
            <a:pPr marL="342900" indent="-342900" algn="just">
              <a:buFontTx/>
              <a:buChar char="-"/>
            </a:pPr>
            <a:r>
              <a:rPr lang="es-MX" sz="2000" dirty="0" err="1">
                <a:solidFill>
                  <a:schemeClr val="bg1"/>
                </a:solidFill>
                <a:effectLst>
                  <a:outerShdw blurRad="38100" dist="38100" dir="2700000" algn="tl">
                    <a:srgbClr val="000000">
                      <a:alpha val="43137"/>
                    </a:srgbClr>
                  </a:outerShdw>
                </a:effectLst>
                <a:latin typeface="Open Sans"/>
              </a:rPr>
              <a:t>Gather</a:t>
            </a:r>
            <a:r>
              <a:rPr lang="es-MX" sz="2000" dirty="0">
                <a:solidFill>
                  <a:schemeClr val="bg1"/>
                </a:solidFill>
                <a:effectLst>
                  <a:outerShdw blurRad="38100" dist="38100" dir="2700000" algn="tl">
                    <a:srgbClr val="000000">
                      <a:alpha val="43137"/>
                    </a:srgbClr>
                  </a:outerShdw>
                </a:effectLst>
                <a:latin typeface="Open Sans"/>
              </a:rPr>
              <a:t> in </a:t>
            </a:r>
            <a:r>
              <a:rPr lang="es-MX" sz="2000" dirty="0" err="1">
                <a:solidFill>
                  <a:schemeClr val="bg1"/>
                </a:solidFill>
                <a:effectLst>
                  <a:outerShdw blurRad="38100" dist="38100" dir="2700000" algn="tl">
                    <a:srgbClr val="000000">
                      <a:alpha val="43137"/>
                    </a:srgbClr>
                  </a:outerShdw>
                </a:effectLst>
                <a:latin typeface="Open Sans"/>
              </a:rPr>
              <a:t>teams</a:t>
            </a:r>
            <a:r>
              <a:rPr lang="es-MX" sz="2000" dirty="0">
                <a:solidFill>
                  <a:schemeClr val="bg1"/>
                </a:solidFill>
                <a:effectLst>
                  <a:outerShdw blurRad="38100" dist="38100" dir="2700000" algn="tl">
                    <a:srgbClr val="000000">
                      <a:alpha val="43137"/>
                    </a:srgbClr>
                  </a:outerShdw>
                </a:effectLst>
                <a:latin typeface="Open Sans"/>
              </a:rPr>
              <a:t> </a:t>
            </a:r>
            <a:r>
              <a:rPr lang="es-MX" sz="2000" dirty="0" err="1">
                <a:solidFill>
                  <a:schemeClr val="bg1"/>
                </a:solidFill>
                <a:effectLst>
                  <a:outerShdw blurRad="38100" dist="38100" dir="2700000" algn="tl">
                    <a:srgbClr val="000000">
                      <a:alpha val="43137"/>
                    </a:srgbClr>
                  </a:outerShdw>
                </a:effectLst>
                <a:latin typeface="Open Sans"/>
              </a:rPr>
              <a:t>of</a:t>
            </a:r>
            <a:r>
              <a:rPr lang="es-MX" sz="2000" dirty="0">
                <a:solidFill>
                  <a:schemeClr val="bg1"/>
                </a:solidFill>
                <a:effectLst>
                  <a:outerShdw blurRad="38100" dist="38100" dir="2700000" algn="tl">
                    <a:srgbClr val="000000">
                      <a:alpha val="43137"/>
                    </a:srgbClr>
                  </a:outerShdw>
                </a:effectLst>
                <a:latin typeface="Open Sans"/>
              </a:rPr>
              <a:t> </a:t>
            </a:r>
            <a:r>
              <a:rPr lang="es-MX" sz="2000" dirty="0" err="1">
                <a:solidFill>
                  <a:schemeClr val="bg1"/>
                </a:solidFill>
                <a:effectLst>
                  <a:outerShdw blurRad="38100" dist="38100" dir="2700000" algn="tl">
                    <a:srgbClr val="000000">
                      <a:alpha val="43137"/>
                    </a:srgbClr>
                  </a:outerShdw>
                </a:effectLst>
                <a:latin typeface="Open Sans"/>
              </a:rPr>
              <a:t>two</a:t>
            </a:r>
            <a:endParaRPr lang="es-MX" sz="2000" dirty="0">
              <a:solidFill>
                <a:schemeClr val="bg1"/>
              </a:solidFill>
              <a:effectLst>
                <a:outerShdw blurRad="38100" dist="38100" dir="2700000" algn="tl">
                  <a:srgbClr val="000000">
                    <a:alpha val="43137"/>
                  </a:srgbClr>
                </a:outerShdw>
              </a:effectLst>
              <a:latin typeface="Open Sans"/>
            </a:endParaRPr>
          </a:p>
          <a:p>
            <a:pPr marL="342900" indent="-342900" algn="just">
              <a:buFontTx/>
              <a:buChar char="-"/>
            </a:pPr>
            <a:r>
              <a:rPr lang="es-MX" sz="2000" dirty="0">
                <a:solidFill>
                  <a:schemeClr val="bg1"/>
                </a:solidFill>
                <a:effectLst>
                  <a:outerShdw blurRad="38100" dist="38100" dir="2700000" algn="tl">
                    <a:srgbClr val="000000">
                      <a:alpha val="43137"/>
                    </a:srgbClr>
                  </a:outerShdw>
                </a:effectLst>
                <a:latin typeface="Open Sans"/>
              </a:rPr>
              <a:t>Listen </a:t>
            </a:r>
            <a:r>
              <a:rPr lang="es-MX" sz="2000" dirty="0" err="1">
                <a:solidFill>
                  <a:schemeClr val="bg1"/>
                </a:solidFill>
                <a:effectLst>
                  <a:outerShdw blurRad="38100" dist="38100" dir="2700000" algn="tl">
                    <a:srgbClr val="000000">
                      <a:alpha val="43137"/>
                    </a:srgbClr>
                  </a:outerShdw>
                </a:effectLst>
                <a:latin typeface="Open Sans"/>
              </a:rPr>
              <a:t>to</a:t>
            </a:r>
            <a:r>
              <a:rPr lang="es-MX" sz="2000" dirty="0">
                <a:solidFill>
                  <a:schemeClr val="bg1"/>
                </a:solidFill>
                <a:effectLst>
                  <a:outerShdw blurRad="38100" dist="38100" dir="2700000" algn="tl">
                    <a:srgbClr val="000000">
                      <a:alpha val="43137"/>
                    </a:srgbClr>
                  </a:outerShdw>
                </a:effectLst>
                <a:latin typeface="Open Sans"/>
              </a:rPr>
              <a:t> </a:t>
            </a:r>
            <a:r>
              <a:rPr lang="es-MX" sz="2000" dirty="0" err="1">
                <a:solidFill>
                  <a:schemeClr val="bg1"/>
                </a:solidFill>
                <a:effectLst>
                  <a:outerShdw blurRad="38100" dist="38100" dir="2700000" algn="tl">
                    <a:srgbClr val="000000">
                      <a:alpha val="43137"/>
                    </a:srgbClr>
                  </a:outerShdw>
                </a:effectLst>
                <a:latin typeface="Open Sans"/>
              </a:rPr>
              <a:t>the</a:t>
            </a:r>
            <a:r>
              <a:rPr lang="es-MX" sz="2000" dirty="0">
                <a:solidFill>
                  <a:schemeClr val="bg1"/>
                </a:solidFill>
                <a:effectLst>
                  <a:outerShdw blurRad="38100" dist="38100" dir="2700000" algn="tl">
                    <a:srgbClr val="000000">
                      <a:alpha val="43137"/>
                    </a:srgbClr>
                  </a:outerShdw>
                </a:effectLst>
                <a:latin typeface="Open Sans"/>
              </a:rPr>
              <a:t> </a:t>
            </a:r>
            <a:r>
              <a:rPr lang="es-MX" sz="2000" dirty="0" err="1">
                <a:solidFill>
                  <a:schemeClr val="bg1"/>
                </a:solidFill>
                <a:effectLst>
                  <a:outerShdw blurRad="38100" dist="38100" dir="2700000" algn="tl">
                    <a:srgbClr val="000000">
                      <a:alpha val="43137"/>
                    </a:srgbClr>
                  </a:outerShdw>
                </a:effectLst>
                <a:latin typeface="Open Sans"/>
              </a:rPr>
              <a:t>following</a:t>
            </a:r>
            <a:r>
              <a:rPr lang="es-MX" sz="2000" dirty="0">
                <a:solidFill>
                  <a:schemeClr val="bg1"/>
                </a:solidFill>
                <a:effectLst>
                  <a:outerShdw blurRad="38100" dist="38100" dir="2700000" algn="tl">
                    <a:srgbClr val="000000">
                      <a:alpha val="43137"/>
                    </a:srgbClr>
                  </a:outerShdw>
                </a:effectLst>
                <a:latin typeface="Open Sans"/>
              </a:rPr>
              <a:t> </a:t>
            </a:r>
            <a:r>
              <a:rPr lang="es-MX" sz="2000" dirty="0" err="1">
                <a:solidFill>
                  <a:schemeClr val="bg1"/>
                </a:solidFill>
                <a:effectLst>
                  <a:outerShdw blurRad="38100" dist="38100" dir="2700000" algn="tl">
                    <a:srgbClr val="000000">
                      <a:alpha val="43137"/>
                    </a:srgbClr>
                  </a:outerShdw>
                </a:effectLst>
                <a:latin typeface="Open Sans"/>
              </a:rPr>
              <a:t>dialogs</a:t>
            </a:r>
            <a:r>
              <a:rPr lang="es-MX" sz="2000" dirty="0">
                <a:solidFill>
                  <a:schemeClr val="bg1"/>
                </a:solidFill>
                <a:effectLst>
                  <a:outerShdw blurRad="38100" dist="38100" dir="2700000" algn="tl">
                    <a:srgbClr val="000000">
                      <a:alpha val="43137"/>
                    </a:srgbClr>
                  </a:outerShdw>
                </a:effectLst>
                <a:latin typeface="Open Sans"/>
              </a:rPr>
              <a:t> </a:t>
            </a:r>
            <a:r>
              <a:rPr lang="es-MX" sz="2000" dirty="0" err="1">
                <a:solidFill>
                  <a:schemeClr val="bg1"/>
                </a:solidFill>
                <a:effectLst>
                  <a:outerShdw blurRad="38100" dist="38100" dir="2700000" algn="tl">
                    <a:srgbClr val="000000">
                      <a:alpha val="43137"/>
                    </a:srgbClr>
                  </a:outerShdw>
                </a:effectLst>
                <a:latin typeface="Open Sans"/>
              </a:rPr>
              <a:t>on</a:t>
            </a:r>
            <a:r>
              <a:rPr lang="es-MX" sz="2000" dirty="0">
                <a:solidFill>
                  <a:schemeClr val="bg1"/>
                </a:solidFill>
                <a:effectLst>
                  <a:outerShdw blurRad="38100" dist="38100" dir="2700000" algn="tl">
                    <a:srgbClr val="000000">
                      <a:alpha val="43137"/>
                    </a:srgbClr>
                  </a:outerShdw>
                </a:effectLst>
                <a:latin typeface="Open Sans"/>
              </a:rPr>
              <a:t> </a:t>
            </a:r>
            <a:r>
              <a:rPr lang="es-MX" sz="2000" dirty="0" err="1">
                <a:solidFill>
                  <a:schemeClr val="bg1"/>
                </a:solidFill>
                <a:effectLst>
                  <a:outerShdw blurRad="38100" dist="38100" dir="2700000" algn="tl">
                    <a:srgbClr val="000000">
                      <a:alpha val="43137"/>
                    </a:srgbClr>
                  </a:outerShdw>
                </a:effectLst>
                <a:latin typeface="Open Sans"/>
              </a:rPr>
              <a:t>this</a:t>
            </a:r>
            <a:r>
              <a:rPr lang="es-MX" sz="2000" dirty="0">
                <a:solidFill>
                  <a:schemeClr val="bg1"/>
                </a:solidFill>
                <a:effectLst>
                  <a:outerShdw blurRad="38100" dist="38100" dir="2700000" algn="tl">
                    <a:srgbClr val="000000">
                      <a:alpha val="43137"/>
                    </a:srgbClr>
                  </a:outerShdw>
                </a:effectLst>
                <a:latin typeface="Open Sans"/>
              </a:rPr>
              <a:t> link:</a:t>
            </a:r>
          </a:p>
          <a:p>
            <a:pPr marL="285750" indent="-285750" algn="just">
              <a:buFontTx/>
              <a:buChar char="-"/>
            </a:pPr>
            <a:endParaRPr lang="es-MX" sz="2000" dirty="0">
              <a:solidFill>
                <a:schemeClr val="bg1"/>
              </a:solidFill>
              <a:effectLst>
                <a:outerShdw blurRad="38100" dist="38100" dir="2700000" algn="tl">
                  <a:srgbClr val="000000">
                    <a:alpha val="43137"/>
                  </a:srgbClr>
                </a:outerShdw>
              </a:effectLst>
              <a:latin typeface="Open Sans"/>
            </a:endParaRPr>
          </a:p>
          <a:p>
            <a:pPr marL="285750" indent="-285750" algn="just">
              <a:buFontTx/>
              <a:buChar char="-"/>
            </a:pPr>
            <a:endParaRPr lang="es-MX" sz="2000" dirty="0">
              <a:solidFill>
                <a:schemeClr val="bg1"/>
              </a:solidFill>
              <a:effectLst>
                <a:outerShdw blurRad="38100" dist="38100" dir="2700000" algn="tl">
                  <a:srgbClr val="000000">
                    <a:alpha val="43137"/>
                  </a:srgbClr>
                </a:outerShdw>
              </a:effectLst>
              <a:latin typeface="Open Sans"/>
            </a:endParaRPr>
          </a:p>
          <a:p>
            <a:pPr marL="342900" indent="-342900" algn="just">
              <a:buFontTx/>
              <a:buChar char="-"/>
            </a:pPr>
            <a:r>
              <a:rPr lang="es-MX" sz="2000" dirty="0" err="1">
                <a:solidFill>
                  <a:schemeClr val="bg1"/>
                </a:solidFill>
                <a:effectLst>
                  <a:outerShdw blurRad="38100" dist="38100" dir="2700000" algn="tl">
                    <a:srgbClr val="000000">
                      <a:alpha val="43137"/>
                    </a:srgbClr>
                  </a:outerShdw>
                </a:effectLst>
                <a:latin typeface="Open Sans"/>
              </a:rPr>
              <a:t>Select</a:t>
            </a:r>
            <a:r>
              <a:rPr lang="es-MX" sz="2000" dirty="0">
                <a:solidFill>
                  <a:schemeClr val="bg1"/>
                </a:solidFill>
                <a:effectLst>
                  <a:outerShdw blurRad="38100" dist="38100" dir="2700000" algn="tl">
                    <a:srgbClr val="000000">
                      <a:alpha val="43137"/>
                    </a:srgbClr>
                  </a:outerShdw>
                </a:effectLst>
                <a:latin typeface="Open Sans"/>
              </a:rPr>
              <a:t> </a:t>
            </a:r>
            <a:r>
              <a:rPr lang="es-MX" sz="2000" dirty="0" err="1">
                <a:solidFill>
                  <a:schemeClr val="bg1"/>
                </a:solidFill>
                <a:effectLst>
                  <a:outerShdw blurRad="38100" dist="38100" dir="2700000" algn="tl">
                    <a:srgbClr val="000000">
                      <a:alpha val="43137"/>
                    </a:srgbClr>
                  </a:outerShdw>
                </a:effectLst>
                <a:latin typeface="Open Sans"/>
              </a:rPr>
              <a:t>the</a:t>
            </a:r>
            <a:r>
              <a:rPr lang="es-MX" sz="2000" dirty="0">
                <a:solidFill>
                  <a:schemeClr val="bg1"/>
                </a:solidFill>
                <a:effectLst>
                  <a:outerShdw blurRad="38100" dist="38100" dir="2700000" algn="tl">
                    <a:srgbClr val="000000">
                      <a:alpha val="43137"/>
                    </a:srgbClr>
                  </a:outerShdw>
                </a:effectLst>
                <a:latin typeface="Open Sans"/>
              </a:rPr>
              <a:t> </a:t>
            </a:r>
            <a:r>
              <a:rPr lang="es-MX" sz="2000" dirty="0" err="1">
                <a:solidFill>
                  <a:schemeClr val="bg1"/>
                </a:solidFill>
                <a:effectLst>
                  <a:outerShdw blurRad="38100" dist="38100" dir="2700000" algn="tl">
                    <a:srgbClr val="000000">
                      <a:alpha val="43137"/>
                    </a:srgbClr>
                  </a:outerShdw>
                </a:effectLst>
                <a:latin typeface="Open Sans"/>
              </a:rPr>
              <a:t>dialog</a:t>
            </a:r>
            <a:r>
              <a:rPr lang="es-MX" sz="2000" dirty="0">
                <a:solidFill>
                  <a:schemeClr val="bg1"/>
                </a:solidFill>
                <a:effectLst>
                  <a:outerShdw blurRad="38100" dist="38100" dir="2700000" algn="tl">
                    <a:srgbClr val="000000">
                      <a:alpha val="43137"/>
                    </a:srgbClr>
                  </a:outerShdw>
                </a:effectLst>
                <a:latin typeface="Open Sans"/>
              </a:rPr>
              <a:t> </a:t>
            </a:r>
            <a:r>
              <a:rPr lang="es-MX" sz="2000" dirty="0" err="1">
                <a:solidFill>
                  <a:schemeClr val="bg1"/>
                </a:solidFill>
                <a:effectLst>
                  <a:outerShdw blurRad="38100" dist="38100" dir="2700000" algn="tl">
                    <a:srgbClr val="000000">
                      <a:alpha val="43137"/>
                    </a:srgbClr>
                  </a:outerShdw>
                </a:effectLst>
                <a:latin typeface="Open Sans"/>
              </a:rPr>
              <a:t>to</a:t>
            </a:r>
            <a:r>
              <a:rPr lang="es-MX" sz="2000" dirty="0">
                <a:solidFill>
                  <a:schemeClr val="bg1"/>
                </a:solidFill>
                <a:effectLst>
                  <a:outerShdw blurRad="38100" dist="38100" dir="2700000" algn="tl">
                    <a:srgbClr val="000000">
                      <a:alpha val="43137"/>
                    </a:srgbClr>
                  </a:outerShdw>
                </a:effectLst>
                <a:latin typeface="Open Sans"/>
              </a:rPr>
              <a:t> </a:t>
            </a:r>
            <a:r>
              <a:rPr lang="es-MX" sz="2000" dirty="0" err="1">
                <a:solidFill>
                  <a:schemeClr val="bg1"/>
                </a:solidFill>
                <a:effectLst>
                  <a:outerShdw blurRad="38100" dist="38100" dir="2700000" algn="tl">
                    <a:srgbClr val="000000">
                      <a:alpha val="43137"/>
                    </a:srgbClr>
                  </a:outerShdw>
                </a:effectLst>
                <a:latin typeface="Open Sans"/>
              </a:rPr>
              <a:t>play</a:t>
            </a:r>
            <a:r>
              <a:rPr lang="es-MX" sz="2000" dirty="0">
                <a:solidFill>
                  <a:schemeClr val="bg1"/>
                </a:solidFill>
                <a:effectLst>
                  <a:outerShdw blurRad="38100" dist="38100" dir="2700000" algn="tl">
                    <a:srgbClr val="000000">
                      <a:alpha val="43137"/>
                    </a:srgbClr>
                  </a:outerShdw>
                </a:effectLst>
                <a:latin typeface="Open Sans"/>
              </a:rPr>
              <a:t> </a:t>
            </a:r>
            <a:r>
              <a:rPr lang="es-MX" sz="2000" dirty="0" err="1">
                <a:solidFill>
                  <a:schemeClr val="bg1"/>
                </a:solidFill>
                <a:effectLst>
                  <a:outerShdw blurRad="38100" dist="38100" dir="2700000" algn="tl">
                    <a:srgbClr val="000000">
                      <a:alpha val="43137"/>
                    </a:srgbClr>
                  </a:outerShdw>
                </a:effectLst>
                <a:latin typeface="Open Sans"/>
              </a:rPr>
              <a:t>the</a:t>
            </a:r>
            <a:r>
              <a:rPr lang="es-MX" sz="2000" dirty="0">
                <a:solidFill>
                  <a:schemeClr val="bg1"/>
                </a:solidFill>
                <a:effectLst>
                  <a:outerShdw blurRad="38100" dist="38100" dir="2700000" algn="tl">
                    <a:srgbClr val="000000">
                      <a:alpha val="43137"/>
                    </a:srgbClr>
                  </a:outerShdw>
                </a:effectLst>
                <a:latin typeface="Open Sans"/>
              </a:rPr>
              <a:t> </a:t>
            </a:r>
            <a:r>
              <a:rPr lang="es-MX" sz="2000" dirty="0" err="1">
                <a:solidFill>
                  <a:schemeClr val="bg1"/>
                </a:solidFill>
                <a:effectLst>
                  <a:outerShdw blurRad="38100" dist="38100" dir="2700000" algn="tl">
                    <a:srgbClr val="000000">
                      <a:alpha val="43137"/>
                    </a:srgbClr>
                  </a:outerShdw>
                </a:effectLst>
                <a:latin typeface="Open Sans"/>
              </a:rPr>
              <a:t>part</a:t>
            </a:r>
            <a:r>
              <a:rPr lang="es-MX" sz="2000" dirty="0">
                <a:solidFill>
                  <a:schemeClr val="bg1"/>
                </a:solidFill>
                <a:effectLst>
                  <a:outerShdw blurRad="38100" dist="38100" dir="2700000" algn="tl">
                    <a:srgbClr val="000000">
                      <a:alpha val="43137"/>
                    </a:srgbClr>
                  </a:outerShdw>
                </a:effectLst>
                <a:latin typeface="Open Sans"/>
              </a:rPr>
              <a:t> (A </a:t>
            </a:r>
            <a:r>
              <a:rPr lang="es-MX" sz="2000" dirty="0" err="1">
                <a:solidFill>
                  <a:schemeClr val="bg1"/>
                </a:solidFill>
                <a:effectLst>
                  <a:outerShdw blurRad="38100" dist="38100" dir="2700000" algn="tl">
                    <a:srgbClr val="000000">
                      <a:alpha val="43137"/>
                    </a:srgbClr>
                  </a:outerShdw>
                </a:effectLst>
                <a:latin typeface="Open Sans"/>
              </a:rPr>
              <a:t>or</a:t>
            </a:r>
            <a:r>
              <a:rPr lang="es-MX" sz="2000" dirty="0">
                <a:solidFill>
                  <a:schemeClr val="bg1"/>
                </a:solidFill>
                <a:effectLst>
                  <a:outerShdw blurRad="38100" dist="38100" dir="2700000" algn="tl">
                    <a:srgbClr val="000000">
                      <a:alpha val="43137"/>
                    </a:srgbClr>
                  </a:outerShdw>
                </a:effectLst>
                <a:latin typeface="Open Sans"/>
              </a:rPr>
              <a:t> B) and … </a:t>
            </a:r>
            <a:r>
              <a:rPr lang="es-MX" sz="2000" dirty="0" err="1">
                <a:solidFill>
                  <a:schemeClr val="bg1"/>
                </a:solidFill>
                <a:effectLst>
                  <a:outerShdw blurRad="38100" dist="38100" dir="2700000" algn="tl">
                    <a:srgbClr val="000000">
                      <a:alpha val="43137"/>
                    </a:srgbClr>
                  </a:outerShdw>
                </a:effectLst>
                <a:latin typeface="Open Sans"/>
              </a:rPr>
              <a:t>let’s</a:t>
            </a:r>
            <a:r>
              <a:rPr lang="es-MX" sz="2000" dirty="0">
                <a:solidFill>
                  <a:schemeClr val="bg1"/>
                </a:solidFill>
                <a:effectLst>
                  <a:outerShdw blurRad="38100" dist="38100" dir="2700000" algn="tl">
                    <a:srgbClr val="000000">
                      <a:alpha val="43137"/>
                    </a:srgbClr>
                  </a:outerShdw>
                </a:effectLst>
                <a:latin typeface="Open Sans"/>
              </a:rPr>
              <a:t> </a:t>
            </a:r>
            <a:r>
              <a:rPr lang="es-MX" sz="2000" dirty="0" err="1">
                <a:solidFill>
                  <a:schemeClr val="bg1"/>
                </a:solidFill>
                <a:effectLst>
                  <a:outerShdw blurRad="38100" dist="38100" dir="2700000" algn="tl">
                    <a:srgbClr val="000000">
                      <a:alpha val="43137"/>
                    </a:srgbClr>
                  </a:outerShdw>
                </a:effectLst>
                <a:latin typeface="Open Sans"/>
              </a:rPr>
              <a:t>talk</a:t>
            </a:r>
            <a:r>
              <a:rPr lang="es-MX" sz="2000" dirty="0">
                <a:solidFill>
                  <a:schemeClr val="bg1"/>
                </a:solidFill>
                <a:effectLst>
                  <a:outerShdw blurRad="38100" dist="38100" dir="2700000" algn="tl">
                    <a:srgbClr val="000000">
                      <a:alpha val="43137"/>
                    </a:srgbClr>
                  </a:outerShdw>
                </a:effectLst>
                <a:latin typeface="Open Sans"/>
              </a:rPr>
              <a:t>!!!!.</a:t>
            </a:r>
          </a:p>
          <a:p>
            <a:pPr marL="285750" indent="-285750" algn="just">
              <a:buFontTx/>
              <a:buChar char="-"/>
            </a:pPr>
            <a:endParaRPr lang="en-US" dirty="0">
              <a:solidFill>
                <a:schemeClr val="bg1"/>
              </a:solidFill>
              <a:latin typeface="Open Sans"/>
            </a:endParaRPr>
          </a:p>
        </p:txBody>
      </p:sp>
      <p:sp>
        <p:nvSpPr>
          <p:cNvPr id="2" name="Rectangle 1"/>
          <p:cNvSpPr>
            <a:spLocks noChangeArrowheads="1"/>
          </p:cNvSpPr>
          <p:nvPr/>
        </p:nvSpPr>
        <p:spPr bwMode="auto">
          <a:xfrm>
            <a:off x="4780737" y="418868"/>
            <a:ext cx="2630527"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MX" altLang="es-MX" sz="3600" b="1" dirty="0">
                <a:ln/>
                <a:solidFill>
                  <a:schemeClr val="accent4"/>
                </a:solidFill>
              </a:rPr>
              <a:t>Play </a:t>
            </a:r>
            <a:r>
              <a:rPr lang="es-MX" altLang="es-MX" sz="3600" b="1" dirty="0" err="1">
                <a:ln/>
                <a:solidFill>
                  <a:schemeClr val="accent4"/>
                </a:solidFill>
              </a:rPr>
              <a:t>the</a:t>
            </a:r>
            <a:r>
              <a:rPr lang="es-MX" altLang="es-MX" sz="3600" b="1" dirty="0">
                <a:ln/>
                <a:solidFill>
                  <a:schemeClr val="accent4"/>
                </a:solidFill>
              </a:rPr>
              <a:t> </a:t>
            </a:r>
            <a:r>
              <a:rPr lang="es-MX" altLang="es-MX" sz="3600" b="1" dirty="0" err="1">
                <a:ln/>
                <a:solidFill>
                  <a:schemeClr val="accent4"/>
                </a:solidFill>
              </a:rPr>
              <a:t>part</a:t>
            </a:r>
            <a:endParaRPr lang="es-MX" altLang="es-MX" sz="3600" b="1" dirty="0">
              <a:ln/>
              <a:solidFill>
                <a:schemeClr val="accent4"/>
              </a:solidFill>
            </a:endParaRPr>
          </a:p>
        </p:txBody>
      </p:sp>
      <p:sp>
        <p:nvSpPr>
          <p:cNvPr id="3" name="Rectangle 2">
            <a:extLst>
              <a:ext uri="{FF2B5EF4-FFF2-40B4-BE49-F238E27FC236}">
                <a16:creationId xmlns:a16="http://schemas.microsoft.com/office/drawing/2014/main" id="{E3F25C30-F85F-4D26-8F5E-B277B89A3697}"/>
              </a:ext>
            </a:extLst>
          </p:cNvPr>
          <p:cNvSpPr/>
          <p:nvPr/>
        </p:nvSpPr>
        <p:spPr>
          <a:xfrm>
            <a:off x="186690" y="2122855"/>
            <a:ext cx="11818620" cy="523220"/>
          </a:xfrm>
          <a:prstGeom prst="rect">
            <a:avLst/>
          </a:prstGeom>
        </p:spPr>
        <p:txBody>
          <a:bodyPr wrap="square">
            <a:spAutoFit/>
          </a:bodyPr>
          <a:lstStyle/>
          <a:p>
            <a:pPr algn="ctr"/>
            <a:r>
              <a:rPr lang="en-US" sz="2800" dirty="0">
                <a:solidFill>
                  <a:srgbClr val="FFFF00"/>
                </a:solidFill>
                <a:effectLst>
                  <a:outerShdw blurRad="38100" dist="38100" dir="2700000" algn="tl">
                    <a:srgbClr val="000000">
                      <a:alpha val="43137"/>
                    </a:srgbClr>
                  </a:outerShdw>
                </a:effectLst>
              </a:rPr>
              <a:t>https://www.eslfast.com/robot/topics/smalltalk/smalltalk01.htm</a:t>
            </a:r>
          </a:p>
        </p:txBody>
      </p:sp>
      <p:pic>
        <p:nvPicPr>
          <p:cNvPr id="6" name="Picture 5">
            <a:extLst>
              <a:ext uri="{FF2B5EF4-FFF2-40B4-BE49-F238E27FC236}">
                <a16:creationId xmlns:a16="http://schemas.microsoft.com/office/drawing/2014/main" id="{79579E03-98C0-485D-B2F6-D991BB04BA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2210" y="2582349"/>
            <a:ext cx="5939790" cy="4473175"/>
          </a:xfrm>
          <a:prstGeom prst="rect">
            <a:avLst/>
          </a:prstGeom>
        </p:spPr>
      </p:pic>
    </p:spTree>
    <p:extLst>
      <p:ext uri="{BB962C8B-B14F-4D97-AF65-F5344CB8AC3E}">
        <p14:creationId xmlns:p14="http://schemas.microsoft.com/office/powerpoint/2010/main" val="770225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BAA586-FF9F-4DD3-8D19-294010B8D6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5188" y="202956"/>
            <a:ext cx="2913027" cy="4451106"/>
          </a:xfrm>
          <a:prstGeom prst="rect">
            <a:avLst/>
          </a:prstGeom>
        </p:spPr>
      </p:pic>
      <p:sp>
        <p:nvSpPr>
          <p:cNvPr id="4" name="Rectangle 1"/>
          <p:cNvSpPr>
            <a:spLocks noChangeArrowheads="1"/>
          </p:cNvSpPr>
          <p:nvPr/>
        </p:nvSpPr>
        <p:spPr bwMode="auto">
          <a:xfrm>
            <a:off x="3167489" y="363977"/>
            <a:ext cx="5857053"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MX" altLang="es-MX" sz="3600" b="1" dirty="0" err="1">
                <a:ln/>
                <a:solidFill>
                  <a:schemeClr val="accent4"/>
                </a:solidFill>
              </a:rPr>
              <a:t>Describing</a:t>
            </a:r>
            <a:r>
              <a:rPr lang="es-MX" altLang="es-MX" sz="3600" b="1" dirty="0">
                <a:ln/>
                <a:solidFill>
                  <a:schemeClr val="accent4"/>
                </a:solidFill>
              </a:rPr>
              <a:t> People </a:t>
            </a:r>
            <a:r>
              <a:rPr lang="es-MX" altLang="es-MX" sz="3600" b="1" dirty="0" err="1">
                <a:ln/>
                <a:solidFill>
                  <a:schemeClr val="accent4"/>
                </a:solidFill>
              </a:rPr>
              <a:t>Vocabulary</a:t>
            </a:r>
            <a:endParaRPr lang="es-MX" altLang="es-MX" sz="3600" b="1" dirty="0">
              <a:ln/>
              <a:solidFill>
                <a:schemeClr val="accent4"/>
              </a:solidFill>
            </a:endParaRPr>
          </a:p>
        </p:txBody>
      </p:sp>
      <p:sp>
        <p:nvSpPr>
          <p:cNvPr id="6" name="Rectangle 5"/>
          <p:cNvSpPr/>
          <p:nvPr/>
        </p:nvSpPr>
        <p:spPr>
          <a:xfrm>
            <a:off x="285751" y="1065199"/>
            <a:ext cx="3371849" cy="4401205"/>
          </a:xfrm>
          <a:prstGeom prst="rect">
            <a:avLst/>
          </a:prstGeom>
        </p:spPr>
        <p:txBody>
          <a:bodyPr wrap="square">
            <a:spAutoFit/>
          </a:bodyPr>
          <a:lstStyle/>
          <a:p>
            <a:pPr algn="just"/>
            <a:r>
              <a:rPr lang="en-US" sz="2000" b="1" i="1" dirty="0">
                <a:solidFill>
                  <a:srgbClr val="FFFF00"/>
                </a:solidFill>
                <a:effectLst>
                  <a:outerShdw blurRad="38100" dist="38100" dir="2700000" algn="tl">
                    <a:srgbClr val="000000">
                      <a:alpha val="43137"/>
                    </a:srgbClr>
                  </a:outerShdw>
                </a:effectLst>
                <a:latin typeface="Open Sans"/>
              </a:rPr>
              <a:t>HEIGHT / WEIGHT</a:t>
            </a:r>
          </a:p>
          <a:p>
            <a:pPr marL="574675" indent="-342900" algn="just">
              <a:buFont typeface="Arial" panose="020B0604020202020204" pitchFamily="34" charset="0"/>
              <a:buChar char="•"/>
            </a:pPr>
            <a:r>
              <a:rPr lang="en-US" sz="2000" dirty="0">
                <a:solidFill>
                  <a:schemeClr val="bg1"/>
                </a:solidFill>
                <a:latin typeface="Open Sans"/>
              </a:rPr>
              <a:t>obese</a:t>
            </a:r>
          </a:p>
          <a:p>
            <a:pPr marL="574675" indent="-342900" algn="just">
              <a:buFont typeface="Arial" panose="020B0604020202020204" pitchFamily="34" charset="0"/>
              <a:buChar char="•"/>
            </a:pPr>
            <a:r>
              <a:rPr lang="en-US" sz="2000" dirty="0">
                <a:solidFill>
                  <a:schemeClr val="bg1"/>
                </a:solidFill>
                <a:latin typeface="Open Sans"/>
              </a:rPr>
              <a:t>fat</a:t>
            </a:r>
          </a:p>
          <a:p>
            <a:pPr marL="574675" indent="-342900" algn="just">
              <a:buFont typeface="Arial" panose="020B0604020202020204" pitchFamily="34" charset="0"/>
              <a:buChar char="•"/>
            </a:pPr>
            <a:r>
              <a:rPr lang="en-US" sz="2000" dirty="0">
                <a:solidFill>
                  <a:schemeClr val="bg1"/>
                </a:solidFill>
                <a:latin typeface="Open Sans"/>
              </a:rPr>
              <a:t>slightly overweight</a:t>
            </a:r>
          </a:p>
          <a:p>
            <a:pPr marL="574675" indent="-342900" algn="just">
              <a:buFont typeface="Arial" panose="020B0604020202020204" pitchFamily="34" charset="0"/>
              <a:buChar char="•"/>
            </a:pPr>
            <a:r>
              <a:rPr lang="en-US" sz="2000" dirty="0">
                <a:solidFill>
                  <a:schemeClr val="bg1"/>
                </a:solidFill>
                <a:latin typeface="Open Sans"/>
              </a:rPr>
              <a:t>well-built</a:t>
            </a:r>
          </a:p>
          <a:p>
            <a:pPr marL="574675" indent="-342900" algn="just">
              <a:buFont typeface="Arial" panose="020B0604020202020204" pitchFamily="34" charset="0"/>
              <a:buChar char="•"/>
            </a:pPr>
            <a:r>
              <a:rPr lang="en-US" sz="2000" dirty="0">
                <a:solidFill>
                  <a:schemeClr val="bg1"/>
                </a:solidFill>
                <a:latin typeface="Open Sans"/>
              </a:rPr>
              <a:t>heavily built</a:t>
            </a:r>
          </a:p>
          <a:p>
            <a:pPr marL="574675" indent="-342900" algn="just">
              <a:buFont typeface="Arial" panose="020B0604020202020204" pitchFamily="34" charset="0"/>
              <a:buChar char="•"/>
            </a:pPr>
            <a:r>
              <a:rPr lang="en-US" sz="2000" dirty="0">
                <a:solidFill>
                  <a:schemeClr val="bg1"/>
                </a:solidFill>
                <a:latin typeface="Open Sans"/>
              </a:rPr>
              <a:t>of average build</a:t>
            </a:r>
          </a:p>
          <a:p>
            <a:pPr marL="574675" indent="-342900" algn="just">
              <a:buFont typeface="Arial" panose="020B0604020202020204" pitchFamily="34" charset="0"/>
              <a:buChar char="•"/>
            </a:pPr>
            <a:r>
              <a:rPr lang="en-US" sz="2000" dirty="0">
                <a:solidFill>
                  <a:schemeClr val="bg1"/>
                </a:solidFill>
                <a:latin typeface="Open Sans"/>
              </a:rPr>
              <a:t>slightly built</a:t>
            </a:r>
          </a:p>
          <a:p>
            <a:pPr marL="574675" indent="-342900" algn="just">
              <a:buFont typeface="Arial" panose="020B0604020202020204" pitchFamily="34" charset="0"/>
              <a:buChar char="•"/>
            </a:pPr>
            <a:r>
              <a:rPr lang="en-US" sz="2000" dirty="0">
                <a:solidFill>
                  <a:schemeClr val="bg1"/>
                </a:solidFill>
                <a:latin typeface="Open Sans"/>
              </a:rPr>
              <a:t>slim</a:t>
            </a:r>
          </a:p>
          <a:p>
            <a:pPr marL="574675" indent="-342900" algn="just">
              <a:buFont typeface="Arial" panose="020B0604020202020204" pitchFamily="34" charset="0"/>
              <a:buChar char="•"/>
            </a:pPr>
            <a:r>
              <a:rPr lang="en-US" sz="2000" dirty="0">
                <a:solidFill>
                  <a:schemeClr val="bg1"/>
                </a:solidFill>
                <a:latin typeface="Open Sans"/>
              </a:rPr>
              <a:t>thin / skinny / bony</a:t>
            </a:r>
          </a:p>
          <a:p>
            <a:pPr marL="574675" indent="-342900" algn="just">
              <a:buFont typeface="Arial" panose="020B0604020202020204" pitchFamily="34" charset="0"/>
              <a:buChar char="•"/>
            </a:pPr>
            <a:r>
              <a:rPr lang="en-US" sz="2000" dirty="0">
                <a:solidFill>
                  <a:schemeClr val="bg1"/>
                </a:solidFill>
                <a:latin typeface="Open Sans"/>
              </a:rPr>
              <a:t>tall</a:t>
            </a:r>
          </a:p>
          <a:p>
            <a:pPr marL="574675" indent="-342900" algn="just">
              <a:buFont typeface="Arial" panose="020B0604020202020204" pitchFamily="34" charset="0"/>
              <a:buChar char="•"/>
            </a:pPr>
            <a:r>
              <a:rPr lang="en-US" sz="2000" dirty="0">
                <a:solidFill>
                  <a:schemeClr val="bg1"/>
                </a:solidFill>
                <a:latin typeface="Open Sans"/>
              </a:rPr>
              <a:t>of medium height</a:t>
            </a:r>
          </a:p>
          <a:p>
            <a:pPr marL="574675" indent="-342900" algn="just">
              <a:buFont typeface="Arial" panose="020B0604020202020204" pitchFamily="34" charset="0"/>
              <a:buChar char="•"/>
            </a:pPr>
            <a:r>
              <a:rPr lang="en-US" sz="2000" dirty="0">
                <a:solidFill>
                  <a:schemeClr val="bg1"/>
                </a:solidFill>
                <a:latin typeface="Open Sans"/>
              </a:rPr>
              <a:t>shortish</a:t>
            </a:r>
          </a:p>
          <a:p>
            <a:pPr marL="574675" indent="-342900" algn="just">
              <a:buFont typeface="Arial" panose="020B0604020202020204" pitchFamily="34" charset="0"/>
              <a:buChar char="•"/>
            </a:pPr>
            <a:r>
              <a:rPr lang="en-US" sz="2000" dirty="0">
                <a:solidFill>
                  <a:schemeClr val="bg1"/>
                </a:solidFill>
                <a:latin typeface="Open Sans"/>
              </a:rPr>
              <a:t>short / tiny</a:t>
            </a:r>
          </a:p>
        </p:txBody>
      </p:sp>
      <p:sp>
        <p:nvSpPr>
          <p:cNvPr id="5" name="Rectangle 4">
            <a:extLst>
              <a:ext uri="{FF2B5EF4-FFF2-40B4-BE49-F238E27FC236}">
                <a16:creationId xmlns:a16="http://schemas.microsoft.com/office/drawing/2014/main" id="{42F93BE3-8D89-4C96-AB3C-6C701A9FA0AE}"/>
              </a:ext>
            </a:extLst>
          </p:cNvPr>
          <p:cNvSpPr/>
          <p:nvPr/>
        </p:nvSpPr>
        <p:spPr>
          <a:xfrm>
            <a:off x="3837844" y="1065199"/>
            <a:ext cx="6349510" cy="5324535"/>
          </a:xfrm>
          <a:prstGeom prst="rect">
            <a:avLst/>
          </a:prstGeom>
        </p:spPr>
        <p:txBody>
          <a:bodyPr wrap="square">
            <a:spAutoFit/>
          </a:bodyPr>
          <a:lstStyle/>
          <a:p>
            <a:pPr algn="just"/>
            <a:r>
              <a:rPr lang="en-US" sz="2000" b="1" i="1" dirty="0">
                <a:solidFill>
                  <a:srgbClr val="FFFF00"/>
                </a:solidFill>
                <a:effectLst>
                  <a:outerShdw blurRad="38100" dist="38100" dir="2700000" algn="tl">
                    <a:srgbClr val="000000">
                      <a:alpha val="43137"/>
                    </a:srgbClr>
                  </a:outerShdw>
                </a:effectLst>
                <a:latin typeface="Open Sans"/>
              </a:rPr>
              <a:t>FACE</a:t>
            </a:r>
            <a:r>
              <a:rPr lang="en-US" sz="2000" dirty="0"/>
              <a:t> </a:t>
            </a:r>
            <a:r>
              <a:rPr lang="en-US" sz="2000" b="1" i="1" dirty="0">
                <a:solidFill>
                  <a:srgbClr val="FFFF00"/>
                </a:solidFill>
                <a:effectLst>
                  <a:outerShdw blurRad="38100" dist="38100" dir="2700000" algn="tl">
                    <a:srgbClr val="000000">
                      <a:alpha val="43137"/>
                    </a:srgbClr>
                  </a:outerShdw>
                </a:effectLst>
                <a:latin typeface="Open Sans"/>
              </a:rPr>
              <a:t>/ HAIR</a:t>
            </a:r>
            <a:r>
              <a:rPr lang="en-US" sz="2000" dirty="0"/>
              <a:t>  </a:t>
            </a:r>
          </a:p>
          <a:p>
            <a:pPr marL="574675" indent="-342900" algn="just">
              <a:buFont typeface="Arial" panose="020B0604020202020204" pitchFamily="34" charset="0"/>
              <a:buChar char="•"/>
            </a:pPr>
            <a:r>
              <a:rPr lang="en-US" sz="2000" dirty="0">
                <a:solidFill>
                  <a:schemeClr val="bg1"/>
                </a:solidFill>
                <a:latin typeface="Open Sans"/>
              </a:rPr>
              <a:t>round / oval / square / heart shaped </a:t>
            </a:r>
            <a:r>
              <a:rPr lang="en-US" sz="2000" dirty="0">
                <a:solidFill>
                  <a:srgbClr val="FFC000"/>
                </a:solidFill>
                <a:latin typeface="Open Sans"/>
              </a:rPr>
              <a:t>face</a:t>
            </a:r>
          </a:p>
          <a:p>
            <a:pPr marL="574675" indent="-342900" algn="just">
              <a:buFont typeface="Arial" panose="020B0604020202020204" pitchFamily="34" charset="0"/>
              <a:buChar char="•"/>
            </a:pPr>
            <a:r>
              <a:rPr lang="en-US" sz="2000" dirty="0">
                <a:solidFill>
                  <a:schemeClr val="bg1"/>
                </a:solidFill>
                <a:latin typeface="Open Sans"/>
              </a:rPr>
              <a:t>bushy / thick / thin </a:t>
            </a:r>
            <a:r>
              <a:rPr lang="en-US" sz="2000" dirty="0">
                <a:solidFill>
                  <a:srgbClr val="FFC000"/>
                </a:solidFill>
                <a:latin typeface="Open Sans"/>
              </a:rPr>
              <a:t>eyebrows</a:t>
            </a:r>
          </a:p>
          <a:p>
            <a:pPr marL="574675" indent="-342900" algn="just">
              <a:buFont typeface="Arial" panose="020B0604020202020204" pitchFamily="34" charset="0"/>
              <a:buChar char="•"/>
            </a:pPr>
            <a:r>
              <a:rPr lang="en-US" sz="2000" dirty="0">
                <a:solidFill>
                  <a:schemeClr val="bg1"/>
                </a:solidFill>
                <a:latin typeface="Open Sans"/>
              </a:rPr>
              <a:t>round / almond / narrow / close-set </a:t>
            </a:r>
            <a:r>
              <a:rPr lang="en-US" sz="2000" dirty="0">
                <a:solidFill>
                  <a:srgbClr val="FFC000"/>
                </a:solidFill>
                <a:latin typeface="Open Sans"/>
              </a:rPr>
              <a:t>eyes</a:t>
            </a:r>
          </a:p>
          <a:p>
            <a:pPr marL="574675" indent="-342900" algn="just">
              <a:buFont typeface="Arial" panose="020B0604020202020204" pitchFamily="34" charset="0"/>
              <a:buChar char="•"/>
            </a:pPr>
            <a:r>
              <a:rPr lang="en-US" sz="2000" dirty="0">
                <a:solidFill>
                  <a:schemeClr val="bg1"/>
                </a:solidFill>
                <a:latin typeface="Open Sans"/>
              </a:rPr>
              <a:t>broad / flat / sharp / button / fake </a:t>
            </a:r>
            <a:r>
              <a:rPr lang="en-US" sz="2000" dirty="0">
                <a:solidFill>
                  <a:srgbClr val="FFC000"/>
                </a:solidFill>
                <a:latin typeface="Open Sans"/>
              </a:rPr>
              <a:t>nose</a:t>
            </a:r>
          </a:p>
          <a:p>
            <a:pPr marL="574675" indent="-342900" algn="just">
              <a:buFont typeface="Arial" panose="020B0604020202020204" pitchFamily="34" charset="0"/>
              <a:buChar char="•"/>
            </a:pPr>
            <a:r>
              <a:rPr lang="en-US" sz="2000" dirty="0">
                <a:solidFill>
                  <a:schemeClr val="bg1"/>
                </a:solidFill>
                <a:latin typeface="Open Sans"/>
              </a:rPr>
              <a:t>full / thin / well-defined </a:t>
            </a:r>
            <a:r>
              <a:rPr lang="en-US" sz="2000" dirty="0">
                <a:solidFill>
                  <a:srgbClr val="FFC000"/>
                </a:solidFill>
                <a:latin typeface="Open Sans"/>
              </a:rPr>
              <a:t>lips</a:t>
            </a:r>
          </a:p>
          <a:p>
            <a:pPr marL="574675" indent="-342900" algn="just">
              <a:buFont typeface="Arial" panose="020B0604020202020204" pitchFamily="34" charset="0"/>
              <a:buChar char="•"/>
            </a:pPr>
            <a:r>
              <a:rPr lang="en-US" sz="2000" dirty="0">
                <a:solidFill>
                  <a:schemeClr val="bg1"/>
                </a:solidFill>
                <a:latin typeface="Open Sans"/>
              </a:rPr>
              <a:t>broad smile / charming </a:t>
            </a:r>
            <a:r>
              <a:rPr lang="en-US" sz="2000" dirty="0">
                <a:solidFill>
                  <a:srgbClr val="FFC000"/>
                </a:solidFill>
                <a:latin typeface="Open Sans"/>
              </a:rPr>
              <a:t>smile</a:t>
            </a:r>
          </a:p>
          <a:p>
            <a:pPr marL="574675" indent="-342900" algn="just">
              <a:buFont typeface="Arial" panose="020B0604020202020204" pitchFamily="34" charset="0"/>
              <a:buChar char="•"/>
            </a:pPr>
            <a:r>
              <a:rPr lang="en-US" sz="2000" dirty="0">
                <a:solidFill>
                  <a:schemeClr val="bg1"/>
                </a:solidFill>
                <a:latin typeface="Open Sans"/>
              </a:rPr>
              <a:t>healthy / damaged teeth / (</a:t>
            </a:r>
            <a:r>
              <a:rPr lang="en-US" sz="2000" dirty="0">
                <a:solidFill>
                  <a:srgbClr val="FFC000"/>
                </a:solidFill>
                <a:latin typeface="Open Sans"/>
              </a:rPr>
              <a:t>tooth</a:t>
            </a:r>
            <a:r>
              <a:rPr lang="en-US" sz="2000" dirty="0">
                <a:solidFill>
                  <a:schemeClr val="bg1"/>
                </a:solidFill>
                <a:latin typeface="Open Sans"/>
              </a:rPr>
              <a:t>) braces</a:t>
            </a:r>
          </a:p>
          <a:p>
            <a:pPr marL="574675" indent="-342900" algn="just">
              <a:buFont typeface="Arial" panose="020B0604020202020204" pitchFamily="34" charset="0"/>
              <a:buChar char="•"/>
            </a:pPr>
            <a:r>
              <a:rPr lang="en-US" sz="2000" dirty="0">
                <a:solidFill>
                  <a:schemeClr val="bg1"/>
                </a:solidFill>
                <a:latin typeface="Open Sans"/>
              </a:rPr>
              <a:t>wrinkles / freckles / pimples / smooth </a:t>
            </a:r>
            <a:r>
              <a:rPr lang="en-US" sz="2000" dirty="0">
                <a:solidFill>
                  <a:srgbClr val="FFC000"/>
                </a:solidFill>
                <a:latin typeface="Open Sans"/>
              </a:rPr>
              <a:t>skin</a:t>
            </a:r>
          </a:p>
          <a:p>
            <a:pPr marL="574675" indent="-342900" algn="just">
              <a:buFont typeface="Arial" panose="020B0604020202020204" pitchFamily="34" charset="0"/>
              <a:buChar char="•"/>
            </a:pPr>
            <a:r>
              <a:rPr lang="en-US" sz="2000" dirty="0">
                <a:solidFill>
                  <a:schemeClr val="bg1"/>
                </a:solidFill>
                <a:latin typeface="Open Sans"/>
              </a:rPr>
              <a:t>moustache / beard</a:t>
            </a:r>
          </a:p>
          <a:p>
            <a:pPr marL="574675" indent="-342900" algn="just">
              <a:buFont typeface="Arial" panose="020B0604020202020204" pitchFamily="34" charset="0"/>
              <a:buChar char="•"/>
            </a:pPr>
            <a:r>
              <a:rPr lang="en-US" sz="2000" dirty="0">
                <a:solidFill>
                  <a:schemeClr val="bg1"/>
                </a:solidFill>
                <a:latin typeface="Open Sans"/>
              </a:rPr>
              <a:t>thick / rich / strong / healthy / shiny </a:t>
            </a:r>
            <a:r>
              <a:rPr lang="en-US" sz="2000" dirty="0">
                <a:solidFill>
                  <a:srgbClr val="FFC000"/>
                </a:solidFill>
                <a:latin typeface="Open Sans"/>
              </a:rPr>
              <a:t>hair</a:t>
            </a:r>
          </a:p>
          <a:p>
            <a:pPr marL="574675" indent="-342900" algn="just">
              <a:buFont typeface="Arial" panose="020B0604020202020204" pitchFamily="34" charset="0"/>
              <a:buChar char="•"/>
            </a:pPr>
            <a:r>
              <a:rPr lang="en-US" sz="2000" dirty="0">
                <a:solidFill>
                  <a:schemeClr val="bg1"/>
                </a:solidFill>
                <a:latin typeface="Open Sans"/>
              </a:rPr>
              <a:t>damaged </a:t>
            </a:r>
            <a:r>
              <a:rPr lang="en-US" sz="2000" dirty="0">
                <a:solidFill>
                  <a:srgbClr val="FFC000"/>
                </a:solidFill>
                <a:latin typeface="Open Sans"/>
              </a:rPr>
              <a:t>hair</a:t>
            </a:r>
            <a:r>
              <a:rPr lang="en-US" sz="2000" dirty="0">
                <a:solidFill>
                  <a:schemeClr val="bg1"/>
                </a:solidFill>
                <a:latin typeface="Open Sans"/>
              </a:rPr>
              <a:t> / split ends</a:t>
            </a:r>
          </a:p>
          <a:p>
            <a:pPr marL="574675" indent="-342900" algn="just">
              <a:buFont typeface="Arial" panose="020B0604020202020204" pitchFamily="34" charset="0"/>
              <a:buChar char="•"/>
            </a:pPr>
            <a:r>
              <a:rPr lang="en-US" sz="2000" dirty="0">
                <a:solidFill>
                  <a:schemeClr val="bg1"/>
                </a:solidFill>
                <a:latin typeface="Open Sans"/>
              </a:rPr>
              <a:t>thin hair / receding </a:t>
            </a:r>
            <a:r>
              <a:rPr lang="en-US" sz="2000" dirty="0">
                <a:solidFill>
                  <a:srgbClr val="FFC000"/>
                </a:solidFill>
                <a:latin typeface="Open Sans"/>
              </a:rPr>
              <a:t>hair</a:t>
            </a:r>
          </a:p>
          <a:p>
            <a:pPr marL="574675" indent="-342900" algn="just">
              <a:buFont typeface="Arial" panose="020B0604020202020204" pitchFamily="34" charset="0"/>
              <a:buChar char="•"/>
            </a:pPr>
            <a:r>
              <a:rPr lang="en-US" sz="2000" dirty="0">
                <a:solidFill>
                  <a:schemeClr val="bg1"/>
                </a:solidFill>
                <a:latin typeface="Open Sans"/>
              </a:rPr>
              <a:t>straight / wavy / curly </a:t>
            </a:r>
            <a:r>
              <a:rPr lang="en-US" sz="2000" dirty="0">
                <a:solidFill>
                  <a:srgbClr val="FFC000"/>
                </a:solidFill>
                <a:latin typeface="Open Sans"/>
              </a:rPr>
              <a:t>hair</a:t>
            </a:r>
          </a:p>
          <a:p>
            <a:pPr marL="574675" indent="-342900" algn="just">
              <a:buFont typeface="Arial" panose="020B0604020202020204" pitchFamily="34" charset="0"/>
              <a:buChar char="•"/>
            </a:pPr>
            <a:r>
              <a:rPr lang="en-US" sz="2000" dirty="0">
                <a:solidFill>
                  <a:schemeClr val="bg1"/>
                </a:solidFill>
                <a:latin typeface="Open Sans"/>
              </a:rPr>
              <a:t>spiky </a:t>
            </a:r>
            <a:r>
              <a:rPr lang="en-US" sz="2000" dirty="0">
                <a:solidFill>
                  <a:srgbClr val="FFC000"/>
                </a:solidFill>
                <a:latin typeface="Open Sans"/>
              </a:rPr>
              <a:t>hair</a:t>
            </a:r>
          </a:p>
          <a:p>
            <a:pPr marL="574675" indent="-342900" algn="just">
              <a:buFont typeface="Arial" panose="020B0604020202020204" pitchFamily="34" charset="0"/>
              <a:buChar char="•"/>
            </a:pPr>
            <a:r>
              <a:rPr lang="en-US" sz="2000" dirty="0">
                <a:solidFill>
                  <a:schemeClr val="bg1"/>
                </a:solidFill>
                <a:latin typeface="Open Sans"/>
              </a:rPr>
              <a:t>fringe</a:t>
            </a:r>
          </a:p>
          <a:p>
            <a:pPr marL="574675" indent="-342900" algn="just">
              <a:buFont typeface="Arial" panose="020B0604020202020204" pitchFamily="34" charset="0"/>
              <a:buChar char="•"/>
            </a:pPr>
            <a:r>
              <a:rPr lang="en-US" sz="2000" dirty="0">
                <a:solidFill>
                  <a:schemeClr val="bg1"/>
                </a:solidFill>
                <a:latin typeface="Open Sans"/>
              </a:rPr>
              <a:t>permed </a:t>
            </a:r>
            <a:r>
              <a:rPr lang="en-US" sz="2000" dirty="0">
                <a:solidFill>
                  <a:srgbClr val="FFC000"/>
                </a:solidFill>
                <a:latin typeface="Open Sans"/>
              </a:rPr>
              <a:t>hair</a:t>
            </a:r>
          </a:p>
        </p:txBody>
      </p:sp>
      <p:sp>
        <p:nvSpPr>
          <p:cNvPr id="2" name="Rectangle 1">
            <a:extLst>
              <a:ext uri="{FF2B5EF4-FFF2-40B4-BE49-F238E27FC236}">
                <a16:creationId xmlns:a16="http://schemas.microsoft.com/office/drawing/2014/main" id="{E65C7D9E-7A92-45C1-97A3-5A528D4DD452}"/>
              </a:ext>
            </a:extLst>
          </p:cNvPr>
          <p:cNvSpPr/>
          <p:nvPr/>
        </p:nvSpPr>
        <p:spPr>
          <a:xfrm>
            <a:off x="7319598" y="4462698"/>
            <a:ext cx="4778617" cy="2031325"/>
          </a:xfrm>
          <a:prstGeom prst="rect">
            <a:avLst/>
          </a:prstGeom>
        </p:spPr>
        <p:txBody>
          <a:bodyPr wrap="square">
            <a:spAutoFit/>
          </a:bodyPr>
          <a:lstStyle/>
          <a:p>
            <a:pPr marL="574675" indent="-342900" algn="just">
              <a:buFont typeface="Arial" panose="020B0604020202020204" pitchFamily="34" charset="0"/>
              <a:buChar char="•"/>
            </a:pPr>
            <a:r>
              <a:rPr lang="en-US" dirty="0" err="1">
                <a:solidFill>
                  <a:schemeClr val="bg1"/>
                </a:solidFill>
                <a:latin typeface="Open Sans"/>
              </a:rPr>
              <a:t>coloured</a:t>
            </a:r>
            <a:r>
              <a:rPr lang="en-US" dirty="0">
                <a:solidFill>
                  <a:schemeClr val="bg1"/>
                </a:solidFill>
                <a:latin typeface="Open Sans"/>
              </a:rPr>
              <a:t> / dyed </a:t>
            </a:r>
            <a:r>
              <a:rPr lang="en-US" dirty="0">
                <a:solidFill>
                  <a:srgbClr val="FFC000"/>
                </a:solidFill>
                <a:latin typeface="Open Sans"/>
              </a:rPr>
              <a:t>hair</a:t>
            </a:r>
          </a:p>
          <a:p>
            <a:pPr marL="574675" indent="-342900" algn="just">
              <a:buFont typeface="Arial" panose="020B0604020202020204" pitchFamily="34" charset="0"/>
              <a:buChar char="•"/>
            </a:pPr>
            <a:r>
              <a:rPr lang="en-US" dirty="0">
                <a:solidFill>
                  <a:schemeClr val="bg1"/>
                </a:solidFill>
                <a:latin typeface="Open Sans"/>
              </a:rPr>
              <a:t>bleached hair / highlights</a:t>
            </a:r>
          </a:p>
          <a:p>
            <a:pPr marL="574675" indent="-342900" algn="just">
              <a:buFont typeface="Arial" panose="020B0604020202020204" pitchFamily="34" charset="0"/>
              <a:buChar char="•"/>
            </a:pPr>
            <a:r>
              <a:rPr lang="en-US" dirty="0">
                <a:solidFill>
                  <a:schemeClr val="bg1"/>
                </a:solidFill>
                <a:latin typeface="Open Sans"/>
              </a:rPr>
              <a:t>pigtails / ponytail / braids / bun / </a:t>
            </a:r>
            <a:r>
              <a:rPr lang="en-US" dirty="0">
                <a:solidFill>
                  <a:srgbClr val="FFC000"/>
                </a:solidFill>
                <a:latin typeface="Open Sans"/>
              </a:rPr>
              <a:t>dreads</a:t>
            </a:r>
          </a:p>
          <a:p>
            <a:pPr marL="574675" indent="-342900" algn="just">
              <a:buFont typeface="Arial" panose="020B0604020202020204" pitchFamily="34" charset="0"/>
              <a:buChar char="•"/>
            </a:pPr>
            <a:r>
              <a:rPr lang="en-US" dirty="0">
                <a:solidFill>
                  <a:schemeClr val="bg1"/>
                </a:solidFill>
                <a:latin typeface="Open Sans"/>
              </a:rPr>
              <a:t>pull your hair back/put your hair up (</a:t>
            </a:r>
            <a:r>
              <a:rPr lang="en-US" sz="1400" i="1" dirty="0">
                <a:solidFill>
                  <a:schemeClr val="bg1"/>
                </a:solidFill>
                <a:latin typeface="Open Sans"/>
              </a:rPr>
              <a:t>with a clip or an elastic band</a:t>
            </a:r>
            <a:r>
              <a:rPr lang="en-US" dirty="0">
                <a:solidFill>
                  <a:schemeClr val="bg1"/>
                </a:solidFill>
                <a:latin typeface="Open Sans"/>
              </a:rPr>
              <a:t>)</a:t>
            </a:r>
          </a:p>
          <a:p>
            <a:pPr marL="574675" indent="-342900" algn="just">
              <a:buFont typeface="Arial" panose="020B0604020202020204" pitchFamily="34" charset="0"/>
              <a:buChar char="•"/>
            </a:pPr>
            <a:r>
              <a:rPr lang="en-US" dirty="0">
                <a:solidFill>
                  <a:schemeClr val="bg1"/>
                </a:solidFill>
                <a:latin typeface="Open Sans"/>
              </a:rPr>
              <a:t>long / short / shoulder-length </a:t>
            </a:r>
          </a:p>
        </p:txBody>
      </p:sp>
    </p:spTree>
    <p:extLst>
      <p:ext uri="{BB962C8B-B14F-4D97-AF65-F5344CB8AC3E}">
        <p14:creationId xmlns:p14="http://schemas.microsoft.com/office/powerpoint/2010/main" val="1890097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75A4E3-3329-4FFD-A58F-EB1863B797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1187" y="2515071"/>
            <a:ext cx="4650813" cy="3201023"/>
          </a:xfrm>
          <a:prstGeom prst="rect">
            <a:avLst/>
          </a:prstGeom>
        </p:spPr>
      </p:pic>
      <p:sp>
        <p:nvSpPr>
          <p:cNvPr id="6" name="Rectangle 1">
            <a:extLst>
              <a:ext uri="{FF2B5EF4-FFF2-40B4-BE49-F238E27FC236}">
                <a16:creationId xmlns:a16="http://schemas.microsoft.com/office/drawing/2014/main" id="{568E3EE0-1402-4612-90E9-C6F67E7B7D51}"/>
              </a:ext>
            </a:extLst>
          </p:cNvPr>
          <p:cNvSpPr>
            <a:spLocks noChangeArrowheads="1"/>
          </p:cNvSpPr>
          <p:nvPr/>
        </p:nvSpPr>
        <p:spPr bwMode="auto">
          <a:xfrm>
            <a:off x="3185171" y="418868"/>
            <a:ext cx="5821658"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MX" altLang="es-MX" sz="3600" b="1" dirty="0" err="1">
                <a:ln/>
                <a:solidFill>
                  <a:schemeClr val="accent4"/>
                </a:solidFill>
              </a:rPr>
              <a:t>Adjectives</a:t>
            </a:r>
            <a:r>
              <a:rPr lang="es-MX" altLang="es-MX" sz="3600" b="1" dirty="0">
                <a:ln/>
                <a:solidFill>
                  <a:schemeClr val="accent4"/>
                </a:solidFill>
              </a:rPr>
              <a:t> </a:t>
            </a:r>
            <a:r>
              <a:rPr lang="es-MX" altLang="es-MX" sz="3600" b="1" dirty="0" err="1">
                <a:ln/>
                <a:solidFill>
                  <a:schemeClr val="accent4"/>
                </a:solidFill>
              </a:rPr>
              <a:t>to</a:t>
            </a:r>
            <a:r>
              <a:rPr lang="es-MX" altLang="es-MX" sz="3600" b="1" dirty="0">
                <a:ln/>
                <a:solidFill>
                  <a:schemeClr val="accent4"/>
                </a:solidFill>
              </a:rPr>
              <a:t> describe </a:t>
            </a:r>
            <a:r>
              <a:rPr lang="es-MX" altLang="es-MX" sz="3600" b="1" dirty="0" err="1">
                <a:ln/>
                <a:solidFill>
                  <a:schemeClr val="accent4"/>
                </a:solidFill>
              </a:rPr>
              <a:t>people</a:t>
            </a:r>
            <a:endParaRPr lang="es-MX" altLang="es-MX" sz="3600" b="1" dirty="0">
              <a:ln/>
              <a:solidFill>
                <a:schemeClr val="accent4"/>
              </a:solidFill>
            </a:endParaRPr>
          </a:p>
        </p:txBody>
      </p:sp>
      <p:sp>
        <p:nvSpPr>
          <p:cNvPr id="7" name="Rectangle 6">
            <a:extLst>
              <a:ext uri="{FF2B5EF4-FFF2-40B4-BE49-F238E27FC236}">
                <a16:creationId xmlns:a16="http://schemas.microsoft.com/office/drawing/2014/main" id="{2D81B2F8-093E-48F1-A6A9-AAC11468E62D}"/>
              </a:ext>
            </a:extLst>
          </p:cNvPr>
          <p:cNvSpPr/>
          <p:nvPr/>
        </p:nvSpPr>
        <p:spPr>
          <a:xfrm>
            <a:off x="679938" y="1194974"/>
            <a:ext cx="10832124" cy="400110"/>
          </a:xfrm>
          <a:prstGeom prst="rect">
            <a:avLst/>
          </a:prstGeom>
        </p:spPr>
        <p:txBody>
          <a:bodyPr wrap="square">
            <a:spAutoFit/>
          </a:bodyPr>
          <a:lstStyle/>
          <a:p>
            <a:pPr algn="ctr"/>
            <a:r>
              <a:rPr lang="en-US" sz="2000" b="1" dirty="0">
                <a:solidFill>
                  <a:schemeClr val="bg1"/>
                </a:solidFill>
                <a:effectLst>
                  <a:outerShdw blurRad="38100" dist="38100" dir="2700000" algn="tl">
                    <a:srgbClr val="000000">
                      <a:alpha val="43137"/>
                    </a:srgbClr>
                  </a:outerShdw>
                </a:effectLst>
              </a:rPr>
              <a:t>https://www.clarkandmiller.com/72-appearance-adjectives-you-need-to-describe-people-in-english</a:t>
            </a:r>
          </a:p>
        </p:txBody>
      </p:sp>
      <p:pic>
        <p:nvPicPr>
          <p:cNvPr id="9" name="Picture 8">
            <a:extLst>
              <a:ext uri="{FF2B5EF4-FFF2-40B4-BE49-F238E27FC236}">
                <a16:creationId xmlns:a16="http://schemas.microsoft.com/office/drawing/2014/main" id="{E131DCAC-0D17-4F4C-9B87-556A99D0B0AD}"/>
              </a:ext>
            </a:extLst>
          </p:cNvPr>
          <p:cNvPicPr>
            <a:picLocks noChangeAspect="1"/>
          </p:cNvPicPr>
          <p:nvPr/>
        </p:nvPicPr>
        <p:blipFill rotWithShape="1">
          <a:blip r:embed="rId3">
            <a:extLst>
              <a:ext uri="{28A0092B-C50C-407E-A947-70E740481C1C}">
                <a14:useLocalDpi xmlns:a14="http://schemas.microsoft.com/office/drawing/2010/main" val="0"/>
              </a:ext>
            </a:extLst>
          </a:blip>
          <a:srcRect l="2170" t="1535" r="971" b="1998"/>
          <a:stretch/>
        </p:blipFill>
        <p:spPr>
          <a:xfrm>
            <a:off x="275649" y="1724859"/>
            <a:ext cx="7356074" cy="4781449"/>
          </a:xfrm>
          <a:prstGeom prst="rect">
            <a:avLst/>
          </a:prstGeom>
        </p:spPr>
      </p:pic>
    </p:spTree>
    <p:extLst>
      <p:ext uri="{BB962C8B-B14F-4D97-AF65-F5344CB8AC3E}">
        <p14:creationId xmlns:p14="http://schemas.microsoft.com/office/powerpoint/2010/main" val="17649539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6855</TotalTime>
  <Words>715</Words>
  <Application>Microsoft Office PowerPoint</Application>
  <PresentationFormat>Widescreen</PresentationFormat>
  <Paragraphs>89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Julio Enrique Coronado Rodriguez</dc:creator>
  <cp:lastModifiedBy>Yulius Crowned</cp:lastModifiedBy>
  <cp:revision>119</cp:revision>
  <dcterms:created xsi:type="dcterms:W3CDTF">2017-03-14T20:52:27Z</dcterms:created>
  <dcterms:modified xsi:type="dcterms:W3CDTF">2020-02-02T03:49:52Z</dcterms:modified>
</cp:coreProperties>
</file>