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300" r:id="rId5"/>
    <p:sldId id="301" r:id="rId6"/>
    <p:sldId id="302" r:id="rId7"/>
    <p:sldId id="303" r:id="rId8"/>
    <p:sldId id="304" r:id="rId9"/>
    <p:sldId id="265" r:id="rId10"/>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150" d="100"/>
          <a:sy n="150" d="100"/>
        </p:scale>
        <p:origin x="156" y="-18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0"/>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7"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7"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2"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1"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9"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2" y="1913470"/>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0561-451D-499E-ABB2-373DD2AEB5A3}" type="datetimeFigureOut">
              <a:rPr lang="en-US" smtClean="0"/>
              <a:pPr/>
              <a:t>11/27/2015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4"/>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7"/>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5230561-451D-499E-ABB2-373DD2AEB5A3}" type="datetimeFigureOut">
              <a:rPr lang="en-US" smtClean="0"/>
              <a:pPr/>
              <a:t>11/27/2015</a:t>
            </a:fld>
            <a:endParaRPr lang="en-US"/>
          </a:p>
        </p:txBody>
      </p:sp>
      <p:sp>
        <p:nvSpPr>
          <p:cNvPr id="5" name="Footer Placeholder 4"/>
          <p:cNvSpPr>
            <a:spLocks noGrp="1"/>
          </p:cNvSpPr>
          <p:nvPr>
            <p:ph type="ftr" sz="quarter" idx="3"/>
          </p:nvPr>
        </p:nvSpPr>
        <p:spPr>
          <a:xfrm>
            <a:off x="2343150" y="8475137"/>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7"/>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63C6AAFC-816C-4E9D-A229-07C311844D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40569"/>
            <a:ext cx="6858000" cy="1960033"/>
          </a:xfrm>
        </p:spPr>
        <p:txBody>
          <a:bodyPr>
            <a:normAutofit/>
          </a:bodyPr>
          <a:lstStyle/>
          <a:p>
            <a:r>
              <a:rPr lang="en-US" sz="3600" b="1" dirty="0" smtClean="0">
                <a:solidFill>
                  <a:srgbClr val="FF0000"/>
                </a:solidFill>
                <a:effectLst>
                  <a:outerShdw blurRad="38100" dist="38100" dir="2700000" algn="tl">
                    <a:srgbClr val="000000">
                      <a:alpha val="43137"/>
                    </a:srgbClr>
                  </a:outerShdw>
                </a:effectLst>
              </a:rPr>
              <a:t>BÀI GIẢNG JAVASCRIPT (BUỔI 4)</a:t>
            </a:r>
            <a:br>
              <a:rPr lang="en-US" sz="3600" b="1" dirty="0" smtClean="0">
                <a:solidFill>
                  <a:srgbClr val="FF0000"/>
                </a:solidFill>
                <a:effectLst>
                  <a:outerShdw blurRad="38100" dist="38100" dir="2700000" algn="tl">
                    <a:srgbClr val="000000">
                      <a:alpha val="43137"/>
                    </a:srgbClr>
                  </a:outerShdw>
                </a:effectLst>
              </a:rPr>
            </a:br>
            <a:r>
              <a:rPr lang="en-US" sz="3600" b="1" dirty="0" smtClean="0">
                <a:solidFill>
                  <a:srgbClr val="FF0000"/>
                </a:solidFill>
                <a:effectLst>
                  <a:outerShdw blurRad="38100" dist="38100" dir="2700000" algn="tl">
                    <a:srgbClr val="000000">
                      <a:alpha val="43137"/>
                    </a:srgbClr>
                  </a:outerShdw>
                </a:effectLst>
              </a:rPr>
              <a:t>SỰ KIỆN &amp; ĐỐI TƯỢNG FORM</a:t>
            </a:r>
            <a:endParaRPr lang="en-US" sz="36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5181600"/>
            <a:ext cx="6858000" cy="2336800"/>
          </a:xfrm>
        </p:spPr>
        <p:txBody>
          <a:bodyPr/>
          <a:lstStyle/>
          <a:p>
            <a:r>
              <a:rPr lang="en-US" b="1" smtClean="0">
                <a:solidFill>
                  <a:schemeClr val="tx1"/>
                </a:solidFill>
                <a:effectLst>
                  <a:outerShdw blurRad="38100" dist="38100" dir="2700000" algn="tl">
                    <a:srgbClr val="000000">
                      <a:alpha val="43137"/>
                    </a:srgbClr>
                  </a:outerShdw>
                </a:effectLst>
              </a:rPr>
              <a:t>Giảng viên: Hoàng Minh Tuấn</a:t>
            </a:r>
            <a:endParaRPr lang="en-US" b="1">
              <a:solidFill>
                <a:schemeClr val="tx1"/>
              </a:solidFill>
              <a:effectLst>
                <a:outerShdw blurRad="38100" dist="38100" dir="2700000" algn="tl">
                  <a:srgbClr val="000000">
                    <a:alpha val="43137"/>
                  </a:srgbClr>
                </a:outerShdw>
              </a:effectLst>
            </a:endParaRPr>
          </a:p>
        </p:txBody>
      </p:sp>
      <p:sp>
        <p:nvSpPr>
          <p:cNvPr id="4" name="Subtitle 2"/>
          <p:cNvSpPr txBox="1">
            <a:spLocks/>
          </p:cNvSpPr>
          <p:nvPr/>
        </p:nvSpPr>
        <p:spPr>
          <a:xfrm>
            <a:off x="0" y="0"/>
            <a:ext cx="68580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smtClean="0">
                <a:ln>
                  <a:noFill/>
                </a:ln>
                <a:solidFill>
                  <a:schemeClr val="tx2"/>
                </a:solidFill>
                <a:uLnTx/>
                <a:uFillTx/>
                <a:latin typeface="+mn-lt"/>
                <a:ea typeface="+mn-ea"/>
                <a:cs typeface="+mn-cs"/>
              </a:rPr>
              <a:t>TRUNG TÂM</a:t>
            </a:r>
            <a:r>
              <a:rPr kumimoji="0" lang="en-US" sz="2400" b="1" i="0" u="none" strike="noStrike" kern="1200" cap="none" spc="0" normalizeH="0" noProof="0" smtClean="0">
                <a:ln>
                  <a:noFill/>
                </a:ln>
                <a:solidFill>
                  <a:schemeClr val="tx2"/>
                </a:solidFill>
                <a:uLnTx/>
                <a:uFillTx/>
                <a:latin typeface="+mn-lt"/>
                <a:ea typeface="+mn-ea"/>
                <a:cs typeface="+mn-cs"/>
              </a:rPr>
              <a:t> ĐÀO TẠO LẬP TRÌNH WEB &amp; ĐỒ HỌA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600" b="1" baseline="0" smtClean="0">
                <a:solidFill>
                  <a:schemeClr val="tx2"/>
                </a:solidFill>
                <a:effectLst>
                  <a:outerShdw blurRad="38100" dist="38100" dir="2700000" algn="tl">
                    <a:srgbClr val="000000">
                      <a:alpha val="43137"/>
                    </a:srgbClr>
                  </a:outerShdw>
                </a:effectLst>
              </a:rPr>
              <a:t>VIETPRO</a:t>
            </a:r>
            <a:r>
              <a:rPr lang="en-US" sz="3600" b="1" smtClean="0">
                <a:solidFill>
                  <a:schemeClr val="tx2"/>
                </a:solidFill>
                <a:effectLst>
                  <a:outerShdw blurRad="38100" dist="38100" dir="2700000" algn="tl">
                    <a:srgbClr val="000000">
                      <a:alpha val="43137"/>
                    </a:srgbClr>
                  </a:outerShdw>
                </a:effectLst>
              </a:rPr>
              <a:t> EDUCATION</a:t>
            </a:r>
            <a:endParaRPr kumimoji="0" lang="en-US" sz="3600" b="1"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SỰ KIỆN</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latin typeface="+mj-lt"/>
                <a:cs typeface="Arial" pitchFamily="34" charset="0"/>
              </a:rPr>
              <a:t>1. </a:t>
            </a:r>
            <a:r>
              <a:rPr lang="en-US" sz="2000" b="1" dirty="0" err="1" smtClean="0">
                <a:solidFill>
                  <a:schemeClr val="tx2"/>
                </a:solidFill>
                <a:latin typeface="+mj-lt"/>
                <a:cs typeface="Arial" pitchFamily="34" charset="0"/>
              </a:rPr>
              <a:t>Định</a:t>
            </a:r>
            <a:r>
              <a:rPr lang="en-US" sz="2000" b="1" dirty="0" smtClean="0">
                <a:solidFill>
                  <a:schemeClr val="tx2"/>
                </a:solidFill>
                <a:latin typeface="+mj-lt"/>
                <a:cs typeface="Arial" pitchFamily="34" charset="0"/>
              </a:rPr>
              <a:t> </a:t>
            </a:r>
            <a:r>
              <a:rPr lang="en-US" sz="2000" b="1" dirty="0" err="1" smtClean="0">
                <a:solidFill>
                  <a:schemeClr val="tx2"/>
                </a:solidFill>
                <a:latin typeface="+mj-lt"/>
                <a:cs typeface="Arial" pitchFamily="34" charset="0"/>
              </a:rPr>
              <a:t>nghĩa</a:t>
            </a:r>
            <a:r>
              <a:rPr lang="en-US" sz="2000" b="1" dirty="0" smtClean="0">
                <a:solidFill>
                  <a:schemeClr val="tx2"/>
                </a:solidFill>
                <a:latin typeface="+mj-lt"/>
                <a:cs typeface="Arial" pitchFamily="34" charset="0"/>
              </a:rPr>
              <a:t> &amp; </a:t>
            </a:r>
            <a:r>
              <a:rPr lang="en-US" sz="2000" b="1" dirty="0" err="1" smtClean="0">
                <a:solidFill>
                  <a:schemeClr val="tx2"/>
                </a:solidFill>
                <a:latin typeface="+mj-lt"/>
                <a:cs typeface="Arial" pitchFamily="34" charset="0"/>
              </a:rPr>
              <a:t>Hình</a:t>
            </a:r>
            <a:r>
              <a:rPr lang="en-US" sz="2000" b="1" dirty="0" smtClean="0">
                <a:solidFill>
                  <a:schemeClr val="tx2"/>
                </a:solidFill>
                <a:latin typeface="+mj-lt"/>
                <a:cs typeface="Arial" pitchFamily="34" charset="0"/>
              </a:rPr>
              <a:t> </a:t>
            </a:r>
            <a:r>
              <a:rPr lang="en-US" sz="2000" b="1" dirty="0" err="1" smtClean="0">
                <a:solidFill>
                  <a:schemeClr val="tx2"/>
                </a:solidFill>
                <a:latin typeface="+mj-lt"/>
                <a:cs typeface="Arial" pitchFamily="34" charset="0"/>
              </a:rPr>
              <a:t>thái</a:t>
            </a:r>
            <a:r>
              <a:rPr lang="en-US" sz="2000" b="1" dirty="0" smtClean="0">
                <a:solidFill>
                  <a:schemeClr val="tx2"/>
                </a:solidFill>
                <a:latin typeface="+mj-lt"/>
                <a:cs typeface="Arial" pitchFamily="34" charset="0"/>
              </a:rPr>
              <a:t> </a:t>
            </a:r>
            <a:r>
              <a:rPr lang="en-US" sz="2000" b="1" dirty="0" err="1" smtClean="0">
                <a:solidFill>
                  <a:schemeClr val="tx2"/>
                </a:solidFill>
                <a:latin typeface="+mj-lt"/>
                <a:cs typeface="Arial" pitchFamily="34" charset="0"/>
              </a:rPr>
              <a:t>về</a:t>
            </a:r>
            <a:r>
              <a:rPr lang="en-US" sz="2000" b="1" dirty="0" smtClean="0">
                <a:solidFill>
                  <a:schemeClr val="tx2"/>
                </a:solidFill>
                <a:latin typeface="+mj-lt"/>
                <a:cs typeface="Arial" pitchFamily="34" charset="0"/>
              </a:rPr>
              <a:t> </a:t>
            </a:r>
            <a:r>
              <a:rPr lang="en-US" sz="2000" b="1" dirty="0" err="1" smtClean="0">
                <a:solidFill>
                  <a:schemeClr val="tx2"/>
                </a:solidFill>
                <a:latin typeface="+mj-lt"/>
                <a:cs typeface="Arial" pitchFamily="34" charset="0"/>
              </a:rPr>
              <a:t>Sự</a:t>
            </a:r>
            <a:r>
              <a:rPr lang="en-US" sz="2000" b="1" dirty="0" smtClean="0">
                <a:solidFill>
                  <a:schemeClr val="tx2"/>
                </a:solidFill>
                <a:latin typeface="+mj-lt"/>
                <a:cs typeface="Arial" pitchFamily="34" charset="0"/>
              </a:rPr>
              <a:t> </a:t>
            </a:r>
            <a:r>
              <a:rPr lang="en-US" sz="2000" b="1" dirty="0" err="1" smtClean="0">
                <a:solidFill>
                  <a:schemeClr val="tx2"/>
                </a:solidFill>
                <a:latin typeface="+mj-lt"/>
                <a:cs typeface="Arial" pitchFamily="34" charset="0"/>
              </a:rPr>
              <a:t>kiện</a:t>
            </a:r>
            <a:endParaRPr lang="en-US" sz="2000" b="1" dirty="0" smtClean="0">
              <a:solidFill>
                <a:schemeClr val="tx2"/>
              </a:solidFill>
              <a:latin typeface="+mj-lt"/>
              <a:cs typeface="Arial" pitchFamily="34" charset="0"/>
            </a:endParaRPr>
          </a:p>
          <a:p>
            <a:pPr>
              <a:buFontTx/>
              <a:buChar char="-"/>
            </a:pPr>
            <a:r>
              <a:rPr lang="en-US" sz="2000" i="1" dirty="0" err="1" smtClean="0">
                <a:latin typeface="+mj-lt"/>
                <a:cs typeface="Arial" pitchFamily="34" charset="0"/>
              </a:rPr>
              <a:t>Sự</a:t>
            </a:r>
            <a:r>
              <a:rPr lang="en-US" sz="2000" i="1" dirty="0" smtClean="0">
                <a:latin typeface="+mj-lt"/>
                <a:cs typeface="Arial" pitchFamily="34" charset="0"/>
              </a:rPr>
              <a:t> </a:t>
            </a:r>
            <a:r>
              <a:rPr lang="en-US" sz="2000" i="1" dirty="0" err="1" smtClean="0">
                <a:latin typeface="+mj-lt"/>
                <a:cs typeface="Arial" pitchFamily="34" charset="0"/>
              </a:rPr>
              <a:t>kiện</a:t>
            </a:r>
            <a:r>
              <a:rPr lang="en-US" sz="2000" i="1" dirty="0" smtClean="0">
                <a:latin typeface="+mj-lt"/>
                <a:cs typeface="Arial" pitchFamily="34" charset="0"/>
              </a:rPr>
              <a:t> </a:t>
            </a:r>
            <a:r>
              <a:rPr lang="en-US" sz="2000" i="1" dirty="0" err="1" smtClean="0">
                <a:latin typeface="+mj-lt"/>
                <a:cs typeface="Arial" pitchFamily="34" charset="0"/>
              </a:rPr>
              <a:t>trong</a:t>
            </a:r>
            <a:r>
              <a:rPr lang="en-US" sz="2000" i="1" dirty="0" smtClean="0">
                <a:latin typeface="+mj-lt"/>
                <a:cs typeface="Arial" pitchFamily="34" charset="0"/>
              </a:rPr>
              <a:t> </a:t>
            </a:r>
            <a:r>
              <a:rPr lang="en-US" sz="2000" i="1" dirty="0" err="1" smtClean="0">
                <a:latin typeface="+mj-lt"/>
                <a:cs typeface="Arial" pitchFamily="34" charset="0"/>
              </a:rPr>
              <a:t>Javascript</a:t>
            </a:r>
            <a:r>
              <a:rPr lang="en-US" sz="2000" i="1" dirty="0" smtClean="0">
                <a:latin typeface="+mj-lt"/>
                <a:cs typeface="Arial" pitchFamily="34" charset="0"/>
              </a:rPr>
              <a:t> </a:t>
            </a:r>
            <a:r>
              <a:rPr lang="en-US" sz="2000" i="1" dirty="0" err="1" smtClean="0">
                <a:latin typeface="+mj-lt"/>
                <a:cs typeface="Arial" pitchFamily="34" charset="0"/>
              </a:rPr>
              <a:t>có</a:t>
            </a:r>
            <a:r>
              <a:rPr lang="en-US" sz="2000" i="1" dirty="0" smtClean="0">
                <a:latin typeface="+mj-lt"/>
                <a:cs typeface="Arial" pitchFamily="34" charset="0"/>
              </a:rPr>
              <a:t> </a:t>
            </a:r>
            <a:r>
              <a:rPr lang="en-US" sz="2000" i="1" dirty="0" err="1" smtClean="0">
                <a:latin typeface="+mj-lt"/>
                <a:cs typeface="Arial" pitchFamily="34" charset="0"/>
              </a:rPr>
              <a:t>thể</a:t>
            </a:r>
            <a:r>
              <a:rPr lang="en-US" sz="2000" i="1" dirty="0" smtClean="0">
                <a:latin typeface="+mj-lt"/>
                <a:cs typeface="Arial" pitchFamily="34" charset="0"/>
              </a:rPr>
              <a:t> </a:t>
            </a:r>
            <a:r>
              <a:rPr lang="en-US" sz="2000" i="1" dirty="0" err="1" smtClean="0">
                <a:latin typeface="+mj-lt"/>
                <a:cs typeface="Arial" pitchFamily="34" charset="0"/>
              </a:rPr>
              <a:t>hiểu</a:t>
            </a:r>
            <a:r>
              <a:rPr lang="en-US" sz="2000" i="1" dirty="0" smtClean="0">
                <a:latin typeface="+mj-lt"/>
                <a:cs typeface="Arial" pitchFamily="34" charset="0"/>
              </a:rPr>
              <a:t> </a:t>
            </a:r>
            <a:r>
              <a:rPr lang="en-US" sz="2000" i="1" err="1" smtClean="0">
                <a:latin typeface="+mj-lt"/>
                <a:cs typeface="Arial" pitchFamily="34" charset="0"/>
              </a:rPr>
              <a:t>đơn</a:t>
            </a:r>
            <a:r>
              <a:rPr lang="en-US" sz="2000" i="1" smtClean="0">
                <a:latin typeface="+mj-lt"/>
                <a:cs typeface="Arial" pitchFamily="34" charset="0"/>
              </a:rPr>
              <a:t> </a:t>
            </a:r>
            <a:r>
              <a:rPr lang="en-US" sz="2000" i="1" smtClean="0">
                <a:latin typeface="+mj-lt"/>
                <a:cs typeface="Arial" pitchFamily="34" charset="0"/>
              </a:rPr>
              <a:t>giản </a:t>
            </a:r>
            <a:r>
              <a:rPr lang="en-US" sz="2000" i="1" dirty="0" err="1" smtClean="0">
                <a:latin typeface="+mj-lt"/>
                <a:cs typeface="Arial" pitchFamily="34" charset="0"/>
              </a:rPr>
              <a:t>là</a:t>
            </a:r>
            <a:r>
              <a:rPr lang="en-US" sz="2000" i="1" dirty="0" smtClean="0">
                <a:latin typeface="+mj-lt"/>
                <a:cs typeface="Arial" pitchFamily="34" charset="0"/>
              </a:rPr>
              <a:t> </a:t>
            </a:r>
            <a:r>
              <a:rPr lang="en-US" sz="2000" i="1" dirty="0" err="1" smtClean="0">
                <a:latin typeface="+mj-lt"/>
                <a:cs typeface="Arial" pitchFamily="34" charset="0"/>
              </a:rPr>
              <a:t>những</a:t>
            </a:r>
            <a:r>
              <a:rPr lang="en-US" sz="2000" i="1" dirty="0" smtClean="0">
                <a:latin typeface="+mj-lt"/>
                <a:cs typeface="Arial" pitchFamily="34" charset="0"/>
              </a:rPr>
              <a:t> </a:t>
            </a:r>
            <a:r>
              <a:rPr lang="en-US" sz="2000" i="1" dirty="0" err="1" smtClean="0">
                <a:latin typeface="+mj-lt"/>
                <a:cs typeface="Arial" pitchFamily="34" charset="0"/>
              </a:rPr>
              <a:t>thao</a:t>
            </a:r>
            <a:r>
              <a:rPr lang="en-US" sz="2000" i="1" dirty="0" smtClean="0">
                <a:latin typeface="+mj-lt"/>
                <a:cs typeface="Arial" pitchFamily="34" charset="0"/>
              </a:rPr>
              <a:t> </a:t>
            </a:r>
            <a:r>
              <a:rPr lang="en-US" sz="2000" i="1" dirty="0" err="1" smtClean="0">
                <a:latin typeface="+mj-lt"/>
                <a:cs typeface="Arial" pitchFamily="34" charset="0"/>
              </a:rPr>
              <a:t>tác</a:t>
            </a:r>
            <a:r>
              <a:rPr lang="en-US" sz="2000" i="1" dirty="0" smtClean="0">
                <a:latin typeface="+mj-lt"/>
                <a:cs typeface="Arial" pitchFamily="34" charset="0"/>
              </a:rPr>
              <a:t> </a:t>
            </a:r>
            <a:r>
              <a:rPr lang="en-US" sz="2000" i="1" dirty="0" err="1" smtClean="0">
                <a:latin typeface="+mj-lt"/>
                <a:cs typeface="Arial" pitchFamily="34" charset="0"/>
              </a:rPr>
              <a:t>chuột</a:t>
            </a:r>
            <a:r>
              <a:rPr lang="en-US" sz="2000" i="1" dirty="0" smtClean="0">
                <a:latin typeface="+mj-lt"/>
                <a:cs typeface="Arial" pitchFamily="34" charset="0"/>
              </a:rPr>
              <a:t> </a:t>
            </a:r>
            <a:r>
              <a:rPr lang="en-US" sz="2000" i="1" dirty="0" err="1" smtClean="0">
                <a:latin typeface="+mj-lt"/>
                <a:cs typeface="Arial" pitchFamily="34" charset="0"/>
              </a:rPr>
              <a:t>trên</a:t>
            </a:r>
            <a:r>
              <a:rPr lang="en-US" sz="2000" i="1" dirty="0" smtClean="0">
                <a:latin typeface="+mj-lt"/>
                <a:cs typeface="Arial" pitchFamily="34" charset="0"/>
              </a:rPr>
              <a:t>  </a:t>
            </a:r>
            <a:r>
              <a:rPr lang="en-US" sz="2000" i="1" dirty="0" err="1" smtClean="0">
                <a:latin typeface="+mj-lt"/>
                <a:cs typeface="Arial" pitchFamily="34" charset="0"/>
              </a:rPr>
              <a:t>văn</a:t>
            </a:r>
            <a:r>
              <a:rPr lang="en-US" sz="2000" i="1" dirty="0" smtClean="0">
                <a:latin typeface="+mj-lt"/>
                <a:cs typeface="Arial" pitchFamily="34" charset="0"/>
              </a:rPr>
              <a:t> </a:t>
            </a:r>
            <a:r>
              <a:rPr lang="en-US" sz="2000" i="1" dirty="0" err="1" smtClean="0">
                <a:latin typeface="+mj-lt"/>
                <a:cs typeface="Arial" pitchFamily="34" charset="0"/>
              </a:rPr>
              <a:t>bản</a:t>
            </a:r>
            <a:r>
              <a:rPr lang="en-US" sz="2000" i="1" dirty="0" smtClean="0">
                <a:latin typeface="+mj-lt"/>
                <a:cs typeface="Arial" pitchFamily="34" charset="0"/>
              </a:rPr>
              <a:t> HTML </a:t>
            </a:r>
            <a:r>
              <a:rPr lang="en-US" sz="2000" i="1" dirty="0" err="1" smtClean="0">
                <a:latin typeface="+mj-lt"/>
                <a:cs typeface="Arial" pitchFamily="34" charset="0"/>
              </a:rPr>
              <a:t>như</a:t>
            </a:r>
            <a:r>
              <a:rPr lang="en-US" sz="2000" i="1" dirty="0" smtClean="0">
                <a:latin typeface="+mj-lt"/>
                <a:cs typeface="Arial" pitchFamily="34" charset="0"/>
              </a:rPr>
              <a:t>:</a:t>
            </a:r>
          </a:p>
          <a:p>
            <a:r>
              <a:rPr lang="en-US" sz="2000" dirty="0" smtClean="0">
                <a:latin typeface="+mj-lt"/>
                <a:cs typeface="Arial" pitchFamily="34" charset="0"/>
              </a:rPr>
              <a:t>Click </a:t>
            </a:r>
            <a:r>
              <a:rPr lang="en-US" sz="2000" dirty="0" err="1" smtClean="0">
                <a:latin typeface="+mj-lt"/>
                <a:cs typeface="Arial" pitchFamily="34" charset="0"/>
              </a:rPr>
              <a:t>chuột</a:t>
            </a:r>
            <a:endParaRPr lang="en-US" sz="2000" dirty="0" smtClean="0">
              <a:latin typeface="+mj-lt"/>
              <a:cs typeface="Arial" pitchFamily="34" charset="0"/>
            </a:endParaRPr>
          </a:p>
          <a:p>
            <a:r>
              <a:rPr lang="en-US" sz="2000" dirty="0" err="1" smtClean="0"/>
              <a:t>Tải</a:t>
            </a:r>
            <a:r>
              <a:rPr lang="en-US" sz="2000" dirty="0" smtClean="0"/>
              <a:t> </a:t>
            </a:r>
            <a:r>
              <a:rPr lang="en-US" sz="2000" dirty="0" err="1" smtClean="0"/>
              <a:t>một</a:t>
            </a:r>
            <a:r>
              <a:rPr lang="en-US" sz="2000" dirty="0" smtClean="0"/>
              <a:t> </a:t>
            </a:r>
            <a:r>
              <a:rPr lang="en-US" sz="2000" dirty="0" err="1" smtClean="0"/>
              <a:t>trang</a:t>
            </a:r>
            <a:r>
              <a:rPr lang="en-US" sz="2000" dirty="0" smtClean="0"/>
              <a:t> web </a:t>
            </a:r>
            <a:r>
              <a:rPr lang="en-US" sz="2000" dirty="0" err="1" smtClean="0"/>
              <a:t>hoặc</a:t>
            </a:r>
            <a:r>
              <a:rPr lang="en-US" sz="2000" dirty="0" smtClean="0"/>
              <a:t> </a:t>
            </a:r>
            <a:r>
              <a:rPr lang="en-US" sz="2000" dirty="0" err="1" smtClean="0"/>
              <a:t>một</a:t>
            </a:r>
            <a:r>
              <a:rPr lang="en-US" sz="2000" dirty="0" smtClean="0"/>
              <a:t> </a:t>
            </a:r>
            <a:r>
              <a:rPr lang="en-US" sz="2000" dirty="0" err="1" smtClean="0"/>
              <a:t>hình</a:t>
            </a:r>
            <a:r>
              <a:rPr lang="en-US" sz="2000" dirty="0" smtClean="0"/>
              <a:t> </a:t>
            </a:r>
            <a:r>
              <a:rPr lang="en-US" sz="2000" dirty="0" err="1" smtClean="0"/>
              <a:t>ảnh</a:t>
            </a:r>
            <a:endParaRPr lang="en-US" sz="2000" dirty="0" smtClean="0"/>
          </a:p>
          <a:p>
            <a:r>
              <a:rPr lang="en-US" sz="2000" dirty="0" smtClean="0"/>
              <a:t>Di </a:t>
            </a:r>
            <a:r>
              <a:rPr lang="en-US" sz="2000" dirty="0" err="1" smtClean="0"/>
              <a:t>chuyển</a:t>
            </a:r>
            <a:r>
              <a:rPr lang="en-US" sz="2000" dirty="0" smtClean="0"/>
              <a:t> </a:t>
            </a:r>
            <a:r>
              <a:rPr lang="en-US" sz="2000" dirty="0" err="1" smtClean="0"/>
              <a:t>chuột</a:t>
            </a:r>
            <a:r>
              <a:rPr lang="en-US" sz="2000" dirty="0" smtClean="0"/>
              <a:t> qua </a:t>
            </a:r>
            <a:r>
              <a:rPr lang="en-US" sz="2000" dirty="0" err="1" smtClean="0"/>
              <a:t>một</a:t>
            </a:r>
            <a:r>
              <a:rPr lang="en-US" sz="2000" dirty="0" smtClean="0"/>
              <a:t> </a:t>
            </a:r>
            <a:r>
              <a:rPr lang="en-US" sz="2000" dirty="0" err="1" smtClean="0"/>
              <a:t>vị</a:t>
            </a:r>
            <a:r>
              <a:rPr lang="en-US" sz="2000" dirty="0" smtClean="0"/>
              <a:t> </a:t>
            </a:r>
            <a:r>
              <a:rPr lang="en-US" sz="2000" dirty="0" err="1" smtClean="0"/>
              <a:t>trí</a:t>
            </a:r>
            <a:r>
              <a:rPr lang="en-US" sz="2000" dirty="0" smtClean="0"/>
              <a:t> </a:t>
            </a:r>
            <a:r>
              <a:rPr lang="en-US" sz="2000" dirty="0" err="1" smtClean="0"/>
              <a:t>nào</a:t>
            </a:r>
            <a:r>
              <a:rPr lang="en-US" sz="2000" dirty="0" smtClean="0"/>
              <a:t> </a:t>
            </a:r>
            <a:r>
              <a:rPr lang="en-US" sz="2000" dirty="0" err="1" smtClean="0"/>
              <a:t>đó</a:t>
            </a:r>
            <a:r>
              <a:rPr lang="en-US" sz="2000" dirty="0" smtClean="0"/>
              <a:t> </a:t>
            </a:r>
            <a:r>
              <a:rPr lang="en-US" sz="2000" dirty="0" err="1" smtClean="0"/>
              <a:t>của</a:t>
            </a:r>
            <a:r>
              <a:rPr lang="en-US" sz="2000" dirty="0" smtClean="0"/>
              <a:t> </a:t>
            </a:r>
            <a:r>
              <a:rPr lang="en-US" sz="2000" dirty="0" err="1" smtClean="0"/>
              <a:t>trang</a:t>
            </a:r>
            <a:r>
              <a:rPr lang="en-US" sz="2000" dirty="0" smtClean="0"/>
              <a:t> web</a:t>
            </a:r>
          </a:p>
          <a:p>
            <a:r>
              <a:rPr lang="en-US" sz="2000" dirty="0" err="1" smtClean="0"/>
              <a:t>Lựa</a:t>
            </a:r>
            <a:r>
              <a:rPr lang="en-US" sz="2000" dirty="0" smtClean="0"/>
              <a:t> </a:t>
            </a:r>
            <a:r>
              <a:rPr lang="en-US" sz="2000" dirty="0" err="1" smtClean="0"/>
              <a:t>chọn</a:t>
            </a:r>
            <a:r>
              <a:rPr lang="en-US" sz="2000" dirty="0" smtClean="0"/>
              <a:t> </a:t>
            </a:r>
            <a:r>
              <a:rPr lang="en-US" sz="2000" dirty="0" err="1" smtClean="0"/>
              <a:t>một</a:t>
            </a:r>
            <a:r>
              <a:rPr lang="en-US" sz="2000" dirty="0" smtClean="0"/>
              <a:t> ô </a:t>
            </a:r>
            <a:r>
              <a:rPr lang="en-US" sz="2000" dirty="0" err="1" smtClean="0"/>
              <a:t>nhập</a:t>
            </a:r>
            <a:r>
              <a:rPr lang="en-US" sz="2000" dirty="0" smtClean="0"/>
              <a:t> </a:t>
            </a:r>
            <a:r>
              <a:rPr lang="en-US" sz="2000" dirty="0" err="1" smtClean="0"/>
              <a:t>liệu</a:t>
            </a:r>
            <a:r>
              <a:rPr lang="en-US" sz="2000" dirty="0" smtClean="0"/>
              <a:t> </a:t>
            </a:r>
            <a:r>
              <a:rPr lang="en-US" sz="2000" dirty="0" err="1" smtClean="0"/>
              <a:t>trong</a:t>
            </a:r>
            <a:r>
              <a:rPr lang="en-US" sz="2000" dirty="0" smtClean="0"/>
              <a:t> HTML form</a:t>
            </a:r>
          </a:p>
          <a:p>
            <a:r>
              <a:rPr lang="en-US" sz="2000" dirty="0" err="1" smtClean="0"/>
              <a:t>Gửi</a:t>
            </a:r>
            <a:r>
              <a:rPr lang="en-US" sz="2000" dirty="0" smtClean="0"/>
              <a:t> </a:t>
            </a:r>
            <a:r>
              <a:rPr lang="en-US" sz="2000" dirty="0" err="1" smtClean="0"/>
              <a:t>một</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từ</a:t>
            </a:r>
            <a:r>
              <a:rPr lang="en-US" sz="2000" dirty="0" smtClean="0"/>
              <a:t> HTML</a:t>
            </a:r>
          </a:p>
          <a:p>
            <a:r>
              <a:rPr lang="en-US" sz="2000" dirty="0" err="1" smtClean="0"/>
              <a:t>Nhấn</a:t>
            </a:r>
            <a:r>
              <a:rPr lang="en-US" sz="2000" dirty="0" smtClean="0"/>
              <a:t> </a:t>
            </a:r>
            <a:r>
              <a:rPr lang="en-US" sz="2000" dirty="0" err="1" smtClean="0"/>
              <a:t>một</a:t>
            </a:r>
            <a:r>
              <a:rPr lang="en-US" sz="2000" dirty="0" smtClean="0"/>
              <a:t> </a:t>
            </a:r>
            <a:r>
              <a:rPr lang="en-US" sz="2000" dirty="0" err="1" smtClean="0"/>
              <a:t>tổ</a:t>
            </a:r>
            <a:r>
              <a:rPr lang="en-US" sz="2000" dirty="0" smtClean="0"/>
              <a:t> </a:t>
            </a:r>
            <a:r>
              <a:rPr lang="en-US" sz="2000" dirty="0" err="1" smtClean="0"/>
              <a:t>hợp</a:t>
            </a:r>
            <a:r>
              <a:rPr lang="en-US" sz="2000" dirty="0" smtClean="0"/>
              <a:t> </a:t>
            </a:r>
            <a:r>
              <a:rPr lang="en-US" sz="2000" dirty="0" err="1" smtClean="0"/>
              <a:t>phím</a:t>
            </a:r>
            <a:endParaRPr lang="en-US" sz="2000" dirty="0" smtClean="0"/>
          </a:p>
          <a:p>
            <a:r>
              <a:rPr lang="en-US" sz="2000" dirty="0" smtClean="0">
                <a:latin typeface="+mj-lt"/>
                <a:cs typeface="Arial" pitchFamily="34" charset="0"/>
              </a:rPr>
              <a:t>...</a:t>
            </a:r>
          </a:p>
          <a:p>
            <a:pPr>
              <a:buNone/>
            </a:pPr>
            <a:endParaRPr lang="en-US" sz="2000" dirty="0" smtClean="0">
              <a:latin typeface="+mj-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dirty="0" smtClean="0">
                <a:solidFill>
                  <a:srgbClr val="FF0000"/>
                </a:solidFill>
                <a:effectLst>
                  <a:outerShdw blurRad="38100" dist="38100" dir="2700000" algn="tl">
                    <a:srgbClr val="000000">
                      <a:alpha val="43137"/>
                    </a:srgbClr>
                  </a:outerShdw>
                </a:effectLst>
              </a:rPr>
              <a:t>SỰ KIỆN ĐỐI VỚI CÁC PHẦN TỬ HTML</a:t>
            </a:r>
            <a:endParaRPr lang="en-US" sz="2400"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Onclick</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Onclick</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hành</a:t>
            </a:r>
            <a:r>
              <a:rPr lang="en-US" sz="2000" i="1" dirty="0" smtClean="0">
                <a:cs typeface="Arial" pitchFamily="34" charset="0"/>
              </a:rPr>
              <a:t> </a:t>
            </a:r>
            <a:r>
              <a:rPr lang="en-US" sz="2000" i="1" dirty="0" err="1" smtClean="0">
                <a:cs typeface="Arial" pitchFamily="34" charset="0"/>
              </a:rPr>
              <a:t>động</a:t>
            </a:r>
            <a:r>
              <a:rPr lang="en-US" sz="2000" i="1" dirty="0" smtClean="0">
                <a:cs typeface="Arial" pitchFamily="34" charset="0"/>
              </a:rPr>
              <a:t> Click (</a:t>
            </a:r>
            <a:r>
              <a:rPr lang="en-US" sz="2000" i="1" dirty="0" err="1" smtClean="0">
                <a:cs typeface="Arial" pitchFamily="34" charset="0"/>
              </a:rPr>
              <a:t>Bấm</a:t>
            </a:r>
            <a:r>
              <a:rPr lang="en-US" sz="2000" i="1" dirty="0" smtClean="0">
                <a:cs typeface="Arial" pitchFamily="34" charset="0"/>
              </a:rPr>
              <a:t>) </a:t>
            </a:r>
            <a:r>
              <a:rPr lang="en-US" sz="2000" i="1" dirty="0" err="1" smtClean="0">
                <a:cs typeface="Arial" pitchFamily="34" charset="0"/>
              </a:rPr>
              <a:t>chuột</a:t>
            </a:r>
            <a:r>
              <a:rPr lang="en-US" sz="2000" i="1" dirty="0" smtClean="0">
                <a:cs typeface="Arial" pitchFamily="34" charset="0"/>
              </a:rPr>
              <a:t> </a:t>
            </a:r>
            <a:r>
              <a:rPr lang="en-US" sz="2000" i="1" dirty="0" err="1" smtClean="0">
                <a:cs typeface="Arial" pitchFamily="34" charset="0"/>
              </a:rPr>
              <a:t>vào</a:t>
            </a:r>
            <a:r>
              <a:rPr lang="en-US" sz="2000" i="1" dirty="0" smtClean="0">
                <a:cs typeface="Arial" pitchFamily="34" charset="0"/>
              </a:rPr>
              <a:t> </a:t>
            </a:r>
            <a:r>
              <a:rPr lang="en-US" sz="2000" i="1" dirty="0" err="1" smtClean="0">
                <a:cs typeface="Arial" pitchFamily="34" charset="0"/>
              </a:rPr>
              <a:t>bất</a:t>
            </a:r>
            <a:r>
              <a:rPr lang="en-US" sz="2000" i="1" dirty="0" smtClean="0">
                <a:cs typeface="Arial" pitchFamily="34" charset="0"/>
              </a:rPr>
              <a:t> </a:t>
            </a:r>
            <a:r>
              <a:rPr lang="en-US" sz="2000" i="1" dirty="0" err="1" smtClean="0">
                <a:cs typeface="Arial" pitchFamily="34" charset="0"/>
              </a:rPr>
              <a:t>cứ</a:t>
            </a:r>
            <a:r>
              <a:rPr lang="en-US" sz="2000" i="1" dirty="0" smtClean="0">
                <a:cs typeface="Arial" pitchFamily="34" charset="0"/>
              </a:rPr>
              <a:t> </a:t>
            </a:r>
            <a:r>
              <a:rPr lang="en-US" sz="2000" i="1" dirty="0" err="1" smtClean="0">
                <a:cs typeface="Arial" pitchFamily="34" charset="0"/>
              </a:rPr>
              <a:t>phần</a:t>
            </a:r>
            <a:r>
              <a:rPr lang="en-US" sz="2000" i="1" dirty="0" smtClean="0">
                <a:cs typeface="Arial" pitchFamily="34" charset="0"/>
              </a:rPr>
              <a:t> </a:t>
            </a:r>
            <a:r>
              <a:rPr lang="en-US" sz="2000" i="1" dirty="0" err="1" smtClean="0">
                <a:cs typeface="Arial" pitchFamily="34" charset="0"/>
              </a:rPr>
              <a:t>tử</a:t>
            </a:r>
            <a:r>
              <a:rPr lang="en-US" sz="2000" i="1" dirty="0" smtClean="0">
                <a:cs typeface="Arial" pitchFamily="34" charset="0"/>
              </a:rPr>
              <a:t> HTML </a:t>
            </a:r>
            <a:r>
              <a:rPr lang="en-US" sz="2000" i="1" dirty="0" err="1" smtClean="0">
                <a:cs typeface="Arial" pitchFamily="34" charset="0"/>
              </a:rPr>
              <a:t>nào</a:t>
            </a:r>
            <a:r>
              <a:rPr lang="en-US" sz="2000" i="1" dirty="0" smtClean="0">
                <a:cs typeface="Arial" pitchFamily="34" charset="0"/>
              </a:rPr>
              <a:t>.  </a:t>
            </a:r>
            <a:r>
              <a:rPr lang="en-US" sz="2000" b="1" i="1" dirty="0" smtClean="0">
                <a:solidFill>
                  <a:srgbClr val="FF0000"/>
                </a:solidFill>
                <a:cs typeface="Arial" pitchFamily="34" charset="0"/>
              </a:rPr>
              <a:t> </a:t>
            </a: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onClick</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a:p>
            <a:pPr>
              <a:buNone/>
            </a:pPr>
            <a:endParaRPr lang="en-US" sz="2000" b="1" dirty="0" smtClean="0">
              <a:solidFill>
                <a:srgbClr val="FF0000"/>
              </a:solidFill>
              <a:cs typeface="Arial" pitchFamily="34" charset="0"/>
            </a:endParaRPr>
          </a:p>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OnMouseOver</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OnMouseOver</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hành</a:t>
            </a:r>
            <a:r>
              <a:rPr lang="en-US" sz="2000" i="1" dirty="0" smtClean="0">
                <a:cs typeface="Arial" pitchFamily="34" charset="0"/>
              </a:rPr>
              <a:t> </a:t>
            </a:r>
            <a:r>
              <a:rPr lang="en-US" sz="2000" i="1" dirty="0" err="1" smtClean="0">
                <a:cs typeface="Arial" pitchFamily="34" charset="0"/>
              </a:rPr>
              <a:t>động</a:t>
            </a:r>
            <a:r>
              <a:rPr lang="en-US" sz="2000" i="1" dirty="0" smtClean="0">
                <a:cs typeface="Arial" pitchFamily="34" charset="0"/>
              </a:rPr>
              <a:t> </a:t>
            </a:r>
            <a:r>
              <a:rPr lang="en-US" sz="2000" i="1" dirty="0" err="1" smtClean="0">
                <a:cs typeface="Arial" pitchFamily="34" charset="0"/>
              </a:rPr>
              <a:t>rê</a:t>
            </a:r>
            <a:r>
              <a:rPr lang="en-US" sz="2000" i="1" dirty="0" smtClean="0">
                <a:cs typeface="Arial" pitchFamily="34" charset="0"/>
              </a:rPr>
              <a:t> </a:t>
            </a:r>
            <a:r>
              <a:rPr lang="en-US" sz="2000" i="1" dirty="0" err="1" smtClean="0">
                <a:cs typeface="Arial" pitchFamily="34" charset="0"/>
              </a:rPr>
              <a:t>chuột</a:t>
            </a:r>
            <a:r>
              <a:rPr lang="en-US" sz="2000" i="1" dirty="0" smtClean="0">
                <a:cs typeface="Arial" pitchFamily="34" charset="0"/>
              </a:rPr>
              <a:t> </a:t>
            </a:r>
            <a:r>
              <a:rPr lang="en-US" sz="2000" i="1" dirty="0" err="1" smtClean="0">
                <a:cs typeface="Arial" pitchFamily="34" charset="0"/>
              </a:rPr>
              <a:t>lên</a:t>
            </a:r>
            <a:r>
              <a:rPr lang="en-US" sz="2000" i="1" dirty="0" smtClean="0">
                <a:cs typeface="Arial" pitchFamily="34" charset="0"/>
              </a:rPr>
              <a:t> </a:t>
            </a:r>
            <a:r>
              <a:rPr lang="en-US" sz="2000" i="1" dirty="0" err="1" smtClean="0">
                <a:cs typeface="Arial" pitchFamily="34" charset="0"/>
              </a:rPr>
              <a:t>bất</a:t>
            </a:r>
            <a:r>
              <a:rPr lang="en-US" sz="2000" i="1" dirty="0" smtClean="0">
                <a:cs typeface="Arial" pitchFamily="34" charset="0"/>
              </a:rPr>
              <a:t> </a:t>
            </a:r>
            <a:r>
              <a:rPr lang="en-US" sz="2000" i="1" dirty="0" err="1" smtClean="0">
                <a:cs typeface="Arial" pitchFamily="34" charset="0"/>
              </a:rPr>
              <a:t>cứ</a:t>
            </a:r>
            <a:r>
              <a:rPr lang="en-US" sz="2000" i="1" dirty="0" smtClean="0">
                <a:cs typeface="Arial" pitchFamily="34" charset="0"/>
              </a:rPr>
              <a:t> </a:t>
            </a:r>
            <a:r>
              <a:rPr lang="en-US" sz="2000" i="1" dirty="0" err="1" smtClean="0">
                <a:cs typeface="Arial" pitchFamily="34" charset="0"/>
              </a:rPr>
              <a:t>phần</a:t>
            </a:r>
            <a:r>
              <a:rPr lang="en-US" sz="2000" i="1" dirty="0" smtClean="0">
                <a:cs typeface="Arial" pitchFamily="34" charset="0"/>
              </a:rPr>
              <a:t> </a:t>
            </a:r>
            <a:r>
              <a:rPr lang="en-US" sz="2000" i="1" dirty="0" err="1" smtClean="0">
                <a:cs typeface="Arial" pitchFamily="34" charset="0"/>
              </a:rPr>
              <a:t>tử</a:t>
            </a:r>
            <a:r>
              <a:rPr lang="en-US" sz="2000" i="1" dirty="0" smtClean="0">
                <a:cs typeface="Arial" pitchFamily="34" charset="0"/>
              </a:rPr>
              <a:t> HTML </a:t>
            </a:r>
            <a:r>
              <a:rPr lang="en-US" sz="2000" i="1" dirty="0" err="1" smtClean="0">
                <a:cs typeface="Arial" pitchFamily="34" charset="0"/>
              </a:rPr>
              <a:t>nào</a:t>
            </a:r>
            <a:r>
              <a:rPr lang="en-US" sz="2000" i="1" dirty="0" smtClean="0">
                <a:cs typeface="Arial" pitchFamily="34" charset="0"/>
              </a:rPr>
              <a:t>.  </a:t>
            </a:r>
            <a:r>
              <a:rPr lang="en-US" sz="2000" b="1" i="1" dirty="0" smtClean="0">
                <a:solidFill>
                  <a:srgbClr val="FF0000"/>
                </a:solidFill>
                <a:cs typeface="Arial" pitchFamily="34" charset="0"/>
              </a:rPr>
              <a:t> </a:t>
            </a: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onMouseOver</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a:p>
            <a:pPr>
              <a:buNone/>
            </a:pPr>
            <a:endParaRPr lang="en-US" sz="2000" b="1" dirty="0" smtClean="0">
              <a:solidFill>
                <a:srgbClr val="FF0000"/>
              </a:solidFill>
              <a:cs typeface="Arial" pitchFamily="34" charset="0"/>
            </a:endParaRPr>
          </a:p>
          <a:p>
            <a:pPr>
              <a:buNone/>
            </a:pPr>
            <a:r>
              <a:rPr lang="en-US" sz="2000" b="1" dirty="0" smtClean="0">
                <a:solidFill>
                  <a:schemeClr val="tx2"/>
                </a:solidFill>
                <a:cs typeface="Arial" pitchFamily="34" charset="0"/>
              </a:rPr>
              <a:t>3.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OnMouseOut</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OnMouseOut</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hành</a:t>
            </a:r>
            <a:r>
              <a:rPr lang="en-US" sz="2000" i="1" dirty="0" smtClean="0">
                <a:cs typeface="Arial" pitchFamily="34" charset="0"/>
              </a:rPr>
              <a:t> </a:t>
            </a:r>
            <a:r>
              <a:rPr lang="en-US" sz="2000" i="1" dirty="0" err="1" smtClean="0">
                <a:cs typeface="Arial" pitchFamily="34" charset="0"/>
              </a:rPr>
              <a:t>động</a:t>
            </a:r>
            <a:r>
              <a:rPr lang="en-US" sz="2000" i="1" dirty="0" smtClean="0">
                <a:cs typeface="Arial" pitchFamily="34" charset="0"/>
              </a:rPr>
              <a:t> </a:t>
            </a:r>
            <a:r>
              <a:rPr lang="en-US" sz="2000" i="1" dirty="0" err="1" smtClean="0">
                <a:cs typeface="Arial" pitchFamily="34" charset="0"/>
              </a:rPr>
              <a:t>rê</a:t>
            </a:r>
            <a:r>
              <a:rPr lang="en-US" sz="2000" i="1" dirty="0" smtClean="0">
                <a:cs typeface="Arial" pitchFamily="34" charset="0"/>
              </a:rPr>
              <a:t> </a:t>
            </a:r>
            <a:r>
              <a:rPr lang="en-US" sz="2000" i="1" dirty="0" err="1" smtClean="0">
                <a:cs typeface="Arial" pitchFamily="34" charset="0"/>
              </a:rPr>
              <a:t>chuột</a:t>
            </a:r>
            <a:r>
              <a:rPr lang="en-US" sz="2000" i="1" dirty="0" smtClean="0">
                <a:cs typeface="Arial" pitchFamily="34" charset="0"/>
              </a:rPr>
              <a:t> </a:t>
            </a:r>
            <a:r>
              <a:rPr lang="en-US" sz="2000" i="1" dirty="0" err="1" smtClean="0">
                <a:cs typeface="Arial" pitchFamily="34" charset="0"/>
              </a:rPr>
              <a:t>ra</a:t>
            </a:r>
            <a:r>
              <a:rPr lang="en-US" sz="2000" i="1" dirty="0" smtClean="0">
                <a:cs typeface="Arial" pitchFamily="34" charset="0"/>
              </a:rPr>
              <a:t> </a:t>
            </a:r>
            <a:r>
              <a:rPr lang="en-US" sz="2000" i="1" dirty="0" err="1" smtClean="0">
                <a:cs typeface="Arial" pitchFamily="34" charset="0"/>
              </a:rPr>
              <a:t>khỏi</a:t>
            </a:r>
            <a:r>
              <a:rPr lang="en-US" sz="2000" i="1" dirty="0" smtClean="0">
                <a:cs typeface="Arial" pitchFamily="34" charset="0"/>
              </a:rPr>
              <a:t> </a:t>
            </a:r>
            <a:r>
              <a:rPr lang="en-US" sz="2000" i="1" dirty="0" err="1" smtClean="0">
                <a:cs typeface="Arial" pitchFamily="34" charset="0"/>
              </a:rPr>
              <a:t>một</a:t>
            </a:r>
            <a:r>
              <a:rPr lang="en-US" sz="2000" i="1" dirty="0" smtClean="0">
                <a:cs typeface="Arial" pitchFamily="34" charset="0"/>
              </a:rPr>
              <a:t> </a:t>
            </a:r>
            <a:r>
              <a:rPr lang="en-US" sz="2000" i="1" dirty="0" err="1" smtClean="0">
                <a:cs typeface="Arial" pitchFamily="34" charset="0"/>
              </a:rPr>
              <a:t>phần</a:t>
            </a:r>
            <a:r>
              <a:rPr lang="en-US" sz="2000" i="1" dirty="0" smtClean="0">
                <a:cs typeface="Arial" pitchFamily="34" charset="0"/>
              </a:rPr>
              <a:t> </a:t>
            </a:r>
            <a:r>
              <a:rPr lang="en-US" sz="2000" i="1" dirty="0" err="1" smtClean="0">
                <a:cs typeface="Arial" pitchFamily="34" charset="0"/>
              </a:rPr>
              <a:t>tử</a:t>
            </a:r>
            <a:r>
              <a:rPr lang="en-US" sz="2000" i="1" dirty="0" smtClean="0">
                <a:cs typeface="Arial" pitchFamily="34" charset="0"/>
              </a:rPr>
              <a:t> HTML </a:t>
            </a:r>
            <a:r>
              <a:rPr lang="en-US" sz="2000" i="1" dirty="0" err="1" smtClean="0">
                <a:cs typeface="Arial" pitchFamily="34" charset="0"/>
              </a:rPr>
              <a:t>bất</a:t>
            </a:r>
            <a:r>
              <a:rPr lang="en-US" sz="2000" i="1" dirty="0" smtClean="0">
                <a:cs typeface="Arial" pitchFamily="34" charset="0"/>
              </a:rPr>
              <a:t> </a:t>
            </a:r>
            <a:r>
              <a:rPr lang="en-US" sz="2000" i="1" dirty="0" err="1" smtClean="0">
                <a:cs typeface="Arial" pitchFamily="34" charset="0"/>
              </a:rPr>
              <a:t>kỳ</a:t>
            </a:r>
            <a:r>
              <a:rPr lang="en-US" sz="2000" i="1" dirty="0" smtClean="0">
                <a:cs typeface="Arial" pitchFamily="34" charset="0"/>
              </a:rPr>
              <a:t>.  </a:t>
            </a:r>
            <a:r>
              <a:rPr lang="en-US" sz="2000" b="1" i="1" dirty="0" smtClean="0">
                <a:solidFill>
                  <a:srgbClr val="FF0000"/>
                </a:solidFill>
                <a:cs typeface="Arial" pitchFamily="34" charset="0"/>
              </a:rPr>
              <a:t> </a:t>
            </a: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onMouseOut</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dirty="0" smtClean="0">
                <a:solidFill>
                  <a:srgbClr val="FF0000"/>
                </a:solidFill>
                <a:effectLst>
                  <a:outerShdw blurRad="38100" dist="38100" dir="2700000" algn="tl">
                    <a:srgbClr val="000000">
                      <a:alpha val="43137"/>
                    </a:srgbClr>
                  </a:outerShdw>
                </a:effectLst>
              </a:rPr>
              <a:t>SỰ KIỆN ĐỐI VỚI DOCUMENT (TÀI LIỆU HTML)</a:t>
            </a:r>
            <a:endParaRPr lang="en-US" sz="2400"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OnLoad</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OnLoad</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trạng</a:t>
            </a:r>
            <a:r>
              <a:rPr lang="en-US" sz="2000" i="1" dirty="0" smtClean="0">
                <a:cs typeface="Arial" pitchFamily="34" charset="0"/>
              </a:rPr>
              <a:t> </a:t>
            </a:r>
            <a:r>
              <a:rPr lang="en-US" sz="2000" i="1" dirty="0" err="1" smtClean="0">
                <a:cs typeface="Arial" pitchFamily="34" charset="0"/>
              </a:rPr>
              <a:t>thái</a:t>
            </a:r>
            <a:r>
              <a:rPr lang="en-US" sz="2000" i="1" dirty="0" smtClean="0">
                <a:cs typeface="Arial" pitchFamily="34" charset="0"/>
              </a:rPr>
              <a:t> </a:t>
            </a:r>
            <a:r>
              <a:rPr lang="en-US" sz="2000" i="1" dirty="0" err="1" smtClean="0">
                <a:cs typeface="Arial" pitchFamily="34" charset="0"/>
              </a:rPr>
              <a:t>khi</a:t>
            </a:r>
            <a:r>
              <a:rPr lang="en-US" sz="2000" i="1" dirty="0" smtClean="0">
                <a:cs typeface="Arial" pitchFamily="34" charset="0"/>
              </a:rPr>
              <a:t> </a:t>
            </a:r>
            <a:r>
              <a:rPr lang="en-US" sz="2000" i="1" dirty="0" err="1" smtClean="0">
                <a:cs typeface="Arial" pitchFamily="34" charset="0"/>
              </a:rPr>
              <a:t>một</a:t>
            </a:r>
            <a:r>
              <a:rPr lang="en-US" sz="2000" i="1" dirty="0" smtClean="0">
                <a:cs typeface="Arial" pitchFamily="34" charset="0"/>
              </a:rPr>
              <a:t> </a:t>
            </a:r>
            <a:r>
              <a:rPr lang="en-US" sz="2000" i="1" dirty="0" err="1" smtClean="0">
                <a:cs typeface="Arial" pitchFamily="34" charset="0"/>
              </a:rPr>
              <a:t>trang</a:t>
            </a:r>
            <a:r>
              <a:rPr lang="en-US" sz="2000" i="1" dirty="0" smtClean="0">
                <a:cs typeface="Arial" pitchFamily="34" charset="0"/>
              </a:rPr>
              <a:t> web </a:t>
            </a:r>
            <a:r>
              <a:rPr lang="en-US" sz="2000" i="1" dirty="0" err="1" smtClean="0">
                <a:cs typeface="Arial" pitchFamily="34" charset="0"/>
              </a:rPr>
              <a:t>được</a:t>
            </a:r>
            <a:r>
              <a:rPr lang="en-US" sz="2000" i="1" dirty="0" smtClean="0">
                <a:cs typeface="Arial" pitchFamily="34" charset="0"/>
              </a:rPr>
              <a:t> </a:t>
            </a:r>
            <a:r>
              <a:rPr lang="en-US" sz="2000" i="1" dirty="0" err="1" smtClean="0">
                <a:cs typeface="Arial" pitchFamily="34" charset="0"/>
              </a:rPr>
              <a:t>tải</a:t>
            </a:r>
            <a:r>
              <a:rPr lang="en-US" sz="2000" i="1" dirty="0" smtClean="0">
                <a:cs typeface="Arial" pitchFamily="34" charset="0"/>
              </a:rPr>
              <a:t> </a:t>
            </a:r>
            <a:r>
              <a:rPr lang="en-US" sz="2000" dirty="0" err="1" smtClean="0">
                <a:cs typeface="Arial" pitchFamily="34" charset="0"/>
              </a:rPr>
              <a:t>lên</a:t>
            </a:r>
            <a:endParaRPr lang="en-US" sz="2000" b="1" dirty="0" smtClean="0">
              <a:solidFill>
                <a:srgbClr val="FF0000"/>
              </a:solidFill>
              <a:cs typeface="Arial" pitchFamily="34" charset="0"/>
            </a:endParaRP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onLoad</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a:p>
            <a:pPr>
              <a:buNone/>
            </a:pPr>
            <a:endParaRPr lang="en-US" sz="2000" b="1" dirty="0" smtClean="0">
              <a:solidFill>
                <a:srgbClr val="FF0000"/>
              </a:solidFill>
              <a:cs typeface="Arial" pitchFamily="34" charset="0"/>
            </a:endParaRPr>
          </a:p>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OnResize</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OnResize</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trạng</a:t>
            </a:r>
            <a:r>
              <a:rPr lang="en-US" sz="2000" i="1" dirty="0" smtClean="0">
                <a:cs typeface="Arial" pitchFamily="34" charset="0"/>
              </a:rPr>
              <a:t> </a:t>
            </a:r>
            <a:r>
              <a:rPr lang="en-US" sz="2000" i="1" dirty="0" err="1" smtClean="0">
                <a:cs typeface="Arial" pitchFamily="34" charset="0"/>
              </a:rPr>
              <a:t>thái</a:t>
            </a:r>
            <a:r>
              <a:rPr lang="en-US" sz="2000" i="1" dirty="0" smtClean="0">
                <a:cs typeface="Arial" pitchFamily="34" charset="0"/>
              </a:rPr>
              <a:t> </a:t>
            </a:r>
            <a:r>
              <a:rPr lang="en-US" sz="2000" i="1" dirty="0" err="1" smtClean="0">
                <a:cs typeface="Arial" pitchFamily="34" charset="0"/>
              </a:rPr>
              <a:t>khi</a:t>
            </a:r>
            <a:r>
              <a:rPr lang="en-US" sz="2000" i="1" dirty="0" smtClean="0">
                <a:cs typeface="Arial" pitchFamily="34" charset="0"/>
              </a:rPr>
              <a:t> </a:t>
            </a:r>
            <a:r>
              <a:rPr lang="en-US" sz="2000" i="1" dirty="0" err="1" smtClean="0">
                <a:cs typeface="Arial" pitchFamily="34" charset="0"/>
              </a:rPr>
              <a:t>thay</a:t>
            </a:r>
            <a:r>
              <a:rPr lang="en-US" sz="2000" i="1" dirty="0" smtClean="0">
                <a:cs typeface="Arial" pitchFamily="34" charset="0"/>
              </a:rPr>
              <a:t> </a:t>
            </a:r>
            <a:r>
              <a:rPr lang="en-US" sz="2000" i="1" dirty="0" err="1" smtClean="0">
                <a:cs typeface="Arial" pitchFamily="34" charset="0"/>
              </a:rPr>
              <a:t>đổi</a:t>
            </a:r>
            <a:r>
              <a:rPr lang="en-US" sz="2000" i="1" dirty="0" smtClean="0">
                <a:cs typeface="Arial" pitchFamily="34" charset="0"/>
              </a:rPr>
              <a:t> </a:t>
            </a:r>
            <a:r>
              <a:rPr lang="en-US" sz="2000" i="1" dirty="0" err="1" smtClean="0">
                <a:cs typeface="Arial" pitchFamily="34" charset="0"/>
              </a:rPr>
              <a:t>khung</a:t>
            </a:r>
            <a:r>
              <a:rPr lang="en-US" sz="2000" i="1" dirty="0" smtClean="0">
                <a:cs typeface="Arial" pitchFamily="34" charset="0"/>
              </a:rPr>
              <a:t> </a:t>
            </a:r>
            <a:r>
              <a:rPr lang="en-US" sz="2000" i="1" dirty="0" err="1" smtClean="0">
                <a:cs typeface="Arial" pitchFamily="34" charset="0"/>
              </a:rPr>
              <a:t>hiển</a:t>
            </a:r>
            <a:r>
              <a:rPr lang="en-US" sz="2000" i="1" dirty="0" smtClean="0">
                <a:cs typeface="Arial" pitchFamily="34" charset="0"/>
              </a:rPr>
              <a:t> </a:t>
            </a:r>
            <a:r>
              <a:rPr lang="en-US" sz="2000" i="1" dirty="0" err="1" smtClean="0">
                <a:cs typeface="Arial" pitchFamily="34" charset="0"/>
              </a:rPr>
              <a:t>thị</a:t>
            </a:r>
            <a:r>
              <a:rPr lang="en-US" sz="2000" i="1" dirty="0" smtClean="0">
                <a:cs typeface="Arial" pitchFamily="34" charset="0"/>
              </a:rPr>
              <a:t> </a:t>
            </a:r>
            <a:r>
              <a:rPr lang="en-US" sz="2000" i="1" dirty="0" err="1" smtClean="0">
                <a:cs typeface="Arial" pitchFamily="34" charset="0"/>
              </a:rPr>
              <a:t>trình</a:t>
            </a:r>
            <a:r>
              <a:rPr lang="en-US" sz="2000" i="1" dirty="0" smtClean="0">
                <a:cs typeface="Arial" pitchFamily="34" charset="0"/>
              </a:rPr>
              <a:t> </a:t>
            </a:r>
            <a:r>
              <a:rPr lang="en-US" sz="2000" i="1" dirty="0" err="1" smtClean="0">
                <a:cs typeface="Arial" pitchFamily="34" charset="0"/>
              </a:rPr>
              <a:t>duyệt</a:t>
            </a:r>
            <a:r>
              <a:rPr lang="en-US" sz="2000" i="1" dirty="0" smtClean="0">
                <a:cs typeface="Arial" pitchFamily="34" charset="0"/>
              </a:rPr>
              <a:t> web</a:t>
            </a:r>
            <a:endParaRPr lang="en-US" sz="2000" b="1" i="1" dirty="0" smtClean="0">
              <a:solidFill>
                <a:srgbClr val="FF0000"/>
              </a:solidFill>
              <a:cs typeface="Arial" pitchFamily="34" charset="0"/>
            </a:endParaRP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onResize</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dirty="0" smtClean="0">
                <a:solidFill>
                  <a:srgbClr val="FF0000"/>
                </a:solidFill>
                <a:effectLst>
                  <a:outerShdw blurRad="38100" dist="38100" dir="2700000" algn="tl">
                    <a:srgbClr val="000000">
                      <a:alpha val="43137"/>
                    </a:srgbClr>
                  </a:outerShdw>
                </a:effectLst>
              </a:rPr>
              <a:t>SỰ KIỆN ĐỐI VỚI MỘT SỐ PHẦN TỬ FORM</a:t>
            </a:r>
            <a:endParaRPr lang="en-US" sz="2400"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OnSubmit</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onSubmit</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trạng</a:t>
            </a:r>
            <a:r>
              <a:rPr lang="en-US" sz="2000" i="1" dirty="0" smtClean="0">
                <a:cs typeface="Arial" pitchFamily="34" charset="0"/>
              </a:rPr>
              <a:t> </a:t>
            </a:r>
            <a:r>
              <a:rPr lang="en-US" sz="2000" i="1" dirty="0" err="1" smtClean="0">
                <a:cs typeface="Arial" pitchFamily="34" charset="0"/>
              </a:rPr>
              <a:t>thái</a:t>
            </a:r>
            <a:r>
              <a:rPr lang="en-US" sz="2000" i="1" dirty="0" smtClean="0">
                <a:cs typeface="Arial" pitchFamily="34" charset="0"/>
              </a:rPr>
              <a:t> </a:t>
            </a:r>
            <a:r>
              <a:rPr lang="en-US" sz="2000" i="1" dirty="0" err="1" smtClean="0">
                <a:cs typeface="Arial" pitchFamily="34" charset="0"/>
              </a:rPr>
              <a:t>khi</a:t>
            </a:r>
            <a:r>
              <a:rPr lang="en-US" sz="2000" i="1" dirty="0" smtClean="0">
                <a:cs typeface="Arial" pitchFamily="34" charset="0"/>
              </a:rPr>
              <a:t> </a:t>
            </a:r>
            <a:r>
              <a:rPr lang="en-US" sz="2000" i="1" dirty="0" err="1" smtClean="0">
                <a:cs typeface="Arial" pitchFamily="34" charset="0"/>
              </a:rPr>
              <a:t>gửi</a:t>
            </a:r>
            <a:r>
              <a:rPr lang="en-US" sz="2000" i="1" dirty="0" smtClean="0">
                <a:cs typeface="Arial" pitchFamily="34" charset="0"/>
              </a:rPr>
              <a:t> </a:t>
            </a:r>
            <a:r>
              <a:rPr lang="en-US" sz="2000" i="1" dirty="0" err="1" smtClean="0">
                <a:cs typeface="Arial" pitchFamily="34" charset="0"/>
              </a:rPr>
              <a:t>dữ</a:t>
            </a:r>
            <a:r>
              <a:rPr lang="en-US" sz="2000" i="1" dirty="0" smtClean="0">
                <a:cs typeface="Arial" pitchFamily="34" charset="0"/>
              </a:rPr>
              <a:t> </a:t>
            </a:r>
            <a:r>
              <a:rPr lang="en-US" sz="2000" i="1" dirty="0" err="1" smtClean="0">
                <a:cs typeface="Arial" pitchFamily="34" charset="0"/>
              </a:rPr>
              <a:t>liệu</a:t>
            </a:r>
            <a:r>
              <a:rPr lang="en-US" sz="2000" i="1" dirty="0" smtClean="0">
                <a:cs typeface="Arial" pitchFamily="34" charset="0"/>
              </a:rPr>
              <a:t> </a:t>
            </a:r>
            <a:r>
              <a:rPr lang="en-US" sz="2000" i="1" dirty="0" err="1" smtClean="0">
                <a:cs typeface="Arial" pitchFamily="34" charset="0"/>
              </a:rPr>
              <a:t>trong</a:t>
            </a:r>
            <a:r>
              <a:rPr lang="en-US" sz="2000" i="1" dirty="0" smtClean="0">
                <a:cs typeface="Arial" pitchFamily="34" charset="0"/>
              </a:rPr>
              <a:t> Form qua </a:t>
            </a:r>
            <a:r>
              <a:rPr lang="en-US" sz="2000" i="1" dirty="0" err="1" smtClean="0">
                <a:cs typeface="Arial" pitchFamily="34" charset="0"/>
              </a:rPr>
              <a:t>nút</a:t>
            </a:r>
            <a:r>
              <a:rPr lang="en-US" sz="2000" i="1" dirty="0" smtClean="0">
                <a:cs typeface="Arial" pitchFamily="34" charset="0"/>
              </a:rPr>
              <a:t> Submit (</a:t>
            </a:r>
            <a:r>
              <a:rPr lang="en-US" sz="2000" i="1" dirty="0" err="1" smtClean="0">
                <a:cs typeface="Arial" pitchFamily="34" charset="0"/>
              </a:rPr>
              <a:t>Thuộc</a:t>
            </a:r>
            <a:r>
              <a:rPr lang="en-US" sz="2000" i="1" dirty="0" smtClean="0">
                <a:cs typeface="Arial" pitchFamily="34" charset="0"/>
              </a:rPr>
              <a:t> </a:t>
            </a:r>
            <a:r>
              <a:rPr lang="en-US" sz="2000" i="1" dirty="0" err="1" smtClean="0">
                <a:cs typeface="Arial" pitchFamily="34" charset="0"/>
              </a:rPr>
              <a:t>tính</a:t>
            </a:r>
            <a:r>
              <a:rPr lang="en-US" sz="2000" i="1" dirty="0" smtClean="0">
                <a:cs typeface="Arial" pitchFamily="34" charset="0"/>
              </a:rPr>
              <a:t> </a:t>
            </a:r>
            <a:r>
              <a:rPr lang="en-US" sz="2000" i="1" dirty="0" err="1" smtClean="0">
                <a:cs typeface="Arial" pitchFamily="34" charset="0"/>
              </a:rPr>
              <a:t>của</a:t>
            </a:r>
            <a:r>
              <a:rPr lang="en-US" sz="2000" i="1" dirty="0" smtClean="0">
                <a:cs typeface="Arial" pitchFamily="34" charset="0"/>
              </a:rPr>
              <a:t> </a:t>
            </a:r>
            <a:r>
              <a:rPr lang="en-US" sz="2000" i="1" dirty="0" err="1" smtClean="0">
                <a:cs typeface="Arial" pitchFamily="34" charset="0"/>
              </a:rPr>
              <a:t>Phần</a:t>
            </a:r>
            <a:r>
              <a:rPr lang="en-US" sz="2000" i="1" dirty="0" smtClean="0">
                <a:cs typeface="Arial" pitchFamily="34" charset="0"/>
              </a:rPr>
              <a:t> </a:t>
            </a:r>
            <a:r>
              <a:rPr lang="en-US" sz="2000" i="1" dirty="0" err="1" smtClean="0">
                <a:cs typeface="Arial" pitchFamily="34" charset="0"/>
              </a:rPr>
              <a:t>tử</a:t>
            </a:r>
            <a:r>
              <a:rPr lang="en-US" sz="2000" i="1" dirty="0" smtClean="0">
                <a:cs typeface="Arial" pitchFamily="34" charset="0"/>
              </a:rPr>
              <a:t> Form)</a:t>
            </a:r>
            <a:endParaRPr lang="en-US" sz="2000" b="1" i="1" dirty="0" smtClean="0">
              <a:solidFill>
                <a:srgbClr val="FF0000"/>
              </a:solidFill>
              <a:cs typeface="Arial" pitchFamily="34" charset="0"/>
            </a:endParaRP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onSubmit</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a:p>
            <a:pPr>
              <a:buNone/>
            </a:pPr>
            <a:endParaRPr lang="en-US" sz="2000" b="1" dirty="0" smtClean="0">
              <a:solidFill>
                <a:srgbClr val="FF0000"/>
              </a:solidFill>
              <a:cs typeface="Arial" pitchFamily="34" charset="0"/>
            </a:endParaRPr>
          </a:p>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OnReset</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onReset</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trạng</a:t>
            </a:r>
            <a:r>
              <a:rPr lang="en-US" sz="2000" i="1" dirty="0" smtClean="0">
                <a:cs typeface="Arial" pitchFamily="34" charset="0"/>
              </a:rPr>
              <a:t> </a:t>
            </a:r>
            <a:r>
              <a:rPr lang="en-US" sz="2000" i="1" dirty="0" err="1" smtClean="0">
                <a:cs typeface="Arial" pitchFamily="34" charset="0"/>
              </a:rPr>
              <a:t>thái</a:t>
            </a:r>
            <a:r>
              <a:rPr lang="en-US" sz="2000" i="1" dirty="0" smtClean="0">
                <a:cs typeface="Arial" pitchFamily="34" charset="0"/>
              </a:rPr>
              <a:t> </a:t>
            </a:r>
            <a:r>
              <a:rPr lang="en-US" sz="2000" i="1" dirty="0" err="1" smtClean="0">
                <a:cs typeface="Arial" pitchFamily="34" charset="0"/>
              </a:rPr>
              <a:t>khi</a:t>
            </a:r>
            <a:r>
              <a:rPr lang="en-US" sz="2000" i="1" dirty="0" smtClean="0">
                <a:cs typeface="Arial" pitchFamily="34" charset="0"/>
              </a:rPr>
              <a:t> </a:t>
            </a:r>
            <a:r>
              <a:rPr lang="en-US" sz="2000" i="1" dirty="0" err="1" smtClean="0">
                <a:cs typeface="Arial" pitchFamily="34" charset="0"/>
              </a:rPr>
              <a:t>làm</a:t>
            </a:r>
            <a:r>
              <a:rPr lang="en-US" sz="2000" i="1" dirty="0" smtClean="0">
                <a:cs typeface="Arial" pitchFamily="34" charset="0"/>
              </a:rPr>
              <a:t> </a:t>
            </a:r>
            <a:r>
              <a:rPr lang="en-US" sz="2000" i="1" dirty="0" err="1" smtClean="0">
                <a:cs typeface="Arial" pitchFamily="34" charset="0"/>
              </a:rPr>
              <a:t>mới</a:t>
            </a:r>
            <a:r>
              <a:rPr lang="en-US" sz="2000" i="1" dirty="0" smtClean="0">
                <a:cs typeface="Arial" pitchFamily="34" charset="0"/>
              </a:rPr>
              <a:t> </a:t>
            </a:r>
            <a:r>
              <a:rPr lang="en-US" sz="2000" i="1" dirty="0" err="1" smtClean="0">
                <a:cs typeface="Arial" pitchFamily="34" charset="0"/>
              </a:rPr>
              <a:t>dữ</a:t>
            </a:r>
            <a:r>
              <a:rPr lang="en-US" sz="2000" i="1" dirty="0" smtClean="0">
                <a:cs typeface="Arial" pitchFamily="34" charset="0"/>
              </a:rPr>
              <a:t> </a:t>
            </a:r>
            <a:r>
              <a:rPr lang="en-US" sz="2000" i="1" dirty="0" err="1" smtClean="0">
                <a:cs typeface="Arial" pitchFamily="34" charset="0"/>
              </a:rPr>
              <a:t>liệu</a:t>
            </a:r>
            <a:r>
              <a:rPr lang="en-US" sz="2000" i="1" dirty="0" smtClean="0">
                <a:cs typeface="Arial" pitchFamily="34" charset="0"/>
              </a:rPr>
              <a:t> </a:t>
            </a:r>
            <a:r>
              <a:rPr lang="en-US" sz="2000" i="1" dirty="0" err="1" smtClean="0">
                <a:cs typeface="Arial" pitchFamily="34" charset="0"/>
              </a:rPr>
              <a:t>trong</a:t>
            </a:r>
            <a:r>
              <a:rPr lang="en-US" sz="2000" i="1" dirty="0" smtClean="0">
                <a:cs typeface="Arial" pitchFamily="34" charset="0"/>
              </a:rPr>
              <a:t> Form qua </a:t>
            </a:r>
            <a:r>
              <a:rPr lang="en-US" sz="2000" i="1" dirty="0" err="1" smtClean="0">
                <a:cs typeface="Arial" pitchFamily="34" charset="0"/>
              </a:rPr>
              <a:t>nút</a:t>
            </a:r>
            <a:r>
              <a:rPr lang="en-US" sz="2000" i="1" dirty="0" smtClean="0">
                <a:cs typeface="Arial" pitchFamily="34" charset="0"/>
              </a:rPr>
              <a:t> Reset (</a:t>
            </a:r>
            <a:r>
              <a:rPr lang="en-US" sz="2000" i="1" dirty="0" err="1" smtClean="0">
                <a:cs typeface="Arial" pitchFamily="34" charset="0"/>
              </a:rPr>
              <a:t>Thuộc</a:t>
            </a:r>
            <a:r>
              <a:rPr lang="en-US" sz="2000" i="1" dirty="0" smtClean="0">
                <a:cs typeface="Arial" pitchFamily="34" charset="0"/>
              </a:rPr>
              <a:t> </a:t>
            </a:r>
            <a:r>
              <a:rPr lang="en-US" sz="2000" i="1" dirty="0" err="1" smtClean="0">
                <a:cs typeface="Arial" pitchFamily="34" charset="0"/>
              </a:rPr>
              <a:t>tính</a:t>
            </a:r>
            <a:r>
              <a:rPr lang="en-US" sz="2000" i="1" dirty="0" smtClean="0">
                <a:cs typeface="Arial" pitchFamily="34" charset="0"/>
              </a:rPr>
              <a:t> </a:t>
            </a:r>
            <a:r>
              <a:rPr lang="en-US" sz="2000" i="1" dirty="0" err="1" smtClean="0">
                <a:cs typeface="Arial" pitchFamily="34" charset="0"/>
              </a:rPr>
              <a:t>của</a:t>
            </a:r>
            <a:r>
              <a:rPr lang="en-US" sz="2000" i="1" dirty="0" smtClean="0">
                <a:cs typeface="Arial" pitchFamily="34" charset="0"/>
              </a:rPr>
              <a:t> </a:t>
            </a:r>
            <a:r>
              <a:rPr lang="en-US" sz="2000" i="1" dirty="0" err="1" smtClean="0">
                <a:cs typeface="Arial" pitchFamily="34" charset="0"/>
              </a:rPr>
              <a:t>Phần</a:t>
            </a:r>
            <a:r>
              <a:rPr lang="en-US" sz="2000" i="1" dirty="0" smtClean="0">
                <a:cs typeface="Arial" pitchFamily="34" charset="0"/>
              </a:rPr>
              <a:t> </a:t>
            </a:r>
            <a:r>
              <a:rPr lang="en-US" sz="2000" i="1" dirty="0" err="1" smtClean="0">
                <a:cs typeface="Arial" pitchFamily="34" charset="0"/>
              </a:rPr>
              <a:t>tử</a:t>
            </a:r>
            <a:r>
              <a:rPr lang="en-US" sz="2000" i="1" dirty="0" smtClean="0">
                <a:cs typeface="Arial" pitchFamily="34" charset="0"/>
              </a:rPr>
              <a:t> Form)</a:t>
            </a:r>
            <a:endParaRPr lang="en-US" sz="2000" b="1" i="1" dirty="0" smtClean="0">
              <a:solidFill>
                <a:srgbClr val="FF0000"/>
              </a:solidFill>
              <a:cs typeface="Arial" pitchFamily="34" charset="0"/>
            </a:endParaRP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onReset</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a:p>
            <a:pPr>
              <a:buNone/>
            </a:pPr>
            <a:endParaRPr lang="en-US" sz="2000" b="1" dirty="0" smtClean="0">
              <a:solidFill>
                <a:srgbClr val="FF0000"/>
              </a:solidFill>
              <a:cs typeface="Arial" pitchFamily="34" charset="0"/>
            </a:endParaRPr>
          </a:p>
          <a:p>
            <a:pPr>
              <a:buNone/>
            </a:pPr>
            <a:r>
              <a:rPr lang="en-US" sz="2000" b="1" dirty="0" smtClean="0">
                <a:solidFill>
                  <a:schemeClr val="tx2"/>
                </a:solidFill>
                <a:cs typeface="Arial" pitchFamily="34" charset="0"/>
              </a:rPr>
              <a:t>3.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OnChange</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onChange</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trạng</a:t>
            </a:r>
            <a:r>
              <a:rPr lang="en-US" sz="2000" i="1" dirty="0" smtClean="0">
                <a:cs typeface="Arial" pitchFamily="34" charset="0"/>
              </a:rPr>
              <a:t> </a:t>
            </a:r>
            <a:r>
              <a:rPr lang="en-US" sz="2000" i="1" dirty="0" err="1" smtClean="0">
                <a:cs typeface="Arial" pitchFamily="34" charset="0"/>
              </a:rPr>
              <a:t>thái</a:t>
            </a:r>
            <a:r>
              <a:rPr lang="en-US" sz="2000" i="1" dirty="0" smtClean="0">
                <a:cs typeface="Arial" pitchFamily="34" charset="0"/>
              </a:rPr>
              <a:t> </a:t>
            </a:r>
            <a:r>
              <a:rPr lang="en-US" sz="2000" i="1" dirty="0" err="1" smtClean="0">
                <a:cs typeface="Arial" pitchFamily="34" charset="0"/>
              </a:rPr>
              <a:t>khi</a:t>
            </a:r>
            <a:r>
              <a:rPr lang="en-US" sz="2000" i="1" dirty="0" smtClean="0">
                <a:cs typeface="Arial" pitchFamily="34" charset="0"/>
              </a:rPr>
              <a:t> </a:t>
            </a:r>
            <a:r>
              <a:rPr lang="en-US" sz="2000" i="1" dirty="0" err="1" smtClean="0">
                <a:cs typeface="Arial" pitchFamily="34" charset="0"/>
              </a:rPr>
              <a:t>thay</a:t>
            </a:r>
            <a:r>
              <a:rPr lang="en-US" sz="2000" i="1" dirty="0" smtClean="0">
                <a:cs typeface="Arial" pitchFamily="34" charset="0"/>
              </a:rPr>
              <a:t> </a:t>
            </a:r>
            <a:r>
              <a:rPr lang="en-US" sz="2000" i="1" dirty="0" err="1" smtClean="0">
                <a:cs typeface="Arial" pitchFamily="34" charset="0"/>
              </a:rPr>
              <a:t>đổi</a:t>
            </a:r>
            <a:r>
              <a:rPr lang="en-US" sz="2000" i="1" dirty="0" smtClean="0">
                <a:cs typeface="Arial" pitchFamily="34" charset="0"/>
              </a:rPr>
              <a:t> </a:t>
            </a:r>
            <a:r>
              <a:rPr lang="en-US" sz="2000" i="1" dirty="0" err="1" smtClean="0">
                <a:cs typeface="Arial" pitchFamily="34" charset="0"/>
              </a:rPr>
              <a:t>giá</a:t>
            </a:r>
            <a:r>
              <a:rPr lang="en-US" sz="2000" i="1" dirty="0" smtClean="0">
                <a:cs typeface="Arial" pitchFamily="34" charset="0"/>
              </a:rPr>
              <a:t> </a:t>
            </a:r>
            <a:r>
              <a:rPr lang="en-US" sz="2000" i="1" dirty="0" err="1" smtClean="0">
                <a:cs typeface="Arial" pitchFamily="34" charset="0"/>
              </a:rPr>
              <a:t>trị</a:t>
            </a:r>
            <a:r>
              <a:rPr lang="en-US" sz="2000" i="1" dirty="0" smtClean="0">
                <a:cs typeface="Arial" pitchFamily="34" charset="0"/>
              </a:rPr>
              <a:t> </a:t>
            </a:r>
            <a:r>
              <a:rPr lang="en-US" sz="2000" i="1" dirty="0" err="1" smtClean="0">
                <a:cs typeface="Arial" pitchFamily="34" charset="0"/>
              </a:rPr>
              <a:t>của</a:t>
            </a:r>
            <a:r>
              <a:rPr lang="en-US" sz="2000" i="1" dirty="0" smtClean="0">
                <a:cs typeface="Arial" pitchFamily="34" charset="0"/>
              </a:rPr>
              <a:t> </a:t>
            </a:r>
            <a:r>
              <a:rPr lang="en-US" sz="2000" i="1" dirty="0" err="1" smtClean="0">
                <a:cs typeface="Arial" pitchFamily="34" charset="0"/>
              </a:rPr>
              <a:t>một</a:t>
            </a:r>
            <a:r>
              <a:rPr lang="en-US" sz="2000" i="1" dirty="0" smtClean="0">
                <a:cs typeface="Arial" pitchFamily="34" charset="0"/>
              </a:rPr>
              <a:t> </a:t>
            </a:r>
            <a:r>
              <a:rPr lang="en-US" sz="2000" i="1" dirty="0" err="1" smtClean="0">
                <a:cs typeface="Arial" pitchFamily="34" charset="0"/>
              </a:rPr>
              <a:t>phần</a:t>
            </a:r>
            <a:r>
              <a:rPr lang="en-US" sz="2000" i="1" dirty="0" smtClean="0">
                <a:cs typeface="Arial" pitchFamily="34" charset="0"/>
              </a:rPr>
              <a:t> </a:t>
            </a:r>
            <a:r>
              <a:rPr lang="en-US" sz="2000" i="1" dirty="0" err="1" smtClean="0">
                <a:cs typeface="Arial" pitchFamily="34" charset="0"/>
              </a:rPr>
              <a:t>tử</a:t>
            </a:r>
            <a:r>
              <a:rPr lang="en-US" sz="2000" i="1" dirty="0" smtClean="0">
                <a:cs typeface="Arial" pitchFamily="34" charset="0"/>
              </a:rPr>
              <a:t> Form</a:t>
            </a:r>
            <a:endParaRPr lang="en-US" sz="2000" b="1" i="1" dirty="0" smtClean="0">
              <a:solidFill>
                <a:srgbClr val="FF0000"/>
              </a:solidFill>
              <a:cs typeface="Arial" pitchFamily="34" charset="0"/>
            </a:endParaRP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onChange</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SỰ KIỆN ĐỐI VỚI CÁC PHẦN TỬ TRONG FORM</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4.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OnFocus</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onFocus</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trạng</a:t>
            </a:r>
            <a:r>
              <a:rPr lang="en-US" sz="2000" i="1" dirty="0" smtClean="0">
                <a:cs typeface="Arial" pitchFamily="34" charset="0"/>
              </a:rPr>
              <a:t> </a:t>
            </a:r>
            <a:r>
              <a:rPr lang="en-US" sz="2000" i="1" dirty="0" err="1" smtClean="0">
                <a:cs typeface="Arial" pitchFamily="34" charset="0"/>
              </a:rPr>
              <a:t>thái</a:t>
            </a:r>
            <a:r>
              <a:rPr lang="en-US" sz="2000" i="1" dirty="0" smtClean="0">
                <a:cs typeface="Arial" pitchFamily="34" charset="0"/>
              </a:rPr>
              <a:t> </a:t>
            </a:r>
            <a:r>
              <a:rPr lang="en-US" sz="2000" i="1" dirty="0" err="1" smtClean="0">
                <a:cs typeface="Arial" pitchFamily="34" charset="0"/>
              </a:rPr>
              <a:t>của</a:t>
            </a:r>
            <a:r>
              <a:rPr lang="en-US" sz="2000" i="1" dirty="0" smtClean="0">
                <a:cs typeface="Arial" pitchFamily="34" charset="0"/>
              </a:rPr>
              <a:t> </a:t>
            </a:r>
            <a:r>
              <a:rPr lang="en-US" sz="2000" i="1" dirty="0" err="1" smtClean="0">
                <a:cs typeface="Arial" pitchFamily="34" charset="0"/>
              </a:rPr>
              <a:t>một</a:t>
            </a:r>
            <a:r>
              <a:rPr lang="en-US" sz="2000" i="1" dirty="0" smtClean="0">
                <a:cs typeface="Arial" pitchFamily="34" charset="0"/>
              </a:rPr>
              <a:t> </a:t>
            </a:r>
            <a:r>
              <a:rPr lang="en-US" sz="2000" i="1" dirty="0" err="1" smtClean="0">
                <a:cs typeface="Arial" pitchFamily="34" charset="0"/>
              </a:rPr>
              <a:t>phần</a:t>
            </a:r>
            <a:r>
              <a:rPr lang="en-US" sz="2000" i="1" dirty="0" smtClean="0">
                <a:cs typeface="Arial" pitchFamily="34" charset="0"/>
              </a:rPr>
              <a:t> </a:t>
            </a:r>
            <a:r>
              <a:rPr lang="en-US" sz="2000" i="1" dirty="0" err="1" smtClean="0">
                <a:cs typeface="Arial" pitchFamily="34" charset="0"/>
              </a:rPr>
              <a:t>tử</a:t>
            </a:r>
            <a:r>
              <a:rPr lang="en-US" sz="2000" i="1" dirty="0" smtClean="0">
                <a:cs typeface="Arial" pitchFamily="34" charset="0"/>
              </a:rPr>
              <a:t> Form </a:t>
            </a:r>
            <a:r>
              <a:rPr lang="en-US" sz="2000" i="1" dirty="0" err="1" smtClean="0">
                <a:cs typeface="Arial" pitchFamily="34" charset="0"/>
              </a:rPr>
              <a:t>khi</a:t>
            </a:r>
            <a:r>
              <a:rPr lang="en-US" sz="2000" i="1" dirty="0" smtClean="0">
                <a:cs typeface="Arial" pitchFamily="34" charset="0"/>
              </a:rPr>
              <a:t> </a:t>
            </a:r>
            <a:r>
              <a:rPr lang="en-US" sz="2000" i="1" dirty="0" err="1" smtClean="0">
                <a:cs typeface="Arial" pitchFamily="34" charset="0"/>
              </a:rPr>
              <a:t>bị</a:t>
            </a:r>
            <a:r>
              <a:rPr lang="en-US" sz="2000" i="1" dirty="0" smtClean="0">
                <a:cs typeface="Arial" pitchFamily="34" charset="0"/>
              </a:rPr>
              <a:t> </a:t>
            </a:r>
            <a:r>
              <a:rPr lang="en-US" sz="2000" i="1" dirty="0" err="1" smtClean="0">
                <a:cs typeface="Arial" pitchFamily="34" charset="0"/>
              </a:rPr>
              <a:t>kích</a:t>
            </a:r>
            <a:r>
              <a:rPr lang="en-US" sz="2000" i="1" dirty="0" smtClean="0">
                <a:cs typeface="Arial" pitchFamily="34" charset="0"/>
              </a:rPr>
              <a:t> </a:t>
            </a:r>
            <a:r>
              <a:rPr lang="en-US" sz="2000" i="1" dirty="0" err="1" smtClean="0">
                <a:cs typeface="Arial" pitchFamily="34" charset="0"/>
              </a:rPr>
              <a:t>hoạt</a:t>
            </a:r>
            <a:endParaRPr lang="en-US" sz="2000" b="1" i="1" dirty="0" smtClean="0">
              <a:solidFill>
                <a:srgbClr val="FF0000"/>
              </a:solidFill>
              <a:cs typeface="Arial" pitchFamily="34" charset="0"/>
            </a:endParaRP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onFocus</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a:p>
            <a:pPr>
              <a:buNone/>
            </a:pPr>
            <a:endParaRPr lang="en-US" sz="2000" b="1" dirty="0" smtClean="0">
              <a:solidFill>
                <a:srgbClr val="FF0000"/>
              </a:solidFill>
              <a:cs typeface="Arial" pitchFamily="34" charset="0"/>
            </a:endParaRPr>
          </a:p>
          <a:p>
            <a:pPr>
              <a:buNone/>
            </a:pPr>
            <a:r>
              <a:rPr lang="en-US" sz="2000" b="1" dirty="0" smtClean="0">
                <a:solidFill>
                  <a:schemeClr val="tx2"/>
                </a:solidFill>
                <a:cs typeface="Arial" pitchFamily="34" charset="0"/>
              </a:rPr>
              <a:t>5. </a:t>
            </a:r>
            <a:r>
              <a:rPr lang="en-US" sz="2000" b="1" dirty="0" err="1" smtClean="0">
                <a:solidFill>
                  <a:schemeClr val="tx2"/>
                </a:solidFill>
                <a:cs typeface="Arial" pitchFamily="34" charset="0"/>
              </a:rPr>
              <a:t>Sự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kiện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OnBlur</a:t>
            </a:r>
            <a:endParaRPr lang="en-US" sz="2000" b="1" dirty="0" smtClean="0">
              <a:solidFill>
                <a:schemeClr val="tx2"/>
              </a:solidFill>
              <a:cs typeface="Arial" pitchFamily="34" charset="0"/>
            </a:endParaRPr>
          </a:p>
          <a:p>
            <a:pPr>
              <a:buFontTx/>
              <a:buChar char="-"/>
            </a:pPr>
            <a:r>
              <a:rPr lang="en-US" sz="2000" i="1" dirty="0" err="1" smtClean="0">
                <a:cs typeface="Arial" pitchFamily="34" charset="0"/>
              </a:rPr>
              <a:t>Sự</a:t>
            </a:r>
            <a:r>
              <a:rPr lang="en-US" sz="2000" i="1" dirty="0" smtClean="0">
                <a:cs typeface="Arial" pitchFamily="34" charset="0"/>
              </a:rPr>
              <a:t> </a:t>
            </a:r>
            <a:r>
              <a:rPr lang="en-US" sz="2000" i="1" dirty="0" err="1" smtClean="0">
                <a:cs typeface="Arial" pitchFamily="34" charset="0"/>
              </a:rPr>
              <a:t>kiện</a:t>
            </a:r>
            <a:r>
              <a:rPr lang="en-US" sz="2000" i="1" dirty="0" smtClean="0">
                <a:cs typeface="Arial" pitchFamily="34" charset="0"/>
              </a:rPr>
              <a:t> </a:t>
            </a:r>
            <a:r>
              <a:rPr lang="en-US" sz="2000" i="1" dirty="0" err="1" smtClean="0">
                <a:cs typeface="Arial" pitchFamily="34" charset="0"/>
              </a:rPr>
              <a:t>onBlur</a:t>
            </a:r>
            <a:r>
              <a:rPr lang="en-US" sz="2000" i="1" dirty="0" smtClean="0">
                <a:cs typeface="Arial" pitchFamily="34" charset="0"/>
              </a:rPr>
              <a:t> </a:t>
            </a:r>
            <a:r>
              <a:rPr lang="en-US" sz="2000" i="1" dirty="0" err="1" smtClean="0">
                <a:cs typeface="Arial" pitchFamily="34" charset="0"/>
              </a:rPr>
              <a:t>mô</a:t>
            </a:r>
            <a:r>
              <a:rPr lang="en-US" sz="2000" i="1" dirty="0" smtClean="0">
                <a:cs typeface="Arial" pitchFamily="34" charset="0"/>
              </a:rPr>
              <a:t> </a:t>
            </a:r>
            <a:r>
              <a:rPr lang="en-US" sz="2000" i="1" dirty="0" err="1" smtClean="0">
                <a:cs typeface="Arial" pitchFamily="34" charset="0"/>
              </a:rPr>
              <a:t>tả</a:t>
            </a:r>
            <a:r>
              <a:rPr lang="en-US" sz="2000" i="1" dirty="0" smtClean="0">
                <a:cs typeface="Arial" pitchFamily="34" charset="0"/>
              </a:rPr>
              <a:t> </a:t>
            </a:r>
            <a:r>
              <a:rPr lang="en-US" sz="2000" i="1" dirty="0" err="1" smtClean="0">
                <a:cs typeface="Arial" pitchFamily="34" charset="0"/>
              </a:rPr>
              <a:t>trạng</a:t>
            </a:r>
            <a:r>
              <a:rPr lang="en-US" sz="2000" i="1" dirty="0" smtClean="0">
                <a:cs typeface="Arial" pitchFamily="34" charset="0"/>
              </a:rPr>
              <a:t> </a:t>
            </a:r>
            <a:r>
              <a:rPr lang="en-US" sz="2000" i="1" dirty="0" err="1" smtClean="0">
                <a:cs typeface="Arial" pitchFamily="34" charset="0"/>
              </a:rPr>
              <a:t>thái</a:t>
            </a:r>
            <a:r>
              <a:rPr lang="en-US" sz="2000" i="1" dirty="0" smtClean="0">
                <a:cs typeface="Arial" pitchFamily="34" charset="0"/>
              </a:rPr>
              <a:t> </a:t>
            </a:r>
            <a:r>
              <a:rPr lang="en-US" sz="2000" i="1" dirty="0" err="1" smtClean="0">
                <a:cs typeface="Arial" pitchFamily="34" charset="0"/>
              </a:rPr>
              <a:t>của</a:t>
            </a:r>
            <a:r>
              <a:rPr lang="en-US" sz="2000" i="1" dirty="0" smtClean="0">
                <a:cs typeface="Arial" pitchFamily="34" charset="0"/>
              </a:rPr>
              <a:t> </a:t>
            </a:r>
            <a:r>
              <a:rPr lang="en-US" sz="2000" i="1" dirty="0" err="1" smtClean="0">
                <a:cs typeface="Arial" pitchFamily="34" charset="0"/>
              </a:rPr>
              <a:t>một</a:t>
            </a:r>
            <a:r>
              <a:rPr lang="en-US" sz="2000" i="1" dirty="0" smtClean="0">
                <a:cs typeface="Arial" pitchFamily="34" charset="0"/>
              </a:rPr>
              <a:t> </a:t>
            </a:r>
            <a:r>
              <a:rPr lang="en-US" sz="2000" i="1" dirty="0" err="1" smtClean="0">
                <a:cs typeface="Arial" pitchFamily="34" charset="0"/>
              </a:rPr>
              <a:t>phần</a:t>
            </a:r>
            <a:r>
              <a:rPr lang="en-US" sz="2000" i="1" dirty="0" smtClean="0">
                <a:cs typeface="Arial" pitchFamily="34" charset="0"/>
              </a:rPr>
              <a:t> </a:t>
            </a:r>
            <a:r>
              <a:rPr lang="en-US" sz="2000" i="1" dirty="0" err="1" smtClean="0">
                <a:cs typeface="Arial" pitchFamily="34" charset="0"/>
              </a:rPr>
              <a:t>tử</a:t>
            </a:r>
            <a:r>
              <a:rPr lang="en-US" sz="2000" i="1" dirty="0" smtClean="0">
                <a:cs typeface="Arial" pitchFamily="34" charset="0"/>
              </a:rPr>
              <a:t> Form </a:t>
            </a:r>
            <a:r>
              <a:rPr lang="en-US" sz="2000" i="1" dirty="0" err="1" smtClean="0">
                <a:cs typeface="Arial" pitchFamily="34" charset="0"/>
              </a:rPr>
              <a:t>khi</a:t>
            </a:r>
            <a:r>
              <a:rPr lang="en-US" sz="2000" i="1" dirty="0" smtClean="0">
                <a:cs typeface="Arial" pitchFamily="34" charset="0"/>
              </a:rPr>
              <a:t> </a:t>
            </a:r>
            <a:r>
              <a:rPr lang="en-US" sz="2000" i="1" dirty="0" err="1" smtClean="0">
                <a:cs typeface="Arial" pitchFamily="34" charset="0"/>
              </a:rPr>
              <a:t>bị</a:t>
            </a:r>
            <a:r>
              <a:rPr lang="en-US" sz="2000" i="1" dirty="0" smtClean="0">
                <a:cs typeface="Arial" pitchFamily="34" charset="0"/>
              </a:rPr>
              <a:t> </a:t>
            </a:r>
            <a:r>
              <a:rPr lang="en-US" sz="2000" i="1" dirty="0" err="1" smtClean="0">
                <a:cs typeface="Arial" pitchFamily="34" charset="0"/>
              </a:rPr>
              <a:t>dời</a:t>
            </a:r>
            <a:r>
              <a:rPr lang="en-US" sz="2000" i="1" dirty="0" smtClean="0">
                <a:cs typeface="Arial" pitchFamily="34" charset="0"/>
              </a:rPr>
              <a:t> </a:t>
            </a:r>
            <a:r>
              <a:rPr lang="en-US" sz="2000" i="1" dirty="0" err="1" smtClean="0">
                <a:cs typeface="Arial" pitchFamily="34" charset="0"/>
              </a:rPr>
              <a:t>khỏi</a:t>
            </a:r>
            <a:r>
              <a:rPr lang="en-US" sz="2000" i="1" dirty="0" smtClean="0">
                <a:cs typeface="Arial" pitchFamily="34" charset="0"/>
              </a:rPr>
              <a:t>.</a:t>
            </a:r>
            <a:endParaRPr lang="en-US" sz="2000" b="1" i="1" dirty="0" smtClean="0">
              <a:solidFill>
                <a:srgbClr val="FF0000"/>
              </a:solidFill>
              <a:cs typeface="Arial" pitchFamily="34" charset="0"/>
            </a:endParaRP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onBlur</a:t>
            </a:r>
            <a:r>
              <a:rPr lang="en-US" sz="2000" b="1" dirty="0" smtClean="0">
                <a:solidFill>
                  <a:srgbClr val="FF0000"/>
                </a:solidFill>
                <a:cs typeface="Arial" pitchFamily="34" charset="0"/>
              </a:rPr>
              <a:t> = “</a:t>
            </a:r>
            <a:r>
              <a:rPr lang="en-US" sz="2000" b="1" dirty="0" err="1" smtClean="0">
                <a:solidFill>
                  <a:srgbClr val="FF0000"/>
                </a:solidFill>
                <a:cs typeface="Arial" pitchFamily="34" charset="0"/>
              </a:rPr>
              <a:t>functionName</a:t>
            </a:r>
            <a:r>
              <a:rPr lang="en-US" sz="2000" b="1" dirty="0" smtClean="0">
                <a:solidFill>
                  <a:srgbClr val="FF0000"/>
                </a:solidFill>
                <a:cs typeface="Arial"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ĐỐI TƯỢNG FORM</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smtClean="0">
                <a:solidFill>
                  <a:schemeClr val="tx2"/>
                </a:solidFill>
                <a:cs typeface="Arial" pitchFamily="34" charset="0"/>
              </a:rPr>
              <a:t>1. Đối tượng Form trong Javascript</a:t>
            </a:r>
          </a:p>
          <a:p>
            <a:pPr>
              <a:buFontTx/>
              <a:buChar char="-"/>
            </a:pPr>
            <a:r>
              <a:rPr lang="en-US" sz="2000" i="1" smtClean="0">
                <a:cs typeface="Arial" pitchFamily="34" charset="0"/>
              </a:rPr>
              <a:t>Đối tượng Form trong Javascript chính là Phần tử Form trong HTML</a:t>
            </a:r>
          </a:p>
          <a:p>
            <a:pPr>
              <a:buNone/>
            </a:pPr>
            <a:endParaRPr lang="en-US" sz="2000" b="1" smtClean="0">
              <a:solidFill>
                <a:srgbClr val="FF0000"/>
              </a:solidFill>
              <a:cs typeface="Arial" pitchFamily="34" charset="0"/>
            </a:endParaRPr>
          </a:p>
          <a:p>
            <a:pPr>
              <a:buNone/>
            </a:pPr>
            <a:r>
              <a:rPr lang="en-US" sz="2000" b="1" smtClean="0">
                <a:solidFill>
                  <a:schemeClr val="tx2"/>
                </a:solidFill>
                <a:cs typeface="Arial" pitchFamily="34" charset="0"/>
              </a:rPr>
              <a:t>2. Làm việc với Đối tượng Form</a:t>
            </a:r>
          </a:p>
          <a:p>
            <a:pPr>
              <a:buFontTx/>
              <a:buChar char="-"/>
            </a:pPr>
            <a:r>
              <a:rPr lang="en-US" sz="2000" i="1" smtClean="0">
                <a:cs typeface="Arial" pitchFamily="34" charset="0"/>
              </a:rPr>
              <a:t>Làm việc với Đối tượng Form chính là các cách thức lấy giá trị từ các phần tử trong Form thông qua các phương thức của Đối tượng Form trong Javascript</a:t>
            </a:r>
            <a:endParaRPr lang="en-US" sz="2000" b="1" i="1" smtClean="0">
              <a:solidFill>
                <a:srgbClr val="FF0000"/>
              </a:solidFill>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LẤY GIÁ TRỊ CỦA CÁC PHẦN TỬ FORM</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Lấy</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giá</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trị</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các</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Phần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tử</a:t>
            </a:r>
            <a:r>
              <a:rPr lang="en-US" sz="2000" b="1" dirty="0" smtClean="0">
                <a:solidFill>
                  <a:schemeClr val="tx2"/>
                </a:solidFill>
                <a:cs typeface="Arial" pitchFamily="34" charset="0"/>
              </a:rPr>
              <a:t> Textbox, Password, </a:t>
            </a:r>
            <a:r>
              <a:rPr lang="en-US" sz="2000" b="1" dirty="0" err="1" smtClean="0">
                <a:solidFill>
                  <a:schemeClr val="tx2"/>
                </a:solidFill>
                <a:cs typeface="Arial" pitchFamily="34" charset="0"/>
              </a:rPr>
              <a:t>Textarea</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Selectbox</a:t>
            </a:r>
            <a:r>
              <a:rPr lang="en-US" sz="2000" b="1" dirty="0" smtClean="0">
                <a:solidFill>
                  <a:schemeClr val="tx2"/>
                </a:solidFill>
                <a:cs typeface="Arial" pitchFamily="34" charset="0"/>
              </a:rPr>
              <a:t>, Radio, Checkbox</a:t>
            </a:r>
          </a:p>
          <a:p>
            <a:pPr>
              <a:buNone/>
            </a:pPr>
            <a:endParaRPr lang="en-US" sz="2000" b="1" dirty="0" smtClean="0">
              <a:solidFill>
                <a:srgbClr val="FF0000"/>
              </a:solidFill>
              <a:cs typeface="Arial" pitchFamily="34" charset="0"/>
            </a:endParaRP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document.formName.elementName.value</a:t>
            </a:r>
            <a:r>
              <a:rPr lang="en-US" sz="2000" b="1" dirty="0" smtClean="0">
                <a:solidFill>
                  <a:srgbClr val="FF0000"/>
                </a:solidFill>
                <a:cs typeface="Arial" pitchFamily="34" charset="0"/>
              </a:rPr>
              <a:t>;</a:t>
            </a:r>
          </a:p>
          <a:p>
            <a:pPr>
              <a:buNone/>
            </a:pPr>
            <a:endParaRPr lang="en-US" sz="2000" b="1" dirty="0" smtClean="0">
              <a:solidFill>
                <a:srgbClr val="FF0000"/>
              </a:solidFill>
              <a:cs typeface="Arial" pitchFamily="34" charset="0"/>
            </a:endParaRPr>
          </a:p>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Truyền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giá</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trị</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của</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một</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phần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tử</a:t>
            </a:r>
            <a:r>
              <a:rPr lang="en-US" sz="2000" b="1" dirty="0" smtClean="0">
                <a:solidFill>
                  <a:schemeClr val="tx2"/>
                </a:solidFill>
                <a:cs typeface="Arial" pitchFamily="34" charset="0"/>
              </a:rPr>
              <a:t> Form</a:t>
            </a:r>
          </a:p>
          <a:p>
            <a:pPr>
              <a:buNone/>
            </a:pPr>
            <a:endParaRPr lang="en-US" sz="2000" b="1" i="1" dirty="0" smtClean="0">
              <a:solidFill>
                <a:srgbClr val="FF0000"/>
              </a:solidFill>
              <a:cs typeface="Arial" pitchFamily="34" charset="0"/>
            </a:endParaRPr>
          </a:p>
          <a:p>
            <a:pPr>
              <a:buNone/>
            </a:pPr>
            <a:r>
              <a:rPr lang="en-US" sz="2000" b="1" dirty="0" smtClean="0">
                <a:solidFill>
                  <a:srgbClr val="FF0000"/>
                </a:solidFill>
                <a:cs typeface="Arial" pitchFamily="34" charset="0"/>
              </a:rPr>
              <a:t>	</a:t>
            </a:r>
            <a:r>
              <a:rPr lang="en-US" sz="2000" b="1" dirty="0" err="1" smtClean="0">
                <a:solidFill>
                  <a:srgbClr val="FF0000"/>
                </a:solidFill>
                <a:cs typeface="Arial" pitchFamily="34" charset="0"/>
              </a:rPr>
              <a:t>this.value</a:t>
            </a:r>
            <a:endParaRPr lang="en-US" sz="2000" b="1" dirty="0" smtClean="0">
              <a:solidFill>
                <a:srgbClr val="FF0000"/>
              </a:solidFill>
              <a:cs typeface="Arial" pitchFamily="34" charset="0"/>
            </a:endParaRPr>
          </a:p>
          <a:p>
            <a:pPr>
              <a:buNone/>
            </a:pPr>
            <a:endParaRPr lang="en-US" sz="2000" b="1" dirty="0" smtClean="0">
              <a:solidFill>
                <a:srgbClr val="FF0000"/>
              </a:solidFill>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THỰC HÀNH</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smtClean="0"/>
              <a:t>I – BÀI TẬP THỰC HÀNH</a:t>
            </a:r>
          </a:p>
          <a:p>
            <a:pPr>
              <a:buNone/>
            </a:pPr>
            <a:r>
              <a:rPr lang="en-US" sz="2000" b="1" smtClean="0">
                <a:solidFill>
                  <a:schemeClr val="tx2"/>
                </a:solidFill>
              </a:rPr>
              <a:t>1. Bài 1</a:t>
            </a:r>
          </a:p>
          <a:p>
            <a:pPr>
              <a:buNone/>
            </a:pPr>
            <a:endParaRPr lang="en-US" sz="2000" smtClean="0"/>
          </a:p>
          <a:p>
            <a:pPr>
              <a:buNone/>
            </a:pPr>
            <a:r>
              <a:rPr lang="en-US" sz="2000" b="1" smtClean="0">
                <a:solidFill>
                  <a:schemeClr val="tx2"/>
                </a:solidFill>
              </a:rPr>
              <a:t>2. Bài 2</a:t>
            </a:r>
          </a:p>
          <a:p>
            <a:pPr>
              <a:buNone/>
            </a:pPr>
            <a:endParaRPr lang="en-US" sz="2000" smtClean="0"/>
          </a:p>
          <a:p>
            <a:pPr>
              <a:buNone/>
            </a:pPr>
            <a:r>
              <a:rPr lang="en-US" sz="2000" smtClean="0"/>
              <a:t>II – BÀI TẬP VỀ NHÀ</a:t>
            </a:r>
          </a:p>
          <a:p>
            <a:pPr>
              <a:buNone/>
            </a:pPr>
            <a:r>
              <a:rPr lang="en-US" sz="2000" b="1" smtClean="0">
                <a:solidFill>
                  <a:schemeClr val="tx2"/>
                </a:solidFill>
              </a:rPr>
              <a:t>1. Bài 1</a:t>
            </a:r>
          </a:p>
          <a:p>
            <a:pPr>
              <a:buNone/>
            </a:pPr>
            <a:endParaRPr lang="en-US" sz="2000" smtClean="0"/>
          </a:p>
          <a:p>
            <a:pPr>
              <a:buNone/>
            </a:pPr>
            <a:r>
              <a:rPr lang="en-US" sz="2000" b="1" smtClean="0">
                <a:solidFill>
                  <a:schemeClr val="tx2"/>
                </a:solidFill>
              </a:rPr>
              <a:t>2. Bài 2</a:t>
            </a:r>
          </a:p>
          <a:p>
            <a:pPr>
              <a:buNone/>
            </a:pPr>
            <a:endParaRPr 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4614</TotalTime>
  <Words>348</Words>
  <Application>Microsoft Office PowerPoint</Application>
  <PresentationFormat>On-screen Show (4:3)</PresentationFormat>
  <Paragraphs>78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BÀI GIẢNG JAVASCRIPT (BUỔI 4) SỰ KIỆN &amp; ĐỐI TƯỢNG FORM</vt:lpstr>
      <vt:lpstr>SỰ KIỆN</vt:lpstr>
      <vt:lpstr>SỰ KIỆN ĐỐI VỚI CÁC PHẦN TỬ HTML</vt:lpstr>
      <vt:lpstr>SỰ KIỆN ĐỐI VỚI DOCUMENT (TÀI LIỆU HTML)</vt:lpstr>
      <vt:lpstr>SỰ KIỆN ĐỐI VỚI MỘT SỐ PHẦN TỬ FORM</vt:lpstr>
      <vt:lpstr>SỰ KIỆN ĐỐI VỚI CÁC PHẦN TỬ TRONG FORM</vt:lpstr>
      <vt:lpstr>ĐỐI TƯỢNG FORM</vt:lpstr>
      <vt:lpstr>LẤY GIÁ TRỊ CỦA CÁC PHẦN TỬ FORM</vt:lpstr>
      <vt:lpstr>THỰC HÀNH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HTML (BUỔI 1) NHẬP MÔN HTML</dc:title>
  <dc:creator>ASUS</dc:creator>
  <cp:lastModifiedBy>Windows 8.1X86 M1</cp:lastModifiedBy>
  <cp:revision>915</cp:revision>
  <dcterms:created xsi:type="dcterms:W3CDTF">2013-08-15T02:04:34Z</dcterms:created>
  <dcterms:modified xsi:type="dcterms:W3CDTF">2015-11-27T12:05:58Z</dcterms:modified>
</cp:coreProperties>
</file>