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2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4" r:id="rId9"/>
    <p:sldId id="265" r:id="rId10"/>
    <p:sldId id="266" r:id="rId11"/>
    <p:sldId id="267" r:id="rId12"/>
    <p:sldId id="277" r:id="rId13"/>
    <p:sldId id="269" r:id="rId14"/>
    <p:sldId id="270" r:id="rId15"/>
    <p:sldId id="272" r:id="rId16"/>
    <p:sldId id="274" r:id="rId17"/>
    <p:sldId id="273" r:id="rId18"/>
    <p:sldId id="278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66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47"/>
    <p:restoredTop sz="94637"/>
  </p:normalViewPr>
  <p:slideViewPr>
    <p:cSldViewPr snapToGrid="0">
      <p:cViewPr varScale="1">
        <p:scale>
          <a:sx n="93" d="100"/>
          <a:sy n="93" d="100"/>
        </p:scale>
        <p:origin x="107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31EAA9-54ED-4604-AF6D-FC84C32785C5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9C73EC7-9B20-426A-9432-6E848F6538CC}">
      <dgm:prSet/>
      <dgm:spPr/>
      <dgm:t>
        <a:bodyPr/>
        <a:lstStyle/>
        <a:p>
          <a:r>
            <a:rPr lang="en-US"/>
            <a:t>Mixed data type</a:t>
          </a:r>
        </a:p>
      </dgm:t>
    </dgm:pt>
    <dgm:pt modelId="{836B9CC0-4AD7-4F31-BF17-15792C41EED4}" type="parTrans" cxnId="{600BA59A-8ACA-44A0-9381-DF4D5E5ECD3E}">
      <dgm:prSet/>
      <dgm:spPr/>
      <dgm:t>
        <a:bodyPr/>
        <a:lstStyle/>
        <a:p>
          <a:endParaRPr lang="en-US"/>
        </a:p>
      </dgm:t>
    </dgm:pt>
    <dgm:pt modelId="{01D9366C-7C41-48AB-B2E8-65A1B233BDE3}" type="sibTrans" cxnId="{600BA59A-8ACA-44A0-9381-DF4D5E5ECD3E}">
      <dgm:prSet/>
      <dgm:spPr/>
      <dgm:t>
        <a:bodyPr/>
        <a:lstStyle/>
        <a:p>
          <a:endParaRPr lang="en-US"/>
        </a:p>
      </dgm:t>
    </dgm:pt>
    <dgm:pt modelId="{65CB0280-9EF8-4E56-9FEA-75BF3ACD2EE0}">
      <dgm:prSet/>
      <dgm:spPr/>
      <dgm:t>
        <a:bodyPr/>
        <a:lstStyle/>
        <a:p>
          <a:r>
            <a:rPr lang="en-US"/>
            <a:t>Kaggle platform </a:t>
          </a:r>
        </a:p>
      </dgm:t>
    </dgm:pt>
    <dgm:pt modelId="{1A713725-57FA-4C80-8414-0BF777751FB8}" type="parTrans" cxnId="{102700D1-D885-4ECE-A5C2-41881BE8A1F6}">
      <dgm:prSet/>
      <dgm:spPr/>
      <dgm:t>
        <a:bodyPr/>
        <a:lstStyle/>
        <a:p>
          <a:endParaRPr lang="en-US"/>
        </a:p>
      </dgm:t>
    </dgm:pt>
    <dgm:pt modelId="{9D617E1D-5D8D-4818-9BAF-418A464D0D5F}" type="sibTrans" cxnId="{102700D1-D885-4ECE-A5C2-41881BE8A1F6}">
      <dgm:prSet/>
      <dgm:spPr/>
      <dgm:t>
        <a:bodyPr/>
        <a:lstStyle/>
        <a:p>
          <a:endParaRPr lang="en-US"/>
        </a:p>
      </dgm:t>
    </dgm:pt>
    <dgm:pt modelId="{45B8787E-8AC4-4A8A-A0E9-B618DEE44A05}">
      <dgm:prSet/>
      <dgm:spPr/>
      <dgm:t>
        <a:bodyPr/>
        <a:lstStyle/>
        <a:p>
          <a:r>
            <a:rPr lang="en-US" dirty="0"/>
            <a:t>10,000+ rows</a:t>
          </a:r>
        </a:p>
      </dgm:t>
    </dgm:pt>
    <dgm:pt modelId="{73DB6706-CD9A-42A5-A805-3DC4B6139A49}" type="parTrans" cxnId="{3DC5D3B7-FD30-4220-8C5B-611DA7CCC1BD}">
      <dgm:prSet/>
      <dgm:spPr/>
      <dgm:t>
        <a:bodyPr/>
        <a:lstStyle/>
        <a:p>
          <a:endParaRPr lang="en-US"/>
        </a:p>
      </dgm:t>
    </dgm:pt>
    <dgm:pt modelId="{649016E1-07C7-4113-884E-59CF70A05DF4}" type="sibTrans" cxnId="{3DC5D3B7-FD30-4220-8C5B-611DA7CCC1BD}">
      <dgm:prSet/>
      <dgm:spPr/>
      <dgm:t>
        <a:bodyPr/>
        <a:lstStyle/>
        <a:p>
          <a:endParaRPr lang="en-US"/>
        </a:p>
      </dgm:t>
    </dgm:pt>
    <dgm:pt modelId="{D405B5ED-895F-4D73-BC2B-A66FF1DC9FC5}">
      <dgm:prSet/>
      <dgm:spPr/>
      <dgm:t>
        <a:bodyPr/>
        <a:lstStyle/>
        <a:p>
          <a:r>
            <a:rPr lang="en-US"/>
            <a:t>12 unique columns</a:t>
          </a:r>
        </a:p>
      </dgm:t>
    </dgm:pt>
    <dgm:pt modelId="{6F39E1C9-12C0-4D92-AAC8-5E28CB5AA07C}" type="parTrans" cxnId="{FDA4090F-98CF-4205-8484-C4CBB35DDA59}">
      <dgm:prSet/>
      <dgm:spPr/>
      <dgm:t>
        <a:bodyPr/>
        <a:lstStyle/>
        <a:p>
          <a:endParaRPr lang="en-US"/>
        </a:p>
      </dgm:t>
    </dgm:pt>
    <dgm:pt modelId="{301BDD8A-BF47-4832-895A-44BD0A19BDF8}" type="sibTrans" cxnId="{FDA4090F-98CF-4205-8484-C4CBB35DDA59}">
      <dgm:prSet/>
      <dgm:spPr/>
      <dgm:t>
        <a:bodyPr/>
        <a:lstStyle/>
        <a:p>
          <a:endParaRPr lang="en-US"/>
        </a:p>
      </dgm:t>
    </dgm:pt>
    <dgm:pt modelId="{F9E25001-9C74-3B43-85C2-053BB020E4D8}" type="pres">
      <dgm:prSet presAssocID="{DD31EAA9-54ED-4604-AF6D-FC84C32785C5}" presName="matrix" presStyleCnt="0">
        <dgm:presLayoutVars>
          <dgm:chMax val="1"/>
          <dgm:dir/>
          <dgm:resizeHandles val="exact"/>
        </dgm:presLayoutVars>
      </dgm:prSet>
      <dgm:spPr/>
    </dgm:pt>
    <dgm:pt modelId="{2177F917-F070-F242-B909-2B1F9F8082AD}" type="pres">
      <dgm:prSet presAssocID="{DD31EAA9-54ED-4604-AF6D-FC84C32785C5}" presName="diamond" presStyleLbl="bgShp" presStyleIdx="0" presStyleCnt="1"/>
      <dgm:spPr/>
    </dgm:pt>
    <dgm:pt modelId="{086B3BA3-4D53-CE4C-93BD-DC37D8EE3FEC}" type="pres">
      <dgm:prSet presAssocID="{DD31EAA9-54ED-4604-AF6D-FC84C32785C5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DD56E309-85D8-E046-8094-7D1ED9A1207D}" type="pres">
      <dgm:prSet presAssocID="{DD31EAA9-54ED-4604-AF6D-FC84C32785C5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93A77AAB-A243-2346-9B04-E4446D7008DC}" type="pres">
      <dgm:prSet presAssocID="{DD31EAA9-54ED-4604-AF6D-FC84C32785C5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267ECE41-0433-594C-B767-1E4E5E33B45A}" type="pres">
      <dgm:prSet presAssocID="{DD31EAA9-54ED-4604-AF6D-FC84C32785C5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FDA4090F-98CF-4205-8484-C4CBB35DDA59}" srcId="{DD31EAA9-54ED-4604-AF6D-FC84C32785C5}" destId="{D405B5ED-895F-4D73-BC2B-A66FF1DC9FC5}" srcOrd="3" destOrd="0" parTransId="{6F39E1C9-12C0-4D92-AAC8-5E28CB5AA07C}" sibTransId="{301BDD8A-BF47-4832-895A-44BD0A19BDF8}"/>
    <dgm:cxn modelId="{0E727A2E-25A4-7A4F-A8E6-0D42B311F313}" type="presOf" srcId="{D405B5ED-895F-4D73-BC2B-A66FF1DC9FC5}" destId="{267ECE41-0433-594C-B767-1E4E5E33B45A}" srcOrd="0" destOrd="0" presId="urn:microsoft.com/office/officeart/2005/8/layout/matrix3"/>
    <dgm:cxn modelId="{93091673-F6DA-D147-BC65-848D8372794D}" type="presOf" srcId="{45B8787E-8AC4-4A8A-A0E9-B618DEE44A05}" destId="{93A77AAB-A243-2346-9B04-E4446D7008DC}" srcOrd="0" destOrd="0" presId="urn:microsoft.com/office/officeart/2005/8/layout/matrix3"/>
    <dgm:cxn modelId="{C3423B7F-1C40-9748-A16B-5C51722EA04C}" type="presOf" srcId="{DD31EAA9-54ED-4604-AF6D-FC84C32785C5}" destId="{F9E25001-9C74-3B43-85C2-053BB020E4D8}" srcOrd="0" destOrd="0" presId="urn:microsoft.com/office/officeart/2005/8/layout/matrix3"/>
    <dgm:cxn modelId="{8B584495-B9D9-E848-B1FA-6CB5CB4C9999}" type="presOf" srcId="{65CB0280-9EF8-4E56-9FEA-75BF3ACD2EE0}" destId="{DD56E309-85D8-E046-8094-7D1ED9A1207D}" srcOrd="0" destOrd="0" presId="urn:microsoft.com/office/officeart/2005/8/layout/matrix3"/>
    <dgm:cxn modelId="{600BA59A-8ACA-44A0-9381-DF4D5E5ECD3E}" srcId="{DD31EAA9-54ED-4604-AF6D-FC84C32785C5}" destId="{39C73EC7-9B20-426A-9432-6E848F6538CC}" srcOrd="0" destOrd="0" parTransId="{836B9CC0-4AD7-4F31-BF17-15792C41EED4}" sibTransId="{01D9366C-7C41-48AB-B2E8-65A1B233BDE3}"/>
    <dgm:cxn modelId="{3DC5D3B7-FD30-4220-8C5B-611DA7CCC1BD}" srcId="{DD31EAA9-54ED-4604-AF6D-FC84C32785C5}" destId="{45B8787E-8AC4-4A8A-A0E9-B618DEE44A05}" srcOrd="2" destOrd="0" parTransId="{73DB6706-CD9A-42A5-A805-3DC4B6139A49}" sibTransId="{649016E1-07C7-4113-884E-59CF70A05DF4}"/>
    <dgm:cxn modelId="{102700D1-D885-4ECE-A5C2-41881BE8A1F6}" srcId="{DD31EAA9-54ED-4604-AF6D-FC84C32785C5}" destId="{65CB0280-9EF8-4E56-9FEA-75BF3ACD2EE0}" srcOrd="1" destOrd="0" parTransId="{1A713725-57FA-4C80-8414-0BF777751FB8}" sibTransId="{9D617E1D-5D8D-4818-9BAF-418A464D0D5F}"/>
    <dgm:cxn modelId="{18998EDE-33CE-1B4F-B049-EFC76609777C}" type="presOf" srcId="{39C73EC7-9B20-426A-9432-6E848F6538CC}" destId="{086B3BA3-4D53-CE4C-93BD-DC37D8EE3FEC}" srcOrd="0" destOrd="0" presId="urn:microsoft.com/office/officeart/2005/8/layout/matrix3"/>
    <dgm:cxn modelId="{BD52D2E7-6457-354B-964E-E8F3F1E65A25}" type="presParOf" srcId="{F9E25001-9C74-3B43-85C2-053BB020E4D8}" destId="{2177F917-F070-F242-B909-2B1F9F8082AD}" srcOrd="0" destOrd="0" presId="urn:microsoft.com/office/officeart/2005/8/layout/matrix3"/>
    <dgm:cxn modelId="{36F6BCF7-7034-DD42-AD7C-BF1D6B9DCDDB}" type="presParOf" srcId="{F9E25001-9C74-3B43-85C2-053BB020E4D8}" destId="{086B3BA3-4D53-CE4C-93BD-DC37D8EE3FEC}" srcOrd="1" destOrd="0" presId="urn:microsoft.com/office/officeart/2005/8/layout/matrix3"/>
    <dgm:cxn modelId="{1246B391-6F56-0143-A66A-5520C5137C6C}" type="presParOf" srcId="{F9E25001-9C74-3B43-85C2-053BB020E4D8}" destId="{DD56E309-85D8-E046-8094-7D1ED9A1207D}" srcOrd="2" destOrd="0" presId="urn:microsoft.com/office/officeart/2005/8/layout/matrix3"/>
    <dgm:cxn modelId="{5255E161-9B5E-FA41-A800-2C683A81524B}" type="presParOf" srcId="{F9E25001-9C74-3B43-85C2-053BB020E4D8}" destId="{93A77AAB-A243-2346-9B04-E4446D7008DC}" srcOrd="3" destOrd="0" presId="urn:microsoft.com/office/officeart/2005/8/layout/matrix3"/>
    <dgm:cxn modelId="{BCD70491-CEDE-1149-A410-D33D1BA6AB7C}" type="presParOf" srcId="{F9E25001-9C74-3B43-85C2-053BB020E4D8}" destId="{267ECE41-0433-594C-B767-1E4E5E33B45A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77F917-F070-F242-B909-2B1F9F8082AD}">
      <dsp:nvSpPr>
        <dsp:cNvPr id="0" name=""/>
        <dsp:cNvSpPr/>
      </dsp:nvSpPr>
      <dsp:spPr>
        <a:xfrm>
          <a:off x="495879" y="0"/>
          <a:ext cx="5034966" cy="5034966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6B3BA3-4D53-CE4C-93BD-DC37D8EE3FEC}">
      <dsp:nvSpPr>
        <dsp:cNvPr id="0" name=""/>
        <dsp:cNvSpPr/>
      </dsp:nvSpPr>
      <dsp:spPr>
        <a:xfrm>
          <a:off x="974201" y="478321"/>
          <a:ext cx="1963636" cy="196363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Mixed data type</a:t>
          </a:r>
        </a:p>
      </dsp:txBody>
      <dsp:txXfrm>
        <a:off x="1070058" y="574178"/>
        <a:ext cx="1771922" cy="1771922"/>
      </dsp:txXfrm>
    </dsp:sp>
    <dsp:sp modelId="{DD56E309-85D8-E046-8094-7D1ED9A1207D}">
      <dsp:nvSpPr>
        <dsp:cNvPr id="0" name=""/>
        <dsp:cNvSpPr/>
      </dsp:nvSpPr>
      <dsp:spPr>
        <a:xfrm>
          <a:off x="3088886" y="478321"/>
          <a:ext cx="1963636" cy="196363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Kaggle platform </a:t>
          </a:r>
        </a:p>
      </dsp:txBody>
      <dsp:txXfrm>
        <a:off x="3184743" y="574178"/>
        <a:ext cx="1771922" cy="1771922"/>
      </dsp:txXfrm>
    </dsp:sp>
    <dsp:sp modelId="{93A77AAB-A243-2346-9B04-E4446D7008DC}">
      <dsp:nvSpPr>
        <dsp:cNvPr id="0" name=""/>
        <dsp:cNvSpPr/>
      </dsp:nvSpPr>
      <dsp:spPr>
        <a:xfrm>
          <a:off x="974201" y="2593007"/>
          <a:ext cx="1963636" cy="196363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10,000+ rows</a:t>
          </a:r>
        </a:p>
      </dsp:txBody>
      <dsp:txXfrm>
        <a:off x="1070058" y="2688864"/>
        <a:ext cx="1771922" cy="1771922"/>
      </dsp:txXfrm>
    </dsp:sp>
    <dsp:sp modelId="{267ECE41-0433-594C-B767-1E4E5E33B45A}">
      <dsp:nvSpPr>
        <dsp:cNvPr id="0" name=""/>
        <dsp:cNvSpPr/>
      </dsp:nvSpPr>
      <dsp:spPr>
        <a:xfrm>
          <a:off x="3088886" y="2593007"/>
          <a:ext cx="1963636" cy="196363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12 unique columns</a:t>
          </a:r>
        </a:p>
      </dsp:txBody>
      <dsp:txXfrm>
        <a:off x="3184743" y="2688864"/>
        <a:ext cx="1771922" cy="17719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11/11/24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9732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11/11/24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368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11/11/24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064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11/11/24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222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11/11/24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783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11/11/24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569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11/11/24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559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11/11/24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185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11/11/24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889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11/11/24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471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11/11/24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941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11/11/24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731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61" r:id="rId6"/>
    <p:sldLayoutId id="2147483756" r:id="rId7"/>
    <p:sldLayoutId id="2147483757" r:id="rId8"/>
    <p:sldLayoutId id="2147483758" r:id="rId9"/>
    <p:sldLayoutId id="2147483760" r:id="rId10"/>
    <p:sldLayoutId id="21474837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hyperlink" Target="https://www.kaggle.com/datasets/gauravtopre/bank-customer-churn-dataset/data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7AF9319C-2D9B-4868-AEAE-37298EA0F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93F015-5090-066F-B896-BE7B752741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8952" y="1128811"/>
            <a:ext cx="3447288" cy="3342290"/>
          </a:xfrm>
        </p:spPr>
        <p:txBody>
          <a:bodyPr anchor="b">
            <a:normAutofit/>
          </a:bodyPr>
          <a:lstStyle/>
          <a:p>
            <a:r>
              <a:rPr lang="en-US" sz="5400" i="0">
                <a:solidFill>
                  <a:schemeClr val="bg1"/>
                </a:solidFill>
              </a:rPr>
              <a:t>Bank Churn Rate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3F19D8-AB01-6768-0DBA-40D8B4EDDE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953" y="4660288"/>
            <a:ext cx="3447287" cy="1126364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By Zoe Philip-Iyawa</a:t>
            </a:r>
          </a:p>
        </p:txBody>
      </p:sp>
      <p:pic>
        <p:nvPicPr>
          <p:cNvPr id="4" name="Picture 3" descr="A blue and white curved building&#10;&#10;Description automatically generated with medium confidence">
            <a:extLst>
              <a:ext uri="{FF2B5EF4-FFF2-40B4-BE49-F238E27FC236}">
                <a16:creationId xmlns:a16="http://schemas.microsoft.com/office/drawing/2014/main" id="{966C7F87-84C3-FCAD-8798-03D98514729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01"/>
          <a:stretch/>
        </p:blipFill>
        <p:spPr>
          <a:xfrm>
            <a:off x="5796500" y="1274892"/>
            <a:ext cx="5640399" cy="4365678"/>
          </a:xfrm>
          <a:prstGeom prst="rect">
            <a:avLst/>
          </a:prstGeom>
        </p:spPr>
      </p:pic>
      <p:sp>
        <p:nvSpPr>
          <p:cNvPr id="53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8836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7AF9319C-2D9B-4868-AEAE-37298EA0F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41DE3B-F09A-55E9-6096-B574047C5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128811"/>
            <a:ext cx="3447288" cy="3342290"/>
          </a:xfrm>
        </p:spPr>
        <p:txBody>
          <a:bodyPr vert="horz" lIns="91440" tIns="45720" rIns="91440" bIns="45720" rtlCol="0" anchor="b">
            <a:normAutofit/>
          </a:bodyPr>
          <a:lstStyle/>
          <a:p>
            <a:br>
              <a:rPr lang="en-US" sz="3400" i="1" kern="1200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3400" b="1" i="1" kern="1200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Question 2</a:t>
            </a:r>
            <a:r>
              <a:rPr lang="en-US" sz="3400" i="1" kern="1200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: Did  </a:t>
            </a:r>
            <a:r>
              <a:rPr lang="en-US" sz="3400" dirty="0">
                <a:solidFill>
                  <a:schemeClr val="bg1"/>
                </a:solidFill>
              </a:rPr>
              <a:t>A</a:t>
            </a:r>
            <a:r>
              <a:rPr lang="en-US" sz="3400" i="1" kern="1200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ge affect churned </a:t>
            </a:r>
            <a:r>
              <a:rPr lang="en-US" sz="3400" dirty="0">
                <a:solidFill>
                  <a:schemeClr val="bg1"/>
                </a:solidFill>
              </a:rPr>
              <a:t>rate</a:t>
            </a:r>
            <a:r>
              <a:rPr lang="en-US" sz="3400" i="1" kern="1200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?</a:t>
            </a:r>
            <a:br>
              <a:rPr lang="en-US" sz="3400" i="1" kern="1200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sz="3400" i="1" kern="1200" spc="100" baseline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5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20" name="Picture 19" descr="A screenshot of a graph&#10;&#10;Description automatically generated">
            <a:extLst>
              <a:ext uri="{FF2B5EF4-FFF2-40B4-BE49-F238E27FC236}">
                <a16:creationId xmlns:a16="http://schemas.microsoft.com/office/drawing/2014/main" id="{C48A7BF0-D0C0-6E4B-22C1-871CA5F49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0063" y="1866463"/>
            <a:ext cx="3675231" cy="2744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506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AF9319C-2D9B-4868-AEAE-37298EA0F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41DE3B-F09A-55E9-6096-B574047C5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128811"/>
            <a:ext cx="3447288" cy="3342290"/>
          </a:xfrm>
        </p:spPr>
        <p:txBody>
          <a:bodyPr vert="horz" lIns="91440" tIns="45720" rIns="91440" bIns="45720" rtlCol="0" anchor="b">
            <a:normAutofit/>
          </a:bodyPr>
          <a:lstStyle/>
          <a:p>
            <a:br>
              <a:rPr lang="en-US" sz="3800" i="1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3800" b="1" i="1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Question 3</a:t>
            </a:r>
            <a:r>
              <a:rPr lang="en-US" sz="3800" i="1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: Did average salary affect churned criteria ?</a:t>
            </a:r>
            <a:br>
              <a:rPr lang="en-US" sz="3800" i="1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sz="3800" i="1" kern="1200" spc="100" baseline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 descr="A screenshot of a graph&#10;&#10;Description automatically generated">
            <a:extLst>
              <a:ext uri="{FF2B5EF4-FFF2-40B4-BE49-F238E27FC236}">
                <a16:creationId xmlns:a16="http://schemas.microsoft.com/office/drawing/2014/main" id="{1252C2DF-BA1E-50AF-A0E1-45294BDEE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500" y="2225998"/>
            <a:ext cx="5640399" cy="2463467"/>
          </a:xfrm>
          <a:prstGeom prst="rect">
            <a:avLst/>
          </a:prstGeom>
        </p:spPr>
      </p:pic>
      <p:sp>
        <p:nvSpPr>
          <p:cNvPr id="29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185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41DE3B-F09A-55E9-6096-B574047C5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293" y="895690"/>
            <a:ext cx="4782039" cy="1966747"/>
          </a:xfrm>
        </p:spPr>
        <p:txBody>
          <a:bodyPr anchor="ctr">
            <a:normAutofit/>
          </a:bodyPr>
          <a:lstStyle/>
          <a:p>
            <a:br>
              <a:rPr lang="en-US" sz="3000" dirty="0"/>
            </a:br>
            <a:r>
              <a:rPr lang="en-US" sz="3000" b="1" dirty="0"/>
              <a:t>Question 4</a:t>
            </a:r>
            <a:r>
              <a:rPr lang="en-US" sz="3000" dirty="0"/>
              <a:t>: Did gender affect churned rate ?</a:t>
            </a:r>
            <a:br>
              <a:rPr lang="en-US" sz="3300" dirty="0"/>
            </a:br>
            <a:endParaRPr lang="en-US" sz="33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EF97C72-3F89-4F0A-9629-01818B389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8503" y="2954301"/>
            <a:ext cx="475488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blue and orange pie chart&#10;&#10;Description automatically generated">
            <a:extLst>
              <a:ext uri="{FF2B5EF4-FFF2-40B4-BE49-F238E27FC236}">
                <a16:creationId xmlns:a16="http://schemas.microsoft.com/office/drawing/2014/main" id="{2813DF38-FD98-FB9E-7776-4A51FAE8A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2209" y="2074803"/>
            <a:ext cx="5221611" cy="4250475"/>
          </a:xfrm>
          <a:prstGeom prst="rect">
            <a:avLst/>
          </a:prstGeom>
        </p:spPr>
      </p:pic>
      <p:sp>
        <p:nvSpPr>
          <p:cNvPr id="14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D2BC45-C176-DA4A-3FF4-8EC0E77B45AA}"/>
              </a:ext>
            </a:extLst>
          </p:cNvPr>
          <p:cNvSpPr txBox="1"/>
          <p:nvPr/>
        </p:nvSpPr>
        <p:spPr>
          <a:xfrm>
            <a:off x="8194550" y="1172749"/>
            <a:ext cx="1343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Female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5E0A13-9FC1-3E7B-0D44-901E15AA2DD3}"/>
              </a:ext>
            </a:extLst>
          </p:cNvPr>
          <p:cNvSpPr txBox="1"/>
          <p:nvPr/>
        </p:nvSpPr>
        <p:spPr>
          <a:xfrm>
            <a:off x="8194550" y="1509732"/>
            <a:ext cx="1343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Male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0D226B7-E84C-C18B-6074-B7F1E1A6A8BD}"/>
              </a:ext>
            </a:extLst>
          </p:cNvPr>
          <p:cNvSpPr/>
          <p:nvPr/>
        </p:nvSpPr>
        <p:spPr>
          <a:xfrm>
            <a:off x="8042150" y="1272661"/>
            <a:ext cx="152400" cy="169507"/>
          </a:xfrm>
          <a:prstGeom prst="ellipse">
            <a:avLst/>
          </a:prstGeom>
          <a:solidFill>
            <a:srgbClr val="3D6689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DEF4908-BB73-561E-B586-CCFCCAB04A61}"/>
              </a:ext>
            </a:extLst>
          </p:cNvPr>
          <p:cNvSpPr/>
          <p:nvPr/>
        </p:nvSpPr>
        <p:spPr>
          <a:xfrm>
            <a:off x="8042150" y="1609645"/>
            <a:ext cx="152400" cy="169507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049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AF9319C-2D9B-4868-AEAE-37298EA0F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41DE3B-F09A-55E9-6096-B574047C5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128811"/>
            <a:ext cx="3447288" cy="3342290"/>
          </a:xfrm>
        </p:spPr>
        <p:txBody>
          <a:bodyPr vert="horz" lIns="91440" tIns="45720" rIns="91440" bIns="45720" rtlCol="0" anchor="b">
            <a:normAutofit/>
          </a:bodyPr>
          <a:lstStyle/>
          <a:p>
            <a:br>
              <a:rPr lang="en-US" sz="3800" i="1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3800" b="1" i="1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Question 5</a:t>
            </a:r>
            <a:r>
              <a:rPr lang="en-US" sz="3800" i="1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: Did average tenure affect churned criteria ?</a:t>
            </a:r>
            <a:br>
              <a:rPr lang="en-US" sz="3800" i="1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sz="3800" i="1" kern="1200" spc="100" baseline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A graph with blue bars&#10;&#10;Description automatically generated with medium confidence">
            <a:extLst>
              <a:ext uri="{FF2B5EF4-FFF2-40B4-BE49-F238E27FC236}">
                <a16:creationId xmlns:a16="http://schemas.microsoft.com/office/drawing/2014/main" id="{F82E3F6F-9CA0-5FFB-2FC5-4EEF25A07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4154" y="612229"/>
            <a:ext cx="2197080" cy="5633542"/>
          </a:xfrm>
          <a:prstGeom prst="rect">
            <a:avLst/>
          </a:prstGeom>
        </p:spPr>
      </p:pic>
      <p:sp>
        <p:nvSpPr>
          <p:cNvPr id="29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7788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41DE3B-F09A-55E9-6096-B574047C5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1816" y="905948"/>
            <a:ext cx="5312254" cy="2365744"/>
          </a:xfrm>
        </p:spPr>
        <p:txBody>
          <a:bodyPr>
            <a:normAutofit/>
          </a:bodyPr>
          <a:lstStyle/>
          <a:p>
            <a:br>
              <a:rPr lang="en-US" sz="3000" dirty="0"/>
            </a:br>
            <a:r>
              <a:rPr lang="en-US" sz="3000" b="1" dirty="0"/>
              <a:t>Question 6</a:t>
            </a:r>
            <a:r>
              <a:rPr lang="en-US" sz="3000" dirty="0"/>
              <a:t>: Did members activity and balance affect churned rate ?</a:t>
            </a:r>
            <a:br>
              <a:rPr lang="en-US" sz="3000" dirty="0"/>
            </a:br>
            <a:endParaRPr lang="en-US" sz="30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76C355F-28BE-46B1-9B8D-5D71A48155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76934" y="0"/>
            <a:ext cx="5215066" cy="6858000"/>
          </a:xfrm>
          <a:custGeom>
            <a:avLst/>
            <a:gdLst>
              <a:gd name="connsiteX0" fmla="*/ 2017353 w 5215066"/>
              <a:gd name="connsiteY0" fmla="*/ 0 h 6858000"/>
              <a:gd name="connsiteX1" fmla="*/ 5215066 w 5215066"/>
              <a:gd name="connsiteY1" fmla="*/ 0 h 6858000"/>
              <a:gd name="connsiteX2" fmla="*/ 5215066 w 5215066"/>
              <a:gd name="connsiteY2" fmla="*/ 6858000 h 6858000"/>
              <a:gd name="connsiteX3" fmla="*/ 1292431 w 5215066"/>
              <a:gd name="connsiteY3" fmla="*/ 6858000 h 6858000"/>
              <a:gd name="connsiteX4" fmla="*/ 1012702 w 5215066"/>
              <a:gd name="connsiteY4" fmla="*/ 6549681 h 6858000"/>
              <a:gd name="connsiteX5" fmla="*/ 0 w 5215066"/>
              <a:gd name="connsiteY5" fmla="*/ 3723759 h 6858000"/>
              <a:gd name="connsiteX6" fmla="*/ 1955279 w 5215066"/>
              <a:gd name="connsiteY6" fmla="*/ 3986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2017353" y="0"/>
                </a:moveTo>
                <a:lnTo>
                  <a:pt x="5215066" y="0"/>
                </a:lnTo>
                <a:lnTo>
                  <a:pt x="5215066" y="6858000"/>
                </a:lnTo>
                <a:lnTo>
                  <a:pt x="1292431" y="6858000"/>
                </a:lnTo>
                <a:lnTo>
                  <a:pt x="1012702" y="6549681"/>
                </a:lnTo>
                <a:cubicBezTo>
                  <a:pt x="380046" y="5781733"/>
                  <a:pt x="0" y="4797206"/>
                  <a:pt x="0" y="3723759"/>
                </a:cubicBezTo>
                <a:cubicBezTo>
                  <a:pt x="0" y="2190263"/>
                  <a:pt x="775604" y="838237"/>
                  <a:pt x="1955279" y="3986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6" name="Picture 5" descr="A screenshot of a graph&#10;&#10;Description automatically generated">
            <a:extLst>
              <a:ext uri="{FF2B5EF4-FFF2-40B4-BE49-F238E27FC236}">
                <a16:creationId xmlns:a16="http://schemas.microsoft.com/office/drawing/2014/main" id="{DF2ECF37-73B6-725B-256C-358BCBD17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1489" y="2164080"/>
            <a:ext cx="4733350" cy="221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730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AF9319C-2D9B-4868-AEAE-37298EA0F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41DE3B-F09A-55E9-6096-B574047C5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128811"/>
            <a:ext cx="3447288" cy="3342290"/>
          </a:xfrm>
        </p:spPr>
        <p:txBody>
          <a:bodyPr vert="horz" lIns="91440" tIns="45720" rIns="91440" bIns="45720" rtlCol="0" anchor="b">
            <a:normAutofit/>
          </a:bodyPr>
          <a:lstStyle/>
          <a:p>
            <a:br>
              <a:rPr lang="en-US" sz="3000" i="1" kern="1200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3000" b="1" i="1" kern="1200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Question 8</a:t>
            </a:r>
            <a:r>
              <a:rPr lang="en-US" sz="3000" i="1" kern="1200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: Did number of products held affect churned rate ?</a:t>
            </a:r>
            <a:br>
              <a:rPr lang="en-US" sz="3000" i="1" kern="1200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sz="3000" i="1" kern="1200" spc="100" baseline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A graph with a bar&#10;&#10;Description automatically generated">
            <a:extLst>
              <a:ext uri="{FF2B5EF4-FFF2-40B4-BE49-F238E27FC236}">
                <a16:creationId xmlns:a16="http://schemas.microsoft.com/office/drawing/2014/main" id="{EAD93603-2C80-C582-670A-80CFD2E5EC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1880" y="1128811"/>
            <a:ext cx="2829638" cy="4657841"/>
          </a:xfrm>
          <a:prstGeom prst="rect">
            <a:avLst/>
          </a:prstGeom>
        </p:spPr>
      </p:pic>
      <p:sp>
        <p:nvSpPr>
          <p:cNvPr id="29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5590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AF9319C-2D9B-4868-AEAE-37298EA0F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41DE3B-F09A-55E9-6096-B574047C5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128811"/>
            <a:ext cx="3447288" cy="3342290"/>
          </a:xfrm>
        </p:spPr>
        <p:txBody>
          <a:bodyPr vert="horz" lIns="91440" tIns="45720" rIns="91440" bIns="45720" rtlCol="0" anchor="b">
            <a:normAutofit/>
          </a:bodyPr>
          <a:lstStyle/>
          <a:p>
            <a:br>
              <a:rPr lang="en-US" sz="3000" i="1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3000" b="1" i="1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Question 9</a:t>
            </a:r>
            <a:r>
              <a:rPr lang="en-US" sz="3000" i="1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: Did geographical location and gender affect churned rate ?</a:t>
            </a:r>
            <a:br>
              <a:rPr lang="en-US" sz="3000" i="1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sz="3000" i="1" kern="1200" spc="100" baseline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 descr="A map of countries/regions with blue and grey colors&#10;&#10;Description automatically generated with medium confidence">
            <a:extLst>
              <a:ext uri="{FF2B5EF4-FFF2-40B4-BE49-F238E27FC236}">
                <a16:creationId xmlns:a16="http://schemas.microsoft.com/office/drawing/2014/main" id="{54B3EDB9-A625-F691-6DA8-A93379B6EE0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-2" b="14943"/>
          <a:stretch/>
        </p:blipFill>
        <p:spPr>
          <a:xfrm>
            <a:off x="7327898" y="606819"/>
            <a:ext cx="3798249" cy="5295217"/>
          </a:xfrm>
          <a:prstGeom prst="rect">
            <a:avLst/>
          </a:prstGeom>
        </p:spPr>
      </p:pic>
      <p:sp>
        <p:nvSpPr>
          <p:cNvPr id="29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1299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AF9319C-2D9B-4868-AEAE-37298EA0F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41DE3B-F09A-55E9-6096-B574047C5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128811"/>
            <a:ext cx="3447288" cy="3342290"/>
          </a:xfrm>
        </p:spPr>
        <p:txBody>
          <a:bodyPr vert="horz" lIns="91440" tIns="45720" rIns="91440" bIns="45720" rtlCol="0" anchor="b">
            <a:normAutofit/>
          </a:bodyPr>
          <a:lstStyle/>
          <a:p>
            <a:br>
              <a:rPr lang="en-US" sz="3000" i="1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3000" b="1" i="1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Question 10</a:t>
            </a:r>
            <a:r>
              <a:rPr lang="en-US" sz="3000" i="1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: Is there a specific point where churned rate peaked ?</a:t>
            </a:r>
            <a:br>
              <a:rPr lang="en-US" sz="3000" i="1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sz="3000" i="1" kern="1200" spc="100" baseline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A black and white screen with white text&#10;&#10;Description automatically generated">
            <a:extLst>
              <a:ext uri="{FF2B5EF4-FFF2-40B4-BE49-F238E27FC236}">
                <a16:creationId xmlns:a16="http://schemas.microsoft.com/office/drawing/2014/main" id="{324D7A41-148E-6B9A-2392-995F6BE5A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500" y="1451815"/>
            <a:ext cx="5640399" cy="4011833"/>
          </a:xfrm>
          <a:prstGeom prst="rect">
            <a:avLst/>
          </a:prstGeom>
        </p:spPr>
      </p:pic>
      <p:sp>
        <p:nvSpPr>
          <p:cNvPr id="29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9128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86C883-22C0-C907-8655-0A0A8C7B3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496" y="1063256"/>
            <a:ext cx="5908419" cy="1540106"/>
          </a:xfrm>
        </p:spPr>
        <p:txBody>
          <a:bodyPr>
            <a:normAutofit/>
          </a:bodyPr>
          <a:lstStyle/>
          <a:p>
            <a:r>
              <a:rPr lang="en-US" dirty="0"/>
              <a:t>Insights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48DDF-9DF0-7424-222D-62E2DDD31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7730" y="2129827"/>
            <a:ext cx="5312254" cy="286134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GB" sz="1800" dirty="0"/>
              <a:t>Young adults and adults have low churn rate.</a:t>
            </a:r>
          </a:p>
          <a:p>
            <a:pPr>
              <a:lnSpc>
                <a:spcPct val="100000"/>
              </a:lnSpc>
            </a:pPr>
            <a:r>
              <a:rPr lang="en-GB" sz="1800" dirty="0"/>
              <a:t>Lower-income earners have low churn rate.</a:t>
            </a:r>
          </a:p>
          <a:p>
            <a:pPr>
              <a:lnSpc>
                <a:spcPct val="100000"/>
              </a:lnSpc>
            </a:pPr>
            <a:r>
              <a:rPr lang="en-GB" sz="1800" dirty="0"/>
              <a:t>Male customers have a higher churn rate than females</a:t>
            </a:r>
          </a:p>
          <a:p>
            <a:pPr>
              <a:lnSpc>
                <a:spcPct val="100000"/>
              </a:lnSpc>
            </a:pPr>
            <a:r>
              <a:rPr lang="en-GB" sz="1800" dirty="0"/>
              <a:t>Inactive customers have a higher churn rate than males</a:t>
            </a:r>
          </a:p>
          <a:p>
            <a:pPr>
              <a:lnSpc>
                <a:spcPct val="100000"/>
              </a:lnSpc>
            </a:pPr>
            <a:r>
              <a:rPr lang="en-GB" sz="1800" dirty="0"/>
              <a:t>Customers with fewer products are more likely to churn</a:t>
            </a:r>
          </a:p>
          <a:p>
            <a:pPr>
              <a:lnSpc>
                <a:spcPct val="100000"/>
              </a:lnSpc>
            </a:pPr>
            <a:r>
              <a:rPr lang="en-GB" sz="1800" dirty="0"/>
              <a:t>Germany and France have higher churn rates.</a:t>
            </a:r>
          </a:p>
          <a:p>
            <a:pPr>
              <a:lnSpc>
                <a:spcPct val="100000"/>
              </a:lnSpc>
            </a:pPr>
            <a:r>
              <a:rPr lang="en-GB" sz="1800" dirty="0"/>
              <a:t>Churn rates increased gradually over the years, but not significantly</a:t>
            </a:r>
            <a:endParaRPr lang="en-US" sz="18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76C355F-28BE-46B1-9B8D-5D71A48155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76934" y="0"/>
            <a:ext cx="5215066" cy="6858000"/>
          </a:xfrm>
          <a:custGeom>
            <a:avLst/>
            <a:gdLst>
              <a:gd name="connsiteX0" fmla="*/ 2017353 w 5215066"/>
              <a:gd name="connsiteY0" fmla="*/ 0 h 6858000"/>
              <a:gd name="connsiteX1" fmla="*/ 5215066 w 5215066"/>
              <a:gd name="connsiteY1" fmla="*/ 0 h 6858000"/>
              <a:gd name="connsiteX2" fmla="*/ 5215066 w 5215066"/>
              <a:gd name="connsiteY2" fmla="*/ 6858000 h 6858000"/>
              <a:gd name="connsiteX3" fmla="*/ 1292431 w 5215066"/>
              <a:gd name="connsiteY3" fmla="*/ 6858000 h 6858000"/>
              <a:gd name="connsiteX4" fmla="*/ 1012702 w 5215066"/>
              <a:gd name="connsiteY4" fmla="*/ 6549681 h 6858000"/>
              <a:gd name="connsiteX5" fmla="*/ 0 w 5215066"/>
              <a:gd name="connsiteY5" fmla="*/ 3723759 h 6858000"/>
              <a:gd name="connsiteX6" fmla="*/ 1955279 w 5215066"/>
              <a:gd name="connsiteY6" fmla="*/ 3986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2017353" y="0"/>
                </a:moveTo>
                <a:lnTo>
                  <a:pt x="5215066" y="0"/>
                </a:lnTo>
                <a:lnTo>
                  <a:pt x="5215066" y="6858000"/>
                </a:lnTo>
                <a:lnTo>
                  <a:pt x="1292431" y="6858000"/>
                </a:lnTo>
                <a:lnTo>
                  <a:pt x="1012702" y="6549681"/>
                </a:lnTo>
                <a:cubicBezTo>
                  <a:pt x="380046" y="5781733"/>
                  <a:pt x="0" y="4797206"/>
                  <a:pt x="0" y="3723759"/>
                </a:cubicBezTo>
                <a:cubicBezTo>
                  <a:pt x="0" y="2190263"/>
                  <a:pt x="775604" y="838237"/>
                  <a:pt x="1955279" y="3986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Business Growth">
            <a:extLst>
              <a:ext uri="{FF2B5EF4-FFF2-40B4-BE49-F238E27FC236}">
                <a16:creationId xmlns:a16="http://schemas.microsoft.com/office/drawing/2014/main" id="{B50CDEB5-D762-AEC9-462F-2045C22DD5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50087" y="1663890"/>
            <a:ext cx="3434963" cy="3434963"/>
          </a:xfrm>
          <a:prstGeom prst="rect">
            <a:avLst/>
          </a:prstGeom>
        </p:spPr>
      </p:pic>
      <p:sp>
        <p:nvSpPr>
          <p:cNvPr id="16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7455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C37168-2BCE-ADFC-7802-412F8DEEF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497" y="1063256"/>
            <a:ext cx="5312254" cy="1540106"/>
          </a:xfrm>
        </p:spPr>
        <p:txBody>
          <a:bodyPr>
            <a:normAutofit/>
          </a:bodyPr>
          <a:lstStyle/>
          <a:p>
            <a:r>
              <a:rPr lang="en-US" sz="5100" dirty="0"/>
              <a:t>Recommendations</a:t>
            </a:r>
            <a:br>
              <a:rPr lang="en-US" sz="5100" dirty="0"/>
            </a:br>
            <a:endParaRPr lang="en-US" sz="51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DC94C-A959-209A-AF8F-D17648886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7730" y="2237504"/>
            <a:ext cx="5312254" cy="2861349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GB" sz="1800" dirty="0"/>
              <a:t>Track churn by tenure milestones.</a:t>
            </a:r>
          </a:p>
          <a:p>
            <a:pPr>
              <a:lnSpc>
                <a:spcPct val="100000"/>
              </a:lnSpc>
            </a:pPr>
            <a:r>
              <a:rPr lang="en-GB" sz="1800" dirty="0"/>
              <a:t>Investigate specific drivers of churn in France and Germany</a:t>
            </a:r>
          </a:p>
          <a:p>
            <a:pPr>
              <a:lnSpc>
                <a:spcPct val="100000"/>
              </a:lnSpc>
            </a:pPr>
            <a:r>
              <a:rPr lang="en-GB" sz="1800" dirty="0"/>
              <a:t>Conduct surveys to understand specific needs and concerns.</a:t>
            </a:r>
          </a:p>
          <a:p>
            <a:pPr>
              <a:lnSpc>
                <a:spcPct val="100000"/>
              </a:lnSpc>
            </a:pPr>
            <a:r>
              <a:rPr lang="en-GB" sz="1800" dirty="0"/>
              <a:t>Engage Inactive Customers with Re-Engagement Campaigns</a:t>
            </a:r>
          </a:p>
          <a:p>
            <a:pPr>
              <a:lnSpc>
                <a:spcPct val="100000"/>
              </a:lnSpc>
            </a:pPr>
            <a:r>
              <a:rPr lang="en-GB" sz="1800" dirty="0"/>
              <a:t>Introduce premium services or rewards for High-income earners (e.g., high saving options, premium credit options).</a:t>
            </a:r>
          </a:p>
          <a:p>
            <a:pPr>
              <a:lnSpc>
                <a:spcPct val="100000"/>
              </a:lnSpc>
            </a:pPr>
            <a:endParaRPr lang="en-US" sz="14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76C355F-28BE-46B1-9B8D-5D71A48155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76934" y="0"/>
            <a:ext cx="5215066" cy="6858000"/>
          </a:xfrm>
          <a:custGeom>
            <a:avLst/>
            <a:gdLst>
              <a:gd name="connsiteX0" fmla="*/ 2017353 w 5215066"/>
              <a:gd name="connsiteY0" fmla="*/ 0 h 6858000"/>
              <a:gd name="connsiteX1" fmla="*/ 5215066 w 5215066"/>
              <a:gd name="connsiteY1" fmla="*/ 0 h 6858000"/>
              <a:gd name="connsiteX2" fmla="*/ 5215066 w 5215066"/>
              <a:gd name="connsiteY2" fmla="*/ 6858000 h 6858000"/>
              <a:gd name="connsiteX3" fmla="*/ 1292431 w 5215066"/>
              <a:gd name="connsiteY3" fmla="*/ 6858000 h 6858000"/>
              <a:gd name="connsiteX4" fmla="*/ 1012702 w 5215066"/>
              <a:gd name="connsiteY4" fmla="*/ 6549681 h 6858000"/>
              <a:gd name="connsiteX5" fmla="*/ 0 w 5215066"/>
              <a:gd name="connsiteY5" fmla="*/ 3723759 h 6858000"/>
              <a:gd name="connsiteX6" fmla="*/ 1955279 w 5215066"/>
              <a:gd name="connsiteY6" fmla="*/ 3986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2017353" y="0"/>
                </a:moveTo>
                <a:lnTo>
                  <a:pt x="5215066" y="0"/>
                </a:lnTo>
                <a:lnTo>
                  <a:pt x="5215066" y="6858000"/>
                </a:lnTo>
                <a:lnTo>
                  <a:pt x="1292431" y="6858000"/>
                </a:lnTo>
                <a:lnTo>
                  <a:pt x="1012702" y="6549681"/>
                </a:lnTo>
                <a:cubicBezTo>
                  <a:pt x="380046" y="5781733"/>
                  <a:pt x="0" y="4797206"/>
                  <a:pt x="0" y="3723759"/>
                </a:cubicBezTo>
                <a:cubicBezTo>
                  <a:pt x="0" y="2190263"/>
                  <a:pt x="775604" y="838237"/>
                  <a:pt x="1955279" y="3986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Bullseye">
            <a:extLst>
              <a:ext uri="{FF2B5EF4-FFF2-40B4-BE49-F238E27FC236}">
                <a16:creationId xmlns:a16="http://schemas.microsoft.com/office/drawing/2014/main" id="{D0139EBB-C374-8114-6CBA-115D367397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50087" y="1663890"/>
            <a:ext cx="3434963" cy="3434963"/>
          </a:xfrm>
          <a:prstGeom prst="rect">
            <a:avLst/>
          </a:prstGeom>
        </p:spPr>
      </p:pic>
      <p:sp>
        <p:nvSpPr>
          <p:cNvPr id="16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100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A04834-0E6D-9A48-6EB5-1D59A8845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825" y="1114670"/>
            <a:ext cx="6248397" cy="1688352"/>
          </a:xfrm>
        </p:spPr>
        <p:txBody>
          <a:bodyPr>
            <a:normAutofit/>
          </a:bodyPr>
          <a:lstStyle/>
          <a:p>
            <a:r>
              <a:rPr lang="en-US" sz="5600" i="0" dirty="0"/>
              <a:t>Introduction</a:t>
            </a:r>
            <a:br>
              <a:rPr lang="en-US" sz="5600" dirty="0"/>
            </a:br>
            <a:endParaRPr lang="en-US" sz="5600" dirty="0"/>
          </a:p>
        </p:txBody>
      </p:sp>
      <p:cxnSp>
        <p:nvCxnSpPr>
          <p:cNvPr id="1033" name="Straight Connector 1032">
            <a:extLst>
              <a:ext uri="{FF2B5EF4-FFF2-40B4-BE49-F238E27FC236}">
                <a16:creationId xmlns:a16="http://schemas.microsoft.com/office/drawing/2014/main" id="{DF96FA98-52E5-4AA7-98B9-BE6200CF0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74727" y="2630930"/>
            <a:ext cx="6248397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79969-FCEF-2C48-BAB8-EDA3606F6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249" y="2877831"/>
            <a:ext cx="6245352" cy="27108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/>
              <a:t>During my time in the financial sector, I frequently encountered customers who would approach me saying, 'Hi, I'd like to close my account.' These interactions prompted me to wonder: </a:t>
            </a:r>
            <a:r>
              <a:rPr lang="en-GB" sz="1800" i="1" dirty="0"/>
              <a:t>What drives customers to leave their banks?</a:t>
            </a:r>
            <a:r>
              <a:rPr lang="en-GB" sz="1800" dirty="0"/>
              <a:t> </a:t>
            </a:r>
            <a:endParaRPr lang="en-US" sz="1800" dirty="0"/>
          </a:p>
        </p:txBody>
      </p:sp>
      <p:pic>
        <p:nvPicPr>
          <p:cNvPr id="1026" name="Picture 2" descr="2 People Talking Vector Art, Icons, and ...">
            <a:extLst>
              <a:ext uri="{FF2B5EF4-FFF2-40B4-BE49-F238E27FC236}">
                <a16:creationId xmlns:a16="http://schemas.microsoft.com/office/drawing/2014/main" id="{B621B341-BB20-D2DD-CF7C-1AF3687757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16825" y="1745692"/>
            <a:ext cx="3737686" cy="278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5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4E5221-9AB2-4B61-BCC9-5D2B21D1875D}"/>
              </a:ext>
            </a:extLst>
          </p:cNvPr>
          <p:cNvSpPr txBox="1"/>
          <p:nvPr/>
        </p:nvSpPr>
        <p:spPr>
          <a:xfrm>
            <a:off x="758825" y="2084785"/>
            <a:ext cx="5448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Factors that cause churn rate in financial sector</a:t>
            </a:r>
          </a:p>
        </p:txBody>
      </p:sp>
    </p:spTree>
    <p:extLst>
      <p:ext uri="{BB962C8B-B14F-4D97-AF65-F5344CB8AC3E}">
        <p14:creationId xmlns:p14="http://schemas.microsoft.com/office/powerpoint/2010/main" val="39007196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AF9319C-2D9B-4868-AEAE-37298EA0F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98DB06-14C2-279F-A14F-26FD32F2C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128811"/>
            <a:ext cx="3447288" cy="33422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i="1" kern="1200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Questions ?</a:t>
            </a:r>
          </a:p>
        </p:txBody>
      </p:sp>
      <p:pic>
        <p:nvPicPr>
          <p:cNvPr id="7" name="Graphic 6" descr="Help Thin">
            <a:extLst>
              <a:ext uri="{FF2B5EF4-FFF2-40B4-BE49-F238E27FC236}">
                <a16:creationId xmlns:a16="http://schemas.microsoft.com/office/drawing/2014/main" id="{D77F50E9-5A3B-3A9D-1C06-7D3C77AF46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87779" y="1128811"/>
            <a:ext cx="4657841" cy="4657841"/>
          </a:xfrm>
          <a:prstGeom prst="rect">
            <a:avLst/>
          </a:prstGeom>
        </p:spPr>
      </p:pic>
      <p:sp>
        <p:nvSpPr>
          <p:cNvPr id="18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403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16F055-9C43-FE31-89D6-B6E3ADF52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497" y="1063256"/>
            <a:ext cx="5312254" cy="931799"/>
          </a:xfrm>
        </p:spPr>
        <p:txBody>
          <a:bodyPr>
            <a:normAutofit/>
          </a:bodyPr>
          <a:lstStyle/>
          <a:p>
            <a:r>
              <a:rPr lang="en-US" sz="5600" i="0" dirty="0"/>
              <a:t>Hypothesis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B78A5-18C3-9C71-CB06-FF3BE2CB4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497" y="2258293"/>
            <a:ext cx="5312254" cy="307570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GB" sz="1800" b="1" dirty="0"/>
              <a:t>Customer churn </a:t>
            </a:r>
            <a:r>
              <a:rPr lang="en-GB" sz="1800" dirty="0"/>
              <a:t>in banks is influenced by a combination of factors, including but not limited to: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800" b="1" dirty="0"/>
              <a:t>Low Credit score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800" b="1" dirty="0"/>
              <a:t>Lower Age Group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800" b="1" dirty="0"/>
              <a:t>Inactive membership status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800" b="1" dirty="0"/>
              <a:t>Low salary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800" b="1" dirty="0"/>
              <a:t>Geographic location and gender</a:t>
            </a: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F76C355F-28BE-46B1-9B8D-5D71A48155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76934" y="0"/>
            <a:ext cx="5215066" cy="6858000"/>
          </a:xfrm>
          <a:custGeom>
            <a:avLst/>
            <a:gdLst>
              <a:gd name="connsiteX0" fmla="*/ 2017353 w 5215066"/>
              <a:gd name="connsiteY0" fmla="*/ 0 h 6858000"/>
              <a:gd name="connsiteX1" fmla="*/ 5215066 w 5215066"/>
              <a:gd name="connsiteY1" fmla="*/ 0 h 6858000"/>
              <a:gd name="connsiteX2" fmla="*/ 5215066 w 5215066"/>
              <a:gd name="connsiteY2" fmla="*/ 6858000 h 6858000"/>
              <a:gd name="connsiteX3" fmla="*/ 1292431 w 5215066"/>
              <a:gd name="connsiteY3" fmla="*/ 6858000 h 6858000"/>
              <a:gd name="connsiteX4" fmla="*/ 1012702 w 5215066"/>
              <a:gd name="connsiteY4" fmla="*/ 6549681 h 6858000"/>
              <a:gd name="connsiteX5" fmla="*/ 0 w 5215066"/>
              <a:gd name="connsiteY5" fmla="*/ 3723759 h 6858000"/>
              <a:gd name="connsiteX6" fmla="*/ 1955279 w 5215066"/>
              <a:gd name="connsiteY6" fmla="*/ 3986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2017353" y="0"/>
                </a:moveTo>
                <a:lnTo>
                  <a:pt x="5215066" y="0"/>
                </a:lnTo>
                <a:lnTo>
                  <a:pt x="5215066" y="6858000"/>
                </a:lnTo>
                <a:lnTo>
                  <a:pt x="1292431" y="6858000"/>
                </a:lnTo>
                <a:lnTo>
                  <a:pt x="1012702" y="6549681"/>
                </a:lnTo>
                <a:cubicBezTo>
                  <a:pt x="380046" y="5781733"/>
                  <a:pt x="0" y="4797206"/>
                  <a:pt x="0" y="3723759"/>
                </a:cubicBezTo>
                <a:cubicBezTo>
                  <a:pt x="0" y="2190263"/>
                  <a:pt x="775604" y="838237"/>
                  <a:pt x="1955279" y="3986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Picture 7" descr="Magnifying glass showing decling performance">
            <a:extLst>
              <a:ext uri="{FF2B5EF4-FFF2-40B4-BE49-F238E27FC236}">
                <a16:creationId xmlns:a16="http://schemas.microsoft.com/office/drawing/2014/main" id="{AB1B729D-707B-B1D4-A5CC-9BCDA8F3F27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338" r="39902" b="-1"/>
          <a:stretch/>
        </p:blipFill>
        <p:spPr>
          <a:xfrm>
            <a:off x="8239486" y="1240403"/>
            <a:ext cx="3256165" cy="4281938"/>
          </a:xfrm>
          <a:prstGeom prst="rect">
            <a:avLst/>
          </a:prstGeom>
        </p:spPr>
      </p:pic>
      <p:sp>
        <p:nvSpPr>
          <p:cNvPr id="46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849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915C1A-BC69-7122-EA49-64A7ED7C0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254" y="1787235"/>
            <a:ext cx="3944113" cy="1811099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sz="2000" dirty="0"/>
              <a:t>Data source: </a:t>
            </a:r>
            <a:r>
              <a:rPr lang="en-US" sz="2000" dirty="0">
                <a:hlinkClick r:id="rId2"/>
              </a:rPr>
              <a:t>https://www.kaggle.com/datasets/gauravtopre/bank-customer-churn-dataset/data</a:t>
            </a:r>
            <a:br>
              <a:rPr lang="en-US" dirty="0"/>
            </a:b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23022EF-4E43-4298-8E3D-DA5EF06176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09F9267-C4F4-C483-CC1B-94DBF1F69C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0494014"/>
              </p:ext>
            </p:extLst>
          </p:nvPr>
        </p:nvGraphicFramePr>
        <p:xfrm>
          <a:off x="5757285" y="949542"/>
          <a:ext cx="6026725" cy="50349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F34ED50-CEBD-D939-5C04-BB83F64FFE1F}"/>
              </a:ext>
            </a:extLst>
          </p:cNvPr>
          <p:cNvSpPr txBox="1"/>
          <p:nvPr/>
        </p:nvSpPr>
        <p:spPr>
          <a:xfrm>
            <a:off x="928255" y="1280160"/>
            <a:ext cx="45027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600" dirty="0">
                <a:latin typeface="+mj-lt"/>
              </a:rPr>
              <a:t>Data Collection</a:t>
            </a:r>
          </a:p>
        </p:txBody>
      </p:sp>
    </p:spTree>
    <p:extLst>
      <p:ext uri="{BB962C8B-B14F-4D97-AF65-F5344CB8AC3E}">
        <p14:creationId xmlns:p14="http://schemas.microsoft.com/office/powerpoint/2010/main" val="39059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0E5948-EC89-0A42-EB59-4C15071C8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497" y="1063256"/>
            <a:ext cx="5312254" cy="987217"/>
          </a:xfrm>
        </p:spPr>
        <p:txBody>
          <a:bodyPr>
            <a:normAutofit/>
          </a:bodyPr>
          <a:lstStyle/>
          <a:p>
            <a:r>
              <a:rPr lang="en-US" sz="5600" i="0" dirty="0"/>
              <a:t>Data Preparation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4343B-85A5-3409-F679-794469848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8104" y="2365355"/>
            <a:ext cx="5312254" cy="2442174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900" dirty="0"/>
              <a:t>Data cleaning and transformation steps</a:t>
            </a:r>
          </a:p>
          <a:p>
            <a:pPr>
              <a:lnSpc>
                <a:spcPct val="100000"/>
              </a:lnSpc>
            </a:pPr>
            <a:r>
              <a:rPr lang="en-US" sz="1900" dirty="0"/>
              <a:t>Remove duplicates</a:t>
            </a:r>
          </a:p>
          <a:p>
            <a:pPr>
              <a:lnSpc>
                <a:spcPct val="100000"/>
              </a:lnSpc>
            </a:pPr>
            <a:r>
              <a:rPr lang="en-US" sz="1900" dirty="0"/>
              <a:t>Handle missing values and outliers</a:t>
            </a:r>
          </a:p>
          <a:p>
            <a:pPr>
              <a:lnSpc>
                <a:spcPct val="100000"/>
              </a:lnSpc>
            </a:pPr>
            <a:r>
              <a:rPr lang="en-US" sz="1900" dirty="0"/>
              <a:t>Standardize columns</a:t>
            </a:r>
          </a:p>
          <a:p>
            <a:pPr>
              <a:lnSpc>
                <a:spcPct val="100000"/>
              </a:lnSpc>
            </a:pPr>
            <a:r>
              <a:rPr lang="en-US" sz="1900" dirty="0"/>
              <a:t>Normalize the dataset</a:t>
            </a:r>
          </a:p>
          <a:p>
            <a:pPr>
              <a:lnSpc>
                <a:spcPct val="100000"/>
              </a:lnSpc>
            </a:pPr>
            <a:r>
              <a:rPr lang="en-US" sz="1900" dirty="0"/>
              <a:t>Group Numbers into categorical variables USING NESTED IF 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76C355F-28BE-46B1-9B8D-5D71A48155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76934" y="0"/>
            <a:ext cx="5215066" cy="6858000"/>
          </a:xfrm>
          <a:custGeom>
            <a:avLst/>
            <a:gdLst>
              <a:gd name="connsiteX0" fmla="*/ 2017353 w 5215066"/>
              <a:gd name="connsiteY0" fmla="*/ 0 h 6858000"/>
              <a:gd name="connsiteX1" fmla="*/ 5215066 w 5215066"/>
              <a:gd name="connsiteY1" fmla="*/ 0 h 6858000"/>
              <a:gd name="connsiteX2" fmla="*/ 5215066 w 5215066"/>
              <a:gd name="connsiteY2" fmla="*/ 6858000 h 6858000"/>
              <a:gd name="connsiteX3" fmla="*/ 1292431 w 5215066"/>
              <a:gd name="connsiteY3" fmla="*/ 6858000 h 6858000"/>
              <a:gd name="connsiteX4" fmla="*/ 1012702 w 5215066"/>
              <a:gd name="connsiteY4" fmla="*/ 6549681 h 6858000"/>
              <a:gd name="connsiteX5" fmla="*/ 0 w 5215066"/>
              <a:gd name="connsiteY5" fmla="*/ 3723759 h 6858000"/>
              <a:gd name="connsiteX6" fmla="*/ 1955279 w 5215066"/>
              <a:gd name="connsiteY6" fmla="*/ 3986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2017353" y="0"/>
                </a:moveTo>
                <a:lnTo>
                  <a:pt x="5215066" y="0"/>
                </a:lnTo>
                <a:lnTo>
                  <a:pt x="5215066" y="6858000"/>
                </a:lnTo>
                <a:lnTo>
                  <a:pt x="1292431" y="6858000"/>
                </a:lnTo>
                <a:lnTo>
                  <a:pt x="1012702" y="6549681"/>
                </a:lnTo>
                <a:cubicBezTo>
                  <a:pt x="380046" y="5781733"/>
                  <a:pt x="0" y="4797206"/>
                  <a:pt x="0" y="3723759"/>
                </a:cubicBezTo>
                <a:cubicBezTo>
                  <a:pt x="0" y="2190263"/>
                  <a:pt x="775604" y="838237"/>
                  <a:pt x="1955279" y="3986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Annotation">
            <a:extLst>
              <a:ext uri="{FF2B5EF4-FFF2-40B4-BE49-F238E27FC236}">
                <a16:creationId xmlns:a16="http://schemas.microsoft.com/office/drawing/2014/main" id="{9A69B791-B6EC-D79A-19E2-A19EB3A345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50087" y="1663890"/>
            <a:ext cx="3434963" cy="3434963"/>
          </a:xfrm>
          <a:prstGeom prst="rect">
            <a:avLst/>
          </a:prstGeom>
        </p:spPr>
      </p:pic>
      <p:sp>
        <p:nvSpPr>
          <p:cNvPr id="16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500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AF9319C-2D9B-4868-AEAE-37298EA0F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20A785-942F-9B4A-08AE-EDF7A7F47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128811"/>
            <a:ext cx="3447288" cy="33422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i="1" kern="1200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Remove Duplicates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87A92193-D0E9-35A0-176B-FE4E8156D4D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4045" r="30302" b="-1"/>
          <a:stretch/>
        </p:blipFill>
        <p:spPr>
          <a:xfrm>
            <a:off x="7180294" y="604979"/>
            <a:ext cx="3594891" cy="5318833"/>
          </a:xfrm>
          <a:prstGeom prst="rect">
            <a:avLst/>
          </a:prstGeom>
        </p:spPr>
      </p:pic>
      <p:sp>
        <p:nvSpPr>
          <p:cNvPr id="31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8158A2-41F2-5255-E7A1-FAC549CC6FCD}"/>
              </a:ext>
            </a:extLst>
          </p:cNvPr>
          <p:cNvSpPr txBox="1"/>
          <p:nvPr/>
        </p:nvSpPr>
        <p:spPr>
          <a:xfrm>
            <a:off x="4682836" y="3352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699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AF9319C-2D9B-4868-AEAE-37298EA0F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300119-DB6C-35F7-F605-718713508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128811"/>
            <a:ext cx="3447288" cy="33422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i="1" kern="1200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Standardize columns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CA64CAD8-E9F1-759D-A876-791DF1671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2895" y="1744214"/>
            <a:ext cx="5928735" cy="3631350"/>
          </a:xfrm>
          <a:prstGeom prst="rect">
            <a:avLst/>
          </a:prstGeom>
        </p:spPr>
      </p:pic>
      <p:sp>
        <p:nvSpPr>
          <p:cNvPr id="18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48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AF9319C-2D9B-4868-AEAE-37298EA0F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29D8BE-6D1C-5A36-FD9A-3AC29568A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128811"/>
            <a:ext cx="3447288" cy="33422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i="1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Handle Outliers</a:t>
            </a:r>
          </a:p>
        </p:txBody>
      </p:sp>
      <p:pic>
        <p:nvPicPr>
          <p:cNvPr id="5" name="Content Placeholder 4" descr="A table with numbers and a number on it&#10;&#10;Description automatically generated">
            <a:extLst>
              <a:ext uri="{FF2B5EF4-FFF2-40B4-BE49-F238E27FC236}">
                <a16:creationId xmlns:a16="http://schemas.microsoft.com/office/drawing/2014/main" id="{394439BB-5F35-275B-040A-ED95BBC7DC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96500" y="1809439"/>
            <a:ext cx="5640399" cy="3296584"/>
          </a:xfrm>
          <a:prstGeom prst="rect">
            <a:avLst/>
          </a:prstGeom>
        </p:spPr>
      </p:pic>
      <p:sp>
        <p:nvSpPr>
          <p:cNvPr id="18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983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7AF9319C-2D9B-4868-AEAE-37298EA0F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41DE3B-F09A-55E9-6096-B574047C5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128811"/>
            <a:ext cx="3447288" cy="3342290"/>
          </a:xfrm>
        </p:spPr>
        <p:txBody>
          <a:bodyPr vert="horz" lIns="91440" tIns="45720" rIns="91440" bIns="45720" rtlCol="0" anchor="b">
            <a:normAutofit/>
          </a:bodyPr>
          <a:lstStyle/>
          <a:p>
            <a:br>
              <a:rPr lang="en-US" sz="3800" i="1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3800" b="1" i="1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Question 1</a:t>
            </a:r>
            <a:r>
              <a:rPr lang="en-US" sz="3800" i="1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: Did Credit score affect churned criteria ?</a:t>
            </a:r>
            <a:br>
              <a:rPr lang="en-US" sz="3800" i="1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sz="3800" i="1" kern="1200" spc="100" baseline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6" name="Picture 25" descr="A graph of credit score&#10;&#10;Description automatically generated">
            <a:extLst>
              <a:ext uri="{FF2B5EF4-FFF2-40B4-BE49-F238E27FC236}">
                <a16:creationId xmlns:a16="http://schemas.microsoft.com/office/drawing/2014/main" id="{47DD6B8F-98DF-5EBE-273B-20F1863B0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6020" y="1128811"/>
            <a:ext cx="1921359" cy="4657841"/>
          </a:xfrm>
          <a:prstGeom prst="rect">
            <a:avLst/>
          </a:prstGeom>
        </p:spPr>
      </p:pic>
      <p:sp>
        <p:nvSpPr>
          <p:cNvPr id="50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557170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VTI">
  <a:themeElements>
    <a:clrScheme name="Headlines">
      <a:dk1>
        <a:sysClr val="windowText" lastClr="000000"/>
      </a:dk1>
      <a:lt1>
        <a:sysClr val="window" lastClr="FFFFFF"/>
      </a:lt1>
      <a:dk2>
        <a:srgbClr val="232C41"/>
      </a:dk2>
      <a:lt2>
        <a:srgbClr val="F6F4EF"/>
      </a:lt2>
      <a:accent1>
        <a:srgbClr val="439EB7"/>
      </a:accent1>
      <a:accent2>
        <a:srgbClr val="E20E65"/>
      </a:accent2>
      <a:accent3>
        <a:srgbClr val="F59324"/>
      </a:accent3>
      <a:accent4>
        <a:srgbClr val="5046B9"/>
      </a:accent4>
      <a:accent5>
        <a:srgbClr val="5CB678"/>
      </a:accent5>
      <a:accent6>
        <a:srgbClr val="9717F7"/>
      </a:accent6>
      <a:hlink>
        <a:srgbClr val="E80095"/>
      </a:hlink>
      <a:folHlink>
        <a:srgbClr val="808080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1887</TotalTime>
  <Words>393</Words>
  <Application>Microsoft Macintosh PowerPoint</Application>
  <PresentationFormat>Widescreen</PresentationFormat>
  <Paragraphs>54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Avenir Next LT Pro</vt:lpstr>
      <vt:lpstr>Sitka Banner</vt:lpstr>
      <vt:lpstr>HeadlinesVTI</vt:lpstr>
      <vt:lpstr>Bank Churn Rate</vt:lpstr>
      <vt:lpstr>Introduction </vt:lpstr>
      <vt:lpstr>Hypothesis</vt:lpstr>
      <vt:lpstr> Data source: https://www.kaggle.com/datasets/gauravtopre/bank-customer-churn-dataset/data </vt:lpstr>
      <vt:lpstr>Data Preparation</vt:lpstr>
      <vt:lpstr>Remove Duplicates</vt:lpstr>
      <vt:lpstr>Standardize columns</vt:lpstr>
      <vt:lpstr>Handle Outliers</vt:lpstr>
      <vt:lpstr> Question 1: Did Credit score affect churned criteria ? </vt:lpstr>
      <vt:lpstr> Question 2: Did  Age affect churned rate ? </vt:lpstr>
      <vt:lpstr> Question 3: Did average salary affect churned criteria ? </vt:lpstr>
      <vt:lpstr> Question 4: Did gender affect churned rate ? </vt:lpstr>
      <vt:lpstr> Question 5: Did average tenure affect churned criteria ? </vt:lpstr>
      <vt:lpstr> Question 6: Did members activity and balance affect churned rate ? </vt:lpstr>
      <vt:lpstr> Question 8: Did number of products held affect churned rate ? </vt:lpstr>
      <vt:lpstr> Question 9: Did geographical location and gender affect churned rate ? </vt:lpstr>
      <vt:lpstr> Question 10: Is there a specific point where churned rate peaked ? </vt:lpstr>
      <vt:lpstr>Insights</vt:lpstr>
      <vt:lpstr>Recommendations </vt:lpstr>
      <vt:lpstr>Questions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Churn Rate</dc:title>
  <dc:creator>zoe philip iyawa</dc:creator>
  <cp:lastModifiedBy>zoe philip iyawa</cp:lastModifiedBy>
  <cp:revision>5</cp:revision>
  <dcterms:created xsi:type="dcterms:W3CDTF">2024-11-11T13:07:53Z</dcterms:created>
  <dcterms:modified xsi:type="dcterms:W3CDTF">2024-11-12T20:35:36Z</dcterms:modified>
</cp:coreProperties>
</file>