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E82FD7-1F7D-4D1B-BAAF-C62DACB35298}">
  <a:tblStyle styleId="{85E82FD7-1F7D-4D1B-BAAF-C62DACB35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4732c269b_3_4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4732c269b_3_4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4bce29b6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4bce29b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732c269b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732c269b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732c269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732c269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4732c269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4732c269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732c269b_3_4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4732c269b_3_4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732c269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4732c269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4732c269b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4732c269b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4bce29b6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4bce29b6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4732c269b_3_4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4732c269b_3_4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732c269b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4732c269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gc-discrete-math.github.io/logic.html" TargetMode="External"/><Relationship Id="rId4" Type="http://schemas.openxmlformats.org/officeDocument/2006/relationships/hyperlink" Target="https://www.logicthrupython.org/chapter01.pdf" TargetMode="External"/><Relationship Id="rId5" Type="http://schemas.openxmlformats.org/officeDocument/2006/relationships/hyperlink" Target="http://calccheck.mcmaster.ca/CalcCheckDoc/GettingStartedWithCalcCheck.html" TargetMode="External"/><Relationship Id="rId6" Type="http://schemas.openxmlformats.org/officeDocument/2006/relationships/hyperlink" Target="http://calccheck.mcmaster.ca/CalcCheckDoc/GettingStartedWithCalcCheckWeb.html" TargetMode="External"/><Relationship Id="rId7" Type="http://schemas.openxmlformats.org/officeDocument/2006/relationships/hyperlink" Target="http://calccheck.mcmaster.ca/CalcCheckDoc/2019-12-20_CalcCheck-Syntax-Hints.pdf" TargetMode="External"/><Relationship Id="rId8" Type="http://schemas.openxmlformats.org/officeDocument/2006/relationships/hyperlink" Target="https://www.cas.mcmaster.ca/~kahl/CS2DM3/2018/2DM3-2018-Mid-November-ThmReferenc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8.jpg"/><Relationship Id="rId7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3024600" y="1324173"/>
            <a:ext cx="3017336" cy="17181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D0E0E3"/>
                </a:solidFill>
                <a:latin typeface="Oswald"/>
              </a:rPr>
              <a:t>Translating Logic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D0E0E3"/>
                </a:solidFill>
                <a:latin typeface="Oswald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D0E0E3"/>
                </a:solidFill>
                <a:latin typeface="Oswald"/>
              </a:rPr>
              <a:t>to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D0E0E3"/>
                </a:solidFill>
                <a:latin typeface="Oswald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D0E0E3"/>
                </a:solidFill>
                <a:latin typeface="Oswald"/>
              </a:rPr>
              <a:t>Natural Language</a:t>
            </a:r>
          </a:p>
        </p:txBody>
      </p:sp>
      <p:sp>
        <p:nvSpPr>
          <p:cNvPr id="129" name="Google Shape;129;p13"/>
          <p:cNvSpPr txBox="1"/>
          <p:nvPr/>
        </p:nvSpPr>
        <p:spPr>
          <a:xfrm>
            <a:off x="6041925" y="3178375"/>
            <a:ext cx="2039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Run Zhang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Huaijin Ning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Haoyang Tao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CS 4TB3 - Apr.17, 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863550" y="1584975"/>
            <a:ext cx="49563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 Far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Translator functions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</a:t>
            </a:r>
            <a:r>
              <a:rPr lang="en" sz="1300"/>
              <a:t>nsightful to work with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Understand more about the interpreter of recursive definitions</a:t>
            </a:r>
            <a:endParaRPr sz="1300"/>
          </a:p>
          <a:p>
            <a:pPr indent="0" lvl="0" marL="45720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Step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 more logic in predicate part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Improve </a:t>
            </a:r>
            <a:r>
              <a:rPr lang="en" sz="1300"/>
              <a:t>the translation and fix errors for the evaluator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 a set of logically related vocabulary to substitute expression</a:t>
            </a:r>
            <a:endParaRPr sz="1300"/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724" y="2807150"/>
            <a:ext cx="2991900" cy="15361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4" name="Google Shape;234;p22"/>
          <p:cNvCxnSpPr/>
          <p:nvPr/>
        </p:nvCxnSpPr>
        <p:spPr>
          <a:xfrm>
            <a:off x="2969825" y="4217250"/>
            <a:ext cx="24075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/>
          <p:nvPr/>
        </p:nvCxnSpPr>
        <p:spPr>
          <a:xfrm flipH="1" rot="10800000">
            <a:off x="5377325" y="4218450"/>
            <a:ext cx="397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2"/>
          <p:cNvSpPr/>
          <p:nvPr/>
        </p:nvSpPr>
        <p:spPr>
          <a:xfrm>
            <a:off x="5999875" y="3181600"/>
            <a:ext cx="119400" cy="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5896064" y="3043600"/>
            <a:ext cx="11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⇒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</a:t>
            </a:r>
            <a:endParaRPr b="1"/>
          </a:p>
        </p:txBody>
      </p:sp>
      <p:sp>
        <p:nvSpPr>
          <p:cNvPr id="243" name="Google Shape;243;p23"/>
          <p:cNvSpPr txBox="1"/>
          <p:nvPr/>
        </p:nvSpPr>
        <p:spPr>
          <a:xfrm>
            <a:off x="1942500" y="2333250"/>
            <a:ext cx="525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Jupyter Notebook is used for interactive demo.</a:t>
            </a:r>
            <a:endParaRPr i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819150" y="713200"/>
            <a:ext cx="750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819150" y="1516125"/>
            <a:ext cx="75057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Textbook by David Gries and Fred B. Schneider: A Logical Approach to Discrete Math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Propositional Logic in Discrete Math: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https://ggc-discrete-math.github.io/logic.html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Propositional Logic Syntax: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https://www.logicthrupython.org/chapter01.pdf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Started with the CalcCheck Language: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http://calccheck.mcmaster.ca/CalcCheckDoc/GettingStartedWithCalcCheck.html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Started with CalcCheckWeb: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http://calccheck.mcmaster.ca/CalcCheckDoc/GettingStartedWithCalcCheckWeb.html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CalcCheck Syntax: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http://calccheck.mcmaster.ca/CalcCheckDoc/2019-12-20_CalcCheck-Syntax-Hints.pdf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CalcCheck Theorem List: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https://www.cas.mcmaster.ca/~kahl/CS2DM3/2018/2DM3-2018-Mid-November-ThmReference.html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38" y="767150"/>
            <a:ext cx="7505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 formula</a:t>
            </a:r>
            <a:endParaRPr>
              <a:solidFill>
                <a:srgbClr val="61605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601488" y="1494775"/>
            <a:ext cx="32127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89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"/>
              <a:buFont typeface="Arial"/>
              <a:buChar char="-"/>
            </a:pPr>
            <a:r>
              <a:rPr b="1" lang="en" sz="1422">
                <a:highlight>
                  <a:srgbClr val="FFFFFF"/>
                </a:highlight>
              </a:rPr>
              <a:t>Propositional logic</a:t>
            </a:r>
            <a:endParaRPr b="1" sz="1422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lang="en" sz="1200">
                <a:highlight>
                  <a:srgbClr val="FFFFFF"/>
                </a:highlight>
              </a:rPr>
              <a:t>OR (∨)</a:t>
            </a:r>
            <a:endParaRPr sz="1200"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lang="en" sz="1200">
                <a:highlight>
                  <a:srgbClr val="FFFFFF"/>
                </a:highlight>
              </a:rPr>
              <a:t>AND (∧)</a:t>
            </a:r>
            <a:endParaRPr sz="1200"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lang="en" sz="1200">
                <a:highlight>
                  <a:srgbClr val="FFFFFF"/>
                </a:highlight>
              </a:rPr>
              <a:t>Negation/ NOT (¬)</a:t>
            </a:r>
            <a:endParaRPr sz="1200"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lang="en" sz="1200">
                <a:highlight>
                  <a:srgbClr val="FFFFFF"/>
                </a:highlight>
              </a:rPr>
              <a:t>Implication / if-then (</a:t>
            </a:r>
            <a:r>
              <a:rPr lang="en" sz="1000"/>
              <a:t>⇒</a:t>
            </a:r>
            <a:r>
              <a:rPr lang="en" sz="1200">
                <a:highlight>
                  <a:srgbClr val="FFFFFF"/>
                </a:highlight>
              </a:rPr>
              <a:t>)</a:t>
            </a:r>
            <a:endParaRPr sz="1200"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lang="en" sz="1200">
                <a:highlight>
                  <a:srgbClr val="FFFFFF"/>
                </a:highlight>
              </a:rPr>
              <a:t>If and only if (</a:t>
            </a:r>
            <a:r>
              <a:rPr lang="en" sz="1000"/>
              <a:t>≡</a:t>
            </a:r>
            <a:r>
              <a:rPr lang="en" sz="1200">
                <a:highlight>
                  <a:srgbClr val="FFFFFF"/>
                </a:highlight>
              </a:rPr>
              <a:t>).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en" sz="1200">
                <a:highlight>
                  <a:srgbClr val="FFFFFF"/>
                </a:highlight>
              </a:rPr>
              <a:t>Predicate Logic</a:t>
            </a:r>
            <a:endParaRPr b="1" sz="12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lang="en" sz="1200">
                <a:highlight>
                  <a:srgbClr val="FFFFFF"/>
                </a:highlight>
              </a:rPr>
              <a:t>Universal Quantifier </a:t>
            </a:r>
            <a:endParaRPr sz="1200"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∀x</a:t>
            </a:r>
            <a:endParaRPr sz="1200"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lang="en" sz="1200">
                <a:highlight>
                  <a:srgbClr val="FFFFFF"/>
                </a:highlight>
              </a:rPr>
              <a:t>Existential Quantifier </a:t>
            </a:r>
            <a:endParaRPr sz="1200"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∃x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4789988" y="1463650"/>
            <a:ext cx="36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4223288" y="1900525"/>
            <a:ext cx="3758400" cy="199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4260000" dist="857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¬ p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 ∨ q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 ∧ q ⇒ 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 ⇒ q ≡ ¬ p ∨ q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…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…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…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((false ⇒ r) ∨ ((¬ z) ∨ h)) ∧ (p ∨ true) ≡ (true ∧ p) ∨ (false ∨ true)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(∀ x ❙ Q ∧ R • P) ≡ (∃ x ❙ (true ∧ (true ∧ false)) • R ∧ (p ∨ r))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 rot="-1180088">
            <a:off x="6895907" y="3492047"/>
            <a:ext cx="1576260" cy="691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2CC"/>
                </a:solidFill>
                <a:latin typeface="Arial"/>
              </a:rPr>
              <a:t>???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1094550" y="461850"/>
            <a:ext cx="2454900" cy="421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640350" y="503475"/>
            <a:ext cx="3363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700"/>
              <a:t>C</a:t>
            </a:r>
            <a:r>
              <a:rPr lang="en" sz="1200"/>
              <a:t>ALC</a:t>
            </a:r>
            <a:r>
              <a:rPr b="1" lang="en" sz="1700"/>
              <a:t>C</a:t>
            </a:r>
            <a:r>
              <a:rPr lang="en" sz="1200"/>
              <a:t>HECK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1600"/>
              <a:t>A Proof-Checker </a:t>
            </a:r>
            <a:endParaRPr b="1" sz="16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38" y="1464450"/>
            <a:ext cx="1961918" cy="29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4003650" y="989425"/>
            <a:ext cx="45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 of symbol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Official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meaning/translate for each symbol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Combination of multiple symbols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to understand the meaning correctly?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4158450" y="461850"/>
            <a:ext cx="36963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challenge</a:t>
            </a:r>
            <a:endParaRPr>
              <a:solidFill>
                <a:srgbClr val="61605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813" y="2158876"/>
            <a:ext cx="2183875" cy="8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250" y="2158876"/>
            <a:ext cx="2358399" cy="116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6">
            <a:alphaModFix/>
          </a:blip>
          <a:srcRect b="27901" l="0" r="1806" t="54237"/>
          <a:stretch/>
        </p:blipFill>
        <p:spPr>
          <a:xfrm>
            <a:off x="3649950" y="3409975"/>
            <a:ext cx="5017700" cy="53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7">
            <a:alphaModFix/>
          </a:blip>
          <a:srcRect b="0" l="0" r="0" t="64908"/>
          <a:stretch/>
        </p:blipFill>
        <p:spPr>
          <a:xfrm>
            <a:off x="3801825" y="4035375"/>
            <a:ext cx="4654100" cy="7088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5"/>
          <p:cNvCxnSpPr/>
          <p:nvPr/>
        </p:nvCxnSpPr>
        <p:spPr>
          <a:xfrm>
            <a:off x="3794050" y="3991275"/>
            <a:ext cx="49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5"/>
          <p:cNvCxnSpPr/>
          <p:nvPr/>
        </p:nvCxnSpPr>
        <p:spPr>
          <a:xfrm>
            <a:off x="3801825" y="3368450"/>
            <a:ext cx="48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/>
          <p:cNvCxnSpPr/>
          <p:nvPr/>
        </p:nvCxnSpPr>
        <p:spPr>
          <a:xfrm>
            <a:off x="6088100" y="2175663"/>
            <a:ext cx="0" cy="10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/>
          <p:nvPr/>
        </p:nvCxnSpPr>
        <p:spPr>
          <a:xfrm>
            <a:off x="3868600" y="4744250"/>
            <a:ext cx="49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5"/>
          <p:cNvCxnSpPr/>
          <p:nvPr/>
        </p:nvCxnSpPr>
        <p:spPr>
          <a:xfrm>
            <a:off x="3794050" y="2072775"/>
            <a:ext cx="48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923850" y="1427300"/>
            <a:ext cx="7307700" cy="324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 txBox="1"/>
          <p:nvPr>
            <p:ph type="title"/>
          </p:nvPr>
        </p:nvSpPr>
        <p:spPr>
          <a:xfrm>
            <a:off x="4975750" y="441800"/>
            <a:ext cx="43200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format</a:t>
            </a:r>
            <a:endParaRPr b="1"/>
          </a:p>
        </p:txBody>
      </p:sp>
      <p:sp>
        <p:nvSpPr>
          <p:cNvPr id="163" name="Google Shape;163;p16"/>
          <p:cNvSpPr txBox="1"/>
          <p:nvPr/>
        </p:nvSpPr>
        <p:spPr>
          <a:xfrm>
            <a:off x="911600" y="500625"/>
            <a:ext cx="2662500" cy="828000"/>
          </a:xfrm>
          <a:prstGeom prst="rect">
            <a:avLst/>
          </a:prstGeom>
          <a:solidFill>
            <a:srgbClr val="E8EBF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Single line output: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∨ </a:t>
            </a:r>
            <a:r>
              <a:rPr lang="en" sz="900"/>
              <a:t>q ∧ true </a:t>
            </a:r>
            <a:r>
              <a:rPr lang="en" sz="900"/>
              <a:t>≡ false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</a:t>
            </a:r>
            <a:r>
              <a:rPr lang="en" sz="900"/>
              <a:t> or q and true equivalence false</a:t>
            </a:r>
            <a:endParaRPr sz="900"/>
          </a:p>
        </p:txBody>
      </p:sp>
      <p:sp>
        <p:nvSpPr>
          <p:cNvPr id="164" name="Google Shape;164;p16"/>
          <p:cNvSpPr/>
          <p:nvPr/>
        </p:nvSpPr>
        <p:spPr>
          <a:xfrm>
            <a:off x="3248100" y="166475"/>
            <a:ext cx="872100" cy="8112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4505100" y="1485450"/>
            <a:ext cx="1755300" cy="1250700"/>
          </a:xfrm>
          <a:prstGeom prst="rect">
            <a:avLst/>
          </a:prstGeom>
          <a:solidFill>
            <a:srgbClr val="E8EBF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Arrow: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∨ q ∧ true ≡ false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or ↓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 and true↓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equivalence↓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false</a:t>
            </a:r>
            <a:endParaRPr sz="900"/>
          </a:p>
        </p:txBody>
      </p:sp>
      <p:sp>
        <p:nvSpPr>
          <p:cNvPr id="166" name="Google Shape;166;p16"/>
          <p:cNvSpPr txBox="1"/>
          <p:nvPr/>
        </p:nvSpPr>
        <p:spPr>
          <a:xfrm>
            <a:off x="1278575" y="1485450"/>
            <a:ext cx="1880400" cy="1389000"/>
          </a:xfrm>
          <a:prstGeom prst="rect">
            <a:avLst/>
          </a:prstGeom>
          <a:solidFill>
            <a:srgbClr val="E8EBF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ointer</a:t>
            </a:r>
            <a:r>
              <a:rPr lang="en" sz="1300"/>
              <a:t>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∨ q ∧ true ≡ false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^ or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^ q and true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         ^ equivalence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            ^ false</a:t>
            </a:r>
            <a:endParaRPr sz="900"/>
          </a:p>
        </p:txBody>
      </p:sp>
      <p:sp>
        <p:nvSpPr>
          <p:cNvPr id="167" name="Google Shape;167;p16"/>
          <p:cNvSpPr txBox="1"/>
          <p:nvPr/>
        </p:nvSpPr>
        <p:spPr>
          <a:xfrm>
            <a:off x="1089300" y="3260700"/>
            <a:ext cx="2537700" cy="1112100"/>
          </a:xfrm>
          <a:prstGeom prst="rect">
            <a:avLst/>
          </a:prstGeom>
          <a:solidFill>
            <a:srgbClr val="E8EBF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</a:t>
            </a:r>
            <a:r>
              <a:rPr lang="en" sz="1300"/>
              <a:t>rder number: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∨ q ∧ true ≡ false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or q (1)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(1) and true (2)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(2) equivalence false</a:t>
            </a:r>
            <a:endParaRPr sz="900"/>
          </a:p>
        </p:txBody>
      </p:sp>
      <p:sp>
        <p:nvSpPr>
          <p:cNvPr id="168" name="Google Shape;168;p16"/>
          <p:cNvSpPr txBox="1"/>
          <p:nvPr/>
        </p:nvSpPr>
        <p:spPr>
          <a:xfrm>
            <a:off x="4505100" y="2936100"/>
            <a:ext cx="3549600" cy="1666200"/>
          </a:xfrm>
          <a:prstGeom prst="rect">
            <a:avLst/>
          </a:prstGeom>
          <a:solidFill>
            <a:srgbClr val="E8EBF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</a:t>
            </a:r>
            <a:r>
              <a:rPr lang="en" sz="1300"/>
              <a:t>atural language</a:t>
            </a:r>
            <a:r>
              <a:rPr lang="en" sz="1300"/>
              <a:t>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∨ q ∧ true ≡ false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The left hand side in natural language is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calculate p or q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calculate the result of above and True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The right hand side in natural language is False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Finally, the result of LHS is equivalent to the result of RHS.</a:t>
            </a:r>
            <a:endParaRPr sz="900"/>
          </a:p>
        </p:txBody>
      </p:sp>
      <p:sp>
        <p:nvSpPr>
          <p:cNvPr id="169" name="Google Shape;169;p16"/>
          <p:cNvSpPr/>
          <p:nvPr/>
        </p:nvSpPr>
        <p:spPr>
          <a:xfrm>
            <a:off x="3627000" y="1978500"/>
            <a:ext cx="493200" cy="26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rot="-5400000">
            <a:off x="2130150" y="2937825"/>
            <a:ext cx="267600" cy="259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rot="10800000">
            <a:off x="3819450" y="3636900"/>
            <a:ext cx="493200" cy="26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6710950" y="1695150"/>
            <a:ext cx="116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It’s better to 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ake it in multiple line!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5843850" y="1042925"/>
            <a:ext cx="872100" cy="8112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678400" y="1077775"/>
            <a:ext cx="872100" cy="8112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3158975" y="2847500"/>
            <a:ext cx="872100" cy="8112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 rot="2539558">
            <a:off x="6600244" y="2844633"/>
            <a:ext cx="486524" cy="409234"/>
          </a:xfrm>
          <a:prstGeom prst="mathMinus">
            <a:avLst>
              <a:gd fmla="val 23520" name="adj1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 rot="8100979">
            <a:off x="6746641" y="2775190"/>
            <a:ext cx="745220" cy="409415"/>
          </a:xfrm>
          <a:prstGeom prst="mathMinus">
            <a:avLst>
              <a:gd fmla="val 23520" name="adj1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819150" y="498875"/>
            <a:ext cx="61461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Need a true/false evaluator?</a:t>
            </a:r>
            <a:endParaRPr b="1"/>
          </a:p>
        </p:txBody>
      </p:sp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00" y="1554763"/>
            <a:ext cx="4389025" cy="14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 rotWithShape="1">
          <a:blip r:embed="rId4">
            <a:alphaModFix/>
          </a:blip>
          <a:srcRect b="6261" l="15180" r="10035" t="0"/>
          <a:stretch/>
        </p:blipFill>
        <p:spPr>
          <a:xfrm>
            <a:off x="5020250" y="1225825"/>
            <a:ext cx="3590325" cy="2154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17"/>
          <p:cNvSpPr txBox="1"/>
          <p:nvPr/>
        </p:nvSpPr>
        <p:spPr>
          <a:xfrm>
            <a:off x="669000" y="3788875"/>
            <a:ext cx="780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We focus more on the translation in natural language!  :D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 b="85408" l="1691" r="92751" t="2799"/>
          <a:stretch/>
        </p:blipFill>
        <p:spPr>
          <a:xfrm>
            <a:off x="3827333" y="1614175"/>
            <a:ext cx="160875" cy="1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85408" l="1691" r="92751" t="2799"/>
          <a:stretch/>
        </p:blipFill>
        <p:spPr>
          <a:xfrm>
            <a:off x="4457223" y="1614175"/>
            <a:ext cx="198400" cy="1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 txBox="1"/>
          <p:nvPr/>
        </p:nvSpPr>
        <p:spPr>
          <a:xfrm>
            <a:off x="3770700" y="1533050"/>
            <a:ext cx="3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⇒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4411050" y="1533050"/>
            <a:ext cx="3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≡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Priority (logic sequence)</a:t>
            </a:r>
            <a:endParaRPr b="1"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1134450" y="1750438"/>
            <a:ext cx="5075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Priority of input string is implicit, so </a:t>
            </a:r>
            <a:r>
              <a:rPr lang="en" sz="1600" u="sng"/>
              <a:t>parentheses</a:t>
            </a:r>
            <a:r>
              <a:rPr lang="en" sz="1600"/>
              <a:t>!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And (∧) / Or (∨)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Nested identical symbols 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Equivalence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Imply</a:t>
            </a:r>
            <a:endParaRPr sz="1400"/>
          </a:p>
        </p:txBody>
      </p:sp>
      <p:pic>
        <p:nvPicPr>
          <p:cNvPr id="196" name="Google Shape;1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013" y="1740950"/>
            <a:ext cx="2143125" cy="24669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18"/>
          <p:cNvPicPr preferRelativeResize="0"/>
          <p:nvPr/>
        </p:nvPicPr>
        <p:blipFill rotWithShape="1">
          <a:blip r:embed="rId4">
            <a:alphaModFix/>
          </a:blip>
          <a:srcRect b="28542" l="31179" r="25285" t="26628"/>
          <a:stretch/>
        </p:blipFill>
        <p:spPr>
          <a:xfrm>
            <a:off x="4078475" y="2571738"/>
            <a:ext cx="2207275" cy="17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/>
        </p:nvSpPr>
        <p:spPr>
          <a:xfrm>
            <a:off x="1134450" y="3475950"/>
            <a:ext cx="311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to use natural language to demonstrate priority?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4322850" y="3747325"/>
            <a:ext cx="498300" cy="18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4398150" y="3663025"/>
            <a:ext cx="34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⇒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4355875" y="3994125"/>
            <a:ext cx="498300" cy="18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4431175" y="3917475"/>
            <a:ext cx="34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≡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/>
        </p:nvSpPr>
        <p:spPr>
          <a:xfrm>
            <a:off x="1415125" y="713350"/>
            <a:ext cx="237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Translation Scheme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08" name="Google Shape;208;p19"/>
          <p:cNvGraphicFramePr/>
          <p:nvPr/>
        </p:nvGraphicFramePr>
        <p:xfrm>
          <a:off x="4572000" y="8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{85E82FD7-1F7D-4D1B-BAAF-C62DACB35298}</a:tableStyleId>
              </a:tblPr>
              <a:tblGrid>
                <a:gridCol w="1274600"/>
                <a:gridCol w="2265050"/>
              </a:tblGrid>
              <a:tr h="61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¬ q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negation of q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∧ q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calculate p and q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∨ q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calculate p or q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⇒ q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calculate p implies q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≡ q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left hand side in natural language is p 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right hand side in natural language is q 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Finally, the result of LHS is equivalent to the result of RHS.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9" name="Google Shape;209;p19"/>
          <p:cNvSpPr txBox="1"/>
          <p:nvPr/>
        </p:nvSpPr>
        <p:spPr>
          <a:xfrm>
            <a:off x="5445475" y="448300"/>
            <a:ext cx="16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Propositional logic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0" name="Google Shape;210;p19"/>
          <p:cNvGraphicFramePr/>
          <p:nvPr/>
        </p:nvGraphicFramePr>
        <p:xfrm>
          <a:off x="1014775" y="29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{85E82FD7-1F7D-4D1B-BAAF-C62DACB35298}</a:tableStyleId>
              </a:tblPr>
              <a:tblGrid>
                <a:gridCol w="1586250"/>
                <a:gridCol w="1586250"/>
              </a:tblGrid>
              <a:tr h="38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∀ x ❙ Q • P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 all x, if step: R returns true, then T.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∃ x ❙ Q • 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exist an x that matches the following statements 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Statement: R,  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Statement: T.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1" name="Google Shape;211;p19"/>
          <p:cNvSpPr txBox="1"/>
          <p:nvPr/>
        </p:nvSpPr>
        <p:spPr>
          <a:xfrm>
            <a:off x="1775725" y="2571750"/>
            <a:ext cx="16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Predicate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logic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Deviation </a:t>
            </a:r>
            <a:endParaRPr b="1"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Division of work.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Spent more time working together instead of </a:t>
            </a:r>
            <a:r>
              <a:rPr lang="en" sz="1600"/>
              <a:t>dividing tasks and working separately.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Evaluator.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Had two plans for the evaluator and successfully implemented one, but finally decided not to use it.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Structure</a:t>
            </a:r>
            <a:endParaRPr b="1"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819150" y="1990725"/>
            <a:ext cx="3142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Five notebooks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Scanner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Propositional logic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Predicate logic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Grammar procedures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Test cases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Logic classes</a:t>
            </a:r>
            <a:endParaRPr sz="1500"/>
          </a:p>
        </p:txBody>
      </p:sp>
      <p:sp>
        <p:nvSpPr>
          <p:cNvPr id="224" name="Google Shape;224;p21"/>
          <p:cNvSpPr txBox="1"/>
          <p:nvPr/>
        </p:nvSpPr>
        <p:spPr>
          <a:xfrm>
            <a:off x="4572000" y="1990725"/>
            <a:ext cx="35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475" y="1990725"/>
            <a:ext cx="40671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/>
          <p:nvPr/>
        </p:nvSpPr>
        <p:spPr>
          <a:xfrm>
            <a:off x="6688250" y="401375"/>
            <a:ext cx="1484400" cy="1431600"/>
          </a:xfrm>
          <a:prstGeom prst="rect">
            <a:avLst/>
          </a:prstGeom>
          <a:noFill/>
          <a:ln cap="flat" cmpd="sng" w="9525">
            <a:solidFill>
              <a:srgbClr val="201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201F1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Statistics:</a:t>
            </a:r>
            <a:endParaRPr b="1" sz="1100" u="sng">
              <a:solidFill>
                <a:srgbClr val="201F1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Scanner: 64 lines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Propositional: 164 lines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Predicate: 37 lines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Procedure: 61 lines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Testcase: 21 lines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Testcase: 50 cases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