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baeldung.com/cs/gradient-boosting-trees-vs-random-forests"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fabriziomusacchio.com/blog/2023-06-22-_decision_trees_vs_random_forests/"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Good afternoon everyone,</a:t>
            </a:r>
            <a:endParaRPr/>
          </a:p>
          <a:p>
            <a:pPr indent="0" lvl="0" marL="0" rtl="0" algn="l">
              <a:spcBef>
                <a:spcPts val="0"/>
              </a:spcBef>
              <a:spcAft>
                <a:spcPts val="0"/>
              </a:spcAft>
              <a:buNone/>
            </a:pPr>
            <a:r>
              <a:rPr lang="en-GB"/>
              <a:t>We are group 5,</a:t>
            </a:r>
            <a:endParaRPr/>
          </a:p>
          <a:p>
            <a:pPr indent="457200" lvl="0" marL="0" rtl="0" algn="l">
              <a:spcBef>
                <a:spcPts val="0"/>
              </a:spcBef>
              <a:spcAft>
                <a:spcPts val="0"/>
              </a:spcAft>
              <a:buNone/>
            </a:pPr>
            <a:r>
              <a:rPr lang="en-GB"/>
              <a:t>My name is Hannah and I’m from a fraud background, also presenting is </a:t>
            </a:r>
            <a:endParaRPr/>
          </a:p>
          <a:p>
            <a:pPr indent="457200" lvl="0" marL="0" rtl="0" algn="l">
              <a:spcBef>
                <a:spcPts val="0"/>
              </a:spcBef>
              <a:spcAft>
                <a:spcPts val="0"/>
              </a:spcAft>
              <a:buNone/>
            </a:pPr>
            <a:r>
              <a:rPr lang="en-GB"/>
              <a:t>Toby, a Team manager from  Needs met and </a:t>
            </a:r>
            <a:endParaRPr/>
          </a:p>
          <a:p>
            <a:pPr indent="457200" lvl="0" marL="0" rtl="0" algn="l">
              <a:spcBef>
                <a:spcPts val="0"/>
              </a:spcBef>
              <a:spcAft>
                <a:spcPts val="0"/>
              </a:spcAft>
              <a:buNone/>
            </a:pPr>
            <a:r>
              <a:rPr lang="en-GB"/>
              <a:t>Zoë, from a branch background </a:t>
            </a:r>
            <a:endParaRPr/>
          </a:p>
          <a:p>
            <a:pPr indent="0" lvl="0" marL="0" rtl="0" algn="l">
              <a:spcBef>
                <a:spcPts val="0"/>
              </a:spcBef>
              <a:spcAft>
                <a:spcPts val="0"/>
              </a:spcAft>
              <a:buNone/>
            </a:pPr>
            <a:r>
              <a:rPr lang="en-GB"/>
              <a:t>We chose to tackle the challenge around developing a machine learning model to detect for fraud and other suspicious </a:t>
            </a:r>
            <a:r>
              <a:rPr lang="en-GB"/>
              <a:t>activity</a:t>
            </a:r>
            <a:r>
              <a:rPr lang="en-GB"/>
              <a:t>.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b923e42fc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b923e42fc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50000"/>
              </a:lnSpc>
              <a:spcBef>
                <a:spcPts val="0"/>
              </a:spcBef>
              <a:spcAft>
                <a:spcPts val="0"/>
              </a:spcAft>
              <a:buSzPts val="1100"/>
              <a:buChar char="●"/>
            </a:pPr>
            <a:r>
              <a:rPr lang="en-GB"/>
              <a:t>We created 2 different types of models in BQML</a:t>
            </a:r>
            <a:endParaRPr/>
          </a:p>
          <a:p>
            <a:pPr indent="-298450" lvl="1" marL="914400" rtl="0" algn="l">
              <a:lnSpc>
                <a:spcPct val="150000"/>
              </a:lnSpc>
              <a:spcBef>
                <a:spcPts val="0"/>
              </a:spcBef>
              <a:spcAft>
                <a:spcPts val="0"/>
              </a:spcAft>
              <a:buSzPts val="1100"/>
              <a:buChar char="○"/>
            </a:pPr>
            <a:r>
              <a:rPr lang="en-GB"/>
              <a:t>Boosted Tree</a:t>
            </a:r>
            <a:endParaRPr/>
          </a:p>
          <a:p>
            <a:pPr indent="-298450" lvl="1" marL="914400" rtl="0" algn="l">
              <a:lnSpc>
                <a:spcPct val="150000"/>
              </a:lnSpc>
              <a:spcBef>
                <a:spcPts val="0"/>
              </a:spcBef>
              <a:spcAft>
                <a:spcPts val="0"/>
              </a:spcAft>
              <a:buSzPts val="1100"/>
              <a:buChar char="○"/>
            </a:pPr>
            <a:r>
              <a:rPr lang="en-GB"/>
              <a:t>Random Forest</a:t>
            </a:r>
            <a:endParaRPr/>
          </a:p>
          <a:p>
            <a:pPr indent="-298450" lvl="0" marL="457200" rtl="0" algn="l">
              <a:lnSpc>
                <a:spcPct val="150000"/>
              </a:lnSpc>
              <a:spcBef>
                <a:spcPts val="0"/>
              </a:spcBef>
              <a:spcAft>
                <a:spcPts val="0"/>
              </a:spcAft>
              <a:buSzPts val="1100"/>
              <a:buChar char="●"/>
            </a:pPr>
            <a:r>
              <a:rPr lang="en-GB"/>
              <a:t>Both use X</a:t>
            </a:r>
            <a:r>
              <a:rPr lang="en-GB"/>
              <a:t>treme</a:t>
            </a:r>
            <a:r>
              <a:rPr lang="en-GB"/>
              <a:t> Gradient Boosting  or XGBoost - </a:t>
            </a:r>
            <a:endParaRPr/>
          </a:p>
          <a:p>
            <a:pPr indent="0" lvl="0" marL="0" rtl="0" algn="l">
              <a:lnSpc>
                <a:spcPct val="150000"/>
              </a:lnSpc>
              <a:spcBef>
                <a:spcPts val="900"/>
              </a:spcBef>
              <a:spcAft>
                <a:spcPts val="0"/>
              </a:spcAft>
              <a:buNone/>
            </a:pPr>
            <a:r>
              <a:t/>
            </a:r>
            <a:endParaRPr>
              <a:solidFill>
                <a:srgbClr val="111111"/>
              </a:solidFill>
              <a:latin typeface="Roboto"/>
              <a:ea typeface="Roboto"/>
              <a:cs typeface="Roboto"/>
              <a:sym typeface="Roboto"/>
            </a:endParaRPr>
          </a:p>
          <a:p>
            <a:pPr indent="-304800" lvl="0" marL="457200" rtl="0" algn="l">
              <a:spcBef>
                <a:spcPts val="0"/>
              </a:spcBef>
              <a:spcAft>
                <a:spcPts val="0"/>
              </a:spcAft>
              <a:buClr>
                <a:srgbClr val="0D0D0D"/>
              </a:buClr>
              <a:buSzPts val="1200"/>
              <a:buFont typeface="Roboto"/>
              <a:buChar char="●"/>
            </a:pPr>
            <a:r>
              <a:rPr lang="en-GB" sz="1200">
                <a:solidFill>
                  <a:srgbClr val="0D0D0D"/>
                </a:solidFill>
                <a:latin typeface="Roboto"/>
                <a:ea typeface="Roboto"/>
                <a:cs typeface="Roboto"/>
                <a:sym typeface="Roboto"/>
              </a:rPr>
              <a:t>In summary, the key difference lies in the way trees are constructed. </a:t>
            </a:r>
            <a:endParaRPr sz="1200">
              <a:solidFill>
                <a:srgbClr val="0D0D0D"/>
              </a:solidFill>
              <a:latin typeface="Roboto"/>
              <a:ea typeface="Roboto"/>
              <a:cs typeface="Roboto"/>
              <a:sym typeface="Roboto"/>
            </a:endParaRPr>
          </a:p>
          <a:p>
            <a:pPr indent="0" lvl="0" marL="457200" rtl="0" algn="l">
              <a:spcBef>
                <a:spcPts val="0"/>
              </a:spcBef>
              <a:spcAft>
                <a:spcPts val="0"/>
              </a:spcAft>
              <a:buNone/>
            </a:pPr>
            <a:r>
              <a:t/>
            </a:r>
            <a:endParaRPr sz="1200">
              <a:solidFill>
                <a:srgbClr val="0D0D0D"/>
              </a:solidFill>
              <a:latin typeface="Roboto"/>
              <a:ea typeface="Roboto"/>
              <a:cs typeface="Roboto"/>
              <a:sym typeface="Roboto"/>
            </a:endParaRPr>
          </a:p>
          <a:p>
            <a:pPr indent="-304800" lvl="0" marL="457200" rtl="0" algn="l">
              <a:spcBef>
                <a:spcPts val="0"/>
              </a:spcBef>
              <a:spcAft>
                <a:spcPts val="0"/>
              </a:spcAft>
              <a:buClr>
                <a:srgbClr val="0D0D0D"/>
              </a:buClr>
              <a:buSzPts val="1200"/>
              <a:buFont typeface="Roboto"/>
              <a:buChar char="●"/>
            </a:pPr>
            <a:r>
              <a:rPr lang="en-GB" sz="1200">
                <a:solidFill>
                  <a:srgbClr val="0D0D0D"/>
                </a:solidFill>
                <a:latin typeface="Roboto"/>
                <a:ea typeface="Roboto"/>
                <a:cs typeface="Roboto"/>
                <a:sym typeface="Roboto"/>
              </a:rPr>
              <a:t>XGBoosted Trees are built sequentially with a focus on correcting errors made by the previous trees, </a:t>
            </a:r>
            <a:endParaRPr sz="1200">
              <a:solidFill>
                <a:srgbClr val="0D0D0D"/>
              </a:solidFill>
              <a:latin typeface="Roboto"/>
              <a:ea typeface="Roboto"/>
              <a:cs typeface="Roboto"/>
              <a:sym typeface="Roboto"/>
            </a:endParaRPr>
          </a:p>
          <a:p>
            <a:pPr indent="0" lvl="0" marL="457200" rtl="0" algn="l">
              <a:spcBef>
                <a:spcPts val="0"/>
              </a:spcBef>
              <a:spcAft>
                <a:spcPts val="0"/>
              </a:spcAft>
              <a:buNone/>
            </a:pPr>
            <a:r>
              <a:t/>
            </a:r>
            <a:endParaRPr sz="1200">
              <a:solidFill>
                <a:srgbClr val="0D0D0D"/>
              </a:solidFill>
              <a:latin typeface="Roboto"/>
              <a:ea typeface="Roboto"/>
              <a:cs typeface="Roboto"/>
              <a:sym typeface="Roboto"/>
            </a:endParaRPr>
          </a:p>
          <a:p>
            <a:pPr indent="-304800" lvl="0" marL="457200" rtl="0" algn="l">
              <a:spcBef>
                <a:spcPts val="0"/>
              </a:spcBef>
              <a:spcAft>
                <a:spcPts val="0"/>
              </a:spcAft>
              <a:buClr>
                <a:srgbClr val="0D0D0D"/>
              </a:buClr>
              <a:buSzPts val="1200"/>
              <a:buFont typeface="Roboto"/>
              <a:buChar char="●"/>
            </a:pPr>
            <a:r>
              <a:rPr lang="en-GB" sz="1200">
                <a:solidFill>
                  <a:srgbClr val="0D0D0D"/>
                </a:solidFill>
                <a:latin typeface="Roboto"/>
                <a:ea typeface="Roboto"/>
                <a:cs typeface="Roboto"/>
                <a:sym typeface="Roboto"/>
              </a:rPr>
              <a:t>XGBoosted Random Forest builds multiple trees independently in parallel, introducing randomness through data and feature subset.</a:t>
            </a:r>
            <a:endParaRPr sz="1200">
              <a:solidFill>
                <a:srgbClr val="0D0D0D"/>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200">
              <a:solidFill>
                <a:srgbClr val="0D0D0D"/>
              </a:solidFill>
              <a:latin typeface="Roboto"/>
              <a:ea typeface="Roboto"/>
              <a:cs typeface="Roboto"/>
              <a:sym typeface="Roboto"/>
            </a:endParaRPr>
          </a:p>
          <a:p>
            <a:pPr indent="-304800" lvl="0" marL="457200" rtl="0" algn="l">
              <a:spcBef>
                <a:spcPts val="0"/>
              </a:spcBef>
              <a:spcAft>
                <a:spcPts val="0"/>
              </a:spcAft>
              <a:buClr>
                <a:srgbClr val="0D0D0D"/>
              </a:buClr>
              <a:buSzPts val="1200"/>
              <a:buFont typeface="Roboto"/>
              <a:buChar char="●"/>
            </a:pPr>
            <a:r>
              <a:rPr lang="en-GB" sz="1200">
                <a:solidFill>
                  <a:srgbClr val="0D0D0D"/>
                </a:solidFill>
                <a:latin typeface="Roboto"/>
                <a:ea typeface="Roboto"/>
                <a:cs typeface="Roboto"/>
                <a:sym typeface="Roboto"/>
              </a:rPr>
              <a:t>Both models also have functions for auto hyperparamatisation, finding the best combination of parameters for your target variable.</a:t>
            </a:r>
            <a:endParaRPr sz="1200">
              <a:solidFill>
                <a:srgbClr val="0D0D0D"/>
              </a:solidFill>
              <a:latin typeface="Roboto"/>
              <a:ea typeface="Roboto"/>
              <a:cs typeface="Roboto"/>
              <a:sym typeface="Roboto"/>
            </a:endParaRPr>
          </a:p>
          <a:p>
            <a:pPr indent="0" lvl="0" marL="0" rtl="0" algn="l">
              <a:spcBef>
                <a:spcPts val="0"/>
              </a:spcBef>
              <a:spcAft>
                <a:spcPts val="0"/>
              </a:spcAft>
              <a:buNone/>
            </a:pPr>
            <a:r>
              <a:t/>
            </a:r>
            <a:endParaRPr sz="1200">
              <a:solidFill>
                <a:srgbClr val="0D0D0D"/>
              </a:solidFill>
              <a:latin typeface="Roboto"/>
              <a:ea typeface="Roboto"/>
              <a:cs typeface="Roboto"/>
              <a:sym typeface="Roboto"/>
            </a:endParaRPr>
          </a:p>
          <a:p>
            <a:pPr indent="0" lvl="0" marL="0" rtl="0" algn="l">
              <a:spcBef>
                <a:spcPts val="0"/>
              </a:spcBef>
              <a:spcAft>
                <a:spcPts val="0"/>
              </a:spcAft>
              <a:buNone/>
            </a:pPr>
            <a:r>
              <a:t/>
            </a:r>
            <a:endParaRPr sz="1200">
              <a:solidFill>
                <a:srgbClr val="0D0D0D"/>
              </a:solidFill>
              <a:latin typeface="Roboto"/>
              <a:ea typeface="Roboto"/>
              <a:cs typeface="Roboto"/>
              <a:sym typeface="Roboto"/>
            </a:endParaRPr>
          </a:p>
          <a:p>
            <a:pPr indent="0" lvl="0" marL="457200" rtl="0" algn="l">
              <a:spcBef>
                <a:spcPts val="0"/>
              </a:spcBef>
              <a:spcAft>
                <a:spcPts val="0"/>
              </a:spcAft>
              <a:buNone/>
            </a:pPr>
            <a:r>
              <a:t/>
            </a:r>
            <a:endParaRPr sz="1200">
              <a:solidFill>
                <a:srgbClr val="0D0D0D"/>
              </a:solidFill>
              <a:latin typeface="Roboto"/>
              <a:ea typeface="Roboto"/>
              <a:cs typeface="Roboto"/>
              <a:sym typeface="Roboto"/>
            </a:endParaRPr>
          </a:p>
          <a:p>
            <a:pPr indent="-304800" lvl="0" marL="457200" rtl="0" algn="l">
              <a:spcBef>
                <a:spcPts val="0"/>
              </a:spcBef>
              <a:spcAft>
                <a:spcPts val="0"/>
              </a:spcAft>
              <a:buClr>
                <a:srgbClr val="0D0D0D"/>
              </a:buClr>
              <a:buSzPts val="1200"/>
              <a:buFont typeface="Roboto"/>
              <a:buChar char="●"/>
            </a:pPr>
            <a:r>
              <a:rPr lang="en-GB" sz="1200">
                <a:solidFill>
                  <a:srgbClr val="0D0D0D"/>
                </a:solidFill>
                <a:latin typeface="Roboto"/>
                <a:ea typeface="Roboto"/>
                <a:cs typeface="Roboto"/>
                <a:sym typeface="Roboto"/>
              </a:rPr>
              <a:t>As you can see highlighted our Boosted Tree produced best results</a:t>
            </a:r>
            <a:endParaRPr sz="1200">
              <a:solidFill>
                <a:srgbClr val="0D0D0D"/>
              </a:solidFill>
              <a:latin typeface="Roboto"/>
              <a:ea typeface="Roboto"/>
              <a:cs typeface="Roboto"/>
              <a:sym typeface="Roboto"/>
            </a:endParaRPr>
          </a:p>
          <a:p>
            <a:pPr indent="0" lvl="0" marL="457200" rtl="0" algn="l">
              <a:spcBef>
                <a:spcPts val="0"/>
              </a:spcBef>
              <a:spcAft>
                <a:spcPts val="0"/>
              </a:spcAft>
              <a:buNone/>
            </a:pPr>
            <a:r>
              <a:t/>
            </a:r>
            <a:endParaRPr sz="1200">
              <a:solidFill>
                <a:srgbClr val="0D0D0D"/>
              </a:solidFill>
              <a:latin typeface="Roboto"/>
              <a:ea typeface="Roboto"/>
              <a:cs typeface="Roboto"/>
              <a:sym typeface="Roboto"/>
            </a:endParaRPr>
          </a:p>
          <a:p>
            <a:pPr indent="-304800" lvl="0" marL="457200" rtl="0" algn="l">
              <a:spcBef>
                <a:spcPts val="0"/>
              </a:spcBef>
              <a:spcAft>
                <a:spcPts val="0"/>
              </a:spcAft>
              <a:buClr>
                <a:srgbClr val="0D0D0D"/>
              </a:buClr>
              <a:buSzPts val="1200"/>
              <a:buFont typeface="Roboto"/>
              <a:buChar char="●"/>
            </a:pPr>
            <a:r>
              <a:rPr lang="en-GB" sz="1200">
                <a:solidFill>
                  <a:srgbClr val="0D0D0D"/>
                </a:solidFill>
                <a:latin typeface="Roboto"/>
                <a:ea typeface="Roboto"/>
                <a:cs typeface="Roboto"/>
                <a:sym typeface="Roboto"/>
              </a:rPr>
              <a:t>Best result saw a significant decrease in out false positive percentage to 5%, while capturing 100% of transactions identified as fraudulent in out dataset</a:t>
            </a:r>
            <a:endParaRPr sz="1200">
              <a:solidFill>
                <a:srgbClr val="0D0D0D"/>
              </a:solidFill>
              <a:latin typeface="Roboto"/>
              <a:ea typeface="Roboto"/>
              <a:cs typeface="Roboto"/>
              <a:sym typeface="Roboto"/>
            </a:endParaRPr>
          </a:p>
          <a:p>
            <a:pPr indent="0" lvl="0" marL="457200" rtl="0" algn="l">
              <a:spcBef>
                <a:spcPts val="0"/>
              </a:spcBef>
              <a:spcAft>
                <a:spcPts val="0"/>
              </a:spcAft>
              <a:buNone/>
            </a:pPr>
            <a:r>
              <a:t/>
            </a:r>
            <a:endParaRPr sz="1200">
              <a:solidFill>
                <a:srgbClr val="0D0D0D"/>
              </a:solidFill>
              <a:latin typeface="Roboto"/>
              <a:ea typeface="Roboto"/>
              <a:cs typeface="Roboto"/>
              <a:sym typeface="Roboto"/>
            </a:endParaRPr>
          </a:p>
          <a:p>
            <a:pPr indent="-304800" lvl="0" marL="457200" rtl="0" algn="l">
              <a:spcBef>
                <a:spcPts val="0"/>
              </a:spcBef>
              <a:spcAft>
                <a:spcPts val="0"/>
              </a:spcAft>
              <a:buClr>
                <a:srgbClr val="0D0D0D"/>
              </a:buClr>
              <a:buSzPts val="1200"/>
              <a:buFont typeface="Roboto"/>
              <a:buChar char="●"/>
            </a:pPr>
            <a:r>
              <a:rPr lang="en-GB" sz="1200">
                <a:solidFill>
                  <a:srgbClr val="0D0D0D"/>
                </a:solidFill>
                <a:latin typeface="Roboto"/>
                <a:ea typeface="Roboto"/>
                <a:cs typeface="Roboto"/>
                <a:sym typeface="Roboto"/>
              </a:rPr>
              <a:t>Haven't been able to make significant improvement beyond this, fundamentally down to the data quality and features available. </a:t>
            </a:r>
            <a:endParaRPr sz="1200">
              <a:solidFill>
                <a:srgbClr val="0D0D0D"/>
              </a:solidFill>
              <a:latin typeface="Roboto"/>
              <a:ea typeface="Roboto"/>
              <a:cs typeface="Roboto"/>
              <a:sym typeface="Roboto"/>
            </a:endParaRPr>
          </a:p>
          <a:p>
            <a:pPr indent="0" lvl="0" marL="457200" rtl="0" algn="l">
              <a:spcBef>
                <a:spcPts val="0"/>
              </a:spcBef>
              <a:spcAft>
                <a:spcPts val="0"/>
              </a:spcAft>
              <a:buNone/>
            </a:pPr>
            <a:r>
              <a:t/>
            </a:r>
            <a:endParaRPr sz="1200">
              <a:solidFill>
                <a:srgbClr val="0D0D0D"/>
              </a:solidFill>
              <a:latin typeface="Roboto"/>
              <a:ea typeface="Roboto"/>
              <a:cs typeface="Roboto"/>
              <a:sym typeface="Roboto"/>
            </a:endParaRPr>
          </a:p>
          <a:p>
            <a:pPr indent="-304800" lvl="0" marL="457200" rtl="0" algn="l">
              <a:spcBef>
                <a:spcPts val="0"/>
              </a:spcBef>
              <a:spcAft>
                <a:spcPts val="0"/>
              </a:spcAft>
              <a:buClr>
                <a:srgbClr val="0D0D0D"/>
              </a:buClr>
              <a:buSzPts val="1200"/>
              <a:buFont typeface="Roboto"/>
              <a:buChar char="●"/>
            </a:pPr>
            <a:r>
              <a:rPr lang="en-GB" sz="1200">
                <a:solidFill>
                  <a:srgbClr val="0D0D0D"/>
                </a:solidFill>
                <a:latin typeface="Roboto"/>
                <a:ea typeface="Roboto"/>
                <a:cs typeface="Roboto"/>
                <a:sym typeface="Roboto"/>
              </a:rPr>
              <a:t>Our next step would be to source the extra data , create new aggregate features before continuing with the deployment, and Zoe will take you through that now</a:t>
            </a:r>
            <a:endParaRPr sz="1200">
              <a:solidFill>
                <a:srgbClr val="0D0D0D"/>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200">
              <a:solidFill>
                <a:srgbClr val="0D0D0D"/>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200">
              <a:solidFill>
                <a:srgbClr val="0D0D0D"/>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200">
              <a:solidFill>
                <a:srgbClr val="0D0D0D"/>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200">
              <a:solidFill>
                <a:srgbClr val="0D0D0D"/>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200">
              <a:solidFill>
                <a:srgbClr val="0D0D0D"/>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200">
              <a:solidFill>
                <a:srgbClr val="0D0D0D"/>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200">
              <a:solidFill>
                <a:srgbClr val="0D0D0D"/>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200">
              <a:solidFill>
                <a:srgbClr val="111111"/>
              </a:solidFill>
              <a:latin typeface="Roboto"/>
              <a:ea typeface="Roboto"/>
              <a:cs typeface="Roboto"/>
              <a:sym typeface="Roboto"/>
            </a:endParaRPr>
          </a:p>
          <a:p>
            <a:pPr indent="0" lvl="0" marL="0" rtl="0" algn="l">
              <a:lnSpc>
                <a:spcPct val="115000"/>
              </a:lnSpc>
              <a:spcBef>
                <a:spcPts val="900"/>
              </a:spcBef>
              <a:spcAft>
                <a:spcPts val="0"/>
              </a:spcAft>
              <a:buClr>
                <a:schemeClr val="dk1"/>
              </a:buClr>
              <a:buSzPts val="1100"/>
              <a:buFont typeface="Arial"/>
              <a:buNone/>
            </a:pPr>
            <a:r>
              <a:rPr lang="en-GB" sz="1200">
                <a:solidFill>
                  <a:srgbClr val="111111"/>
                </a:solidFill>
                <a:latin typeface="Roboto"/>
                <a:ea typeface="Roboto"/>
                <a:cs typeface="Roboto"/>
                <a:sym typeface="Roboto"/>
              </a:rPr>
              <a:t>A boosted tree model starts with one decision tree, and then adds more trees one by one, each trying to fix the mistakes of the previous ones. A boosted tree model learns from its own errors, and tries to fit the data as closely as possible.</a:t>
            </a:r>
            <a:endParaRPr sz="1200">
              <a:solidFill>
                <a:srgbClr val="111111"/>
              </a:solidFill>
              <a:latin typeface="Roboto"/>
              <a:ea typeface="Roboto"/>
              <a:cs typeface="Roboto"/>
              <a:sym typeface="Roboto"/>
            </a:endParaRPr>
          </a:p>
          <a:p>
            <a:pPr indent="0" lvl="0" marL="0" rtl="0" algn="l">
              <a:lnSpc>
                <a:spcPct val="115000"/>
              </a:lnSpc>
              <a:spcBef>
                <a:spcPts val="900"/>
              </a:spcBef>
              <a:spcAft>
                <a:spcPts val="0"/>
              </a:spcAft>
              <a:buClr>
                <a:schemeClr val="dk1"/>
              </a:buClr>
              <a:buSzPts val="1100"/>
              <a:buFont typeface="Arial"/>
              <a:buNone/>
            </a:pPr>
            <a:r>
              <a:rPr lang="en-GB" sz="1200">
                <a:solidFill>
                  <a:schemeClr val="dk1"/>
                </a:solidFill>
                <a:highlight>
                  <a:srgbClr val="E06666"/>
                </a:highlight>
                <a:latin typeface="Roboto"/>
                <a:ea typeface="Roboto"/>
                <a:cs typeface="Roboto"/>
                <a:sym typeface="Roboto"/>
              </a:rPr>
              <a:t>A boosted random forest also uses many decision trees, but it does not add them one by one. Instead, it creates all the trees at once, each using a different part of the data and a different set of questions. A boosted random forest does not learn from its own errors, but it uses the average of all the trees to make the final prediction.</a:t>
            </a:r>
            <a:endParaRPr sz="1200">
              <a:solidFill>
                <a:schemeClr val="dk1"/>
              </a:solidFill>
              <a:highlight>
                <a:srgbClr val="E06666"/>
              </a:highlight>
              <a:latin typeface="Roboto"/>
              <a:ea typeface="Roboto"/>
              <a:cs typeface="Roboto"/>
              <a:sym typeface="Roboto"/>
            </a:endParaRPr>
          </a:p>
          <a:p>
            <a:pPr indent="0" lvl="0" marL="0" rtl="0" algn="l">
              <a:lnSpc>
                <a:spcPct val="115000"/>
              </a:lnSpc>
              <a:spcBef>
                <a:spcPts val="900"/>
              </a:spcBef>
              <a:spcAft>
                <a:spcPts val="0"/>
              </a:spcAft>
              <a:buClr>
                <a:schemeClr val="dk1"/>
              </a:buClr>
              <a:buSzPts val="1100"/>
              <a:buFont typeface="Arial"/>
              <a:buNone/>
            </a:pPr>
            <a:r>
              <a:rPr lang="en-GB" sz="1200">
                <a:solidFill>
                  <a:schemeClr val="dk1"/>
                </a:solidFill>
                <a:highlight>
                  <a:srgbClr val="E06666"/>
                </a:highlight>
                <a:latin typeface="Roboto"/>
                <a:ea typeface="Roboto"/>
                <a:cs typeface="Roboto"/>
                <a:sym typeface="Roboto"/>
              </a:rPr>
              <a:t>Boosted random forest uses boosting, which means it trains the trees sequentially, each one trying to correct the errors of the previous ones. It does this by assigning higher weights to the misclassified instances and using a learning rate to control the contribution of each tree. </a:t>
            </a:r>
            <a:r>
              <a:rPr lang="en-GB" sz="1200" u="sng">
                <a:solidFill>
                  <a:schemeClr val="dk1"/>
                </a:solidFill>
                <a:highlight>
                  <a:srgbClr val="E06666"/>
                </a:highlight>
                <a:latin typeface="Roboto"/>
                <a:ea typeface="Roboto"/>
                <a:cs typeface="Roboto"/>
                <a:sym typeface="Roboto"/>
                <a:hlinkClick r:id="rId2">
                  <a:extLst>
                    <a:ext uri="{A12FA001-AC4F-418D-AE19-62706E023703}">
                      <ahyp:hlinkClr val="tx"/>
                    </a:ext>
                  </a:extLst>
                </a:hlinkClick>
              </a:rPr>
              <a:t>This increases the accuracy and performance of the model, but it also makes it more prone to overfitting and sensitive to outliers</a:t>
            </a:r>
            <a:endParaRPr sz="1200">
              <a:solidFill>
                <a:schemeClr val="dk1"/>
              </a:solidFill>
              <a:highlight>
                <a:srgbClr val="E06666"/>
              </a:highlight>
              <a:latin typeface="Roboto"/>
              <a:ea typeface="Roboto"/>
              <a:cs typeface="Roboto"/>
              <a:sym typeface="Roboto"/>
            </a:endParaRPr>
          </a:p>
          <a:p>
            <a:pPr indent="0" lvl="0" marL="0" rtl="0" algn="l">
              <a:lnSpc>
                <a:spcPct val="115000"/>
              </a:lnSpc>
              <a:spcBef>
                <a:spcPts val="900"/>
              </a:spcBef>
              <a:spcAft>
                <a:spcPts val="0"/>
              </a:spcAft>
              <a:buClr>
                <a:schemeClr val="dk1"/>
              </a:buClr>
              <a:buSzPts val="1100"/>
              <a:buFont typeface="Arial"/>
              <a:buNone/>
            </a:pPr>
            <a:r>
              <a:rPr lang="en-GB" sz="1200">
                <a:solidFill>
                  <a:srgbClr val="111111"/>
                </a:solidFill>
                <a:latin typeface="Roboto"/>
                <a:ea typeface="Roboto"/>
                <a:cs typeface="Roboto"/>
                <a:sym typeface="Roboto"/>
              </a:rPr>
              <a:t>The main difference between a boosted tree model and a boosted random forest is that a boosted tree model tries to be very precise and accurate, while a boosted random forest tries to be very diverse and robust. A boosted tree model can make very good predictions, but it can also overfit the data, which means it does not work well on new data that it has not seen before. A boosted random forest can handle new data better, but it can also be less accurate, because it uses less information from each tree.</a:t>
            </a:r>
            <a:endParaRPr sz="1200">
              <a:solidFill>
                <a:srgbClr val="111111"/>
              </a:solidFill>
              <a:latin typeface="Roboto"/>
              <a:ea typeface="Roboto"/>
              <a:cs typeface="Roboto"/>
              <a:sym typeface="Roboto"/>
            </a:endParaRPr>
          </a:p>
          <a:p>
            <a:pPr indent="0" lvl="0" marL="0" rtl="0" algn="l">
              <a:lnSpc>
                <a:spcPct val="115000"/>
              </a:lnSpc>
              <a:spcBef>
                <a:spcPts val="900"/>
              </a:spcBef>
              <a:spcAft>
                <a:spcPts val="0"/>
              </a:spcAft>
              <a:buClr>
                <a:schemeClr val="dk1"/>
              </a:buClr>
              <a:buSzPts val="1100"/>
              <a:buFont typeface="Arial"/>
              <a:buNone/>
            </a:pPr>
            <a:r>
              <a:t/>
            </a:r>
            <a:endParaRPr sz="1200">
              <a:solidFill>
                <a:srgbClr val="111111"/>
              </a:solidFill>
              <a:latin typeface="Roboto"/>
              <a:ea typeface="Roboto"/>
              <a:cs typeface="Roboto"/>
              <a:sym typeface="Roboto"/>
            </a:endParaRPr>
          </a:p>
          <a:p>
            <a:pPr indent="0" lvl="0" marL="0" rtl="0" algn="l">
              <a:lnSpc>
                <a:spcPct val="115000"/>
              </a:lnSpc>
              <a:spcBef>
                <a:spcPts val="900"/>
              </a:spcBef>
              <a:spcAft>
                <a:spcPts val="0"/>
              </a:spcAft>
              <a:buClr>
                <a:schemeClr val="dk1"/>
              </a:buClr>
              <a:buSzPts val="1100"/>
              <a:buFont typeface="Arial"/>
              <a:buNone/>
            </a:pPr>
            <a:r>
              <a:t/>
            </a:r>
            <a:endParaRPr sz="1200">
              <a:solidFill>
                <a:srgbClr val="111111"/>
              </a:solidFill>
              <a:latin typeface="Roboto"/>
              <a:ea typeface="Roboto"/>
              <a:cs typeface="Roboto"/>
              <a:sym typeface="Roboto"/>
            </a:endParaRPr>
          </a:p>
          <a:p>
            <a:pPr indent="0" lvl="0" marL="0" rtl="0" algn="l">
              <a:lnSpc>
                <a:spcPct val="115000"/>
              </a:lnSpc>
              <a:spcBef>
                <a:spcPts val="900"/>
              </a:spcBef>
              <a:spcAft>
                <a:spcPts val="0"/>
              </a:spcAft>
              <a:buClr>
                <a:schemeClr val="dk1"/>
              </a:buClr>
              <a:buSzPts val="1100"/>
              <a:buFont typeface="Arial"/>
              <a:buNone/>
            </a:pPr>
            <a:r>
              <a:t/>
            </a:r>
            <a:endParaRPr sz="1200">
              <a:solidFill>
                <a:srgbClr val="111111"/>
              </a:solidFill>
              <a:latin typeface="Roboto"/>
              <a:ea typeface="Roboto"/>
              <a:cs typeface="Roboto"/>
              <a:sym typeface="Roboto"/>
            </a:endParaRPr>
          </a:p>
          <a:p>
            <a:pPr indent="0" lvl="0" marL="0" rtl="0" algn="l">
              <a:lnSpc>
                <a:spcPct val="115000"/>
              </a:lnSpc>
              <a:spcBef>
                <a:spcPts val="900"/>
              </a:spcBef>
              <a:spcAft>
                <a:spcPts val="0"/>
              </a:spcAft>
              <a:buClr>
                <a:schemeClr val="dk1"/>
              </a:buClr>
              <a:buSzPts val="1100"/>
              <a:buFont typeface="Arial"/>
              <a:buNone/>
            </a:pPr>
            <a:r>
              <a:t/>
            </a:r>
            <a:endParaRPr sz="1200">
              <a:solidFill>
                <a:srgbClr val="111111"/>
              </a:solidFill>
              <a:latin typeface="Roboto"/>
              <a:ea typeface="Roboto"/>
              <a:cs typeface="Roboto"/>
              <a:sym typeface="Roboto"/>
            </a:endParaRPr>
          </a:p>
          <a:p>
            <a:pPr indent="-298450" lvl="0" marL="457200" rtl="0" algn="l">
              <a:lnSpc>
                <a:spcPct val="150000"/>
              </a:lnSpc>
              <a:spcBef>
                <a:spcPts val="0"/>
              </a:spcBef>
              <a:spcAft>
                <a:spcPts val="0"/>
              </a:spcAft>
              <a:buClr>
                <a:schemeClr val="dk1"/>
              </a:buClr>
              <a:buSzPts val="1100"/>
              <a:buChar char="●"/>
            </a:pPr>
            <a:r>
              <a:rPr lang="en-GB">
                <a:solidFill>
                  <a:srgbClr val="111111"/>
                </a:solidFill>
                <a:latin typeface="Roboto"/>
                <a:ea typeface="Roboto"/>
                <a:cs typeface="Roboto"/>
                <a:sym typeface="Roboto"/>
              </a:rPr>
              <a:t>XGBoost has many features and advantages that make it popular among machine learning practitioners, such as:</a:t>
            </a:r>
            <a:endParaRPr>
              <a:solidFill>
                <a:srgbClr val="111111"/>
              </a:solidFill>
              <a:latin typeface="Roboto"/>
              <a:ea typeface="Roboto"/>
              <a:cs typeface="Roboto"/>
              <a:sym typeface="Roboto"/>
            </a:endParaRPr>
          </a:p>
          <a:p>
            <a:pPr indent="-298450" lvl="0" marL="914400" rtl="0" algn="l">
              <a:lnSpc>
                <a:spcPct val="150000"/>
              </a:lnSpc>
              <a:spcBef>
                <a:spcPts val="0"/>
              </a:spcBef>
              <a:spcAft>
                <a:spcPts val="0"/>
              </a:spcAft>
              <a:buClr>
                <a:srgbClr val="111111"/>
              </a:buClr>
              <a:buSzPts val="1100"/>
              <a:buFont typeface="Roboto"/>
              <a:buChar char="●"/>
            </a:pPr>
            <a:r>
              <a:rPr lang="en-GB">
                <a:solidFill>
                  <a:srgbClr val="111111"/>
                </a:solidFill>
                <a:latin typeface="Roboto"/>
                <a:ea typeface="Roboto"/>
                <a:cs typeface="Roboto"/>
                <a:sym typeface="Roboto"/>
              </a:rPr>
              <a:t>It can handle various types of data, such as numerical, categorical, text, and image.</a:t>
            </a:r>
            <a:endParaRPr>
              <a:solidFill>
                <a:srgbClr val="111111"/>
              </a:solidFill>
              <a:latin typeface="Roboto"/>
              <a:ea typeface="Roboto"/>
              <a:cs typeface="Roboto"/>
              <a:sym typeface="Roboto"/>
            </a:endParaRPr>
          </a:p>
          <a:p>
            <a:pPr indent="-298450" lvl="0" marL="914400" rtl="0" algn="l">
              <a:lnSpc>
                <a:spcPct val="150000"/>
              </a:lnSpc>
              <a:spcBef>
                <a:spcPts val="0"/>
              </a:spcBef>
              <a:spcAft>
                <a:spcPts val="0"/>
              </a:spcAft>
              <a:buClr>
                <a:srgbClr val="111111"/>
              </a:buClr>
              <a:buSzPts val="1100"/>
              <a:buFont typeface="Roboto"/>
              <a:buChar char="●"/>
            </a:pPr>
            <a:r>
              <a:rPr lang="en-GB">
                <a:solidFill>
                  <a:srgbClr val="111111"/>
                </a:solidFill>
                <a:latin typeface="Roboto"/>
                <a:ea typeface="Roboto"/>
                <a:cs typeface="Roboto"/>
                <a:sym typeface="Roboto"/>
              </a:rPr>
              <a:t>It can deal with missing values and imbalanced datasets by using different techniques, such as bootstrapping, subsampling, weighting, and stratified sampling.</a:t>
            </a:r>
            <a:endParaRPr>
              <a:solidFill>
                <a:srgbClr val="111111"/>
              </a:solidFill>
              <a:latin typeface="Roboto"/>
              <a:ea typeface="Roboto"/>
              <a:cs typeface="Roboto"/>
              <a:sym typeface="Roboto"/>
            </a:endParaRPr>
          </a:p>
          <a:p>
            <a:pPr indent="-298450" lvl="0" marL="914400" rtl="0" algn="l">
              <a:lnSpc>
                <a:spcPct val="150000"/>
              </a:lnSpc>
              <a:spcBef>
                <a:spcPts val="0"/>
              </a:spcBef>
              <a:spcAft>
                <a:spcPts val="0"/>
              </a:spcAft>
              <a:buClr>
                <a:srgbClr val="111111"/>
              </a:buClr>
              <a:buSzPts val="1100"/>
              <a:buFont typeface="Roboto"/>
              <a:buChar char="●"/>
            </a:pPr>
            <a:r>
              <a:rPr lang="en-GB">
                <a:solidFill>
                  <a:srgbClr val="111111"/>
                </a:solidFill>
                <a:latin typeface="Roboto"/>
                <a:ea typeface="Roboto"/>
                <a:cs typeface="Roboto"/>
                <a:sym typeface="Roboto"/>
              </a:rPr>
              <a:t>It can provide an estimate of feature importance, which can help in feature selection and interpretation.</a:t>
            </a:r>
            <a:endParaRPr>
              <a:solidFill>
                <a:srgbClr val="111111"/>
              </a:solidFill>
              <a:latin typeface="Roboto"/>
              <a:ea typeface="Roboto"/>
              <a:cs typeface="Roboto"/>
              <a:sym typeface="Roboto"/>
            </a:endParaRPr>
          </a:p>
          <a:p>
            <a:pPr indent="-298450" lvl="0" marL="914400" rtl="0" algn="l">
              <a:lnSpc>
                <a:spcPct val="150000"/>
              </a:lnSpc>
              <a:spcBef>
                <a:spcPts val="0"/>
              </a:spcBef>
              <a:spcAft>
                <a:spcPts val="0"/>
              </a:spcAft>
              <a:buClr>
                <a:srgbClr val="111111"/>
              </a:buClr>
              <a:buSzPts val="1100"/>
              <a:buFont typeface="Roboto"/>
              <a:buChar char="●"/>
            </a:pPr>
            <a:r>
              <a:rPr lang="en-GB">
                <a:solidFill>
                  <a:srgbClr val="111111"/>
                </a:solidFill>
                <a:latin typeface="Roboto"/>
                <a:ea typeface="Roboto"/>
                <a:cs typeface="Roboto"/>
                <a:sym typeface="Roboto"/>
              </a:rPr>
              <a:t>It can run on a single machine or a distributed system, using parallel and distributed computing.</a:t>
            </a:r>
            <a:endParaRPr sz="1200">
              <a:solidFill>
                <a:srgbClr val="11111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200">
              <a:solidFill>
                <a:srgbClr val="0D0D0D"/>
              </a:solidFill>
              <a:latin typeface="Roboto"/>
              <a:ea typeface="Roboto"/>
              <a:cs typeface="Roboto"/>
              <a:sym typeface="Roboto"/>
            </a:endParaRPr>
          </a:p>
          <a:p>
            <a:pPr indent="0" lvl="0" marL="45720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b8a347b0a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b8a347b0a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lang="en-GB">
                <a:solidFill>
                  <a:schemeClr val="dk1"/>
                </a:solidFill>
              </a:rPr>
              <a:t>Following the creation of the model we would look to deploy this within the cloud</a:t>
            </a:r>
            <a:endParaRPr>
              <a:solidFill>
                <a:schemeClr val="dk1"/>
              </a:solidFill>
            </a:endParaRPr>
          </a:p>
          <a:p>
            <a:pPr indent="-298450" lvl="0" marL="457200" rtl="0" algn="l">
              <a:lnSpc>
                <a:spcPct val="150000"/>
              </a:lnSpc>
              <a:spcBef>
                <a:spcPts val="1200"/>
              </a:spcBef>
              <a:spcAft>
                <a:spcPts val="0"/>
              </a:spcAft>
              <a:buClr>
                <a:schemeClr val="dk1"/>
              </a:buClr>
              <a:buSzPts val="1100"/>
              <a:buChar char="●"/>
            </a:pPr>
            <a:r>
              <a:rPr lang="en-GB">
                <a:solidFill>
                  <a:schemeClr val="dk1"/>
                </a:solidFill>
              </a:rPr>
              <a:t>We would deploy model directly to Vertex AI from Cloud Storage, this would allow live model monitoring to help evaluate if the </a:t>
            </a:r>
            <a:r>
              <a:rPr lang="en-GB">
                <a:solidFill>
                  <a:schemeClr val="dk1"/>
                </a:solidFill>
              </a:rPr>
              <a:t>model</a:t>
            </a:r>
            <a:r>
              <a:rPr lang="en-GB">
                <a:solidFill>
                  <a:schemeClr val="dk1"/>
                </a:solidFill>
              </a:rPr>
              <a:t> requires retraining </a:t>
            </a:r>
            <a:endParaRPr>
              <a:solidFill>
                <a:schemeClr val="dk1"/>
              </a:solidFill>
            </a:endParaRPr>
          </a:p>
          <a:p>
            <a:pPr indent="-298450" lvl="0" marL="457200" rtl="0" algn="l">
              <a:lnSpc>
                <a:spcPct val="150000"/>
              </a:lnSpc>
              <a:spcBef>
                <a:spcPts val="0"/>
              </a:spcBef>
              <a:spcAft>
                <a:spcPts val="0"/>
              </a:spcAft>
              <a:buClr>
                <a:schemeClr val="dk1"/>
              </a:buClr>
              <a:buSzPts val="1100"/>
              <a:buChar char="●"/>
            </a:pPr>
            <a:r>
              <a:rPr lang="en-GB">
                <a:solidFill>
                  <a:schemeClr val="dk1"/>
                </a:solidFill>
              </a:rPr>
              <a:t>Once a model is trained, it is deployed as an </a:t>
            </a:r>
            <a:r>
              <a:rPr b="1" lang="en-GB">
                <a:solidFill>
                  <a:schemeClr val="dk1"/>
                </a:solidFill>
              </a:rPr>
              <a:t>Endpoint</a:t>
            </a:r>
            <a:r>
              <a:rPr lang="en-GB">
                <a:solidFill>
                  <a:schemeClr val="dk1"/>
                </a:solidFill>
              </a:rPr>
              <a:t>  </a:t>
            </a:r>
            <a:endParaRPr>
              <a:solidFill>
                <a:schemeClr val="dk1"/>
              </a:solidFill>
            </a:endParaRPr>
          </a:p>
          <a:p>
            <a:pPr indent="-298450" lvl="1" marL="914400" rtl="0" algn="l">
              <a:lnSpc>
                <a:spcPct val="150000"/>
              </a:lnSpc>
              <a:spcBef>
                <a:spcPts val="0"/>
              </a:spcBef>
              <a:spcAft>
                <a:spcPts val="0"/>
              </a:spcAft>
              <a:buClr>
                <a:schemeClr val="dk1"/>
              </a:buClr>
              <a:buSzPts val="1100"/>
              <a:buChar char="○"/>
            </a:pPr>
            <a:r>
              <a:rPr lang="en-GB">
                <a:solidFill>
                  <a:schemeClr val="dk1"/>
                </a:solidFill>
              </a:rPr>
              <a:t>So the endpoint is a distributed API management system and acts as a server that can receive data and return predictions based on what the model has learned</a:t>
            </a:r>
            <a:endParaRPr>
              <a:solidFill>
                <a:schemeClr val="dk1"/>
              </a:solidFill>
            </a:endParaRPr>
          </a:p>
          <a:p>
            <a:pPr indent="-298450" lvl="0" marL="457200" rtl="0" algn="l">
              <a:lnSpc>
                <a:spcPct val="150000"/>
              </a:lnSpc>
              <a:spcBef>
                <a:spcPts val="0"/>
              </a:spcBef>
              <a:spcAft>
                <a:spcPts val="0"/>
              </a:spcAft>
              <a:buClr>
                <a:schemeClr val="dk1"/>
              </a:buClr>
              <a:buSzPts val="1100"/>
              <a:buChar char="●"/>
            </a:pPr>
            <a:r>
              <a:rPr lang="en-GB">
                <a:solidFill>
                  <a:schemeClr val="dk1"/>
                </a:solidFill>
              </a:rPr>
              <a:t>We would use real-time data streaming into Vertex AI using Google DataFlow, meaning we can process and analyse large sets of data with </a:t>
            </a:r>
            <a:r>
              <a:rPr lang="en-GB">
                <a:solidFill>
                  <a:schemeClr val="dk1"/>
                </a:solidFill>
              </a:rPr>
              <a:t>the possibility of scaling as required.  </a:t>
            </a:r>
            <a:endParaRPr>
              <a:solidFill>
                <a:schemeClr val="dk1"/>
              </a:solidFill>
            </a:endParaRPr>
          </a:p>
          <a:p>
            <a:pPr indent="-298450" lvl="0" marL="457200" rtl="0" algn="l">
              <a:lnSpc>
                <a:spcPct val="150000"/>
              </a:lnSpc>
              <a:spcBef>
                <a:spcPts val="0"/>
              </a:spcBef>
              <a:spcAft>
                <a:spcPts val="0"/>
              </a:spcAft>
              <a:buClr>
                <a:schemeClr val="dk1"/>
              </a:buClr>
              <a:buSzPts val="1100"/>
              <a:buChar char="●"/>
            </a:pPr>
            <a:r>
              <a:rPr lang="en-GB">
                <a:solidFill>
                  <a:schemeClr val="dk1"/>
                </a:solidFill>
              </a:rPr>
              <a:t>And using Looker, which is similar to Tableau or Power BI, we would be able to use more up to date results </a:t>
            </a:r>
            <a:r>
              <a:rPr lang="en-GB">
                <a:solidFill>
                  <a:schemeClr val="dk1"/>
                </a:solidFill>
              </a:rPr>
              <a:t>allowing useful insight visualisation and dashboard creation</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b90ad6d951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b90ad6d951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lang="en-GB"/>
              <a:t>In conclusion</a:t>
            </a:r>
            <a:endParaRPr/>
          </a:p>
          <a:p>
            <a:pPr indent="-298450" lvl="0" marL="457200" rtl="0" algn="l">
              <a:lnSpc>
                <a:spcPct val="150000"/>
              </a:lnSpc>
              <a:spcBef>
                <a:spcPts val="1200"/>
              </a:spcBef>
              <a:spcAft>
                <a:spcPts val="0"/>
              </a:spcAft>
              <a:buSzPts val="1100"/>
              <a:buChar char="●"/>
            </a:pPr>
            <a:r>
              <a:rPr lang="en-GB"/>
              <a:t>A good dataset is critical, i</a:t>
            </a:r>
            <a:r>
              <a:rPr lang="en-GB"/>
              <a:t>n a perfect world it would have been great to try and run a model on accurate sample data and analyse the results produced</a:t>
            </a:r>
            <a:endParaRPr sz="1050">
              <a:solidFill>
                <a:schemeClr val="dk1"/>
              </a:solidFill>
            </a:endParaRPr>
          </a:p>
          <a:p>
            <a:pPr indent="-298450" lvl="0" marL="457200" rtl="0" algn="l">
              <a:lnSpc>
                <a:spcPct val="150000"/>
              </a:lnSpc>
              <a:spcBef>
                <a:spcPts val="0"/>
              </a:spcBef>
              <a:spcAft>
                <a:spcPts val="0"/>
              </a:spcAft>
              <a:buClr>
                <a:schemeClr val="dk1"/>
              </a:buClr>
              <a:buSzPts val="1100"/>
              <a:buChar char="●"/>
            </a:pPr>
            <a:r>
              <a:rPr lang="en-GB" sz="1050">
                <a:solidFill>
                  <a:schemeClr val="dk1"/>
                </a:solidFill>
              </a:rPr>
              <a:t>The methods we used to deal with the imbalanced data have been effective, the over/under sampling and gradient boosting we used, achieved the results we expected. We reduced our initial decision tree from 75% false positive to 5% using the BQML model</a:t>
            </a:r>
            <a:endParaRPr sz="1050">
              <a:solidFill>
                <a:schemeClr val="dk1"/>
              </a:solidFill>
            </a:endParaRPr>
          </a:p>
          <a:p>
            <a:pPr indent="-298450" lvl="0" marL="457200" rtl="0" algn="l">
              <a:lnSpc>
                <a:spcPct val="150000"/>
              </a:lnSpc>
              <a:spcBef>
                <a:spcPts val="0"/>
              </a:spcBef>
              <a:spcAft>
                <a:spcPts val="0"/>
              </a:spcAft>
              <a:buSzPts val="1100"/>
              <a:buChar char="●"/>
            </a:pPr>
            <a:r>
              <a:rPr lang="en-GB"/>
              <a:t>Moving on to Google Cloud potential, the 3 main points for us were:</a:t>
            </a:r>
            <a:endParaRPr/>
          </a:p>
          <a:p>
            <a:pPr indent="-298450" lvl="1" marL="914400" rtl="0" algn="l">
              <a:lnSpc>
                <a:spcPct val="150000"/>
              </a:lnSpc>
              <a:spcBef>
                <a:spcPts val="0"/>
              </a:spcBef>
              <a:spcAft>
                <a:spcPts val="0"/>
              </a:spcAft>
              <a:buSzPts val="1100"/>
              <a:buChar char="○"/>
            </a:pPr>
            <a:r>
              <a:rPr lang="en-GB"/>
              <a:t>Number 1 being Processing power </a:t>
            </a:r>
            <a:r>
              <a:rPr lang="en-GB"/>
              <a:t>available</a:t>
            </a:r>
            <a:r>
              <a:rPr lang="en-GB"/>
              <a:t> - Faster at training the model and seeing results, so the model was built and viewable in approx. 6 mins compared to over an hour locally</a:t>
            </a:r>
            <a:endParaRPr/>
          </a:p>
          <a:p>
            <a:pPr indent="-298450" lvl="1" marL="914400" rtl="0" algn="l">
              <a:lnSpc>
                <a:spcPct val="150000"/>
              </a:lnSpc>
              <a:spcBef>
                <a:spcPts val="0"/>
              </a:spcBef>
              <a:spcAft>
                <a:spcPts val="0"/>
              </a:spcAft>
              <a:buSzPts val="1100"/>
              <a:buChar char="○"/>
            </a:pPr>
            <a:r>
              <a:rPr lang="en-GB"/>
              <a:t>Next would be </a:t>
            </a:r>
            <a:r>
              <a:rPr lang="en-GB"/>
              <a:t>Scalability</a:t>
            </a:r>
            <a:r>
              <a:rPr lang="en-GB"/>
              <a:t> - allowing easy scaling up or down based on requirements</a:t>
            </a:r>
            <a:endParaRPr/>
          </a:p>
          <a:p>
            <a:pPr indent="-298450" lvl="1" marL="914400" rtl="0" algn="l">
              <a:lnSpc>
                <a:spcPct val="150000"/>
              </a:lnSpc>
              <a:spcBef>
                <a:spcPts val="0"/>
              </a:spcBef>
              <a:spcAft>
                <a:spcPts val="0"/>
              </a:spcAft>
              <a:buSzPts val="1100"/>
              <a:buChar char="○"/>
            </a:pPr>
            <a:r>
              <a:rPr lang="en-GB"/>
              <a:t>And then Flexibility - Allows the choice of only the programs needed with pay-as-you go features for better cost efficiency with no on-premises maintenance costs </a:t>
            </a:r>
            <a:endParaRPr/>
          </a:p>
          <a:p>
            <a:pPr indent="-298450" lvl="0" marL="457200" rtl="0" algn="l">
              <a:lnSpc>
                <a:spcPct val="150000"/>
              </a:lnSpc>
              <a:spcBef>
                <a:spcPts val="0"/>
              </a:spcBef>
              <a:spcAft>
                <a:spcPts val="0"/>
              </a:spcAft>
              <a:buSzPts val="1100"/>
              <a:buChar char="●"/>
            </a:pPr>
            <a:r>
              <a:rPr lang="en-GB"/>
              <a:t>The model does needs to be combined with other methods already in place within Lloyds Banking Group </a:t>
            </a:r>
            <a:r>
              <a:rPr lang="en-GB"/>
              <a:t>to keep up with the ever evolving fraud trends this highlights the need for constant development and improvements</a:t>
            </a:r>
            <a:endParaRPr/>
          </a:p>
          <a:p>
            <a:pPr indent="0" lvl="0" marL="0" rtl="0" algn="l">
              <a:lnSpc>
                <a:spcPct val="150000"/>
              </a:lnSpc>
              <a:spcBef>
                <a:spcPts val="1200"/>
              </a:spcBef>
              <a:spcAft>
                <a:spcPts val="1200"/>
              </a:spcAft>
              <a:buNone/>
            </a:pPr>
            <a:r>
              <a:rPr lang="en-GB"/>
              <a:t>Thank you very much for listening, is there any questions?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b923e42fc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b923e42fc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b90ad6d95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b90ad6d95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GB"/>
              <a:t>We are looking at covering:</a:t>
            </a:r>
            <a:endParaRPr/>
          </a:p>
          <a:p>
            <a:pPr indent="-298450" lvl="0" marL="457200" rtl="0" algn="l">
              <a:lnSpc>
                <a:spcPct val="115000"/>
              </a:lnSpc>
              <a:spcBef>
                <a:spcPts val="1200"/>
              </a:spcBef>
              <a:spcAft>
                <a:spcPts val="0"/>
              </a:spcAft>
              <a:buSzPts val="1100"/>
              <a:buChar char="●"/>
            </a:pPr>
            <a:r>
              <a:rPr lang="en-GB"/>
              <a:t>How we </a:t>
            </a:r>
            <a:r>
              <a:rPr lang="en-GB"/>
              <a:t>approached</a:t>
            </a:r>
            <a:r>
              <a:rPr lang="en-GB"/>
              <a:t> the problem, the brainstorming and research involved.</a:t>
            </a:r>
            <a:endParaRPr/>
          </a:p>
          <a:p>
            <a:pPr indent="-298450" lvl="0" marL="457200" rtl="0" algn="l">
              <a:lnSpc>
                <a:spcPct val="115000"/>
              </a:lnSpc>
              <a:spcBef>
                <a:spcPts val="0"/>
              </a:spcBef>
              <a:spcAft>
                <a:spcPts val="0"/>
              </a:spcAft>
              <a:buSzPts val="1100"/>
              <a:buChar char="●"/>
            </a:pPr>
            <a:r>
              <a:rPr lang="en-GB"/>
              <a:t>Sourcing and Investigation of the dataset we used</a:t>
            </a:r>
            <a:endParaRPr>
              <a:solidFill>
                <a:schemeClr val="dk1"/>
              </a:solidFill>
              <a:highlight>
                <a:srgbClr val="FFF2CC"/>
              </a:highlight>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Our Model Development</a:t>
            </a:r>
            <a:endParaRPr>
              <a:solidFill>
                <a:schemeClr val="dk1"/>
              </a:solidFill>
            </a:endParaRPr>
          </a:p>
          <a:p>
            <a:pPr indent="-298450" lvl="0" marL="457200" rtl="0" algn="l">
              <a:lnSpc>
                <a:spcPct val="115000"/>
              </a:lnSpc>
              <a:spcBef>
                <a:spcPts val="0"/>
              </a:spcBef>
              <a:spcAft>
                <a:spcPts val="0"/>
              </a:spcAft>
              <a:buSzPts val="1100"/>
              <a:buChar char="●"/>
            </a:pPr>
            <a:r>
              <a:rPr lang="en-GB"/>
              <a:t>Model Deployment </a:t>
            </a:r>
            <a:endParaRPr/>
          </a:p>
          <a:p>
            <a:pPr indent="-298450" lvl="0" marL="457200" rtl="0" algn="l">
              <a:lnSpc>
                <a:spcPct val="115000"/>
              </a:lnSpc>
              <a:spcBef>
                <a:spcPts val="0"/>
              </a:spcBef>
              <a:spcAft>
                <a:spcPts val="0"/>
              </a:spcAft>
              <a:buSzPts val="1100"/>
              <a:buChar char="●"/>
            </a:pPr>
            <a:r>
              <a:rPr lang="en-GB"/>
              <a:t>Our conclusions and findings that we uncovered as part of this project.</a:t>
            </a:r>
            <a:endParaRPr/>
          </a:p>
          <a:p>
            <a:pPr indent="0" lvl="0" marL="0" rtl="0" algn="l">
              <a:lnSpc>
                <a:spcPct val="115000"/>
              </a:lnSpc>
              <a:spcBef>
                <a:spcPts val="1200"/>
              </a:spcBef>
              <a:spcAft>
                <a:spcPts val="120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b923e42fc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b923e42fc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50000"/>
              </a:lnSpc>
              <a:spcBef>
                <a:spcPts val="1200"/>
              </a:spcBef>
              <a:spcAft>
                <a:spcPts val="0"/>
              </a:spcAft>
              <a:buClr>
                <a:schemeClr val="dk1"/>
              </a:buClr>
              <a:buSzPts val="1100"/>
              <a:buChar char="●"/>
            </a:pPr>
            <a:r>
              <a:rPr lang="en-GB">
                <a:solidFill>
                  <a:schemeClr val="dk1"/>
                </a:solidFill>
              </a:rPr>
              <a:t>So on your screen you can see our initial thoughts displayed in a mind map:</a:t>
            </a:r>
            <a:endParaRPr>
              <a:solidFill>
                <a:schemeClr val="dk1"/>
              </a:solidFill>
            </a:endParaRPr>
          </a:p>
          <a:p>
            <a:pPr indent="0" lvl="0" marL="0" rtl="0" algn="l">
              <a:lnSpc>
                <a:spcPct val="150000"/>
              </a:lnSpc>
              <a:spcBef>
                <a:spcPts val="1200"/>
              </a:spcBef>
              <a:spcAft>
                <a:spcPts val="0"/>
              </a:spcAft>
              <a:buNone/>
            </a:pPr>
            <a:r>
              <a:rPr lang="en-GB">
                <a:solidFill>
                  <a:schemeClr val="dk1"/>
                </a:solidFill>
              </a:rPr>
              <a:t>Off the back of our brainstorming we had 3 main considerations:</a:t>
            </a:r>
            <a:endParaRPr>
              <a:solidFill>
                <a:schemeClr val="dk1"/>
              </a:solidFill>
            </a:endParaRPr>
          </a:p>
          <a:p>
            <a:pPr indent="-298450" lvl="0" marL="457200" rtl="0" algn="l">
              <a:lnSpc>
                <a:spcPct val="150000"/>
              </a:lnSpc>
              <a:spcBef>
                <a:spcPts val="1200"/>
              </a:spcBef>
              <a:spcAft>
                <a:spcPts val="0"/>
              </a:spcAft>
              <a:buClr>
                <a:schemeClr val="dk1"/>
              </a:buClr>
              <a:buSzPts val="1100"/>
              <a:buChar char="●"/>
            </a:pPr>
            <a:r>
              <a:rPr lang="en-GB">
                <a:solidFill>
                  <a:schemeClr val="dk1"/>
                </a:solidFill>
              </a:rPr>
              <a:t>In general due to the nature of fraud any dataset we use is likely to be imbalanced, so how will we deal with this?</a:t>
            </a:r>
            <a:endParaRPr>
              <a:solidFill>
                <a:schemeClr val="dk1"/>
              </a:solidFill>
            </a:endParaRPr>
          </a:p>
          <a:p>
            <a:pPr indent="-298450" lvl="0" marL="457200" rtl="0" algn="l">
              <a:lnSpc>
                <a:spcPct val="150000"/>
              </a:lnSpc>
              <a:spcBef>
                <a:spcPts val="0"/>
              </a:spcBef>
              <a:spcAft>
                <a:spcPts val="0"/>
              </a:spcAft>
              <a:buClr>
                <a:schemeClr val="dk1"/>
              </a:buClr>
              <a:buSzPts val="1100"/>
              <a:buChar char="●"/>
            </a:pPr>
            <a:r>
              <a:rPr lang="en-GB">
                <a:solidFill>
                  <a:schemeClr val="dk1"/>
                </a:solidFill>
              </a:rPr>
              <a:t>Where will we find usable data?</a:t>
            </a:r>
            <a:endParaRPr>
              <a:solidFill>
                <a:schemeClr val="dk1"/>
              </a:solidFill>
            </a:endParaRPr>
          </a:p>
          <a:p>
            <a:pPr indent="-298450" lvl="0" marL="457200" rtl="0" algn="l">
              <a:lnSpc>
                <a:spcPct val="150000"/>
              </a:lnSpc>
              <a:spcBef>
                <a:spcPts val="0"/>
              </a:spcBef>
              <a:spcAft>
                <a:spcPts val="0"/>
              </a:spcAft>
              <a:buClr>
                <a:schemeClr val="dk1"/>
              </a:buClr>
              <a:buSzPts val="1100"/>
              <a:buChar char="●"/>
            </a:pPr>
            <a:r>
              <a:rPr lang="en-GB">
                <a:solidFill>
                  <a:schemeClr val="dk1"/>
                </a:solidFill>
              </a:rPr>
              <a:t>And what systems will be best to use?</a:t>
            </a:r>
            <a:endParaRPr>
              <a:solidFill>
                <a:schemeClr val="dk1"/>
              </a:solidFill>
            </a:endParaRPr>
          </a:p>
          <a:p>
            <a:pPr indent="0" lvl="0" marL="0" rtl="0" algn="l">
              <a:lnSpc>
                <a:spcPct val="150000"/>
              </a:lnSpc>
              <a:spcBef>
                <a:spcPts val="1200"/>
              </a:spcBef>
              <a:spcAft>
                <a:spcPts val="0"/>
              </a:spcAft>
              <a:buNone/>
            </a:pPr>
            <a:r>
              <a:rPr lang="en-GB">
                <a:solidFill>
                  <a:schemeClr val="dk1"/>
                </a:solidFill>
              </a:rPr>
              <a:t>You can see on the right side of the slide our initial process flow we developed.</a:t>
            </a:r>
            <a:endParaRPr>
              <a:solidFill>
                <a:schemeClr val="dk1"/>
              </a:solidFill>
            </a:endParaRPr>
          </a:p>
          <a:p>
            <a:pPr indent="0" lvl="0" marL="0" rtl="0" algn="l">
              <a:lnSpc>
                <a:spcPct val="150000"/>
              </a:lnSpc>
              <a:spcBef>
                <a:spcPts val="1200"/>
              </a:spcBef>
              <a:spcAft>
                <a:spcPts val="0"/>
              </a:spcAft>
              <a:buNone/>
            </a:pPr>
            <a:r>
              <a:rPr lang="en-GB">
                <a:solidFill>
                  <a:schemeClr val="dk1"/>
                </a:solidFill>
              </a:rPr>
              <a:t>Change slide</a:t>
            </a:r>
            <a:endParaRPr>
              <a:solidFill>
                <a:schemeClr val="dk1"/>
              </a:solidFill>
            </a:endParaRPr>
          </a:p>
          <a:p>
            <a:pPr indent="0" lvl="0" marL="0" rtl="0" algn="l">
              <a:lnSpc>
                <a:spcPct val="150000"/>
              </a:lnSpc>
              <a:spcBef>
                <a:spcPts val="1200"/>
              </a:spcBef>
              <a:spcAft>
                <a:spcPts val="0"/>
              </a:spcAft>
              <a:buNone/>
            </a:pPr>
            <a:r>
              <a:t/>
            </a:r>
            <a:endParaRPr>
              <a:solidFill>
                <a:schemeClr val="dk1"/>
              </a:solidFill>
            </a:endParaRPr>
          </a:p>
          <a:p>
            <a:pPr indent="0" lvl="0" marL="0" rtl="0" algn="l">
              <a:lnSpc>
                <a:spcPct val="150000"/>
              </a:lnSpc>
              <a:spcBef>
                <a:spcPts val="1200"/>
              </a:spcBef>
              <a:spcAft>
                <a:spcPts val="0"/>
              </a:spcAft>
              <a:buNone/>
            </a:pPr>
            <a:r>
              <a:t/>
            </a:r>
            <a:endParaRPr>
              <a:solidFill>
                <a:schemeClr val="dk1"/>
              </a:solidFill>
            </a:endParaRPr>
          </a:p>
          <a:p>
            <a:pPr indent="0" lvl="0" marL="0" rtl="0" algn="l">
              <a:lnSpc>
                <a:spcPct val="150000"/>
              </a:lnSpc>
              <a:spcBef>
                <a:spcPts val="1200"/>
              </a:spcBef>
              <a:spcAft>
                <a:spcPts val="0"/>
              </a:spcAft>
              <a:buNone/>
            </a:pPr>
            <a:r>
              <a:t/>
            </a:r>
            <a:endParaRPr>
              <a:solidFill>
                <a:schemeClr val="dk1"/>
              </a:solidFill>
            </a:endParaRPr>
          </a:p>
          <a:p>
            <a:pPr indent="0" lvl="0" marL="0" rtl="0" algn="l">
              <a:lnSpc>
                <a:spcPct val="150000"/>
              </a:lnSpc>
              <a:spcBef>
                <a:spcPts val="1200"/>
              </a:spcBef>
              <a:spcAft>
                <a:spcPts val="0"/>
              </a:spcAft>
              <a:buNone/>
            </a:pPr>
            <a:r>
              <a:t/>
            </a:r>
            <a:endParaRPr>
              <a:solidFill>
                <a:schemeClr val="dk1"/>
              </a:solidFill>
            </a:endParaRPr>
          </a:p>
          <a:p>
            <a:pPr indent="0" lvl="0" marL="0" rtl="0" algn="l">
              <a:lnSpc>
                <a:spcPct val="150000"/>
              </a:lnSpc>
              <a:spcBef>
                <a:spcPts val="1200"/>
              </a:spcBef>
              <a:spcAft>
                <a:spcPts val="0"/>
              </a:spcAft>
              <a:buNone/>
            </a:pPr>
            <a:r>
              <a:t/>
            </a:r>
            <a:endParaRPr>
              <a:solidFill>
                <a:schemeClr val="dk1"/>
              </a:solidFill>
            </a:endParaRPr>
          </a:p>
          <a:p>
            <a:pPr indent="0" lvl="0" marL="0" rtl="0" algn="l">
              <a:lnSpc>
                <a:spcPct val="150000"/>
              </a:lnSpc>
              <a:spcBef>
                <a:spcPts val="1200"/>
              </a:spcBef>
              <a:spcAft>
                <a:spcPts val="0"/>
              </a:spcAft>
              <a:buNone/>
            </a:pPr>
            <a:r>
              <a:t/>
            </a:r>
            <a:endParaRPr>
              <a:solidFill>
                <a:schemeClr val="dk1"/>
              </a:solidFill>
            </a:endParaRPr>
          </a:p>
          <a:p>
            <a:pPr indent="-298450" lvl="0" marL="457200" rtl="0" algn="l">
              <a:lnSpc>
                <a:spcPct val="150000"/>
              </a:lnSpc>
              <a:spcBef>
                <a:spcPts val="1200"/>
              </a:spcBef>
              <a:spcAft>
                <a:spcPts val="0"/>
              </a:spcAft>
              <a:buClr>
                <a:schemeClr val="dk1"/>
              </a:buClr>
              <a:buSzPts val="1100"/>
              <a:buChar char="●"/>
            </a:pPr>
            <a:r>
              <a:rPr lang="en-GB">
                <a:solidFill>
                  <a:schemeClr val="dk1"/>
                </a:solidFill>
              </a:rPr>
              <a:t>Fraud is generally only a small percentage of transactions, so any dataset is likely to be heavily imbalanced and we will need to consider how will we address this in our model.</a:t>
            </a:r>
            <a:endParaRPr>
              <a:solidFill>
                <a:schemeClr val="dk1"/>
              </a:solidFill>
            </a:endParaRPr>
          </a:p>
          <a:p>
            <a:pPr indent="-298450" lvl="0" marL="457200" rtl="0" algn="l">
              <a:lnSpc>
                <a:spcPct val="150000"/>
              </a:lnSpc>
              <a:spcBef>
                <a:spcPts val="0"/>
              </a:spcBef>
              <a:spcAft>
                <a:spcPts val="0"/>
              </a:spcAft>
              <a:buClr>
                <a:schemeClr val="dk1"/>
              </a:buClr>
              <a:buSzPts val="1100"/>
              <a:buChar char="●"/>
            </a:pPr>
            <a:r>
              <a:rPr lang="en-GB">
                <a:solidFill>
                  <a:schemeClr val="dk1"/>
                </a:solidFill>
              </a:rPr>
              <a:t>Our p</a:t>
            </a:r>
            <a:r>
              <a:rPr lang="en-GB">
                <a:solidFill>
                  <a:schemeClr val="dk1"/>
                </a:solidFill>
              </a:rPr>
              <a:t>roblem is a classification problem so we will therefore use a classification model to</a:t>
            </a:r>
            <a:r>
              <a:rPr lang="en-GB">
                <a:solidFill>
                  <a:schemeClr val="dk1"/>
                </a:solidFill>
              </a:rPr>
              <a:t> predict whether a transaction is fraud or not.</a:t>
            </a:r>
            <a:endParaRPr>
              <a:solidFill>
                <a:schemeClr val="dk1"/>
              </a:solidFill>
            </a:endParaRPr>
          </a:p>
          <a:p>
            <a:pPr indent="-298450" lvl="0" marL="457200" rtl="0" algn="l">
              <a:lnSpc>
                <a:spcPct val="150000"/>
              </a:lnSpc>
              <a:spcBef>
                <a:spcPts val="0"/>
              </a:spcBef>
              <a:spcAft>
                <a:spcPts val="0"/>
              </a:spcAft>
              <a:buClr>
                <a:schemeClr val="dk1"/>
              </a:buClr>
              <a:buSzPts val="1100"/>
              <a:buChar char="●"/>
            </a:pPr>
            <a:r>
              <a:rPr lang="en-GB">
                <a:solidFill>
                  <a:schemeClr val="dk1"/>
                </a:solidFill>
              </a:rPr>
              <a:t>We wanted to contact Subject Matter Experts as we thought it would be beneficial to know the current processes that LBG has in place and challenges they faced.</a:t>
            </a:r>
            <a:endParaRPr>
              <a:solidFill>
                <a:schemeClr val="dk1"/>
              </a:solidFill>
            </a:endParaRPr>
          </a:p>
          <a:p>
            <a:pPr indent="-298450" lvl="0" marL="457200" rtl="0" algn="l">
              <a:lnSpc>
                <a:spcPct val="150000"/>
              </a:lnSpc>
              <a:spcBef>
                <a:spcPts val="0"/>
              </a:spcBef>
              <a:spcAft>
                <a:spcPts val="0"/>
              </a:spcAft>
              <a:buClr>
                <a:schemeClr val="dk1"/>
              </a:buClr>
              <a:buSzPts val="1100"/>
              <a:buChar char="●"/>
            </a:pPr>
            <a:r>
              <a:rPr lang="en-GB">
                <a:solidFill>
                  <a:schemeClr val="dk1"/>
                </a:solidFill>
              </a:rPr>
              <a:t>For a</a:t>
            </a:r>
            <a:r>
              <a:rPr lang="en-GB">
                <a:solidFill>
                  <a:schemeClr val="dk1"/>
                </a:solidFill>
              </a:rPr>
              <a:t>ny real world implementation would require a large amount of compute power and elasticity.  We need to consider what systems will be best to use for these requirements to complete analysis and create a working model.</a:t>
            </a:r>
            <a:endParaRPr>
              <a:solidFill>
                <a:schemeClr val="dk1"/>
              </a:solidFill>
            </a:endParaRPr>
          </a:p>
          <a:p>
            <a:pPr indent="-298450" lvl="0" marL="457200" rtl="0" algn="l">
              <a:lnSpc>
                <a:spcPct val="150000"/>
              </a:lnSpc>
              <a:spcBef>
                <a:spcPts val="0"/>
              </a:spcBef>
              <a:spcAft>
                <a:spcPts val="0"/>
              </a:spcAft>
              <a:buClr>
                <a:schemeClr val="dk1"/>
              </a:buClr>
              <a:buSzPts val="1100"/>
              <a:buChar char="●"/>
            </a:pPr>
            <a:r>
              <a:rPr lang="en-GB">
                <a:solidFill>
                  <a:schemeClr val="dk1"/>
                </a:solidFill>
              </a:rPr>
              <a:t>Basic workflow plan, see the diagram on the right, this was our initial thought process on how we needed to approach this project.</a:t>
            </a:r>
            <a:endParaRPr>
              <a:solidFill>
                <a:schemeClr val="dk1"/>
              </a:solidFill>
            </a:endParaRPr>
          </a:p>
          <a:p>
            <a:pPr indent="-298450" lvl="0" marL="457200" rtl="0" algn="l">
              <a:lnSpc>
                <a:spcPct val="150000"/>
              </a:lnSpc>
              <a:spcBef>
                <a:spcPts val="0"/>
              </a:spcBef>
              <a:spcAft>
                <a:spcPts val="0"/>
              </a:spcAft>
              <a:buClr>
                <a:schemeClr val="dk1"/>
              </a:buClr>
              <a:buSzPts val="1100"/>
              <a:buChar char="●"/>
            </a:pPr>
            <a:r>
              <a:rPr lang="en-GB">
                <a:solidFill>
                  <a:schemeClr val="dk1"/>
                </a:solidFill>
              </a:rPr>
              <a:t>Finding usable public data was a challenge, considered using synthetic data but we were concerned about time constraints. </a:t>
            </a:r>
            <a:endParaRPr>
              <a:solidFill>
                <a:schemeClr val="dk1"/>
              </a:solidFill>
            </a:endParaRPr>
          </a:p>
          <a:p>
            <a:pPr indent="0" lvl="0" marL="0" rtl="0" algn="l">
              <a:lnSpc>
                <a:spcPct val="115000"/>
              </a:lnSpc>
              <a:spcBef>
                <a:spcPts val="1200"/>
              </a:spcBef>
              <a:spcAft>
                <a:spcPts val="120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b897b3860b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b897b3860b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50000"/>
              </a:lnSpc>
              <a:spcBef>
                <a:spcPts val="1200"/>
              </a:spcBef>
              <a:spcAft>
                <a:spcPts val="0"/>
              </a:spcAft>
              <a:buClr>
                <a:schemeClr val="dk1"/>
              </a:buClr>
              <a:buSzPts val="1100"/>
              <a:buChar char="●"/>
            </a:pPr>
            <a:r>
              <a:rPr lang="en-GB">
                <a:solidFill>
                  <a:schemeClr val="dk1"/>
                </a:solidFill>
              </a:rPr>
              <a:t>While </a:t>
            </a:r>
            <a:r>
              <a:rPr lang="en-GB">
                <a:solidFill>
                  <a:schemeClr val="dk1"/>
                </a:solidFill>
              </a:rPr>
              <a:t>researching</a:t>
            </a:r>
            <a:r>
              <a:rPr lang="en-GB">
                <a:solidFill>
                  <a:schemeClr val="dk1"/>
                </a:solidFill>
              </a:rPr>
              <a:t> w</a:t>
            </a:r>
            <a:r>
              <a:rPr lang="en-GB">
                <a:solidFill>
                  <a:schemeClr val="dk1"/>
                </a:solidFill>
              </a:rPr>
              <a:t>e approached 3 colleagues from within different areas of LBG</a:t>
            </a:r>
            <a:endParaRPr>
              <a:solidFill>
                <a:schemeClr val="dk1"/>
              </a:solidFill>
            </a:endParaRPr>
          </a:p>
          <a:p>
            <a:pPr indent="-298450" lvl="0" marL="457200" rtl="0" algn="l">
              <a:lnSpc>
                <a:spcPct val="150000"/>
              </a:lnSpc>
              <a:spcBef>
                <a:spcPts val="0"/>
              </a:spcBef>
              <a:spcAft>
                <a:spcPts val="0"/>
              </a:spcAft>
              <a:buClr>
                <a:schemeClr val="dk1"/>
              </a:buClr>
              <a:buSzPts val="1100"/>
              <a:buChar char="●"/>
            </a:pPr>
            <a:r>
              <a:rPr lang="en-GB">
                <a:solidFill>
                  <a:schemeClr val="dk1"/>
                </a:solidFill>
              </a:rPr>
              <a:t>The key outputs from those conversations were:</a:t>
            </a:r>
            <a:endParaRPr>
              <a:solidFill>
                <a:schemeClr val="dk1"/>
              </a:solidFill>
            </a:endParaRPr>
          </a:p>
          <a:p>
            <a:pPr indent="-298450" lvl="1" marL="914400" rtl="0" algn="l">
              <a:lnSpc>
                <a:spcPct val="150000"/>
              </a:lnSpc>
              <a:spcBef>
                <a:spcPts val="0"/>
              </a:spcBef>
              <a:spcAft>
                <a:spcPts val="0"/>
              </a:spcAft>
              <a:buClr>
                <a:schemeClr val="dk1"/>
              </a:buClr>
              <a:buSzPts val="1100"/>
              <a:buChar char="○"/>
            </a:pPr>
            <a:r>
              <a:rPr lang="en-GB">
                <a:solidFill>
                  <a:schemeClr val="dk1"/>
                </a:solidFill>
              </a:rPr>
              <a:t>A third party provider Feedzai is used, they facilitate the production,deployment and customisation of our current fraud models currently held in AWS Cloud and these are combined with conditional rules set and reviewed by LBG.</a:t>
            </a:r>
            <a:endParaRPr/>
          </a:p>
          <a:p>
            <a:pPr indent="-298450" lvl="1" marL="914400" rtl="0" algn="l">
              <a:lnSpc>
                <a:spcPct val="150000"/>
              </a:lnSpc>
              <a:spcBef>
                <a:spcPts val="0"/>
              </a:spcBef>
              <a:spcAft>
                <a:spcPts val="0"/>
              </a:spcAft>
              <a:buSzPts val="1100"/>
              <a:buChar char="○"/>
            </a:pPr>
            <a:r>
              <a:rPr lang="en-GB"/>
              <a:t>Primary challenge is balancing the identification of fraud while limiting false positives and maintaining colleague capacity to address fraud alerts.</a:t>
            </a:r>
            <a:endParaRPr sz="1075">
              <a:solidFill>
                <a:schemeClr val="dk1"/>
              </a:solidFill>
            </a:endParaRPr>
          </a:p>
          <a:p>
            <a:pPr indent="-296920" lvl="0" marL="457200" rtl="0" algn="l">
              <a:lnSpc>
                <a:spcPct val="115000"/>
              </a:lnSpc>
              <a:spcBef>
                <a:spcPts val="0"/>
              </a:spcBef>
              <a:spcAft>
                <a:spcPts val="0"/>
              </a:spcAft>
              <a:buClr>
                <a:schemeClr val="dk1"/>
              </a:buClr>
              <a:buSzPts val="1076"/>
              <a:buChar char="●"/>
            </a:pPr>
            <a:r>
              <a:rPr lang="en-GB" sz="1075">
                <a:solidFill>
                  <a:schemeClr val="dk1"/>
                </a:solidFill>
              </a:rPr>
              <a:t>Also with the new Payment Systems Regulator requirements coming into effect this year this will mean that both the sending bank and receiving bank will be liable to reimburse customers 50:50 that are victim to APP fraud.</a:t>
            </a:r>
            <a:endParaRPr sz="1075">
              <a:solidFill>
                <a:schemeClr val="dk1"/>
              </a:solidFill>
            </a:endParaRPr>
          </a:p>
          <a:p>
            <a:pPr indent="-296920" lvl="1" marL="914400" rtl="0" algn="l">
              <a:lnSpc>
                <a:spcPct val="115000"/>
              </a:lnSpc>
              <a:spcBef>
                <a:spcPts val="0"/>
              </a:spcBef>
              <a:spcAft>
                <a:spcPts val="0"/>
              </a:spcAft>
              <a:buClr>
                <a:schemeClr val="dk1"/>
              </a:buClr>
              <a:buSzPts val="1076"/>
              <a:buChar char="○"/>
            </a:pPr>
            <a:r>
              <a:rPr lang="en-GB" sz="1075">
                <a:solidFill>
                  <a:schemeClr val="dk1"/>
                </a:solidFill>
              </a:rPr>
              <a:t>Increase capacity of colleagues to deal with the fraud alerts</a:t>
            </a:r>
            <a:endParaRPr sz="1075">
              <a:solidFill>
                <a:schemeClr val="dk1"/>
              </a:solidFill>
            </a:endParaRPr>
          </a:p>
          <a:p>
            <a:pPr indent="-296920" lvl="1" marL="914400" rtl="0" algn="l">
              <a:lnSpc>
                <a:spcPct val="115000"/>
              </a:lnSpc>
              <a:spcBef>
                <a:spcPts val="0"/>
              </a:spcBef>
              <a:spcAft>
                <a:spcPts val="0"/>
              </a:spcAft>
              <a:buClr>
                <a:schemeClr val="dk1"/>
              </a:buClr>
              <a:buSzPts val="1076"/>
              <a:buChar char="○"/>
            </a:pPr>
            <a:r>
              <a:rPr lang="en-GB" sz="1075">
                <a:solidFill>
                  <a:schemeClr val="dk1"/>
                </a:solidFill>
              </a:rPr>
              <a:t>Develop a model which is also capable of identifying sufficiently the beneficiaries of fraud.</a:t>
            </a:r>
            <a:endParaRPr sz="1075">
              <a:solidFill>
                <a:schemeClr val="dk1"/>
              </a:solidFill>
            </a:endParaRPr>
          </a:p>
          <a:p>
            <a:pPr indent="0" lvl="0" marL="0" rtl="0" algn="l">
              <a:lnSpc>
                <a:spcPct val="115000"/>
              </a:lnSpc>
              <a:spcBef>
                <a:spcPts val="1200"/>
              </a:spcBef>
              <a:spcAft>
                <a:spcPts val="0"/>
              </a:spcAft>
              <a:buNone/>
            </a:pPr>
            <a:r>
              <a:rPr lang="en-GB" sz="1075">
                <a:solidFill>
                  <a:schemeClr val="dk1"/>
                </a:solidFill>
              </a:rPr>
              <a:t>You can see the diagram on the right represents the current process of fraud detection within LBG currently - change page</a:t>
            </a:r>
            <a:endParaRPr sz="1075">
              <a:solidFill>
                <a:schemeClr val="dk1"/>
              </a:solidFill>
            </a:endParaRPr>
          </a:p>
          <a:p>
            <a:pPr indent="0" lvl="0" marL="0" rtl="0" algn="l">
              <a:lnSpc>
                <a:spcPct val="115000"/>
              </a:lnSpc>
              <a:spcBef>
                <a:spcPts val="1200"/>
              </a:spcBef>
              <a:spcAft>
                <a:spcPts val="0"/>
              </a:spcAft>
              <a:buNone/>
            </a:pPr>
            <a:r>
              <a:t/>
            </a:r>
            <a:endParaRPr sz="1075">
              <a:solidFill>
                <a:schemeClr val="dk1"/>
              </a:solidFill>
            </a:endParaRPr>
          </a:p>
          <a:p>
            <a:pPr indent="0" lvl="0" marL="0" rtl="0" algn="l">
              <a:lnSpc>
                <a:spcPct val="115000"/>
              </a:lnSpc>
              <a:spcBef>
                <a:spcPts val="1200"/>
              </a:spcBef>
              <a:spcAft>
                <a:spcPts val="0"/>
              </a:spcAft>
              <a:buNone/>
            </a:pPr>
            <a:r>
              <a:t/>
            </a:r>
            <a:endParaRPr sz="1075">
              <a:solidFill>
                <a:schemeClr val="dk1"/>
              </a:solidFill>
            </a:endParaRPr>
          </a:p>
          <a:p>
            <a:pPr indent="0" lvl="0" marL="0" rtl="0" algn="l">
              <a:lnSpc>
                <a:spcPct val="115000"/>
              </a:lnSpc>
              <a:spcBef>
                <a:spcPts val="1200"/>
              </a:spcBef>
              <a:spcAft>
                <a:spcPts val="0"/>
              </a:spcAft>
              <a:buNone/>
            </a:pPr>
            <a:r>
              <a:rPr lang="en-GB" sz="1075">
                <a:solidFill>
                  <a:schemeClr val="dk1"/>
                </a:solidFill>
              </a:rPr>
              <a:t>Transactional data is fed into the model that produces a risk score , we also then have another layer where rules are set by colleagues in our FI&amp;A team based on trends found from reported cases. These rules can work independently and in conjunction with the model score to decide whether to stop a transaction. These cases are then addressed by customer facing fraud advisors.</a:t>
            </a:r>
            <a:endParaRPr sz="1075">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spcBef>
                <a:spcPts val="12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8ecbe5830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8ecbe5830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a:solidFill>
                  <a:schemeClr val="dk1"/>
                </a:solidFill>
              </a:rPr>
              <a:t>Correctly identifying fraud, while limiting false positives</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GB" sz="1075">
                <a:solidFill>
                  <a:schemeClr val="dk1"/>
                </a:solidFill>
              </a:rPr>
              <a:t>To do this we want to create a model that correctly increases the probability of capturing true positives(actual fraud) v false positives (genuine transactions).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By doing this we will:</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Increase efficiencies among staff by reducing the number of false positives meaning that colleagues will be working the alerts that are genuine fraud</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Reduce customer dissatisfaction, by declining less genuine transactions.</a:t>
            </a:r>
            <a:endParaRPr>
              <a:solidFill>
                <a:schemeClr val="dk1"/>
              </a:solidFill>
            </a:endParaRPr>
          </a:p>
          <a:p>
            <a:pPr indent="0" lvl="0" marL="0" rtl="0" algn="l">
              <a:lnSpc>
                <a:spcPct val="115000"/>
              </a:lnSpc>
              <a:spcBef>
                <a:spcPts val="1200"/>
              </a:spcBef>
              <a:spcAft>
                <a:spcPts val="0"/>
              </a:spcAft>
              <a:buNone/>
            </a:pPr>
            <a:r>
              <a:rPr lang="en-GB">
                <a:solidFill>
                  <a:schemeClr val="dk1"/>
                </a:solidFill>
              </a:rPr>
              <a:t>I will now hand over to Toby and he will take you through how we sourced our data and our models.</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b90ad6d95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b90ad6d95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50000"/>
              </a:lnSpc>
              <a:spcBef>
                <a:spcPts val="1200"/>
              </a:spcBef>
              <a:spcAft>
                <a:spcPts val="0"/>
              </a:spcAft>
              <a:buClr>
                <a:schemeClr val="dk1"/>
              </a:buClr>
              <a:buSzPts val="1100"/>
              <a:buChar char="●"/>
            </a:pPr>
            <a:r>
              <a:rPr lang="en-GB">
                <a:solidFill>
                  <a:schemeClr val="dk1"/>
                </a:solidFill>
              </a:rPr>
              <a:t>We have identified objectives- First step obtain relevant data </a:t>
            </a:r>
            <a:endParaRPr>
              <a:solidFill>
                <a:schemeClr val="dk1"/>
              </a:solidFill>
            </a:endParaRPr>
          </a:p>
          <a:p>
            <a:pPr indent="-298450" lvl="0" marL="457200" rtl="0" algn="l">
              <a:lnSpc>
                <a:spcPct val="150000"/>
              </a:lnSpc>
              <a:spcBef>
                <a:spcPts val="0"/>
              </a:spcBef>
              <a:spcAft>
                <a:spcPts val="0"/>
              </a:spcAft>
              <a:buClr>
                <a:schemeClr val="dk1"/>
              </a:buClr>
              <a:buSzPts val="1100"/>
              <a:buChar char="●"/>
            </a:pPr>
            <a:r>
              <a:rPr lang="en-GB">
                <a:solidFill>
                  <a:schemeClr val="dk1"/>
                </a:solidFill>
              </a:rPr>
              <a:t>Data sourced from  </a:t>
            </a:r>
            <a:r>
              <a:rPr lang="en-GB">
                <a:solidFill>
                  <a:schemeClr val="dk1"/>
                </a:solidFill>
              </a:rPr>
              <a:t>Kaggle which comes from</a:t>
            </a:r>
            <a:r>
              <a:rPr lang="en-GB">
                <a:solidFill>
                  <a:schemeClr val="dk1"/>
                </a:solidFill>
              </a:rPr>
              <a:t> PaySim application</a:t>
            </a:r>
            <a:endParaRPr>
              <a:solidFill>
                <a:schemeClr val="dk1"/>
              </a:solidFill>
            </a:endParaRPr>
          </a:p>
          <a:p>
            <a:pPr indent="-298450" lvl="0" marL="457200" rtl="0" algn="l">
              <a:lnSpc>
                <a:spcPct val="150000"/>
              </a:lnSpc>
              <a:spcBef>
                <a:spcPts val="0"/>
              </a:spcBef>
              <a:spcAft>
                <a:spcPts val="0"/>
              </a:spcAft>
              <a:buClr>
                <a:schemeClr val="dk1"/>
              </a:buClr>
              <a:buSzPts val="1100"/>
              <a:buChar char="●"/>
            </a:pPr>
            <a:r>
              <a:rPr lang="en-GB">
                <a:solidFill>
                  <a:schemeClr val="dk1"/>
                </a:solidFill>
              </a:rPr>
              <a:t>The data is based on sample of real world transactions extracted from one month of logs from financial service provider.</a:t>
            </a:r>
            <a:endParaRPr>
              <a:solidFill>
                <a:schemeClr val="dk1"/>
              </a:solidFill>
            </a:endParaRPr>
          </a:p>
          <a:p>
            <a:pPr indent="-298450" lvl="0" marL="457200" rtl="0" algn="l">
              <a:lnSpc>
                <a:spcPct val="150000"/>
              </a:lnSpc>
              <a:spcBef>
                <a:spcPts val="0"/>
              </a:spcBef>
              <a:spcAft>
                <a:spcPts val="0"/>
              </a:spcAft>
              <a:buClr>
                <a:schemeClr val="dk1"/>
              </a:buClr>
              <a:buSzPts val="1100"/>
              <a:buChar char="●"/>
            </a:pPr>
            <a:r>
              <a:rPr lang="en-GB">
                <a:solidFill>
                  <a:schemeClr val="dk1"/>
                </a:solidFill>
              </a:rPr>
              <a:t>As you can see, out of 5.8M transactions 187K recorded as Fraud</a:t>
            </a:r>
            <a:endParaRPr>
              <a:solidFill>
                <a:schemeClr val="dk1"/>
              </a:solidFill>
            </a:endParaRPr>
          </a:p>
          <a:p>
            <a:pPr indent="0" lvl="0" marL="0" rtl="0" algn="l">
              <a:lnSpc>
                <a:spcPct val="150000"/>
              </a:lnSpc>
              <a:spcBef>
                <a:spcPts val="1200"/>
              </a:spcBef>
              <a:spcAft>
                <a:spcPts val="0"/>
              </a:spcAft>
              <a:buNone/>
            </a:pPr>
            <a:r>
              <a:rPr lang="en-GB">
                <a:solidFill>
                  <a:schemeClr val="dk1"/>
                </a:solidFill>
              </a:rPr>
              <a:t>Main </a:t>
            </a:r>
            <a:r>
              <a:rPr lang="en-GB">
                <a:solidFill>
                  <a:schemeClr val="dk1"/>
                </a:solidFill>
              </a:rPr>
              <a:t>Challenge</a:t>
            </a:r>
            <a:r>
              <a:rPr lang="en-GB">
                <a:solidFill>
                  <a:schemeClr val="dk1"/>
                </a:solidFill>
              </a:rPr>
              <a:t>: </a:t>
            </a:r>
            <a:endParaRPr>
              <a:solidFill>
                <a:schemeClr val="dk1"/>
              </a:solidFill>
            </a:endParaRPr>
          </a:p>
          <a:p>
            <a:pPr indent="-298450" lvl="0" marL="457200" rtl="0" algn="l">
              <a:lnSpc>
                <a:spcPct val="150000"/>
              </a:lnSpc>
              <a:spcBef>
                <a:spcPts val="1200"/>
              </a:spcBef>
              <a:spcAft>
                <a:spcPts val="0"/>
              </a:spcAft>
              <a:buClr>
                <a:schemeClr val="dk1"/>
              </a:buClr>
              <a:buSzPts val="1100"/>
              <a:buChar char="●"/>
            </a:pPr>
            <a:r>
              <a:rPr lang="en-GB">
                <a:solidFill>
                  <a:schemeClr val="dk1"/>
                </a:solidFill>
              </a:rPr>
              <a:t>This is a </a:t>
            </a:r>
            <a:r>
              <a:rPr lang="en-GB">
                <a:solidFill>
                  <a:schemeClr val="dk1"/>
                </a:solidFill>
              </a:rPr>
              <a:t>Imbalanced dataset- </a:t>
            </a:r>
            <a:endParaRPr>
              <a:solidFill>
                <a:schemeClr val="dk1"/>
              </a:solidFill>
            </a:endParaRPr>
          </a:p>
          <a:p>
            <a:pPr indent="-298450" lvl="0" marL="457200" rtl="0" algn="l">
              <a:lnSpc>
                <a:spcPct val="150000"/>
              </a:lnSpc>
              <a:spcBef>
                <a:spcPts val="0"/>
              </a:spcBef>
              <a:spcAft>
                <a:spcPts val="0"/>
              </a:spcAft>
              <a:buClr>
                <a:schemeClr val="dk1"/>
              </a:buClr>
              <a:buSzPts val="1100"/>
              <a:buChar char="●"/>
            </a:pPr>
            <a:r>
              <a:rPr lang="en-GB">
                <a:solidFill>
                  <a:schemeClr val="dk1"/>
                </a:solidFill>
              </a:rPr>
              <a:t>However - This is the same problem that we would have with real world LBG data.</a:t>
            </a:r>
            <a:endParaRPr>
              <a:solidFill>
                <a:schemeClr val="dk1"/>
              </a:solidFill>
            </a:endParaRPr>
          </a:p>
          <a:p>
            <a:pPr indent="-298450" lvl="0" marL="457200" rtl="0" algn="l">
              <a:lnSpc>
                <a:spcPct val="150000"/>
              </a:lnSpc>
              <a:spcBef>
                <a:spcPts val="0"/>
              </a:spcBef>
              <a:spcAft>
                <a:spcPts val="0"/>
              </a:spcAft>
              <a:buClr>
                <a:schemeClr val="dk1"/>
              </a:buClr>
              <a:buSzPts val="1100"/>
              <a:buChar char="●"/>
            </a:pPr>
            <a:r>
              <a:rPr lang="en-GB">
                <a:solidFill>
                  <a:schemeClr val="dk1"/>
                </a:solidFill>
              </a:rPr>
              <a:t>Knew this would require solutions to address, initial thoughts were to use methods such as gradient boosting, or over/under sampling.</a:t>
            </a:r>
            <a:endParaRPr>
              <a:solidFill>
                <a:schemeClr val="dk1"/>
              </a:solidFill>
            </a:endParaRPr>
          </a:p>
          <a:p>
            <a:pPr indent="0" lvl="0" marL="457200" rtl="0" algn="l">
              <a:lnSpc>
                <a:spcPct val="150000"/>
              </a:lnSpc>
              <a:spcBef>
                <a:spcPts val="0"/>
              </a:spcBef>
              <a:spcAft>
                <a:spcPts val="0"/>
              </a:spcAft>
              <a:buNone/>
            </a:pPr>
            <a:r>
              <a:t/>
            </a:r>
            <a:endParaRPr>
              <a:solidFill>
                <a:schemeClr val="dk1"/>
              </a:solidFill>
            </a:endParaRPr>
          </a:p>
          <a:p>
            <a:pPr indent="0" lvl="0" marL="457200" rtl="0" algn="l">
              <a:lnSpc>
                <a:spcPct val="150000"/>
              </a:lnSpc>
              <a:spcBef>
                <a:spcPts val="0"/>
              </a:spcBef>
              <a:spcAft>
                <a:spcPts val="0"/>
              </a:spcAft>
              <a:buNone/>
            </a:pPr>
            <a:r>
              <a:t/>
            </a:r>
            <a:endParaRPr>
              <a:solidFill>
                <a:schemeClr val="dk1"/>
              </a:solidFill>
            </a:endParaRPr>
          </a:p>
          <a:p>
            <a:pPr indent="0" lvl="0" marL="457200" rtl="0" algn="l">
              <a:lnSpc>
                <a:spcPct val="150000"/>
              </a:lnSpc>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b844f2a0a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b844f2a0a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595959"/>
              </a:buClr>
              <a:buSzPts val="1200"/>
              <a:buChar char="●"/>
            </a:pPr>
            <a:r>
              <a:rPr lang="en-GB" sz="1200">
                <a:solidFill>
                  <a:srgbClr val="595959"/>
                </a:solidFill>
              </a:rPr>
              <a:t>This is our 1st Model - decision Tree, written in python</a:t>
            </a:r>
            <a:endParaRPr sz="1200">
              <a:solidFill>
                <a:srgbClr val="595959"/>
              </a:solidFill>
            </a:endParaRPr>
          </a:p>
          <a:p>
            <a:pPr indent="0" lvl="0" marL="457200" rtl="0" algn="l">
              <a:spcBef>
                <a:spcPts val="0"/>
              </a:spcBef>
              <a:spcAft>
                <a:spcPts val="0"/>
              </a:spcAft>
              <a:buNone/>
            </a:pPr>
            <a:r>
              <a:t/>
            </a:r>
            <a:endParaRPr sz="1200">
              <a:solidFill>
                <a:srgbClr val="595959"/>
              </a:solidFill>
            </a:endParaRPr>
          </a:p>
          <a:p>
            <a:pPr indent="-304800" lvl="0" marL="457200" rtl="0" algn="l">
              <a:spcBef>
                <a:spcPts val="0"/>
              </a:spcBef>
              <a:spcAft>
                <a:spcPts val="0"/>
              </a:spcAft>
              <a:buClr>
                <a:srgbClr val="595959"/>
              </a:buClr>
              <a:buSzPts val="1200"/>
              <a:buChar char="●"/>
            </a:pPr>
            <a:r>
              <a:rPr lang="en-GB" sz="1200">
                <a:solidFill>
                  <a:srgbClr val="595959"/>
                </a:solidFill>
              </a:rPr>
              <a:t>Although Knew that this model type would not be as capable of dealing with problems we had identified - its purpose was to give baseline for comparison</a:t>
            </a:r>
            <a:endParaRPr sz="1200">
              <a:solidFill>
                <a:srgbClr val="595959"/>
              </a:solidFill>
            </a:endParaRPr>
          </a:p>
          <a:p>
            <a:pPr indent="0" lvl="0" marL="457200" rtl="0" algn="l">
              <a:spcBef>
                <a:spcPts val="0"/>
              </a:spcBef>
              <a:spcAft>
                <a:spcPts val="0"/>
              </a:spcAft>
              <a:buNone/>
            </a:pPr>
            <a:r>
              <a:t/>
            </a:r>
            <a:endParaRPr sz="1200">
              <a:solidFill>
                <a:srgbClr val="595959"/>
              </a:solidFill>
            </a:endParaRPr>
          </a:p>
          <a:p>
            <a:pPr indent="-304800" lvl="0" marL="457200" rtl="0" algn="l">
              <a:spcBef>
                <a:spcPts val="0"/>
              </a:spcBef>
              <a:spcAft>
                <a:spcPts val="0"/>
              </a:spcAft>
              <a:buClr>
                <a:srgbClr val="595959"/>
              </a:buClr>
              <a:buSzPts val="1200"/>
              <a:buChar char="●"/>
            </a:pPr>
            <a:r>
              <a:rPr lang="en-GB" sz="1200">
                <a:solidFill>
                  <a:srgbClr val="595959"/>
                </a:solidFill>
              </a:rPr>
              <a:t>Looking left to right you can see initial </a:t>
            </a:r>
            <a:r>
              <a:rPr lang="en-GB" sz="1200">
                <a:solidFill>
                  <a:srgbClr val="595959"/>
                </a:solidFill>
              </a:rPr>
              <a:t>model was biased towards predicting transactions fraudulent, </a:t>
            </a:r>
            <a:endParaRPr sz="1200">
              <a:solidFill>
                <a:srgbClr val="595959"/>
              </a:solidFill>
            </a:endParaRPr>
          </a:p>
          <a:p>
            <a:pPr indent="-304800" lvl="0" marL="457200" rtl="0" algn="l">
              <a:spcBef>
                <a:spcPts val="0"/>
              </a:spcBef>
              <a:spcAft>
                <a:spcPts val="0"/>
              </a:spcAft>
              <a:buClr>
                <a:srgbClr val="595959"/>
              </a:buClr>
              <a:buSzPts val="1200"/>
              <a:buChar char="●"/>
            </a:pPr>
            <a:r>
              <a:rPr lang="en-GB" sz="1200">
                <a:solidFill>
                  <a:srgbClr val="595959"/>
                </a:solidFill>
              </a:rPr>
              <a:t>75% of genuine transactions fitting into this category</a:t>
            </a:r>
            <a:endParaRPr sz="1200">
              <a:solidFill>
                <a:srgbClr val="595959"/>
              </a:solidFill>
            </a:endParaRPr>
          </a:p>
          <a:p>
            <a:pPr indent="-304800" lvl="0" marL="457200" rtl="0" algn="l">
              <a:spcBef>
                <a:spcPts val="0"/>
              </a:spcBef>
              <a:spcAft>
                <a:spcPts val="0"/>
              </a:spcAft>
              <a:buClr>
                <a:srgbClr val="595959"/>
              </a:buClr>
              <a:buSzPts val="1200"/>
              <a:buChar char="●"/>
            </a:pPr>
            <a:r>
              <a:rPr lang="en-GB" sz="1200">
                <a:solidFill>
                  <a:srgbClr val="595959"/>
                </a:solidFill>
              </a:rPr>
              <a:t>After balancing data using class weight function reduced this to 15%, also missed capturing 10% of fraudulent </a:t>
            </a:r>
            <a:endParaRPr sz="1200">
              <a:solidFill>
                <a:srgbClr val="595959"/>
              </a:solidFill>
            </a:endParaRPr>
          </a:p>
          <a:p>
            <a:pPr indent="0" lvl="0" marL="457200" rtl="0" algn="l">
              <a:spcBef>
                <a:spcPts val="0"/>
              </a:spcBef>
              <a:spcAft>
                <a:spcPts val="0"/>
              </a:spcAft>
              <a:buNone/>
            </a:pPr>
            <a:r>
              <a:t/>
            </a:r>
            <a:endParaRPr sz="1200">
              <a:solidFill>
                <a:srgbClr val="595959"/>
              </a:solidFill>
            </a:endParaRPr>
          </a:p>
          <a:p>
            <a:pPr indent="0" lvl="0" marL="0" rtl="0" algn="l">
              <a:spcBef>
                <a:spcPts val="0"/>
              </a:spcBef>
              <a:spcAft>
                <a:spcPts val="0"/>
              </a:spcAft>
              <a:buNone/>
            </a:pPr>
            <a:r>
              <a:t/>
            </a:r>
            <a:endParaRPr sz="1200">
              <a:solidFill>
                <a:srgbClr val="595959"/>
              </a:solidFill>
            </a:endParaRPr>
          </a:p>
          <a:p>
            <a:pPr indent="-304800" lvl="0" marL="457200" rtl="0" algn="l">
              <a:spcBef>
                <a:spcPts val="0"/>
              </a:spcBef>
              <a:spcAft>
                <a:spcPts val="0"/>
              </a:spcAft>
              <a:buClr>
                <a:srgbClr val="595959"/>
              </a:buClr>
              <a:buSzPts val="1200"/>
              <a:buChar char="●"/>
            </a:pPr>
            <a:r>
              <a:rPr lang="en-GB" sz="1200">
                <a:solidFill>
                  <a:srgbClr val="595959"/>
                </a:solidFill>
              </a:rPr>
              <a:t>Confirmed that we needed change to model capable of dealing with this problem</a:t>
            </a:r>
            <a:endParaRPr sz="1200">
              <a:solidFill>
                <a:srgbClr val="595959"/>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8ecbe58309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8ecbe58309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595959"/>
              </a:buClr>
              <a:buSzPts val="1200"/>
              <a:buChar char="●"/>
            </a:pPr>
            <a:r>
              <a:rPr lang="en-GB" sz="1200">
                <a:solidFill>
                  <a:srgbClr val="595959"/>
                </a:solidFill>
              </a:rPr>
              <a:t>Next Model- Random Forest</a:t>
            </a:r>
            <a:endParaRPr sz="1200">
              <a:solidFill>
                <a:srgbClr val="595959"/>
              </a:solidFill>
            </a:endParaRPr>
          </a:p>
          <a:p>
            <a:pPr indent="-304800" lvl="0" marL="457200" rtl="0" algn="l">
              <a:spcBef>
                <a:spcPts val="0"/>
              </a:spcBef>
              <a:spcAft>
                <a:spcPts val="0"/>
              </a:spcAft>
              <a:buClr>
                <a:srgbClr val="595959"/>
              </a:buClr>
              <a:buSzPts val="1200"/>
              <a:buChar char="●"/>
            </a:pPr>
            <a:r>
              <a:rPr lang="en-GB" sz="1200">
                <a:solidFill>
                  <a:srgbClr val="595959"/>
                </a:solidFill>
              </a:rPr>
              <a:t>You can see a diagram representing what a random forest is doing</a:t>
            </a:r>
            <a:endParaRPr sz="1200">
              <a:solidFill>
                <a:srgbClr val="595959"/>
              </a:solidFill>
            </a:endParaRPr>
          </a:p>
          <a:p>
            <a:pPr indent="-304800" lvl="0" marL="457200" rtl="0" algn="l">
              <a:spcBef>
                <a:spcPts val="0"/>
              </a:spcBef>
              <a:spcAft>
                <a:spcPts val="0"/>
              </a:spcAft>
              <a:buClr>
                <a:srgbClr val="595959"/>
              </a:buClr>
              <a:buSzPts val="1200"/>
              <a:buChar char="●"/>
            </a:pPr>
            <a:r>
              <a:rPr lang="en-GB" sz="1200">
                <a:solidFill>
                  <a:srgbClr val="595959"/>
                </a:solidFill>
              </a:rPr>
              <a:t>with each tree created with a random subset of features, </a:t>
            </a:r>
            <a:r>
              <a:rPr lang="en-GB" sz="1200">
                <a:solidFill>
                  <a:srgbClr val="595959"/>
                </a:solidFill>
              </a:rPr>
              <a:t>reduces likelihood of overfitting</a:t>
            </a:r>
            <a:endParaRPr sz="1200">
              <a:solidFill>
                <a:srgbClr val="595959"/>
              </a:solidFill>
            </a:endParaRPr>
          </a:p>
          <a:p>
            <a:pPr indent="0" lvl="0" marL="0" rtl="0" algn="l">
              <a:spcBef>
                <a:spcPts val="0"/>
              </a:spcBef>
              <a:spcAft>
                <a:spcPts val="0"/>
              </a:spcAft>
              <a:buNone/>
            </a:pPr>
            <a:r>
              <a:t/>
            </a:r>
            <a:endParaRPr sz="1200">
              <a:solidFill>
                <a:srgbClr val="595959"/>
              </a:solidFill>
            </a:endParaRPr>
          </a:p>
          <a:p>
            <a:pPr indent="0" lvl="0" marL="0" rtl="0" algn="l">
              <a:spcBef>
                <a:spcPts val="0"/>
              </a:spcBef>
              <a:spcAft>
                <a:spcPts val="0"/>
              </a:spcAft>
              <a:buNone/>
            </a:pPr>
            <a:r>
              <a:t/>
            </a:r>
            <a:endParaRPr sz="1200">
              <a:solidFill>
                <a:srgbClr val="595959"/>
              </a:solidFill>
            </a:endParaRPr>
          </a:p>
          <a:p>
            <a:pPr indent="-304800" lvl="0" marL="457200" rtl="0" algn="l">
              <a:spcBef>
                <a:spcPts val="0"/>
              </a:spcBef>
              <a:spcAft>
                <a:spcPts val="0"/>
              </a:spcAft>
              <a:buClr>
                <a:srgbClr val="595959"/>
              </a:buClr>
              <a:buSzPts val="1200"/>
              <a:buChar char="●"/>
            </a:pPr>
            <a:r>
              <a:rPr lang="en-GB" sz="1200">
                <a:solidFill>
                  <a:srgbClr val="595959"/>
                </a:solidFill>
              </a:rPr>
              <a:t>Slight improvement using random forest model however primary challenge was computing power, takes significantly longer to run compared to single tree. </a:t>
            </a:r>
            <a:endParaRPr sz="1200">
              <a:solidFill>
                <a:srgbClr val="595959"/>
              </a:solidFill>
            </a:endParaRPr>
          </a:p>
          <a:p>
            <a:pPr indent="-304800" lvl="0" marL="457200" rtl="0" algn="l">
              <a:spcBef>
                <a:spcPts val="0"/>
              </a:spcBef>
              <a:spcAft>
                <a:spcPts val="0"/>
              </a:spcAft>
              <a:buClr>
                <a:srgbClr val="595959"/>
              </a:buClr>
              <a:buSzPts val="1200"/>
              <a:buChar char="●"/>
            </a:pPr>
            <a:r>
              <a:rPr lang="en-GB" sz="1200">
                <a:solidFill>
                  <a:srgbClr val="595959"/>
                </a:solidFill>
              </a:rPr>
              <a:t>Close to two hours for last iteration of model. </a:t>
            </a:r>
            <a:endParaRPr sz="1200">
              <a:solidFill>
                <a:srgbClr val="595959"/>
              </a:solidFill>
            </a:endParaRPr>
          </a:p>
          <a:p>
            <a:pPr indent="0" lvl="0" marL="457200" rtl="0" algn="l">
              <a:spcBef>
                <a:spcPts val="0"/>
              </a:spcBef>
              <a:spcAft>
                <a:spcPts val="0"/>
              </a:spcAft>
              <a:buNone/>
            </a:pPr>
            <a:r>
              <a:t/>
            </a:r>
            <a:endParaRPr sz="1200">
              <a:solidFill>
                <a:srgbClr val="595959"/>
              </a:solidFill>
            </a:endParaRPr>
          </a:p>
          <a:p>
            <a:pPr indent="0" lvl="0" marL="457200" rtl="0" algn="l">
              <a:spcBef>
                <a:spcPts val="0"/>
              </a:spcBef>
              <a:spcAft>
                <a:spcPts val="0"/>
              </a:spcAft>
              <a:buNone/>
            </a:pPr>
            <a:r>
              <a:rPr lang="en-GB" sz="1200">
                <a:solidFill>
                  <a:srgbClr val="595959"/>
                </a:solidFill>
              </a:rPr>
              <a:t>Following this</a:t>
            </a:r>
            <a:endParaRPr sz="1200">
              <a:solidFill>
                <a:srgbClr val="595959"/>
              </a:solidFill>
            </a:endParaRPr>
          </a:p>
          <a:p>
            <a:pPr indent="-304800" lvl="0" marL="457200" rtl="0" algn="l">
              <a:spcBef>
                <a:spcPts val="0"/>
              </a:spcBef>
              <a:spcAft>
                <a:spcPts val="0"/>
              </a:spcAft>
              <a:buClr>
                <a:srgbClr val="595959"/>
              </a:buClr>
              <a:buSzPts val="1200"/>
              <a:buChar char="●"/>
            </a:pPr>
            <a:r>
              <a:rPr lang="en-GB" sz="1200">
                <a:solidFill>
                  <a:srgbClr val="595959"/>
                </a:solidFill>
              </a:rPr>
              <a:t>Decision taken at this stage to move onto cloud and take advantage of other model types &amp; processing power.</a:t>
            </a:r>
            <a:endParaRPr sz="1200">
              <a:solidFill>
                <a:srgbClr val="595959"/>
              </a:solidFill>
            </a:endParaRPr>
          </a:p>
          <a:p>
            <a:pPr indent="0" lvl="0" marL="0" rtl="0" algn="l">
              <a:spcBef>
                <a:spcPts val="0"/>
              </a:spcBef>
              <a:spcAft>
                <a:spcPts val="0"/>
              </a:spcAft>
              <a:buNone/>
            </a:pPr>
            <a:r>
              <a:t/>
            </a:r>
            <a:endParaRPr sz="1200">
              <a:solidFill>
                <a:srgbClr val="595959"/>
              </a:solidFill>
            </a:endParaRPr>
          </a:p>
          <a:p>
            <a:pPr indent="0" lvl="0" marL="0" rtl="0" algn="l">
              <a:spcBef>
                <a:spcPts val="0"/>
              </a:spcBef>
              <a:spcAft>
                <a:spcPts val="0"/>
              </a:spcAft>
              <a:buClr>
                <a:schemeClr val="dk1"/>
              </a:buClr>
              <a:buSzPts val="1100"/>
              <a:buFont typeface="Arial"/>
              <a:buNone/>
            </a:pPr>
            <a:r>
              <a:t/>
            </a:r>
            <a:endParaRPr sz="1200">
              <a:solidFill>
                <a:srgbClr val="595959"/>
              </a:solidFill>
            </a:endParaRPr>
          </a:p>
          <a:p>
            <a:pPr indent="0" lvl="0" marL="0" rtl="0" algn="l">
              <a:spcBef>
                <a:spcPts val="0"/>
              </a:spcBef>
              <a:spcAft>
                <a:spcPts val="0"/>
              </a:spcAft>
              <a:buClr>
                <a:schemeClr val="dk1"/>
              </a:buClr>
              <a:buSzPts val="1100"/>
              <a:buFont typeface="Arial"/>
              <a:buNone/>
            </a:pPr>
            <a:r>
              <a:t/>
            </a:r>
            <a:endParaRPr sz="1200">
              <a:solidFill>
                <a:srgbClr val="595959"/>
              </a:solidFill>
            </a:endParaRPr>
          </a:p>
          <a:p>
            <a:pPr indent="0" lvl="0" marL="0" rtl="0" algn="l">
              <a:spcBef>
                <a:spcPts val="0"/>
              </a:spcBef>
              <a:spcAft>
                <a:spcPts val="0"/>
              </a:spcAft>
              <a:buClr>
                <a:schemeClr val="dk1"/>
              </a:buClr>
              <a:buSzPts val="1100"/>
              <a:buFont typeface="Arial"/>
              <a:buNone/>
            </a:pPr>
            <a:r>
              <a:t/>
            </a:r>
            <a:endParaRPr sz="1200">
              <a:solidFill>
                <a:srgbClr val="595959"/>
              </a:solidFill>
            </a:endParaRPr>
          </a:p>
          <a:p>
            <a:pPr indent="0" lvl="0" marL="0" rtl="0" algn="l">
              <a:spcBef>
                <a:spcPts val="0"/>
              </a:spcBef>
              <a:spcAft>
                <a:spcPts val="0"/>
              </a:spcAft>
              <a:buClr>
                <a:schemeClr val="dk1"/>
              </a:buClr>
              <a:buSzPts val="1100"/>
              <a:buFont typeface="Arial"/>
              <a:buNone/>
            </a:pPr>
            <a:r>
              <a:t/>
            </a:r>
            <a:endParaRPr sz="1200">
              <a:solidFill>
                <a:srgbClr val="595959"/>
              </a:solidFill>
            </a:endParaRPr>
          </a:p>
          <a:p>
            <a:pPr indent="0" lvl="0" marL="0" rtl="0" algn="l">
              <a:spcBef>
                <a:spcPts val="0"/>
              </a:spcBef>
              <a:spcAft>
                <a:spcPts val="0"/>
              </a:spcAft>
              <a:buClr>
                <a:schemeClr val="dk1"/>
              </a:buClr>
              <a:buSzPts val="1100"/>
              <a:buFont typeface="Arial"/>
              <a:buNone/>
            </a:pPr>
            <a:r>
              <a:t/>
            </a:r>
            <a:endParaRPr sz="1200">
              <a:solidFill>
                <a:srgbClr val="595959"/>
              </a:solidFill>
            </a:endParaRPr>
          </a:p>
          <a:p>
            <a:pPr indent="0" lvl="0" marL="0" rtl="0" algn="l">
              <a:spcBef>
                <a:spcPts val="0"/>
              </a:spcBef>
              <a:spcAft>
                <a:spcPts val="0"/>
              </a:spcAft>
              <a:buClr>
                <a:schemeClr val="dk1"/>
              </a:buClr>
              <a:buSzPts val="1100"/>
              <a:buFont typeface="Arial"/>
              <a:buNone/>
            </a:pPr>
            <a:r>
              <a:t/>
            </a:r>
            <a:endParaRPr sz="1200">
              <a:solidFill>
                <a:srgbClr val="595959"/>
              </a:solidFill>
            </a:endParaRPr>
          </a:p>
          <a:p>
            <a:pPr indent="0" lvl="0" marL="0" rtl="0" algn="l">
              <a:spcBef>
                <a:spcPts val="0"/>
              </a:spcBef>
              <a:spcAft>
                <a:spcPts val="0"/>
              </a:spcAft>
              <a:buClr>
                <a:schemeClr val="dk1"/>
              </a:buClr>
              <a:buSzPts val="1100"/>
              <a:buFont typeface="Arial"/>
              <a:buNone/>
            </a:pPr>
            <a:r>
              <a:t/>
            </a:r>
            <a:endParaRPr sz="1200">
              <a:solidFill>
                <a:srgbClr val="595959"/>
              </a:solidFill>
            </a:endParaRPr>
          </a:p>
          <a:p>
            <a:pPr indent="0" lvl="0" marL="0" rtl="0" algn="l">
              <a:spcBef>
                <a:spcPts val="0"/>
              </a:spcBef>
              <a:spcAft>
                <a:spcPts val="0"/>
              </a:spcAft>
              <a:buClr>
                <a:schemeClr val="dk1"/>
              </a:buClr>
              <a:buSzPts val="1100"/>
              <a:buFont typeface="Arial"/>
              <a:buNone/>
            </a:pPr>
            <a:r>
              <a:t/>
            </a:r>
            <a:endParaRPr sz="1200">
              <a:solidFill>
                <a:srgbClr val="595959"/>
              </a:solidFill>
            </a:endParaRPr>
          </a:p>
          <a:p>
            <a:pPr indent="0" lvl="0" marL="0" rtl="0" algn="l">
              <a:spcBef>
                <a:spcPts val="0"/>
              </a:spcBef>
              <a:spcAft>
                <a:spcPts val="0"/>
              </a:spcAft>
              <a:buClr>
                <a:schemeClr val="dk1"/>
              </a:buClr>
              <a:buSzPts val="1100"/>
              <a:buFont typeface="Arial"/>
              <a:buNone/>
            </a:pPr>
            <a:r>
              <a:rPr lang="en-GB" sz="1200">
                <a:solidFill>
                  <a:srgbClr val="595959"/>
                </a:solidFill>
              </a:rPr>
              <a:t>Also took significant amount of time to run, 2 hours to train.</a:t>
            </a:r>
            <a:endParaRPr sz="1200">
              <a:solidFill>
                <a:srgbClr val="595959"/>
              </a:solidFill>
            </a:endParaRPr>
          </a:p>
          <a:p>
            <a:pPr indent="0" lvl="0" marL="0" rtl="0" algn="l">
              <a:spcBef>
                <a:spcPts val="0"/>
              </a:spcBef>
              <a:spcAft>
                <a:spcPts val="0"/>
              </a:spcAft>
              <a:buClr>
                <a:schemeClr val="dk1"/>
              </a:buClr>
              <a:buSzPts val="1100"/>
              <a:buFont typeface="Arial"/>
              <a:buNone/>
            </a:pPr>
            <a:r>
              <a:t/>
            </a:r>
            <a:endParaRPr sz="1200">
              <a:solidFill>
                <a:srgbClr val="595959"/>
              </a:solidFill>
            </a:endParaRPr>
          </a:p>
          <a:p>
            <a:pPr indent="0" lvl="0" marL="0" rtl="0" algn="l">
              <a:spcBef>
                <a:spcPts val="0"/>
              </a:spcBef>
              <a:spcAft>
                <a:spcPts val="0"/>
              </a:spcAft>
              <a:buClr>
                <a:schemeClr val="dk1"/>
              </a:buClr>
              <a:buSzPts val="1100"/>
              <a:buFont typeface="Arial"/>
              <a:buNone/>
            </a:pPr>
            <a:r>
              <a:rPr lang="en-GB" sz="1200">
                <a:solidFill>
                  <a:srgbClr val="111111"/>
                </a:solidFill>
                <a:highlight>
                  <a:srgbClr val="FFFFFF"/>
                </a:highlight>
                <a:latin typeface="Roboto"/>
                <a:ea typeface="Roboto"/>
                <a:cs typeface="Roboto"/>
                <a:sym typeface="Roboto"/>
              </a:rPr>
              <a:t>Random forests are better at predicting than decision trees because they use an ensemble of multiple decision trees, each trained on a different subset of the data and features. This reduces the variance and overfitting of the model, making it more robust and accurate on unseen data. </a:t>
            </a:r>
            <a:endParaRPr sz="1200">
              <a:solidFill>
                <a:srgbClr val="111111"/>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GB" sz="1200" u="sng">
                <a:solidFill>
                  <a:schemeClr val="hlink"/>
                </a:solidFill>
                <a:latin typeface="Roboto"/>
                <a:ea typeface="Roboto"/>
                <a:cs typeface="Roboto"/>
                <a:sym typeface="Roboto"/>
                <a:hlinkClick r:id="rId2"/>
              </a:rPr>
              <a:t>Random forests also provide an estimate of feature importance, which can help in feature selection and understanding the underlying data</a:t>
            </a:r>
            <a:endParaRPr sz="1200">
              <a:solidFill>
                <a:srgbClr val="595959"/>
              </a:solidFill>
            </a:endParaRPr>
          </a:p>
          <a:p>
            <a:pPr indent="0" lvl="0" marL="0" rtl="0" algn="l">
              <a:spcBef>
                <a:spcPts val="0"/>
              </a:spcBef>
              <a:spcAft>
                <a:spcPts val="0"/>
              </a:spcAft>
              <a:buClr>
                <a:schemeClr val="dk1"/>
              </a:buClr>
              <a:buSzPts val="1100"/>
              <a:buFont typeface="Arial"/>
              <a:buNone/>
            </a:pPr>
            <a:r>
              <a:t/>
            </a:r>
            <a:endParaRPr sz="1200">
              <a:solidFill>
                <a:srgbClr val="595959"/>
              </a:solidFill>
            </a:endParaRPr>
          </a:p>
          <a:p>
            <a:pPr indent="0" lvl="0" marL="0" rtl="0" algn="l">
              <a:spcBef>
                <a:spcPts val="0"/>
              </a:spcBef>
              <a:spcAft>
                <a:spcPts val="0"/>
              </a:spcAft>
              <a:buClr>
                <a:schemeClr val="dk1"/>
              </a:buClr>
              <a:buSzPts val="1100"/>
              <a:buFont typeface="Arial"/>
              <a:buNone/>
            </a:pPr>
            <a:r>
              <a:rPr lang="en-GB" sz="1200">
                <a:solidFill>
                  <a:srgbClr val="595959"/>
                </a:solidFill>
              </a:rPr>
              <a:t>Reduced overfitting, improved accuracy, robust to outliers, feature importance, handling missing values, stability and consistency</a:t>
            </a:r>
            <a:endParaRPr sz="1200">
              <a:solidFill>
                <a:srgbClr val="595959"/>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b96e8e149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b96e8e149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200000"/>
              </a:lnSpc>
              <a:spcBef>
                <a:spcPts val="0"/>
              </a:spcBef>
              <a:spcAft>
                <a:spcPts val="0"/>
              </a:spcAft>
              <a:buSzPts val="1100"/>
              <a:buChar char="●"/>
            </a:pPr>
            <a:r>
              <a:rPr lang="en-GB"/>
              <a:t>This Slide, just to give a brief overview of the process of migrating this model to the cloud, model development and deployment.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9.png"/><Relationship Id="rId5" Type="http://schemas.openxmlformats.org/officeDocument/2006/relationships/image" Target="../media/image19.png"/><Relationship Id="rId6"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kaggle.com/datasets/ealaxi/paysim1" TargetMode="External"/><Relationship Id="rId4" Type="http://schemas.openxmlformats.org/officeDocument/2006/relationships/hyperlink" Target="https://www.kaggle.com/datasets/ealaxi/paysim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0.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6.png"/><Relationship Id="rId5" Type="http://schemas.openxmlformats.org/officeDocument/2006/relationships/image" Target="../media/image10.png"/><Relationship Id="rId6" Type="http://schemas.openxmlformats.org/officeDocument/2006/relationships/image" Target="../media/image1.png"/><Relationship Id="rId7"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1350">
                <a:highlight>
                  <a:srgbClr val="FFFFFF"/>
                </a:highlight>
                <a:latin typeface="Roboto"/>
                <a:ea typeface="Roboto"/>
                <a:cs typeface="Roboto"/>
                <a:sym typeface="Roboto"/>
              </a:rPr>
              <a:t>Fraud detection – develop a machine learning model to check for fraud and other suspicious activity. </a:t>
            </a:r>
            <a:endParaRPr/>
          </a:p>
        </p:txBody>
      </p:sp>
      <p:sp>
        <p:nvSpPr>
          <p:cNvPr id="55" name="Google Shape;55;p13"/>
          <p:cNvSpPr/>
          <p:nvPr/>
        </p:nvSpPr>
        <p:spPr>
          <a:xfrm>
            <a:off x="2256625" y="1499175"/>
            <a:ext cx="4630754" cy="1219519"/>
          </a:xfrm>
          <a:prstGeom prst="rect">
            <a:avLst/>
          </a:prstGeom>
        </p:spPr>
        <p:txBody>
          <a:bodyPr>
            <a:prstTxWarp prst="textPlain"/>
          </a:bodyPr>
          <a:lstStyle/>
          <a:p>
            <a:pPr lvl="0" algn="ctr"/>
            <a:r>
              <a:rPr b="0" i="0">
                <a:ln cap="flat" cmpd="sng" w="9525">
                  <a:solidFill>
                    <a:srgbClr val="00864F"/>
                  </a:solidFill>
                  <a:prstDash val="solid"/>
                  <a:round/>
                  <a:headEnd len="sm" w="sm" type="none"/>
                  <a:tailEnd len="sm" w="sm" type="none"/>
                </a:ln>
                <a:solidFill>
                  <a:srgbClr val="7FC3A7"/>
                </a:solidFill>
                <a:latin typeface="Arial"/>
              </a:rPr>
              <a:t>Group 5</a:t>
            </a:r>
          </a:p>
        </p:txBody>
      </p:sp>
      <p:cxnSp>
        <p:nvCxnSpPr>
          <p:cNvPr id="56" name="Google Shape;56;p13"/>
          <p:cNvCxnSpPr/>
          <p:nvPr/>
        </p:nvCxnSpPr>
        <p:spPr>
          <a:xfrm>
            <a:off x="285400" y="2834125"/>
            <a:ext cx="8509800" cy="17400"/>
          </a:xfrm>
          <a:prstGeom prst="straightConnector1">
            <a:avLst/>
          </a:prstGeom>
          <a:noFill/>
          <a:ln cap="flat" cmpd="sng" w="9525">
            <a:solidFill>
              <a:srgbClr val="00864F"/>
            </a:solidFill>
            <a:prstDash val="solid"/>
            <a:round/>
            <a:headEnd len="med" w="med" type="none"/>
            <a:tailEnd len="med" w="med" type="none"/>
          </a:ln>
        </p:spPr>
      </p:cxnSp>
      <p:sp>
        <p:nvSpPr>
          <p:cNvPr id="57" name="Google Shape;57;p13"/>
          <p:cNvSpPr txBox="1"/>
          <p:nvPr/>
        </p:nvSpPr>
        <p:spPr>
          <a:xfrm>
            <a:off x="3072000" y="3626725"/>
            <a:ext cx="3000000" cy="985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300">
                <a:solidFill>
                  <a:schemeClr val="dk2"/>
                </a:solidFill>
              </a:rPr>
              <a:t>Delivered by:</a:t>
            </a:r>
            <a:endParaRPr sz="1300">
              <a:solidFill>
                <a:schemeClr val="dk2"/>
              </a:solidFill>
            </a:endParaRPr>
          </a:p>
          <a:p>
            <a:pPr indent="0" lvl="0" marL="0" rtl="0" algn="ctr">
              <a:spcBef>
                <a:spcPts val="0"/>
              </a:spcBef>
              <a:spcAft>
                <a:spcPts val="0"/>
              </a:spcAft>
              <a:buNone/>
            </a:pPr>
            <a:r>
              <a:rPr lang="en-GB" sz="1300">
                <a:solidFill>
                  <a:schemeClr val="dk2"/>
                </a:solidFill>
              </a:rPr>
              <a:t>Hannah Mitchell</a:t>
            </a:r>
            <a:endParaRPr sz="1300">
              <a:solidFill>
                <a:schemeClr val="dk2"/>
              </a:solidFill>
            </a:endParaRPr>
          </a:p>
          <a:p>
            <a:pPr indent="0" lvl="0" marL="0" rtl="0" algn="ctr">
              <a:spcBef>
                <a:spcPts val="0"/>
              </a:spcBef>
              <a:spcAft>
                <a:spcPts val="0"/>
              </a:spcAft>
              <a:buNone/>
            </a:pPr>
            <a:r>
              <a:rPr lang="en-GB" sz="1300">
                <a:solidFill>
                  <a:schemeClr val="dk2"/>
                </a:solidFill>
              </a:rPr>
              <a:t>Toby Girvan</a:t>
            </a:r>
            <a:endParaRPr sz="1300">
              <a:solidFill>
                <a:schemeClr val="dk2"/>
              </a:solidFill>
            </a:endParaRPr>
          </a:p>
          <a:p>
            <a:pPr indent="0" lvl="0" marL="0" rtl="0" algn="ctr">
              <a:spcBef>
                <a:spcPts val="0"/>
              </a:spcBef>
              <a:spcAft>
                <a:spcPts val="0"/>
              </a:spcAft>
              <a:buNone/>
            </a:pPr>
            <a:r>
              <a:rPr lang="en-GB" sz="1300">
                <a:solidFill>
                  <a:schemeClr val="dk2"/>
                </a:solidFill>
              </a:rPr>
              <a:t>Zoë Howe</a:t>
            </a:r>
            <a:endParaRPr sz="1300">
              <a:solidFill>
                <a:schemeClr val="dk2"/>
              </a:solidFill>
            </a:endParaRPr>
          </a:p>
        </p:txBody>
      </p:sp>
      <p:sp>
        <p:nvSpPr>
          <p:cNvPr id="58" name="Google Shape;58;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p:nvPr/>
        </p:nvSpPr>
        <p:spPr>
          <a:xfrm>
            <a:off x="4790925" y="1106125"/>
            <a:ext cx="4002900" cy="2025600"/>
          </a:xfrm>
          <a:prstGeom prst="roundRect">
            <a:avLst>
              <a:gd fmla="val 16667" name="adj"/>
            </a:avLst>
          </a:prstGeom>
          <a:solidFill>
            <a:schemeClr val="lt1"/>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148" name="Google Shape;148;p22"/>
          <p:cNvGrpSpPr/>
          <p:nvPr/>
        </p:nvGrpSpPr>
        <p:grpSpPr>
          <a:xfrm>
            <a:off x="5778325" y="1198588"/>
            <a:ext cx="2696050" cy="1836120"/>
            <a:chOff x="5778325" y="1198588"/>
            <a:chExt cx="2696050" cy="1836120"/>
          </a:xfrm>
        </p:grpSpPr>
        <p:pic>
          <p:nvPicPr>
            <p:cNvPr id="149" name="Google Shape;149;p22"/>
            <p:cNvPicPr preferRelativeResize="0"/>
            <p:nvPr/>
          </p:nvPicPr>
          <p:blipFill rotWithShape="1">
            <a:blip r:embed="rId3">
              <a:alphaModFix/>
            </a:blip>
            <a:srcRect b="0" l="0" r="53397" t="28387"/>
            <a:stretch/>
          </p:blipFill>
          <p:spPr>
            <a:xfrm>
              <a:off x="5778325" y="1198588"/>
              <a:ext cx="2696050" cy="1836120"/>
            </a:xfrm>
            <a:prstGeom prst="rect">
              <a:avLst/>
            </a:prstGeom>
            <a:noFill/>
            <a:ln>
              <a:noFill/>
            </a:ln>
          </p:spPr>
        </p:pic>
        <p:sp>
          <p:nvSpPr>
            <p:cNvPr id="150" name="Google Shape;150;p22"/>
            <p:cNvSpPr txBox="1"/>
            <p:nvPr/>
          </p:nvSpPr>
          <p:spPr>
            <a:xfrm rot="-2700000">
              <a:off x="7441391" y="1527908"/>
              <a:ext cx="654215" cy="200253"/>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800">
                  <a:solidFill>
                    <a:schemeClr val="dk2"/>
                  </a:solidFill>
                </a:rPr>
                <a:t>Fraud</a:t>
              </a:r>
              <a:endParaRPr sz="800">
                <a:solidFill>
                  <a:schemeClr val="dk2"/>
                </a:solidFill>
              </a:endParaRPr>
            </a:p>
          </p:txBody>
        </p:sp>
        <p:sp>
          <p:nvSpPr>
            <p:cNvPr id="151" name="Google Shape;151;p22"/>
            <p:cNvSpPr txBox="1"/>
            <p:nvPr/>
          </p:nvSpPr>
          <p:spPr>
            <a:xfrm rot="-2700000">
              <a:off x="7779741" y="1598483"/>
              <a:ext cx="654215" cy="200253"/>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800">
                  <a:solidFill>
                    <a:schemeClr val="dk2"/>
                  </a:solidFill>
                </a:rPr>
                <a:t>Not </a:t>
              </a:r>
              <a:r>
                <a:rPr lang="en-GB" sz="800">
                  <a:solidFill>
                    <a:schemeClr val="dk2"/>
                  </a:solidFill>
                </a:rPr>
                <a:t>Fraud</a:t>
              </a:r>
              <a:endParaRPr sz="800">
                <a:solidFill>
                  <a:schemeClr val="dk2"/>
                </a:solidFill>
              </a:endParaRPr>
            </a:p>
          </p:txBody>
        </p:sp>
        <p:sp>
          <p:nvSpPr>
            <p:cNvPr id="152" name="Google Shape;152;p22"/>
            <p:cNvSpPr txBox="1"/>
            <p:nvPr/>
          </p:nvSpPr>
          <p:spPr>
            <a:xfrm>
              <a:off x="6271591" y="2290183"/>
              <a:ext cx="654300" cy="20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800">
                  <a:solidFill>
                    <a:schemeClr val="dk2"/>
                  </a:solidFill>
                </a:rPr>
                <a:t>Fraud</a:t>
              </a:r>
              <a:endParaRPr sz="800">
                <a:solidFill>
                  <a:schemeClr val="dk2"/>
                </a:solidFill>
              </a:endParaRPr>
            </a:p>
          </p:txBody>
        </p:sp>
        <p:sp>
          <p:nvSpPr>
            <p:cNvPr id="153" name="Google Shape;153;p22"/>
            <p:cNvSpPr txBox="1"/>
            <p:nvPr/>
          </p:nvSpPr>
          <p:spPr>
            <a:xfrm>
              <a:off x="6271591" y="2624283"/>
              <a:ext cx="654300" cy="20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800">
                  <a:solidFill>
                    <a:schemeClr val="dk2"/>
                  </a:solidFill>
                </a:rPr>
                <a:t>Not Fraud</a:t>
              </a:r>
              <a:endParaRPr sz="800">
                <a:solidFill>
                  <a:schemeClr val="dk2"/>
                </a:solidFill>
              </a:endParaRPr>
            </a:p>
          </p:txBody>
        </p:sp>
      </p:grpSp>
      <p:grpSp>
        <p:nvGrpSpPr>
          <p:cNvPr id="154" name="Google Shape;154;p22"/>
          <p:cNvGrpSpPr/>
          <p:nvPr/>
        </p:nvGrpSpPr>
        <p:grpSpPr>
          <a:xfrm>
            <a:off x="5778325" y="3279918"/>
            <a:ext cx="2696050" cy="1630382"/>
            <a:chOff x="5778325" y="3279918"/>
            <a:chExt cx="2696050" cy="1630382"/>
          </a:xfrm>
        </p:grpSpPr>
        <p:pic>
          <p:nvPicPr>
            <p:cNvPr id="155" name="Google Shape;155;p22"/>
            <p:cNvPicPr preferRelativeResize="0"/>
            <p:nvPr/>
          </p:nvPicPr>
          <p:blipFill rotWithShape="1">
            <a:blip r:embed="rId4">
              <a:alphaModFix/>
            </a:blip>
            <a:srcRect b="6" l="0" r="53097" t="33348"/>
            <a:stretch/>
          </p:blipFill>
          <p:spPr>
            <a:xfrm>
              <a:off x="5778325" y="3279925"/>
              <a:ext cx="2696050" cy="1630375"/>
            </a:xfrm>
            <a:prstGeom prst="rect">
              <a:avLst/>
            </a:prstGeom>
            <a:noFill/>
            <a:ln>
              <a:noFill/>
            </a:ln>
          </p:spPr>
        </p:pic>
        <p:sp>
          <p:nvSpPr>
            <p:cNvPr id="156" name="Google Shape;156;p22"/>
            <p:cNvSpPr txBox="1"/>
            <p:nvPr/>
          </p:nvSpPr>
          <p:spPr>
            <a:xfrm rot="-2701115">
              <a:off x="7403215" y="3481891"/>
              <a:ext cx="654003" cy="200253"/>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800">
                  <a:solidFill>
                    <a:schemeClr val="dk2"/>
                  </a:solidFill>
                </a:rPr>
                <a:t>Fraud</a:t>
              </a:r>
              <a:endParaRPr sz="800">
                <a:solidFill>
                  <a:schemeClr val="dk2"/>
                </a:solidFill>
              </a:endParaRPr>
            </a:p>
          </p:txBody>
        </p:sp>
        <p:sp>
          <p:nvSpPr>
            <p:cNvPr id="157" name="Google Shape;157;p22"/>
            <p:cNvSpPr txBox="1"/>
            <p:nvPr/>
          </p:nvSpPr>
          <p:spPr>
            <a:xfrm rot="-2700000">
              <a:off x="7747891" y="3570558"/>
              <a:ext cx="654215" cy="200253"/>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800">
                  <a:solidFill>
                    <a:schemeClr val="dk2"/>
                  </a:solidFill>
                </a:rPr>
                <a:t>Not </a:t>
              </a:r>
              <a:r>
                <a:rPr lang="en-GB" sz="800">
                  <a:solidFill>
                    <a:schemeClr val="dk2"/>
                  </a:solidFill>
                </a:rPr>
                <a:t>Fraud</a:t>
              </a:r>
              <a:endParaRPr sz="800">
                <a:solidFill>
                  <a:schemeClr val="dk2"/>
                </a:solidFill>
              </a:endParaRPr>
            </a:p>
          </p:txBody>
        </p:sp>
        <p:sp>
          <p:nvSpPr>
            <p:cNvPr id="158" name="Google Shape;158;p22"/>
            <p:cNvSpPr txBox="1"/>
            <p:nvPr/>
          </p:nvSpPr>
          <p:spPr>
            <a:xfrm>
              <a:off x="6271591" y="4193158"/>
              <a:ext cx="654300" cy="20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800">
                  <a:solidFill>
                    <a:schemeClr val="dk2"/>
                  </a:solidFill>
                </a:rPr>
                <a:t>Fraud</a:t>
              </a:r>
              <a:endParaRPr sz="800">
                <a:solidFill>
                  <a:schemeClr val="dk2"/>
                </a:solidFill>
              </a:endParaRPr>
            </a:p>
          </p:txBody>
        </p:sp>
        <p:sp>
          <p:nvSpPr>
            <p:cNvPr id="159" name="Google Shape;159;p22"/>
            <p:cNvSpPr txBox="1"/>
            <p:nvPr/>
          </p:nvSpPr>
          <p:spPr>
            <a:xfrm>
              <a:off x="6239766" y="4482808"/>
              <a:ext cx="654300" cy="20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800">
                  <a:solidFill>
                    <a:schemeClr val="dk2"/>
                  </a:solidFill>
                </a:rPr>
                <a:t>Not </a:t>
              </a:r>
              <a:r>
                <a:rPr lang="en-GB" sz="800">
                  <a:solidFill>
                    <a:schemeClr val="dk2"/>
                  </a:solidFill>
                </a:rPr>
                <a:t>Fraud</a:t>
              </a:r>
              <a:endParaRPr sz="800">
                <a:solidFill>
                  <a:schemeClr val="dk2"/>
                </a:solidFill>
              </a:endParaRPr>
            </a:p>
          </p:txBody>
        </p:sp>
      </p:grpSp>
      <p:pic>
        <p:nvPicPr>
          <p:cNvPr id="160" name="Google Shape;160;p22"/>
          <p:cNvPicPr preferRelativeResize="0"/>
          <p:nvPr/>
        </p:nvPicPr>
        <p:blipFill>
          <a:blip r:embed="rId5">
            <a:alphaModFix/>
          </a:blip>
          <a:stretch>
            <a:fillRect/>
          </a:stretch>
        </p:blipFill>
        <p:spPr>
          <a:xfrm>
            <a:off x="461700" y="1035125"/>
            <a:ext cx="3665550" cy="2409100"/>
          </a:xfrm>
          <a:prstGeom prst="rect">
            <a:avLst/>
          </a:prstGeom>
          <a:noFill/>
          <a:ln>
            <a:noFill/>
          </a:ln>
        </p:spPr>
      </p:pic>
      <p:sp>
        <p:nvSpPr>
          <p:cNvPr id="161" name="Google Shape;16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00864F"/>
                </a:solidFill>
              </a:rPr>
              <a:t>Google Cloud Result </a:t>
            </a:r>
            <a:endParaRPr>
              <a:solidFill>
                <a:srgbClr val="00864F"/>
              </a:solidFill>
            </a:endParaRPr>
          </a:p>
        </p:txBody>
      </p:sp>
      <p:cxnSp>
        <p:nvCxnSpPr>
          <p:cNvPr id="162" name="Google Shape;162;p22"/>
          <p:cNvCxnSpPr/>
          <p:nvPr/>
        </p:nvCxnSpPr>
        <p:spPr>
          <a:xfrm>
            <a:off x="317100" y="1017725"/>
            <a:ext cx="8509800" cy="17400"/>
          </a:xfrm>
          <a:prstGeom prst="straightConnector1">
            <a:avLst/>
          </a:prstGeom>
          <a:noFill/>
          <a:ln cap="flat" cmpd="sng" w="9525">
            <a:solidFill>
              <a:srgbClr val="00864F"/>
            </a:solidFill>
            <a:prstDash val="solid"/>
            <a:round/>
            <a:headEnd len="med" w="med" type="none"/>
            <a:tailEnd len="med" w="med" type="none"/>
          </a:ln>
        </p:spPr>
      </p:cxnSp>
      <p:sp>
        <p:nvSpPr>
          <p:cNvPr id="163" name="Google Shape;163;p22"/>
          <p:cNvSpPr txBox="1"/>
          <p:nvPr/>
        </p:nvSpPr>
        <p:spPr>
          <a:xfrm>
            <a:off x="4998100" y="1325925"/>
            <a:ext cx="1927800" cy="4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2"/>
                </a:solidFill>
                <a:highlight>
                  <a:schemeClr val="lt1"/>
                </a:highlight>
              </a:rPr>
              <a:t>XGBoosted Tree</a:t>
            </a:r>
            <a:endParaRPr sz="1800">
              <a:solidFill>
                <a:schemeClr val="dk2"/>
              </a:solidFill>
              <a:highlight>
                <a:schemeClr val="lt1"/>
              </a:highlight>
            </a:endParaRPr>
          </a:p>
        </p:txBody>
      </p:sp>
      <p:sp>
        <p:nvSpPr>
          <p:cNvPr id="164" name="Google Shape;164;p22"/>
          <p:cNvSpPr txBox="1"/>
          <p:nvPr/>
        </p:nvSpPr>
        <p:spPr>
          <a:xfrm>
            <a:off x="4998100" y="3141575"/>
            <a:ext cx="1776000" cy="70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2"/>
                </a:solidFill>
              </a:rPr>
              <a:t>XGBoosted </a:t>
            </a:r>
            <a:endParaRPr sz="1800">
              <a:solidFill>
                <a:schemeClr val="dk2"/>
              </a:solidFill>
            </a:endParaRPr>
          </a:p>
          <a:p>
            <a:pPr indent="0" lvl="0" marL="0" rtl="0" algn="l">
              <a:spcBef>
                <a:spcPts val="0"/>
              </a:spcBef>
              <a:spcAft>
                <a:spcPts val="0"/>
              </a:spcAft>
              <a:buNone/>
            </a:pPr>
            <a:r>
              <a:rPr lang="en-GB" sz="1800">
                <a:solidFill>
                  <a:schemeClr val="dk2"/>
                </a:solidFill>
              </a:rPr>
              <a:t>Random Forest</a:t>
            </a:r>
            <a:endParaRPr sz="1800">
              <a:solidFill>
                <a:schemeClr val="dk2"/>
              </a:solidFill>
            </a:endParaRPr>
          </a:p>
        </p:txBody>
      </p:sp>
      <p:sp>
        <p:nvSpPr>
          <p:cNvPr id="165" name="Google Shape;165;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66" name="Google Shape;166;p22"/>
          <p:cNvPicPr preferRelativeResize="0"/>
          <p:nvPr/>
        </p:nvPicPr>
        <p:blipFill rotWithShape="1">
          <a:blip r:embed="rId6">
            <a:alphaModFix/>
          </a:blip>
          <a:srcRect b="0" l="0" r="0" t="20798"/>
          <a:stretch/>
        </p:blipFill>
        <p:spPr>
          <a:xfrm>
            <a:off x="742075" y="3674824"/>
            <a:ext cx="3104800" cy="1382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00864F"/>
                </a:solidFill>
              </a:rPr>
              <a:t>Planned Deployment </a:t>
            </a:r>
            <a:r>
              <a:rPr lang="en-GB">
                <a:solidFill>
                  <a:srgbClr val="00864F"/>
                </a:solidFill>
              </a:rPr>
              <a:t>Architecture</a:t>
            </a:r>
            <a:r>
              <a:rPr lang="en-GB">
                <a:solidFill>
                  <a:srgbClr val="00864F"/>
                </a:solidFill>
              </a:rPr>
              <a:t> </a:t>
            </a:r>
            <a:endParaRPr>
              <a:solidFill>
                <a:srgbClr val="00864F"/>
              </a:solidFill>
            </a:endParaRPr>
          </a:p>
        </p:txBody>
      </p:sp>
      <p:cxnSp>
        <p:nvCxnSpPr>
          <p:cNvPr id="172" name="Google Shape;172;p23"/>
          <p:cNvCxnSpPr/>
          <p:nvPr/>
        </p:nvCxnSpPr>
        <p:spPr>
          <a:xfrm>
            <a:off x="317100" y="1017725"/>
            <a:ext cx="8509800" cy="17400"/>
          </a:xfrm>
          <a:prstGeom prst="straightConnector1">
            <a:avLst/>
          </a:prstGeom>
          <a:noFill/>
          <a:ln cap="flat" cmpd="sng" w="9525">
            <a:solidFill>
              <a:srgbClr val="00864F"/>
            </a:solidFill>
            <a:prstDash val="solid"/>
            <a:round/>
            <a:headEnd len="med" w="med" type="none"/>
            <a:tailEnd len="med" w="med" type="none"/>
          </a:ln>
        </p:spPr>
      </p:cxnSp>
      <p:sp>
        <p:nvSpPr>
          <p:cNvPr id="173" name="Google Shape;173;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74" name="Google Shape;174;p23"/>
          <p:cNvPicPr preferRelativeResize="0"/>
          <p:nvPr/>
        </p:nvPicPr>
        <p:blipFill>
          <a:blip r:embed="rId3">
            <a:alphaModFix/>
          </a:blip>
          <a:stretch>
            <a:fillRect/>
          </a:stretch>
        </p:blipFill>
        <p:spPr>
          <a:xfrm>
            <a:off x="364900" y="2110700"/>
            <a:ext cx="8414201" cy="1459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00864F"/>
                </a:solidFill>
              </a:rPr>
              <a:t>Conclusion</a:t>
            </a:r>
            <a:endParaRPr>
              <a:solidFill>
                <a:srgbClr val="00864F"/>
              </a:solidFill>
            </a:endParaRPr>
          </a:p>
        </p:txBody>
      </p:sp>
      <p:cxnSp>
        <p:nvCxnSpPr>
          <p:cNvPr id="180" name="Google Shape;180;p24"/>
          <p:cNvCxnSpPr/>
          <p:nvPr/>
        </p:nvCxnSpPr>
        <p:spPr>
          <a:xfrm>
            <a:off x="317100" y="1017725"/>
            <a:ext cx="8509800" cy="17400"/>
          </a:xfrm>
          <a:prstGeom prst="straightConnector1">
            <a:avLst/>
          </a:prstGeom>
          <a:noFill/>
          <a:ln cap="flat" cmpd="sng" w="9525">
            <a:solidFill>
              <a:srgbClr val="00864F"/>
            </a:solidFill>
            <a:prstDash val="solid"/>
            <a:round/>
            <a:headEnd len="med" w="med" type="none"/>
            <a:tailEnd len="med" w="med" type="none"/>
          </a:ln>
        </p:spPr>
      </p:cxnSp>
      <p:sp>
        <p:nvSpPr>
          <p:cNvPr id="181" name="Google Shape;181;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82" name="Google Shape;182;p24"/>
          <p:cNvPicPr preferRelativeResize="0"/>
          <p:nvPr/>
        </p:nvPicPr>
        <p:blipFill>
          <a:blip r:embed="rId3">
            <a:alphaModFix/>
          </a:blip>
          <a:stretch>
            <a:fillRect/>
          </a:stretch>
        </p:blipFill>
        <p:spPr>
          <a:xfrm>
            <a:off x="152400" y="1352500"/>
            <a:ext cx="8839198" cy="280302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00864F"/>
                </a:solidFill>
              </a:rPr>
              <a:t>References</a:t>
            </a:r>
            <a:endParaRPr>
              <a:solidFill>
                <a:srgbClr val="00864F"/>
              </a:solidFill>
            </a:endParaRPr>
          </a:p>
        </p:txBody>
      </p:sp>
      <p:cxnSp>
        <p:nvCxnSpPr>
          <p:cNvPr id="188" name="Google Shape;188;p25"/>
          <p:cNvCxnSpPr/>
          <p:nvPr/>
        </p:nvCxnSpPr>
        <p:spPr>
          <a:xfrm>
            <a:off x="317100" y="1017725"/>
            <a:ext cx="8509800" cy="17400"/>
          </a:xfrm>
          <a:prstGeom prst="straightConnector1">
            <a:avLst/>
          </a:prstGeom>
          <a:noFill/>
          <a:ln cap="flat" cmpd="sng" w="9525">
            <a:solidFill>
              <a:srgbClr val="00864F"/>
            </a:solidFill>
            <a:prstDash val="solid"/>
            <a:round/>
            <a:headEnd len="med" w="med" type="none"/>
            <a:tailEnd len="med" w="med" type="none"/>
          </a:ln>
        </p:spPr>
      </p:cxnSp>
      <p:sp>
        <p:nvSpPr>
          <p:cNvPr id="189" name="Google Shape;189;p25"/>
          <p:cNvSpPr txBox="1"/>
          <p:nvPr/>
        </p:nvSpPr>
        <p:spPr>
          <a:xfrm>
            <a:off x="345875" y="1172850"/>
            <a:ext cx="8337300" cy="3530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lang="en-GB" sz="1100">
                <a:solidFill>
                  <a:schemeClr val="dk2"/>
                </a:solidFill>
              </a:rPr>
              <a:t>Data Ingestion: - Dataset taken from Kaggle -</a:t>
            </a:r>
            <a:r>
              <a:rPr lang="en-GB" sz="1100">
                <a:solidFill>
                  <a:schemeClr val="dk1"/>
                </a:solidFill>
                <a:uFill>
                  <a:noFill/>
                </a:uFill>
                <a:hlinkClick r:id="rId3">
                  <a:extLst>
                    <a:ext uri="{A12FA001-AC4F-418D-AE19-62706E023703}">
                      <ahyp:hlinkClr val="tx"/>
                    </a:ext>
                  </a:extLst>
                </a:hlinkClick>
              </a:rPr>
              <a:t> </a:t>
            </a:r>
            <a:r>
              <a:rPr lang="en-GB" sz="1100" u="sng">
                <a:solidFill>
                  <a:schemeClr val="hlink"/>
                </a:solidFill>
                <a:hlinkClick r:id="rId4"/>
              </a:rPr>
              <a:t>https://www.kaggle.com/datasets/ealaxi/paysim1</a:t>
            </a:r>
            <a:r>
              <a:rPr lang="en-GB" sz="1100">
                <a:solidFill>
                  <a:schemeClr val="dk1"/>
                </a:solidFill>
              </a:rPr>
              <a:t> </a:t>
            </a:r>
            <a:endParaRPr sz="1100">
              <a:solidFill>
                <a:schemeClr val="dk1"/>
              </a:solidFill>
            </a:endParaRPr>
          </a:p>
          <a:p>
            <a:pPr indent="0" lvl="0" marL="0" rtl="0" algn="l">
              <a:lnSpc>
                <a:spcPct val="100000"/>
              </a:lnSpc>
              <a:spcBef>
                <a:spcPts val="1200"/>
              </a:spcBef>
              <a:spcAft>
                <a:spcPts val="0"/>
              </a:spcAft>
              <a:buClr>
                <a:schemeClr val="dk1"/>
              </a:buClr>
              <a:buSzPts val="1100"/>
              <a:buFont typeface="Arial"/>
              <a:buNone/>
            </a:pPr>
            <a:r>
              <a:rPr lang="en-GB" sz="1100">
                <a:solidFill>
                  <a:schemeClr val="dk2"/>
                </a:solidFill>
              </a:rPr>
              <a:t>Acknowledgements - This work is part of the research project ”Scalable resource-efficient systems for big data analytics” funded</a:t>
            </a:r>
            <a:endParaRPr sz="1100">
              <a:solidFill>
                <a:schemeClr val="dk2"/>
              </a:solidFill>
            </a:endParaRPr>
          </a:p>
          <a:p>
            <a:pPr indent="0" lvl="0" marL="0" rtl="0" algn="l">
              <a:lnSpc>
                <a:spcPct val="100000"/>
              </a:lnSpc>
              <a:spcBef>
                <a:spcPts val="1200"/>
              </a:spcBef>
              <a:spcAft>
                <a:spcPts val="0"/>
              </a:spcAft>
              <a:buClr>
                <a:schemeClr val="dk1"/>
              </a:buClr>
              <a:buSzPts val="1100"/>
              <a:buFont typeface="Arial"/>
              <a:buNone/>
            </a:pPr>
            <a:r>
              <a:rPr lang="en-GB" sz="1100">
                <a:solidFill>
                  <a:schemeClr val="dk2"/>
                </a:solidFill>
              </a:rPr>
              <a:t>by the Knowledge Foundation (grant: 20140032) in Sweden.</a:t>
            </a:r>
            <a:endParaRPr sz="1100">
              <a:solidFill>
                <a:schemeClr val="dk2"/>
              </a:solidFill>
            </a:endParaRPr>
          </a:p>
          <a:p>
            <a:pPr indent="0" lvl="0" marL="0" rtl="0" algn="l">
              <a:lnSpc>
                <a:spcPct val="100000"/>
              </a:lnSpc>
              <a:spcBef>
                <a:spcPts val="1200"/>
              </a:spcBef>
              <a:spcAft>
                <a:spcPts val="0"/>
              </a:spcAft>
              <a:buClr>
                <a:schemeClr val="dk1"/>
              </a:buClr>
              <a:buSzPts val="1100"/>
              <a:buFont typeface="Arial"/>
              <a:buNone/>
            </a:pPr>
            <a:r>
              <a:rPr lang="en-GB" sz="1100">
                <a:solidFill>
                  <a:schemeClr val="dk2"/>
                </a:solidFill>
              </a:rPr>
              <a:t>Please refer to this dataset using the following citations:</a:t>
            </a:r>
            <a:endParaRPr sz="1100">
              <a:solidFill>
                <a:schemeClr val="dk2"/>
              </a:solidFill>
            </a:endParaRPr>
          </a:p>
          <a:p>
            <a:pPr indent="0" lvl="0" marL="0" rtl="0" algn="l">
              <a:lnSpc>
                <a:spcPct val="100000"/>
              </a:lnSpc>
              <a:spcBef>
                <a:spcPts val="1200"/>
              </a:spcBef>
              <a:spcAft>
                <a:spcPts val="0"/>
              </a:spcAft>
              <a:buClr>
                <a:schemeClr val="dk1"/>
              </a:buClr>
              <a:buSzPts val="1100"/>
              <a:buFont typeface="Arial"/>
              <a:buNone/>
            </a:pPr>
            <a:r>
              <a:rPr lang="en-GB" sz="1100">
                <a:solidFill>
                  <a:schemeClr val="dk2"/>
                </a:solidFill>
              </a:rPr>
              <a:t>PaySim first paper of the simulator: </a:t>
            </a:r>
            <a:endParaRPr sz="1100">
              <a:solidFill>
                <a:schemeClr val="dk2"/>
              </a:solidFill>
            </a:endParaRPr>
          </a:p>
          <a:p>
            <a:pPr indent="0" lvl="0" marL="0" rtl="0" algn="l">
              <a:lnSpc>
                <a:spcPct val="100000"/>
              </a:lnSpc>
              <a:spcBef>
                <a:spcPts val="1200"/>
              </a:spcBef>
              <a:spcAft>
                <a:spcPts val="0"/>
              </a:spcAft>
              <a:buClr>
                <a:schemeClr val="dk1"/>
              </a:buClr>
              <a:buSzPts val="1100"/>
              <a:buFont typeface="Arial"/>
              <a:buNone/>
            </a:pPr>
            <a:r>
              <a:rPr lang="en-GB" sz="1100">
                <a:solidFill>
                  <a:schemeClr val="dk2"/>
                </a:solidFill>
              </a:rPr>
              <a:t>E. A. Lopez-Rojas , A. Elmir, and S. Axelsson. "PaySim: A financial mobile money simulator for fraud detection". In: The 28th European Modelling and Simulation Symposium-EMSS, Larnaca, Cyprus. 2016</a:t>
            </a:r>
            <a:endParaRPr sz="1100">
              <a:solidFill>
                <a:schemeClr val="dk2"/>
              </a:solidFill>
            </a:endParaRPr>
          </a:p>
          <a:p>
            <a:pPr indent="0" lvl="0" marL="0" rtl="0" algn="l">
              <a:lnSpc>
                <a:spcPct val="115000"/>
              </a:lnSpc>
              <a:spcBef>
                <a:spcPts val="1200"/>
              </a:spcBef>
              <a:spcAft>
                <a:spcPts val="0"/>
              </a:spcAft>
              <a:buNone/>
            </a:pPr>
            <a:r>
              <a:t/>
            </a:r>
            <a:endParaRPr>
              <a:solidFill>
                <a:srgbClr val="C8AC48"/>
              </a:solidFill>
            </a:endParaRPr>
          </a:p>
          <a:p>
            <a:pPr indent="0" lvl="0" marL="0" rtl="0" algn="l">
              <a:spcBef>
                <a:spcPts val="1200"/>
              </a:spcBef>
              <a:spcAft>
                <a:spcPts val="0"/>
              </a:spcAft>
              <a:buNone/>
            </a:pPr>
            <a:r>
              <a:t/>
            </a:r>
            <a:endParaRPr sz="1800">
              <a:solidFill>
                <a:schemeClr val="dk2"/>
              </a:solidFill>
            </a:endParaRPr>
          </a:p>
        </p:txBody>
      </p:sp>
      <p:sp>
        <p:nvSpPr>
          <p:cNvPr id="190" name="Google Shape;190;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00864F"/>
                </a:solidFill>
              </a:rPr>
              <a:t>Introduction</a:t>
            </a:r>
            <a:endParaRPr>
              <a:solidFill>
                <a:srgbClr val="00864F"/>
              </a:solidFill>
            </a:endParaRPr>
          </a:p>
        </p:txBody>
      </p:sp>
      <p:cxnSp>
        <p:nvCxnSpPr>
          <p:cNvPr id="64" name="Google Shape;64;p14"/>
          <p:cNvCxnSpPr/>
          <p:nvPr/>
        </p:nvCxnSpPr>
        <p:spPr>
          <a:xfrm>
            <a:off x="317100" y="1017725"/>
            <a:ext cx="8509800" cy="17400"/>
          </a:xfrm>
          <a:prstGeom prst="straightConnector1">
            <a:avLst/>
          </a:prstGeom>
          <a:noFill/>
          <a:ln cap="flat" cmpd="sng" w="9525">
            <a:solidFill>
              <a:srgbClr val="00864F"/>
            </a:solidFill>
            <a:prstDash val="solid"/>
            <a:round/>
            <a:headEnd len="med" w="med" type="none"/>
            <a:tailEnd len="med" w="med" type="none"/>
          </a:ln>
        </p:spPr>
      </p:cxnSp>
      <p:sp>
        <p:nvSpPr>
          <p:cNvPr id="65" name="Google Shape;65;p14"/>
          <p:cNvSpPr txBox="1"/>
          <p:nvPr/>
        </p:nvSpPr>
        <p:spPr>
          <a:xfrm>
            <a:off x="387700" y="1214800"/>
            <a:ext cx="8245200" cy="33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dk2"/>
                </a:solidFill>
              </a:rPr>
              <a:t>Agenda:</a:t>
            </a:r>
            <a:endParaRPr sz="1300">
              <a:solidFill>
                <a:schemeClr val="dk2"/>
              </a:solidFill>
            </a:endParaRPr>
          </a:p>
          <a:p>
            <a:pPr indent="-311150" lvl="0" marL="914400" rtl="0" algn="l">
              <a:lnSpc>
                <a:spcPct val="150000"/>
              </a:lnSpc>
              <a:spcBef>
                <a:spcPts val="0"/>
              </a:spcBef>
              <a:spcAft>
                <a:spcPts val="0"/>
              </a:spcAft>
              <a:buClr>
                <a:schemeClr val="dk2"/>
              </a:buClr>
              <a:buSzPts val="1300"/>
              <a:buChar char="●"/>
            </a:pPr>
            <a:r>
              <a:rPr lang="en-GB" sz="1300">
                <a:solidFill>
                  <a:schemeClr val="dk2"/>
                </a:solidFill>
              </a:rPr>
              <a:t>The way in </a:t>
            </a:r>
            <a:r>
              <a:rPr lang="en-GB" sz="1300">
                <a:solidFill>
                  <a:schemeClr val="dk2"/>
                </a:solidFill>
              </a:rPr>
              <a:t>which</a:t>
            </a:r>
            <a:r>
              <a:rPr lang="en-GB" sz="1300">
                <a:solidFill>
                  <a:schemeClr val="dk2"/>
                </a:solidFill>
              </a:rPr>
              <a:t> the problem was approached</a:t>
            </a:r>
            <a:endParaRPr sz="1300">
              <a:solidFill>
                <a:schemeClr val="dk2"/>
              </a:solidFill>
            </a:endParaRPr>
          </a:p>
          <a:p>
            <a:pPr indent="-311150" lvl="0" marL="914400" rtl="0" algn="l">
              <a:lnSpc>
                <a:spcPct val="150000"/>
              </a:lnSpc>
              <a:spcBef>
                <a:spcPts val="0"/>
              </a:spcBef>
              <a:spcAft>
                <a:spcPts val="0"/>
              </a:spcAft>
              <a:buClr>
                <a:schemeClr val="dk2"/>
              </a:buClr>
              <a:buSzPts val="1300"/>
              <a:buChar char="●"/>
            </a:pPr>
            <a:r>
              <a:rPr lang="en-GB" sz="1300">
                <a:solidFill>
                  <a:schemeClr val="dk2"/>
                </a:solidFill>
              </a:rPr>
              <a:t>Iterative model development and evaluation</a:t>
            </a:r>
            <a:endParaRPr sz="1300">
              <a:solidFill>
                <a:schemeClr val="dk2"/>
              </a:solidFill>
            </a:endParaRPr>
          </a:p>
          <a:p>
            <a:pPr indent="-311150" lvl="0" marL="914400" rtl="0" algn="l">
              <a:lnSpc>
                <a:spcPct val="150000"/>
              </a:lnSpc>
              <a:spcBef>
                <a:spcPts val="0"/>
              </a:spcBef>
              <a:spcAft>
                <a:spcPts val="0"/>
              </a:spcAft>
              <a:buClr>
                <a:schemeClr val="dk2"/>
              </a:buClr>
              <a:buSzPts val="1300"/>
              <a:buChar char="●"/>
            </a:pPr>
            <a:r>
              <a:rPr lang="en-GB" sz="1300">
                <a:solidFill>
                  <a:schemeClr val="dk2"/>
                </a:solidFill>
              </a:rPr>
              <a:t>Planned deployment architecture</a:t>
            </a:r>
            <a:endParaRPr sz="1300">
              <a:solidFill>
                <a:schemeClr val="dk2"/>
              </a:solidFill>
            </a:endParaRPr>
          </a:p>
          <a:p>
            <a:pPr indent="-311150" lvl="0" marL="914400" rtl="0" algn="l">
              <a:lnSpc>
                <a:spcPct val="150000"/>
              </a:lnSpc>
              <a:spcBef>
                <a:spcPts val="0"/>
              </a:spcBef>
              <a:spcAft>
                <a:spcPts val="0"/>
              </a:spcAft>
              <a:buClr>
                <a:schemeClr val="dk2"/>
              </a:buClr>
              <a:buSzPts val="1300"/>
              <a:buChar char="●"/>
            </a:pPr>
            <a:r>
              <a:rPr lang="en-GB" sz="1300">
                <a:solidFill>
                  <a:schemeClr val="dk2"/>
                </a:solidFill>
              </a:rPr>
              <a:t>Final thoughts/Conclusions</a:t>
            </a:r>
            <a:endParaRPr sz="13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
        <p:nvSpPr>
          <p:cNvPr id="66" name="Google Shape;66;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00864F"/>
                </a:solidFill>
              </a:rPr>
              <a:t>Brainstorming</a:t>
            </a:r>
            <a:endParaRPr>
              <a:solidFill>
                <a:srgbClr val="00864F"/>
              </a:solidFill>
            </a:endParaRPr>
          </a:p>
        </p:txBody>
      </p:sp>
      <p:cxnSp>
        <p:nvCxnSpPr>
          <p:cNvPr id="72" name="Google Shape;72;p15"/>
          <p:cNvCxnSpPr/>
          <p:nvPr/>
        </p:nvCxnSpPr>
        <p:spPr>
          <a:xfrm>
            <a:off x="317100" y="1017725"/>
            <a:ext cx="8509800" cy="17400"/>
          </a:xfrm>
          <a:prstGeom prst="straightConnector1">
            <a:avLst/>
          </a:prstGeom>
          <a:noFill/>
          <a:ln cap="flat" cmpd="sng" w="9525">
            <a:solidFill>
              <a:srgbClr val="00864F"/>
            </a:solidFill>
            <a:prstDash val="solid"/>
            <a:round/>
            <a:headEnd len="med" w="med" type="none"/>
            <a:tailEnd len="med" w="med" type="none"/>
          </a:ln>
        </p:spPr>
      </p:cxnSp>
      <p:pic>
        <p:nvPicPr>
          <p:cNvPr id="73" name="Google Shape;73;p15"/>
          <p:cNvPicPr preferRelativeResize="0"/>
          <p:nvPr/>
        </p:nvPicPr>
        <p:blipFill>
          <a:blip r:embed="rId3">
            <a:alphaModFix/>
          </a:blip>
          <a:stretch>
            <a:fillRect/>
          </a:stretch>
        </p:blipFill>
        <p:spPr>
          <a:xfrm>
            <a:off x="6911549" y="1231575"/>
            <a:ext cx="1831151" cy="3596360"/>
          </a:xfrm>
          <a:prstGeom prst="rect">
            <a:avLst/>
          </a:prstGeom>
          <a:noFill/>
          <a:ln>
            <a:noFill/>
          </a:ln>
        </p:spPr>
      </p:pic>
      <p:pic>
        <p:nvPicPr>
          <p:cNvPr id="74" name="Google Shape;74;p15"/>
          <p:cNvPicPr preferRelativeResize="0"/>
          <p:nvPr/>
        </p:nvPicPr>
        <p:blipFill>
          <a:blip r:embed="rId4">
            <a:alphaModFix/>
          </a:blip>
          <a:stretch>
            <a:fillRect/>
          </a:stretch>
        </p:blipFill>
        <p:spPr>
          <a:xfrm>
            <a:off x="397425" y="1170763"/>
            <a:ext cx="6388399" cy="3803575"/>
          </a:xfrm>
          <a:prstGeom prst="rect">
            <a:avLst/>
          </a:prstGeom>
          <a:noFill/>
          <a:ln>
            <a:noFill/>
          </a:ln>
        </p:spPr>
      </p:pic>
      <p:sp>
        <p:nvSpPr>
          <p:cNvPr id="75" name="Google Shape;75;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00864F"/>
                </a:solidFill>
              </a:rPr>
              <a:t>Main Insights</a:t>
            </a:r>
            <a:endParaRPr>
              <a:solidFill>
                <a:srgbClr val="00864F"/>
              </a:solidFill>
            </a:endParaRPr>
          </a:p>
        </p:txBody>
      </p:sp>
      <p:sp>
        <p:nvSpPr>
          <p:cNvPr id="81" name="Google Shape;81;p16"/>
          <p:cNvSpPr txBox="1"/>
          <p:nvPr>
            <p:ph idx="1" type="body"/>
          </p:nvPr>
        </p:nvSpPr>
        <p:spPr>
          <a:xfrm>
            <a:off x="311700" y="1100550"/>
            <a:ext cx="5540700" cy="3615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sz="1050"/>
              <a:t>Engaged with </a:t>
            </a:r>
            <a:r>
              <a:rPr lang="en-GB" sz="1050"/>
              <a:t>SMEs</a:t>
            </a:r>
            <a:r>
              <a:rPr lang="en-GB" sz="1050"/>
              <a:t> in Fraud Labs, Fraud Intelligence &amp; Analytics and Economic Crime</a:t>
            </a:r>
            <a:endParaRPr sz="1050"/>
          </a:p>
          <a:p>
            <a:pPr indent="0" lvl="0" marL="0" rtl="0" algn="l">
              <a:lnSpc>
                <a:spcPct val="150000"/>
              </a:lnSpc>
              <a:spcBef>
                <a:spcPts val="1200"/>
              </a:spcBef>
              <a:spcAft>
                <a:spcPts val="0"/>
              </a:spcAft>
              <a:buNone/>
            </a:pPr>
            <a:r>
              <a:rPr lang="en-GB" sz="1050"/>
              <a:t>Key outputs:</a:t>
            </a:r>
            <a:endParaRPr sz="1050"/>
          </a:p>
          <a:p>
            <a:pPr indent="-295275" lvl="0" marL="457200" rtl="0" algn="l">
              <a:lnSpc>
                <a:spcPct val="150000"/>
              </a:lnSpc>
              <a:spcBef>
                <a:spcPts val="1200"/>
              </a:spcBef>
              <a:spcAft>
                <a:spcPts val="0"/>
              </a:spcAft>
              <a:buSzPts val="1050"/>
              <a:buChar char="●"/>
            </a:pPr>
            <a:r>
              <a:rPr lang="en-GB" sz="1050"/>
              <a:t>Use of third party service provider Feedzai to support Fraud Operations</a:t>
            </a:r>
            <a:endParaRPr sz="1050"/>
          </a:p>
          <a:p>
            <a:pPr indent="-295275" lvl="0" marL="457200" rtl="0" algn="l">
              <a:lnSpc>
                <a:spcPct val="150000"/>
              </a:lnSpc>
              <a:spcBef>
                <a:spcPts val="0"/>
              </a:spcBef>
              <a:spcAft>
                <a:spcPts val="0"/>
              </a:spcAft>
              <a:buSzPts val="1050"/>
              <a:buChar char="●"/>
            </a:pPr>
            <a:r>
              <a:rPr lang="en-GB" sz="1050"/>
              <a:t>Facilitate cloud based storage &amp; processing via AWS &amp; integrate into current GUI’s</a:t>
            </a:r>
            <a:endParaRPr sz="1050"/>
          </a:p>
          <a:p>
            <a:pPr indent="-295275" lvl="0" marL="457200" rtl="0" algn="l">
              <a:lnSpc>
                <a:spcPct val="150000"/>
              </a:lnSpc>
              <a:spcBef>
                <a:spcPts val="0"/>
              </a:spcBef>
              <a:spcAft>
                <a:spcPts val="0"/>
              </a:spcAft>
              <a:buSzPts val="1050"/>
              <a:buChar char="●"/>
            </a:pPr>
            <a:r>
              <a:rPr lang="en-GB" sz="1050"/>
              <a:t>Flags are limited based on staff availability. This could lead to some instances of fraud slipping through.</a:t>
            </a:r>
            <a:endParaRPr sz="1050"/>
          </a:p>
          <a:p>
            <a:pPr indent="-295275" lvl="0" marL="457200" rtl="0" algn="l">
              <a:lnSpc>
                <a:spcPct val="150000"/>
              </a:lnSpc>
              <a:spcBef>
                <a:spcPts val="0"/>
              </a:spcBef>
              <a:spcAft>
                <a:spcPts val="0"/>
              </a:spcAft>
              <a:buSzPts val="1050"/>
              <a:buChar char="●"/>
            </a:pPr>
            <a:r>
              <a:rPr lang="en-GB" sz="1050"/>
              <a:t>Primary challenge is balancing between identifying fraud, limiting false positives all the while remaining within our capacity (staffing)</a:t>
            </a:r>
            <a:endParaRPr sz="1050"/>
          </a:p>
          <a:p>
            <a:pPr indent="0" lvl="0" marL="457200" rtl="0" algn="l">
              <a:lnSpc>
                <a:spcPct val="150000"/>
              </a:lnSpc>
              <a:spcBef>
                <a:spcPts val="1200"/>
              </a:spcBef>
              <a:spcAft>
                <a:spcPts val="0"/>
              </a:spcAft>
              <a:buNone/>
            </a:pPr>
            <a:r>
              <a:t/>
            </a:r>
            <a:endParaRPr sz="1050"/>
          </a:p>
          <a:p>
            <a:pPr indent="0" lvl="0" marL="0" rtl="0" algn="l">
              <a:spcBef>
                <a:spcPts val="1200"/>
              </a:spcBef>
              <a:spcAft>
                <a:spcPts val="0"/>
              </a:spcAft>
              <a:buNone/>
            </a:pPr>
            <a:r>
              <a:rPr lang="en-GB" sz="1075"/>
              <a:t>The new </a:t>
            </a:r>
            <a:r>
              <a:rPr b="1" lang="en-GB" sz="1075"/>
              <a:t>Payment Systems Regulator (PSR) requirements </a:t>
            </a:r>
            <a:r>
              <a:rPr lang="en-GB" sz="1075"/>
              <a:t>relating to APP fraud: both sending and receiving firms splitting the costs of reimbursement 50:50, potentially increasing costs for LBG.  </a:t>
            </a:r>
            <a:endParaRPr sz="1050"/>
          </a:p>
          <a:p>
            <a:pPr indent="0" lvl="0" marL="457200" rtl="0" algn="l">
              <a:spcBef>
                <a:spcPts val="1200"/>
              </a:spcBef>
              <a:spcAft>
                <a:spcPts val="0"/>
              </a:spcAft>
              <a:buNone/>
            </a:pPr>
            <a:r>
              <a:t/>
            </a:r>
            <a:endParaRPr sz="1200"/>
          </a:p>
          <a:p>
            <a:pPr indent="0" lvl="0" marL="457200" rtl="0" algn="l">
              <a:spcBef>
                <a:spcPts val="1200"/>
              </a:spcBef>
              <a:spcAft>
                <a:spcPts val="0"/>
              </a:spcAft>
              <a:buNone/>
            </a:pPr>
            <a:r>
              <a:t/>
            </a:r>
            <a:endParaRPr sz="1200"/>
          </a:p>
          <a:p>
            <a:pPr indent="0" lvl="0" marL="457200" rtl="0" algn="l">
              <a:spcBef>
                <a:spcPts val="1200"/>
              </a:spcBef>
              <a:spcAft>
                <a:spcPts val="0"/>
              </a:spcAft>
              <a:buNone/>
            </a:pPr>
            <a:r>
              <a:t/>
            </a:r>
            <a:endParaRPr sz="1200"/>
          </a:p>
          <a:p>
            <a:pPr indent="0" lvl="0" marL="0" rtl="0" algn="l">
              <a:spcBef>
                <a:spcPts val="1200"/>
              </a:spcBef>
              <a:spcAft>
                <a:spcPts val="0"/>
              </a:spcAft>
              <a:buNone/>
            </a:pPr>
            <a:r>
              <a:t/>
            </a:r>
            <a:endParaRPr sz="1200"/>
          </a:p>
          <a:p>
            <a:pPr indent="0" lvl="0" marL="0" rtl="0" algn="l">
              <a:spcBef>
                <a:spcPts val="1200"/>
              </a:spcBef>
              <a:spcAft>
                <a:spcPts val="0"/>
              </a:spcAft>
              <a:buClr>
                <a:schemeClr val="dk1"/>
              </a:buClr>
              <a:buSzPts val="1100"/>
              <a:buFont typeface="Arial"/>
              <a:buNone/>
            </a:pPr>
            <a:r>
              <a:t/>
            </a:r>
            <a:endParaRPr sz="1200"/>
          </a:p>
          <a:p>
            <a:pPr indent="0" lvl="0" marL="0" rtl="0" algn="l">
              <a:spcBef>
                <a:spcPts val="1200"/>
              </a:spcBef>
              <a:spcAft>
                <a:spcPts val="0"/>
              </a:spcAft>
              <a:buNone/>
            </a:pPr>
            <a:r>
              <a:t/>
            </a:r>
            <a:endParaRPr sz="1200"/>
          </a:p>
          <a:p>
            <a:pPr indent="0" lvl="0" marL="0" rtl="0" algn="l">
              <a:spcBef>
                <a:spcPts val="1200"/>
              </a:spcBef>
              <a:spcAft>
                <a:spcPts val="1200"/>
              </a:spcAft>
              <a:buNone/>
            </a:pPr>
            <a:r>
              <a:t/>
            </a:r>
            <a:endParaRPr sz="1200"/>
          </a:p>
        </p:txBody>
      </p:sp>
      <p:cxnSp>
        <p:nvCxnSpPr>
          <p:cNvPr id="82" name="Google Shape;82;p16"/>
          <p:cNvCxnSpPr/>
          <p:nvPr/>
        </p:nvCxnSpPr>
        <p:spPr>
          <a:xfrm>
            <a:off x="317100" y="1100550"/>
            <a:ext cx="8509800" cy="17400"/>
          </a:xfrm>
          <a:prstGeom prst="straightConnector1">
            <a:avLst/>
          </a:prstGeom>
          <a:noFill/>
          <a:ln cap="flat" cmpd="sng" w="9525">
            <a:solidFill>
              <a:srgbClr val="00864F"/>
            </a:solidFill>
            <a:prstDash val="solid"/>
            <a:round/>
            <a:headEnd len="med" w="med" type="none"/>
            <a:tailEnd len="med" w="med" type="none"/>
          </a:ln>
        </p:spPr>
      </p:cxnSp>
      <p:sp>
        <p:nvSpPr>
          <p:cNvPr id="83" name="Google Shape;83;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84" name="Google Shape;84;p16"/>
          <p:cNvPicPr preferRelativeResize="0"/>
          <p:nvPr/>
        </p:nvPicPr>
        <p:blipFill>
          <a:blip r:embed="rId3">
            <a:alphaModFix/>
          </a:blip>
          <a:stretch>
            <a:fillRect/>
          </a:stretch>
        </p:blipFill>
        <p:spPr>
          <a:xfrm>
            <a:off x="5999850" y="1700875"/>
            <a:ext cx="3021301" cy="2384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365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00864F"/>
                </a:solidFill>
              </a:rPr>
              <a:t>Challenge</a:t>
            </a:r>
            <a:endParaRPr>
              <a:solidFill>
                <a:srgbClr val="00864F"/>
              </a:solidFill>
            </a:endParaRPr>
          </a:p>
        </p:txBody>
      </p:sp>
      <p:sp>
        <p:nvSpPr>
          <p:cNvPr id="90" name="Google Shape;90;p17"/>
          <p:cNvSpPr txBox="1"/>
          <p:nvPr>
            <p:ph idx="1" type="body"/>
          </p:nvPr>
        </p:nvSpPr>
        <p:spPr>
          <a:xfrm>
            <a:off x="311700" y="1035125"/>
            <a:ext cx="5549400" cy="397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075"/>
          </a:p>
          <a:p>
            <a:pPr indent="0" lvl="0" marL="0" rtl="0" algn="ctr">
              <a:lnSpc>
                <a:spcPct val="115000"/>
              </a:lnSpc>
              <a:spcBef>
                <a:spcPts val="1200"/>
              </a:spcBef>
              <a:spcAft>
                <a:spcPts val="0"/>
              </a:spcAft>
              <a:buNone/>
            </a:pPr>
            <a:r>
              <a:rPr b="1" lang="en-GB" sz="1075"/>
              <a:t>Correctly identifying fraud, while limiting false positives</a:t>
            </a:r>
            <a:endParaRPr b="1" sz="1075"/>
          </a:p>
          <a:p>
            <a:pPr indent="-296920" lvl="0" marL="457200" rtl="0" algn="l">
              <a:lnSpc>
                <a:spcPct val="115000"/>
              </a:lnSpc>
              <a:spcBef>
                <a:spcPts val="1200"/>
              </a:spcBef>
              <a:spcAft>
                <a:spcPts val="0"/>
              </a:spcAft>
              <a:buSzPts val="1076"/>
              <a:buChar char="●"/>
            </a:pPr>
            <a:r>
              <a:rPr lang="en-GB" sz="1075"/>
              <a:t>To do this we want to create a model that correctly increases the probability of capturing genuine fraud transactions v non-fraud/false positive fraud.</a:t>
            </a:r>
            <a:endParaRPr b="1" sz="1075"/>
          </a:p>
          <a:p>
            <a:pPr indent="-296920" lvl="0" marL="457200" rtl="0" algn="l">
              <a:lnSpc>
                <a:spcPct val="115000"/>
              </a:lnSpc>
              <a:spcBef>
                <a:spcPts val="0"/>
              </a:spcBef>
              <a:spcAft>
                <a:spcPts val="0"/>
              </a:spcAft>
              <a:buSzPts val="1076"/>
              <a:buChar char="●"/>
            </a:pPr>
            <a:r>
              <a:rPr lang="en-GB" sz="1075"/>
              <a:t>Increase efficiencies among staff by reducing the number of false positives meaning that colleagues will be working the customer flags that are genuine fraud</a:t>
            </a:r>
            <a:endParaRPr sz="1075"/>
          </a:p>
          <a:p>
            <a:pPr indent="-296920" lvl="0" marL="457200" rtl="0" algn="l">
              <a:lnSpc>
                <a:spcPct val="115000"/>
              </a:lnSpc>
              <a:spcBef>
                <a:spcPts val="0"/>
              </a:spcBef>
              <a:spcAft>
                <a:spcPts val="0"/>
              </a:spcAft>
              <a:buSzPts val="1076"/>
              <a:buChar char="●"/>
            </a:pPr>
            <a:r>
              <a:rPr lang="en-GB" sz="1075"/>
              <a:t>Reduce impact on customers, declining genuine transaction that leads to customer dissatisfaction. </a:t>
            </a:r>
            <a:endParaRPr sz="1075"/>
          </a:p>
          <a:p>
            <a:pPr indent="0" lvl="0" marL="0" rtl="0" algn="l">
              <a:lnSpc>
                <a:spcPct val="115000"/>
              </a:lnSpc>
              <a:spcBef>
                <a:spcPts val="1200"/>
              </a:spcBef>
              <a:spcAft>
                <a:spcPts val="0"/>
              </a:spcAft>
              <a:buNone/>
            </a:pPr>
            <a:r>
              <a:t/>
            </a:r>
            <a:endParaRPr sz="975">
              <a:solidFill>
                <a:schemeClr val="dk1"/>
              </a:solidFill>
            </a:endParaRPr>
          </a:p>
          <a:p>
            <a:pPr indent="0" lvl="0" marL="0" rtl="0" algn="l">
              <a:spcBef>
                <a:spcPts val="1200"/>
              </a:spcBef>
              <a:spcAft>
                <a:spcPts val="0"/>
              </a:spcAft>
              <a:buNone/>
            </a:pPr>
            <a:r>
              <a:t/>
            </a:r>
            <a:endParaRPr sz="100">
              <a:solidFill>
                <a:schemeClr val="dk1"/>
              </a:solidFill>
            </a:endParaRPr>
          </a:p>
          <a:p>
            <a:pPr indent="0" lvl="0" marL="0" rtl="0" algn="l">
              <a:spcBef>
                <a:spcPts val="1200"/>
              </a:spcBef>
              <a:spcAft>
                <a:spcPts val="0"/>
              </a:spcAft>
              <a:buNone/>
            </a:pPr>
            <a:r>
              <a:t/>
            </a:r>
            <a:endParaRPr sz="100"/>
          </a:p>
          <a:p>
            <a:pPr indent="0" lvl="0" marL="0" rtl="0" algn="l">
              <a:spcBef>
                <a:spcPts val="1200"/>
              </a:spcBef>
              <a:spcAft>
                <a:spcPts val="0"/>
              </a:spcAft>
              <a:buNone/>
            </a:pPr>
            <a:r>
              <a:t/>
            </a:r>
            <a:endParaRPr sz="100"/>
          </a:p>
          <a:p>
            <a:pPr indent="0" lvl="0" marL="0" rtl="0" algn="l">
              <a:spcBef>
                <a:spcPts val="1200"/>
              </a:spcBef>
              <a:spcAft>
                <a:spcPts val="1200"/>
              </a:spcAft>
              <a:buNone/>
            </a:pPr>
            <a:r>
              <a:t/>
            </a:r>
            <a:endParaRPr sz="100"/>
          </a:p>
        </p:txBody>
      </p:sp>
      <p:cxnSp>
        <p:nvCxnSpPr>
          <p:cNvPr id="91" name="Google Shape;91;p17"/>
          <p:cNvCxnSpPr/>
          <p:nvPr/>
        </p:nvCxnSpPr>
        <p:spPr>
          <a:xfrm>
            <a:off x="317100" y="1017725"/>
            <a:ext cx="8509800" cy="17400"/>
          </a:xfrm>
          <a:prstGeom prst="straightConnector1">
            <a:avLst/>
          </a:prstGeom>
          <a:noFill/>
          <a:ln cap="flat" cmpd="sng" w="9525">
            <a:solidFill>
              <a:srgbClr val="00864F"/>
            </a:solidFill>
            <a:prstDash val="solid"/>
            <a:round/>
            <a:headEnd len="med" w="med" type="none"/>
            <a:tailEnd len="med" w="med" type="none"/>
          </a:ln>
        </p:spPr>
      </p:cxnSp>
      <p:pic>
        <p:nvPicPr>
          <p:cNvPr id="92" name="Google Shape;92;p17"/>
          <p:cNvPicPr preferRelativeResize="0"/>
          <p:nvPr/>
        </p:nvPicPr>
        <p:blipFill>
          <a:blip r:embed="rId3">
            <a:alphaModFix/>
          </a:blip>
          <a:stretch>
            <a:fillRect/>
          </a:stretch>
        </p:blipFill>
        <p:spPr>
          <a:xfrm>
            <a:off x="5148475" y="3178914"/>
            <a:ext cx="3489400" cy="1392125"/>
          </a:xfrm>
          <a:prstGeom prst="rect">
            <a:avLst/>
          </a:prstGeom>
          <a:noFill/>
          <a:ln>
            <a:noFill/>
          </a:ln>
        </p:spPr>
      </p:pic>
      <p:sp>
        <p:nvSpPr>
          <p:cNvPr id="93" name="Google Shape;93;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8"/>
          <p:cNvPicPr preferRelativeResize="0"/>
          <p:nvPr/>
        </p:nvPicPr>
        <p:blipFill>
          <a:blip r:embed="rId3">
            <a:alphaModFix/>
          </a:blip>
          <a:stretch>
            <a:fillRect/>
          </a:stretch>
        </p:blipFill>
        <p:spPr>
          <a:xfrm>
            <a:off x="5738400" y="1234250"/>
            <a:ext cx="3088500" cy="3654025"/>
          </a:xfrm>
          <a:prstGeom prst="rect">
            <a:avLst/>
          </a:prstGeom>
          <a:noFill/>
          <a:ln>
            <a:noFill/>
          </a:ln>
        </p:spPr>
      </p:pic>
      <p:sp>
        <p:nvSpPr>
          <p:cNvPr id="99" name="Google Shape;99;p18"/>
          <p:cNvSpPr txBox="1"/>
          <p:nvPr>
            <p:ph idx="4294967295" type="title"/>
          </p:nvPr>
        </p:nvSpPr>
        <p:spPr>
          <a:xfrm>
            <a:off x="311700" y="307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00864F"/>
                </a:solidFill>
              </a:rPr>
              <a:t>Sourcing </a:t>
            </a:r>
            <a:r>
              <a:rPr lang="en-GB">
                <a:solidFill>
                  <a:srgbClr val="00864F"/>
                </a:solidFill>
              </a:rPr>
              <a:t>Data:</a:t>
            </a:r>
            <a:endParaRPr sz="4244">
              <a:solidFill>
                <a:srgbClr val="00864F"/>
              </a:solidFill>
            </a:endParaRPr>
          </a:p>
        </p:txBody>
      </p:sp>
      <p:sp>
        <p:nvSpPr>
          <p:cNvPr id="100" name="Google Shape;100;p18"/>
          <p:cNvSpPr txBox="1"/>
          <p:nvPr/>
        </p:nvSpPr>
        <p:spPr>
          <a:xfrm>
            <a:off x="317100" y="1094875"/>
            <a:ext cx="4254900" cy="109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150">
                <a:solidFill>
                  <a:schemeClr val="dk2"/>
                </a:solidFill>
              </a:rPr>
              <a:t>O</a:t>
            </a:r>
            <a:r>
              <a:rPr lang="en-GB" sz="1150">
                <a:solidFill>
                  <a:schemeClr val="dk2"/>
                </a:solidFill>
              </a:rPr>
              <a:t>btained from paysim mobile money simulator</a:t>
            </a:r>
            <a:r>
              <a:rPr lang="en-GB" sz="1150">
                <a:solidFill>
                  <a:schemeClr val="dk2"/>
                </a:solidFill>
              </a:rPr>
              <a:t>:</a:t>
            </a:r>
            <a:endParaRPr sz="1150">
              <a:solidFill>
                <a:schemeClr val="dk2"/>
              </a:solidFill>
            </a:endParaRPr>
          </a:p>
          <a:p>
            <a:pPr indent="0" lvl="0" marL="0" rtl="0" algn="l">
              <a:lnSpc>
                <a:spcPct val="115000"/>
              </a:lnSpc>
              <a:spcBef>
                <a:spcPts val="0"/>
              </a:spcBef>
              <a:spcAft>
                <a:spcPts val="0"/>
              </a:spcAft>
              <a:buNone/>
            </a:pPr>
            <a:r>
              <a:rPr lang="en-GB" sz="1150">
                <a:solidFill>
                  <a:schemeClr val="dk2"/>
                </a:solidFill>
              </a:rPr>
              <a:t>Based on sample of real world transactions extracted from one month of financial logs from a service provider </a:t>
            </a:r>
            <a:endParaRPr sz="1150">
              <a:solidFill>
                <a:schemeClr val="dk2"/>
              </a:solidFill>
            </a:endParaRPr>
          </a:p>
          <a:p>
            <a:pPr indent="0" lvl="0" marL="457200" rtl="0" algn="l">
              <a:spcBef>
                <a:spcPts val="0"/>
              </a:spcBef>
              <a:spcAft>
                <a:spcPts val="0"/>
              </a:spcAft>
              <a:buNone/>
            </a:pPr>
            <a:r>
              <a:t/>
            </a:r>
            <a:endParaRPr>
              <a:solidFill>
                <a:schemeClr val="dk2"/>
              </a:solidFill>
            </a:endParaRPr>
          </a:p>
        </p:txBody>
      </p:sp>
      <p:cxnSp>
        <p:nvCxnSpPr>
          <p:cNvPr id="101" name="Google Shape;101;p18"/>
          <p:cNvCxnSpPr/>
          <p:nvPr/>
        </p:nvCxnSpPr>
        <p:spPr>
          <a:xfrm>
            <a:off x="317100" y="879950"/>
            <a:ext cx="8509800" cy="17400"/>
          </a:xfrm>
          <a:prstGeom prst="straightConnector1">
            <a:avLst/>
          </a:prstGeom>
          <a:noFill/>
          <a:ln cap="flat" cmpd="sng" w="9525">
            <a:solidFill>
              <a:srgbClr val="00864F"/>
            </a:solidFill>
            <a:prstDash val="solid"/>
            <a:round/>
            <a:headEnd len="med" w="med" type="none"/>
            <a:tailEnd len="med" w="med" type="none"/>
          </a:ln>
        </p:spPr>
      </p:cxnSp>
      <p:sp>
        <p:nvSpPr>
          <p:cNvPr id="102" name="Google Shape;102;p18"/>
          <p:cNvSpPr txBox="1"/>
          <p:nvPr/>
        </p:nvSpPr>
        <p:spPr>
          <a:xfrm>
            <a:off x="162700" y="1881263"/>
            <a:ext cx="2979900" cy="20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050">
              <a:solidFill>
                <a:schemeClr val="dk2"/>
              </a:solidFill>
            </a:endParaRPr>
          </a:p>
          <a:p>
            <a:pPr indent="0" lvl="0" marL="0" rtl="0" algn="l">
              <a:lnSpc>
                <a:spcPct val="100000"/>
              </a:lnSpc>
              <a:spcBef>
                <a:spcPts val="0"/>
              </a:spcBef>
              <a:spcAft>
                <a:spcPts val="0"/>
              </a:spcAft>
              <a:buNone/>
            </a:pPr>
            <a:r>
              <a:t/>
            </a:r>
            <a:endParaRPr sz="1050">
              <a:solidFill>
                <a:schemeClr val="dk2"/>
              </a:solidFill>
            </a:endParaRPr>
          </a:p>
          <a:p>
            <a:pPr indent="-295275" lvl="0" marL="457200" rtl="0" algn="l">
              <a:lnSpc>
                <a:spcPct val="100000"/>
              </a:lnSpc>
              <a:spcBef>
                <a:spcPts val="0"/>
              </a:spcBef>
              <a:spcAft>
                <a:spcPts val="0"/>
              </a:spcAft>
              <a:buClr>
                <a:schemeClr val="dk2"/>
              </a:buClr>
              <a:buSzPts val="1050"/>
              <a:buChar char="●"/>
            </a:pPr>
            <a:r>
              <a:rPr lang="en-GB" sz="1050">
                <a:solidFill>
                  <a:schemeClr val="dk2"/>
                </a:solidFill>
              </a:rPr>
              <a:t>Includes redundant columns as all fraud located in cash_out &amp; transfers </a:t>
            </a:r>
            <a:endParaRPr sz="1050">
              <a:solidFill>
                <a:schemeClr val="dk2"/>
              </a:solidFill>
            </a:endParaRPr>
          </a:p>
          <a:p>
            <a:pPr indent="0" lvl="0" marL="457200" rtl="0" algn="l">
              <a:lnSpc>
                <a:spcPct val="100000"/>
              </a:lnSpc>
              <a:spcBef>
                <a:spcPts val="0"/>
              </a:spcBef>
              <a:spcAft>
                <a:spcPts val="0"/>
              </a:spcAft>
              <a:buNone/>
            </a:pPr>
            <a:r>
              <a:t/>
            </a:r>
            <a:endParaRPr sz="1050">
              <a:solidFill>
                <a:schemeClr val="dk2"/>
              </a:solidFill>
            </a:endParaRPr>
          </a:p>
          <a:p>
            <a:pPr indent="-295275" lvl="0" marL="457200" rtl="0" algn="l">
              <a:lnSpc>
                <a:spcPct val="100000"/>
              </a:lnSpc>
              <a:spcBef>
                <a:spcPts val="0"/>
              </a:spcBef>
              <a:spcAft>
                <a:spcPts val="0"/>
              </a:spcAft>
              <a:buClr>
                <a:schemeClr val="dk2"/>
              </a:buClr>
              <a:buSzPts val="1050"/>
              <a:buChar char="●"/>
            </a:pPr>
            <a:r>
              <a:rPr lang="en-GB" sz="1050">
                <a:solidFill>
                  <a:schemeClr val="dk2"/>
                </a:solidFill>
              </a:rPr>
              <a:t>Imbalanced dataset and will </a:t>
            </a:r>
            <a:r>
              <a:rPr lang="en-GB" sz="1050">
                <a:solidFill>
                  <a:schemeClr val="dk2"/>
                </a:solidFill>
              </a:rPr>
              <a:t>require</a:t>
            </a:r>
            <a:r>
              <a:rPr lang="en-GB" sz="1050">
                <a:solidFill>
                  <a:schemeClr val="dk2"/>
                </a:solidFill>
              </a:rPr>
              <a:t> solution to address, </a:t>
            </a:r>
            <a:r>
              <a:rPr lang="en-GB" sz="1050">
                <a:solidFill>
                  <a:schemeClr val="dk2"/>
                </a:solidFill>
              </a:rPr>
              <a:t>gradient</a:t>
            </a:r>
            <a:r>
              <a:rPr lang="en-GB" sz="1050">
                <a:solidFill>
                  <a:schemeClr val="dk2"/>
                </a:solidFill>
              </a:rPr>
              <a:t> boosting, or over/under sampling. </a:t>
            </a:r>
            <a:endParaRPr sz="1050">
              <a:solidFill>
                <a:schemeClr val="dk2"/>
              </a:solidFill>
            </a:endParaRPr>
          </a:p>
          <a:p>
            <a:pPr indent="0" lvl="0" marL="0" rtl="0" algn="l">
              <a:lnSpc>
                <a:spcPct val="100000"/>
              </a:lnSpc>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p:txBody>
      </p:sp>
      <p:sp>
        <p:nvSpPr>
          <p:cNvPr id="103" name="Google Shape;103;p18"/>
          <p:cNvSpPr/>
          <p:nvPr/>
        </p:nvSpPr>
        <p:spPr>
          <a:xfrm>
            <a:off x="449325" y="4315575"/>
            <a:ext cx="1488300" cy="572700"/>
          </a:xfrm>
          <a:prstGeom prst="roundRect">
            <a:avLst>
              <a:gd fmla="val 16667" name="adj"/>
            </a:avLst>
          </a:prstGeom>
          <a:solidFill>
            <a:schemeClr val="lt2"/>
          </a:solidFill>
          <a:ln cap="flat" cmpd="sng" w="9525">
            <a:solidFill>
              <a:srgbClr val="0086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t>5.8M Transactions</a:t>
            </a:r>
            <a:endParaRPr sz="1200"/>
          </a:p>
        </p:txBody>
      </p:sp>
      <p:sp>
        <p:nvSpPr>
          <p:cNvPr id="104" name="Google Shape;104;p18"/>
          <p:cNvSpPr/>
          <p:nvPr/>
        </p:nvSpPr>
        <p:spPr>
          <a:xfrm>
            <a:off x="4089211" y="4315575"/>
            <a:ext cx="1488300" cy="572700"/>
          </a:xfrm>
          <a:prstGeom prst="roundRect">
            <a:avLst>
              <a:gd fmla="val 16667" name="adj"/>
            </a:avLst>
          </a:prstGeom>
          <a:solidFill>
            <a:schemeClr val="lt2"/>
          </a:solidFill>
          <a:ln cap="flat" cmpd="sng" w="9525">
            <a:solidFill>
              <a:srgbClr val="0086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t>Imbalanced</a:t>
            </a:r>
            <a:r>
              <a:rPr lang="en-GB" sz="1200"/>
              <a:t> classes</a:t>
            </a:r>
            <a:endParaRPr sz="1200"/>
          </a:p>
        </p:txBody>
      </p:sp>
      <p:sp>
        <p:nvSpPr>
          <p:cNvPr id="105" name="Google Shape;105;p18"/>
          <p:cNvSpPr/>
          <p:nvPr/>
        </p:nvSpPr>
        <p:spPr>
          <a:xfrm>
            <a:off x="2269268" y="4315575"/>
            <a:ext cx="1488300" cy="572700"/>
          </a:xfrm>
          <a:prstGeom prst="roundRect">
            <a:avLst>
              <a:gd fmla="val 16667" name="adj"/>
            </a:avLst>
          </a:prstGeom>
          <a:solidFill>
            <a:schemeClr val="lt2"/>
          </a:solidFill>
          <a:ln cap="flat" cmpd="sng" w="9525">
            <a:solidFill>
              <a:srgbClr val="0086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t>187K Fraudulent Transactions</a:t>
            </a:r>
            <a:endParaRPr sz="1200"/>
          </a:p>
        </p:txBody>
      </p:sp>
      <p:sp>
        <p:nvSpPr>
          <p:cNvPr id="106" name="Google Shape;106;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07" name="Google Shape;107;p18"/>
          <p:cNvPicPr preferRelativeResize="0"/>
          <p:nvPr/>
        </p:nvPicPr>
        <p:blipFill>
          <a:blip r:embed="rId4">
            <a:alphaModFix/>
          </a:blip>
          <a:stretch>
            <a:fillRect/>
          </a:stretch>
        </p:blipFill>
        <p:spPr>
          <a:xfrm>
            <a:off x="3295000" y="2345275"/>
            <a:ext cx="2290999" cy="168825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311700" y="258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solidFill>
                  <a:srgbClr val="00864F"/>
                </a:solidFill>
              </a:rPr>
              <a:t>Decision Tree</a:t>
            </a:r>
            <a:endParaRPr>
              <a:solidFill>
                <a:srgbClr val="00864F"/>
              </a:solidFill>
            </a:endParaRPr>
          </a:p>
        </p:txBody>
      </p:sp>
      <p:cxnSp>
        <p:nvCxnSpPr>
          <p:cNvPr id="113" name="Google Shape;113;p19"/>
          <p:cNvCxnSpPr/>
          <p:nvPr/>
        </p:nvCxnSpPr>
        <p:spPr>
          <a:xfrm>
            <a:off x="317100" y="813975"/>
            <a:ext cx="8509800" cy="17400"/>
          </a:xfrm>
          <a:prstGeom prst="straightConnector1">
            <a:avLst/>
          </a:prstGeom>
          <a:noFill/>
          <a:ln cap="flat" cmpd="sng" w="9525">
            <a:solidFill>
              <a:srgbClr val="00864F"/>
            </a:solidFill>
            <a:prstDash val="solid"/>
            <a:round/>
            <a:headEnd len="med" w="med" type="none"/>
            <a:tailEnd len="med" w="med" type="none"/>
          </a:ln>
        </p:spPr>
      </p:cxnSp>
      <p:pic>
        <p:nvPicPr>
          <p:cNvPr id="114" name="Google Shape;114;p19"/>
          <p:cNvPicPr preferRelativeResize="0"/>
          <p:nvPr/>
        </p:nvPicPr>
        <p:blipFill>
          <a:blip r:embed="rId3">
            <a:alphaModFix/>
          </a:blip>
          <a:stretch>
            <a:fillRect/>
          </a:stretch>
        </p:blipFill>
        <p:spPr>
          <a:xfrm>
            <a:off x="5996750" y="3060925"/>
            <a:ext cx="2297824" cy="2068825"/>
          </a:xfrm>
          <a:prstGeom prst="rect">
            <a:avLst/>
          </a:prstGeom>
          <a:noFill/>
          <a:ln>
            <a:noFill/>
          </a:ln>
        </p:spPr>
      </p:pic>
      <p:pic>
        <p:nvPicPr>
          <p:cNvPr id="115" name="Google Shape;115;p19"/>
          <p:cNvPicPr preferRelativeResize="0"/>
          <p:nvPr/>
        </p:nvPicPr>
        <p:blipFill>
          <a:blip r:embed="rId4">
            <a:alphaModFix/>
          </a:blip>
          <a:stretch>
            <a:fillRect/>
          </a:stretch>
        </p:blipFill>
        <p:spPr>
          <a:xfrm>
            <a:off x="419312" y="3057463"/>
            <a:ext cx="2439150" cy="2075700"/>
          </a:xfrm>
          <a:prstGeom prst="rect">
            <a:avLst/>
          </a:prstGeom>
          <a:noFill/>
          <a:ln>
            <a:noFill/>
          </a:ln>
        </p:spPr>
      </p:pic>
      <p:sp>
        <p:nvSpPr>
          <p:cNvPr id="116" name="Google Shape;116;p19"/>
          <p:cNvSpPr txBox="1"/>
          <p:nvPr/>
        </p:nvSpPr>
        <p:spPr>
          <a:xfrm>
            <a:off x="3119775" y="2947225"/>
            <a:ext cx="2512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117" name="Google Shape;117;p19"/>
          <p:cNvSpPr txBox="1"/>
          <p:nvPr/>
        </p:nvSpPr>
        <p:spPr>
          <a:xfrm>
            <a:off x="3271575" y="3935225"/>
            <a:ext cx="2208900" cy="8202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n-GB" sz="1050">
                <a:solidFill>
                  <a:schemeClr val="dk2"/>
                </a:solidFill>
              </a:rPr>
              <a:t>Concluded we needed a different model which is better </a:t>
            </a:r>
            <a:r>
              <a:rPr b="1" lang="en-GB" sz="1050">
                <a:solidFill>
                  <a:schemeClr val="dk2"/>
                </a:solidFill>
              </a:rPr>
              <a:t>handling</a:t>
            </a:r>
            <a:r>
              <a:rPr b="1" lang="en-GB" sz="1050">
                <a:solidFill>
                  <a:schemeClr val="dk2"/>
                </a:solidFill>
              </a:rPr>
              <a:t> </a:t>
            </a:r>
            <a:r>
              <a:rPr b="1" lang="en-GB" sz="1050">
                <a:solidFill>
                  <a:schemeClr val="dk2"/>
                </a:solidFill>
              </a:rPr>
              <a:t>imbalance</a:t>
            </a:r>
            <a:r>
              <a:rPr b="1" lang="en-GB" sz="1050">
                <a:solidFill>
                  <a:schemeClr val="dk2"/>
                </a:solidFill>
              </a:rPr>
              <a:t> data</a:t>
            </a:r>
            <a:endParaRPr b="1" sz="1050">
              <a:solidFill>
                <a:schemeClr val="dk2"/>
              </a:solidFill>
            </a:endParaRPr>
          </a:p>
        </p:txBody>
      </p:sp>
      <p:sp>
        <p:nvSpPr>
          <p:cNvPr id="118" name="Google Shape;118;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19" name="Google Shape;119;p19"/>
          <p:cNvPicPr preferRelativeResize="0"/>
          <p:nvPr/>
        </p:nvPicPr>
        <p:blipFill>
          <a:blip r:embed="rId5">
            <a:alphaModFix/>
          </a:blip>
          <a:stretch>
            <a:fillRect/>
          </a:stretch>
        </p:blipFill>
        <p:spPr>
          <a:xfrm>
            <a:off x="2978312" y="2815337"/>
            <a:ext cx="3062676" cy="725475"/>
          </a:xfrm>
          <a:prstGeom prst="rect">
            <a:avLst/>
          </a:prstGeom>
          <a:noFill/>
          <a:ln>
            <a:noFill/>
          </a:ln>
        </p:spPr>
      </p:pic>
      <p:sp>
        <p:nvSpPr>
          <p:cNvPr id="120" name="Google Shape;120;p19"/>
          <p:cNvSpPr txBox="1"/>
          <p:nvPr/>
        </p:nvSpPr>
        <p:spPr>
          <a:xfrm>
            <a:off x="3301400" y="1024225"/>
            <a:ext cx="2416500" cy="157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pic>
        <p:nvPicPr>
          <p:cNvPr id="121" name="Google Shape;121;p19"/>
          <p:cNvPicPr preferRelativeResize="0"/>
          <p:nvPr/>
        </p:nvPicPr>
        <p:blipFill>
          <a:blip r:embed="rId6">
            <a:alphaModFix/>
          </a:blip>
          <a:stretch>
            <a:fillRect/>
          </a:stretch>
        </p:blipFill>
        <p:spPr>
          <a:xfrm>
            <a:off x="419299" y="862026"/>
            <a:ext cx="2297825" cy="2164799"/>
          </a:xfrm>
          <a:prstGeom prst="rect">
            <a:avLst/>
          </a:prstGeom>
          <a:noFill/>
          <a:ln>
            <a:noFill/>
          </a:ln>
        </p:spPr>
      </p:pic>
      <p:pic>
        <p:nvPicPr>
          <p:cNvPr id="122" name="Google Shape;122;p19"/>
          <p:cNvPicPr preferRelativeResize="0"/>
          <p:nvPr/>
        </p:nvPicPr>
        <p:blipFill>
          <a:blip r:embed="rId7">
            <a:alphaModFix/>
          </a:blip>
          <a:stretch>
            <a:fillRect/>
          </a:stretch>
        </p:blipFill>
        <p:spPr>
          <a:xfrm>
            <a:off x="6193388" y="983775"/>
            <a:ext cx="2305791" cy="1924750"/>
          </a:xfrm>
          <a:prstGeom prst="rect">
            <a:avLst/>
          </a:prstGeom>
          <a:noFill/>
          <a:ln>
            <a:noFill/>
          </a:ln>
        </p:spPr>
      </p:pic>
      <p:sp>
        <p:nvSpPr>
          <p:cNvPr id="123" name="Google Shape;123;p19"/>
          <p:cNvSpPr txBox="1"/>
          <p:nvPr/>
        </p:nvSpPr>
        <p:spPr>
          <a:xfrm>
            <a:off x="2899425" y="1024225"/>
            <a:ext cx="3141600" cy="16689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050">
              <a:solidFill>
                <a:schemeClr val="dk2"/>
              </a:solidFill>
            </a:endParaRPr>
          </a:p>
          <a:p>
            <a:pPr indent="-295275" lvl="0" marL="457200" rtl="0" algn="l">
              <a:spcBef>
                <a:spcPts val="0"/>
              </a:spcBef>
              <a:spcAft>
                <a:spcPts val="0"/>
              </a:spcAft>
              <a:buClr>
                <a:schemeClr val="dk2"/>
              </a:buClr>
              <a:buSzPts val="1050"/>
              <a:buChar char="●"/>
            </a:pPr>
            <a:r>
              <a:rPr lang="en-GB" sz="1050">
                <a:solidFill>
                  <a:schemeClr val="dk2"/>
                </a:solidFill>
              </a:rPr>
              <a:t>Initial model biased towards fraud</a:t>
            </a:r>
            <a:endParaRPr sz="1050">
              <a:solidFill>
                <a:schemeClr val="dk2"/>
              </a:solidFill>
            </a:endParaRPr>
          </a:p>
          <a:p>
            <a:pPr indent="0" lvl="0" marL="457200" rtl="0" algn="l">
              <a:spcBef>
                <a:spcPts val="0"/>
              </a:spcBef>
              <a:spcAft>
                <a:spcPts val="0"/>
              </a:spcAft>
              <a:buNone/>
            </a:pPr>
            <a:r>
              <a:t/>
            </a:r>
            <a:endParaRPr sz="1050">
              <a:solidFill>
                <a:schemeClr val="dk2"/>
              </a:solidFill>
            </a:endParaRPr>
          </a:p>
          <a:p>
            <a:pPr indent="-295275" lvl="0" marL="457200" rtl="0" algn="l">
              <a:spcBef>
                <a:spcPts val="0"/>
              </a:spcBef>
              <a:spcAft>
                <a:spcPts val="0"/>
              </a:spcAft>
              <a:buClr>
                <a:schemeClr val="dk2"/>
              </a:buClr>
              <a:buSzPts val="1050"/>
              <a:buChar char="●"/>
            </a:pPr>
            <a:r>
              <a:rPr lang="en-GB" sz="1050">
                <a:solidFill>
                  <a:schemeClr val="dk2"/>
                </a:solidFill>
              </a:rPr>
              <a:t>Predicting 75% of genuine transactions as fraud. (false positives)</a:t>
            </a:r>
            <a:endParaRPr sz="1050">
              <a:solidFill>
                <a:schemeClr val="dk2"/>
              </a:solidFill>
            </a:endParaRPr>
          </a:p>
          <a:p>
            <a:pPr indent="0" lvl="0" marL="457200" rtl="0" algn="l">
              <a:spcBef>
                <a:spcPts val="0"/>
              </a:spcBef>
              <a:spcAft>
                <a:spcPts val="0"/>
              </a:spcAft>
              <a:buNone/>
            </a:pPr>
            <a:r>
              <a:t/>
            </a:r>
            <a:endParaRPr sz="1050">
              <a:solidFill>
                <a:schemeClr val="dk2"/>
              </a:solidFill>
            </a:endParaRPr>
          </a:p>
          <a:p>
            <a:pPr indent="-295275" lvl="0" marL="457200" rtl="0" algn="l">
              <a:spcBef>
                <a:spcPts val="0"/>
              </a:spcBef>
              <a:spcAft>
                <a:spcPts val="0"/>
              </a:spcAft>
              <a:buClr>
                <a:schemeClr val="dk2"/>
              </a:buClr>
              <a:buSzPts val="1050"/>
              <a:buChar char="●"/>
            </a:pPr>
            <a:r>
              <a:rPr lang="en-GB" sz="1050">
                <a:solidFill>
                  <a:schemeClr val="dk2"/>
                </a:solidFill>
              </a:rPr>
              <a:t>After initial balancing able to reduce this to 15%</a:t>
            </a:r>
            <a:endParaRPr sz="1050">
              <a:solidFill>
                <a:schemeClr val="dk2"/>
              </a:solidFill>
            </a:endParaRPr>
          </a:p>
          <a:p>
            <a:pPr indent="0" lvl="0" marL="0" rtl="0" algn="l">
              <a:spcBef>
                <a:spcPts val="0"/>
              </a:spcBef>
              <a:spcAft>
                <a:spcPts val="0"/>
              </a:spcAft>
              <a:buNone/>
            </a:pPr>
            <a:r>
              <a:t/>
            </a:r>
            <a:endParaRPr sz="1050">
              <a:solidFill>
                <a:schemeClr val="dk2"/>
              </a:solidFill>
            </a:endParaRPr>
          </a:p>
          <a:p>
            <a:pPr indent="0" lvl="0" marL="0" rtl="0" algn="l">
              <a:spcBef>
                <a:spcPts val="0"/>
              </a:spcBef>
              <a:spcAft>
                <a:spcPts val="0"/>
              </a:spcAft>
              <a:buNone/>
            </a:pPr>
            <a:r>
              <a:t/>
            </a:r>
            <a:endParaRPr sz="105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00864F"/>
                </a:solidFill>
              </a:rPr>
              <a:t>Random Forest- Classifier </a:t>
            </a:r>
            <a:endParaRPr>
              <a:solidFill>
                <a:srgbClr val="00864F"/>
              </a:solidFill>
            </a:endParaRPr>
          </a:p>
        </p:txBody>
      </p:sp>
      <p:cxnSp>
        <p:nvCxnSpPr>
          <p:cNvPr id="129" name="Google Shape;129;p20"/>
          <p:cNvCxnSpPr/>
          <p:nvPr/>
        </p:nvCxnSpPr>
        <p:spPr>
          <a:xfrm>
            <a:off x="317100" y="1017725"/>
            <a:ext cx="8509800" cy="17400"/>
          </a:xfrm>
          <a:prstGeom prst="straightConnector1">
            <a:avLst/>
          </a:prstGeom>
          <a:noFill/>
          <a:ln cap="flat" cmpd="sng" w="9525">
            <a:solidFill>
              <a:srgbClr val="00864F"/>
            </a:solidFill>
            <a:prstDash val="solid"/>
            <a:round/>
            <a:headEnd len="med" w="med" type="none"/>
            <a:tailEnd len="med" w="med" type="none"/>
          </a:ln>
        </p:spPr>
      </p:cxnSp>
      <p:pic>
        <p:nvPicPr>
          <p:cNvPr id="130" name="Google Shape;130;p20"/>
          <p:cNvPicPr preferRelativeResize="0"/>
          <p:nvPr/>
        </p:nvPicPr>
        <p:blipFill>
          <a:blip r:embed="rId3">
            <a:alphaModFix/>
          </a:blip>
          <a:stretch>
            <a:fillRect/>
          </a:stretch>
        </p:blipFill>
        <p:spPr>
          <a:xfrm>
            <a:off x="5061682" y="1191350"/>
            <a:ext cx="3765219" cy="2995187"/>
          </a:xfrm>
          <a:prstGeom prst="rect">
            <a:avLst/>
          </a:prstGeom>
          <a:noFill/>
          <a:ln>
            <a:noFill/>
          </a:ln>
        </p:spPr>
      </p:pic>
      <p:sp>
        <p:nvSpPr>
          <p:cNvPr id="131" name="Google Shape;131;p20"/>
          <p:cNvSpPr txBox="1"/>
          <p:nvPr/>
        </p:nvSpPr>
        <p:spPr>
          <a:xfrm>
            <a:off x="132775" y="1333300"/>
            <a:ext cx="4573200" cy="3698700"/>
          </a:xfrm>
          <a:prstGeom prst="rect">
            <a:avLst/>
          </a:prstGeom>
          <a:noFill/>
          <a:ln>
            <a:noFill/>
          </a:ln>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t/>
            </a:r>
            <a:endParaRPr sz="1050">
              <a:solidFill>
                <a:schemeClr val="dk2"/>
              </a:solidFill>
            </a:endParaRPr>
          </a:p>
          <a:p>
            <a:pPr indent="0" lvl="0" marL="457200" rtl="0" algn="l">
              <a:lnSpc>
                <a:spcPct val="150000"/>
              </a:lnSpc>
              <a:spcBef>
                <a:spcPts val="0"/>
              </a:spcBef>
              <a:spcAft>
                <a:spcPts val="0"/>
              </a:spcAft>
              <a:buNone/>
            </a:pPr>
            <a:r>
              <a:t/>
            </a:r>
            <a:endParaRPr sz="1050">
              <a:solidFill>
                <a:schemeClr val="dk2"/>
              </a:solidFill>
            </a:endParaRPr>
          </a:p>
          <a:p>
            <a:pPr indent="0" lvl="0" marL="457200" rtl="0" algn="l">
              <a:lnSpc>
                <a:spcPct val="150000"/>
              </a:lnSpc>
              <a:spcBef>
                <a:spcPts val="0"/>
              </a:spcBef>
              <a:spcAft>
                <a:spcPts val="0"/>
              </a:spcAft>
              <a:buNone/>
            </a:pPr>
            <a:r>
              <a:t/>
            </a:r>
            <a:endParaRPr sz="1050">
              <a:solidFill>
                <a:schemeClr val="dk2"/>
              </a:solidFill>
            </a:endParaRPr>
          </a:p>
          <a:p>
            <a:pPr indent="0" lvl="0" marL="457200" rtl="0" algn="l">
              <a:lnSpc>
                <a:spcPct val="150000"/>
              </a:lnSpc>
              <a:spcBef>
                <a:spcPts val="0"/>
              </a:spcBef>
              <a:spcAft>
                <a:spcPts val="0"/>
              </a:spcAft>
              <a:buNone/>
            </a:pPr>
            <a:r>
              <a:t/>
            </a:r>
            <a:endParaRPr sz="1050">
              <a:solidFill>
                <a:schemeClr val="dk2"/>
              </a:solidFill>
            </a:endParaRPr>
          </a:p>
          <a:p>
            <a:pPr indent="0" lvl="0" marL="457200" rtl="0" algn="l">
              <a:lnSpc>
                <a:spcPct val="150000"/>
              </a:lnSpc>
              <a:spcBef>
                <a:spcPts val="0"/>
              </a:spcBef>
              <a:spcAft>
                <a:spcPts val="0"/>
              </a:spcAft>
              <a:buNone/>
            </a:pPr>
            <a:r>
              <a:t/>
            </a:r>
            <a:endParaRPr sz="1050">
              <a:solidFill>
                <a:schemeClr val="dk2"/>
              </a:solidFill>
            </a:endParaRPr>
          </a:p>
          <a:p>
            <a:pPr indent="-295275" lvl="0" marL="457200" rtl="0" algn="l">
              <a:lnSpc>
                <a:spcPct val="150000"/>
              </a:lnSpc>
              <a:spcBef>
                <a:spcPts val="0"/>
              </a:spcBef>
              <a:spcAft>
                <a:spcPts val="0"/>
              </a:spcAft>
              <a:buClr>
                <a:schemeClr val="dk2"/>
              </a:buClr>
              <a:buSzPts val="1050"/>
              <a:buChar char="●"/>
            </a:pPr>
            <a:r>
              <a:rPr lang="en-GB" sz="1050">
                <a:solidFill>
                  <a:schemeClr val="dk2"/>
                </a:solidFill>
              </a:rPr>
              <a:t>Slight improvement using random forest model however not substantial</a:t>
            </a:r>
            <a:endParaRPr sz="1050">
              <a:solidFill>
                <a:schemeClr val="dk2"/>
              </a:solidFill>
            </a:endParaRPr>
          </a:p>
          <a:p>
            <a:pPr indent="-295275" lvl="0" marL="457200" rtl="0" algn="l">
              <a:lnSpc>
                <a:spcPct val="150000"/>
              </a:lnSpc>
              <a:spcBef>
                <a:spcPts val="0"/>
              </a:spcBef>
              <a:spcAft>
                <a:spcPts val="0"/>
              </a:spcAft>
              <a:buClr>
                <a:schemeClr val="dk2"/>
              </a:buClr>
              <a:buSzPts val="1050"/>
              <a:buChar char="●"/>
            </a:pPr>
            <a:r>
              <a:rPr lang="en-GB" sz="1050">
                <a:solidFill>
                  <a:schemeClr val="dk2"/>
                </a:solidFill>
              </a:rPr>
              <a:t>Significant train time, approx. 2 hours. This is not suitable if multiple iterations need to be completed.</a:t>
            </a:r>
            <a:endParaRPr sz="1050">
              <a:solidFill>
                <a:schemeClr val="dk2"/>
              </a:solidFill>
            </a:endParaRPr>
          </a:p>
          <a:p>
            <a:pPr indent="0" lvl="0" marL="0" rtl="0" algn="l">
              <a:lnSpc>
                <a:spcPct val="150000"/>
              </a:lnSpc>
              <a:spcBef>
                <a:spcPts val="0"/>
              </a:spcBef>
              <a:spcAft>
                <a:spcPts val="0"/>
              </a:spcAft>
              <a:buNone/>
            </a:pPr>
            <a:r>
              <a:t/>
            </a:r>
            <a:endParaRPr sz="1050">
              <a:solidFill>
                <a:schemeClr val="dk2"/>
              </a:solidFill>
            </a:endParaRPr>
          </a:p>
          <a:p>
            <a:pPr indent="-295275" lvl="0" marL="457200" rtl="0" algn="l">
              <a:lnSpc>
                <a:spcPct val="150000"/>
              </a:lnSpc>
              <a:spcBef>
                <a:spcPts val="0"/>
              </a:spcBef>
              <a:spcAft>
                <a:spcPts val="0"/>
              </a:spcAft>
              <a:buClr>
                <a:schemeClr val="dk2"/>
              </a:buClr>
              <a:buSzPts val="1050"/>
              <a:buChar char="●"/>
            </a:pPr>
            <a:r>
              <a:rPr b="1" lang="en-GB" sz="1050">
                <a:solidFill>
                  <a:schemeClr val="dk2"/>
                </a:solidFill>
              </a:rPr>
              <a:t>Decided to move into Google Cloud as this offers increased compute power for training</a:t>
            </a:r>
            <a:endParaRPr b="1" sz="1050">
              <a:solidFill>
                <a:schemeClr val="dk2"/>
              </a:solidFill>
            </a:endParaRPr>
          </a:p>
          <a:p>
            <a:pPr indent="-295275" lvl="0" marL="457200" rtl="0" algn="l">
              <a:lnSpc>
                <a:spcPct val="150000"/>
              </a:lnSpc>
              <a:spcBef>
                <a:spcPts val="0"/>
              </a:spcBef>
              <a:spcAft>
                <a:spcPts val="0"/>
              </a:spcAft>
              <a:buClr>
                <a:schemeClr val="dk2"/>
              </a:buClr>
              <a:buSzPts val="1050"/>
              <a:buChar char="●"/>
            </a:pPr>
            <a:r>
              <a:rPr b="1" lang="en-GB" sz="1050">
                <a:solidFill>
                  <a:schemeClr val="dk2"/>
                </a:solidFill>
              </a:rPr>
              <a:t>Also take advantage of more complex models designed to further deal with imbalancing.</a:t>
            </a:r>
            <a:endParaRPr b="1" sz="1050">
              <a:solidFill>
                <a:schemeClr val="dk2"/>
              </a:solidFill>
            </a:endParaRPr>
          </a:p>
        </p:txBody>
      </p:sp>
      <p:sp>
        <p:nvSpPr>
          <p:cNvPr id="132" name="Google Shape;132;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33" name="Google Shape;133;p20"/>
          <p:cNvPicPr preferRelativeResize="0"/>
          <p:nvPr/>
        </p:nvPicPr>
        <p:blipFill>
          <a:blip r:embed="rId4">
            <a:alphaModFix/>
          </a:blip>
          <a:stretch>
            <a:fillRect/>
          </a:stretch>
        </p:blipFill>
        <p:spPr>
          <a:xfrm>
            <a:off x="1080300" y="1191350"/>
            <a:ext cx="2678155" cy="13329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00864F"/>
                </a:solidFill>
              </a:rPr>
              <a:t>Move to Google Cloud</a:t>
            </a:r>
            <a:endParaRPr>
              <a:solidFill>
                <a:srgbClr val="00864F"/>
              </a:solidFill>
            </a:endParaRPr>
          </a:p>
        </p:txBody>
      </p:sp>
      <p:sp>
        <p:nvSpPr>
          <p:cNvPr id="139" name="Google Shape;139;p21"/>
          <p:cNvSpPr txBox="1"/>
          <p:nvPr>
            <p:ph idx="1" type="body"/>
          </p:nvPr>
        </p:nvSpPr>
        <p:spPr>
          <a:xfrm>
            <a:off x="311700" y="1114850"/>
            <a:ext cx="8520600" cy="3894300"/>
          </a:xfrm>
          <a:prstGeom prst="rect">
            <a:avLst/>
          </a:prstGeom>
        </p:spPr>
        <p:txBody>
          <a:bodyPr anchorCtr="0" anchor="t" bIns="91425" lIns="91425" spcFirstLastPara="1" rIns="91425" wrap="square" tIns="91425">
            <a:normAutofit/>
          </a:bodyPr>
          <a:lstStyle/>
          <a:p>
            <a:pPr indent="0" lvl="0" marL="0" rtl="0" algn="l">
              <a:spcBef>
                <a:spcPts val="1500"/>
              </a:spcBef>
              <a:spcAft>
                <a:spcPts val="0"/>
              </a:spcAft>
              <a:buClr>
                <a:schemeClr val="dk1"/>
              </a:buClr>
              <a:buSzPts val="1100"/>
              <a:buFont typeface="Arial"/>
              <a:buNone/>
            </a:pPr>
            <a:r>
              <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100">
              <a:solidFill>
                <a:schemeClr val="dk1"/>
              </a:solidFill>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cxnSp>
        <p:nvCxnSpPr>
          <p:cNvPr id="140" name="Google Shape;140;p21"/>
          <p:cNvCxnSpPr/>
          <p:nvPr/>
        </p:nvCxnSpPr>
        <p:spPr>
          <a:xfrm>
            <a:off x="317100" y="1017725"/>
            <a:ext cx="8509800" cy="17400"/>
          </a:xfrm>
          <a:prstGeom prst="straightConnector1">
            <a:avLst/>
          </a:prstGeom>
          <a:noFill/>
          <a:ln cap="flat" cmpd="sng" w="9525">
            <a:solidFill>
              <a:srgbClr val="00864F"/>
            </a:solidFill>
            <a:prstDash val="solid"/>
            <a:round/>
            <a:headEnd len="med" w="med" type="none"/>
            <a:tailEnd len="med" w="med" type="none"/>
          </a:ln>
        </p:spPr>
      </p:cxnSp>
      <p:sp>
        <p:nvSpPr>
          <p:cNvPr id="141" name="Google Shape;141;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42" name="Google Shape;142;p21"/>
          <p:cNvPicPr preferRelativeResize="0"/>
          <p:nvPr/>
        </p:nvPicPr>
        <p:blipFill>
          <a:blip r:embed="rId3">
            <a:alphaModFix/>
          </a:blip>
          <a:stretch>
            <a:fillRect/>
          </a:stretch>
        </p:blipFill>
        <p:spPr>
          <a:xfrm>
            <a:off x="852088" y="1228275"/>
            <a:ext cx="7160974" cy="3667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