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8383" r:id="rId3"/>
    <p:sldId id="8379" r:id="rId4"/>
    <p:sldId id="8373" r:id="rId5"/>
    <p:sldId id="8380" r:id="rId6"/>
    <p:sldId id="3424" r:id="rId7"/>
    <p:sldId id="3432" r:id="rId8"/>
    <p:sldId id="3423" r:id="rId9"/>
    <p:sldId id="3425" r:id="rId10"/>
    <p:sldId id="8381" r:id="rId11"/>
    <p:sldId id="3484" r:id="rId12"/>
    <p:sldId id="8384" r:id="rId13"/>
    <p:sldId id="394" r:id="rId14"/>
    <p:sldId id="8362" r:id="rId15"/>
    <p:sldId id="8385" r:id="rId16"/>
    <p:sldId id="8369" r:id="rId17"/>
    <p:sldId id="8386" r:id="rId18"/>
    <p:sldId id="3431" r:id="rId19"/>
    <p:sldId id="384" r:id="rId20"/>
    <p:sldId id="8388" r:id="rId21"/>
    <p:sldId id="8392" r:id="rId22"/>
    <p:sldId id="8389" r:id="rId23"/>
    <p:sldId id="8393" r:id="rId24"/>
    <p:sldId id="496" r:id="rId25"/>
    <p:sldId id="8387" r:id="rId26"/>
    <p:sldId id="3480" r:id="rId27"/>
    <p:sldId id="8391" r:id="rId28"/>
    <p:sldId id="390" r:id="rId29"/>
    <p:sldId id="377" r:id="rId30"/>
    <p:sldId id="83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9A"/>
    <a:srgbClr val="2A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9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1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0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5E80-E354-4F7D-B668-3BFC62D7351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71424" y="1967210"/>
            <a:ext cx="48096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8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endParaRPr lang="zh-CN" altLang="en-US" sz="8800" spc="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210" y="3217888"/>
            <a:ext cx="7153282" cy="16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in English to Chinese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60123" y="5258021"/>
            <a:ext cx="50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Team4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Jou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-Yi Lee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2024/12/2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99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99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PART.03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rot="16200000" flipV="1">
            <a:off x="1628417" y="3143250"/>
            <a:ext cx="6858000" cy="571500"/>
            <a:chOff x="1028775" y="591989"/>
            <a:chExt cx="11086097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048"/>
          <a:stretch>
            <a:fillRect/>
          </a:stretch>
        </p:blipFill>
        <p:spPr>
          <a:xfrm>
            <a:off x="5816607" y="-1"/>
            <a:ext cx="5176668" cy="6820014"/>
          </a:xfrm>
          <a:prstGeom prst="rect">
            <a:avLst/>
          </a:prstGeom>
        </p:spPr>
      </p:pic>
      <p:sp>
        <p:nvSpPr>
          <p:cNvPr id="52" name="TextBox 8"/>
          <p:cNvSpPr txBox="1"/>
          <p:nvPr/>
        </p:nvSpPr>
        <p:spPr>
          <a:xfrm>
            <a:off x="860005" y="3152001"/>
            <a:ext cx="374303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  <a:r>
              <a:rPr kumimoji="1"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PART.04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NER - SpaCy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Named Entity Recognition using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A_库_矩形 3"/>
          <p:cNvSpPr/>
          <p:nvPr>
            <p:custDataLst>
              <p:tags r:id="rId1"/>
            </p:custDataLst>
          </p:nvPr>
        </p:nvSpPr>
        <p:spPr>
          <a:xfrm>
            <a:off x="375806" y="5636447"/>
            <a:ext cx="631433" cy="795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5" name="PA_库_矩形 4"/>
          <p:cNvSpPr/>
          <p:nvPr>
            <p:custDataLst>
              <p:tags r:id="rId2"/>
            </p:custDataLst>
          </p:nvPr>
        </p:nvSpPr>
        <p:spPr>
          <a:xfrm>
            <a:off x="-44523" y="6033950"/>
            <a:ext cx="840658" cy="870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 dirty="0">
              <a:cs typeface="+mn-ea"/>
              <a:sym typeface="+mn-lt"/>
            </a:endParaRPr>
          </a:p>
        </p:txBody>
      </p:sp>
      <p:sp>
        <p:nvSpPr>
          <p:cNvPr id="7" name="PA_库_矩形 6"/>
          <p:cNvSpPr/>
          <p:nvPr>
            <p:custDataLst>
              <p:tags r:id="rId3"/>
            </p:custDataLst>
          </p:nvPr>
        </p:nvSpPr>
        <p:spPr>
          <a:xfrm>
            <a:off x="150554" y="6519678"/>
            <a:ext cx="149402" cy="1881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830" y="6388039"/>
            <a:ext cx="160677" cy="202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806" y="6032115"/>
            <a:ext cx="160677" cy="202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2301240" y="139448"/>
            <a:ext cx="8488680" cy="76655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Translation Process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0B0D478-02AF-413F-A85D-0D92A81088F4}"/>
              </a:ext>
            </a:extLst>
          </p:cNvPr>
          <p:cNvSpPr txBox="1"/>
          <p:nvPr/>
        </p:nvSpPr>
        <p:spPr>
          <a:xfrm>
            <a:off x="1091511" y="1097362"/>
            <a:ext cx="508876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SpaCy:</a:t>
            </a:r>
          </a:p>
          <a:p>
            <a:pPr algn="ctr"/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NER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(en_core_web_trf)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 Label : Entity Text&gt;&gt;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the model's awareness of named entities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&lt;&lt;ORG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Apple&gt;&gt;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CD58DF-88E4-4676-B0A8-829C57D2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647" y="1673538"/>
            <a:ext cx="5088760" cy="4815651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E2D958B-DA8B-4633-89C0-825E4AA067E9}"/>
              </a:ext>
            </a:extLst>
          </p:cNvPr>
          <p:cNvSpPr txBox="1"/>
          <p:nvPr/>
        </p:nvSpPr>
        <p:spPr>
          <a:xfrm>
            <a:off x="6800296" y="1097362"/>
            <a:ext cx="5220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SpaCy: Have 18 different Tags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8"/>
          <p:cNvSpPr txBox="1"/>
          <p:nvPr/>
        </p:nvSpPr>
        <p:spPr>
          <a:xfrm>
            <a:off x="2525510" y="254675"/>
            <a:ext cx="714097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NER Tag Distributions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6D6161-93BC-40D7-9D85-03A7063E9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905" r="-1" b="6149"/>
          <a:stretch/>
        </p:blipFill>
        <p:spPr>
          <a:xfrm>
            <a:off x="292962" y="1054961"/>
            <a:ext cx="5265087" cy="51174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DCB61E-BAF4-4CB7-A9F5-FFC6CA5F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96" y="2787939"/>
            <a:ext cx="6506704" cy="3959438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31376D-6374-4594-BF18-9432D180EC6D}"/>
              </a:ext>
            </a:extLst>
          </p:cNvPr>
          <p:cNvSpPr txBox="1"/>
          <p:nvPr/>
        </p:nvSpPr>
        <p:spPr>
          <a:xfrm>
            <a:off x="6410131" y="1013509"/>
            <a:ext cx="50199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 and DATE tags account for 36.1% of all named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are mainly distributed in 10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on this We can adject the weight of the model.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PART.05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mbart-large-50-many-to-many-mmt from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AI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cxnSpLocks/>
          </p:cNvCxnSpPr>
          <p:nvPr/>
        </p:nvCxnSpPr>
        <p:spPr>
          <a:xfrm>
            <a:off x="1139064" y="1370898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98"/>
          <p:cNvSpPr txBox="1"/>
          <p:nvPr/>
        </p:nvSpPr>
        <p:spPr>
          <a:xfrm>
            <a:off x="2635858" y="866722"/>
            <a:ext cx="2404374" cy="58477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Architecture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TextBox 503"/>
          <p:cNvSpPr txBox="1"/>
          <p:nvPr/>
        </p:nvSpPr>
        <p:spPr>
          <a:xfrm>
            <a:off x="919375" y="1508226"/>
            <a:ext cx="5045902" cy="87357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Facebook AI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4080396" y="215840"/>
            <a:ext cx="374303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>
            <a:extLst>
              <a:ext uri="{FF2B5EF4-FFF2-40B4-BE49-F238E27FC236}">
                <a16:creationId xmlns:a16="http://schemas.microsoft.com/office/drawing/2014/main" id="{62B66E8E-4988-4CAB-A8FD-712FCFD4B8E7}"/>
              </a:ext>
            </a:extLst>
          </p:cNvPr>
          <p:cNvSpPr>
            <a:spLocks noEditPoints="1"/>
          </p:cNvSpPr>
          <p:nvPr/>
        </p:nvSpPr>
        <p:spPr bwMode="auto">
          <a:xfrm>
            <a:off x="919375" y="86672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23" name="直接连接符 5">
            <a:extLst>
              <a:ext uri="{FF2B5EF4-FFF2-40B4-BE49-F238E27FC236}">
                <a16:creationId xmlns:a16="http://schemas.microsoft.com/office/drawing/2014/main" id="{75B98D35-1D38-4FD3-B5BD-A4DA09AE5ECB}"/>
              </a:ext>
            </a:extLst>
          </p:cNvPr>
          <p:cNvCxnSpPr>
            <a:cxnSpLocks/>
          </p:cNvCxnSpPr>
          <p:nvPr/>
        </p:nvCxnSpPr>
        <p:spPr>
          <a:xfrm>
            <a:off x="6794914" y="1370898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98">
            <a:extLst>
              <a:ext uri="{FF2B5EF4-FFF2-40B4-BE49-F238E27FC236}">
                <a16:creationId xmlns:a16="http://schemas.microsoft.com/office/drawing/2014/main" id="{A97340B8-DDF7-413D-883F-982834912E2D}"/>
              </a:ext>
            </a:extLst>
          </p:cNvPr>
          <p:cNvSpPr txBox="1"/>
          <p:nvPr/>
        </p:nvSpPr>
        <p:spPr>
          <a:xfrm>
            <a:off x="9318840" y="866722"/>
            <a:ext cx="1301956" cy="58477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Model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TextBox 503">
            <a:extLst>
              <a:ext uri="{FF2B5EF4-FFF2-40B4-BE49-F238E27FC236}">
                <a16:creationId xmlns:a16="http://schemas.microsoft.com/office/drawing/2014/main" id="{0E9F23D8-9312-4B68-8E4B-9567EB86B219}"/>
              </a:ext>
            </a:extLst>
          </p:cNvPr>
          <p:cNvSpPr txBox="1"/>
          <p:nvPr/>
        </p:nvSpPr>
        <p:spPr>
          <a:xfrm>
            <a:off x="6794914" y="1609449"/>
            <a:ext cx="5045902" cy="1289069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mbart-large-50-many-to-many-mmt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layers for both encoder and decoder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dimension: 1024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62EFBC91-2A0A-4428-A7D6-1B6543F78DEA}"/>
              </a:ext>
            </a:extLst>
          </p:cNvPr>
          <p:cNvSpPr>
            <a:spLocks noEditPoints="1"/>
          </p:cNvSpPr>
          <p:nvPr/>
        </p:nvSpPr>
        <p:spPr bwMode="auto">
          <a:xfrm>
            <a:off x="6825142" y="86672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27" name="直接连接符 5">
            <a:extLst>
              <a:ext uri="{FF2B5EF4-FFF2-40B4-BE49-F238E27FC236}">
                <a16:creationId xmlns:a16="http://schemas.microsoft.com/office/drawing/2014/main" id="{8CAB158C-6C4F-46FB-8A23-832705EA8F65}"/>
              </a:ext>
            </a:extLst>
          </p:cNvPr>
          <p:cNvCxnSpPr/>
          <p:nvPr/>
        </p:nvCxnSpPr>
        <p:spPr>
          <a:xfrm>
            <a:off x="6843365" y="3923617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98">
            <a:extLst>
              <a:ext uri="{FF2B5EF4-FFF2-40B4-BE49-F238E27FC236}">
                <a16:creationId xmlns:a16="http://schemas.microsoft.com/office/drawing/2014/main" id="{BFE375D7-AA20-434D-9692-A4BB544296D8}"/>
              </a:ext>
            </a:extLst>
          </p:cNvPr>
          <p:cNvSpPr txBox="1"/>
          <p:nvPr/>
        </p:nvSpPr>
        <p:spPr>
          <a:xfrm>
            <a:off x="7968606" y="3500551"/>
            <a:ext cx="3036277" cy="369330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Configurations of mBART50</a:t>
            </a: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9" name="TextBox 503">
            <a:extLst>
              <a:ext uri="{FF2B5EF4-FFF2-40B4-BE49-F238E27FC236}">
                <a16:creationId xmlns:a16="http://schemas.microsoft.com/office/drawing/2014/main" id="{4CD1344B-EAA5-43D8-8677-1FBFA61E9D94}"/>
              </a:ext>
            </a:extLst>
          </p:cNvPr>
          <p:cNvSpPr txBox="1"/>
          <p:nvPr/>
        </p:nvSpPr>
        <p:spPr>
          <a:xfrm>
            <a:off x="6843365" y="3961964"/>
            <a:ext cx="5045902" cy="1294391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 (N→1)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 (1→N)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(N↔N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AE799E32-5B79-4A17-AC9E-CF55F70133DF}"/>
              </a:ext>
            </a:extLst>
          </p:cNvPr>
          <p:cNvSpPr>
            <a:spLocks noEditPoints="1"/>
          </p:cNvSpPr>
          <p:nvPr/>
        </p:nvSpPr>
        <p:spPr bwMode="auto">
          <a:xfrm>
            <a:off x="6825142" y="324161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1" name="直接连接符 5">
            <a:extLst>
              <a:ext uri="{FF2B5EF4-FFF2-40B4-BE49-F238E27FC236}">
                <a16:creationId xmlns:a16="http://schemas.microsoft.com/office/drawing/2014/main" id="{9D057D84-E046-49F9-92CD-91F291234DF5}"/>
              </a:ext>
            </a:extLst>
          </p:cNvPr>
          <p:cNvCxnSpPr/>
          <p:nvPr/>
        </p:nvCxnSpPr>
        <p:spPr>
          <a:xfrm>
            <a:off x="856437" y="3470640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98">
            <a:extLst>
              <a:ext uri="{FF2B5EF4-FFF2-40B4-BE49-F238E27FC236}">
                <a16:creationId xmlns:a16="http://schemas.microsoft.com/office/drawing/2014/main" id="{293B0915-303E-4EAB-B0A8-3EB73D1AA2E1}"/>
              </a:ext>
            </a:extLst>
          </p:cNvPr>
          <p:cNvSpPr txBox="1"/>
          <p:nvPr/>
        </p:nvSpPr>
        <p:spPr>
          <a:xfrm>
            <a:off x="2078723" y="3094572"/>
            <a:ext cx="2603596" cy="46166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Model Comparing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TextBox 503">
            <a:extLst>
              <a:ext uri="{FF2B5EF4-FFF2-40B4-BE49-F238E27FC236}">
                <a16:creationId xmlns:a16="http://schemas.microsoft.com/office/drawing/2014/main" id="{1AFE3154-A797-4194-BBCC-563C1D8EC243}"/>
              </a:ext>
            </a:extLst>
          </p:cNvPr>
          <p:cNvSpPr txBox="1"/>
          <p:nvPr/>
        </p:nvSpPr>
        <p:spPr>
          <a:xfrm>
            <a:off x="889744" y="3330348"/>
            <a:ext cx="7983019" cy="3366561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mBERT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Transformer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tasks &amp; question answering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at multilingual sequence-to-sequence tasks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mBART25 =&gt; 25 Language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12 point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D4A581E2-E2A7-46C4-8461-55B8A3B33E62}"/>
              </a:ext>
            </a:extLst>
          </p:cNvPr>
          <p:cNvSpPr>
            <a:spLocks noEditPoints="1"/>
          </p:cNvSpPr>
          <p:nvPr/>
        </p:nvSpPr>
        <p:spPr bwMode="auto">
          <a:xfrm>
            <a:off x="919375" y="2788634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5" name="组合 18">
            <a:extLst>
              <a:ext uri="{FF2B5EF4-FFF2-40B4-BE49-F238E27FC236}">
                <a16:creationId xmlns:a16="http://schemas.microsoft.com/office/drawing/2014/main" id="{5CC510E3-5166-41B8-BFCF-E49AD08B1770}"/>
              </a:ext>
            </a:extLst>
          </p:cNvPr>
          <p:cNvGrpSpPr/>
          <p:nvPr/>
        </p:nvGrpSpPr>
        <p:grpSpPr>
          <a:xfrm rot="5400000">
            <a:off x="3968839" y="3525681"/>
            <a:ext cx="4946367" cy="147082"/>
            <a:chOff x="1028775" y="591989"/>
            <a:chExt cx="11086097" cy="0"/>
          </a:xfrm>
        </p:grpSpPr>
        <p:cxnSp>
          <p:nvCxnSpPr>
            <p:cNvPr id="36" name="直接连接符 19">
              <a:extLst>
                <a:ext uri="{FF2B5EF4-FFF2-40B4-BE49-F238E27FC236}">
                  <a16:creationId xmlns:a16="http://schemas.microsoft.com/office/drawing/2014/main" id="{C15D40EE-DCAA-4DB5-96FA-0929376446E1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20">
              <a:extLst>
                <a:ext uri="{FF2B5EF4-FFF2-40B4-BE49-F238E27FC236}">
                  <a16:creationId xmlns:a16="http://schemas.microsoft.com/office/drawing/2014/main" id="{FBB56174-9BA3-4362-A404-FF6F31AD04D9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7">
            <a:extLst>
              <a:ext uri="{FF2B5EF4-FFF2-40B4-BE49-F238E27FC236}">
                <a16:creationId xmlns:a16="http://schemas.microsoft.com/office/drawing/2014/main" id="{D58E0079-A98C-46A2-BD34-08C2DE645C8B}"/>
              </a:ext>
            </a:extLst>
          </p:cNvPr>
          <p:cNvGrpSpPr/>
          <p:nvPr/>
        </p:nvGrpSpPr>
        <p:grpSpPr>
          <a:xfrm>
            <a:off x="11004883" y="5766104"/>
            <a:ext cx="1002927" cy="1058756"/>
            <a:chOff x="4063354" y="1787807"/>
            <a:chExt cx="3796678" cy="3964344"/>
          </a:xfrm>
          <a:solidFill>
            <a:schemeClr val="tx2">
              <a:lumMod val="50000"/>
            </a:schemeClr>
          </a:solidFill>
        </p:grpSpPr>
        <p:sp>
          <p:nvSpPr>
            <p:cNvPr id="39" name="矩形 2">
              <a:extLst>
                <a:ext uri="{FF2B5EF4-FFF2-40B4-BE49-F238E27FC236}">
                  <a16:creationId xmlns:a16="http://schemas.microsoft.com/office/drawing/2014/main" id="{4EF3B1D6-7EA6-4E0D-8F4F-E866F76E93B1}"/>
                </a:ext>
              </a:extLst>
            </p:cNvPr>
            <p:cNvSpPr/>
            <p:nvPr/>
          </p:nvSpPr>
          <p:spPr>
            <a:xfrm rot="2700000">
              <a:off x="5748200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2">
              <a:extLst>
                <a:ext uri="{FF2B5EF4-FFF2-40B4-BE49-F238E27FC236}">
                  <a16:creationId xmlns:a16="http://schemas.microsoft.com/office/drawing/2014/main" id="{2BA3CF50-F854-4ADD-986B-9E80D7E6B1BB}"/>
                </a:ext>
              </a:extLst>
            </p:cNvPr>
            <p:cNvSpPr/>
            <p:nvPr/>
          </p:nvSpPr>
          <p:spPr>
            <a:xfrm rot="2700000">
              <a:off x="4063115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1582CEB-B94A-45E8-8575-378308FAA5A0}"/>
                </a:ext>
              </a:extLst>
            </p:cNvPr>
            <p:cNvSpPr/>
            <p:nvPr/>
          </p:nvSpPr>
          <p:spPr>
            <a:xfrm rot="2700000">
              <a:off x="5681996" y="178787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509F6B-660E-4C90-9ED4-CD6BE3CC91B7}"/>
                </a:ext>
              </a:extLst>
            </p:cNvPr>
            <p:cNvSpPr/>
            <p:nvPr/>
          </p:nvSpPr>
          <p:spPr>
            <a:xfrm rot="2700000">
              <a:off x="5681996" y="519282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5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5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7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7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7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97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47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97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670"/>
                            </p:stCondLst>
                            <p:childTnLst>
                              <p:par>
                                <p:cTn id="7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17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 animBg="1"/>
      <p:bldP spid="24" grpId="0"/>
      <p:bldP spid="25" grpId="0"/>
      <p:bldP spid="26" grpId="0" animBg="1"/>
      <p:bldP spid="28" grpId="0"/>
      <p:bldP spid="29" grpId="0"/>
      <p:bldP spid="30" grpId="0" animBg="1"/>
      <p:bldP spid="32" grpId="0"/>
      <p:bldP spid="33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799397" y="2466865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674269" y="5397817"/>
            <a:ext cx="1350930" cy="1460183"/>
            <a:chOff x="4063354" y="1787807"/>
            <a:chExt cx="3796678" cy="3964344"/>
          </a:xfrm>
          <a:solidFill>
            <a:schemeClr val="tx2">
              <a:lumMod val="50000"/>
            </a:schemeClr>
          </a:solidFill>
        </p:grpSpPr>
        <p:sp>
          <p:nvSpPr>
            <p:cNvPr id="12" name="矩形 2"/>
            <p:cNvSpPr/>
            <p:nvPr/>
          </p:nvSpPr>
          <p:spPr>
            <a:xfrm rot="2700000">
              <a:off x="5748200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2700000">
              <a:off x="4063115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681996" y="178787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5681996" y="519282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87677" y="943467"/>
            <a:ext cx="10219532" cy="57621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4080396" y="61953"/>
            <a:ext cx="374303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7909E28-E35E-496F-8619-7BB5F1A91802}"/>
              </a:ext>
            </a:extLst>
          </p:cNvPr>
          <p:cNvSpPr txBox="1"/>
          <p:nvPr/>
        </p:nvSpPr>
        <p:spPr>
          <a:xfrm>
            <a:off x="462337" y="943467"/>
            <a:ext cx="1054881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entity From SpaCy to &lt;&lt;Entity Label : Entity Text&gt;&gt;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Source language (en_XX) and target language (zh_CN)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Tokenizer to padding and truncation  let max length 256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Train Data split: 90% for training 10% for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A100 from Google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1×10^−5</a:t>
            </a: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during fine-tuning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4 : Prevent GPU memory overflow.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:Weight decay set to 0.01.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:It will stop if there is no progress after 3 Epochs.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25" name="图片 3">
            <a:extLst>
              <a:ext uri="{FF2B5EF4-FFF2-40B4-BE49-F238E27FC236}">
                <a16:creationId xmlns:a16="http://schemas.microsoft.com/office/drawing/2014/main" id="{5FDDE7EA-1911-4444-BB96-708BDD80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10233061" y="0"/>
            <a:ext cx="1958939" cy="3929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8"/>
          <p:cNvSpPr txBox="1"/>
          <p:nvPr/>
        </p:nvSpPr>
        <p:spPr>
          <a:xfrm>
            <a:off x="2321959" y="0"/>
            <a:ext cx="7823955" cy="8432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Training and Validation Loss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811D17-B2F8-4D51-B327-C1B2E782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" y="1299682"/>
            <a:ext cx="7053855" cy="4512920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20F8D7CD-8A61-4095-9059-AD1CA117D77E}"/>
              </a:ext>
            </a:extLst>
          </p:cNvPr>
          <p:cNvSpPr txBox="1"/>
          <p:nvPr/>
        </p:nvSpPr>
        <p:spPr>
          <a:xfrm>
            <a:off x="7361127" y="1770549"/>
            <a:ext cx="449237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0.1989 (Epoch 1) to 0.0707 (Epoch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10 Epoch model Improved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0.2116 (Epoch 1) to 0.1376 (Epoch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starting from Epoch 10 stabilized near 0.14.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7"/>
          <p:cNvSpPr txBox="1"/>
          <p:nvPr/>
        </p:nvSpPr>
        <p:spPr>
          <a:xfrm>
            <a:off x="6221405" y="1579605"/>
            <a:ext cx="7282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 – EA-MT </a:t>
            </a:r>
          </a:p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Evaluation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9500545" y="0"/>
            <a:ext cx="2656253" cy="4123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64738" y="1838748"/>
            <a:ext cx="4534121" cy="5019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4563" y="563942"/>
            <a:ext cx="3715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82685" y="1823089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– Introduction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2685" y="2647830"/>
            <a:ext cx="512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 – IWSLT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En-Zh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2685" y="3356610"/>
            <a:ext cx="55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 –</a:t>
            </a:r>
            <a:r>
              <a:rPr lang="zh-TW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lang="zh-TW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r>
              <a:rPr lang="zh-TW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800" spc="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82686" y="4065390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 –</a:t>
            </a:r>
            <a:r>
              <a:rPr lang="zh-TW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NER - SpaCy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文本框 17"/>
          <p:cNvSpPr txBox="1"/>
          <p:nvPr/>
        </p:nvSpPr>
        <p:spPr>
          <a:xfrm>
            <a:off x="1282685" y="4901296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6221405" y="2687404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 – METEOR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文本框 17"/>
          <p:cNvSpPr txBox="1"/>
          <p:nvPr/>
        </p:nvSpPr>
        <p:spPr>
          <a:xfrm>
            <a:off x="6221405" y="3364316"/>
            <a:ext cx="7695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8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 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1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Tongyici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Cilin</a:t>
            </a:r>
            <a:r>
              <a:rPr lang="zh-TW" altLang="en-US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同義詞詞林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WordSimilarity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6221405" y="4472115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9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OpenHowNet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6221405" y="5149026"/>
            <a:ext cx="476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 – Evaluation Results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1" grpId="0"/>
      <p:bldP spid="12" grpId="0"/>
      <p:bldP spid="17" grpId="0"/>
      <p:bldP spid="18" grpId="0"/>
      <p:bldP spid="13" grpId="0"/>
      <p:bldP spid="15" grpId="0"/>
      <p:bldP spid="16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PART.07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482315" y="2544735"/>
            <a:ext cx="8808984" cy="282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</a:p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rot="16200000" flipV="1">
            <a:off x="1628417" y="3143250"/>
            <a:ext cx="6858000" cy="571500"/>
            <a:chOff x="1028775" y="591989"/>
            <a:chExt cx="11086097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8"/>
          <p:cNvSpPr txBox="1"/>
          <p:nvPr/>
        </p:nvSpPr>
        <p:spPr>
          <a:xfrm>
            <a:off x="348559" y="2875001"/>
            <a:ext cx="4610895" cy="11079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</a:p>
          <a:p>
            <a:pPr algn="ctr"/>
            <a:r>
              <a:rPr kumimoji="1"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Flowchart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350380-3555-492A-BF00-1D38C888A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"/>
          <a:stretch/>
        </p:blipFill>
        <p:spPr>
          <a:xfrm>
            <a:off x="6096000" y="76199"/>
            <a:ext cx="4092315" cy="67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PART.08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METEOR &amp; </a:t>
            </a:r>
            <a:r>
              <a:rPr lang="en-US" altLang="zh-CN" sz="7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Jieba</a:t>
            </a: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Entity-Aware Machine Translation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4080396" y="154285"/>
            <a:ext cx="374303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METEOR 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4B5892-C5D3-436F-8FEB-4707003A0730}"/>
              </a:ext>
            </a:extLst>
          </p:cNvPr>
          <p:cNvSpPr txBox="1"/>
          <p:nvPr/>
        </p:nvSpPr>
        <p:spPr>
          <a:xfrm>
            <a:off x="1019503" y="917516"/>
            <a:ext cx="1015299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 Score : 0 ~ 1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Completely wrong translation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Translated completely correctly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Overall METEOR Score: 0.04137237761331027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"Original Text": "Day four.",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"Reference Text": "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第四天。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"Translated Text": "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第四天。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METEOR : 1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Text: You know, we wake up in the morning and we feel we make decisions.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Text: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我们早上起来，觉得可以主宰自己的决定，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 Text: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大家知道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我们早上起来后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我们感觉自己要做决定。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METEOR : 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Text: If they want sad music, they just play those two notes.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Text: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他们就不停的用这两个音符。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 Text: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如果他们想要悲伤的音乐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他们就只演奏这两段音符。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METEOR : 0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DE444DF1-F1D2-485B-B760-636CCF43E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4080396" y="154285"/>
            <a:ext cx="374303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METEOR 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4B5892-C5D3-436F-8FEB-4707003A0730}"/>
              </a:ext>
            </a:extLst>
          </p:cNvPr>
          <p:cNvSpPr txBox="1"/>
          <p:nvPr/>
        </p:nvSpPr>
        <p:spPr>
          <a:xfrm>
            <a:off x="588579" y="1047235"/>
            <a:ext cx="107611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Issues:</a:t>
            </a:r>
          </a:p>
          <a:p>
            <a:pPr lvl="1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METEOR's design for clear word boundaries.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: "This is a book"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["This", "is", "a", "book"]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: "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这是一本书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=&gt;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这是一本书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lvl="1"/>
            <a:r>
              <a:rPr lang="en-US" altLang="zh-TW" sz="2400" dirty="0"/>
              <a:t>Solution : </a:t>
            </a:r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Chinese segmentation tool</a:t>
            </a:r>
          </a:p>
          <a:p>
            <a:pPr lvl="1"/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这是一本书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=&gt; [“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這”， “是”， “一本”， “書”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the punctuation (comma) format.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regular expressions to delete comma.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Lack of Built-in Synonym Support for Chinese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 used WordNet for Word-Similarity matching, not support Chinese.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 Word-Similarity Wordnet </a:t>
            </a:r>
          </a:p>
          <a:p>
            <a:pPr marL="342900" indent="-342900">
              <a:buAutoNum type="arabicPeriod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Enough Attention in </a:t>
            </a:r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Word-Similarity Dataset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 Word-Similarity Wordnet not enough</a:t>
            </a:r>
          </a:p>
          <a:p>
            <a:pPr lvl="1"/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OpenHowNet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calculate_word_similarity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match Word-Similarity</a:t>
            </a:r>
          </a:p>
          <a:p>
            <a:pPr lvl="1"/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OpenHowNet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calculate_word_similarity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0 ~1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DE444DF1-F1D2-485B-B760-636CCF43E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PART.09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799397" y="2452198"/>
            <a:ext cx="696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</a:t>
            </a:r>
            <a:r>
              <a:rPr lang="zh-TW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zh-TW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7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OpenHowNet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19689" y="4907526"/>
            <a:ext cx="9275412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WordSimilarity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Dataset&amp; Calculate Word Similarity 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3132B3-FAAE-4BE2-9318-138986BFB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59" y="687098"/>
            <a:ext cx="6599341" cy="5323839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8"/>
          <p:cNvSpPr txBox="1"/>
          <p:nvPr/>
        </p:nvSpPr>
        <p:spPr>
          <a:xfrm>
            <a:off x="2906113" y="277396"/>
            <a:ext cx="569887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 Word-Similarity 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92092A-3883-4427-9A32-A6B2D6229DBD}"/>
              </a:ext>
            </a:extLst>
          </p:cNvPr>
          <p:cNvSpPr txBox="1"/>
          <p:nvPr/>
        </p:nvSpPr>
        <p:spPr>
          <a:xfrm>
            <a:off x="493986" y="763255"/>
            <a:ext cx="64218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 ≈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</a:p>
          <a:p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five levels: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categories (e.g., "Person", "Object").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Subcategories (e.g., "Human Behavior").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subcategories.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units.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words or phrases.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9DE080-0102-445F-A661-7B94605247E8}"/>
              </a:ext>
            </a:extLst>
          </p:cNvPr>
          <p:cNvSpPr txBox="1"/>
          <p:nvPr/>
        </p:nvSpPr>
        <p:spPr>
          <a:xfrm>
            <a:off x="482009" y="454125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OpenHowNet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calculate_word_similarity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: Not match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Completely match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 :considered synonyms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PART.10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Results</a:t>
            </a:r>
            <a:endParaRPr lang="zh-CN" altLang="en-US" sz="72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Result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F68B40C-277A-476D-A90A-FD56A511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31" y="5664199"/>
            <a:ext cx="6811327" cy="600475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8"/>
          <p:cNvSpPr txBox="1"/>
          <p:nvPr/>
        </p:nvSpPr>
        <p:spPr>
          <a:xfrm>
            <a:off x="3403062" y="285519"/>
            <a:ext cx="374303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Results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59CDF9-110D-4562-98E0-1269C50A1B8A}"/>
              </a:ext>
            </a:extLst>
          </p:cNvPr>
          <p:cNvSpPr txBox="1"/>
          <p:nvPr/>
        </p:nvSpPr>
        <p:spPr>
          <a:xfrm>
            <a:off x="660400" y="870324"/>
            <a:ext cx="8949267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Overall METEOR: 0.6649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Reflecting strong semantic and structural alignment.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0.8008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content in the generated translation that correctly aligns with the reference.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80.08% of the content in the generated translations matches the reference translations.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Recall: 0.7933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the reference content covered by the generated translation.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79.33% of the reference translation’s content is successfully captured.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F1: 0.7965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Precision and Recall, providing a balanced evaluation metric.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a good balance between translation accuracy and semantic coverage.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BLUE: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0.0686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: Not match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Completely match</a:t>
            </a:r>
          </a:p>
          <a:p>
            <a:pPr lvl="1"/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Multi-Language to English Machine Translation Using</a:t>
            </a:r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Pre-Trained Transformers</a:t>
            </a:r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4EB85-DB56-4AEE-ABCC-3B2810997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756" y="213499"/>
            <a:ext cx="2893170" cy="20327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C1525F6-C6D8-44B4-9A3E-8BC0ECC273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436"/>
          <a:stretch/>
        </p:blipFill>
        <p:spPr>
          <a:xfrm>
            <a:off x="1645233" y="6295482"/>
            <a:ext cx="6811327" cy="540472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34753F55-441C-430F-BF2B-B7E54E96C6D4}"/>
              </a:ext>
            </a:extLst>
          </p:cNvPr>
          <p:cNvSpPr/>
          <p:nvPr/>
        </p:nvSpPr>
        <p:spPr>
          <a:xfrm>
            <a:off x="7146092" y="6441080"/>
            <a:ext cx="736375" cy="425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9A9ED81-8D2F-437C-9203-14FC7537A61B}"/>
              </a:ext>
            </a:extLst>
          </p:cNvPr>
          <p:cNvSpPr/>
          <p:nvPr/>
        </p:nvSpPr>
        <p:spPr>
          <a:xfrm>
            <a:off x="4538202" y="6410272"/>
            <a:ext cx="736375" cy="425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图片 9">
            <a:extLst>
              <a:ext uri="{FF2B5EF4-FFF2-40B4-BE49-F238E27FC236}">
                <a16:creationId xmlns:a16="http://schemas.microsoft.com/office/drawing/2014/main" id="{A262AFFF-A05D-48B5-9BBB-EC4890BF1D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 flipH="1">
            <a:off x="9120520" y="3579780"/>
            <a:ext cx="3071480" cy="327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8D9A3CD-CB16-42B8-8355-90C6C62CA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"/>
          <a:stretch/>
        </p:blipFill>
        <p:spPr>
          <a:xfrm>
            <a:off x="3515581" y="939974"/>
            <a:ext cx="4092315" cy="57782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143D8E-12A1-4B50-9790-F67DD02A02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93" t="1" b="2048"/>
          <a:stretch/>
        </p:blipFill>
        <p:spPr>
          <a:xfrm>
            <a:off x="80490" y="829653"/>
            <a:ext cx="3881804" cy="5778228"/>
          </a:xfrm>
          <a:prstGeom prst="rect">
            <a:avLst/>
          </a:prstGeom>
        </p:spPr>
      </p:pic>
      <p:sp>
        <p:nvSpPr>
          <p:cNvPr id="41" name="TextBox 8"/>
          <p:cNvSpPr txBox="1"/>
          <p:nvPr/>
        </p:nvSpPr>
        <p:spPr>
          <a:xfrm>
            <a:off x="4080395" y="185063"/>
            <a:ext cx="374303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A05795-1AB8-405B-B653-12E926B8AD64}"/>
              </a:ext>
            </a:extLst>
          </p:cNvPr>
          <p:cNvSpPr txBox="1"/>
          <p:nvPr/>
        </p:nvSpPr>
        <p:spPr>
          <a:xfrm>
            <a:off x="6828066" y="862171"/>
            <a:ext cx="5228179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EA-MT English-to-Chinese system :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multilingual machine translation.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evaluation metrics: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r>
              <a:rPr lang="en-US" altLang="zh-TW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tokenization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</a:t>
            </a:r>
            <a:r>
              <a:rPr lang="en-US" altLang="zh-TW" sz="18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TW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OpenHowNet</a:t>
            </a:r>
            <a:r>
              <a:rPr lang="en-US" altLang="zh-TW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 matching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0.6649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(F1: 0.7965)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superior translation quality and semantic alignment.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803207" y="2269590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03207" y="2888630"/>
            <a:ext cx="5689152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endParaRPr kumimoji="1"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803207" y="3917417"/>
            <a:ext cx="7717648" cy="170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: Entity-Aware Machine Translation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English to Chinese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97089FC-C142-4FD0-8231-B0F00955B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914400"/>
            <a:ext cx="5251450" cy="525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516797"/>
            <a:ext cx="12105598" cy="45719"/>
            <a:chOff x="1028775" y="591989"/>
            <a:chExt cx="11086097" cy="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30132" y="5182921"/>
            <a:ext cx="2427816" cy="1549401"/>
            <a:chOff x="1047751" y="3361269"/>
            <a:chExt cx="2427816" cy="1549401"/>
          </a:xfrm>
        </p:grpSpPr>
        <p:sp>
          <p:nvSpPr>
            <p:cNvPr id="10" name="Bent Arrow 18"/>
            <p:cNvSpPr/>
            <p:nvPr/>
          </p:nvSpPr>
          <p:spPr bwMode="auto">
            <a:xfrm>
              <a:off x="1047751" y="3361269"/>
              <a:ext cx="2427816" cy="1549401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AutoShape 112"/>
            <p:cNvSpPr/>
            <p:nvPr/>
          </p:nvSpPr>
          <p:spPr bwMode="auto">
            <a:xfrm>
              <a:off x="2000252" y="4095754"/>
              <a:ext cx="486834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9600">
                <a:defRPr/>
              </a:pPr>
              <a:endPara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44675" y="5196662"/>
            <a:ext cx="2429933" cy="1549400"/>
            <a:chOff x="5905500" y="2413001"/>
            <a:chExt cx="2429933" cy="1549400"/>
          </a:xfrm>
          <a:solidFill>
            <a:schemeClr val="accent3"/>
          </a:solidFill>
        </p:grpSpPr>
        <p:sp>
          <p:nvSpPr>
            <p:cNvPr id="14" name="Bent Arrow 20"/>
            <p:cNvSpPr/>
            <p:nvPr/>
          </p:nvSpPr>
          <p:spPr bwMode="auto">
            <a:xfrm>
              <a:off x="5905500" y="2413001"/>
              <a:ext cx="2429933" cy="1549400"/>
            </a:xfrm>
            <a:prstGeom prst="bentArrow">
              <a:avLst/>
            </a:prstGeom>
            <a:grpFill/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grpSp>
          <p:nvGrpSpPr>
            <p:cNvPr id="16" name="Group 29"/>
            <p:cNvGrpSpPr/>
            <p:nvPr/>
          </p:nvGrpSpPr>
          <p:grpSpPr bwMode="auto">
            <a:xfrm>
              <a:off x="6953706" y="3047658"/>
              <a:ext cx="335534" cy="488541"/>
              <a:chOff x="2612963" y="2767277"/>
              <a:chExt cx="251543" cy="366676"/>
            </a:xfrm>
            <a:grpFill/>
          </p:grpSpPr>
          <p:sp>
            <p:nvSpPr>
              <p:cNvPr id="17" name="AutoShape 113"/>
              <p:cNvSpPr/>
              <p:nvPr/>
            </p:nvSpPr>
            <p:spPr bwMode="auto">
              <a:xfrm>
                <a:off x="2612963" y="2767277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 defTabSz="609600">
                  <a:defRPr/>
                </a:pPr>
                <a:endParaRPr 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8" name="AutoShape 114"/>
              <p:cNvSpPr/>
              <p:nvPr/>
            </p:nvSpPr>
            <p:spPr bwMode="auto">
              <a:xfrm>
                <a:off x="2669904" y="2824844"/>
                <a:ext cx="74461" cy="744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 defTabSz="609600">
                  <a:defRPr/>
                </a:pPr>
                <a:endParaRPr 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28721" y="4657897"/>
            <a:ext cx="2429933" cy="2088165"/>
            <a:chOff x="3475567" y="2306037"/>
            <a:chExt cx="2429933" cy="2088165"/>
          </a:xfrm>
          <a:solidFill>
            <a:schemeClr val="accent2"/>
          </a:solidFill>
        </p:grpSpPr>
        <p:sp>
          <p:nvSpPr>
            <p:cNvPr id="20" name="Bent Arrow 19"/>
            <p:cNvSpPr/>
            <p:nvPr/>
          </p:nvSpPr>
          <p:spPr bwMode="auto">
            <a:xfrm>
              <a:off x="3475567" y="2842685"/>
              <a:ext cx="2429933" cy="1551517"/>
            </a:xfrm>
            <a:prstGeom prst="bentArrow">
              <a:avLst/>
            </a:prstGeom>
            <a:grpFill/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2" name="AutoShape 29"/>
            <p:cNvSpPr/>
            <p:nvPr/>
          </p:nvSpPr>
          <p:spPr bwMode="auto">
            <a:xfrm>
              <a:off x="4103126" y="3657884"/>
              <a:ext cx="486834" cy="442383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9600">
                <a:defRPr/>
              </a:pPr>
              <a:endPara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4871146" y="2306037"/>
              <a:ext cx="6805" cy="6799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6" name="Rectangle 30"/>
          <p:cNvSpPr/>
          <p:nvPr/>
        </p:nvSpPr>
        <p:spPr>
          <a:xfrm>
            <a:off x="424108" y="1054961"/>
            <a:ext cx="3656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NER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Rectangle 30"/>
          <p:cNvSpPr/>
          <p:nvPr/>
        </p:nvSpPr>
        <p:spPr>
          <a:xfrm>
            <a:off x="5068562" y="1054961"/>
            <a:ext cx="2773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Study Focus</a:t>
            </a:r>
          </a:p>
        </p:txBody>
      </p:sp>
      <p:sp>
        <p:nvSpPr>
          <p:cNvPr id="40" name="Rectangle 30"/>
          <p:cNvSpPr/>
          <p:nvPr/>
        </p:nvSpPr>
        <p:spPr>
          <a:xfrm>
            <a:off x="9602459" y="1054961"/>
            <a:ext cx="1908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3143269" y="111938"/>
            <a:ext cx="59054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Section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5" name="Freeform 71"/>
          <p:cNvSpPr/>
          <p:nvPr/>
        </p:nvSpPr>
        <p:spPr bwMode="auto">
          <a:xfrm>
            <a:off x="2438812" y="5843943"/>
            <a:ext cx="165253" cy="153837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5" y="0"/>
              </a:cxn>
              <a:cxn ang="0">
                <a:pos x="34" y="2"/>
              </a:cxn>
              <a:cxn ang="0">
                <a:pos x="43" y="7"/>
              </a:cxn>
              <a:cxn ang="0">
                <a:pos x="49" y="16"/>
              </a:cxn>
              <a:cxn ang="0">
                <a:pos x="50" y="25"/>
              </a:cxn>
              <a:cxn ang="0">
                <a:pos x="50" y="25"/>
              </a:cxn>
              <a:cxn ang="0">
                <a:pos x="49" y="36"/>
              </a:cxn>
              <a:cxn ang="0">
                <a:pos x="43" y="43"/>
              </a:cxn>
              <a:cxn ang="0">
                <a:pos x="34" y="49"/>
              </a:cxn>
              <a:cxn ang="0">
                <a:pos x="25" y="51"/>
              </a:cxn>
              <a:cxn ang="0">
                <a:pos x="25" y="51"/>
              </a:cxn>
              <a:cxn ang="0">
                <a:pos x="16" y="49"/>
              </a:cxn>
              <a:cxn ang="0">
                <a:pos x="7" y="43"/>
              </a:cxn>
              <a:cxn ang="0">
                <a:pos x="1" y="36"/>
              </a:cxn>
              <a:cxn ang="0">
                <a:pos x="0" y="25"/>
              </a:cxn>
              <a:cxn ang="0">
                <a:pos x="0" y="25"/>
              </a:cxn>
              <a:cxn ang="0">
                <a:pos x="1" y="16"/>
              </a:cxn>
              <a:cxn ang="0">
                <a:pos x="7" y="7"/>
              </a:cxn>
              <a:cxn ang="0">
                <a:pos x="16" y="2"/>
              </a:cxn>
              <a:cxn ang="0">
                <a:pos x="25" y="0"/>
              </a:cxn>
              <a:cxn ang="0">
                <a:pos x="25" y="0"/>
              </a:cxn>
            </a:cxnLst>
            <a:rect l="0" t="0" r="r" b="b"/>
            <a:pathLst>
              <a:path w="50" h="51">
                <a:moveTo>
                  <a:pt x="25" y="0"/>
                </a:moveTo>
                <a:lnTo>
                  <a:pt x="25" y="0"/>
                </a:lnTo>
                <a:lnTo>
                  <a:pt x="34" y="2"/>
                </a:lnTo>
                <a:lnTo>
                  <a:pt x="43" y="7"/>
                </a:lnTo>
                <a:lnTo>
                  <a:pt x="49" y="16"/>
                </a:lnTo>
                <a:lnTo>
                  <a:pt x="50" y="25"/>
                </a:lnTo>
                <a:lnTo>
                  <a:pt x="50" y="25"/>
                </a:lnTo>
                <a:lnTo>
                  <a:pt x="49" y="36"/>
                </a:lnTo>
                <a:lnTo>
                  <a:pt x="43" y="43"/>
                </a:lnTo>
                <a:lnTo>
                  <a:pt x="34" y="49"/>
                </a:lnTo>
                <a:lnTo>
                  <a:pt x="25" y="51"/>
                </a:lnTo>
                <a:lnTo>
                  <a:pt x="25" y="51"/>
                </a:lnTo>
                <a:lnTo>
                  <a:pt x="16" y="49"/>
                </a:lnTo>
                <a:lnTo>
                  <a:pt x="7" y="43"/>
                </a:lnTo>
                <a:lnTo>
                  <a:pt x="1" y="36"/>
                </a:lnTo>
                <a:lnTo>
                  <a:pt x="0" y="25"/>
                </a:lnTo>
                <a:lnTo>
                  <a:pt x="0" y="25"/>
                </a:lnTo>
                <a:lnTo>
                  <a:pt x="1" y="16"/>
                </a:lnTo>
                <a:lnTo>
                  <a:pt x="7" y="7"/>
                </a:lnTo>
                <a:lnTo>
                  <a:pt x="16" y="2"/>
                </a:lnTo>
                <a:lnTo>
                  <a:pt x="25" y="0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6" name="Freeform 72"/>
          <p:cNvSpPr>
            <a:spLocks noEditPoints="1"/>
          </p:cNvSpPr>
          <p:nvPr/>
        </p:nvSpPr>
        <p:spPr bwMode="auto">
          <a:xfrm>
            <a:off x="2211893" y="5843943"/>
            <a:ext cx="548636" cy="923010"/>
          </a:xfrm>
          <a:custGeom>
            <a:avLst/>
            <a:gdLst/>
            <a:ahLst/>
            <a:cxnLst>
              <a:cxn ang="0">
                <a:pos x="158" y="94"/>
              </a:cxn>
              <a:cxn ang="0">
                <a:pos x="141" y="69"/>
              </a:cxn>
              <a:cxn ang="0">
                <a:pos x="134" y="63"/>
              </a:cxn>
              <a:cxn ang="0">
                <a:pos x="130" y="60"/>
              </a:cxn>
              <a:cxn ang="0">
                <a:pos x="123" y="58"/>
              </a:cxn>
              <a:cxn ang="0">
                <a:pos x="100" y="54"/>
              </a:cxn>
              <a:cxn ang="0">
                <a:pos x="67" y="58"/>
              </a:cxn>
              <a:cxn ang="0">
                <a:pos x="63" y="58"/>
              </a:cxn>
              <a:cxn ang="0">
                <a:pos x="61" y="58"/>
              </a:cxn>
              <a:cxn ang="0">
                <a:pos x="61" y="58"/>
              </a:cxn>
              <a:cxn ang="0">
                <a:pos x="34" y="56"/>
              </a:cxn>
              <a:cxn ang="0">
                <a:pos x="27" y="40"/>
              </a:cxn>
              <a:cxn ang="0">
                <a:pos x="23" y="23"/>
              </a:cxn>
              <a:cxn ang="0">
                <a:pos x="20" y="2"/>
              </a:cxn>
              <a:cxn ang="0">
                <a:pos x="14" y="0"/>
              </a:cxn>
              <a:cxn ang="0">
                <a:pos x="12" y="2"/>
              </a:cxn>
              <a:cxn ang="0">
                <a:pos x="14" y="14"/>
              </a:cxn>
              <a:cxn ang="0">
                <a:pos x="9" y="14"/>
              </a:cxn>
              <a:cxn ang="0">
                <a:pos x="2" y="22"/>
              </a:cxn>
              <a:cxn ang="0">
                <a:pos x="0" y="29"/>
              </a:cxn>
              <a:cxn ang="0">
                <a:pos x="11" y="60"/>
              </a:cxn>
              <a:cxn ang="0">
                <a:pos x="14" y="70"/>
              </a:cxn>
              <a:cxn ang="0">
                <a:pos x="22" y="76"/>
              </a:cxn>
              <a:cxn ang="0">
                <a:pos x="40" y="81"/>
              </a:cxn>
              <a:cxn ang="0">
                <a:pos x="60" y="83"/>
              </a:cxn>
              <a:cxn ang="0">
                <a:pos x="60" y="92"/>
              </a:cxn>
              <a:cxn ang="0">
                <a:pos x="60" y="286"/>
              </a:cxn>
              <a:cxn ang="0">
                <a:pos x="61" y="292"/>
              </a:cxn>
              <a:cxn ang="0">
                <a:pos x="69" y="299"/>
              </a:cxn>
              <a:cxn ang="0">
                <a:pos x="74" y="301"/>
              </a:cxn>
              <a:cxn ang="0">
                <a:pos x="85" y="295"/>
              </a:cxn>
              <a:cxn ang="0">
                <a:pos x="89" y="286"/>
              </a:cxn>
              <a:cxn ang="0">
                <a:pos x="89" y="185"/>
              </a:cxn>
              <a:cxn ang="0">
                <a:pos x="90" y="179"/>
              </a:cxn>
              <a:cxn ang="0">
                <a:pos x="94" y="179"/>
              </a:cxn>
              <a:cxn ang="0">
                <a:pos x="100" y="181"/>
              </a:cxn>
              <a:cxn ang="0">
                <a:pos x="100" y="286"/>
              </a:cxn>
              <a:cxn ang="0">
                <a:pos x="101" y="292"/>
              </a:cxn>
              <a:cxn ang="0">
                <a:pos x="109" y="299"/>
              </a:cxn>
              <a:cxn ang="0">
                <a:pos x="114" y="301"/>
              </a:cxn>
              <a:cxn ang="0">
                <a:pos x="125" y="295"/>
              </a:cxn>
              <a:cxn ang="0">
                <a:pos x="129" y="286"/>
              </a:cxn>
              <a:cxn ang="0">
                <a:pos x="129" y="174"/>
              </a:cxn>
              <a:cxn ang="0">
                <a:pos x="136" y="167"/>
              </a:cxn>
              <a:cxn ang="0">
                <a:pos x="150" y="152"/>
              </a:cxn>
              <a:cxn ang="0">
                <a:pos x="156" y="143"/>
              </a:cxn>
              <a:cxn ang="0">
                <a:pos x="163" y="125"/>
              </a:cxn>
              <a:cxn ang="0">
                <a:pos x="165" y="119"/>
              </a:cxn>
              <a:cxn ang="0">
                <a:pos x="161" y="107"/>
              </a:cxn>
              <a:cxn ang="0">
                <a:pos x="158" y="94"/>
              </a:cxn>
              <a:cxn ang="0">
                <a:pos x="139" y="119"/>
              </a:cxn>
              <a:cxn ang="0">
                <a:pos x="134" y="130"/>
              </a:cxn>
              <a:cxn ang="0">
                <a:pos x="129" y="92"/>
              </a:cxn>
              <a:cxn ang="0">
                <a:pos x="136" y="105"/>
              </a:cxn>
              <a:cxn ang="0">
                <a:pos x="141" y="118"/>
              </a:cxn>
              <a:cxn ang="0">
                <a:pos x="139" y="119"/>
              </a:cxn>
              <a:cxn ang="0">
                <a:pos x="141" y="118"/>
              </a:cxn>
            </a:cxnLst>
            <a:rect l="0" t="0" r="r" b="b"/>
            <a:pathLst>
              <a:path w="165" h="301">
                <a:moveTo>
                  <a:pt x="158" y="94"/>
                </a:moveTo>
                <a:lnTo>
                  <a:pt x="158" y="94"/>
                </a:lnTo>
                <a:lnTo>
                  <a:pt x="147" y="78"/>
                </a:lnTo>
                <a:lnTo>
                  <a:pt x="141" y="69"/>
                </a:lnTo>
                <a:lnTo>
                  <a:pt x="134" y="63"/>
                </a:lnTo>
                <a:lnTo>
                  <a:pt x="134" y="63"/>
                </a:lnTo>
                <a:lnTo>
                  <a:pt x="130" y="61"/>
                </a:lnTo>
                <a:lnTo>
                  <a:pt x="130" y="60"/>
                </a:lnTo>
                <a:lnTo>
                  <a:pt x="130" y="60"/>
                </a:lnTo>
                <a:lnTo>
                  <a:pt x="123" y="58"/>
                </a:lnTo>
                <a:lnTo>
                  <a:pt x="116" y="56"/>
                </a:lnTo>
                <a:lnTo>
                  <a:pt x="100" y="54"/>
                </a:lnTo>
                <a:lnTo>
                  <a:pt x="81" y="56"/>
                </a:lnTo>
                <a:lnTo>
                  <a:pt x="67" y="58"/>
                </a:lnTo>
                <a:lnTo>
                  <a:pt x="67" y="58"/>
                </a:lnTo>
                <a:lnTo>
                  <a:pt x="63" y="58"/>
                </a:lnTo>
                <a:lnTo>
                  <a:pt x="61" y="58"/>
                </a:lnTo>
                <a:lnTo>
                  <a:pt x="61" y="58"/>
                </a:lnTo>
                <a:lnTo>
                  <a:pt x="61" y="58"/>
                </a:lnTo>
                <a:lnTo>
                  <a:pt x="61" y="58"/>
                </a:lnTo>
                <a:lnTo>
                  <a:pt x="47" y="58"/>
                </a:lnTo>
                <a:lnTo>
                  <a:pt x="34" y="56"/>
                </a:lnTo>
                <a:lnTo>
                  <a:pt x="34" y="56"/>
                </a:lnTo>
                <a:lnTo>
                  <a:pt x="27" y="40"/>
                </a:lnTo>
                <a:lnTo>
                  <a:pt x="23" y="25"/>
                </a:lnTo>
                <a:lnTo>
                  <a:pt x="23" y="23"/>
                </a:lnTo>
                <a:lnTo>
                  <a:pt x="20" y="2"/>
                </a:lnTo>
                <a:lnTo>
                  <a:pt x="20" y="2"/>
                </a:lnTo>
                <a:lnTo>
                  <a:pt x="18" y="0"/>
                </a:lnTo>
                <a:lnTo>
                  <a:pt x="14" y="0"/>
                </a:lnTo>
                <a:lnTo>
                  <a:pt x="14" y="0"/>
                </a:lnTo>
                <a:lnTo>
                  <a:pt x="12" y="2"/>
                </a:lnTo>
                <a:lnTo>
                  <a:pt x="12" y="3"/>
                </a:lnTo>
                <a:lnTo>
                  <a:pt x="14" y="14"/>
                </a:lnTo>
                <a:lnTo>
                  <a:pt x="14" y="14"/>
                </a:lnTo>
                <a:lnTo>
                  <a:pt x="9" y="14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0" y="29"/>
                </a:lnTo>
                <a:lnTo>
                  <a:pt x="3" y="45"/>
                </a:lnTo>
                <a:lnTo>
                  <a:pt x="11" y="60"/>
                </a:lnTo>
                <a:lnTo>
                  <a:pt x="11" y="60"/>
                </a:lnTo>
                <a:lnTo>
                  <a:pt x="14" y="70"/>
                </a:lnTo>
                <a:lnTo>
                  <a:pt x="16" y="74"/>
                </a:lnTo>
                <a:lnTo>
                  <a:pt x="22" y="76"/>
                </a:lnTo>
                <a:lnTo>
                  <a:pt x="22" y="76"/>
                </a:lnTo>
                <a:lnTo>
                  <a:pt x="40" y="81"/>
                </a:lnTo>
                <a:lnTo>
                  <a:pt x="49" y="83"/>
                </a:lnTo>
                <a:lnTo>
                  <a:pt x="60" y="83"/>
                </a:lnTo>
                <a:lnTo>
                  <a:pt x="60" y="92"/>
                </a:lnTo>
                <a:lnTo>
                  <a:pt x="60" y="92"/>
                </a:lnTo>
                <a:lnTo>
                  <a:pt x="60" y="181"/>
                </a:lnTo>
                <a:lnTo>
                  <a:pt x="60" y="286"/>
                </a:lnTo>
                <a:lnTo>
                  <a:pt x="60" y="286"/>
                </a:lnTo>
                <a:lnTo>
                  <a:pt x="61" y="292"/>
                </a:lnTo>
                <a:lnTo>
                  <a:pt x="63" y="295"/>
                </a:lnTo>
                <a:lnTo>
                  <a:pt x="69" y="299"/>
                </a:lnTo>
                <a:lnTo>
                  <a:pt x="74" y="301"/>
                </a:lnTo>
                <a:lnTo>
                  <a:pt x="74" y="301"/>
                </a:lnTo>
                <a:lnTo>
                  <a:pt x="80" y="299"/>
                </a:lnTo>
                <a:lnTo>
                  <a:pt x="85" y="295"/>
                </a:lnTo>
                <a:lnTo>
                  <a:pt x="89" y="292"/>
                </a:lnTo>
                <a:lnTo>
                  <a:pt x="89" y="286"/>
                </a:lnTo>
                <a:lnTo>
                  <a:pt x="89" y="185"/>
                </a:lnTo>
                <a:lnTo>
                  <a:pt x="89" y="185"/>
                </a:lnTo>
                <a:lnTo>
                  <a:pt x="90" y="181"/>
                </a:lnTo>
                <a:lnTo>
                  <a:pt x="90" y="179"/>
                </a:lnTo>
                <a:lnTo>
                  <a:pt x="94" y="179"/>
                </a:lnTo>
                <a:lnTo>
                  <a:pt x="94" y="179"/>
                </a:lnTo>
                <a:lnTo>
                  <a:pt x="98" y="179"/>
                </a:lnTo>
                <a:lnTo>
                  <a:pt x="100" y="181"/>
                </a:lnTo>
                <a:lnTo>
                  <a:pt x="100" y="185"/>
                </a:lnTo>
                <a:lnTo>
                  <a:pt x="100" y="286"/>
                </a:lnTo>
                <a:lnTo>
                  <a:pt x="100" y="286"/>
                </a:lnTo>
                <a:lnTo>
                  <a:pt x="101" y="292"/>
                </a:lnTo>
                <a:lnTo>
                  <a:pt x="103" y="295"/>
                </a:lnTo>
                <a:lnTo>
                  <a:pt x="109" y="299"/>
                </a:lnTo>
                <a:lnTo>
                  <a:pt x="114" y="301"/>
                </a:lnTo>
                <a:lnTo>
                  <a:pt x="114" y="301"/>
                </a:lnTo>
                <a:lnTo>
                  <a:pt x="119" y="299"/>
                </a:lnTo>
                <a:lnTo>
                  <a:pt x="125" y="295"/>
                </a:lnTo>
                <a:lnTo>
                  <a:pt x="127" y="292"/>
                </a:lnTo>
                <a:lnTo>
                  <a:pt x="129" y="286"/>
                </a:lnTo>
                <a:lnTo>
                  <a:pt x="129" y="188"/>
                </a:lnTo>
                <a:lnTo>
                  <a:pt x="129" y="174"/>
                </a:lnTo>
                <a:lnTo>
                  <a:pt x="129" y="174"/>
                </a:lnTo>
                <a:lnTo>
                  <a:pt x="136" y="167"/>
                </a:lnTo>
                <a:lnTo>
                  <a:pt x="143" y="159"/>
                </a:lnTo>
                <a:lnTo>
                  <a:pt x="150" y="152"/>
                </a:lnTo>
                <a:lnTo>
                  <a:pt x="156" y="143"/>
                </a:lnTo>
                <a:lnTo>
                  <a:pt x="156" y="143"/>
                </a:lnTo>
                <a:lnTo>
                  <a:pt x="161" y="130"/>
                </a:lnTo>
                <a:lnTo>
                  <a:pt x="163" y="125"/>
                </a:lnTo>
                <a:lnTo>
                  <a:pt x="165" y="119"/>
                </a:lnTo>
                <a:lnTo>
                  <a:pt x="165" y="119"/>
                </a:lnTo>
                <a:lnTo>
                  <a:pt x="165" y="112"/>
                </a:lnTo>
                <a:lnTo>
                  <a:pt x="161" y="107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39" y="119"/>
                </a:moveTo>
                <a:lnTo>
                  <a:pt x="139" y="119"/>
                </a:lnTo>
                <a:lnTo>
                  <a:pt x="134" y="130"/>
                </a:lnTo>
                <a:lnTo>
                  <a:pt x="134" y="130"/>
                </a:lnTo>
                <a:lnTo>
                  <a:pt x="129" y="141"/>
                </a:lnTo>
                <a:lnTo>
                  <a:pt x="129" y="92"/>
                </a:lnTo>
                <a:lnTo>
                  <a:pt x="129" y="92"/>
                </a:lnTo>
                <a:lnTo>
                  <a:pt x="136" y="105"/>
                </a:lnTo>
                <a:lnTo>
                  <a:pt x="141" y="118"/>
                </a:lnTo>
                <a:lnTo>
                  <a:pt x="141" y="118"/>
                </a:lnTo>
                <a:lnTo>
                  <a:pt x="139" y="119"/>
                </a:lnTo>
                <a:lnTo>
                  <a:pt x="139" y="119"/>
                </a:lnTo>
                <a:close/>
                <a:moveTo>
                  <a:pt x="141" y="118"/>
                </a:moveTo>
                <a:lnTo>
                  <a:pt x="141" y="1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18" y="1828292"/>
            <a:ext cx="39761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Ambiguity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(Fruit? Or Company?)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Multi-word Entities: 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 translations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produce awkward outputs.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Justice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司法部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 Consistency 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can have multiple valid translations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30829" y="1827600"/>
            <a:ext cx="45457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2017  NER Translation Task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for 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these entities into a machine translation model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Translation Accuracy 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9244676" y="1966099"/>
            <a:ext cx="27742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Translation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context and semantic accuracy when doing cross-lingual machine translation jobs.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24837" y="2238059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PART.02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97803" y="3188020"/>
            <a:ext cx="6929372" cy="10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IWSLT </a:t>
            </a:r>
            <a:r>
              <a:rPr lang="en-US" altLang="zh-CN" sz="40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En-Zh</a:t>
            </a: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9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 rot="10800000">
            <a:off x="6944556" y="0"/>
            <a:ext cx="5247444" cy="69147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45" y="1478638"/>
            <a:ext cx="6669294" cy="4417171"/>
          </a:xfrm>
          <a:prstGeom prst="rect">
            <a:avLst/>
          </a:prstGeom>
        </p:spPr>
      </p:pic>
      <p:sp>
        <p:nvSpPr>
          <p:cNvPr id="139" name="TextBox 8"/>
          <p:cNvSpPr txBox="1"/>
          <p:nvPr/>
        </p:nvSpPr>
        <p:spPr>
          <a:xfrm>
            <a:off x="4080396" y="108119"/>
            <a:ext cx="374303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IWSLT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141" name="直接连接符 1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673510" y="1478638"/>
            <a:ext cx="5044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2017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En-Zh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is Real-World conversation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sentences are longer than Chinese sentences.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Chinese language is character-based.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flipV="1">
            <a:off x="15983" y="440107"/>
            <a:ext cx="11940575" cy="45719"/>
            <a:chOff x="1028775" y="591989"/>
            <a:chExt cx="11086097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840377" y="2006775"/>
            <a:ext cx="2391153" cy="3682650"/>
            <a:chOff x="7364924" y="1650976"/>
            <a:chExt cx="2479406" cy="3938366"/>
          </a:xfrm>
          <a:solidFill>
            <a:srgbClr val="15939E"/>
          </a:solidFill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8690287" y="3187950"/>
              <a:ext cx="707351" cy="1034381"/>
            </a:xfrm>
            <a:custGeom>
              <a:avLst/>
              <a:gdLst>
                <a:gd name="T0" fmla="*/ 2000 w 2969"/>
                <a:gd name="T1" fmla="*/ 656 h 4375"/>
                <a:gd name="T2" fmla="*/ 2000 w 2969"/>
                <a:gd name="T3" fmla="*/ 656 h 4375"/>
                <a:gd name="T4" fmla="*/ 2281 w 2969"/>
                <a:gd name="T5" fmla="*/ 562 h 4375"/>
                <a:gd name="T6" fmla="*/ 2750 w 2969"/>
                <a:gd name="T7" fmla="*/ 812 h 4375"/>
                <a:gd name="T8" fmla="*/ 2968 w 2969"/>
                <a:gd name="T9" fmla="*/ 812 h 4375"/>
                <a:gd name="T10" fmla="*/ 2968 w 2969"/>
                <a:gd name="T11" fmla="*/ 0 h 4375"/>
                <a:gd name="T12" fmla="*/ 0 w 2969"/>
                <a:gd name="T13" fmla="*/ 0 h 4375"/>
                <a:gd name="T14" fmla="*/ 0 w 2969"/>
                <a:gd name="T15" fmla="*/ 3186 h 4375"/>
                <a:gd name="T16" fmla="*/ 1062 w 2969"/>
                <a:gd name="T17" fmla="*/ 3186 h 4375"/>
                <a:gd name="T18" fmla="*/ 1156 w 2969"/>
                <a:gd name="T19" fmla="*/ 3249 h 4375"/>
                <a:gd name="T20" fmla="*/ 1156 w 2969"/>
                <a:gd name="T21" fmla="*/ 3624 h 4375"/>
                <a:gd name="T22" fmla="*/ 1125 w 2969"/>
                <a:gd name="T23" fmla="*/ 3686 h 4375"/>
                <a:gd name="T24" fmla="*/ 875 w 2969"/>
                <a:gd name="T25" fmla="*/ 4030 h 4375"/>
                <a:gd name="T26" fmla="*/ 968 w 2969"/>
                <a:gd name="T27" fmla="*/ 4249 h 4375"/>
                <a:gd name="T28" fmla="*/ 1250 w 2969"/>
                <a:gd name="T29" fmla="*/ 4374 h 4375"/>
                <a:gd name="T30" fmla="*/ 1718 w 2969"/>
                <a:gd name="T31" fmla="*/ 4093 h 4375"/>
                <a:gd name="T32" fmla="*/ 1437 w 2969"/>
                <a:gd name="T33" fmla="*/ 3655 h 4375"/>
                <a:gd name="T34" fmla="*/ 1406 w 2969"/>
                <a:gd name="T35" fmla="*/ 3593 h 4375"/>
                <a:gd name="T36" fmla="*/ 1406 w 2969"/>
                <a:gd name="T37" fmla="*/ 3249 h 4375"/>
                <a:gd name="T38" fmla="*/ 1468 w 2969"/>
                <a:gd name="T39" fmla="*/ 3155 h 4375"/>
                <a:gd name="T40" fmla="*/ 2968 w 2969"/>
                <a:gd name="T41" fmla="*/ 3155 h 4375"/>
                <a:gd name="T42" fmla="*/ 2968 w 2969"/>
                <a:gd name="T43" fmla="*/ 1375 h 4375"/>
                <a:gd name="T44" fmla="*/ 2812 w 2969"/>
                <a:gd name="T45" fmla="*/ 1375 h 4375"/>
                <a:gd name="T46" fmla="*/ 2312 w 2969"/>
                <a:gd name="T47" fmla="*/ 1687 h 4375"/>
                <a:gd name="T48" fmla="*/ 1843 w 2969"/>
                <a:gd name="T49" fmla="*/ 1125 h 4375"/>
                <a:gd name="T50" fmla="*/ 2000 w 2969"/>
                <a:gd name="T51" fmla="*/ 656 h 4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69" h="4375">
                  <a:moveTo>
                    <a:pt x="2000" y="656"/>
                  </a:moveTo>
                  <a:lnTo>
                    <a:pt x="2000" y="656"/>
                  </a:lnTo>
                  <a:cubicBezTo>
                    <a:pt x="2062" y="594"/>
                    <a:pt x="2156" y="562"/>
                    <a:pt x="2281" y="562"/>
                  </a:cubicBezTo>
                  <a:cubicBezTo>
                    <a:pt x="2468" y="562"/>
                    <a:pt x="2656" y="750"/>
                    <a:pt x="2750" y="812"/>
                  </a:cubicBezTo>
                  <a:cubicBezTo>
                    <a:pt x="2968" y="812"/>
                    <a:pt x="2968" y="812"/>
                    <a:pt x="2968" y="812"/>
                  </a:cubicBezTo>
                  <a:cubicBezTo>
                    <a:pt x="2968" y="0"/>
                    <a:pt x="2968" y="0"/>
                    <a:pt x="2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6"/>
                    <a:pt x="0" y="3186"/>
                    <a:pt x="0" y="3186"/>
                  </a:cubicBezTo>
                  <a:cubicBezTo>
                    <a:pt x="1062" y="3186"/>
                    <a:pt x="1062" y="3186"/>
                    <a:pt x="1062" y="3186"/>
                  </a:cubicBezTo>
                  <a:cubicBezTo>
                    <a:pt x="1125" y="3186"/>
                    <a:pt x="1156" y="3218"/>
                    <a:pt x="1156" y="3249"/>
                  </a:cubicBezTo>
                  <a:cubicBezTo>
                    <a:pt x="1156" y="3624"/>
                    <a:pt x="1156" y="3624"/>
                    <a:pt x="1156" y="3624"/>
                  </a:cubicBezTo>
                  <a:cubicBezTo>
                    <a:pt x="1156" y="3655"/>
                    <a:pt x="1125" y="3686"/>
                    <a:pt x="1125" y="3686"/>
                  </a:cubicBezTo>
                  <a:cubicBezTo>
                    <a:pt x="1062" y="3749"/>
                    <a:pt x="875" y="3905"/>
                    <a:pt x="875" y="4030"/>
                  </a:cubicBezTo>
                  <a:cubicBezTo>
                    <a:pt x="875" y="4093"/>
                    <a:pt x="906" y="4186"/>
                    <a:pt x="968" y="4249"/>
                  </a:cubicBezTo>
                  <a:cubicBezTo>
                    <a:pt x="1031" y="4311"/>
                    <a:pt x="1125" y="4374"/>
                    <a:pt x="1250" y="4374"/>
                  </a:cubicBezTo>
                  <a:cubicBezTo>
                    <a:pt x="1406" y="4374"/>
                    <a:pt x="1687" y="4311"/>
                    <a:pt x="1718" y="4093"/>
                  </a:cubicBezTo>
                  <a:cubicBezTo>
                    <a:pt x="1718" y="3843"/>
                    <a:pt x="1437" y="3655"/>
                    <a:pt x="1437" y="3655"/>
                  </a:cubicBezTo>
                  <a:cubicBezTo>
                    <a:pt x="1406" y="3655"/>
                    <a:pt x="1406" y="3624"/>
                    <a:pt x="1406" y="3593"/>
                  </a:cubicBezTo>
                  <a:cubicBezTo>
                    <a:pt x="1406" y="3249"/>
                    <a:pt x="1406" y="3249"/>
                    <a:pt x="1406" y="3249"/>
                  </a:cubicBezTo>
                  <a:cubicBezTo>
                    <a:pt x="1406" y="3186"/>
                    <a:pt x="1437" y="3155"/>
                    <a:pt x="1468" y="3155"/>
                  </a:cubicBezTo>
                  <a:cubicBezTo>
                    <a:pt x="2968" y="3155"/>
                    <a:pt x="2968" y="3155"/>
                    <a:pt x="2968" y="3155"/>
                  </a:cubicBezTo>
                  <a:cubicBezTo>
                    <a:pt x="2968" y="1375"/>
                    <a:pt x="2968" y="1375"/>
                    <a:pt x="2968" y="1375"/>
                  </a:cubicBezTo>
                  <a:cubicBezTo>
                    <a:pt x="2812" y="1375"/>
                    <a:pt x="2812" y="1375"/>
                    <a:pt x="2812" y="1375"/>
                  </a:cubicBezTo>
                  <a:cubicBezTo>
                    <a:pt x="2718" y="1469"/>
                    <a:pt x="2500" y="1687"/>
                    <a:pt x="2312" y="1687"/>
                  </a:cubicBezTo>
                  <a:cubicBezTo>
                    <a:pt x="2093" y="1687"/>
                    <a:pt x="1843" y="1531"/>
                    <a:pt x="1843" y="1125"/>
                  </a:cubicBezTo>
                  <a:cubicBezTo>
                    <a:pt x="1843" y="875"/>
                    <a:pt x="1937" y="719"/>
                    <a:pt x="2000" y="6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7945099" y="3187950"/>
              <a:ext cx="708402" cy="753889"/>
            </a:xfrm>
            <a:custGeom>
              <a:avLst/>
              <a:gdLst>
                <a:gd name="T0" fmla="*/ 2969 w 2970"/>
                <a:gd name="T1" fmla="*/ 0 h 3187"/>
                <a:gd name="T2" fmla="*/ 2969 w 2970"/>
                <a:gd name="T3" fmla="*/ 0 h 3187"/>
                <a:gd name="T4" fmla="*/ 0 w 2970"/>
                <a:gd name="T5" fmla="*/ 0 h 3187"/>
                <a:gd name="T6" fmla="*/ 0 w 2970"/>
                <a:gd name="T7" fmla="*/ 781 h 3187"/>
                <a:gd name="T8" fmla="*/ 219 w 2970"/>
                <a:gd name="T9" fmla="*/ 781 h 3187"/>
                <a:gd name="T10" fmla="*/ 719 w 2970"/>
                <a:gd name="T11" fmla="*/ 500 h 3187"/>
                <a:gd name="T12" fmla="*/ 1126 w 2970"/>
                <a:gd name="T13" fmla="*/ 1062 h 3187"/>
                <a:gd name="T14" fmla="*/ 1001 w 2970"/>
                <a:gd name="T15" fmla="*/ 1500 h 3187"/>
                <a:gd name="T16" fmla="*/ 688 w 2970"/>
                <a:gd name="T17" fmla="*/ 1625 h 3187"/>
                <a:gd name="T18" fmla="*/ 219 w 2970"/>
                <a:gd name="T19" fmla="*/ 1344 h 3187"/>
                <a:gd name="T20" fmla="*/ 0 w 2970"/>
                <a:gd name="T21" fmla="*/ 1344 h 3187"/>
                <a:gd name="T22" fmla="*/ 0 w 2970"/>
                <a:gd name="T23" fmla="*/ 3030 h 3187"/>
                <a:gd name="T24" fmla="*/ 63 w 2970"/>
                <a:gd name="T25" fmla="*/ 3186 h 3187"/>
                <a:gd name="T26" fmla="*/ 2969 w 2970"/>
                <a:gd name="T27" fmla="*/ 3186 h 3187"/>
                <a:gd name="T28" fmla="*/ 2969 w 2970"/>
                <a:gd name="T29" fmla="*/ 0 h 3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70" h="3187">
                  <a:moveTo>
                    <a:pt x="2969" y="0"/>
                  </a:moveTo>
                  <a:lnTo>
                    <a:pt x="296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781"/>
                    <a:pt x="0" y="781"/>
                    <a:pt x="0" y="781"/>
                  </a:cubicBezTo>
                  <a:cubicBezTo>
                    <a:pt x="219" y="781"/>
                    <a:pt x="219" y="781"/>
                    <a:pt x="219" y="781"/>
                  </a:cubicBezTo>
                  <a:cubicBezTo>
                    <a:pt x="251" y="687"/>
                    <a:pt x="407" y="500"/>
                    <a:pt x="719" y="500"/>
                  </a:cubicBezTo>
                  <a:cubicBezTo>
                    <a:pt x="1126" y="500"/>
                    <a:pt x="1126" y="937"/>
                    <a:pt x="1126" y="1062"/>
                  </a:cubicBezTo>
                  <a:cubicBezTo>
                    <a:pt x="1126" y="1281"/>
                    <a:pt x="1094" y="1406"/>
                    <a:pt x="1001" y="1500"/>
                  </a:cubicBezTo>
                  <a:cubicBezTo>
                    <a:pt x="907" y="1594"/>
                    <a:pt x="813" y="1625"/>
                    <a:pt x="688" y="1625"/>
                  </a:cubicBezTo>
                  <a:cubicBezTo>
                    <a:pt x="438" y="1594"/>
                    <a:pt x="282" y="1437"/>
                    <a:pt x="219" y="1344"/>
                  </a:cubicBezTo>
                  <a:cubicBezTo>
                    <a:pt x="0" y="1344"/>
                    <a:pt x="0" y="1344"/>
                    <a:pt x="0" y="1344"/>
                  </a:cubicBezTo>
                  <a:cubicBezTo>
                    <a:pt x="0" y="3030"/>
                    <a:pt x="0" y="3030"/>
                    <a:pt x="0" y="3030"/>
                  </a:cubicBezTo>
                  <a:cubicBezTo>
                    <a:pt x="32" y="3093"/>
                    <a:pt x="32" y="3124"/>
                    <a:pt x="63" y="3186"/>
                  </a:cubicBezTo>
                  <a:cubicBezTo>
                    <a:pt x="2969" y="3186"/>
                    <a:pt x="2969" y="3186"/>
                    <a:pt x="2969" y="3186"/>
                  </a:cubicBezTo>
                  <a:lnTo>
                    <a:pt x="29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7945099" y="1650976"/>
              <a:ext cx="1817250" cy="997886"/>
            </a:xfrm>
            <a:custGeom>
              <a:avLst/>
              <a:gdLst>
                <a:gd name="T0" fmla="*/ 0 w 7626"/>
                <a:gd name="T1" fmla="*/ 3031 h 4220"/>
                <a:gd name="T2" fmla="*/ 0 w 7626"/>
                <a:gd name="T3" fmla="*/ 3031 h 4220"/>
                <a:gd name="T4" fmla="*/ 1282 w 7626"/>
                <a:gd name="T5" fmla="*/ 3031 h 4220"/>
                <a:gd name="T6" fmla="*/ 1344 w 7626"/>
                <a:gd name="T7" fmla="*/ 3094 h 4220"/>
                <a:gd name="T8" fmla="*/ 1344 w 7626"/>
                <a:gd name="T9" fmla="*/ 3500 h 4220"/>
                <a:gd name="T10" fmla="*/ 1313 w 7626"/>
                <a:gd name="T11" fmla="*/ 3562 h 4220"/>
                <a:gd name="T12" fmla="*/ 1094 w 7626"/>
                <a:gd name="T13" fmla="*/ 3875 h 4220"/>
                <a:gd name="T14" fmla="*/ 1469 w 7626"/>
                <a:gd name="T15" fmla="*/ 4219 h 4220"/>
                <a:gd name="T16" fmla="*/ 1907 w 7626"/>
                <a:gd name="T17" fmla="*/ 3906 h 4220"/>
                <a:gd name="T18" fmla="*/ 1657 w 7626"/>
                <a:gd name="T19" fmla="*/ 3531 h 4220"/>
                <a:gd name="T20" fmla="*/ 1594 w 7626"/>
                <a:gd name="T21" fmla="*/ 3469 h 4220"/>
                <a:gd name="T22" fmla="*/ 1626 w 7626"/>
                <a:gd name="T23" fmla="*/ 3125 h 4220"/>
                <a:gd name="T24" fmla="*/ 1688 w 7626"/>
                <a:gd name="T25" fmla="*/ 3062 h 4220"/>
                <a:gd name="T26" fmla="*/ 4437 w 7626"/>
                <a:gd name="T27" fmla="*/ 3062 h 4220"/>
                <a:gd name="T28" fmla="*/ 4437 w 7626"/>
                <a:gd name="T29" fmla="*/ 2812 h 4220"/>
                <a:gd name="T30" fmla="*/ 4156 w 7626"/>
                <a:gd name="T31" fmla="*/ 2312 h 4220"/>
                <a:gd name="T32" fmla="*/ 4687 w 7626"/>
                <a:gd name="T33" fmla="*/ 1906 h 4220"/>
                <a:gd name="T34" fmla="*/ 5250 w 7626"/>
                <a:gd name="T35" fmla="*/ 2312 h 4220"/>
                <a:gd name="T36" fmla="*/ 4968 w 7626"/>
                <a:gd name="T37" fmla="*/ 2812 h 4220"/>
                <a:gd name="T38" fmla="*/ 4968 w 7626"/>
                <a:gd name="T39" fmla="*/ 3031 h 4220"/>
                <a:gd name="T40" fmla="*/ 7625 w 7626"/>
                <a:gd name="T41" fmla="*/ 3031 h 4220"/>
                <a:gd name="T42" fmla="*/ 6531 w 7626"/>
                <a:gd name="T43" fmla="*/ 1375 h 4220"/>
                <a:gd name="T44" fmla="*/ 3156 w 7626"/>
                <a:gd name="T45" fmla="*/ 0 h 4220"/>
                <a:gd name="T46" fmla="*/ 0 w 7626"/>
                <a:gd name="T47" fmla="*/ 1000 h 4220"/>
                <a:gd name="T48" fmla="*/ 0 w 7626"/>
                <a:gd name="T49" fmla="*/ 3031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26" h="4220">
                  <a:moveTo>
                    <a:pt x="0" y="3031"/>
                  </a:moveTo>
                  <a:lnTo>
                    <a:pt x="0" y="3031"/>
                  </a:lnTo>
                  <a:cubicBezTo>
                    <a:pt x="1282" y="3031"/>
                    <a:pt x="1282" y="3031"/>
                    <a:pt x="1282" y="3031"/>
                  </a:cubicBezTo>
                  <a:cubicBezTo>
                    <a:pt x="1313" y="3031"/>
                    <a:pt x="1344" y="3062"/>
                    <a:pt x="1344" y="3094"/>
                  </a:cubicBezTo>
                  <a:cubicBezTo>
                    <a:pt x="1344" y="3500"/>
                    <a:pt x="1344" y="3500"/>
                    <a:pt x="1344" y="3500"/>
                  </a:cubicBezTo>
                  <a:cubicBezTo>
                    <a:pt x="1344" y="3500"/>
                    <a:pt x="1344" y="3531"/>
                    <a:pt x="1313" y="3562"/>
                  </a:cubicBezTo>
                  <a:cubicBezTo>
                    <a:pt x="1251" y="3594"/>
                    <a:pt x="1094" y="3719"/>
                    <a:pt x="1094" y="3875"/>
                  </a:cubicBezTo>
                  <a:cubicBezTo>
                    <a:pt x="1094" y="4031"/>
                    <a:pt x="1219" y="4219"/>
                    <a:pt x="1469" y="4219"/>
                  </a:cubicBezTo>
                  <a:cubicBezTo>
                    <a:pt x="1719" y="4219"/>
                    <a:pt x="1907" y="4062"/>
                    <a:pt x="1907" y="3906"/>
                  </a:cubicBezTo>
                  <a:cubicBezTo>
                    <a:pt x="1938" y="3656"/>
                    <a:pt x="1657" y="3531"/>
                    <a:pt x="1657" y="3531"/>
                  </a:cubicBezTo>
                  <a:cubicBezTo>
                    <a:pt x="1626" y="3531"/>
                    <a:pt x="1594" y="3500"/>
                    <a:pt x="1594" y="3469"/>
                  </a:cubicBezTo>
                  <a:cubicBezTo>
                    <a:pt x="1626" y="3125"/>
                    <a:pt x="1626" y="3125"/>
                    <a:pt x="1626" y="3125"/>
                  </a:cubicBezTo>
                  <a:cubicBezTo>
                    <a:pt x="1626" y="3094"/>
                    <a:pt x="1657" y="3062"/>
                    <a:pt x="1688" y="3062"/>
                  </a:cubicBezTo>
                  <a:cubicBezTo>
                    <a:pt x="4437" y="3062"/>
                    <a:pt x="4437" y="3062"/>
                    <a:pt x="4437" y="3062"/>
                  </a:cubicBezTo>
                  <a:cubicBezTo>
                    <a:pt x="4437" y="2812"/>
                    <a:pt x="4437" y="2812"/>
                    <a:pt x="4437" y="2812"/>
                  </a:cubicBezTo>
                  <a:cubicBezTo>
                    <a:pt x="4343" y="2750"/>
                    <a:pt x="4156" y="2594"/>
                    <a:pt x="4156" y="2312"/>
                  </a:cubicBezTo>
                  <a:cubicBezTo>
                    <a:pt x="4156" y="2031"/>
                    <a:pt x="4437" y="1906"/>
                    <a:pt x="4687" y="1906"/>
                  </a:cubicBezTo>
                  <a:cubicBezTo>
                    <a:pt x="4937" y="1906"/>
                    <a:pt x="5250" y="2000"/>
                    <a:pt x="5250" y="2312"/>
                  </a:cubicBezTo>
                  <a:cubicBezTo>
                    <a:pt x="5250" y="2594"/>
                    <a:pt x="5062" y="2750"/>
                    <a:pt x="4968" y="2812"/>
                  </a:cubicBezTo>
                  <a:cubicBezTo>
                    <a:pt x="4968" y="3031"/>
                    <a:pt x="4968" y="3031"/>
                    <a:pt x="4968" y="3031"/>
                  </a:cubicBezTo>
                  <a:cubicBezTo>
                    <a:pt x="7625" y="3031"/>
                    <a:pt x="7625" y="3031"/>
                    <a:pt x="7625" y="3031"/>
                  </a:cubicBezTo>
                  <a:cubicBezTo>
                    <a:pt x="7374" y="2437"/>
                    <a:pt x="6999" y="1812"/>
                    <a:pt x="6531" y="1375"/>
                  </a:cubicBezTo>
                  <a:cubicBezTo>
                    <a:pt x="5531" y="562"/>
                    <a:pt x="4625" y="31"/>
                    <a:pt x="3156" y="0"/>
                  </a:cubicBezTo>
                  <a:cubicBezTo>
                    <a:pt x="2251" y="0"/>
                    <a:pt x="1032" y="250"/>
                    <a:pt x="0" y="1000"/>
                  </a:cubicBezTo>
                  <a:lnTo>
                    <a:pt x="0" y="30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8690287" y="2138970"/>
              <a:ext cx="975366" cy="1019783"/>
            </a:xfrm>
            <a:custGeom>
              <a:avLst/>
              <a:gdLst>
                <a:gd name="T0" fmla="*/ 2968 w 4094"/>
                <a:gd name="T1" fmla="*/ 2875 h 4314"/>
                <a:gd name="T2" fmla="*/ 2968 w 4094"/>
                <a:gd name="T3" fmla="*/ 2875 h 4314"/>
                <a:gd name="T4" fmla="*/ 3031 w 4094"/>
                <a:gd name="T5" fmla="*/ 2813 h 4314"/>
                <a:gd name="T6" fmla="*/ 3375 w 4094"/>
                <a:gd name="T7" fmla="*/ 2813 h 4314"/>
                <a:gd name="T8" fmla="*/ 3406 w 4094"/>
                <a:gd name="T9" fmla="*/ 2844 h 4314"/>
                <a:gd name="T10" fmla="*/ 3812 w 4094"/>
                <a:gd name="T11" fmla="*/ 3063 h 4314"/>
                <a:gd name="T12" fmla="*/ 4093 w 4094"/>
                <a:gd name="T13" fmla="*/ 2657 h 4314"/>
                <a:gd name="T14" fmla="*/ 3812 w 4094"/>
                <a:gd name="T15" fmla="*/ 2282 h 4314"/>
                <a:gd name="T16" fmla="*/ 3406 w 4094"/>
                <a:gd name="T17" fmla="*/ 2532 h 4314"/>
                <a:gd name="T18" fmla="*/ 3343 w 4094"/>
                <a:gd name="T19" fmla="*/ 2563 h 4314"/>
                <a:gd name="T20" fmla="*/ 3000 w 4094"/>
                <a:gd name="T21" fmla="*/ 2563 h 4314"/>
                <a:gd name="T22" fmla="*/ 2937 w 4094"/>
                <a:gd name="T23" fmla="*/ 2500 h 4314"/>
                <a:gd name="T24" fmla="*/ 2937 w 4094"/>
                <a:gd name="T25" fmla="*/ 1125 h 4314"/>
                <a:gd name="T26" fmla="*/ 1781 w 4094"/>
                <a:gd name="T27" fmla="*/ 1125 h 4314"/>
                <a:gd name="T28" fmla="*/ 1718 w 4094"/>
                <a:gd name="T29" fmla="*/ 1063 h 4314"/>
                <a:gd name="T30" fmla="*/ 1718 w 4094"/>
                <a:gd name="T31" fmla="*/ 719 h 4314"/>
                <a:gd name="T32" fmla="*/ 1750 w 4094"/>
                <a:gd name="T33" fmla="*/ 657 h 4314"/>
                <a:gd name="T34" fmla="*/ 1968 w 4094"/>
                <a:gd name="T35" fmla="*/ 250 h 4314"/>
                <a:gd name="T36" fmla="*/ 1562 w 4094"/>
                <a:gd name="T37" fmla="*/ 0 h 4314"/>
                <a:gd name="T38" fmla="*/ 1187 w 4094"/>
                <a:gd name="T39" fmla="*/ 250 h 4314"/>
                <a:gd name="T40" fmla="*/ 1406 w 4094"/>
                <a:gd name="T41" fmla="*/ 657 h 4314"/>
                <a:gd name="T42" fmla="*/ 1468 w 4094"/>
                <a:gd name="T43" fmla="*/ 719 h 4314"/>
                <a:gd name="T44" fmla="*/ 1468 w 4094"/>
                <a:gd name="T45" fmla="*/ 1063 h 4314"/>
                <a:gd name="T46" fmla="*/ 1375 w 4094"/>
                <a:gd name="T47" fmla="*/ 1157 h 4314"/>
                <a:gd name="T48" fmla="*/ 0 w 4094"/>
                <a:gd name="T49" fmla="*/ 1157 h 4314"/>
                <a:gd name="T50" fmla="*/ 0 w 4094"/>
                <a:gd name="T51" fmla="*/ 4313 h 4314"/>
                <a:gd name="T52" fmla="*/ 2968 w 4094"/>
                <a:gd name="T53" fmla="*/ 4313 h 4314"/>
                <a:gd name="T54" fmla="*/ 2968 w 4094"/>
                <a:gd name="T55" fmla="*/ 2875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94" h="4314">
                  <a:moveTo>
                    <a:pt x="2968" y="2875"/>
                  </a:moveTo>
                  <a:lnTo>
                    <a:pt x="2968" y="2875"/>
                  </a:lnTo>
                  <a:cubicBezTo>
                    <a:pt x="2968" y="2844"/>
                    <a:pt x="3000" y="2813"/>
                    <a:pt x="3031" y="2813"/>
                  </a:cubicBezTo>
                  <a:cubicBezTo>
                    <a:pt x="3375" y="2813"/>
                    <a:pt x="3375" y="2813"/>
                    <a:pt x="3375" y="2813"/>
                  </a:cubicBezTo>
                  <a:cubicBezTo>
                    <a:pt x="3375" y="2813"/>
                    <a:pt x="3406" y="2813"/>
                    <a:pt x="3406" y="2844"/>
                  </a:cubicBezTo>
                  <a:cubicBezTo>
                    <a:pt x="3468" y="2907"/>
                    <a:pt x="3656" y="3063"/>
                    <a:pt x="3812" y="3063"/>
                  </a:cubicBezTo>
                  <a:cubicBezTo>
                    <a:pt x="3999" y="3063"/>
                    <a:pt x="4093" y="2844"/>
                    <a:pt x="4093" y="2657"/>
                  </a:cubicBezTo>
                  <a:cubicBezTo>
                    <a:pt x="4093" y="2407"/>
                    <a:pt x="3968" y="2282"/>
                    <a:pt x="3812" y="2282"/>
                  </a:cubicBezTo>
                  <a:cubicBezTo>
                    <a:pt x="3687" y="2282"/>
                    <a:pt x="3499" y="2438"/>
                    <a:pt x="3406" y="2532"/>
                  </a:cubicBezTo>
                  <a:cubicBezTo>
                    <a:pt x="3406" y="2563"/>
                    <a:pt x="3375" y="2563"/>
                    <a:pt x="3343" y="2563"/>
                  </a:cubicBezTo>
                  <a:cubicBezTo>
                    <a:pt x="3000" y="2563"/>
                    <a:pt x="3000" y="2563"/>
                    <a:pt x="3000" y="2563"/>
                  </a:cubicBezTo>
                  <a:cubicBezTo>
                    <a:pt x="2968" y="2563"/>
                    <a:pt x="2937" y="2532"/>
                    <a:pt x="2937" y="2500"/>
                  </a:cubicBezTo>
                  <a:cubicBezTo>
                    <a:pt x="2937" y="1125"/>
                    <a:pt x="2937" y="1125"/>
                    <a:pt x="2937" y="1125"/>
                  </a:cubicBezTo>
                  <a:cubicBezTo>
                    <a:pt x="1781" y="1125"/>
                    <a:pt x="1781" y="1125"/>
                    <a:pt x="1781" y="1125"/>
                  </a:cubicBezTo>
                  <a:cubicBezTo>
                    <a:pt x="1750" y="1125"/>
                    <a:pt x="1718" y="1094"/>
                    <a:pt x="1718" y="1063"/>
                  </a:cubicBezTo>
                  <a:cubicBezTo>
                    <a:pt x="1718" y="719"/>
                    <a:pt x="1718" y="719"/>
                    <a:pt x="1718" y="719"/>
                  </a:cubicBezTo>
                  <a:cubicBezTo>
                    <a:pt x="1718" y="688"/>
                    <a:pt x="1718" y="657"/>
                    <a:pt x="1750" y="657"/>
                  </a:cubicBezTo>
                  <a:cubicBezTo>
                    <a:pt x="1750" y="657"/>
                    <a:pt x="1968" y="500"/>
                    <a:pt x="1968" y="250"/>
                  </a:cubicBezTo>
                  <a:cubicBezTo>
                    <a:pt x="1968" y="0"/>
                    <a:pt x="1625" y="0"/>
                    <a:pt x="1562" y="0"/>
                  </a:cubicBezTo>
                  <a:cubicBezTo>
                    <a:pt x="1406" y="0"/>
                    <a:pt x="1187" y="32"/>
                    <a:pt x="1187" y="250"/>
                  </a:cubicBezTo>
                  <a:cubicBezTo>
                    <a:pt x="1187" y="500"/>
                    <a:pt x="1406" y="625"/>
                    <a:pt x="1406" y="657"/>
                  </a:cubicBezTo>
                  <a:cubicBezTo>
                    <a:pt x="1437" y="657"/>
                    <a:pt x="1468" y="688"/>
                    <a:pt x="1468" y="719"/>
                  </a:cubicBezTo>
                  <a:cubicBezTo>
                    <a:pt x="1468" y="1063"/>
                    <a:pt x="1468" y="1063"/>
                    <a:pt x="1468" y="1063"/>
                  </a:cubicBezTo>
                  <a:cubicBezTo>
                    <a:pt x="1468" y="1094"/>
                    <a:pt x="1406" y="1157"/>
                    <a:pt x="1375" y="1157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0" y="4313"/>
                    <a:pt x="0" y="4313"/>
                    <a:pt x="0" y="4313"/>
                  </a:cubicBezTo>
                  <a:cubicBezTo>
                    <a:pt x="2968" y="4313"/>
                    <a:pt x="2968" y="4313"/>
                    <a:pt x="2968" y="4313"/>
                  </a:cubicBezTo>
                  <a:lnTo>
                    <a:pt x="2968" y="287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9166409" y="2412164"/>
              <a:ext cx="677921" cy="1462941"/>
            </a:xfrm>
            <a:custGeom>
              <a:avLst/>
              <a:gdLst>
                <a:gd name="T0" fmla="*/ 1093 w 2844"/>
                <a:gd name="T1" fmla="*/ 0 h 6187"/>
                <a:gd name="T2" fmla="*/ 1093 w 2844"/>
                <a:gd name="T3" fmla="*/ 0 h 6187"/>
                <a:gd name="T4" fmla="*/ 1093 w 2844"/>
                <a:gd name="T5" fmla="*/ 1250 h 6187"/>
                <a:gd name="T6" fmla="*/ 1312 w 2844"/>
                <a:gd name="T7" fmla="*/ 1250 h 6187"/>
                <a:gd name="T8" fmla="*/ 1812 w 2844"/>
                <a:gd name="T9" fmla="*/ 968 h 6187"/>
                <a:gd name="T10" fmla="*/ 2218 w 2844"/>
                <a:gd name="T11" fmla="*/ 1500 h 6187"/>
                <a:gd name="T12" fmla="*/ 1812 w 2844"/>
                <a:gd name="T13" fmla="*/ 2062 h 6187"/>
                <a:gd name="T14" fmla="*/ 1312 w 2844"/>
                <a:gd name="T15" fmla="*/ 1781 h 6187"/>
                <a:gd name="T16" fmla="*/ 1125 w 2844"/>
                <a:gd name="T17" fmla="*/ 1781 h 6187"/>
                <a:gd name="T18" fmla="*/ 1125 w 2844"/>
                <a:gd name="T19" fmla="*/ 4187 h 6187"/>
                <a:gd name="T20" fmla="*/ 1031 w 2844"/>
                <a:gd name="T21" fmla="*/ 4250 h 6187"/>
                <a:gd name="T22" fmla="*/ 718 w 2844"/>
                <a:gd name="T23" fmla="*/ 4250 h 6187"/>
                <a:gd name="T24" fmla="*/ 656 w 2844"/>
                <a:gd name="T25" fmla="*/ 4218 h 6187"/>
                <a:gd name="T26" fmla="*/ 281 w 2844"/>
                <a:gd name="T27" fmla="*/ 4000 h 6187"/>
                <a:gd name="T28" fmla="*/ 93 w 2844"/>
                <a:gd name="T29" fmla="*/ 4062 h 6187"/>
                <a:gd name="T30" fmla="*/ 0 w 2844"/>
                <a:gd name="T31" fmla="*/ 4406 h 6187"/>
                <a:gd name="T32" fmla="*/ 312 w 2844"/>
                <a:gd name="T33" fmla="*/ 4812 h 6187"/>
                <a:gd name="T34" fmla="*/ 718 w 2844"/>
                <a:gd name="T35" fmla="*/ 4531 h 6187"/>
                <a:gd name="T36" fmla="*/ 750 w 2844"/>
                <a:gd name="T37" fmla="*/ 4500 h 6187"/>
                <a:gd name="T38" fmla="*/ 1031 w 2844"/>
                <a:gd name="T39" fmla="*/ 4500 h 6187"/>
                <a:gd name="T40" fmla="*/ 1125 w 2844"/>
                <a:gd name="T41" fmla="*/ 4593 h 6187"/>
                <a:gd name="T42" fmla="*/ 1125 w 2844"/>
                <a:gd name="T43" fmla="*/ 6186 h 6187"/>
                <a:gd name="T44" fmla="*/ 2156 w 2844"/>
                <a:gd name="T45" fmla="*/ 3906 h 6187"/>
                <a:gd name="T46" fmla="*/ 2843 w 2844"/>
                <a:gd name="T47" fmla="*/ 1437 h 6187"/>
                <a:gd name="T48" fmla="*/ 2562 w 2844"/>
                <a:gd name="T49" fmla="*/ 0 h 6187"/>
                <a:gd name="T50" fmla="*/ 1093 w 2844"/>
                <a:gd name="T51" fmla="*/ 0 h 6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4" h="6187">
                  <a:moveTo>
                    <a:pt x="1093" y="0"/>
                  </a:moveTo>
                  <a:lnTo>
                    <a:pt x="1093" y="0"/>
                  </a:lnTo>
                  <a:cubicBezTo>
                    <a:pt x="1093" y="1250"/>
                    <a:pt x="1093" y="1250"/>
                    <a:pt x="1093" y="1250"/>
                  </a:cubicBezTo>
                  <a:cubicBezTo>
                    <a:pt x="1312" y="1250"/>
                    <a:pt x="1312" y="1250"/>
                    <a:pt x="1312" y="1250"/>
                  </a:cubicBezTo>
                  <a:cubicBezTo>
                    <a:pt x="1406" y="1187"/>
                    <a:pt x="1624" y="968"/>
                    <a:pt x="1812" y="968"/>
                  </a:cubicBezTo>
                  <a:cubicBezTo>
                    <a:pt x="1999" y="968"/>
                    <a:pt x="2218" y="1125"/>
                    <a:pt x="2218" y="1500"/>
                  </a:cubicBezTo>
                  <a:cubicBezTo>
                    <a:pt x="2218" y="1843"/>
                    <a:pt x="2062" y="2062"/>
                    <a:pt x="1812" y="2062"/>
                  </a:cubicBezTo>
                  <a:cubicBezTo>
                    <a:pt x="1593" y="2062"/>
                    <a:pt x="1406" y="1875"/>
                    <a:pt x="1312" y="1781"/>
                  </a:cubicBezTo>
                  <a:cubicBezTo>
                    <a:pt x="1125" y="1781"/>
                    <a:pt x="1125" y="1781"/>
                    <a:pt x="1125" y="1781"/>
                  </a:cubicBezTo>
                  <a:cubicBezTo>
                    <a:pt x="1125" y="4187"/>
                    <a:pt x="1125" y="4187"/>
                    <a:pt x="1125" y="4187"/>
                  </a:cubicBezTo>
                  <a:cubicBezTo>
                    <a:pt x="1125" y="4218"/>
                    <a:pt x="1062" y="4250"/>
                    <a:pt x="1031" y="4250"/>
                  </a:cubicBezTo>
                  <a:cubicBezTo>
                    <a:pt x="718" y="4250"/>
                    <a:pt x="718" y="4250"/>
                    <a:pt x="718" y="4250"/>
                  </a:cubicBezTo>
                  <a:cubicBezTo>
                    <a:pt x="687" y="4250"/>
                    <a:pt x="656" y="4250"/>
                    <a:pt x="656" y="4218"/>
                  </a:cubicBezTo>
                  <a:cubicBezTo>
                    <a:pt x="593" y="4156"/>
                    <a:pt x="406" y="4000"/>
                    <a:pt x="281" y="4000"/>
                  </a:cubicBezTo>
                  <a:cubicBezTo>
                    <a:pt x="187" y="4000"/>
                    <a:pt x="156" y="4000"/>
                    <a:pt x="93" y="4062"/>
                  </a:cubicBezTo>
                  <a:cubicBezTo>
                    <a:pt x="31" y="4125"/>
                    <a:pt x="0" y="4250"/>
                    <a:pt x="0" y="4406"/>
                  </a:cubicBezTo>
                  <a:cubicBezTo>
                    <a:pt x="0" y="4656"/>
                    <a:pt x="93" y="4812"/>
                    <a:pt x="312" y="4812"/>
                  </a:cubicBezTo>
                  <a:cubicBezTo>
                    <a:pt x="437" y="4812"/>
                    <a:pt x="656" y="4593"/>
                    <a:pt x="718" y="4531"/>
                  </a:cubicBezTo>
                  <a:lnTo>
                    <a:pt x="750" y="4500"/>
                  </a:lnTo>
                  <a:cubicBezTo>
                    <a:pt x="1031" y="4500"/>
                    <a:pt x="1031" y="4500"/>
                    <a:pt x="1031" y="4500"/>
                  </a:cubicBezTo>
                  <a:cubicBezTo>
                    <a:pt x="1062" y="4500"/>
                    <a:pt x="1125" y="4531"/>
                    <a:pt x="1125" y="4593"/>
                  </a:cubicBezTo>
                  <a:cubicBezTo>
                    <a:pt x="1125" y="6186"/>
                    <a:pt x="1125" y="6186"/>
                    <a:pt x="1125" y="6186"/>
                  </a:cubicBezTo>
                  <a:cubicBezTo>
                    <a:pt x="1406" y="5530"/>
                    <a:pt x="1843" y="4562"/>
                    <a:pt x="2156" y="3906"/>
                  </a:cubicBezTo>
                  <a:cubicBezTo>
                    <a:pt x="2687" y="2875"/>
                    <a:pt x="2843" y="2250"/>
                    <a:pt x="2843" y="1437"/>
                  </a:cubicBezTo>
                  <a:cubicBezTo>
                    <a:pt x="2843" y="1062"/>
                    <a:pt x="2750" y="531"/>
                    <a:pt x="2562" y="0"/>
                  </a:cubicBezTo>
                  <a:lnTo>
                    <a:pt x="10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7975579" y="3971036"/>
              <a:ext cx="1414702" cy="576626"/>
            </a:xfrm>
            <a:custGeom>
              <a:avLst/>
              <a:gdLst>
                <a:gd name="T0" fmla="*/ 4530 w 5937"/>
                <a:gd name="T1" fmla="*/ 0 h 2439"/>
                <a:gd name="T2" fmla="*/ 4530 w 5937"/>
                <a:gd name="T3" fmla="*/ 0 h 2439"/>
                <a:gd name="T4" fmla="*/ 4530 w 5937"/>
                <a:gd name="T5" fmla="*/ 250 h 2439"/>
                <a:gd name="T6" fmla="*/ 4842 w 5937"/>
                <a:gd name="T7" fmla="*/ 782 h 2439"/>
                <a:gd name="T8" fmla="*/ 4249 w 5937"/>
                <a:gd name="T9" fmla="*/ 1188 h 2439"/>
                <a:gd name="T10" fmla="*/ 3842 w 5937"/>
                <a:gd name="T11" fmla="*/ 1032 h 2439"/>
                <a:gd name="T12" fmla="*/ 3717 w 5937"/>
                <a:gd name="T13" fmla="*/ 719 h 2439"/>
                <a:gd name="T14" fmla="*/ 3999 w 5937"/>
                <a:gd name="T15" fmla="*/ 282 h 2439"/>
                <a:gd name="T16" fmla="*/ 3999 w 5937"/>
                <a:gd name="T17" fmla="*/ 32 h 2439"/>
                <a:gd name="T18" fmla="*/ 0 w 5937"/>
                <a:gd name="T19" fmla="*/ 32 h 2439"/>
                <a:gd name="T20" fmla="*/ 156 w 5937"/>
                <a:gd name="T21" fmla="*/ 719 h 2439"/>
                <a:gd name="T22" fmla="*/ 1125 w 5937"/>
                <a:gd name="T23" fmla="*/ 2438 h 2439"/>
                <a:gd name="T24" fmla="*/ 4780 w 5937"/>
                <a:gd name="T25" fmla="*/ 2438 h 2439"/>
                <a:gd name="T26" fmla="*/ 5624 w 5937"/>
                <a:gd name="T27" fmla="*/ 1657 h 2439"/>
                <a:gd name="T28" fmla="*/ 5780 w 5937"/>
                <a:gd name="T29" fmla="*/ 344 h 2439"/>
                <a:gd name="T30" fmla="*/ 5936 w 5937"/>
                <a:gd name="T31" fmla="*/ 0 h 2439"/>
                <a:gd name="T32" fmla="*/ 4530 w 5937"/>
                <a:gd name="T33" fmla="*/ 0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37" h="2439">
                  <a:moveTo>
                    <a:pt x="4530" y="0"/>
                  </a:moveTo>
                  <a:lnTo>
                    <a:pt x="4530" y="0"/>
                  </a:lnTo>
                  <a:cubicBezTo>
                    <a:pt x="4530" y="250"/>
                    <a:pt x="4530" y="250"/>
                    <a:pt x="4530" y="250"/>
                  </a:cubicBezTo>
                  <a:cubicBezTo>
                    <a:pt x="4624" y="313"/>
                    <a:pt x="4874" y="500"/>
                    <a:pt x="4842" y="782"/>
                  </a:cubicBezTo>
                  <a:cubicBezTo>
                    <a:pt x="4842" y="1032"/>
                    <a:pt x="4624" y="1188"/>
                    <a:pt x="4249" y="1188"/>
                  </a:cubicBezTo>
                  <a:cubicBezTo>
                    <a:pt x="4030" y="1188"/>
                    <a:pt x="3905" y="1125"/>
                    <a:pt x="3842" y="1032"/>
                  </a:cubicBezTo>
                  <a:cubicBezTo>
                    <a:pt x="3749" y="969"/>
                    <a:pt x="3717" y="844"/>
                    <a:pt x="3717" y="719"/>
                  </a:cubicBezTo>
                  <a:cubicBezTo>
                    <a:pt x="3749" y="532"/>
                    <a:pt x="3936" y="344"/>
                    <a:pt x="3999" y="282"/>
                  </a:cubicBezTo>
                  <a:cubicBezTo>
                    <a:pt x="3999" y="32"/>
                    <a:pt x="3999" y="32"/>
                    <a:pt x="399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3" y="313"/>
                    <a:pt x="187" y="563"/>
                    <a:pt x="156" y="719"/>
                  </a:cubicBezTo>
                  <a:cubicBezTo>
                    <a:pt x="125" y="2063"/>
                    <a:pt x="843" y="2438"/>
                    <a:pt x="1125" y="2438"/>
                  </a:cubicBezTo>
                  <a:cubicBezTo>
                    <a:pt x="2156" y="2438"/>
                    <a:pt x="4436" y="2438"/>
                    <a:pt x="4780" y="2438"/>
                  </a:cubicBezTo>
                  <a:cubicBezTo>
                    <a:pt x="5124" y="2438"/>
                    <a:pt x="5467" y="2000"/>
                    <a:pt x="5624" y="1657"/>
                  </a:cubicBezTo>
                  <a:cubicBezTo>
                    <a:pt x="5749" y="1313"/>
                    <a:pt x="5655" y="594"/>
                    <a:pt x="5780" y="344"/>
                  </a:cubicBezTo>
                  <a:cubicBezTo>
                    <a:pt x="5811" y="313"/>
                    <a:pt x="5842" y="188"/>
                    <a:pt x="5936" y="0"/>
                  </a:cubicBezTo>
                  <a:lnTo>
                    <a:pt x="453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7364924" y="1916871"/>
              <a:ext cx="812455" cy="1913397"/>
            </a:xfrm>
            <a:custGeom>
              <a:avLst/>
              <a:gdLst>
                <a:gd name="T0" fmla="*/ 2281 w 3407"/>
                <a:gd name="T1" fmla="*/ 6625 h 8094"/>
                <a:gd name="T2" fmla="*/ 2281 w 3407"/>
                <a:gd name="T3" fmla="*/ 6625 h 8094"/>
                <a:gd name="T4" fmla="*/ 2344 w 3407"/>
                <a:gd name="T5" fmla="*/ 6562 h 8094"/>
                <a:gd name="T6" fmla="*/ 2719 w 3407"/>
                <a:gd name="T7" fmla="*/ 6562 h 8094"/>
                <a:gd name="T8" fmla="*/ 2781 w 3407"/>
                <a:gd name="T9" fmla="*/ 6625 h 8094"/>
                <a:gd name="T10" fmla="*/ 3125 w 3407"/>
                <a:gd name="T11" fmla="*/ 6844 h 8094"/>
                <a:gd name="T12" fmla="*/ 3313 w 3407"/>
                <a:gd name="T13" fmla="*/ 6781 h 8094"/>
                <a:gd name="T14" fmla="*/ 3406 w 3407"/>
                <a:gd name="T15" fmla="*/ 6437 h 8094"/>
                <a:gd name="T16" fmla="*/ 3125 w 3407"/>
                <a:gd name="T17" fmla="*/ 6031 h 8094"/>
                <a:gd name="T18" fmla="*/ 2781 w 3407"/>
                <a:gd name="T19" fmla="*/ 6281 h 8094"/>
                <a:gd name="T20" fmla="*/ 2688 w 3407"/>
                <a:gd name="T21" fmla="*/ 6312 h 8094"/>
                <a:gd name="T22" fmla="*/ 2375 w 3407"/>
                <a:gd name="T23" fmla="*/ 6312 h 8094"/>
                <a:gd name="T24" fmla="*/ 2281 w 3407"/>
                <a:gd name="T25" fmla="*/ 6250 h 8094"/>
                <a:gd name="T26" fmla="*/ 2281 w 3407"/>
                <a:gd name="T27" fmla="*/ 5344 h 8094"/>
                <a:gd name="T28" fmla="*/ 2281 w 3407"/>
                <a:gd name="T29" fmla="*/ 5312 h 8094"/>
                <a:gd name="T30" fmla="*/ 2281 w 3407"/>
                <a:gd name="T31" fmla="*/ 5281 h 8094"/>
                <a:gd name="T32" fmla="*/ 2281 w 3407"/>
                <a:gd name="T33" fmla="*/ 0 h 8094"/>
                <a:gd name="T34" fmla="*/ 906 w 3407"/>
                <a:gd name="T35" fmla="*/ 1906 h 8094"/>
                <a:gd name="T36" fmla="*/ 1500 w 3407"/>
                <a:gd name="T37" fmla="*/ 6562 h 8094"/>
                <a:gd name="T38" fmla="*/ 2281 w 3407"/>
                <a:gd name="T39" fmla="*/ 8093 h 8094"/>
                <a:gd name="T40" fmla="*/ 2281 w 3407"/>
                <a:gd name="T41" fmla="*/ 6625 h 8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7" h="8094">
                  <a:moveTo>
                    <a:pt x="2281" y="6625"/>
                  </a:moveTo>
                  <a:lnTo>
                    <a:pt x="2281" y="6625"/>
                  </a:lnTo>
                  <a:cubicBezTo>
                    <a:pt x="2281" y="6594"/>
                    <a:pt x="2312" y="6562"/>
                    <a:pt x="2344" y="6562"/>
                  </a:cubicBezTo>
                  <a:cubicBezTo>
                    <a:pt x="2719" y="6562"/>
                    <a:pt x="2719" y="6562"/>
                    <a:pt x="2719" y="6562"/>
                  </a:cubicBezTo>
                  <a:cubicBezTo>
                    <a:pt x="2750" y="6562"/>
                    <a:pt x="2781" y="6594"/>
                    <a:pt x="2781" y="6625"/>
                  </a:cubicBezTo>
                  <a:cubicBezTo>
                    <a:pt x="2781" y="6625"/>
                    <a:pt x="2844" y="6844"/>
                    <a:pt x="3125" y="6844"/>
                  </a:cubicBezTo>
                  <a:cubicBezTo>
                    <a:pt x="3219" y="6844"/>
                    <a:pt x="3281" y="6812"/>
                    <a:pt x="3313" y="6781"/>
                  </a:cubicBezTo>
                  <a:cubicBezTo>
                    <a:pt x="3375" y="6719"/>
                    <a:pt x="3406" y="6594"/>
                    <a:pt x="3406" y="6437"/>
                  </a:cubicBezTo>
                  <a:cubicBezTo>
                    <a:pt x="3406" y="6187"/>
                    <a:pt x="3375" y="6031"/>
                    <a:pt x="3125" y="6031"/>
                  </a:cubicBezTo>
                  <a:cubicBezTo>
                    <a:pt x="2875" y="6000"/>
                    <a:pt x="2781" y="6250"/>
                    <a:pt x="2781" y="6281"/>
                  </a:cubicBezTo>
                  <a:cubicBezTo>
                    <a:pt x="2750" y="6281"/>
                    <a:pt x="2719" y="6312"/>
                    <a:pt x="2688" y="6312"/>
                  </a:cubicBezTo>
                  <a:cubicBezTo>
                    <a:pt x="2375" y="6312"/>
                    <a:pt x="2375" y="6312"/>
                    <a:pt x="2375" y="6312"/>
                  </a:cubicBezTo>
                  <a:cubicBezTo>
                    <a:pt x="2312" y="6312"/>
                    <a:pt x="2281" y="6281"/>
                    <a:pt x="2281" y="6250"/>
                  </a:cubicBezTo>
                  <a:cubicBezTo>
                    <a:pt x="2281" y="5344"/>
                    <a:pt x="2281" y="5344"/>
                    <a:pt x="2281" y="5344"/>
                  </a:cubicBezTo>
                  <a:cubicBezTo>
                    <a:pt x="2281" y="5344"/>
                    <a:pt x="2281" y="5344"/>
                    <a:pt x="2281" y="5312"/>
                  </a:cubicBezTo>
                  <a:lnTo>
                    <a:pt x="2281" y="5281"/>
                  </a:lnTo>
                  <a:cubicBezTo>
                    <a:pt x="2281" y="0"/>
                    <a:pt x="2281" y="0"/>
                    <a:pt x="2281" y="0"/>
                  </a:cubicBezTo>
                  <a:cubicBezTo>
                    <a:pt x="1719" y="469"/>
                    <a:pt x="1250" y="1094"/>
                    <a:pt x="906" y="1906"/>
                  </a:cubicBezTo>
                  <a:cubicBezTo>
                    <a:pt x="0" y="4219"/>
                    <a:pt x="1313" y="6156"/>
                    <a:pt x="1500" y="6562"/>
                  </a:cubicBezTo>
                  <a:cubicBezTo>
                    <a:pt x="1625" y="6781"/>
                    <a:pt x="1969" y="7436"/>
                    <a:pt x="2281" y="8093"/>
                  </a:cubicBezTo>
                  <a:lnTo>
                    <a:pt x="2281" y="66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7945099" y="2404865"/>
              <a:ext cx="708402" cy="753889"/>
            </a:xfrm>
            <a:custGeom>
              <a:avLst/>
              <a:gdLst>
                <a:gd name="T0" fmla="*/ 2969 w 2970"/>
                <a:gd name="T1" fmla="*/ 32 h 3189"/>
                <a:gd name="T2" fmla="*/ 2969 w 2970"/>
                <a:gd name="T3" fmla="*/ 32 h 3189"/>
                <a:gd name="T4" fmla="*/ 1751 w 2970"/>
                <a:gd name="T5" fmla="*/ 32 h 3189"/>
                <a:gd name="T6" fmla="*/ 1751 w 2970"/>
                <a:gd name="T7" fmla="*/ 219 h 3189"/>
                <a:gd name="T8" fmla="*/ 2063 w 2970"/>
                <a:gd name="T9" fmla="*/ 719 h 3189"/>
                <a:gd name="T10" fmla="*/ 1469 w 2970"/>
                <a:gd name="T11" fmla="*/ 1188 h 3189"/>
                <a:gd name="T12" fmla="*/ 969 w 2970"/>
                <a:gd name="T13" fmla="*/ 688 h 3189"/>
                <a:gd name="T14" fmla="*/ 1219 w 2970"/>
                <a:gd name="T15" fmla="*/ 250 h 3189"/>
                <a:gd name="T16" fmla="*/ 1219 w 2970"/>
                <a:gd name="T17" fmla="*/ 0 h 3189"/>
                <a:gd name="T18" fmla="*/ 0 w 2970"/>
                <a:gd name="T19" fmla="*/ 0 h 3189"/>
                <a:gd name="T20" fmla="*/ 0 w 2970"/>
                <a:gd name="T21" fmla="*/ 3188 h 3189"/>
                <a:gd name="T22" fmla="*/ 2969 w 2970"/>
                <a:gd name="T23" fmla="*/ 3188 h 3189"/>
                <a:gd name="T24" fmla="*/ 2969 w 2970"/>
                <a:gd name="T25" fmla="*/ 32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0" h="3189">
                  <a:moveTo>
                    <a:pt x="2969" y="32"/>
                  </a:moveTo>
                  <a:lnTo>
                    <a:pt x="2969" y="32"/>
                  </a:lnTo>
                  <a:cubicBezTo>
                    <a:pt x="1751" y="32"/>
                    <a:pt x="1751" y="32"/>
                    <a:pt x="1751" y="32"/>
                  </a:cubicBezTo>
                  <a:cubicBezTo>
                    <a:pt x="1751" y="219"/>
                    <a:pt x="1751" y="219"/>
                    <a:pt x="1751" y="219"/>
                  </a:cubicBezTo>
                  <a:cubicBezTo>
                    <a:pt x="1844" y="282"/>
                    <a:pt x="2063" y="438"/>
                    <a:pt x="2063" y="719"/>
                  </a:cubicBezTo>
                  <a:cubicBezTo>
                    <a:pt x="2063" y="969"/>
                    <a:pt x="1782" y="1188"/>
                    <a:pt x="1469" y="1188"/>
                  </a:cubicBezTo>
                  <a:cubicBezTo>
                    <a:pt x="1126" y="1188"/>
                    <a:pt x="969" y="907"/>
                    <a:pt x="969" y="688"/>
                  </a:cubicBezTo>
                  <a:cubicBezTo>
                    <a:pt x="969" y="469"/>
                    <a:pt x="1126" y="313"/>
                    <a:pt x="1219" y="250"/>
                  </a:cubicBezTo>
                  <a:cubicBezTo>
                    <a:pt x="1219" y="0"/>
                    <a:pt x="1219" y="0"/>
                    <a:pt x="1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8"/>
                    <a:pt x="0" y="3188"/>
                    <a:pt x="0" y="3188"/>
                  </a:cubicBezTo>
                  <a:cubicBezTo>
                    <a:pt x="2969" y="3188"/>
                    <a:pt x="2969" y="3188"/>
                    <a:pt x="2969" y="3188"/>
                  </a:cubicBezTo>
                  <a:lnTo>
                    <a:pt x="2969" y="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9"/>
            <p:cNvSpPr>
              <a:spLocks noChangeArrowheads="1"/>
            </p:cNvSpPr>
            <p:nvPr/>
          </p:nvSpPr>
          <p:spPr bwMode="auto">
            <a:xfrm>
              <a:off x="8146899" y="4547661"/>
              <a:ext cx="1049990" cy="953049"/>
            </a:xfrm>
            <a:custGeom>
              <a:avLst/>
              <a:gdLst>
                <a:gd name="T0" fmla="*/ 63 w 4407"/>
                <a:gd name="T1" fmla="*/ 0 h 4032"/>
                <a:gd name="T2" fmla="*/ 63 w 4407"/>
                <a:gd name="T3" fmla="*/ 0 h 4032"/>
                <a:gd name="T4" fmla="*/ 4312 w 4407"/>
                <a:gd name="T5" fmla="*/ 0 h 4032"/>
                <a:gd name="T6" fmla="*/ 4312 w 4407"/>
                <a:gd name="T7" fmla="*/ 375 h 4032"/>
                <a:gd name="T8" fmla="*/ 4406 w 4407"/>
                <a:gd name="T9" fmla="*/ 562 h 4032"/>
                <a:gd name="T10" fmla="*/ 4187 w 4407"/>
                <a:gd name="T11" fmla="*/ 906 h 4032"/>
                <a:gd name="T12" fmla="*/ 4374 w 4407"/>
                <a:gd name="T13" fmla="*/ 1187 h 4032"/>
                <a:gd name="T14" fmla="*/ 4187 w 4407"/>
                <a:gd name="T15" fmla="*/ 1562 h 4032"/>
                <a:gd name="T16" fmla="*/ 4343 w 4407"/>
                <a:gd name="T17" fmla="*/ 1812 h 4032"/>
                <a:gd name="T18" fmla="*/ 4187 w 4407"/>
                <a:gd name="T19" fmla="*/ 2094 h 4032"/>
                <a:gd name="T20" fmla="*/ 4343 w 4407"/>
                <a:gd name="T21" fmla="*/ 2375 h 4032"/>
                <a:gd name="T22" fmla="*/ 4187 w 4407"/>
                <a:gd name="T23" fmla="*/ 2719 h 4032"/>
                <a:gd name="T24" fmla="*/ 4281 w 4407"/>
                <a:gd name="T25" fmla="*/ 2906 h 4032"/>
                <a:gd name="T26" fmla="*/ 3937 w 4407"/>
                <a:gd name="T27" fmla="*/ 3406 h 4032"/>
                <a:gd name="T28" fmla="*/ 3218 w 4407"/>
                <a:gd name="T29" fmla="*/ 4031 h 4032"/>
                <a:gd name="T30" fmla="*/ 1188 w 4407"/>
                <a:gd name="T31" fmla="*/ 4031 h 4032"/>
                <a:gd name="T32" fmla="*/ 282 w 4407"/>
                <a:gd name="T33" fmla="*/ 3281 h 4032"/>
                <a:gd name="T34" fmla="*/ 219 w 4407"/>
                <a:gd name="T35" fmla="*/ 2937 h 4032"/>
                <a:gd name="T36" fmla="*/ 32 w 4407"/>
                <a:gd name="T37" fmla="*/ 2656 h 4032"/>
                <a:gd name="T38" fmla="*/ 188 w 4407"/>
                <a:gd name="T39" fmla="*/ 2437 h 4032"/>
                <a:gd name="T40" fmla="*/ 32 w 4407"/>
                <a:gd name="T41" fmla="*/ 2031 h 4032"/>
                <a:gd name="T42" fmla="*/ 157 w 4407"/>
                <a:gd name="T43" fmla="*/ 1781 h 4032"/>
                <a:gd name="T44" fmla="*/ 32 w 4407"/>
                <a:gd name="T45" fmla="*/ 1469 h 4032"/>
                <a:gd name="T46" fmla="*/ 188 w 4407"/>
                <a:gd name="T47" fmla="*/ 1156 h 4032"/>
                <a:gd name="T48" fmla="*/ 32 w 4407"/>
                <a:gd name="T49" fmla="*/ 844 h 4032"/>
                <a:gd name="T50" fmla="*/ 63 w 4407"/>
                <a:gd name="T51" fmla="*/ 0 h 4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07" h="4032">
                  <a:moveTo>
                    <a:pt x="63" y="0"/>
                  </a:moveTo>
                  <a:lnTo>
                    <a:pt x="63" y="0"/>
                  </a:lnTo>
                  <a:cubicBezTo>
                    <a:pt x="4312" y="0"/>
                    <a:pt x="4312" y="0"/>
                    <a:pt x="4312" y="0"/>
                  </a:cubicBezTo>
                  <a:cubicBezTo>
                    <a:pt x="4312" y="375"/>
                    <a:pt x="4312" y="375"/>
                    <a:pt x="4312" y="375"/>
                  </a:cubicBezTo>
                  <a:cubicBezTo>
                    <a:pt x="4312" y="375"/>
                    <a:pt x="4406" y="437"/>
                    <a:pt x="4406" y="562"/>
                  </a:cubicBezTo>
                  <a:cubicBezTo>
                    <a:pt x="4406" y="687"/>
                    <a:pt x="4187" y="812"/>
                    <a:pt x="4187" y="906"/>
                  </a:cubicBezTo>
                  <a:cubicBezTo>
                    <a:pt x="4187" y="1000"/>
                    <a:pt x="4374" y="1062"/>
                    <a:pt x="4374" y="1187"/>
                  </a:cubicBezTo>
                  <a:cubicBezTo>
                    <a:pt x="4374" y="1312"/>
                    <a:pt x="4187" y="1406"/>
                    <a:pt x="4187" y="1562"/>
                  </a:cubicBezTo>
                  <a:cubicBezTo>
                    <a:pt x="4218" y="1687"/>
                    <a:pt x="4374" y="1687"/>
                    <a:pt x="4343" y="1812"/>
                  </a:cubicBezTo>
                  <a:cubicBezTo>
                    <a:pt x="4343" y="1906"/>
                    <a:pt x="4187" y="2000"/>
                    <a:pt x="4187" y="2094"/>
                  </a:cubicBezTo>
                  <a:cubicBezTo>
                    <a:pt x="4187" y="2218"/>
                    <a:pt x="4343" y="2281"/>
                    <a:pt x="4343" y="2375"/>
                  </a:cubicBezTo>
                  <a:cubicBezTo>
                    <a:pt x="4343" y="2500"/>
                    <a:pt x="4187" y="2594"/>
                    <a:pt x="4187" y="2719"/>
                  </a:cubicBezTo>
                  <a:cubicBezTo>
                    <a:pt x="4187" y="2812"/>
                    <a:pt x="4281" y="2844"/>
                    <a:pt x="4281" y="2906"/>
                  </a:cubicBezTo>
                  <a:cubicBezTo>
                    <a:pt x="4281" y="3000"/>
                    <a:pt x="4249" y="3156"/>
                    <a:pt x="3937" y="3406"/>
                  </a:cubicBezTo>
                  <a:cubicBezTo>
                    <a:pt x="3656" y="3656"/>
                    <a:pt x="3218" y="4031"/>
                    <a:pt x="3218" y="4031"/>
                  </a:cubicBezTo>
                  <a:cubicBezTo>
                    <a:pt x="1188" y="4031"/>
                    <a:pt x="1188" y="4031"/>
                    <a:pt x="1188" y="4031"/>
                  </a:cubicBezTo>
                  <a:cubicBezTo>
                    <a:pt x="282" y="3281"/>
                    <a:pt x="282" y="3281"/>
                    <a:pt x="282" y="3281"/>
                  </a:cubicBezTo>
                  <a:cubicBezTo>
                    <a:pt x="250" y="3187"/>
                    <a:pt x="250" y="3000"/>
                    <a:pt x="219" y="2937"/>
                  </a:cubicBezTo>
                  <a:cubicBezTo>
                    <a:pt x="219" y="2875"/>
                    <a:pt x="32" y="2781"/>
                    <a:pt x="32" y="2656"/>
                  </a:cubicBezTo>
                  <a:cubicBezTo>
                    <a:pt x="32" y="2562"/>
                    <a:pt x="188" y="2531"/>
                    <a:pt x="188" y="2437"/>
                  </a:cubicBezTo>
                  <a:cubicBezTo>
                    <a:pt x="188" y="2375"/>
                    <a:pt x="0" y="2156"/>
                    <a:pt x="32" y="2031"/>
                  </a:cubicBezTo>
                  <a:cubicBezTo>
                    <a:pt x="32" y="1875"/>
                    <a:pt x="157" y="1844"/>
                    <a:pt x="157" y="1781"/>
                  </a:cubicBezTo>
                  <a:cubicBezTo>
                    <a:pt x="188" y="1687"/>
                    <a:pt x="32" y="1594"/>
                    <a:pt x="32" y="1469"/>
                  </a:cubicBezTo>
                  <a:cubicBezTo>
                    <a:pt x="32" y="1375"/>
                    <a:pt x="188" y="1250"/>
                    <a:pt x="188" y="1156"/>
                  </a:cubicBezTo>
                  <a:cubicBezTo>
                    <a:pt x="188" y="1062"/>
                    <a:pt x="32" y="1000"/>
                    <a:pt x="32" y="844"/>
                  </a:cubicBezTo>
                  <a:cubicBezTo>
                    <a:pt x="0" y="656"/>
                    <a:pt x="63" y="0"/>
                    <a:pt x="6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0"/>
            <p:cNvSpPr>
              <a:spLocks noChangeArrowheads="1"/>
            </p:cNvSpPr>
            <p:nvPr/>
          </p:nvSpPr>
          <p:spPr bwMode="auto">
            <a:xfrm>
              <a:off x="8444343" y="5529906"/>
              <a:ext cx="431978" cy="59436"/>
            </a:xfrm>
            <a:custGeom>
              <a:avLst/>
              <a:gdLst>
                <a:gd name="T0" fmla="*/ 0 w 1813"/>
                <a:gd name="T1" fmla="*/ 0 h 251"/>
                <a:gd name="T2" fmla="*/ 0 w 1813"/>
                <a:gd name="T3" fmla="*/ 0 h 251"/>
                <a:gd name="T4" fmla="*/ 1812 w 1813"/>
                <a:gd name="T5" fmla="*/ 0 h 251"/>
                <a:gd name="T6" fmla="*/ 1531 w 1813"/>
                <a:gd name="T7" fmla="*/ 250 h 251"/>
                <a:gd name="T8" fmla="*/ 344 w 1813"/>
                <a:gd name="T9" fmla="*/ 250 h 251"/>
                <a:gd name="T10" fmla="*/ 0 w 1813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3" h="251">
                  <a:moveTo>
                    <a:pt x="0" y="0"/>
                  </a:moveTo>
                  <a:lnTo>
                    <a:pt x="0" y="0"/>
                  </a:lnTo>
                  <a:cubicBezTo>
                    <a:pt x="1812" y="0"/>
                    <a:pt x="1812" y="0"/>
                    <a:pt x="1812" y="0"/>
                  </a:cubicBezTo>
                  <a:cubicBezTo>
                    <a:pt x="1812" y="0"/>
                    <a:pt x="1624" y="250"/>
                    <a:pt x="1531" y="250"/>
                  </a:cubicBezTo>
                  <a:cubicBezTo>
                    <a:pt x="1406" y="250"/>
                    <a:pt x="407" y="250"/>
                    <a:pt x="344" y="250"/>
                  </a:cubicBezTo>
                  <a:cubicBezTo>
                    <a:pt x="250" y="25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2972165" y="184650"/>
            <a:ext cx="602821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Linguistic Structural Differences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448" y="1025273"/>
            <a:ext cx="6230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 vs. Word-Based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45" y="1764838"/>
            <a:ext cx="4890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Chinese uses characters as the smallest semantic units.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92525" y="3081985"/>
            <a:ext cx="464775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[The dog is on the mat.]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(6 English words)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狗在墊子上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(5 Chinese characters)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288594" y="1025272"/>
            <a:ext cx="45527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 Order and Syntax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35777" y="1764836"/>
            <a:ext cx="44458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follows a strict Subject-Verb-Object (SVO)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allows flexible structures.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7844270" y="3513049"/>
            <a:ext cx="39971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 like this book]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Chinese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我喜歡這本書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這本書，我喜歡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2807022" y="5939799"/>
            <a:ext cx="75414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will cause inaccuracies in transl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8"/>
          <p:cNvSpPr txBox="1"/>
          <p:nvPr/>
        </p:nvSpPr>
        <p:spPr>
          <a:xfrm>
            <a:off x="3115196" y="145404"/>
            <a:ext cx="5711304" cy="6771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 Cloud Analysis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3" y="1228301"/>
            <a:ext cx="6034283" cy="32547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"/>
          <a:stretch>
            <a:fillRect/>
          </a:stretch>
        </p:blipFill>
        <p:spPr>
          <a:xfrm>
            <a:off x="6411865" y="1254760"/>
            <a:ext cx="5450712" cy="322833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37500" y="471529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 words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"the," "and," "to ,"of")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33500" y="4648208"/>
            <a:ext cx="502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tokens 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,”“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,”“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,“)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79200" y="5901611"/>
            <a:ext cx="4049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onform to </a:t>
            </a:r>
            <a:r>
              <a:rPr lang="en-US" altLang="zh-TW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Zipf's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  <a:endParaRPr lang="zh-TW" altLang="en-US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8"/>
          <p:cNvSpPr txBox="1"/>
          <p:nvPr/>
        </p:nvSpPr>
        <p:spPr>
          <a:xfrm>
            <a:off x="3542791" y="184241"/>
            <a:ext cx="5212033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Sentence Type Analysis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1178071"/>
            <a:ext cx="6326237" cy="5040899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577115" y="1207764"/>
            <a:ext cx="4618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Sentences: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Have “because,” “although”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Sentences: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Have "and" or "but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53963" y="342900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Machine Translation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 vs. Word-Based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and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Zipf's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Sentences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​​">
  <a:themeElements>
    <a:clrScheme name="自定义 1044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10688B"/>
      </a:accent1>
      <a:accent2>
        <a:srgbClr val="10688B"/>
      </a:accent2>
      <a:accent3>
        <a:srgbClr val="10688B"/>
      </a:accent3>
      <a:accent4>
        <a:srgbClr val="10688B"/>
      </a:accent4>
      <a:accent5>
        <a:srgbClr val="10688B"/>
      </a:accent5>
      <a:accent6>
        <a:srgbClr val="10688B"/>
      </a:accent6>
      <a:hlink>
        <a:srgbClr val="168BBA"/>
      </a:hlink>
      <a:folHlink>
        <a:srgbClr val="680000"/>
      </a:folHlink>
    </a:clrScheme>
    <a:fontScheme name="c2ybsoxd">
      <a:majorFont>
        <a:latin typeface="庞门正道标题体"/>
        <a:ea typeface="庞门正道标题体"/>
        <a:cs typeface=""/>
      </a:majorFont>
      <a:minorFont>
        <a:latin typeface="庞门正道标题体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1324</Words>
  <Application>Microsoft Office PowerPoint</Application>
  <PresentationFormat>寬螢幕</PresentationFormat>
  <Paragraphs>269</Paragraphs>
  <Slides>30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等线</vt:lpstr>
      <vt:lpstr>庞门正道标题体</vt:lpstr>
      <vt:lpstr>標楷體</vt:lpstr>
      <vt:lpstr>Arial</vt:lpstr>
      <vt:lpstr>Times New Roman</vt:lpstr>
      <vt:lpstr>千图网海量PPT模板www.58pic.com​​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柔儀 李</cp:lastModifiedBy>
  <cp:revision>125</cp:revision>
  <dcterms:created xsi:type="dcterms:W3CDTF">2018-04-10T08:10:00Z</dcterms:created>
  <dcterms:modified xsi:type="dcterms:W3CDTF">2024-12-03T23:34:19Z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DC2E381F215C4040BFF0C581C96AF7B9_12</vt:lpwstr>
  </property>
  <property fmtid="{D5CDD505-2E9C-101B-9397-08002B2CF9AE}" pid="3" name="KSOProductBuildVer">
    <vt:lpwstr>1033-12.2.0.18911</vt:lpwstr>
  </property>
</Properties>
</file>