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8383" r:id="rId3"/>
    <p:sldId id="8379" r:id="rId4"/>
    <p:sldId id="8373" r:id="rId5"/>
    <p:sldId id="8380" r:id="rId6"/>
    <p:sldId id="3424" r:id="rId7"/>
    <p:sldId id="3432" r:id="rId8"/>
    <p:sldId id="3423" r:id="rId9"/>
    <p:sldId id="3425" r:id="rId10"/>
    <p:sldId id="8381" r:id="rId11"/>
    <p:sldId id="3484" r:id="rId12"/>
    <p:sldId id="8384" r:id="rId13"/>
    <p:sldId id="394" r:id="rId14"/>
    <p:sldId id="8362" r:id="rId15"/>
    <p:sldId id="8385" r:id="rId16"/>
    <p:sldId id="8369" r:id="rId17"/>
    <p:sldId id="8386" r:id="rId18"/>
    <p:sldId id="3431" r:id="rId19"/>
    <p:sldId id="384" r:id="rId20"/>
    <p:sldId id="8388" r:id="rId21"/>
    <p:sldId id="8392" r:id="rId22"/>
    <p:sldId id="8389" r:id="rId23"/>
    <p:sldId id="496" r:id="rId24"/>
    <p:sldId id="8387" r:id="rId25"/>
    <p:sldId id="3480" r:id="rId26"/>
    <p:sldId id="8391" r:id="rId27"/>
    <p:sldId id="390" r:id="rId28"/>
    <p:sldId id="506" r:id="rId29"/>
    <p:sldId id="8378" r:id="rId30"/>
    <p:sldId id="377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559A"/>
    <a:srgbClr val="2A30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6336" autoAdjust="0"/>
    <p:restoredTop sz="94660"/>
  </p:normalViewPr>
  <p:slideViewPr>
    <p:cSldViewPr snapToGrid="0">
      <p:cViewPr>
        <p:scale>
          <a:sx n="100" d="100"/>
          <a:sy n="100" d="100"/>
        </p:scale>
        <p:origin x="4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E29FD-5CB0-43B2-8DE4-7A81EECF5A0B}" type="datetimeFigureOut">
              <a:rPr lang="zh-CN" altLang="en-US" smtClean="0"/>
              <a:t>2024/12/1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A2CAD8-F91A-409A-B778-AA74111763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2990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4017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A36AD-8845-4FA5-A76A-96F06C001FC7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05E80-E354-4F7D-B668-3BFC62D73516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  <a:t>2024/12/1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  <a:t>2024/12/1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  <a:t>2024/12/1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prism isInverted="1"/>
      </p:transition>
    </mc:Choice>
    <mc:Fallback xmlns="">
      <p:transition spd="slow" advClick="0" advTm="5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  <a:t>2024/12/1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  <a:t>2024/12/1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  <a:t>2024/12/1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  <a:t>2024/12/1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  <a:t>2024/12/1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  <a:t>2024/12/1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  <a:t>2024/12/1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  <a:t>2024/12/1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456EF-EDA7-466D-90A9-97D47B7037CB}" type="datetimeFigureOut">
              <a:rPr lang="zh-CN" altLang="en-US" smtClean="0"/>
              <a:t>2024/12/1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73ED-7EBB-4E11-B60B-79773C5177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7.pn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65760" y="304800"/>
            <a:ext cx="11521440" cy="6217920"/>
          </a:xfrm>
          <a:prstGeom prst="rect">
            <a:avLst/>
          </a:prstGeom>
          <a:noFill/>
          <a:ln w="57150">
            <a:solidFill>
              <a:srgbClr val="0D5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35" b="32416"/>
          <a:stretch>
            <a:fillRect/>
          </a:stretch>
        </p:blipFill>
        <p:spPr>
          <a:xfrm>
            <a:off x="7772400" y="-1"/>
            <a:ext cx="4417925" cy="685800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4" t="42629" r="72049"/>
          <a:stretch>
            <a:fillRect/>
          </a:stretch>
        </p:blipFill>
        <p:spPr>
          <a:xfrm>
            <a:off x="-33491" y="-56771"/>
            <a:ext cx="5247444" cy="691477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471424" y="1967210"/>
            <a:ext cx="480969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defTabSz="1219200"/>
            <a:r>
              <a:rPr lang="en-US" altLang="zh-CN" sz="8800" spc="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EA-MT</a:t>
            </a:r>
            <a:endParaRPr lang="zh-CN" altLang="en-US" sz="8800" spc="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386210" y="3217888"/>
            <a:ext cx="7153282" cy="1668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Entity-Aware Machine Translation in English to Chinese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460123" y="5258021"/>
            <a:ext cx="500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/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Team4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Jou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-Yi Lee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    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2024/12/2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399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899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65760" y="304800"/>
            <a:ext cx="11521440" cy="6217920"/>
          </a:xfrm>
          <a:prstGeom prst="rect">
            <a:avLst/>
          </a:prstGeom>
          <a:noFill/>
          <a:ln w="57150">
            <a:solidFill>
              <a:srgbClr val="0D5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35" b="32416"/>
          <a:stretch>
            <a:fillRect/>
          </a:stretch>
        </p:blipFill>
        <p:spPr>
          <a:xfrm>
            <a:off x="7772400" y="-1"/>
            <a:ext cx="4417925" cy="685800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4" t="42629" r="72049"/>
          <a:stretch>
            <a:fillRect/>
          </a:stretch>
        </p:blipFill>
        <p:spPr>
          <a:xfrm>
            <a:off x="-33491" y="-56771"/>
            <a:ext cx="5247444" cy="6914770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2799397" y="1621405"/>
            <a:ext cx="5718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PART.03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2287106" y="2452810"/>
            <a:ext cx="7877493" cy="138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kumimoji="1" lang="en-US" altLang="zh-CN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EA-MT</a:t>
            </a:r>
            <a:r>
              <a:rPr kumimoji="1" lang="zh-TW" altLang="en-US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kumimoji="1" lang="en-US" altLang="zh-TW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Flowchart</a:t>
            </a:r>
            <a:endParaRPr kumimoji="1" lang="zh-CN" altLang="en-US" sz="7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799397" y="3559989"/>
            <a:ext cx="8795703" cy="822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kumimoji="1"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Entity-Aware Machine Translation </a:t>
            </a:r>
            <a:r>
              <a:rPr kumimoji="1"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Flowchart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5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/>
          <p:cNvGrpSpPr/>
          <p:nvPr/>
        </p:nvGrpSpPr>
        <p:grpSpPr>
          <a:xfrm rot="16200000" flipV="1">
            <a:off x="1628417" y="3143250"/>
            <a:ext cx="6858000" cy="571500"/>
            <a:chOff x="1028775" y="591989"/>
            <a:chExt cx="11086097" cy="0"/>
          </a:xfrm>
        </p:grpSpPr>
        <p:cxnSp>
          <p:nvCxnSpPr>
            <p:cNvPr id="54" name="直接连接符 53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b="2048"/>
          <a:stretch>
            <a:fillRect/>
          </a:stretch>
        </p:blipFill>
        <p:spPr>
          <a:xfrm>
            <a:off x="5816607" y="-1"/>
            <a:ext cx="5176668" cy="6820014"/>
          </a:xfrm>
          <a:prstGeom prst="rect">
            <a:avLst/>
          </a:prstGeom>
        </p:spPr>
      </p:pic>
      <p:sp>
        <p:nvSpPr>
          <p:cNvPr id="52" name="TextBox 8"/>
          <p:cNvSpPr txBox="1"/>
          <p:nvPr/>
        </p:nvSpPr>
        <p:spPr>
          <a:xfrm>
            <a:off x="860005" y="3152001"/>
            <a:ext cx="3743030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EA-MT </a:t>
            </a:r>
            <a:r>
              <a:rPr kumimoji="1" lang="en-US" altLang="zh-TW" sz="36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Flowchart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split orient="vert"/>
      </p:transition>
    </mc:Choice>
    <mc:Fallback xmlns="">
      <p:transition spd="slow" advClick="0" advTm="1000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65760" y="304800"/>
            <a:ext cx="11521440" cy="6217920"/>
          </a:xfrm>
          <a:prstGeom prst="rect">
            <a:avLst/>
          </a:prstGeom>
          <a:noFill/>
          <a:ln w="57150">
            <a:solidFill>
              <a:srgbClr val="0D5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35" b="32416"/>
          <a:stretch>
            <a:fillRect/>
          </a:stretch>
        </p:blipFill>
        <p:spPr>
          <a:xfrm>
            <a:off x="7772400" y="-1"/>
            <a:ext cx="4417925" cy="685800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4" t="42629" r="72049"/>
          <a:stretch>
            <a:fillRect/>
          </a:stretch>
        </p:blipFill>
        <p:spPr>
          <a:xfrm>
            <a:off x="-33491" y="-56771"/>
            <a:ext cx="5247444" cy="6914770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2799397" y="1621405"/>
            <a:ext cx="5718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PART.04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2287106" y="2452810"/>
            <a:ext cx="7877493" cy="138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7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NER - SpaCy</a:t>
            </a:r>
            <a:endParaRPr kumimoji="1" lang="zh-CN" altLang="en-US" sz="7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799397" y="3559989"/>
            <a:ext cx="8795703" cy="822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kumimoji="1"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Named Entity Recognition using 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5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840658" y="561638"/>
            <a:ext cx="10510685" cy="0"/>
            <a:chOff x="1028775" y="591989"/>
            <a:chExt cx="11086097" cy="0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PA_库_矩形 3"/>
          <p:cNvSpPr/>
          <p:nvPr>
            <p:custDataLst>
              <p:tags r:id="rId1"/>
            </p:custDataLst>
          </p:nvPr>
        </p:nvSpPr>
        <p:spPr>
          <a:xfrm>
            <a:off x="375806" y="5636447"/>
            <a:ext cx="631433" cy="7950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40000"/>
              </a:lnSpc>
            </a:pPr>
            <a:endParaRPr>
              <a:cs typeface="+mn-ea"/>
              <a:sym typeface="+mn-lt"/>
            </a:endParaRPr>
          </a:p>
        </p:txBody>
      </p:sp>
      <p:sp>
        <p:nvSpPr>
          <p:cNvPr id="5" name="PA_库_矩形 4"/>
          <p:cNvSpPr/>
          <p:nvPr>
            <p:custDataLst>
              <p:tags r:id="rId2"/>
            </p:custDataLst>
          </p:nvPr>
        </p:nvSpPr>
        <p:spPr>
          <a:xfrm>
            <a:off x="-44523" y="6033950"/>
            <a:ext cx="840658" cy="8707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40000"/>
              </a:lnSpc>
            </a:pPr>
            <a:endParaRPr dirty="0">
              <a:cs typeface="+mn-ea"/>
              <a:sym typeface="+mn-lt"/>
            </a:endParaRPr>
          </a:p>
        </p:txBody>
      </p:sp>
      <p:sp>
        <p:nvSpPr>
          <p:cNvPr id="7" name="PA_库_矩形 6"/>
          <p:cNvSpPr/>
          <p:nvPr>
            <p:custDataLst>
              <p:tags r:id="rId3"/>
            </p:custDataLst>
          </p:nvPr>
        </p:nvSpPr>
        <p:spPr>
          <a:xfrm>
            <a:off x="150554" y="6519678"/>
            <a:ext cx="149402" cy="188104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40000"/>
              </a:lnSpc>
            </a:pPr>
            <a:endParaRPr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4830" y="6388039"/>
            <a:ext cx="160677" cy="2023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40000"/>
              </a:lnSpc>
            </a:pPr>
            <a:endParaRPr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5806" y="6032115"/>
            <a:ext cx="160677" cy="2023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40000"/>
              </a:lnSpc>
            </a:pPr>
            <a:endParaRPr>
              <a:cs typeface="+mn-ea"/>
              <a:sym typeface="+mn-lt"/>
            </a:endParaRPr>
          </a:p>
        </p:txBody>
      </p:sp>
      <p:sp>
        <p:nvSpPr>
          <p:cNvPr id="24" name="TextBox 8"/>
          <p:cNvSpPr txBox="1"/>
          <p:nvPr/>
        </p:nvSpPr>
        <p:spPr>
          <a:xfrm>
            <a:off x="2301240" y="139448"/>
            <a:ext cx="8488680" cy="76655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Named Entity Translation Process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A0B0D478-02AF-413F-A85D-0D92A81088F4}"/>
              </a:ext>
            </a:extLst>
          </p:cNvPr>
          <p:cNvSpPr txBox="1"/>
          <p:nvPr/>
        </p:nvSpPr>
        <p:spPr>
          <a:xfrm>
            <a:off x="1091511" y="1097362"/>
            <a:ext cx="5088761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SpaCy:</a:t>
            </a:r>
          </a:p>
          <a:p>
            <a:pPr algn="ctr"/>
            <a:endParaRPr lang="en-US" altLang="zh-TW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Transformer-based NER model</a:t>
            </a:r>
          </a:p>
          <a:p>
            <a:pPr marL="342900" indent="-342900">
              <a:buFont typeface="+mj-lt"/>
              <a:buAutoNum type="arabicPeriod"/>
            </a:pP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(en_core_web_trf) model</a:t>
            </a:r>
          </a:p>
          <a:p>
            <a:pPr marL="342900" indent="-342900">
              <a:buFont typeface="+mj-lt"/>
              <a:buAutoNum type="arabicPeriod"/>
            </a:pP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&lt;&lt;Entity Label : Entity Text&gt;&gt;</a:t>
            </a:r>
          </a:p>
          <a:p>
            <a:pPr lvl="1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the model's awareness of named entities</a:t>
            </a:r>
          </a:p>
          <a:p>
            <a:pPr lvl="1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&lt;&lt;ORG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Apple&gt;&gt;</a:t>
            </a:r>
          </a:p>
          <a:p>
            <a:pPr marL="342900" indent="-342900">
              <a:buFont typeface="+mj-lt"/>
              <a:buAutoNum type="arabicPeriod"/>
            </a:pP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4CD58DF-88E4-4676-B0A8-829C57D2F3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5647" y="1673538"/>
            <a:ext cx="5088760" cy="4815651"/>
          </a:xfrm>
          <a:prstGeom prst="rect">
            <a:avLst/>
          </a:prstGeom>
        </p:spPr>
      </p:pic>
      <p:sp>
        <p:nvSpPr>
          <p:cNvPr id="44" name="文字方塊 43">
            <a:extLst>
              <a:ext uri="{FF2B5EF4-FFF2-40B4-BE49-F238E27FC236}">
                <a16:creationId xmlns:a16="http://schemas.microsoft.com/office/drawing/2014/main" id="{EE2D958B-DA8B-4633-89C0-825E4AA067E9}"/>
              </a:ext>
            </a:extLst>
          </p:cNvPr>
          <p:cNvSpPr txBox="1"/>
          <p:nvPr/>
        </p:nvSpPr>
        <p:spPr>
          <a:xfrm>
            <a:off x="6800296" y="1097362"/>
            <a:ext cx="5220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SpaCy: Have 18 different Tags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842272" y="562518"/>
            <a:ext cx="10507462" cy="0"/>
            <a:chOff x="1028775" y="591989"/>
            <a:chExt cx="11086097" cy="0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8"/>
          <p:cNvSpPr txBox="1"/>
          <p:nvPr/>
        </p:nvSpPr>
        <p:spPr>
          <a:xfrm>
            <a:off x="2525510" y="254675"/>
            <a:ext cx="7140979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of NER Tag Distributions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A6D6161-93BC-40D7-9D85-03A7063E93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" t="905" r="-1" b="6149"/>
          <a:stretch/>
        </p:blipFill>
        <p:spPr>
          <a:xfrm>
            <a:off x="292962" y="1054961"/>
            <a:ext cx="5265087" cy="511749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1DCB61E-BAF4-4CB7-A9F5-FFC6CA5FC1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296" y="2787939"/>
            <a:ext cx="6506704" cy="3959438"/>
          </a:xfrm>
          <a:prstGeom prst="rect">
            <a:avLst/>
          </a:prstGeom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1A31376D-6374-4594-BF18-9432D180EC6D}"/>
              </a:ext>
            </a:extLst>
          </p:cNvPr>
          <p:cNvSpPr txBox="1"/>
          <p:nvPr/>
        </p:nvSpPr>
        <p:spPr>
          <a:xfrm>
            <a:off x="6410131" y="1013509"/>
            <a:ext cx="501993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CARDINAL and DATE tags account for 36.1% of all named entities.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Entities are mainly distributed in 10 categories.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on this We can adject the weight of the model. 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split orient="vert"/>
      </p:transition>
    </mc:Choice>
    <mc:Fallback xmlns="">
      <p:transition spd="slow" advClick="0" advTm="5000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65760" y="304800"/>
            <a:ext cx="11521440" cy="6217920"/>
          </a:xfrm>
          <a:prstGeom prst="rect">
            <a:avLst/>
          </a:prstGeom>
          <a:noFill/>
          <a:ln w="57150">
            <a:solidFill>
              <a:srgbClr val="0D5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35" b="32416"/>
          <a:stretch>
            <a:fillRect/>
          </a:stretch>
        </p:blipFill>
        <p:spPr>
          <a:xfrm>
            <a:off x="7772400" y="-1"/>
            <a:ext cx="4417925" cy="685800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4" t="42629" r="72049"/>
          <a:stretch>
            <a:fillRect/>
          </a:stretch>
        </p:blipFill>
        <p:spPr>
          <a:xfrm>
            <a:off x="-33491" y="-56771"/>
            <a:ext cx="5247444" cy="6914770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2799397" y="1621405"/>
            <a:ext cx="5718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PART.05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2287106" y="2452810"/>
            <a:ext cx="7877493" cy="138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kumimoji="1" lang="en-US" altLang="zh-CN" sz="7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mBART</a:t>
            </a:r>
            <a:endParaRPr kumimoji="1" lang="zh-CN" altLang="en-US" sz="7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799397" y="3559989"/>
            <a:ext cx="8795703" cy="831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kumimoji="1"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mbart-large-50-many-to-many-mmt from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 AI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5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>
            <a:cxnSpLocks/>
          </p:cNvCxnSpPr>
          <p:nvPr/>
        </p:nvCxnSpPr>
        <p:spPr>
          <a:xfrm>
            <a:off x="1139064" y="1370898"/>
            <a:ext cx="370959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498"/>
          <p:cNvSpPr txBox="1"/>
          <p:nvPr/>
        </p:nvSpPr>
        <p:spPr>
          <a:xfrm>
            <a:off x="2635858" y="866722"/>
            <a:ext cx="2404374" cy="584773"/>
          </a:xfrm>
          <a:prstGeom prst="rect">
            <a:avLst/>
          </a:prstGeom>
          <a:noFill/>
        </p:spPr>
        <p:txBody>
          <a:bodyPr wrap="none" lIns="91439" tIns="45719" rIns="91439" bIns="45719" rtlCol="0" anchor="ctr">
            <a:spAutoFit/>
          </a:bodyPr>
          <a:lstStyle/>
          <a:p>
            <a:pPr lvl="0" algn="r"/>
            <a:r>
              <a:rPr lang="en-US" altLang="zh-CN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Architecture</a:t>
            </a:r>
            <a:endParaRPr lang="zh-CN" altLang="en-US" sz="32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4" name="TextBox 503"/>
          <p:cNvSpPr txBox="1"/>
          <p:nvPr/>
        </p:nvSpPr>
        <p:spPr>
          <a:xfrm>
            <a:off x="919375" y="1508226"/>
            <a:ext cx="5045902" cy="873570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Encoder-Decoder Architecture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by Facebook AI</a:t>
            </a:r>
          </a:p>
        </p:txBody>
      </p:sp>
      <p:sp>
        <p:nvSpPr>
          <p:cNvPr id="18" name="TextBox 8"/>
          <p:cNvSpPr txBox="1"/>
          <p:nvPr/>
        </p:nvSpPr>
        <p:spPr>
          <a:xfrm>
            <a:off x="4080396" y="215840"/>
            <a:ext cx="3743030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TW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mBART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842272" y="562518"/>
            <a:ext cx="10507462" cy="0"/>
            <a:chOff x="1028775" y="591989"/>
            <a:chExt cx="11086097" cy="0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9">
            <a:extLst>
              <a:ext uri="{FF2B5EF4-FFF2-40B4-BE49-F238E27FC236}">
                <a16:creationId xmlns:a16="http://schemas.microsoft.com/office/drawing/2014/main" id="{62B66E8E-4988-4CAB-A8FD-712FCFD4B8E7}"/>
              </a:ext>
            </a:extLst>
          </p:cNvPr>
          <p:cNvSpPr>
            <a:spLocks noEditPoints="1"/>
          </p:cNvSpPr>
          <p:nvPr/>
        </p:nvSpPr>
        <p:spPr bwMode="auto">
          <a:xfrm>
            <a:off x="919375" y="866722"/>
            <a:ext cx="717032" cy="682005"/>
          </a:xfrm>
          <a:custGeom>
            <a:avLst/>
            <a:gdLst>
              <a:gd name="T0" fmla="*/ 566 w 741"/>
              <a:gd name="T1" fmla="*/ 225 h 741"/>
              <a:gd name="T2" fmla="*/ 413 w 741"/>
              <a:gd name="T3" fmla="*/ 348 h 741"/>
              <a:gd name="T4" fmla="*/ 495 w 741"/>
              <a:gd name="T5" fmla="*/ 225 h 741"/>
              <a:gd name="T6" fmla="*/ 495 w 741"/>
              <a:gd name="T7" fmla="*/ 125 h 741"/>
              <a:gd name="T8" fmla="*/ 245 w 741"/>
              <a:gd name="T9" fmla="*/ 125 h 741"/>
              <a:gd name="T10" fmla="*/ 245 w 741"/>
              <a:gd name="T11" fmla="*/ 225 h 741"/>
              <a:gd name="T12" fmla="*/ 327 w 741"/>
              <a:gd name="T13" fmla="*/ 348 h 741"/>
              <a:gd name="T14" fmla="*/ 175 w 741"/>
              <a:gd name="T15" fmla="*/ 225 h 741"/>
              <a:gd name="T16" fmla="*/ 0 w 741"/>
              <a:gd name="T17" fmla="*/ 371 h 741"/>
              <a:gd name="T18" fmla="*/ 175 w 741"/>
              <a:gd name="T19" fmla="*/ 516 h 741"/>
              <a:gd name="T20" fmla="*/ 327 w 741"/>
              <a:gd name="T21" fmla="*/ 393 h 741"/>
              <a:gd name="T22" fmla="*/ 245 w 741"/>
              <a:gd name="T23" fmla="*/ 516 h 741"/>
              <a:gd name="T24" fmla="*/ 245 w 741"/>
              <a:gd name="T25" fmla="*/ 616 h 741"/>
              <a:gd name="T26" fmla="*/ 495 w 741"/>
              <a:gd name="T27" fmla="*/ 616 h 741"/>
              <a:gd name="T28" fmla="*/ 495 w 741"/>
              <a:gd name="T29" fmla="*/ 516 h 741"/>
              <a:gd name="T30" fmla="*/ 413 w 741"/>
              <a:gd name="T31" fmla="*/ 393 h 741"/>
              <a:gd name="T32" fmla="*/ 566 w 741"/>
              <a:gd name="T33" fmla="*/ 516 h 741"/>
              <a:gd name="T34" fmla="*/ 741 w 741"/>
              <a:gd name="T35" fmla="*/ 371 h 741"/>
              <a:gd name="T36" fmla="*/ 268 w 741"/>
              <a:gd name="T37" fmla="*/ 203 h 741"/>
              <a:gd name="T38" fmla="*/ 268 w 741"/>
              <a:gd name="T39" fmla="*/ 148 h 741"/>
              <a:gd name="T40" fmla="*/ 473 w 741"/>
              <a:gd name="T41" fmla="*/ 148 h 741"/>
              <a:gd name="T42" fmla="*/ 473 w 741"/>
              <a:gd name="T43" fmla="*/ 203 h 741"/>
              <a:gd name="T44" fmla="*/ 268 w 741"/>
              <a:gd name="T45" fmla="*/ 203 h 741"/>
              <a:gd name="T46" fmla="*/ 175 w 741"/>
              <a:gd name="T47" fmla="*/ 484 h 741"/>
              <a:gd name="T48" fmla="*/ 45 w 741"/>
              <a:gd name="T49" fmla="*/ 371 h 741"/>
              <a:gd name="T50" fmla="*/ 175 w 741"/>
              <a:gd name="T51" fmla="*/ 257 h 741"/>
              <a:gd name="T52" fmla="*/ 305 w 741"/>
              <a:gd name="T53" fmla="*/ 371 h 741"/>
              <a:gd name="T54" fmla="*/ 473 w 741"/>
              <a:gd name="T55" fmla="*/ 539 h 741"/>
              <a:gd name="T56" fmla="*/ 473 w 741"/>
              <a:gd name="T57" fmla="*/ 594 h 741"/>
              <a:gd name="T58" fmla="*/ 268 w 741"/>
              <a:gd name="T59" fmla="*/ 594 h 741"/>
              <a:gd name="T60" fmla="*/ 268 w 741"/>
              <a:gd name="T61" fmla="*/ 539 h 741"/>
              <a:gd name="T62" fmla="*/ 473 w 741"/>
              <a:gd name="T63" fmla="*/ 539 h 741"/>
              <a:gd name="T64" fmla="*/ 350 w 741"/>
              <a:gd name="T65" fmla="*/ 371 h 741"/>
              <a:gd name="T66" fmla="*/ 391 w 741"/>
              <a:gd name="T67" fmla="*/ 371 h 741"/>
              <a:gd name="T68" fmla="*/ 593 w 741"/>
              <a:gd name="T69" fmla="*/ 473 h 741"/>
              <a:gd name="T70" fmla="*/ 538 w 741"/>
              <a:gd name="T71" fmla="*/ 473 h 741"/>
              <a:gd name="T72" fmla="*/ 538 w 741"/>
              <a:gd name="T73" fmla="*/ 268 h 741"/>
              <a:gd name="T74" fmla="*/ 593 w 741"/>
              <a:gd name="T75" fmla="*/ 268 h 741"/>
              <a:gd name="T76" fmla="*/ 593 w 741"/>
              <a:gd name="T77" fmla="*/ 473 h 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41" h="741">
                <a:moveTo>
                  <a:pt x="616" y="246"/>
                </a:moveTo>
                <a:cubicBezTo>
                  <a:pt x="602" y="232"/>
                  <a:pt x="585" y="225"/>
                  <a:pt x="566" y="225"/>
                </a:cubicBezTo>
                <a:cubicBezTo>
                  <a:pt x="547" y="225"/>
                  <a:pt x="529" y="232"/>
                  <a:pt x="516" y="246"/>
                </a:cubicBezTo>
                <a:cubicBezTo>
                  <a:pt x="413" y="348"/>
                  <a:pt x="413" y="348"/>
                  <a:pt x="413" y="348"/>
                </a:cubicBezTo>
                <a:cubicBezTo>
                  <a:pt x="393" y="328"/>
                  <a:pt x="393" y="328"/>
                  <a:pt x="393" y="328"/>
                </a:cubicBezTo>
                <a:cubicBezTo>
                  <a:pt x="495" y="225"/>
                  <a:pt x="495" y="225"/>
                  <a:pt x="495" y="225"/>
                </a:cubicBezTo>
                <a:cubicBezTo>
                  <a:pt x="509" y="212"/>
                  <a:pt x="516" y="194"/>
                  <a:pt x="516" y="175"/>
                </a:cubicBezTo>
                <a:cubicBezTo>
                  <a:pt x="516" y="156"/>
                  <a:pt x="509" y="138"/>
                  <a:pt x="495" y="125"/>
                </a:cubicBezTo>
                <a:cubicBezTo>
                  <a:pt x="370" y="0"/>
                  <a:pt x="370" y="0"/>
                  <a:pt x="370" y="0"/>
                </a:cubicBezTo>
                <a:cubicBezTo>
                  <a:pt x="245" y="125"/>
                  <a:pt x="245" y="125"/>
                  <a:pt x="245" y="125"/>
                </a:cubicBezTo>
                <a:cubicBezTo>
                  <a:pt x="232" y="138"/>
                  <a:pt x="225" y="156"/>
                  <a:pt x="225" y="175"/>
                </a:cubicBezTo>
                <a:cubicBezTo>
                  <a:pt x="225" y="194"/>
                  <a:pt x="232" y="212"/>
                  <a:pt x="245" y="225"/>
                </a:cubicBezTo>
                <a:cubicBezTo>
                  <a:pt x="348" y="328"/>
                  <a:pt x="348" y="328"/>
                  <a:pt x="348" y="328"/>
                </a:cubicBezTo>
                <a:cubicBezTo>
                  <a:pt x="327" y="348"/>
                  <a:pt x="327" y="348"/>
                  <a:pt x="327" y="348"/>
                </a:cubicBezTo>
                <a:cubicBezTo>
                  <a:pt x="225" y="246"/>
                  <a:pt x="225" y="246"/>
                  <a:pt x="225" y="246"/>
                </a:cubicBezTo>
                <a:cubicBezTo>
                  <a:pt x="211" y="232"/>
                  <a:pt x="194" y="225"/>
                  <a:pt x="175" y="225"/>
                </a:cubicBezTo>
                <a:cubicBezTo>
                  <a:pt x="156" y="225"/>
                  <a:pt x="138" y="232"/>
                  <a:pt x="125" y="246"/>
                </a:cubicBezTo>
                <a:cubicBezTo>
                  <a:pt x="0" y="371"/>
                  <a:pt x="0" y="371"/>
                  <a:pt x="0" y="371"/>
                </a:cubicBezTo>
                <a:cubicBezTo>
                  <a:pt x="125" y="496"/>
                  <a:pt x="125" y="496"/>
                  <a:pt x="125" y="496"/>
                </a:cubicBezTo>
                <a:cubicBezTo>
                  <a:pt x="138" y="509"/>
                  <a:pt x="156" y="516"/>
                  <a:pt x="175" y="516"/>
                </a:cubicBezTo>
                <a:cubicBezTo>
                  <a:pt x="194" y="516"/>
                  <a:pt x="211" y="509"/>
                  <a:pt x="225" y="496"/>
                </a:cubicBezTo>
                <a:cubicBezTo>
                  <a:pt x="327" y="393"/>
                  <a:pt x="327" y="393"/>
                  <a:pt x="327" y="393"/>
                </a:cubicBezTo>
                <a:cubicBezTo>
                  <a:pt x="348" y="414"/>
                  <a:pt x="348" y="414"/>
                  <a:pt x="348" y="414"/>
                </a:cubicBezTo>
                <a:cubicBezTo>
                  <a:pt x="245" y="516"/>
                  <a:pt x="245" y="516"/>
                  <a:pt x="245" y="516"/>
                </a:cubicBezTo>
                <a:cubicBezTo>
                  <a:pt x="232" y="529"/>
                  <a:pt x="225" y="547"/>
                  <a:pt x="225" y="566"/>
                </a:cubicBezTo>
                <a:cubicBezTo>
                  <a:pt x="225" y="585"/>
                  <a:pt x="232" y="603"/>
                  <a:pt x="245" y="616"/>
                </a:cubicBezTo>
                <a:cubicBezTo>
                  <a:pt x="370" y="741"/>
                  <a:pt x="370" y="741"/>
                  <a:pt x="370" y="741"/>
                </a:cubicBezTo>
                <a:cubicBezTo>
                  <a:pt x="495" y="616"/>
                  <a:pt x="495" y="616"/>
                  <a:pt x="495" y="616"/>
                </a:cubicBezTo>
                <a:cubicBezTo>
                  <a:pt x="509" y="603"/>
                  <a:pt x="516" y="585"/>
                  <a:pt x="516" y="566"/>
                </a:cubicBezTo>
                <a:cubicBezTo>
                  <a:pt x="516" y="547"/>
                  <a:pt x="509" y="529"/>
                  <a:pt x="495" y="516"/>
                </a:cubicBezTo>
                <a:cubicBezTo>
                  <a:pt x="393" y="414"/>
                  <a:pt x="393" y="414"/>
                  <a:pt x="393" y="414"/>
                </a:cubicBezTo>
                <a:cubicBezTo>
                  <a:pt x="413" y="393"/>
                  <a:pt x="413" y="393"/>
                  <a:pt x="413" y="393"/>
                </a:cubicBezTo>
                <a:cubicBezTo>
                  <a:pt x="516" y="496"/>
                  <a:pt x="516" y="496"/>
                  <a:pt x="516" y="496"/>
                </a:cubicBezTo>
                <a:cubicBezTo>
                  <a:pt x="529" y="509"/>
                  <a:pt x="547" y="516"/>
                  <a:pt x="566" y="516"/>
                </a:cubicBezTo>
                <a:cubicBezTo>
                  <a:pt x="585" y="516"/>
                  <a:pt x="602" y="509"/>
                  <a:pt x="616" y="496"/>
                </a:cubicBezTo>
                <a:cubicBezTo>
                  <a:pt x="741" y="371"/>
                  <a:pt x="741" y="371"/>
                  <a:pt x="741" y="371"/>
                </a:cubicBezTo>
                <a:lnTo>
                  <a:pt x="616" y="246"/>
                </a:lnTo>
                <a:close/>
                <a:moveTo>
                  <a:pt x="268" y="203"/>
                </a:moveTo>
                <a:cubicBezTo>
                  <a:pt x="261" y="195"/>
                  <a:pt x="257" y="185"/>
                  <a:pt x="257" y="175"/>
                </a:cubicBezTo>
                <a:cubicBezTo>
                  <a:pt x="257" y="165"/>
                  <a:pt x="260" y="155"/>
                  <a:pt x="268" y="148"/>
                </a:cubicBezTo>
                <a:cubicBezTo>
                  <a:pt x="370" y="45"/>
                  <a:pt x="370" y="45"/>
                  <a:pt x="370" y="45"/>
                </a:cubicBezTo>
                <a:cubicBezTo>
                  <a:pt x="473" y="148"/>
                  <a:pt x="473" y="148"/>
                  <a:pt x="473" y="148"/>
                </a:cubicBezTo>
                <a:cubicBezTo>
                  <a:pt x="480" y="155"/>
                  <a:pt x="484" y="165"/>
                  <a:pt x="484" y="175"/>
                </a:cubicBezTo>
                <a:cubicBezTo>
                  <a:pt x="484" y="185"/>
                  <a:pt x="480" y="195"/>
                  <a:pt x="473" y="203"/>
                </a:cubicBezTo>
                <a:cubicBezTo>
                  <a:pt x="370" y="305"/>
                  <a:pt x="370" y="305"/>
                  <a:pt x="370" y="305"/>
                </a:cubicBezTo>
                <a:lnTo>
                  <a:pt x="268" y="203"/>
                </a:lnTo>
                <a:close/>
                <a:moveTo>
                  <a:pt x="202" y="473"/>
                </a:moveTo>
                <a:cubicBezTo>
                  <a:pt x="195" y="480"/>
                  <a:pt x="185" y="484"/>
                  <a:pt x="175" y="484"/>
                </a:cubicBezTo>
                <a:cubicBezTo>
                  <a:pt x="164" y="484"/>
                  <a:pt x="155" y="480"/>
                  <a:pt x="147" y="473"/>
                </a:cubicBezTo>
                <a:cubicBezTo>
                  <a:pt x="45" y="371"/>
                  <a:pt x="45" y="371"/>
                  <a:pt x="45" y="371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155" y="261"/>
                  <a:pt x="164" y="257"/>
                  <a:pt x="175" y="257"/>
                </a:cubicBezTo>
                <a:cubicBezTo>
                  <a:pt x="185" y="257"/>
                  <a:pt x="195" y="261"/>
                  <a:pt x="202" y="268"/>
                </a:cubicBezTo>
                <a:cubicBezTo>
                  <a:pt x="305" y="371"/>
                  <a:pt x="305" y="371"/>
                  <a:pt x="305" y="371"/>
                </a:cubicBezTo>
                <a:lnTo>
                  <a:pt x="202" y="473"/>
                </a:lnTo>
                <a:close/>
                <a:moveTo>
                  <a:pt x="473" y="539"/>
                </a:moveTo>
                <a:cubicBezTo>
                  <a:pt x="480" y="546"/>
                  <a:pt x="484" y="556"/>
                  <a:pt x="484" y="566"/>
                </a:cubicBezTo>
                <a:cubicBezTo>
                  <a:pt x="484" y="576"/>
                  <a:pt x="480" y="586"/>
                  <a:pt x="473" y="594"/>
                </a:cubicBezTo>
                <a:cubicBezTo>
                  <a:pt x="370" y="696"/>
                  <a:pt x="370" y="696"/>
                  <a:pt x="370" y="696"/>
                </a:cubicBezTo>
                <a:cubicBezTo>
                  <a:pt x="268" y="594"/>
                  <a:pt x="268" y="594"/>
                  <a:pt x="268" y="594"/>
                </a:cubicBezTo>
                <a:cubicBezTo>
                  <a:pt x="261" y="586"/>
                  <a:pt x="257" y="576"/>
                  <a:pt x="257" y="566"/>
                </a:cubicBezTo>
                <a:cubicBezTo>
                  <a:pt x="257" y="556"/>
                  <a:pt x="260" y="546"/>
                  <a:pt x="268" y="539"/>
                </a:cubicBezTo>
                <a:cubicBezTo>
                  <a:pt x="370" y="436"/>
                  <a:pt x="370" y="436"/>
                  <a:pt x="370" y="436"/>
                </a:cubicBezTo>
                <a:lnTo>
                  <a:pt x="473" y="539"/>
                </a:lnTo>
                <a:close/>
                <a:moveTo>
                  <a:pt x="370" y="391"/>
                </a:moveTo>
                <a:cubicBezTo>
                  <a:pt x="350" y="371"/>
                  <a:pt x="350" y="371"/>
                  <a:pt x="350" y="371"/>
                </a:cubicBezTo>
                <a:cubicBezTo>
                  <a:pt x="370" y="350"/>
                  <a:pt x="370" y="350"/>
                  <a:pt x="370" y="350"/>
                </a:cubicBezTo>
                <a:cubicBezTo>
                  <a:pt x="391" y="371"/>
                  <a:pt x="391" y="371"/>
                  <a:pt x="391" y="371"/>
                </a:cubicBezTo>
                <a:lnTo>
                  <a:pt x="370" y="391"/>
                </a:lnTo>
                <a:close/>
                <a:moveTo>
                  <a:pt x="593" y="473"/>
                </a:moveTo>
                <a:cubicBezTo>
                  <a:pt x="586" y="480"/>
                  <a:pt x="576" y="484"/>
                  <a:pt x="566" y="484"/>
                </a:cubicBezTo>
                <a:cubicBezTo>
                  <a:pt x="555" y="484"/>
                  <a:pt x="546" y="480"/>
                  <a:pt x="538" y="473"/>
                </a:cubicBezTo>
                <a:cubicBezTo>
                  <a:pt x="436" y="371"/>
                  <a:pt x="436" y="371"/>
                  <a:pt x="436" y="371"/>
                </a:cubicBezTo>
                <a:cubicBezTo>
                  <a:pt x="538" y="268"/>
                  <a:pt x="538" y="268"/>
                  <a:pt x="538" y="268"/>
                </a:cubicBezTo>
                <a:cubicBezTo>
                  <a:pt x="546" y="261"/>
                  <a:pt x="555" y="257"/>
                  <a:pt x="566" y="257"/>
                </a:cubicBezTo>
                <a:cubicBezTo>
                  <a:pt x="576" y="257"/>
                  <a:pt x="586" y="261"/>
                  <a:pt x="593" y="268"/>
                </a:cubicBezTo>
                <a:cubicBezTo>
                  <a:pt x="696" y="371"/>
                  <a:pt x="696" y="371"/>
                  <a:pt x="696" y="371"/>
                </a:cubicBezTo>
                <a:lnTo>
                  <a:pt x="593" y="4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cxnSp>
        <p:nvCxnSpPr>
          <p:cNvPr id="23" name="直接连接符 5">
            <a:extLst>
              <a:ext uri="{FF2B5EF4-FFF2-40B4-BE49-F238E27FC236}">
                <a16:creationId xmlns:a16="http://schemas.microsoft.com/office/drawing/2014/main" id="{75B98D35-1D38-4FD3-B5BD-A4DA09AE5ECB}"/>
              </a:ext>
            </a:extLst>
          </p:cNvPr>
          <p:cNvCxnSpPr>
            <a:cxnSpLocks/>
          </p:cNvCxnSpPr>
          <p:nvPr/>
        </p:nvCxnSpPr>
        <p:spPr>
          <a:xfrm>
            <a:off x="6794914" y="1370898"/>
            <a:ext cx="370959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498">
            <a:extLst>
              <a:ext uri="{FF2B5EF4-FFF2-40B4-BE49-F238E27FC236}">
                <a16:creationId xmlns:a16="http://schemas.microsoft.com/office/drawing/2014/main" id="{A97340B8-DDF7-413D-883F-982834912E2D}"/>
              </a:ext>
            </a:extLst>
          </p:cNvPr>
          <p:cNvSpPr txBox="1"/>
          <p:nvPr/>
        </p:nvSpPr>
        <p:spPr>
          <a:xfrm>
            <a:off x="9318840" y="866722"/>
            <a:ext cx="1301956" cy="584773"/>
          </a:xfrm>
          <a:prstGeom prst="rect">
            <a:avLst/>
          </a:prstGeom>
          <a:noFill/>
        </p:spPr>
        <p:txBody>
          <a:bodyPr wrap="none" lIns="91439" tIns="45719" rIns="91439" bIns="45719" rtlCol="0" anchor="ctr">
            <a:spAutoFit/>
          </a:bodyPr>
          <a:lstStyle/>
          <a:p>
            <a:pPr lvl="0" algn="r"/>
            <a:r>
              <a:rPr lang="en-US" altLang="zh-CN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Model</a:t>
            </a:r>
            <a:endParaRPr lang="zh-CN" altLang="en-US" sz="32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5" name="TextBox 503">
            <a:extLst>
              <a:ext uri="{FF2B5EF4-FFF2-40B4-BE49-F238E27FC236}">
                <a16:creationId xmlns:a16="http://schemas.microsoft.com/office/drawing/2014/main" id="{0E9F23D8-9312-4B68-8E4B-9567EB86B219}"/>
              </a:ext>
            </a:extLst>
          </p:cNvPr>
          <p:cNvSpPr txBox="1"/>
          <p:nvPr/>
        </p:nvSpPr>
        <p:spPr>
          <a:xfrm>
            <a:off x="6794914" y="1609449"/>
            <a:ext cx="5045902" cy="1289069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mbart-large-50-many-to-many-mmt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layers for both encoder and decoder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dimension: 1024</a:t>
            </a:r>
            <a:endParaRPr lang="en-US" altLang="zh-CN" b="1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62EFBC91-2A0A-4428-A7D6-1B6543F78DEA}"/>
              </a:ext>
            </a:extLst>
          </p:cNvPr>
          <p:cNvSpPr>
            <a:spLocks noEditPoints="1"/>
          </p:cNvSpPr>
          <p:nvPr/>
        </p:nvSpPr>
        <p:spPr bwMode="auto">
          <a:xfrm>
            <a:off x="6825142" y="866722"/>
            <a:ext cx="717032" cy="682005"/>
          </a:xfrm>
          <a:custGeom>
            <a:avLst/>
            <a:gdLst>
              <a:gd name="T0" fmla="*/ 566 w 741"/>
              <a:gd name="T1" fmla="*/ 225 h 741"/>
              <a:gd name="T2" fmla="*/ 413 w 741"/>
              <a:gd name="T3" fmla="*/ 348 h 741"/>
              <a:gd name="T4" fmla="*/ 495 w 741"/>
              <a:gd name="T5" fmla="*/ 225 h 741"/>
              <a:gd name="T6" fmla="*/ 495 w 741"/>
              <a:gd name="T7" fmla="*/ 125 h 741"/>
              <a:gd name="T8" fmla="*/ 245 w 741"/>
              <a:gd name="T9" fmla="*/ 125 h 741"/>
              <a:gd name="T10" fmla="*/ 245 w 741"/>
              <a:gd name="T11" fmla="*/ 225 h 741"/>
              <a:gd name="T12" fmla="*/ 327 w 741"/>
              <a:gd name="T13" fmla="*/ 348 h 741"/>
              <a:gd name="T14" fmla="*/ 175 w 741"/>
              <a:gd name="T15" fmla="*/ 225 h 741"/>
              <a:gd name="T16" fmla="*/ 0 w 741"/>
              <a:gd name="T17" fmla="*/ 371 h 741"/>
              <a:gd name="T18" fmla="*/ 175 w 741"/>
              <a:gd name="T19" fmla="*/ 516 h 741"/>
              <a:gd name="T20" fmla="*/ 327 w 741"/>
              <a:gd name="T21" fmla="*/ 393 h 741"/>
              <a:gd name="T22" fmla="*/ 245 w 741"/>
              <a:gd name="T23" fmla="*/ 516 h 741"/>
              <a:gd name="T24" fmla="*/ 245 w 741"/>
              <a:gd name="T25" fmla="*/ 616 h 741"/>
              <a:gd name="T26" fmla="*/ 495 w 741"/>
              <a:gd name="T27" fmla="*/ 616 h 741"/>
              <a:gd name="T28" fmla="*/ 495 w 741"/>
              <a:gd name="T29" fmla="*/ 516 h 741"/>
              <a:gd name="T30" fmla="*/ 413 w 741"/>
              <a:gd name="T31" fmla="*/ 393 h 741"/>
              <a:gd name="T32" fmla="*/ 566 w 741"/>
              <a:gd name="T33" fmla="*/ 516 h 741"/>
              <a:gd name="T34" fmla="*/ 741 w 741"/>
              <a:gd name="T35" fmla="*/ 371 h 741"/>
              <a:gd name="T36" fmla="*/ 268 w 741"/>
              <a:gd name="T37" fmla="*/ 203 h 741"/>
              <a:gd name="T38" fmla="*/ 268 w 741"/>
              <a:gd name="T39" fmla="*/ 148 h 741"/>
              <a:gd name="T40" fmla="*/ 473 w 741"/>
              <a:gd name="T41" fmla="*/ 148 h 741"/>
              <a:gd name="T42" fmla="*/ 473 w 741"/>
              <a:gd name="T43" fmla="*/ 203 h 741"/>
              <a:gd name="T44" fmla="*/ 268 w 741"/>
              <a:gd name="T45" fmla="*/ 203 h 741"/>
              <a:gd name="T46" fmla="*/ 175 w 741"/>
              <a:gd name="T47" fmla="*/ 484 h 741"/>
              <a:gd name="T48" fmla="*/ 45 w 741"/>
              <a:gd name="T49" fmla="*/ 371 h 741"/>
              <a:gd name="T50" fmla="*/ 175 w 741"/>
              <a:gd name="T51" fmla="*/ 257 h 741"/>
              <a:gd name="T52" fmla="*/ 305 w 741"/>
              <a:gd name="T53" fmla="*/ 371 h 741"/>
              <a:gd name="T54" fmla="*/ 473 w 741"/>
              <a:gd name="T55" fmla="*/ 539 h 741"/>
              <a:gd name="T56" fmla="*/ 473 w 741"/>
              <a:gd name="T57" fmla="*/ 594 h 741"/>
              <a:gd name="T58" fmla="*/ 268 w 741"/>
              <a:gd name="T59" fmla="*/ 594 h 741"/>
              <a:gd name="T60" fmla="*/ 268 w 741"/>
              <a:gd name="T61" fmla="*/ 539 h 741"/>
              <a:gd name="T62" fmla="*/ 473 w 741"/>
              <a:gd name="T63" fmla="*/ 539 h 741"/>
              <a:gd name="T64" fmla="*/ 350 w 741"/>
              <a:gd name="T65" fmla="*/ 371 h 741"/>
              <a:gd name="T66" fmla="*/ 391 w 741"/>
              <a:gd name="T67" fmla="*/ 371 h 741"/>
              <a:gd name="T68" fmla="*/ 593 w 741"/>
              <a:gd name="T69" fmla="*/ 473 h 741"/>
              <a:gd name="T70" fmla="*/ 538 w 741"/>
              <a:gd name="T71" fmla="*/ 473 h 741"/>
              <a:gd name="T72" fmla="*/ 538 w 741"/>
              <a:gd name="T73" fmla="*/ 268 h 741"/>
              <a:gd name="T74" fmla="*/ 593 w 741"/>
              <a:gd name="T75" fmla="*/ 268 h 741"/>
              <a:gd name="T76" fmla="*/ 593 w 741"/>
              <a:gd name="T77" fmla="*/ 473 h 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41" h="741">
                <a:moveTo>
                  <a:pt x="616" y="246"/>
                </a:moveTo>
                <a:cubicBezTo>
                  <a:pt x="602" y="232"/>
                  <a:pt x="585" y="225"/>
                  <a:pt x="566" y="225"/>
                </a:cubicBezTo>
                <a:cubicBezTo>
                  <a:pt x="547" y="225"/>
                  <a:pt x="529" y="232"/>
                  <a:pt x="516" y="246"/>
                </a:cubicBezTo>
                <a:cubicBezTo>
                  <a:pt x="413" y="348"/>
                  <a:pt x="413" y="348"/>
                  <a:pt x="413" y="348"/>
                </a:cubicBezTo>
                <a:cubicBezTo>
                  <a:pt x="393" y="328"/>
                  <a:pt x="393" y="328"/>
                  <a:pt x="393" y="328"/>
                </a:cubicBezTo>
                <a:cubicBezTo>
                  <a:pt x="495" y="225"/>
                  <a:pt x="495" y="225"/>
                  <a:pt x="495" y="225"/>
                </a:cubicBezTo>
                <a:cubicBezTo>
                  <a:pt x="509" y="212"/>
                  <a:pt x="516" y="194"/>
                  <a:pt x="516" y="175"/>
                </a:cubicBezTo>
                <a:cubicBezTo>
                  <a:pt x="516" y="156"/>
                  <a:pt x="509" y="138"/>
                  <a:pt x="495" y="125"/>
                </a:cubicBezTo>
                <a:cubicBezTo>
                  <a:pt x="370" y="0"/>
                  <a:pt x="370" y="0"/>
                  <a:pt x="370" y="0"/>
                </a:cubicBezTo>
                <a:cubicBezTo>
                  <a:pt x="245" y="125"/>
                  <a:pt x="245" y="125"/>
                  <a:pt x="245" y="125"/>
                </a:cubicBezTo>
                <a:cubicBezTo>
                  <a:pt x="232" y="138"/>
                  <a:pt x="225" y="156"/>
                  <a:pt x="225" y="175"/>
                </a:cubicBezTo>
                <a:cubicBezTo>
                  <a:pt x="225" y="194"/>
                  <a:pt x="232" y="212"/>
                  <a:pt x="245" y="225"/>
                </a:cubicBezTo>
                <a:cubicBezTo>
                  <a:pt x="348" y="328"/>
                  <a:pt x="348" y="328"/>
                  <a:pt x="348" y="328"/>
                </a:cubicBezTo>
                <a:cubicBezTo>
                  <a:pt x="327" y="348"/>
                  <a:pt x="327" y="348"/>
                  <a:pt x="327" y="348"/>
                </a:cubicBezTo>
                <a:cubicBezTo>
                  <a:pt x="225" y="246"/>
                  <a:pt x="225" y="246"/>
                  <a:pt x="225" y="246"/>
                </a:cubicBezTo>
                <a:cubicBezTo>
                  <a:pt x="211" y="232"/>
                  <a:pt x="194" y="225"/>
                  <a:pt x="175" y="225"/>
                </a:cubicBezTo>
                <a:cubicBezTo>
                  <a:pt x="156" y="225"/>
                  <a:pt x="138" y="232"/>
                  <a:pt x="125" y="246"/>
                </a:cubicBezTo>
                <a:cubicBezTo>
                  <a:pt x="0" y="371"/>
                  <a:pt x="0" y="371"/>
                  <a:pt x="0" y="371"/>
                </a:cubicBezTo>
                <a:cubicBezTo>
                  <a:pt x="125" y="496"/>
                  <a:pt x="125" y="496"/>
                  <a:pt x="125" y="496"/>
                </a:cubicBezTo>
                <a:cubicBezTo>
                  <a:pt x="138" y="509"/>
                  <a:pt x="156" y="516"/>
                  <a:pt x="175" y="516"/>
                </a:cubicBezTo>
                <a:cubicBezTo>
                  <a:pt x="194" y="516"/>
                  <a:pt x="211" y="509"/>
                  <a:pt x="225" y="496"/>
                </a:cubicBezTo>
                <a:cubicBezTo>
                  <a:pt x="327" y="393"/>
                  <a:pt x="327" y="393"/>
                  <a:pt x="327" y="393"/>
                </a:cubicBezTo>
                <a:cubicBezTo>
                  <a:pt x="348" y="414"/>
                  <a:pt x="348" y="414"/>
                  <a:pt x="348" y="414"/>
                </a:cubicBezTo>
                <a:cubicBezTo>
                  <a:pt x="245" y="516"/>
                  <a:pt x="245" y="516"/>
                  <a:pt x="245" y="516"/>
                </a:cubicBezTo>
                <a:cubicBezTo>
                  <a:pt x="232" y="529"/>
                  <a:pt x="225" y="547"/>
                  <a:pt x="225" y="566"/>
                </a:cubicBezTo>
                <a:cubicBezTo>
                  <a:pt x="225" y="585"/>
                  <a:pt x="232" y="603"/>
                  <a:pt x="245" y="616"/>
                </a:cubicBezTo>
                <a:cubicBezTo>
                  <a:pt x="370" y="741"/>
                  <a:pt x="370" y="741"/>
                  <a:pt x="370" y="741"/>
                </a:cubicBezTo>
                <a:cubicBezTo>
                  <a:pt x="495" y="616"/>
                  <a:pt x="495" y="616"/>
                  <a:pt x="495" y="616"/>
                </a:cubicBezTo>
                <a:cubicBezTo>
                  <a:pt x="509" y="603"/>
                  <a:pt x="516" y="585"/>
                  <a:pt x="516" y="566"/>
                </a:cubicBezTo>
                <a:cubicBezTo>
                  <a:pt x="516" y="547"/>
                  <a:pt x="509" y="529"/>
                  <a:pt x="495" y="516"/>
                </a:cubicBezTo>
                <a:cubicBezTo>
                  <a:pt x="393" y="414"/>
                  <a:pt x="393" y="414"/>
                  <a:pt x="393" y="414"/>
                </a:cubicBezTo>
                <a:cubicBezTo>
                  <a:pt x="413" y="393"/>
                  <a:pt x="413" y="393"/>
                  <a:pt x="413" y="393"/>
                </a:cubicBezTo>
                <a:cubicBezTo>
                  <a:pt x="516" y="496"/>
                  <a:pt x="516" y="496"/>
                  <a:pt x="516" y="496"/>
                </a:cubicBezTo>
                <a:cubicBezTo>
                  <a:pt x="529" y="509"/>
                  <a:pt x="547" y="516"/>
                  <a:pt x="566" y="516"/>
                </a:cubicBezTo>
                <a:cubicBezTo>
                  <a:pt x="585" y="516"/>
                  <a:pt x="602" y="509"/>
                  <a:pt x="616" y="496"/>
                </a:cubicBezTo>
                <a:cubicBezTo>
                  <a:pt x="741" y="371"/>
                  <a:pt x="741" y="371"/>
                  <a:pt x="741" y="371"/>
                </a:cubicBezTo>
                <a:lnTo>
                  <a:pt x="616" y="246"/>
                </a:lnTo>
                <a:close/>
                <a:moveTo>
                  <a:pt x="268" y="203"/>
                </a:moveTo>
                <a:cubicBezTo>
                  <a:pt x="261" y="195"/>
                  <a:pt x="257" y="185"/>
                  <a:pt x="257" y="175"/>
                </a:cubicBezTo>
                <a:cubicBezTo>
                  <a:pt x="257" y="165"/>
                  <a:pt x="260" y="155"/>
                  <a:pt x="268" y="148"/>
                </a:cubicBezTo>
                <a:cubicBezTo>
                  <a:pt x="370" y="45"/>
                  <a:pt x="370" y="45"/>
                  <a:pt x="370" y="45"/>
                </a:cubicBezTo>
                <a:cubicBezTo>
                  <a:pt x="473" y="148"/>
                  <a:pt x="473" y="148"/>
                  <a:pt x="473" y="148"/>
                </a:cubicBezTo>
                <a:cubicBezTo>
                  <a:pt x="480" y="155"/>
                  <a:pt x="484" y="165"/>
                  <a:pt x="484" y="175"/>
                </a:cubicBezTo>
                <a:cubicBezTo>
                  <a:pt x="484" y="185"/>
                  <a:pt x="480" y="195"/>
                  <a:pt x="473" y="203"/>
                </a:cubicBezTo>
                <a:cubicBezTo>
                  <a:pt x="370" y="305"/>
                  <a:pt x="370" y="305"/>
                  <a:pt x="370" y="305"/>
                </a:cubicBezTo>
                <a:lnTo>
                  <a:pt x="268" y="203"/>
                </a:lnTo>
                <a:close/>
                <a:moveTo>
                  <a:pt x="202" y="473"/>
                </a:moveTo>
                <a:cubicBezTo>
                  <a:pt x="195" y="480"/>
                  <a:pt x="185" y="484"/>
                  <a:pt x="175" y="484"/>
                </a:cubicBezTo>
                <a:cubicBezTo>
                  <a:pt x="164" y="484"/>
                  <a:pt x="155" y="480"/>
                  <a:pt x="147" y="473"/>
                </a:cubicBezTo>
                <a:cubicBezTo>
                  <a:pt x="45" y="371"/>
                  <a:pt x="45" y="371"/>
                  <a:pt x="45" y="371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155" y="261"/>
                  <a:pt x="164" y="257"/>
                  <a:pt x="175" y="257"/>
                </a:cubicBezTo>
                <a:cubicBezTo>
                  <a:pt x="185" y="257"/>
                  <a:pt x="195" y="261"/>
                  <a:pt x="202" y="268"/>
                </a:cubicBezTo>
                <a:cubicBezTo>
                  <a:pt x="305" y="371"/>
                  <a:pt x="305" y="371"/>
                  <a:pt x="305" y="371"/>
                </a:cubicBezTo>
                <a:lnTo>
                  <a:pt x="202" y="473"/>
                </a:lnTo>
                <a:close/>
                <a:moveTo>
                  <a:pt x="473" y="539"/>
                </a:moveTo>
                <a:cubicBezTo>
                  <a:pt x="480" y="546"/>
                  <a:pt x="484" y="556"/>
                  <a:pt x="484" y="566"/>
                </a:cubicBezTo>
                <a:cubicBezTo>
                  <a:pt x="484" y="576"/>
                  <a:pt x="480" y="586"/>
                  <a:pt x="473" y="594"/>
                </a:cubicBezTo>
                <a:cubicBezTo>
                  <a:pt x="370" y="696"/>
                  <a:pt x="370" y="696"/>
                  <a:pt x="370" y="696"/>
                </a:cubicBezTo>
                <a:cubicBezTo>
                  <a:pt x="268" y="594"/>
                  <a:pt x="268" y="594"/>
                  <a:pt x="268" y="594"/>
                </a:cubicBezTo>
                <a:cubicBezTo>
                  <a:pt x="261" y="586"/>
                  <a:pt x="257" y="576"/>
                  <a:pt x="257" y="566"/>
                </a:cubicBezTo>
                <a:cubicBezTo>
                  <a:pt x="257" y="556"/>
                  <a:pt x="260" y="546"/>
                  <a:pt x="268" y="539"/>
                </a:cubicBezTo>
                <a:cubicBezTo>
                  <a:pt x="370" y="436"/>
                  <a:pt x="370" y="436"/>
                  <a:pt x="370" y="436"/>
                </a:cubicBezTo>
                <a:lnTo>
                  <a:pt x="473" y="539"/>
                </a:lnTo>
                <a:close/>
                <a:moveTo>
                  <a:pt x="370" y="391"/>
                </a:moveTo>
                <a:cubicBezTo>
                  <a:pt x="350" y="371"/>
                  <a:pt x="350" y="371"/>
                  <a:pt x="350" y="371"/>
                </a:cubicBezTo>
                <a:cubicBezTo>
                  <a:pt x="370" y="350"/>
                  <a:pt x="370" y="350"/>
                  <a:pt x="370" y="350"/>
                </a:cubicBezTo>
                <a:cubicBezTo>
                  <a:pt x="391" y="371"/>
                  <a:pt x="391" y="371"/>
                  <a:pt x="391" y="371"/>
                </a:cubicBezTo>
                <a:lnTo>
                  <a:pt x="370" y="391"/>
                </a:lnTo>
                <a:close/>
                <a:moveTo>
                  <a:pt x="593" y="473"/>
                </a:moveTo>
                <a:cubicBezTo>
                  <a:pt x="586" y="480"/>
                  <a:pt x="576" y="484"/>
                  <a:pt x="566" y="484"/>
                </a:cubicBezTo>
                <a:cubicBezTo>
                  <a:pt x="555" y="484"/>
                  <a:pt x="546" y="480"/>
                  <a:pt x="538" y="473"/>
                </a:cubicBezTo>
                <a:cubicBezTo>
                  <a:pt x="436" y="371"/>
                  <a:pt x="436" y="371"/>
                  <a:pt x="436" y="371"/>
                </a:cubicBezTo>
                <a:cubicBezTo>
                  <a:pt x="538" y="268"/>
                  <a:pt x="538" y="268"/>
                  <a:pt x="538" y="268"/>
                </a:cubicBezTo>
                <a:cubicBezTo>
                  <a:pt x="546" y="261"/>
                  <a:pt x="555" y="257"/>
                  <a:pt x="566" y="257"/>
                </a:cubicBezTo>
                <a:cubicBezTo>
                  <a:pt x="576" y="257"/>
                  <a:pt x="586" y="261"/>
                  <a:pt x="593" y="268"/>
                </a:cubicBezTo>
                <a:cubicBezTo>
                  <a:pt x="696" y="371"/>
                  <a:pt x="696" y="371"/>
                  <a:pt x="696" y="371"/>
                </a:cubicBezTo>
                <a:lnTo>
                  <a:pt x="593" y="4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cxnSp>
        <p:nvCxnSpPr>
          <p:cNvPr id="27" name="直接连接符 5">
            <a:extLst>
              <a:ext uri="{FF2B5EF4-FFF2-40B4-BE49-F238E27FC236}">
                <a16:creationId xmlns:a16="http://schemas.microsoft.com/office/drawing/2014/main" id="{8CAB158C-6C4F-46FB-8A23-832705EA8F65}"/>
              </a:ext>
            </a:extLst>
          </p:cNvPr>
          <p:cNvCxnSpPr/>
          <p:nvPr/>
        </p:nvCxnSpPr>
        <p:spPr>
          <a:xfrm>
            <a:off x="6843365" y="3923617"/>
            <a:ext cx="370959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498">
            <a:extLst>
              <a:ext uri="{FF2B5EF4-FFF2-40B4-BE49-F238E27FC236}">
                <a16:creationId xmlns:a16="http://schemas.microsoft.com/office/drawing/2014/main" id="{BFE375D7-AA20-434D-9692-A4BB544296D8}"/>
              </a:ext>
            </a:extLst>
          </p:cNvPr>
          <p:cNvSpPr txBox="1"/>
          <p:nvPr/>
        </p:nvSpPr>
        <p:spPr>
          <a:xfrm>
            <a:off x="7968606" y="3500551"/>
            <a:ext cx="3036277" cy="369330"/>
          </a:xfrm>
          <a:prstGeom prst="rect">
            <a:avLst/>
          </a:prstGeom>
          <a:noFill/>
        </p:spPr>
        <p:txBody>
          <a:bodyPr wrap="none" lIns="91439" tIns="45719" rIns="91439" bIns="45719" rtlCol="0" anchor="ctr">
            <a:spAutoFit/>
          </a:bodyPr>
          <a:lstStyle/>
          <a:p>
            <a:pPr lvl="0" algn="r"/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Configurations of mBART50</a:t>
            </a:r>
            <a:endParaRPr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9" name="TextBox 503">
            <a:extLst>
              <a:ext uri="{FF2B5EF4-FFF2-40B4-BE49-F238E27FC236}">
                <a16:creationId xmlns:a16="http://schemas.microsoft.com/office/drawing/2014/main" id="{4CD1344B-EAA5-43D8-8677-1FBFA61E9D94}"/>
              </a:ext>
            </a:extLst>
          </p:cNvPr>
          <p:cNvSpPr txBox="1"/>
          <p:nvPr/>
        </p:nvSpPr>
        <p:spPr>
          <a:xfrm>
            <a:off x="6843365" y="3961964"/>
            <a:ext cx="5045902" cy="1294391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Many-to-One (N→1)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One-to-Many (1→N)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Many-to-Many (N↔N</a:t>
            </a:r>
            <a:endParaRPr lang="en-US" altLang="zh-CN" b="1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0" name="Freeform 9">
            <a:extLst>
              <a:ext uri="{FF2B5EF4-FFF2-40B4-BE49-F238E27FC236}">
                <a16:creationId xmlns:a16="http://schemas.microsoft.com/office/drawing/2014/main" id="{AE799E32-5B79-4A17-AC9E-CF55F70133DF}"/>
              </a:ext>
            </a:extLst>
          </p:cNvPr>
          <p:cNvSpPr>
            <a:spLocks noEditPoints="1"/>
          </p:cNvSpPr>
          <p:nvPr/>
        </p:nvSpPr>
        <p:spPr bwMode="auto">
          <a:xfrm>
            <a:off x="6825142" y="3241612"/>
            <a:ext cx="717032" cy="682005"/>
          </a:xfrm>
          <a:custGeom>
            <a:avLst/>
            <a:gdLst>
              <a:gd name="T0" fmla="*/ 566 w 741"/>
              <a:gd name="T1" fmla="*/ 225 h 741"/>
              <a:gd name="T2" fmla="*/ 413 w 741"/>
              <a:gd name="T3" fmla="*/ 348 h 741"/>
              <a:gd name="T4" fmla="*/ 495 w 741"/>
              <a:gd name="T5" fmla="*/ 225 h 741"/>
              <a:gd name="T6" fmla="*/ 495 w 741"/>
              <a:gd name="T7" fmla="*/ 125 h 741"/>
              <a:gd name="T8" fmla="*/ 245 w 741"/>
              <a:gd name="T9" fmla="*/ 125 h 741"/>
              <a:gd name="T10" fmla="*/ 245 w 741"/>
              <a:gd name="T11" fmla="*/ 225 h 741"/>
              <a:gd name="T12" fmla="*/ 327 w 741"/>
              <a:gd name="T13" fmla="*/ 348 h 741"/>
              <a:gd name="T14" fmla="*/ 175 w 741"/>
              <a:gd name="T15" fmla="*/ 225 h 741"/>
              <a:gd name="T16" fmla="*/ 0 w 741"/>
              <a:gd name="T17" fmla="*/ 371 h 741"/>
              <a:gd name="T18" fmla="*/ 175 w 741"/>
              <a:gd name="T19" fmla="*/ 516 h 741"/>
              <a:gd name="T20" fmla="*/ 327 w 741"/>
              <a:gd name="T21" fmla="*/ 393 h 741"/>
              <a:gd name="T22" fmla="*/ 245 w 741"/>
              <a:gd name="T23" fmla="*/ 516 h 741"/>
              <a:gd name="T24" fmla="*/ 245 w 741"/>
              <a:gd name="T25" fmla="*/ 616 h 741"/>
              <a:gd name="T26" fmla="*/ 495 w 741"/>
              <a:gd name="T27" fmla="*/ 616 h 741"/>
              <a:gd name="T28" fmla="*/ 495 w 741"/>
              <a:gd name="T29" fmla="*/ 516 h 741"/>
              <a:gd name="T30" fmla="*/ 413 w 741"/>
              <a:gd name="T31" fmla="*/ 393 h 741"/>
              <a:gd name="T32" fmla="*/ 566 w 741"/>
              <a:gd name="T33" fmla="*/ 516 h 741"/>
              <a:gd name="T34" fmla="*/ 741 w 741"/>
              <a:gd name="T35" fmla="*/ 371 h 741"/>
              <a:gd name="T36" fmla="*/ 268 w 741"/>
              <a:gd name="T37" fmla="*/ 203 h 741"/>
              <a:gd name="T38" fmla="*/ 268 w 741"/>
              <a:gd name="T39" fmla="*/ 148 h 741"/>
              <a:gd name="T40" fmla="*/ 473 w 741"/>
              <a:gd name="T41" fmla="*/ 148 h 741"/>
              <a:gd name="T42" fmla="*/ 473 w 741"/>
              <a:gd name="T43" fmla="*/ 203 h 741"/>
              <a:gd name="T44" fmla="*/ 268 w 741"/>
              <a:gd name="T45" fmla="*/ 203 h 741"/>
              <a:gd name="T46" fmla="*/ 175 w 741"/>
              <a:gd name="T47" fmla="*/ 484 h 741"/>
              <a:gd name="T48" fmla="*/ 45 w 741"/>
              <a:gd name="T49" fmla="*/ 371 h 741"/>
              <a:gd name="T50" fmla="*/ 175 w 741"/>
              <a:gd name="T51" fmla="*/ 257 h 741"/>
              <a:gd name="T52" fmla="*/ 305 w 741"/>
              <a:gd name="T53" fmla="*/ 371 h 741"/>
              <a:gd name="T54" fmla="*/ 473 w 741"/>
              <a:gd name="T55" fmla="*/ 539 h 741"/>
              <a:gd name="T56" fmla="*/ 473 w 741"/>
              <a:gd name="T57" fmla="*/ 594 h 741"/>
              <a:gd name="T58" fmla="*/ 268 w 741"/>
              <a:gd name="T59" fmla="*/ 594 h 741"/>
              <a:gd name="T60" fmla="*/ 268 w 741"/>
              <a:gd name="T61" fmla="*/ 539 h 741"/>
              <a:gd name="T62" fmla="*/ 473 w 741"/>
              <a:gd name="T63" fmla="*/ 539 h 741"/>
              <a:gd name="T64" fmla="*/ 350 w 741"/>
              <a:gd name="T65" fmla="*/ 371 h 741"/>
              <a:gd name="T66" fmla="*/ 391 w 741"/>
              <a:gd name="T67" fmla="*/ 371 h 741"/>
              <a:gd name="T68" fmla="*/ 593 w 741"/>
              <a:gd name="T69" fmla="*/ 473 h 741"/>
              <a:gd name="T70" fmla="*/ 538 w 741"/>
              <a:gd name="T71" fmla="*/ 473 h 741"/>
              <a:gd name="T72" fmla="*/ 538 w 741"/>
              <a:gd name="T73" fmla="*/ 268 h 741"/>
              <a:gd name="T74" fmla="*/ 593 w 741"/>
              <a:gd name="T75" fmla="*/ 268 h 741"/>
              <a:gd name="T76" fmla="*/ 593 w 741"/>
              <a:gd name="T77" fmla="*/ 473 h 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41" h="741">
                <a:moveTo>
                  <a:pt x="616" y="246"/>
                </a:moveTo>
                <a:cubicBezTo>
                  <a:pt x="602" y="232"/>
                  <a:pt x="585" y="225"/>
                  <a:pt x="566" y="225"/>
                </a:cubicBezTo>
                <a:cubicBezTo>
                  <a:pt x="547" y="225"/>
                  <a:pt x="529" y="232"/>
                  <a:pt x="516" y="246"/>
                </a:cubicBezTo>
                <a:cubicBezTo>
                  <a:pt x="413" y="348"/>
                  <a:pt x="413" y="348"/>
                  <a:pt x="413" y="348"/>
                </a:cubicBezTo>
                <a:cubicBezTo>
                  <a:pt x="393" y="328"/>
                  <a:pt x="393" y="328"/>
                  <a:pt x="393" y="328"/>
                </a:cubicBezTo>
                <a:cubicBezTo>
                  <a:pt x="495" y="225"/>
                  <a:pt x="495" y="225"/>
                  <a:pt x="495" y="225"/>
                </a:cubicBezTo>
                <a:cubicBezTo>
                  <a:pt x="509" y="212"/>
                  <a:pt x="516" y="194"/>
                  <a:pt x="516" y="175"/>
                </a:cubicBezTo>
                <a:cubicBezTo>
                  <a:pt x="516" y="156"/>
                  <a:pt x="509" y="138"/>
                  <a:pt x="495" y="125"/>
                </a:cubicBezTo>
                <a:cubicBezTo>
                  <a:pt x="370" y="0"/>
                  <a:pt x="370" y="0"/>
                  <a:pt x="370" y="0"/>
                </a:cubicBezTo>
                <a:cubicBezTo>
                  <a:pt x="245" y="125"/>
                  <a:pt x="245" y="125"/>
                  <a:pt x="245" y="125"/>
                </a:cubicBezTo>
                <a:cubicBezTo>
                  <a:pt x="232" y="138"/>
                  <a:pt x="225" y="156"/>
                  <a:pt x="225" y="175"/>
                </a:cubicBezTo>
                <a:cubicBezTo>
                  <a:pt x="225" y="194"/>
                  <a:pt x="232" y="212"/>
                  <a:pt x="245" y="225"/>
                </a:cubicBezTo>
                <a:cubicBezTo>
                  <a:pt x="348" y="328"/>
                  <a:pt x="348" y="328"/>
                  <a:pt x="348" y="328"/>
                </a:cubicBezTo>
                <a:cubicBezTo>
                  <a:pt x="327" y="348"/>
                  <a:pt x="327" y="348"/>
                  <a:pt x="327" y="348"/>
                </a:cubicBezTo>
                <a:cubicBezTo>
                  <a:pt x="225" y="246"/>
                  <a:pt x="225" y="246"/>
                  <a:pt x="225" y="246"/>
                </a:cubicBezTo>
                <a:cubicBezTo>
                  <a:pt x="211" y="232"/>
                  <a:pt x="194" y="225"/>
                  <a:pt x="175" y="225"/>
                </a:cubicBezTo>
                <a:cubicBezTo>
                  <a:pt x="156" y="225"/>
                  <a:pt x="138" y="232"/>
                  <a:pt x="125" y="246"/>
                </a:cubicBezTo>
                <a:cubicBezTo>
                  <a:pt x="0" y="371"/>
                  <a:pt x="0" y="371"/>
                  <a:pt x="0" y="371"/>
                </a:cubicBezTo>
                <a:cubicBezTo>
                  <a:pt x="125" y="496"/>
                  <a:pt x="125" y="496"/>
                  <a:pt x="125" y="496"/>
                </a:cubicBezTo>
                <a:cubicBezTo>
                  <a:pt x="138" y="509"/>
                  <a:pt x="156" y="516"/>
                  <a:pt x="175" y="516"/>
                </a:cubicBezTo>
                <a:cubicBezTo>
                  <a:pt x="194" y="516"/>
                  <a:pt x="211" y="509"/>
                  <a:pt x="225" y="496"/>
                </a:cubicBezTo>
                <a:cubicBezTo>
                  <a:pt x="327" y="393"/>
                  <a:pt x="327" y="393"/>
                  <a:pt x="327" y="393"/>
                </a:cubicBezTo>
                <a:cubicBezTo>
                  <a:pt x="348" y="414"/>
                  <a:pt x="348" y="414"/>
                  <a:pt x="348" y="414"/>
                </a:cubicBezTo>
                <a:cubicBezTo>
                  <a:pt x="245" y="516"/>
                  <a:pt x="245" y="516"/>
                  <a:pt x="245" y="516"/>
                </a:cubicBezTo>
                <a:cubicBezTo>
                  <a:pt x="232" y="529"/>
                  <a:pt x="225" y="547"/>
                  <a:pt x="225" y="566"/>
                </a:cubicBezTo>
                <a:cubicBezTo>
                  <a:pt x="225" y="585"/>
                  <a:pt x="232" y="603"/>
                  <a:pt x="245" y="616"/>
                </a:cubicBezTo>
                <a:cubicBezTo>
                  <a:pt x="370" y="741"/>
                  <a:pt x="370" y="741"/>
                  <a:pt x="370" y="741"/>
                </a:cubicBezTo>
                <a:cubicBezTo>
                  <a:pt x="495" y="616"/>
                  <a:pt x="495" y="616"/>
                  <a:pt x="495" y="616"/>
                </a:cubicBezTo>
                <a:cubicBezTo>
                  <a:pt x="509" y="603"/>
                  <a:pt x="516" y="585"/>
                  <a:pt x="516" y="566"/>
                </a:cubicBezTo>
                <a:cubicBezTo>
                  <a:pt x="516" y="547"/>
                  <a:pt x="509" y="529"/>
                  <a:pt x="495" y="516"/>
                </a:cubicBezTo>
                <a:cubicBezTo>
                  <a:pt x="393" y="414"/>
                  <a:pt x="393" y="414"/>
                  <a:pt x="393" y="414"/>
                </a:cubicBezTo>
                <a:cubicBezTo>
                  <a:pt x="413" y="393"/>
                  <a:pt x="413" y="393"/>
                  <a:pt x="413" y="393"/>
                </a:cubicBezTo>
                <a:cubicBezTo>
                  <a:pt x="516" y="496"/>
                  <a:pt x="516" y="496"/>
                  <a:pt x="516" y="496"/>
                </a:cubicBezTo>
                <a:cubicBezTo>
                  <a:pt x="529" y="509"/>
                  <a:pt x="547" y="516"/>
                  <a:pt x="566" y="516"/>
                </a:cubicBezTo>
                <a:cubicBezTo>
                  <a:pt x="585" y="516"/>
                  <a:pt x="602" y="509"/>
                  <a:pt x="616" y="496"/>
                </a:cubicBezTo>
                <a:cubicBezTo>
                  <a:pt x="741" y="371"/>
                  <a:pt x="741" y="371"/>
                  <a:pt x="741" y="371"/>
                </a:cubicBezTo>
                <a:lnTo>
                  <a:pt x="616" y="246"/>
                </a:lnTo>
                <a:close/>
                <a:moveTo>
                  <a:pt x="268" y="203"/>
                </a:moveTo>
                <a:cubicBezTo>
                  <a:pt x="261" y="195"/>
                  <a:pt x="257" y="185"/>
                  <a:pt x="257" y="175"/>
                </a:cubicBezTo>
                <a:cubicBezTo>
                  <a:pt x="257" y="165"/>
                  <a:pt x="260" y="155"/>
                  <a:pt x="268" y="148"/>
                </a:cubicBezTo>
                <a:cubicBezTo>
                  <a:pt x="370" y="45"/>
                  <a:pt x="370" y="45"/>
                  <a:pt x="370" y="45"/>
                </a:cubicBezTo>
                <a:cubicBezTo>
                  <a:pt x="473" y="148"/>
                  <a:pt x="473" y="148"/>
                  <a:pt x="473" y="148"/>
                </a:cubicBezTo>
                <a:cubicBezTo>
                  <a:pt x="480" y="155"/>
                  <a:pt x="484" y="165"/>
                  <a:pt x="484" y="175"/>
                </a:cubicBezTo>
                <a:cubicBezTo>
                  <a:pt x="484" y="185"/>
                  <a:pt x="480" y="195"/>
                  <a:pt x="473" y="203"/>
                </a:cubicBezTo>
                <a:cubicBezTo>
                  <a:pt x="370" y="305"/>
                  <a:pt x="370" y="305"/>
                  <a:pt x="370" y="305"/>
                </a:cubicBezTo>
                <a:lnTo>
                  <a:pt x="268" y="203"/>
                </a:lnTo>
                <a:close/>
                <a:moveTo>
                  <a:pt x="202" y="473"/>
                </a:moveTo>
                <a:cubicBezTo>
                  <a:pt x="195" y="480"/>
                  <a:pt x="185" y="484"/>
                  <a:pt x="175" y="484"/>
                </a:cubicBezTo>
                <a:cubicBezTo>
                  <a:pt x="164" y="484"/>
                  <a:pt x="155" y="480"/>
                  <a:pt x="147" y="473"/>
                </a:cubicBezTo>
                <a:cubicBezTo>
                  <a:pt x="45" y="371"/>
                  <a:pt x="45" y="371"/>
                  <a:pt x="45" y="371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155" y="261"/>
                  <a:pt x="164" y="257"/>
                  <a:pt x="175" y="257"/>
                </a:cubicBezTo>
                <a:cubicBezTo>
                  <a:pt x="185" y="257"/>
                  <a:pt x="195" y="261"/>
                  <a:pt x="202" y="268"/>
                </a:cubicBezTo>
                <a:cubicBezTo>
                  <a:pt x="305" y="371"/>
                  <a:pt x="305" y="371"/>
                  <a:pt x="305" y="371"/>
                </a:cubicBezTo>
                <a:lnTo>
                  <a:pt x="202" y="473"/>
                </a:lnTo>
                <a:close/>
                <a:moveTo>
                  <a:pt x="473" y="539"/>
                </a:moveTo>
                <a:cubicBezTo>
                  <a:pt x="480" y="546"/>
                  <a:pt x="484" y="556"/>
                  <a:pt x="484" y="566"/>
                </a:cubicBezTo>
                <a:cubicBezTo>
                  <a:pt x="484" y="576"/>
                  <a:pt x="480" y="586"/>
                  <a:pt x="473" y="594"/>
                </a:cubicBezTo>
                <a:cubicBezTo>
                  <a:pt x="370" y="696"/>
                  <a:pt x="370" y="696"/>
                  <a:pt x="370" y="696"/>
                </a:cubicBezTo>
                <a:cubicBezTo>
                  <a:pt x="268" y="594"/>
                  <a:pt x="268" y="594"/>
                  <a:pt x="268" y="594"/>
                </a:cubicBezTo>
                <a:cubicBezTo>
                  <a:pt x="261" y="586"/>
                  <a:pt x="257" y="576"/>
                  <a:pt x="257" y="566"/>
                </a:cubicBezTo>
                <a:cubicBezTo>
                  <a:pt x="257" y="556"/>
                  <a:pt x="260" y="546"/>
                  <a:pt x="268" y="539"/>
                </a:cubicBezTo>
                <a:cubicBezTo>
                  <a:pt x="370" y="436"/>
                  <a:pt x="370" y="436"/>
                  <a:pt x="370" y="436"/>
                </a:cubicBezTo>
                <a:lnTo>
                  <a:pt x="473" y="539"/>
                </a:lnTo>
                <a:close/>
                <a:moveTo>
                  <a:pt x="370" y="391"/>
                </a:moveTo>
                <a:cubicBezTo>
                  <a:pt x="350" y="371"/>
                  <a:pt x="350" y="371"/>
                  <a:pt x="350" y="371"/>
                </a:cubicBezTo>
                <a:cubicBezTo>
                  <a:pt x="370" y="350"/>
                  <a:pt x="370" y="350"/>
                  <a:pt x="370" y="350"/>
                </a:cubicBezTo>
                <a:cubicBezTo>
                  <a:pt x="391" y="371"/>
                  <a:pt x="391" y="371"/>
                  <a:pt x="391" y="371"/>
                </a:cubicBezTo>
                <a:lnTo>
                  <a:pt x="370" y="391"/>
                </a:lnTo>
                <a:close/>
                <a:moveTo>
                  <a:pt x="593" y="473"/>
                </a:moveTo>
                <a:cubicBezTo>
                  <a:pt x="586" y="480"/>
                  <a:pt x="576" y="484"/>
                  <a:pt x="566" y="484"/>
                </a:cubicBezTo>
                <a:cubicBezTo>
                  <a:pt x="555" y="484"/>
                  <a:pt x="546" y="480"/>
                  <a:pt x="538" y="473"/>
                </a:cubicBezTo>
                <a:cubicBezTo>
                  <a:pt x="436" y="371"/>
                  <a:pt x="436" y="371"/>
                  <a:pt x="436" y="371"/>
                </a:cubicBezTo>
                <a:cubicBezTo>
                  <a:pt x="538" y="268"/>
                  <a:pt x="538" y="268"/>
                  <a:pt x="538" y="268"/>
                </a:cubicBezTo>
                <a:cubicBezTo>
                  <a:pt x="546" y="261"/>
                  <a:pt x="555" y="257"/>
                  <a:pt x="566" y="257"/>
                </a:cubicBezTo>
                <a:cubicBezTo>
                  <a:pt x="576" y="257"/>
                  <a:pt x="586" y="261"/>
                  <a:pt x="593" y="268"/>
                </a:cubicBezTo>
                <a:cubicBezTo>
                  <a:pt x="696" y="371"/>
                  <a:pt x="696" y="371"/>
                  <a:pt x="696" y="371"/>
                </a:cubicBezTo>
                <a:lnTo>
                  <a:pt x="593" y="4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cxnSp>
        <p:nvCxnSpPr>
          <p:cNvPr id="31" name="直接连接符 5">
            <a:extLst>
              <a:ext uri="{FF2B5EF4-FFF2-40B4-BE49-F238E27FC236}">
                <a16:creationId xmlns:a16="http://schemas.microsoft.com/office/drawing/2014/main" id="{9D057D84-E046-49F9-92CD-91F291234DF5}"/>
              </a:ext>
            </a:extLst>
          </p:cNvPr>
          <p:cNvCxnSpPr/>
          <p:nvPr/>
        </p:nvCxnSpPr>
        <p:spPr>
          <a:xfrm>
            <a:off x="856437" y="3470640"/>
            <a:ext cx="370959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498">
            <a:extLst>
              <a:ext uri="{FF2B5EF4-FFF2-40B4-BE49-F238E27FC236}">
                <a16:creationId xmlns:a16="http://schemas.microsoft.com/office/drawing/2014/main" id="{293B0915-303E-4EAB-B0A8-3EB73D1AA2E1}"/>
              </a:ext>
            </a:extLst>
          </p:cNvPr>
          <p:cNvSpPr txBox="1"/>
          <p:nvPr/>
        </p:nvSpPr>
        <p:spPr>
          <a:xfrm>
            <a:off x="2078723" y="3094572"/>
            <a:ext cx="2603596" cy="461663"/>
          </a:xfrm>
          <a:prstGeom prst="rect">
            <a:avLst/>
          </a:prstGeom>
          <a:noFill/>
        </p:spPr>
        <p:txBody>
          <a:bodyPr wrap="none" lIns="91439" tIns="45719" rIns="91439" bIns="45719" rtlCol="0" anchor="ctr">
            <a:spAutoFit/>
          </a:bodyPr>
          <a:lstStyle/>
          <a:p>
            <a:pPr lvl="0" algn="r"/>
            <a:r>
              <a:rPr lang="en-US" altLang="zh-CN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Model Comparing</a:t>
            </a:r>
            <a:endParaRPr lang="zh-CN" altLang="en-US" sz="2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3" name="TextBox 503">
            <a:extLst>
              <a:ext uri="{FF2B5EF4-FFF2-40B4-BE49-F238E27FC236}">
                <a16:creationId xmlns:a16="http://schemas.microsoft.com/office/drawing/2014/main" id="{1AFE3154-A797-4194-BBCC-563C1D8EC243}"/>
              </a:ext>
            </a:extLst>
          </p:cNvPr>
          <p:cNvSpPr txBox="1"/>
          <p:nvPr/>
        </p:nvSpPr>
        <p:spPr>
          <a:xfrm>
            <a:off x="889744" y="3330348"/>
            <a:ext cx="7983019" cy="3366561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mBERT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bidirectional Transformer model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tasks &amp; question answering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mBART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at multilingual sequence-to-sequence tasks</a:t>
            </a:r>
            <a:endParaRPr lang="en-US" altLang="zh-CN" b="1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mBART25 =&gt; 25 Language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BLEU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improvement 12 point</a:t>
            </a:r>
          </a:p>
          <a:p>
            <a:pPr>
              <a:lnSpc>
                <a:spcPct val="150000"/>
              </a:lnSpc>
            </a:pPr>
            <a:endParaRPr lang="en-US" altLang="zh-CN" b="1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4" name="Freeform 9">
            <a:extLst>
              <a:ext uri="{FF2B5EF4-FFF2-40B4-BE49-F238E27FC236}">
                <a16:creationId xmlns:a16="http://schemas.microsoft.com/office/drawing/2014/main" id="{D4A581E2-E2A7-46C4-8461-55B8A3B33E62}"/>
              </a:ext>
            </a:extLst>
          </p:cNvPr>
          <p:cNvSpPr>
            <a:spLocks noEditPoints="1"/>
          </p:cNvSpPr>
          <p:nvPr/>
        </p:nvSpPr>
        <p:spPr bwMode="auto">
          <a:xfrm>
            <a:off x="919375" y="2788634"/>
            <a:ext cx="717032" cy="682005"/>
          </a:xfrm>
          <a:custGeom>
            <a:avLst/>
            <a:gdLst>
              <a:gd name="T0" fmla="*/ 566 w 741"/>
              <a:gd name="T1" fmla="*/ 225 h 741"/>
              <a:gd name="T2" fmla="*/ 413 w 741"/>
              <a:gd name="T3" fmla="*/ 348 h 741"/>
              <a:gd name="T4" fmla="*/ 495 w 741"/>
              <a:gd name="T5" fmla="*/ 225 h 741"/>
              <a:gd name="T6" fmla="*/ 495 w 741"/>
              <a:gd name="T7" fmla="*/ 125 h 741"/>
              <a:gd name="T8" fmla="*/ 245 w 741"/>
              <a:gd name="T9" fmla="*/ 125 h 741"/>
              <a:gd name="T10" fmla="*/ 245 w 741"/>
              <a:gd name="T11" fmla="*/ 225 h 741"/>
              <a:gd name="T12" fmla="*/ 327 w 741"/>
              <a:gd name="T13" fmla="*/ 348 h 741"/>
              <a:gd name="T14" fmla="*/ 175 w 741"/>
              <a:gd name="T15" fmla="*/ 225 h 741"/>
              <a:gd name="T16" fmla="*/ 0 w 741"/>
              <a:gd name="T17" fmla="*/ 371 h 741"/>
              <a:gd name="T18" fmla="*/ 175 w 741"/>
              <a:gd name="T19" fmla="*/ 516 h 741"/>
              <a:gd name="T20" fmla="*/ 327 w 741"/>
              <a:gd name="T21" fmla="*/ 393 h 741"/>
              <a:gd name="T22" fmla="*/ 245 w 741"/>
              <a:gd name="T23" fmla="*/ 516 h 741"/>
              <a:gd name="T24" fmla="*/ 245 w 741"/>
              <a:gd name="T25" fmla="*/ 616 h 741"/>
              <a:gd name="T26" fmla="*/ 495 w 741"/>
              <a:gd name="T27" fmla="*/ 616 h 741"/>
              <a:gd name="T28" fmla="*/ 495 w 741"/>
              <a:gd name="T29" fmla="*/ 516 h 741"/>
              <a:gd name="T30" fmla="*/ 413 w 741"/>
              <a:gd name="T31" fmla="*/ 393 h 741"/>
              <a:gd name="T32" fmla="*/ 566 w 741"/>
              <a:gd name="T33" fmla="*/ 516 h 741"/>
              <a:gd name="T34" fmla="*/ 741 w 741"/>
              <a:gd name="T35" fmla="*/ 371 h 741"/>
              <a:gd name="T36" fmla="*/ 268 w 741"/>
              <a:gd name="T37" fmla="*/ 203 h 741"/>
              <a:gd name="T38" fmla="*/ 268 w 741"/>
              <a:gd name="T39" fmla="*/ 148 h 741"/>
              <a:gd name="T40" fmla="*/ 473 w 741"/>
              <a:gd name="T41" fmla="*/ 148 h 741"/>
              <a:gd name="T42" fmla="*/ 473 w 741"/>
              <a:gd name="T43" fmla="*/ 203 h 741"/>
              <a:gd name="T44" fmla="*/ 268 w 741"/>
              <a:gd name="T45" fmla="*/ 203 h 741"/>
              <a:gd name="T46" fmla="*/ 175 w 741"/>
              <a:gd name="T47" fmla="*/ 484 h 741"/>
              <a:gd name="T48" fmla="*/ 45 w 741"/>
              <a:gd name="T49" fmla="*/ 371 h 741"/>
              <a:gd name="T50" fmla="*/ 175 w 741"/>
              <a:gd name="T51" fmla="*/ 257 h 741"/>
              <a:gd name="T52" fmla="*/ 305 w 741"/>
              <a:gd name="T53" fmla="*/ 371 h 741"/>
              <a:gd name="T54" fmla="*/ 473 w 741"/>
              <a:gd name="T55" fmla="*/ 539 h 741"/>
              <a:gd name="T56" fmla="*/ 473 w 741"/>
              <a:gd name="T57" fmla="*/ 594 h 741"/>
              <a:gd name="T58" fmla="*/ 268 w 741"/>
              <a:gd name="T59" fmla="*/ 594 h 741"/>
              <a:gd name="T60" fmla="*/ 268 w 741"/>
              <a:gd name="T61" fmla="*/ 539 h 741"/>
              <a:gd name="T62" fmla="*/ 473 w 741"/>
              <a:gd name="T63" fmla="*/ 539 h 741"/>
              <a:gd name="T64" fmla="*/ 350 w 741"/>
              <a:gd name="T65" fmla="*/ 371 h 741"/>
              <a:gd name="T66" fmla="*/ 391 w 741"/>
              <a:gd name="T67" fmla="*/ 371 h 741"/>
              <a:gd name="T68" fmla="*/ 593 w 741"/>
              <a:gd name="T69" fmla="*/ 473 h 741"/>
              <a:gd name="T70" fmla="*/ 538 w 741"/>
              <a:gd name="T71" fmla="*/ 473 h 741"/>
              <a:gd name="T72" fmla="*/ 538 w 741"/>
              <a:gd name="T73" fmla="*/ 268 h 741"/>
              <a:gd name="T74" fmla="*/ 593 w 741"/>
              <a:gd name="T75" fmla="*/ 268 h 741"/>
              <a:gd name="T76" fmla="*/ 593 w 741"/>
              <a:gd name="T77" fmla="*/ 473 h 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41" h="741">
                <a:moveTo>
                  <a:pt x="616" y="246"/>
                </a:moveTo>
                <a:cubicBezTo>
                  <a:pt x="602" y="232"/>
                  <a:pt x="585" y="225"/>
                  <a:pt x="566" y="225"/>
                </a:cubicBezTo>
                <a:cubicBezTo>
                  <a:pt x="547" y="225"/>
                  <a:pt x="529" y="232"/>
                  <a:pt x="516" y="246"/>
                </a:cubicBezTo>
                <a:cubicBezTo>
                  <a:pt x="413" y="348"/>
                  <a:pt x="413" y="348"/>
                  <a:pt x="413" y="348"/>
                </a:cubicBezTo>
                <a:cubicBezTo>
                  <a:pt x="393" y="328"/>
                  <a:pt x="393" y="328"/>
                  <a:pt x="393" y="328"/>
                </a:cubicBezTo>
                <a:cubicBezTo>
                  <a:pt x="495" y="225"/>
                  <a:pt x="495" y="225"/>
                  <a:pt x="495" y="225"/>
                </a:cubicBezTo>
                <a:cubicBezTo>
                  <a:pt x="509" y="212"/>
                  <a:pt x="516" y="194"/>
                  <a:pt x="516" y="175"/>
                </a:cubicBezTo>
                <a:cubicBezTo>
                  <a:pt x="516" y="156"/>
                  <a:pt x="509" y="138"/>
                  <a:pt x="495" y="125"/>
                </a:cubicBezTo>
                <a:cubicBezTo>
                  <a:pt x="370" y="0"/>
                  <a:pt x="370" y="0"/>
                  <a:pt x="370" y="0"/>
                </a:cubicBezTo>
                <a:cubicBezTo>
                  <a:pt x="245" y="125"/>
                  <a:pt x="245" y="125"/>
                  <a:pt x="245" y="125"/>
                </a:cubicBezTo>
                <a:cubicBezTo>
                  <a:pt x="232" y="138"/>
                  <a:pt x="225" y="156"/>
                  <a:pt x="225" y="175"/>
                </a:cubicBezTo>
                <a:cubicBezTo>
                  <a:pt x="225" y="194"/>
                  <a:pt x="232" y="212"/>
                  <a:pt x="245" y="225"/>
                </a:cubicBezTo>
                <a:cubicBezTo>
                  <a:pt x="348" y="328"/>
                  <a:pt x="348" y="328"/>
                  <a:pt x="348" y="328"/>
                </a:cubicBezTo>
                <a:cubicBezTo>
                  <a:pt x="327" y="348"/>
                  <a:pt x="327" y="348"/>
                  <a:pt x="327" y="348"/>
                </a:cubicBezTo>
                <a:cubicBezTo>
                  <a:pt x="225" y="246"/>
                  <a:pt x="225" y="246"/>
                  <a:pt x="225" y="246"/>
                </a:cubicBezTo>
                <a:cubicBezTo>
                  <a:pt x="211" y="232"/>
                  <a:pt x="194" y="225"/>
                  <a:pt x="175" y="225"/>
                </a:cubicBezTo>
                <a:cubicBezTo>
                  <a:pt x="156" y="225"/>
                  <a:pt x="138" y="232"/>
                  <a:pt x="125" y="246"/>
                </a:cubicBezTo>
                <a:cubicBezTo>
                  <a:pt x="0" y="371"/>
                  <a:pt x="0" y="371"/>
                  <a:pt x="0" y="371"/>
                </a:cubicBezTo>
                <a:cubicBezTo>
                  <a:pt x="125" y="496"/>
                  <a:pt x="125" y="496"/>
                  <a:pt x="125" y="496"/>
                </a:cubicBezTo>
                <a:cubicBezTo>
                  <a:pt x="138" y="509"/>
                  <a:pt x="156" y="516"/>
                  <a:pt x="175" y="516"/>
                </a:cubicBezTo>
                <a:cubicBezTo>
                  <a:pt x="194" y="516"/>
                  <a:pt x="211" y="509"/>
                  <a:pt x="225" y="496"/>
                </a:cubicBezTo>
                <a:cubicBezTo>
                  <a:pt x="327" y="393"/>
                  <a:pt x="327" y="393"/>
                  <a:pt x="327" y="393"/>
                </a:cubicBezTo>
                <a:cubicBezTo>
                  <a:pt x="348" y="414"/>
                  <a:pt x="348" y="414"/>
                  <a:pt x="348" y="414"/>
                </a:cubicBezTo>
                <a:cubicBezTo>
                  <a:pt x="245" y="516"/>
                  <a:pt x="245" y="516"/>
                  <a:pt x="245" y="516"/>
                </a:cubicBezTo>
                <a:cubicBezTo>
                  <a:pt x="232" y="529"/>
                  <a:pt x="225" y="547"/>
                  <a:pt x="225" y="566"/>
                </a:cubicBezTo>
                <a:cubicBezTo>
                  <a:pt x="225" y="585"/>
                  <a:pt x="232" y="603"/>
                  <a:pt x="245" y="616"/>
                </a:cubicBezTo>
                <a:cubicBezTo>
                  <a:pt x="370" y="741"/>
                  <a:pt x="370" y="741"/>
                  <a:pt x="370" y="741"/>
                </a:cubicBezTo>
                <a:cubicBezTo>
                  <a:pt x="495" y="616"/>
                  <a:pt x="495" y="616"/>
                  <a:pt x="495" y="616"/>
                </a:cubicBezTo>
                <a:cubicBezTo>
                  <a:pt x="509" y="603"/>
                  <a:pt x="516" y="585"/>
                  <a:pt x="516" y="566"/>
                </a:cubicBezTo>
                <a:cubicBezTo>
                  <a:pt x="516" y="547"/>
                  <a:pt x="509" y="529"/>
                  <a:pt x="495" y="516"/>
                </a:cubicBezTo>
                <a:cubicBezTo>
                  <a:pt x="393" y="414"/>
                  <a:pt x="393" y="414"/>
                  <a:pt x="393" y="414"/>
                </a:cubicBezTo>
                <a:cubicBezTo>
                  <a:pt x="413" y="393"/>
                  <a:pt x="413" y="393"/>
                  <a:pt x="413" y="393"/>
                </a:cubicBezTo>
                <a:cubicBezTo>
                  <a:pt x="516" y="496"/>
                  <a:pt x="516" y="496"/>
                  <a:pt x="516" y="496"/>
                </a:cubicBezTo>
                <a:cubicBezTo>
                  <a:pt x="529" y="509"/>
                  <a:pt x="547" y="516"/>
                  <a:pt x="566" y="516"/>
                </a:cubicBezTo>
                <a:cubicBezTo>
                  <a:pt x="585" y="516"/>
                  <a:pt x="602" y="509"/>
                  <a:pt x="616" y="496"/>
                </a:cubicBezTo>
                <a:cubicBezTo>
                  <a:pt x="741" y="371"/>
                  <a:pt x="741" y="371"/>
                  <a:pt x="741" y="371"/>
                </a:cubicBezTo>
                <a:lnTo>
                  <a:pt x="616" y="246"/>
                </a:lnTo>
                <a:close/>
                <a:moveTo>
                  <a:pt x="268" y="203"/>
                </a:moveTo>
                <a:cubicBezTo>
                  <a:pt x="261" y="195"/>
                  <a:pt x="257" y="185"/>
                  <a:pt x="257" y="175"/>
                </a:cubicBezTo>
                <a:cubicBezTo>
                  <a:pt x="257" y="165"/>
                  <a:pt x="260" y="155"/>
                  <a:pt x="268" y="148"/>
                </a:cubicBezTo>
                <a:cubicBezTo>
                  <a:pt x="370" y="45"/>
                  <a:pt x="370" y="45"/>
                  <a:pt x="370" y="45"/>
                </a:cubicBezTo>
                <a:cubicBezTo>
                  <a:pt x="473" y="148"/>
                  <a:pt x="473" y="148"/>
                  <a:pt x="473" y="148"/>
                </a:cubicBezTo>
                <a:cubicBezTo>
                  <a:pt x="480" y="155"/>
                  <a:pt x="484" y="165"/>
                  <a:pt x="484" y="175"/>
                </a:cubicBezTo>
                <a:cubicBezTo>
                  <a:pt x="484" y="185"/>
                  <a:pt x="480" y="195"/>
                  <a:pt x="473" y="203"/>
                </a:cubicBezTo>
                <a:cubicBezTo>
                  <a:pt x="370" y="305"/>
                  <a:pt x="370" y="305"/>
                  <a:pt x="370" y="305"/>
                </a:cubicBezTo>
                <a:lnTo>
                  <a:pt x="268" y="203"/>
                </a:lnTo>
                <a:close/>
                <a:moveTo>
                  <a:pt x="202" y="473"/>
                </a:moveTo>
                <a:cubicBezTo>
                  <a:pt x="195" y="480"/>
                  <a:pt x="185" y="484"/>
                  <a:pt x="175" y="484"/>
                </a:cubicBezTo>
                <a:cubicBezTo>
                  <a:pt x="164" y="484"/>
                  <a:pt x="155" y="480"/>
                  <a:pt x="147" y="473"/>
                </a:cubicBezTo>
                <a:cubicBezTo>
                  <a:pt x="45" y="371"/>
                  <a:pt x="45" y="371"/>
                  <a:pt x="45" y="371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155" y="261"/>
                  <a:pt x="164" y="257"/>
                  <a:pt x="175" y="257"/>
                </a:cubicBezTo>
                <a:cubicBezTo>
                  <a:pt x="185" y="257"/>
                  <a:pt x="195" y="261"/>
                  <a:pt x="202" y="268"/>
                </a:cubicBezTo>
                <a:cubicBezTo>
                  <a:pt x="305" y="371"/>
                  <a:pt x="305" y="371"/>
                  <a:pt x="305" y="371"/>
                </a:cubicBezTo>
                <a:lnTo>
                  <a:pt x="202" y="473"/>
                </a:lnTo>
                <a:close/>
                <a:moveTo>
                  <a:pt x="473" y="539"/>
                </a:moveTo>
                <a:cubicBezTo>
                  <a:pt x="480" y="546"/>
                  <a:pt x="484" y="556"/>
                  <a:pt x="484" y="566"/>
                </a:cubicBezTo>
                <a:cubicBezTo>
                  <a:pt x="484" y="576"/>
                  <a:pt x="480" y="586"/>
                  <a:pt x="473" y="594"/>
                </a:cubicBezTo>
                <a:cubicBezTo>
                  <a:pt x="370" y="696"/>
                  <a:pt x="370" y="696"/>
                  <a:pt x="370" y="696"/>
                </a:cubicBezTo>
                <a:cubicBezTo>
                  <a:pt x="268" y="594"/>
                  <a:pt x="268" y="594"/>
                  <a:pt x="268" y="594"/>
                </a:cubicBezTo>
                <a:cubicBezTo>
                  <a:pt x="261" y="586"/>
                  <a:pt x="257" y="576"/>
                  <a:pt x="257" y="566"/>
                </a:cubicBezTo>
                <a:cubicBezTo>
                  <a:pt x="257" y="556"/>
                  <a:pt x="260" y="546"/>
                  <a:pt x="268" y="539"/>
                </a:cubicBezTo>
                <a:cubicBezTo>
                  <a:pt x="370" y="436"/>
                  <a:pt x="370" y="436"/>
                  <a:pt x="370" y="436"/>
                </a:cubicBezTo>
                <a:lnTo>
                  <a:pt x="473" y="539"/>
                </a:lnTo>
                <a:close/>
                <a:moveTo>
                  <a:pt x="370" y="391"/>
                </a:moveTo>
                <a:cubicBezTo>
                  <a:pt x="350" y="371"/>
                  <a:pt x="350" y="371"/>
                  <a:pt x="350" y="371"/>
                </a:cubicBezTo>
                <a:cubicBezTo>
                  <a:pt x="370" y="350"/>
                  <a:pt x="370" y="350"/>
                  <a:pt x="370" y="350"/>
                </a:cubicBezTo>
                <a:cubicBezTo>
                  <a:pt x="391" y="371"/>
                  <a:pt x="391" y="371"/>
                  <a:pt x="391" y="371"/>
                </a:cubicBezTo>
                <a:lnTo>
                  <a:pt x="370" y="391"/>
                </a:lnTo>
                <a:close/>
                <a:moveTo>
                  <a:pt x="593" y="473"/>
                </a:moveTo>
                <a:cubicBezTo>
                  <a:pt x="586" y="480"/>
                  <a:pt x="576" y="484"/>
                  <a:pt x="566" y="484"/>
                </a:cubicBezTo>
                <a:cubicBezTo>
                  <a:pt x="555" y="484"/>
                  <a:pt x="546" y="480"/>
                  <a:pt x="538" y="473"/>
                </a:cubicBezTo>
                <a:cubicBezTo>
                  <a:pt x="436" y="371"/>
                  <a:pt x="436" y="371"/>
                  <a:pt x="436" y="371"/>
                </a:cubicBezTo>
                <a:cubicBezTo>
                  <a:pt x="538" y="268"/>
                  <a:pt x="538" y="268"/>
                  <a:pt x="538" y="268"/>
                </a:cubicBezTo>
                <a:cubicBezTo>
                  <a:pt x="546" y="261"/>
                  <a:pt x="555" y="257"/>
                  <a:pt x="566" y="257"/>
                </a:cubicBezTo>
                <a:cubicBezTo>
                  <a:pt x="576" y="257"/>
                  <a:pt x="586" y="261"/>
                  <a:pt x="593" y="268"/>
                </a:cubicBezTo>
                <a:cubicBezTo>
                  <a:pt x="696" y="371"/>
                  <a:pt x="696" y="371"/>
                  <a:pt x="696" y="371"/>
                </a:cubicBezTo>
                <a:lnTo>
                  <a:pt x="593" y="4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grpSp>
        <p:nvGrpSpPr>
          <p:cNvPr id="35" name="组合 18">
            <a:extLst>
              <a:ext uri="{FF2B5EF4-FFF2-40B4-BE49-F238E27FC236}">
                <a16:creationId xmlns:a16="http://schemas.microsoft.com/office/drawing/2014/main" id="{5CC510E3-5166-41B8-BFCF-E49AD08B1770}"/>
              </a:ext>
            </a:extLst>
          </p:cNvPr>
          <p:cNvGrpSpPr/>
          <p:nvPr/>
        </p:nvGrpSpPr>
        <p:grpSpPr>
          <a:xfrm rot="5400000">
            <a:off x="3968839" y="3525681"/>
            <a:ext cx="4946367" cy="147082"/>
            <a:chOff x="1028775" y="591989"/>
            <a:chExt cx="11086097" cy="0"/>
          </a:xfrm>
        </p:grpSpPr>
        <p:cxnSp>
          <p:nvCxnSpPr>
            <p:cNvPr id="36" name="直接连接符 19">
              <a:extLst>
                <a:ext uri="{FF2B5EF4-FFF2-40B4-BE49-F238E27FC236}">
                  <a16:creationId xmlns:a16="http://schemas.microsoft.com/office/drawing/2014/main" id="{C15D40EE-DCAA-4DB5-96FA-0929376446E1}"/>
                </a:ext>
              </a:extLst>
            </p:cNvPr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20">
              <a:extLst>
                <a:ext uri="{FF2B5EF4-FFF2-40B4-BE49-F238E27FC236}">
                  <a16:creationId xmlns:a16="http://schemas.microsoft.com/office/drawing/2014/main" id="{FBB56174-9BA3-4362-A404-FF6F31AD04D9}"/>
                </a:ext>
              </a:extLst>
            </p:cNvPr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7">
            <a:extLst>
              <a:ext uri="{FF2B5EF4-FFF2-40B4-BE49-F238E27FC236}">
                <a16:creationId xmlns:a16="http://schemas.microsoft.com/office/drawing/2014/main" id="{D58E0079-A98C-46A2-BD34-08C2DE645C8B}"/>
              </a:ext>
            </a:extLst>
          </p:cNvPr>
          <p:cNvGrpSpPr/>
          <p:nvPr/>
        </p:nvGrpSpPr>
        <p:grpSpPr>
          <a:xfrm>
            <a:off x="11004883" y="5766104"/>
            <a:ext cx="1002927" cy="1058756"/>
            <a:chOff x="4063354" y="1787807"/>
            <a:chExt cx="3796678" cy="3964344"/>
          </a:xfrm>
          <a:solidFill>
            <a:schemeClr val="tx2">
              <a:lumMod val="50000"/>
            </a:schemeClr>
          </a:solidFill>
        </p:grpSpPr>
        <p:sp>
          <p:nvSpPr>
            <p:cNvPr id="39" name="矩形 2">
              <a:extLst>
                <a:ext uri="{FF2B5EF4-FFF2-40B4-BE49-F238E27FC236}">
                  <a16:creationId xmlns:a16="http://schemas.microsoft.com/office/drawing/2014/main" id="{4EF3B1D6-7EA6-4E0D-8F4F-E866F76E93B1}"/>
                </a:ext>
              </a:extLst>
            </p:cNvPr>
            <p:cNvSpPr/>
            <p:nvPr/>
          </p:nvSpPr>
          <p:spPr>
            <a:xfrm rot="2700000">
              <a:off x="5748200" y="2677058"/>
              <a:ext cx="2112072" cy="2111593"/>
            </a:xfrm>
            <a:custGeom>
              <a:avLst/>
              <a:gdLst/>
              <a:ahLst/>
              <a:cxnLst/>
              <a:rect l="l" t="t" r="r" b="b"/>
              <a:pathLst>
                <a:path w="1584176" h="1584176">
                  <a:moveTo>
                    <a:pt x="231381" y="231381"/>
                  </a:moveTo>
                  <a:lnTo>
                    <a:pt x="231381" y="1352795"/>
                  </a:lnTo>
                  <a:lnTo>
                    <a:pt x="1352795" y="1352795"/>
                  </a:lnTo>
                  <a:lnTo>
                    <a:pt x="1352795" y="231381"/>
                  </a:lnTo>
                  <a:close/>
                  <a:moveTo>
                    <a:pt x="0" y="0"/>
                  </a:moveTo>
                  <a:lnTo>
                    <a:pt x="1584176" y="0"/>
                  </a:lnTo>
                  <a:lnTo>
                    <a:pt x="1584176" y="1584176"/>
                  </a:lnTo>
                  <a:lnTo>
                    <a:pt x="0" y="1584176"/>
                  </a:ln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121862" tIns="60931" rIns="121862" bIns="60931" rtlCol="0" anchor="ctr"/>
            <a:lstStyle/>
            <a:p>
              <a:pPr defTabSz="1218565">
                <a:defRPr/>
              </a:pPr>
              <a:endParaRPr lang="zh-CN" altLang="en-US" sz="2000" kern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  <p:sp>
          <p:nvSpPr>
            <p:cNvPr id="40" name="矩形 2">
              <a:extLst>
                <a:ext uri="{FF2B5EF4-FFF2-40B4-BE49-F238E27FC236}">
                  <a16:creationId xmlns:a16="http://schemas.microsoft.com/office/drawing/2014/main" id="{2BA3CF50-F854-4ADD-986B-9E80D7E6B1BB}"/>
                </a:ext>
              </a:extLst>
            </p:cNvPr>
            <p:cNvSpPr/>
            <p:nvPr/>
          </p:nvSpPr>
          <p:spPr>
            <a:xfrm rot="2700000">
              <a:off x="4063115" y="2677058"/>
              <a:ext cx="2112072" cy="2111593"/>
            </a:xfrm>
            <a:custGeom>
              <a:avLst/>
              <a:gdLst/>
              <a:ahLst/>
              <a:cxnLst/>
              <a:rect l="l" t="t" r="r" b="b"/>
              <a:pathLst>
                <a:path w="1584176" h="1584176">
                  <a:moveTo>
                    <a:pt x="231381" y="231381"/>
                  </a:moveTo>
                  <a:lnTo>
                    <a:pt x="231381" y="1352795"/>
                  </a:lnTo>
                  <a:lnTo>
                    <a:pt x="1352795" y="1352795"/>
                  </a:lnTo>
                  <a:lnTo>
                    <a:pt x="1352795" y="231381"/>
                  </a:lnTo>
                  <a:close/>
                  <a:moveTo>
                    <a:pt x="0" y="0"/>
                  </a:moveTo>
                  <a:lnTo>
                    <a:pt x="1584176" y="0"/>
                  </a:lnTo>
                  <a:lnTo>
                    <a:pt x="1584176" y="1584176"/>
                  </a:lnTo>
                  <a:lnTo>
                    <a:pt x="0" y="1584176"/>
                  </a:ln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121862" tIns="60931" rIns="121862" bIns="60931" rtlCol="0" anchor="ctr"/>
            <a:lstStyle/>
            <a:p>
              <a:pPr defTabSz="1218565">
                <a:defRPr/>
              </a:pPr>
              <a:endParaRPr lang="zh-CN" altLang="en-US" sz="2000" kern="0" dirty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41582CEB-B94A-45E8-8575-378308FAA5A0}"/>
                </a:ext>
              </a:extLst>
            </p:cNvPr>
            <p:cNvSpPr/>
            <p:nvPr/>
          </p:nvSpPr>
          <p:spPr>
            <a:xfrm rot="2700000">
              <a:off x="5681996" y="1787870"/>
              <a:ext cx="559394" cy="559267"/>
            </a:xfrm>
            <a:prstGeom prst="rect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lIns="121862" tIns="60931" rIns="121862" bIns="60931" rtlCol="0" anchor="ctr"/>
            <a:lstStyle/>
            <a:p>
              <a:pPr defTabSz="1218565">
                <a:defRPr/>
              </a:pPr>
              <a:endParaRPr lang="zh-CN" altLang="en-US" sz="2000" kern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A9509F6B-660E-4C90-9ED4-CD6BE3CC91B7}"/>
                </a:ext>
              </a:extLst>
            </p:cNvPr>
            <p:cNvSpPr/>
            <p:nvPr/>
          </p:nvSpPr>
          <p:spPr>
            <a:xfrm rot="2700000">
              <a:off x="5681996" y="5192820"/>
              <a:ext cx="559394" cy="559267"/>
            </a:xfrm>
            <a:prstGeom prst="rect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lIns="121862" tIns="60931" rIns="121862" bIns="60931" rtlCol="0" anchor="ctr"/>
            <a:lstStyle/>
            <a:p>
              <a:pPr defTabSz="1218565">
                <a:defRPr/>
              </a:pPr>
              <a:endParaRPr lang="zh-CN" altLang="en-US" sz="2000" kern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split orient="vert"/>
      </p:transition>
    </mc:Choice>
    <mc:Fallback xmlns="">
      <p:transition spd="slow" advClick="0" advTm="5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450"/>
                            </p:stCondLst>
                            <p:childTnLst>
                              <p:par>
                                <p:cTn id="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95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450"/>
                            </p:stCondLst>
                            <p:childTnLst>
                              <p:par>
                                <p:cTn id="2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3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370"/>
                            </p:stCondLst>
                            <p:childTnLst>
                              <p:par>
                                <p:cTn id="3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87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370"/>
                            </p:stCondLst>
                            <p:childTnLst>
                              <p:par>
                                <p:cTn id="4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3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9970"/>
                            </p:stCondLst>
                            <p:childTnLst>
                              <p:par>
                                <p:cTn id="5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47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970"/>
                            </p:stCondLst>
                            <p:childTnLst>
                              <p:par>
                                <p:cTn id="6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3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9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3670"/>
                            </p:stCondLst>
                            <p:childTnLst>
                              <p:par>
                                <p:cTn id="7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4170"/>
                            </p:stCondLst>
                            <p:childTnLst>
                              <p:par>
                                <p:cTn id="8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22" grpId="0" animBg="1"/>
      <p:bldP spid="24" grpId="0"/>
      <p:bldP spid="25" grpId="0"/>
      <p:bldP spid="26" grpId="0" animBg="1"/>
      <p:bldP spid="28" grpId="0"/>
      <p:bldP spid="29" grpId="0"/>
      <p:bldP spid="30" grpId="0" animBg="1"/>
      <p:bldP spid="32" grpId="0"/>
      <p:bldP spid="33" grpId="0"/>
      <p:bldP spid="3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65760" y="304800"/>
            <a:ext cx="11521440" cy="6217920"/>
          </a:xfrm>
          <a:prstGeom prst="rect">
            <a:avLst/>
          </a:prstGeom>
          <a:noFill/>
          <a:ln w="57150">
            <a:solidFill>
              <a:srgbClr val="0D5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35" b="32416"/>
          <a:stretch>
            <a:fillRect/>
          </a:stretch>
        </p:blipFill>
        <p:spPr>
          <a:xfrm>
            <a:off x="7772400" y="-1"/>
            <a:ext cx="4417925" cy="685800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4" t="42629" r="72049"/>
          <a:stretch>
            <a:fillRect/>
          </a:stretch>
        </p:blipFill>
        <p:spPr>
          <a:xfrm>
            <a:off x="-33491" y="-56771"/>
            <a:ext cx="5247444" cy="6914770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2799397" y="1621405"/>
            <a:ext cx="5718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PART.06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2799397" y="2466865"/>
            <a:ext cx="7877493" cy="138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kumimoji="1" lang="en-US" altLang="zh-CN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EA-MT</a:t>
            </a:r>
            <a:r>
              <a:rPr kumimoji="1" lang="zh-TW" altLang="en-US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endParaRPr kumimoji="1" lang="zh-CN" altLang="en-US" sz="7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799397" y="3559989"/>
            <a:ext cx="8795703" cy="822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kumimoji="1"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Entity-Aware Machine Translation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5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2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0674269" y="5397817"/>
            <a:ext cx="1350930" cy="1460183"/>
            <a:chOff x="4063354" y="1787807"/>
            <a:chExt cx="3796678" cy="3964344"/>
          </a:xfrm>
          <a:solidFill>
            <a:schemeClr val="tx2">
              <a:lumMod val="50000"/>
            </a:schemeClr>
          </a:solidFill>
        </p:grpSpPr>
        <p:sp>
          <p:nvSpPr>
            <p:cNvPr id="12" name="矩形 2"/>
            <p:cNvSpPr/>
            <p:nvPr/>
          </p:nvSpPr>
          <p:spPr>
            <a:xfrm rot="2700000">
              <a:off x="5748200" y="2677058"/>
              <a:ext cx="2112072" cy="2111593"/>
            </a:xfrm>
            <a:custGeom>
              <a:avLst/>
              <a:gdLst/>
              <a:ahLst/>
              <a:cxnLst/>
              <a:rect l="l" t="t" r="r" b="b"/>
              <a:pathLst>
                <a:path w="1584176" h="1584176">
                  <a:moveTo>
                    <a:pt x="231381" y="231381"/>
                  </a:moveTo>
                  <a:lnTo>
                    <a:pt x="231381" y="1352795"/>
                  </a:lnTo>
                  <a:lnTo>
                    <a:pt x="1352795" y="1352795"/>
                  </a:lnTo>
                  <a:lnTo>
                    <a:pt x="1352795" y="231381"/>
                  </a:lnTo>
                  <a:close/>
                  <a:moveTo>
                    <a:pt x="0" y="0"/>
                  </a:moveTo>
                  <a:lnTo>
                    <a:pt x="1584176" y="0"/>
                  </a:lnTo>
                  <a:lnTo>
                    <a:pt x="1584176" y="1584176"/>
                  </a:lnTo>
                  <a:lnTo>
                    <a:pt x="0" y="1584176"/>
                  </a:ln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121862" tIns="60931" rIns="121862" bIns="60931" rtlCol="0" anchor="ctr"/>
            <a:lstStyle/>
            <a:p>
              <a:pPr defTabSz="1218565">
                <a:defRPr/>
              </a:pPr>
              <a:endParaRPr lang="zh-CN" altLang="en-US" sz="2000" kern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  <p:sp>
          <p:nvSpPr>
            <p:cNvPr id="13" name="矩形 2"/>
            <p:cNvSpPr/>
            <p:nvPr/>
          </p:nvSpPr>
          <p:spPr>
            <a:xfrm rot="2700000">
              <a:off x="4063115" y="2677058"/>
              <a:ext cx="2112072" cy="2111593"/>
            </a:xfrm>
            <a:custGeom>
              <a:avLst/>
              <a:gdLst/>
              <a:ahLst/>
              <a:cxnLst/>
              <a:rect l="l" t="t" r="r" b="b"/>
              <a:pathLst>
                <a:path w="1584176" h="1584176">
                  <a:moveTo>
                    <a:pt x="231381" y="231381"/>
                  </a:moveTo>
                  <a:lnTo>
                    <a:pt x="231381" y="1352795"/>
                  </a:lnTo>
                  <a:lnTo>
                    <a:pt x="1352795" y="1352795"/>
                  </a:lnTo>
                  <a:lnTo>
                    <a:pt x="1352795" y="231381"/>
                  </a:lnTo>
                  <a:close/>
                  <a:moveTo>
                    <a:pt x="0" y="0"/>
                  </a:moveTo>
                  <a:lnTo>
                    <a:pt x="1584176" y="0"/>
                  </a:lnTo>
                  <a:lnTo>
                    <a:pt x="1584176" y="1584176"/>
                  </a:lnTo>
                  <a:lnTo>
                    <a:pt x="0" y="1584176"/>
                  </a:ln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121862" tIns="60931" rIns="121862" bIns="60931" rtlCol="0" anchor="ctr"/>
            <a:lstStyle/>
            <a:p>
              <a:pPr defTabSz="1218565">
                <a:defRPr/>
              </a:pPr>
              <a:endParaRPr lang="zh-CN" altLang="en-US" sz="2000" kern="0" dirty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rot="2700000">
              <a:off x="5681996" y="1787870"/>
              <a:ext cx="559394" cy="559267"/>
            </a:xfrm>
            <a:prstGeom prst="rect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lIns="121862" tIns="60931" rIns="121862" bIns="60931" rtlCol="0" anchor="ctr"/>
            <a:lstStyle/>
            <a:p>
              <a:pPr defTabSz="1218565">
                <a:defRPr/>
              </a:pPr>
              <a:endParaRPr lang="zh-CN" altLang="en-US" sz="2000" kern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rot="2700000">
              <a:off x="5681996" y="5192820"/>
              <a:ext cx="559394" cy="559267"/>
            </a:xfrm>
            <a:prstGeom prst="rect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lIns="121862" tIns="60931" rIns="121862" bIns="60931" rtlCol="0" anchor="ctr"/>
            <a:lstStyle/>
            <a:p>
              <a:pPr defTabSz="1218565">
                <a:defRPr/>
              </a:pPr>
              <a:endParaRPr lang="zh-CN" altLang="en-US" sz="2000" kern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287677" y="943467"/>
            <a:ext cx="10219532" cy="57621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TextBox 8"/>
          <p:cNvSpPr txBox="1"/>
          <p:nvPr/>
        </p:nvSpPr>
        <p:spPr>
          <a:xfrm>
            <a:off x="4080396" y="61953"/>
            <a:ext cx="3743030" cy="92333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EA-MT</a:t>
            </a:r>
            <a:endParaRPr lang="zh-CN" altLang="en-US" sz="72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842272" y="562518"/>
            <a:ext cx="10507462" cy="0"/>
            <a:chOff x="1028775" y="591989"/>
            <a:chExt cx="11086097" cy="0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7909E28-E35E-496F-8619-7BB5F1A91802}"/>
              </a:ext>
            </a:extLst>
          </p:cNvPr>
          <p:cNvSpPr txBox="1"/>
          <p:nvPr/>
        </p:nvSpPr>
        <p:spPr>
          <a:xfrm>
            <a:off x="462337" y="943467"/>
            <a:ext cx="1054881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the entity From SpaCy to &lt;&lt;Entity Label : Entity Text&gt;&gt;</a:t>
            </a:r>
          </a:p>
          <a:p>
            <a:pPr marL="342900" indent="-342900">
              <a:buFont typeface="+mj-lt"/>
              <a:buAutoNum type="arabicPeriod"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Source language (en_XX) and target language (zh_CN)</a:t>
            </a:r>
          </a:p>
          <a:p>
            <a:pPr marL="342900" indent="-342900">
              <a:buFont typeface="+mj-lt"/>
              <a:buAutoNum type="arabicPeriod"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Tokenizer to padding and truncation  let max length 256</a:t>
            </a:r>
          </a:p>
          <a:p>
            <a:pPr marL="342900" indent="-342900">
              <a:buFont typeface="+mj-lt"/>
              <a:buAutoNum type="arabicPeriod"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IWSLT Train Data split: 90% for training 10% for validation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A100 from Google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rate: 1×10^−5</a:t>
            </a:r>
          </a:p>
          <a:p>
            <a:pPr lvl="2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Stability during fine-tuning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size: 4 : Prevent GPU memory overflow.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 :Weight decay set to 0.01.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EarlyStoppingCallback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:It will stop if there is no progress after 3 Epochs.</a:t>
            </a:r>
          </a:p>
          <a:p>
            <a:pPr marL="342900" indent="-342900">
              <a:buFont typeface="+mj-lt"/>
              <a:buAutoNum type="arabicPeriod"/>
            </a:pPr>
            <a:endParaRPr lang="en-US" altLang="zh-TW" dirty="0"/>
          </a:p>
        </p:txBody>
      </p:sp>
      <p:pic>
        <p:nvPicPr>
          <p:cNvPr id="25" name="图片 3">
            <a:extLst>
              <a:ext uri="{FF2B5EF4-FFF2-40B4-BE49-F238E27FC236}">
                <a16:creationId xmlns:a16="http://schemas.microsoft.com/office/drawing/2014/main" id="{5FDDE7EA-1911-4444-BB96-708BDD807C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35" b="32416"/>
          <a:stretch>
            <a:fillRect/>
          </a:stretch>
        </p:blipFill>
        <p:spPr>
          <a:xfrm>
            <a:off x="10233061" y="0"/>
            <a:ext cx="1958939" cy="39293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split orient="vert"/>
      </p:transition>
    </mc:Choice>
    <mc:Fallback xmlns="">
      <p:transition spd="slow" advClick="0" advTm="1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840658" y="561638"/>
            <a:ext cx="10510685" cy="0"/>
            <a:chOff x="1028775" y="591989"/>
            <a:chExt cx="11086097" cy="0"/>
          </a:xfrm>
        </p:grpSpPr>
        <p:cxnSp>
          <p:nvCxnSpPr>
            <p:cNvPr id="45" name="直接连接符 44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8"/>
          <p:cNvSpPr txBox="1"/>
          <p:nvPr/>
        </p:nvSpPr>
        <p:spPr>
          <a:xfrm>
            <a:off x="2321959" y="0"/>
            <a:ext cx="7823955" cy="8432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Training and Validation Loss</a:t>
            </a:r>
            <a:endParaRPr lang="zh-CN" altLang="en-US" sz="5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2811D17-B2F8-4D51-B327-C1B2E78281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3" y="1299682"/>
            <a:ext cx="7053855" cy="4512920"/>
          </a:xfrm>
          <a:prstGeom prst="rect">
            <a:avLst/>
          </a:prstGeom>
        </p:spPr>
      </p:pic>
      <p:sp>
        <p:nvSpPr>
          <p:cNvPr id="47" name="文字方塊 46">
            <a:extLst>
              <a:ext uri="{FF2B5EF4-FFF2-40B4-BE49-F238E27FC236}">
                <a16:creationId xmlns:a16="http://schemas.microsoft.com/office/drawing/2014/main" id="{20F8D7CD-8A61-4095-9059-AD1CA117D77E}"/>
              </a:ext>
            </a:extLst>
          </p:cNvPr>
          <p:cNvSpPr txBox="1"/>
          <p:nvPr/>
        </p:nvSpPr>
        <p:spPr>
          <a:xfrm>
            <a:off x="7361127" y="1770549"/>
            <a:ext cx="4492376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Loss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0.1989 (Epoch 1) to 0.0707 (Epoch 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10 Epoch model Improved a 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Loss: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0.2116 (Epoch 1) to 0.1376 (Epoch 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Fluctuations starting from Epoch 10 stabilized near 0.14.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7"/>
          <p:cNvSpPr txBox="1"/>
          <p:nvPr/>
        </p:nvSpPr>
        <p:spPr>
          <a:xfrm>
            <a:off x="6221405" y="1579605"/>
            <a:ext cx="7282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6 – EA-MT </a:t>
            </a:r>
          </a:p>
          <a:p>
            <a:r>
              <a:rPr lang="en-US" altLang="zh-CN" sz="2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    Evaluation </a:t>
            </a:r>
            <a:r>
              <a:rPr lang="en-US" altLang="zh-CN" sz="2800" spc="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Flowchart</a:t>
            </a:r>
            <a:endParaRPr lang="zh-CN" altLang="en-US" sz="2800" spc="3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5760" y="304800"/>
            <a:ext cx="11521440" cy="6217920"/>
          </a:xfrm>
          <a:prstGeom prst="rect">
            <a:avLst/>
          </a:prstGeom>
          <a:noFill/>
          <a:ln w="57150">
            <a:solidFill>
              <a:srgbClr val="0D5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35" b="32416"/>
          <a:stretch>
            <a:fillRect/>
          </a:stretch>
        </p:blipFill>
        <p:spPr>
          <a:xfrm>
            <a:off x="9500545" y="0"/>
            <a:ext cx="2656253" cy="41233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4" t="42629" r="72049"/>
          <a:stretch>
            <a:fillRect/>
          </a:stretch>
        </p:blipFill>
        <p:spPr>
          <a:xfrm>
            <a:off x="-64738" y="1838748"/>
            <a:ext cx="4534121" cy="501925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64563" y="563942"/>
            <a:ext cx="37153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Contents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282685" y="1823089"/>
            <a:ext cx="3279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 – Introduction</a:t>
            </a:r>
            <a:endParaRPr lang="zh-CN" altLang="en-US" sz="2800" spc="3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82685" y="2647830"/>
            <a:ext cx="5123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2 – IWSLT </a:t>
            </a:r>
            <a:r>
              <a:rPr lang="en-US" altLang="zh-CN" sz="2800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En-Zh</a:t>
            </a:r>
            <a:r>
              <a:rPr lang="en-US" altLang="zh-CN" sz="2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Dataset</a:t>
            </a:r>
            <a:endParaRPr lang="zh-CN" altLang="en-US" sz="2800" spc="3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282685" y="3356610"/>
            <a:ext cx="5568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3 –</a:t>
            </a:r>
            <a:r>
              <a:rPr lang="zh-TW" altLang="en-US" sz="2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800" spc="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EA-MT</a:t>
            </a:r>
            <a:r>
              <a:rPr lang="zh-TW" altLang="en-US" sz="2800" spc="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800" spc="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Flowchart</a:t>
            </a:r>
            <a:r>
              <a:rPr lang="zh-TW" altLang="en-US" sz="2800" spc="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endParaRPr lang="zh-CN" altLang="en-US" sz="2800" spc="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282686" y="4065390"/>
            <a:ext cx="3279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4 –</a:t>
            </a:r>
            <a:r>
              <a:rPr lang="zh-TW" altLang="en-US" sz="2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NER - SpaCy</a:t>
            </a:r>
            <a:endParaRPr lang="zh-CN" altLang="en-US" sz="2800" spc="3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3" name="文本框 17"/>
          <p:cNvSpPr txBox="1"/>
          <p:nvPr/>
        </p:nvSpPr>
        <p:spPr>
          <a:xfrm>
            <a:off x="1282685" y="4901296"/>
            <a:ext cx="3279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5 –</a:t>
            </a:r>
            <a:r>
              <a:rPr lang="zh-CN" altLang="en-US" sz="2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800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mBART</a:t>
            </a:r>
            <a:endParaRPr lang="zh-CN" altLang="en-US" sz="2800" spc="3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5" name="文本框 17"/>
          <p:cNvSpPr txBox="1"/>
          <p:nvPr/>
        </p:nvSpPr>
        <p:spPr>
          <a:xfrm>
            <a:off x="6221405" y="2687404"/>
            <a:ext cx="3279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7 – METEOR</a:t>
            </a:r>
            <a:endParaRPr lang="zh-CN" altLang="en-US" sz="2800" spc="3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6" name="文本框 17"/>
          <p:cNvSpPr txBox="1"/>
          <p:nvPr/>
        </p:nvSpPr>
        <p:spPr>
          <a:xfrm>
            <a:off x="6221405" y="3364316"/>
            <a:ext cx="76955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8 –</a:t>
            </a:r>
            <a:r>
              <a:rPr lang="zh-CN" altLang="en-US" sz="2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HIT-CIR </a:t>
            </a:r>
            <a:r>
              <a:rPr lang="en-US" altLang="zh-CN" sz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(</a:t>
            </a:r>
            <a:r>
              <a:rPr lang="en-US" altLang="zh-CN" sz="1200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Tongyici</a:t>
            </a:r>
            <a:r>
              <a:rPr lang="en-US" altLang="zh-CN" sz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1200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Cilin</a:t>
            </a:r>
            <a:r>
              <a:rPr lang="zh-TW" altLang="en-US" sz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同義詞詞林</a:t>
            </a:r>
            <a:r>
              <a:rPr lang="en-US" altLang="zh-CN" sz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)</a:t>
            </a:r>
          </a:p>
          <a:p>
            <a:r>
              <a:rPr lang="en-US" altLang="zh-CN" sz="2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    </a:t>
            </a:r>
            <a:r>
              <a:rPr lang="en-US" altLang="zh-CN" sz="2800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WordSimilarity</a:t>
            </a:r>
            <a:r>
              <a:rPr lang="en-US" altLang="zh-CN" sz="2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Dataset</a:t>
            </a:r>
            <a:endParaRPr lang="zh-CN" altLang="en-US" sz="2800" spc="3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9" name="文本框 17"/>
          <p:cNvSpPr txBox="1"/>
          <p:nvPr/>
        </p:nvSpPr>
        <p:spPr>
          <a:xfrm>
            <a:off x="6221405" y="4472115"/>
            <a:ext cx="3279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9 –</a:t>
            </a:r>
            <a:r>
              <a:rPr lang="zh-CN" altLang="en-US" sz="2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800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OpenHowNet</a:t>
            </a:r>
            <a:endParaRPr lang="zh-CN" altLang="en-US" sz="2800" spc="3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0" name="文本框 17"/>
          <p:cNvSpPr txBox="1"/>
          <p:nvPr/>
        </p:nvSpPr>
        <p:spPr>
          <a:xfrm>
            <a:off x="6221405" y="5149026"/>
            <a:ext cx="4768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10 – Evaluation Results</a:t>
            </a:r>
            <a:endParaRPr lang="zh-CN" altLang="en-US" sz="2800" spc="3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9" grpId="0"/>
      <p:bldP spid="11" grpId="0"/>
      <p:bldP spid="12" grpId="0"/>
      <p:bldP spid="17" grpId="0"/>
      <p:bldP spid="18" grpId="0"/>
      <p:bldP spid="13" grpId="0"/>
      <p:bldP spid="15" grpId="0"/>
      <p:bldP spid="16" grpId="0"/>
      <p:bldP spid="19" grpId="0"/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65760" y="304800"/>
            <a:ext cx="11521440" cy="6217920"/>
          </a:xfrm>
          <a:prstGeom prst="rect">
            <a:avLst/>
          </a:prstGeom>
          <a:noFill/>
          <a:ln w="57150">
            <a:solidFill>
              <a:srgbClr val="0D5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35" b="32416"/>
          <a:stretch>
            <a:fillRect/>
          </a:stretch>
        </p:blipFill>
        <p:spPr>
          <a:xfrm>
            <a:off x="7772400" y="-1"/>
            <a:ext cx="4417925" cy="685800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4" t="42629" r="72049"/>
          <a:stretch>
            <a:fillRect/>
          </a:stretch>
        </p:blipFill>
        <p:spPr>
          <a:xfrm>
            <a:off x="-33491" y="-56771"/>
            <a:ext cx="5247444" cy="6914770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2799397" y="1621405"/>
            <a:ext cx="5718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PART.07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2482315" y="2544735"/>
            <a:ext cx="8808984" cy="2829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kumimoji="1" lang="en-US" altLang="zh-CN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EA-MT </a:t>
            </a:r>
          </a:p>
          <a:p>
            <a:pPr>
              <a:lnSpc>
                <a:spcPct val="130000"/>
              </a:lnSpc>
            </a:pPr>
            <a:r>
              <a:rPr kumimoji="1" lang="en-US" altLang="zh-CN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Evaluation </a:t>
            </a:r>
            <a:r>
              <a:rPr kumimoji="1" lang="en-US" altLang="zh-TW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Flowchart</a:t>
            </a:r>
            <a:endParaRPr kumimoji="1" lang="zh-CN" altLang="en-US" sz="7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/>
          <p:cNvGrpSpPr/>
          <p:nvPr/>
        </p:nvGrpSpPr>
        <p:grpSpPr>
          <a:xfrm rot="16200000" flipV="1">
            <a:off x="1628417" y="3143250"/>
            <a:ext cx="6858000" cy="571500"/>
            <a:chOff x="1028775" y="591989"/>
            <a:chExt cx="11086097" cy="0"/>
          </a:xfrm>
        </p:grpSpPr>
        <p:cxnSp>
          <p:nvCxnSpPr>
            <p:cNvPr id="54" name="直接连接符 53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8"/>
          <p:cNvSpPr txBox="1"/>
          <p:nvPr/>
        </p:nvSpPr>
        <p:spPr>
          <a:xfrm>
            <a:off x="348559" y="2875001"/>
            <a:ext cx="4610895" cy="110799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EA-MT </a:t>
            </a:r>
          </a:p>
          <a:p>
            <a:pPr algn="ctr"/>
            <a:r>
              <a:rPr kumimoji="1" lang="en-US" altLang="zh-TW" sz="36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Evaluation Flowchart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E350380-3555-492A-BF00-1D38C888A0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22"/>
          <a:stretch/>
        </p:blipFill>
        <p:spPr>
          <a:xfrm>
            <a:off x="6096000" y="76199"/>
            <a:ext cx="4092315" cy="678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04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split orient="vert"/>
      </p:transition>
    </mc:Choice>
    <mc:Fallback xmlns="">
      <p:transition spd="slow" advClick="0" advTm="1000">
        <p:split orient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65760" y="304800"/>
            <a:ext cx="11521440" cy="6217920"/>
          </a:xfrm>
          <a:prstGeom prst="rect">
            <a:avLst/>
          </a:prstGeom>
          <a:noFill/>
          <a:ln w="57150">
            <a:solidFill>
              <a:srgbClr val="0D5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35" b="32416"/>
          <a:stretch>
            <a:fillRect/>
          </a:stretch>
        </p:blipFill>
        <p:spPr>
          <a:xfrm>
            <a:off x="7772400" y="-1"/>
            <a:ext cx="4417925" cy="685800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4" t="42629" r="72049"/>
          <a:stretch>
            <a:fillRect/>
          </a:stretch>
        </p:blipFill>
        <p:spPr>
          <a:xfrm>
            <a:off x="-33491" y="-56771"/>
            <a:ext cx="5247444" cy="6914770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2799397" y="1621405"/>
            <a:ext cx="5718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PART.08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2287106" y="2452810"/>
            <a:ext cx="7877493" cy="138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7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METEOR &amp; </a:t>
            </a:r>
            <a:r>
              <a:rPr lang="en-US" altLang="zh-CN" sz="7200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Jieba</a:t>
            </a:r>
            <a:r>
              <a:rPr lang="en-US" altLang="zh-CN" sz="7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 </a:t>
            </a:r>
            <a:endParaRPr kumimoji="1" lang="zh-CN" altLang="en-US" sz="7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799397" y="3559989"/>
            <a:ext cx="8795703" cy="822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kumimoji="1"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Evaluation Entity-Aware Machine Translation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5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2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8"/>
          <p:cNvSpPr txBox="1"/>
          <p:nvPr/>
        </p:nvSpPr>
        <p:spPr>
          <a:xfrm>
            <a:off x="4080396" y="339016"/>
            <a:ext cx="3743030" cy="3691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点击输入您的标题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842272" y="562518"/>
            <a:ext cx="10507462" cy="0"/>
            <a:chOff x="1028775" y="591989"/>
            <a:chExt cx="11086097" cy="0"/>
          </a:xfrm>
        </p:grpSpPr>
        <p:cxnSp>
          <p:nvCxnSpPr>
            <p:cNvPr id="38" name="直接连接符 37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745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split orient="vert"/>
      </p:transition>
    </mc:Choice>
    <mc:Fallback xmlns="">
      <p:transition spd="slow" advClick="0" advTm="1000">
        <p:split orient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65760" y="304800"/>
            <a:ext cx="11521440" cy="6217920"/>
          </a:xfrm>
          <a:prstGeom prst="rect">
            <a:avLst/>
          </a:prstGeom>
          <a:noFill/>
          <a:ln w="57150">
            <a:solidFill>
              <a:srgbClr val="0D5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35" b="32416"/>
          <a:stretch>
            <a:fillRect/>
          </a:stretch>
        </p:blipFill>
        <p:spPr>
          <a:xfrm>
            <a:off x="7772400" y="-1"/>
            <a:ext cx="4417925" cy="685800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4" t="42629" r="72049"/>
          <a:stretch>
            <a:fillRect/>
          </a:stretch>
        </p:blipFill>
        <p:spPr>
          <a:xfrm>
            <a:off x="-33491" y="-56771"/>
            <a:ext cx="5247444" cy="6914770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2799397" y="1621405"/>
            <a:ext cx="5718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PART.09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2799397" y="2452198"/>
            <a:ext cx="69627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HIT-CIR</a:t>
            </a:r>
            <a:r>
              <a:rPr lang="zh-TW" altLang="en-US" sz="7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TW" sz="7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&amp;</a:t>
            </a:r>
            <a:r>
              <a:rPr lang="zh-TW" altLang="en-US" sz="7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7200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OpenHowNet</a:t>
            </a:r>
            <a:endParaRPr kumimoji="1" lang="zh-CN" altLang="en-US" sz="7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319689" y="4907526"/>
            <a:ext cx="9275412" cy="718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2400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WordSimilarity</a:t>
            </a:r>
            <a:r>
              <a:rPr lang="en-US" altLang="zh-CN" sz="2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Dataset&amp; Calculate Word Similarity 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5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2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8"/>
          <p:cNvSpPr txBox="1"/>
          <p:nvPr/>
        </p:nvSpPr>
        <p:spPr>
          <a:xfrm>
            <a:off x="4080396" y="339016"/>
            <a:ext cx="3743030" cy="3691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点击输入您的标题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842272" y="562518"/>
            <a:ext cx="10507462" cy="0"/>
            <a:chOff x="1028775" y="591989"/>
            <a:chExt cx="11086097" cy="0"/>
          </a:xfrm>
        </p:grpSpPr>
        <p:cxnSp>
          <p:nvCxnSpPr>
            <p:cNvPr id="51" name="直接连接符 50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split orient="vert"/>
      </p:transition>
    </mc:Choice>
    <mc:Fallback xmlns="">
      <p:transition spd="slow" advClick="0" advTm="1000">
        <p:split orient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65760" y="304800"/>
            <a:ext cx="11521440" cy="6217920"/>
          </a:xfrm>
          <a:prstGeom prst="rect">
            <a:avLst/>
          </a:prstGeom>
          <a:noFill/>
          <a:ln w="57150">
            <a:solidFill>
              <a:srgbClr val="0D5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35" b="32416"/>
          <a:stretch>
            <a:fillRect/>
          </a:stretch>
        </p:blipFill>
        <p:spPr>
          <a:xfrm>
            <a:off x="7772400" y="-1"/>
            <a:ext cx="4417925" cy="685800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4" t="42629" r="72049"/>
          <a:stretch>
            <a:fillRect/>
          </a:stretch>
        </p:blipFill>
        <p:spPr>
          <a:xfrm>
            <a:off x="-33491" y="-56771"/>
            <a:ext cx="5247444" cy="6914770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2799397" y="1621405"/>
            <a:ext cx="5718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PART.10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2287106" y="2452810"/>
            <a:ext cx="78774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Evaluation Results</a:t>
            </a:r>
            <a:endParaRPr lang="zh-CN" altLang="en-US" sz="7200" spc="3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799397" y="3559989"/>
            <a:ext cx="8795703" cy="822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kumimoji="1"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Entity-Aware Machine Translation </a:t>
            </a:r>
            <a:r>
              <a:rPr kumimoji="1"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Result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5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2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8"/>
          <p:cNvSpPr txBox="1"/>
          <p:nvPr/>
        </p:nvSpPr>
        <p:spPr>
          <a:xfrm>
            <a:off x="4080395" y="339016"/>
            <a:ext cx="3743030" cy="3691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点击输入您的标题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842270" y="562518"/>
            <a:ext cx="10507461" cy="0"/>
            <a:chOff x="1028775" y="591989"/>
            <a:chExt cx="11086097" cy="0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050662" y="1930862"/>
            <a:ext cx="3901506" cy="3177830"/>
            <a:chOff x="10047" y="3376"/>
            <a:chExt cx="6146" cy="5006"/>
          </a:xfrm>
          <a:solidFill>
            <a:srgbClr val="C00000"/>
          </a:solidFill>
        </p:grpSpPr>
        <p:grpSp>
          <p:nvGrpSpPr>
            <p:cNvPr id="3" name="组合 2"/>
            <p:cNvGrpSpPr/>
            <p:nvPr/>
          </p:nvGrpSpPr>
          <p:grpSpPr>
            <a:xfrm>
              <a:off x="10541" y="3376"/>
              <a:ext cx="5005" cy="5006"/>
              <a:chOff x="6693740" y="2143760"/>
              <a:chExt cx="3178140" cy="3178698"/>
            </a:xfrm>
            <a:grpFill/>
          </p:grpSpPr>
          <p:sp>
            <p:nvSpPr>
              <p:cNvPr id="17" name="Freeform 7"/>
              <p:cNvSpPr/>
              <p:nvPr/>
            </p:nvSpPr>
            <p:spPr bwMode="auto">
              <a:xfrm rot="18900000">
                <a:off x="7789663" y="2143760"/>
                <a:ext cx="1514767" cy="1514767"/>
              </a:xfrm>
              <a:custGeom>
                <a:avLst/>
                <a:gdLst>
                  <a:gd name="T0" fmla="*/ 720 w 720"/>
                  <a:gd name="T1" fmla="*/ 275 h 720"/>
                  <a:gd name="T2" fmla="*/ 643 w 720"/>
                  <a:gd name="T3" fmla="*/ 352 h 720"/>
                  <a:gd name="T4" fmla="*/ 643 w 720"/>
                  <a:gd name="T5" fmla="*/ 352 h 720"/>
                  <a:gd name="T6" fmla="*/ 603 w 720"/>
                  <a:gd name="T7" fmla="*/ 336 h 720"/>
                  <a:gd name="T8" fmla="*/ 569 w 720"/>
                  <a:gd name="T9" fmla="*/ 313 h 720"/>
                  <a:gd name="T10" fmla="*/ 543 w 720"/>
                  <a:gd name="T11" fmla="*/ 356 h 720"/>
                  <a:gd name="T12" fmla="*/ 542 w 720"/>
                  <a:gd name="T13" fmla="*/ 365 h 720"/>
                  <a:gd name="T14" fmla="*/ 542 w 720"/>
                  <a:gd name="T15" fmla="*/ 542 h 720"/>
                  <a:gd name="T16" fmla="*/ 542 w 720"/>
                  <a:gd name="T17" fmla="*/ 542 h 720"/>
                  <a:gd name="T18" fmla="*/ 356 w 720"/>
                  <a:gd name="T19" fmla="*/ 542 h 720"/>
                  <a:gd name="T20" fmla="*/ 345 w 720"/>
                  <a:gd name="T21" fmla="*/ 543 h 720"/>
                  <a:gd name="T22" fmla="*/ 296 w 720"/>
                  <a:gd name="T23" fmla="*/ 572 h 720"/>
                  <a:gd name="T24" fmla="*/ 314 w 720"/>
                  <a:gd name="T25" fmla="*/ 610 h 720"/>
                  <a:gd name="T26" fmla="*/ 320 w 720"/>
                  <a:gd name="T27" fmla="*/ 617 h 720"/>
                  <a:gd name="T28" fmla="*/ 335 w 720"/>
                  <a:gd name="T29" fmla="*/ 652 h 720"/>
                  <a:gd name="T30" fmla="*/ 266 w 720"/>
                  <a:gd name="T31" fmla="*/ 720 h 720"/>
                  <a:gd name="T32" fmla="*/ 198 w 720"/>
                  <a:gd name="T33" fmla="*/ 652 h 720"/>
                  <a:gd name="T34" fmla="*/ 198 w 720"/>
                  <a:gd name="T35" fmla="*/ 652 h 720"/>
                  <a:gd name="T36" fmla="*/ 212 w 720"/>
                  <a:gd name="T37" fmla="*/ 617 h 720"/>
                  <a:gd name="T38" fmla="*/ 219 w 720"/>
                  <a:gd name="T39" fmla="*/ 610 h 720"/>
                  <a:gd name="T40" fmla="*/ 237 w 720"/>
                  <a:gd name="T41" fmla="*/ 572 h 720"/>
                  <a:gd name="T42" fmla="*/ 187 w 720"/>
                  <a:gd name="T43" fmla="*/ 543 h 720"/>
                  <a:gd name="T44" fmla="*/ 177 w 720"/>
                  <a:gd name="T45" fmla="*/ 542 h 720"/>
                  <a:gd name="T46" fmla="*/ 0 w 720"/>
                  <a:gd name="T47" fmla="*/ 542 h 720"/>
                  <a:gd name="T48" fmla="*/ 0 w 720"/>
                  <a:gd name="T49" fmla="*/ 365 h 720"/>
                  <a:gd name="T50" fmla="*/ 1 w 720"/>
                  <a:gd name="T51" fmla="*/ 358 h 720"/>
                  <a:gd name="T52" fmla="*/ 19 w 720"/>
                  <a:gd name="T53" fmla="*/ 321 h 720"/>
                  <a:gd name="T54" fmla="*/ 40 w 720"/>
                  <a:gd name="T55" fmla="*/ 335 h 720"/>
                  <a:gd name="T56" fmla="*/ 47 w 720"/>
                  <a:gd name="T57" fmla="*/ 342 h 720"/>
                  <a:gd name="T58" fmla="*/ 92 w 720"/>
                  <a:gd name="T59" fmla="*/ 360 h 720"/>
                  <a:gd name="T60" fmla="*/ 93 w 720"/>
                  <a:gd name="T61" fmla="*/ 360 h 720"/>
                  <a:gd name="T62" fmla="*/ 178 w 720"/>
                  <a:gd name="T63" fmla="*/ 275 h 720"/>
                  <a:gd name="T64" fmla="*/ 93 w 720"/>
                  <a:gd name="T65" fmla="*/ 190 h 720"/>
                  <a:gd name="T66" fmla="*/ 92 w 720"/>
                  <a:gd name="T67" fmla="*/ 190 h 720"/>
                  <a:gd name="T68" fmla="*/ 47 w 720"/>
                  <a:gd name="T69" fmla="*/ 209 h 720"/>
                  <a:gd name="T70" fmla="*/ 40 w 720"/>
                  <a:gd name="T71" fmla="*/ 215 h 720"/>
                  <a:gd name="T72" fmla="*/ 19 w 720"/>
                  <a:gd name="T73" fmla="*/ 230 h 720"/>
                  <a:gd name="T74" fmla="*/ 1 w 720"/>
                  <a:gd name="T75" fmla="*/ 193 h 720"/>
                  <a:gd name="T76" fmla="*/ 0 w 720"/>
                  <a:gd name="T77" fmla="*/ 186 h 720"/>
                  <a:gd name="T78" fmla="*/ 0 w 720"/>
                  <a:gd name="T79" fmla="*/ 0 h 720"/>
                  <a:gd name="T80" fmla="*/ 177 w 720"/>
                  <a:gd name="T81" fmla="*/ 0 h 720"/>
                  <a:gd name="T82" fmla="*/ 186 w 720"/>
                  <a:gd name="T83" fmla="*/ 1 h 720"/>
                  <a:gd name="T84" fmla="*/ 206 w 720"/>
                  <a:gd name="T85" fmla="*/ 61 h 720"/>
                  <a:gd name="T86" fmla="*/ 190 w 720"/>
                  <a:gd name="T87" fmla="*/ 102 h 720"/>
                  <a:gd name="T88" fmla="*/ 266 w 720"/>
                  <a:gd name="T89" fmla="*/ 179 h 720"/>
                  <a:gd name="T90" fmla="*/ 343 w 720"/>
                  <a:gd name="T91" fmla="*/ 102 h 720"/>
                  <a:gd name="T92" fmla="*/ 327 w 720"/>
                  <a:gd name="T93" fmla="*/ 61 h 720"/>
                  <a:gd name="T94" fmla="*/ 347 w 720"/>
                  <a:gd name="T95" fmla="*/ 1 h 720"/>
                  <a:gd name="T96" fmla="*/ 356 w 720"/>
                  <a:gd name="T97" fmla="*/ 0 h 720"/>
                  <a:gd name="T98" fmla="*/ 542 w 720"/>
                  <a:gd name="T99" fmla="*/ 0 h 720"/>
                  <a:gd name="T100" fmla="*/ 542 w 720"/>
                  <a:gd name="T101" fmla="*/ 186 h 720"/>
                  <a:gd name="T102" fmla="*/ 543 w 720"/>
                  <a:gd name="T103" fmla="*/ 194 h 720"/>
                  <a:gd name="T104" fmla="*/ 569 w 720"/>
                  <a:gd name="T105" fmla="*/ 238 h 720"/>
                  <a:gd name="T106" fmla="*/ 603 w 720"/>
                  <a:gd name="T107" fmla="*/ 215 h 720"/>
                  <a:gd name="T108" fmla="*/ 642 w 720"/>
                  <a:gd name="T109" fmla="*/ 199 h 720"/>
                  <a:gd name="T110" fmla="*/ 643 w 720"/>
                  <a:gd name="T111" fmla="*/ 199 h 720"/>
                  <a:gd name="T112" fmla="*/ 720 w 720"/>
                  <a:gd name="T113" fmla="*/ 275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20" h="720">
                    <a:moveTo>
                      <a:pt x="720" y="275"/>
                    </a:moveTo>
                    <a:cubicBezTo>
                      <a:pt x="720" y="318"/>
                      <a:pt x="686" y="352"/>
                      <a:pt x="643" y="352"/>
                    </a:cubicBezTo>
                    <a:cubicBezTo>
                      <a:pt x="643" y="352"/>
                      <a:pt x="643" y="352"/>
                      <a:pt x="643" y="352"/>
                    </a:cubicBezTo>
                    <a:cubicBezTo>
                      <a:pt x="639" y="352"/>
                      <a:pt x="621" y="351"/>
                      <a:pt x="603" y="336"/>
                    </a:cubicBezTo>
                    <a:cubicBezTo>
                      <a:pt x="592" y="327"/>
                      <a:pt x="580" y="313"/>
                      <a:pt x="569" y="313"/>
                    </a:cubicBezTo>
                    <a:cubicBezTo>
                      <a:pt x="559" y="313"/>
                      <a:pt x="550" y="323"/>
                      <a:pt x="543" y="356"/>
                    </a:cubicBezTo>
                    <a:cubicBezTo>
                      <a:pt x="542" y="359"/>
                      <a:pt x="542" y="362"/>
                      <a:pt x="542" y="365"/>
                    </a:cubicBezTo>
                    <a:cubicBezTo>
                      <a:pt x="542" y="542"/>
                      <a:pt x="542" y="542"/>
                      <a:pt x="542" y="542"/>
                    </a:cubicBezTo>
                    <a:cubicBezTo>
                      <a:pt x="542" y="542"/>
                      <a:pt x="542" y="542"/>
                      <a:pt x="542" y="542"/>
                    </a:cubicBezTo>
                    <a:cubicBezTo>
                      <a:pt x="356" y="542"/>
                      <a:pt x="356" y="542"/>
                      <a:pt x="356" y="542"/>
                    </a:cubicBezTo>
                    <a:cubicBezTo>
                      <a:pt x="352" y="542"/>
                      <a:pt x="349" y="543"/>
                      <a:pt x="345" y="543"/>
                    </a:cubicBezTo>
                    <a:cubicBezTo>
                      <a:pt x="315" y="550"/>
                      <a:pt x="300" y="559"/>
                      <a:pt x="296" y="572"/>
                    </a:cubicBezTo>
                    <a:cubicBezTo>
                      <a:pt x="292" y="586"/>
                      <a:pt x="304" y="599"/>
                      <a:pt x="314" y="610"/>
                    </a:cubicBezTo>
                    <a:cubicBezTo>
                      <a:pt x="316" y="613"/>
                      <a:pt x="318" y="615"/>
                      <a:pt x="320" y="617"/>
                    </a:cubicBezTo>
                    <a:cubicBezTo>
                      <a:pt x="335" y="634"/>
                      <a:pt x="335" y="651"/>
                      <a:pt x="335" y="652"/>
                    </a:cubicBezTo>
                    <a:cubicBezTo>
                      <a:pt x="335" y="690"/>
                      <a:pt x="304" y="720"/>
                      <a:pt x="266" y="720"/>
                    </a:cubicBezTo>
                    <a:cubicBezTo>
                      <a:pt x="229" y="720"/>
                      <a:pt x="198" y="690"/>
                      <a:pt x="198" y="652"/>
                    </a:cubicBezTo>
                    <a:cubicBezTo>
                      <a:pt x="198" y="652"/>
                      <a:pt x="198" y="652"/>
                      <a:pt x="198" y="652"/>
                    </a:cubicBezTo>
                    <a:cubicBezTo>
                      <a:pt x="198" y="651"/>
                      <a:pt x="197" y="634"/>
                      <a:pt x="212" y="617"/>
                    </a:cubicBezTo>
                    <a:cubicBezTo>
                      <a:pt x="214" y="615"/>
                      <a:pt x="216" y="613"/>
                      <a:pt x="219" y="610"/>
                    </a:cubicBezTo>
                    <a:cubicBezTo>
                      <a:pt x="229" y="599"/>
                      <a:pt x="241" y="586"/>
                      <a:pt x="237" y="572"/>
                    </a:cubicBezTo>
                    <a:cubicBezTo>
                      <a:pt x="233" y="559"/>
                      <a:pt x="217" y="550"/>
                      <a:pt x="187" y="543"/>
                    </a:cubicBezTo>
                    <a:cubicBezTo>
                      <a:pt x="184" y="543"/>
                      <a:pt x="180" y="542"/>
                      <a:pt x="177" y="542"/>
                    </a:cubicBezTo>
                    <a:cubicBezTo>
                      <a:pt x="0" y="542"/>
                      <a:pt x="0" y="542"/>
                      <a:pt x="0" y="542"/>
                    </a:cubicBezTo>
                    <a:cubicBezTo>
                      <a:pt x="0" y="365"/>
                      <a:pt x="0" y="365"/>
                      <a:pt x="0" y="365"/>
                    </a:cubicBezTo>
                    <a:cubicBezTo>
                      <a:pt x="0" y="363"/>
                      <a:pt x="0" y="360"/>
                      <a:pt x="1" y="358"/>
                    </a:cubicBezTo>
                    <a:cubicBezTo>
                      <a:pt x="8" y="324"/>
                      <a:pt x="17" y="321"/>
                      <a:pt x="19" y="321"/>
                    </a:cubicBezTo>
                    <a:cubicBezTo>
                      <a:pt x="24" y="321"/>
                      <a:pt x="33" y="329"/>
                      <a:pt x="40" y="335"/>
                    </a:cubicBezTo>
                    <a:cubicBezTo>
                      <a:pt x="42" y="338"/>
                      <a:pt x="45" y="340"/>
                      <a:pt x="47" y="342"/>
                    </a:cubicBezTo>
                    <a:cubicBezTo>
                      <a:pt x="67" y="359"/>
                      <a:pt x="87" y="360"/>
                      <a:pt x="92" y="360"/>
                    </a:cubicBezTo>
                    <a:cubicBezTo>
                      <a:pt x="93" y="360"/>
                      <a:pt x="93" y="360"/>
                      <a:pt x="93" y="360"/>
                    </a:cubicBezTo>
                    <a:cubicBezTo>
                      <a:pt x="140" y="360"/>
                      <a:pt x="178" y="322"/>
                      <a:pt x="178" y="275"/>
                    </a:cubicBezTo>
                    <a:cubicBezTo>
                      <a:pt x="178" y="229"/>
                      <a:pt x="140" y="190"/>
                      <a:pt x="93" y="190"/>
                    </a:cubicBezTo>
                    <a:cubicBezTo>
                      <a:pt x="92" y="190"/>
                      <a:pt x="92" y="190"/>
                      <a:pt x="92" y="190"/>
                    </a:cubicBezTo>
                    <a:cubicBezTo>
                      <a:pt x="87" y="190"/>
                      <a:pt x="67" y="192"/>
                      <a:pt x="47" y="209"/>
                    </a:cubicBezTo>
                    <a:cubicBezTo>
                      <a:pt x="45" y="211"/>
                      <a:pt x="42" y="213"/>
                      <a:pt x="40" y="215"/>
                    </a:cubicBezTo>
                    <a:cubicBezTo>
                      <a:pt x="33" y="222"/>
                      <a:pt x="24" y="230"/>
                      <a:pt x="19" y="230"/>
                    </a:cubicBezTo>
                    <a:cubicBezTo>
                      <a:pt x="17" y="230"/>
                      <a:pt x="8" y="227"/>
                      <a:pt x="1" y="193"/>
                    </a:cubicBezTo>
                    <a:cubicBezTo>
                      <a:pt x="0" y="190"/>
                      <a:pt x="0" y="188"/>
                      <a:pt x="0" y="18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77" y="0"/>
                      <a:pt x="177" y="0"/>
                      <a:pt x="177" y="0"/>
                    </a:cubicBezTo>
                    <a:cubicBezTo>
                      <a:pt x="180" y="0"/>
                      <a:pt x="183" y="1"/>
                      <a:pt x="186" y="1"/>
                    </a:cubicBezTo>
                    <a:cubicBezTo>
                      <a:pt x="257" y="18"/>
                      <a:pt x="223" y="42"/>
                      <a:pt x="206" y="61"/>
                    </a:cubicBezTo>
                    <a:cubicBezTo>
                      <a:pt x="189" y="82"/>
                      <a:pt x="190" y="102"/>
                      <a:pt x="190" y="102"/>
                    </a:cubicBezTo>
                    <a:cubicBezTo>
                      <a:pt x="190" y="144"/>
                      <a:pt x="224" y="179"/>
                      <a:pt x="266" y="179"/>
                    </a:cubicBezTo>
                    <a:cubicBezTo>
                      <a:pt x="309" y="179"/>
                      <a:pt x="343" y="144"/>
                      <a:pt x="343" y="102"/>
                    </a:cubicBezTo>
                    <a:cubicBezTo>
                      <a:pt x="343" y="102"/>
                      <a:pt x="344" y="82"/>
                      <a:pt x="327" y="61"/>
                    </a:cubicBezTo>
                    <a:cubicBezTo>
                      <a:pt x="310" y="42"/>
                      <a:pt x="276" y="18"/>
                      <a:pt x="347" y="1"/>
                    </a:cubicBezTo>
                    <a:cubicBezTo>
                      <a:pt x="350" y="1"/>
                      <a:pt x="353" y="0"/>
                      <a:pt x="356" y="0"/>
                    </a:cubicBezTo>
                    <a:cubicBezTo>
                      <a:pt x="542" y="0"/>
                      <a:pt x="542" y="0"/>
                      <a:pt x="542" y="0"/>
                    </a:cubicBezTo>
                    <a:cubicBezTo>
                      <a:pt x="542" y="186"/>
                      <a:pt x="542" y="186"/>
                      <a:pt x="542" y="186"/>
                    </a:cubicBezTo>
                    <a:cubicBezTo>
                      <a:pt x="542" y="189"/>
                      <a:pt x="542" y="192"/>
                      <a:pt x="543" y="194"/>
                    </a:cubicBezTo>
                    <a:cubicBezTo>
                      <a:pt x="550" y="228"/>
                      <a:pt x="559" y="238"/>
                      <a:pt x="569" y="238"/>
                    </a:cubicBezTo>
                    <a:cubicBezTo>
                      <a:pt x="580" y="238"/>
                      <a:pt x="592" y="224"/>
                      <a:pt x="603" y="215"/>
                    </a:cubicBezTo>
                    <a:cubicBezTo>
                      <a:pt x="620" y="200"/>
                      <a:pt x="638" y="199"/>
                      <a:pt x="642" y="199"/>
                    </a:cubicBezTo>
                    <a:cubicBezTo>
                      <a:pt x="643" y="199"/>
                      <a:pt x="643" y="199"/>
                      <a:pt x="643" y="199"/>
                    </a:cubicBezTo>
                    <a:cubicBezTo>
                      <a:pt x="686" y="199"/>
                      <a:pt x="720" y="233"/>
                      <a:pt x="720" y="2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12" tIns="45706" rIns="91412" bIns="45706" numCol="1" anchor="t" anchorCtr="0" compatLnSpc="1"/>
              <a:lstStyle/>
              <a:p>
                <a:pPr>
                  <a:lnSpc>
                    <a:spcPct val="140000"/>
                  </a:lnSpc>
                </a:pPr>
                <a:endPara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8" name="Group 506"/>
              <p:cNvGrpSpPr/>
              <p:nvPr/>
            </p:nvGrpSpPr>
            <p:grpSpPr bwMode="auto">
              <a:xfrm>
                <a:off x="8390549" y="2813034"/>
                <a:ext cx="268294" cy="312622"/>
                <a:chOff x="0" y="0"/>
                <a:chExt cx="495" cy="574"/>
              </a:xfrm>
              <a:grpFill/>
            </p:grpSpPr>
            <p:sp>
              <p:nvSpPr>
                <p:cNvPr id="19" name="AutoShape 504"/>
                <p:cNvSpPr/>
                <p:nvPr/>
              </p:nvSpPr>
              <p:spPr bwMode="auto">
                <a:xfrm>
                  <a:off x="0" y="0"/>
                  <a:ext cx="495" cy="57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w 21600"/>
                    <a:gd name="T19" fmla="*/ 0 h 21600"/>
                    <a:gd name="T20" fmla="*/ 0 w 21600"/>
                    <a:gd name="T21" fmla="*/ 0 h 21600"/>
                    <a:gd name="T22" fmla="*/ 0 w 21600"/>
                    <a:gd name="T23" fmla="*/ 0 h 21600"/>
                    <a:gd name="T24" fmla="*/ 0 w 21600"/>
                    <a:gd name="T25" fmla="*/ 0 h 21600"/>
                    <a:gd name="T26" fmla="*/ 0 w 21600"/>
                    <a:gd name="T27" fmla="*/ 0 h 21600"/>
                    <a:gd name="T28" fmla="*/ 0 w 21600"/>
                    <a:gd name="T29" fmla="*/ 0 h 21600"/>
                    <a:gd name="T30" fmla="*/ 0 w 21600"/>
                    <a:gd name="T31" fmla="*/ 0 h 21600"/>
                    <a:gd name="T32" fmla="*/ 0 w 21600"/>
                    <a:gd name="T33" fmla="*/ 0 h 21600"/>
                    <a:gd name="T34" fmla="*/ 0 w 21600"/>
                    <a:gd name="T35" fmla="*/ 0 h 21600"/>
                    <a:gd name="T36" fmla="*/ 0 w 21600"/>
                    <a:gd name="T37" fmla="*/ 0 h 21600"/>
                    <a:gd name="T38" fmla="*/ 0 w 21600"/>
                    <a:gd name="T39" fmla="*/ 0 h 21600"/>
                    <a:gd name="T40" fmla="*/ 0 w 21600"/>
                    <a:gd name="T41" fmla="*/ 0 h 21600"/>
                    <a:gd name="T42" fmla="*/ 0 w 21600"/>
                    <a:gd name="T43" fmla="*/ 0 h 21600"/>
                    <a:gd name="T44" fmla="*/ 0 w 21600"/>
                    <a:gd name="T45" fmla="*/ 0 h 21600"/>
                    <a:gd name="T46" fmla="*/ 0 w 21600"/>
                    <a:gd name="T47" fmla="*/ 0 h 21600"/>
                    <a:gd name="T48" fmla="*/ 0 w 21600"/>
                    <a:gd name="T49" fmla="*/ 0 h 21600"/>
                    <a:gd name="T50" fmla="*/ 0 w 21600"/>
                    <a:gd name="T51" fmla="*/ 0 h 21600"/>
                    <a:gd name="T52" fmla="*/ 0 w 21600"/>
                    <a:gd name="T53" fmla="*/ 0 h 21600"/>
                    <a:gd name="T54" fmla="*/ 0 w 21600"/>
                    <a:gd name="T55" fmla="*/ 0 h 21600"/>
                    <a:gd name="T56" fmla="*/ 0 w 21600"/>
                    <a:gd name="T57" fmla="*/ 0 h 21600"/>
                    <a:gd name="T58" fmla="*/ 0 w 21600"/>
                    <a:gd name="T59" fmla="*/ 0 h 21600"/>
                    <a:gd name="T60" fmla="*/ 0 w 21600"/>
                    <a:gd name="T61" fmla="*/ 0 h 21600"/>
                    <a:gd name="T62" fmla="*/ 0 w 21600"/>
                    <a:gd name="T63" fmla="*/ 0 h 21600"/>
                    <a:gd name="T64" fmla="*/ 0 w 21600"/>
                    <a:gd name="T65" fmla="*/ 0 h 21600"/>
                    <a:gd name="T66" fmla="*/ 0 w 21600"/>
                    <a:gd name="T67" fmla="*/ 0 h 21600"/>
                    <a:gd name="T68" fmla="*/ 0 w 21600"/>
                    <a:gd name="T69" fmla="*/ 0 h 21600"/>
                    <a:gd name="T70" fmla="*/ 0 w 21600"/>
                    <a:gd name="T71" fmla="*/ 0 h 21600"/>
                    <a:gd name="T72" fmla="*/ 0 w 21600"/>
                    <a:gd name="T73" fmla="*/ 0 h 21600"/>
                    <a:gd name="T74" fmla="*/ 0 w 21600"/>
                    <a:gd name="T75" fmla="*/ 0 h 21600"/>
                    <a:gd name="T76" fmla="*/ 0 w 21600"/>
                    <a:gd name="T77" fmla="*/ 0 h 21600"/>
                    <a:gd name="T78" fmla="*/ 0 w 21600"/>
                    <a:gd name="T79" fmla="*/ 0 h 21600"/>
                    <a:gd name="T80" fmla="*/ 0 w 21600"/>
                    <a:gd name="T81" fmla="*/ 0 h 21600"/>
                    <a:gd name="T82" fmla="*/ 0 w 21600"/>
                    <a:gd name="T83" fmla="*/ 0 h 21600"/>
                    <a:gd name="T84" fmla="*/ 0 w 21600"/>
                    <a:gd name="T85" fmla="*/ 0 h 21600"/>
                    <a:gd name="T86" fmla="*/ 0 w 21600"/>
                    <a:gd name="T87" fmla="*/ 0 h 21600"/>
                    <a:gd name="T88" fmla="*/ 0 w 21600"/>
                    <a:gd name="T89" fmla="*/ 0 h 21600"/>
                    <a:gd name="T90" fmla="*/ 0 w 21600"/>
                    <a:gd name="T91" fmla="*/ 0 h 21600"/>
                    <a:gd name="T92" fmla="*/ 0 w 21600"/>
                    <a:gd name="T93" fmla="*/ 0 h 21600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0" t="0" r="r" b="b"/>
                  <a:pathLst>
                    <a:path w="21600" h="21600">
                      <a:moveTo>
                        <a:pt x="19055" y="2989"/>
                      </a:moveTo>
                      <a:lnTo>
                        <a:pt x="19055" y="1827"/>
                      </a:lnTo>
                      <a:cubicBezTo>
                        <a:pt x="19055" y="683"/>
                        <a:pt x="18218" y="0"/>
                        <a:pt x="16814" y="0"/>
                      </a:cubicBezTo>
                      <a:cubicBezTo>
                        <a:pt x="15411" y="0"/>
                        <a:pt x="14573" y="683"/>
                        <a:pt x="14573" y="1827"/>
                      </a:cubicBezTo>
                      <a:lnTo>
                        <a:pt x="14573" y="2989"/>
                      </a:lnTo>
                      <a:lnTo>
                        <a:pt x="13055" y="2989"/>
                      </a:lnTo>
                      <a:lnTo>
                        <a:pt x="13055" y="1827"/>
                      </a:lnTo>
                      <a:cubicBezTo>
                        <a:pt x="13055" y="683"/>
                        <a:pt x="12217" y="0"/>
                        <a:pt x="10814" y="0"/>
                      </a:cubicBezTo>
                      <a:cubicBezTo>
                        <a:pt x="9411" y="0"/>
                        <a:pt x="8573" y="683"/>
                        <a:pt x="8573" y="1827"/>
                      </a:cubicBezTo>
                      <a:lnTo>
                        <a:pt x="8573" y="2989"/>
                      </a:lnTo>
                      <a:lnTo>
                        <a:pt x="7055" y="2989"/>
                      </a:lnTo>
                      <a:lnTo>
                        <a:pt x="7055" y="1827"/>
                      </a:lnTo>
                      <a:cubicBezTo>
                        <a:pt x="7055" y="683"/>
                        <a:pt x="6217" y="0"/>
                        <a:pt x="4814" y="0"/>
                      </a:cubicBezTo>
                      <a:cubicBezTo>
                        <a:pt x="3410" y="0"/>
                        <a:pt x="2573" y="683"/>
                        <a:pt x="2573" y="1827"/>
                      </a:cubicBezTo>
                      <a:lnTo>
                        <a:pt x="2573" y="2989"/>
                      </a:lnTo>
                      <a:lnTo>
                        <a:pt x="0" y="2989"/>
                      </a:ln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2989"/>
                      </a:lnTo>
                      <a:lnTo>
                        <a:pt x="19055" y="2989"/>
                      </a:lnTo>
                      <a:close/>
                      <a:moveTo>
                        <a:pt x="15773" y="1827"/>
                      </a:moveTo>
                      <a:cubicBezTo>
                        <a:pt x="15773" y="1263"/>
                        <a:pt x="16074" y="1034"/>
                        <a:pt x="16814" y="1034"/>
                      </a:cubicBezTo>
                      <a:cubicBezTo>
                        <a:pt x="17555" y="1034"/>
                        <a:pt x="17855" y="1263"/>
                        <a:pt x="17855" y="1827"/>
                      </a:cubicBezTo>
                      <a:lnTo>
                        <a:pt x="17855" y="4935"/>
                      </a:lnTo>
                      <a:cubicBezTo>
                        <a:pt x="17855" y="5499"/>
                        <a:pt x="17555" y="5728"/>
                        <a:pt x="16814" y="5728"/>
                      </a:cubicBezTo>
                      <a:cubicBezTo>
                        <a:pt x="16074" y="5728"/>
                        <a:pt x="15773" y="5499"/>
                        <a:pt x="15773" y="4935"/>
                      </a:cubicBezTo>
                      <a:lnTo>
                        <a:pt x="15773" y="1827"/>
                      </a:lnTo>
                      <a:close/>
                      <a:moveTo>
                        <a:pt x="9774" y="1827"/>
                      </a:moveTo>
                      <a:cubicBezTo>
                        <a:pt x="9774" y="1263"/>
                        <a:pt x="10074" y="1034"/>
                        <a:pt x="10814" y="1034"/>
                      </a:cubicBezTo>
                      <a:cubicBezTo>
                        <a:pt x="11555" y="1034"/>
                        <a:pt x="11855" y="1263"/>
                        <a:pt x="11855" y="1827"/>
                      </a:cubicBezTo>
                      <a:lnTo>
                        <a:pt x="11855" y="4935"/>
                      </a:lnTo>
                      <a:cubicBezTo>
                        <a:pt x="11855" y="5499"/>
                        <a:pt x="11555" y="5728"/>
                        <a:pt x="10814" y="5728"/>
                      </a:cubicBezTo>
                      <a:cubicBezTo>
                        <a:pt x="10074" y="5728"/>
                        <a:pt x="9774" y="5499"/>
                        <a:pt x="9774" y="4935"/>
                      </a:cubicBezTo>
                      <a:lnTo>
                        <a:pt x="9774" y="1827"/>
                      </a:lnTo>
                      <a:close/>
                      <a:moveTo>
                        <a:pt x="3774" y="1827"/>
                      </a:moveTo>
                      <a:cubicBezTo>
                        <a:pt x="3774" y="1263"/>
                        <a:pt x="4074" y="1034"/>
                        <a:pt x="4814" y="1034"/>
                      </a:cubicBezTo>
                      <a:cubicBezTo>
                        <a:pt x="5555" y="1034"/>
                        <a:pt x="5855" y="1263"/>
                        <a:pt x="5855" y="1827"/>
                      </a:cubicBezTo>
                      <a:lnTo>
                        <a:pt x="5855" y="4935"/>
                      </a:lnTo>
                      <a:cubicBezTo>
                        <a:pt x="5855" y="5499"/>
                        <a:pt x="5555" y="5728"/>
                        <a:pt x="4814" y="5728"/>
                      </a:cubicBezTo>
                      <a:cubicBezTo>
                        <a:pt x="4074" y="5728"/>
                        <a:pt x="3774" y="5499"/>
                        <a:pt x="3774" y="4935"/>
                      </a:cubicBezTo>
                      <a:lnTo>
                        <a:pt x="3774" y="1827"/>
                      </a:lnTo>
                      <a:close/>
                      <a:moveTo>
                        <a:pt x="19801" y="20049"/>
                      </a:moveTo>
                      <a:lnTo>
                        <a:pt x="1801" y="20049"/>
                      </a:lnTo>
                      <a:lnTo>
                        <a:pt x="1801" y="7125"/>
                      </a:lnTo>
                      <a:lnTo>
                        <a:pt x="19801" y="7125"/>
                      </a:lnTo>
                      <a:lnTo>
                        <a:pt x="19801" y="20049"/>
                      </a:lnTo>
                      <a:close/>
                      <a:moveTo>
                        <a:pt x="19801" y="20049"/>
                      </a:move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lIns="0" tIns="0" rIns="0" bIns="0"/>
                <a:lstStyle/>
                <a:p>
                  <a:pPr>
                    <a:lnSpc>
                      <a:spcPct val="140000"/>
                    </a:lnSpc>
                  </a:pPr>
                  <a:endPara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0" name="AutoShape 505"/>
                <p:cNvSpPr/>
                <p:nvPr/>
              </p:nvSpPr>
              <p:spPr bwMode="auto">
                <a:xfrm>
                  <a:off x="96" y="248"/>
                  <a:ext cx="308" cy="226"/>
                </a:xfrm>
                <a:custGeom>
                  <a:avLst/>
                  <a:gdLst>
                    <a:gd name="T0" fmla="*/ 0 w 21432"/>
                    <a:gd name="T1" fmla="*/ 0 h 21485"/>
                    <a:gd name="T2" fmla="*/ 0 w 21432"/>
                    <a:gd name="T3" fmla="*/ 0 h 21485"/>
                    <a:gd name="T4" fmla="*/ 0 w 21432"/>
                    <a:gd name="T5" fmla="*/ 0 h 21485"/>
                    <a:gd name="T6" fmla="*/ 0 w 21432"/>
                    <a:gd name="T7" fmla="*/ 0 h 21485"/>
                    <a:gd name="T8" fmla="*/ 0 w 21432"/>
                    <a:gd name="T9" fmla="*/ 0 h 21485"/>
                    <a:gd name="T10" fmla="*/ 0 w 21432"/>
                    <a:gd name="T11" fmla="*/ 0 h 21485"/>
                    <a:gd name="T12" fmla="*/ 0 w 21432"/>
                    <a:gd name="T13" fmla="*/ 0 h 21485"/>
                    <a:gd name="T14" fmla="*/ 0 w 21432"/>
                    <a:gd name="T15" fmla="*/ 0 h 21485"/>
                    <a:gd name="T16" fmla="*/ 0 w 21432"/>
                    <a:gd name="T17" fmla="*/ 0 h 21485"/>
                    <a:gd name="T18" fmla="*/ 0 w 21432"/>
                    <a:gd name="T19" fmla="*/ 0 h 21485"/>
                    <a:gd name="T20" fmla="*/ 0 w 21432"/>
                    <a:gd name="T21" fmla="*/ 0 h 21485"/>
                    <a:gd name="T22" fmla="*/ 0 w 21432"/>
                    <a:gd name="T23" fmla="*/ 0 h 21485"/>
                    <a:gd name="T24" fmla="*/ 0 w 21432"/>
                    <a:gd name="T25" fmla="*/ 0 h 21485"/>
                    <a:gd name="T26" fmla="*/ 0 w 21432"/>
                    <a:gd name="T27" fmla="*/ 0 h 21485"/>
                    <a:gd name="T28" fmla="*/ 0 w 21432"/>
                    <a:gd name="T29" fmla="*/ 0 h 21485"/>
                    <a:gd name="T30" fmla="*/ 0 w 21432"/>
                    <a:gd name="T31" fmla="*/ 0 h 21485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1432" h="21485">
                      <a:moveTo>
                        <a:pt x="5697" y="20658"/>
                      </a:moveTo>
                      <a:cubicBezTo>
                        <a:pt x="6029" y="21113"/>
                        <a:pt x="6687" y="21485"/>
                        <a:pt x="7159" y="21485"/>
                      </a:cubicBezTo>
                      <a:lnTo>
                        <a:pt x="8158" y="21485"/>
                      </a:lnTo>
                      <a:cubicBezTo>
                        <a:pt x="8628" y="21485"/>
                        <a:pt x="9287" y="21114"/>
                        <a:pt x="9620" y="20658"/>
                      </a:cubicBezTo>
                      <a:lnTo>
                        <a:pt x="21184" y="4870"/>
                      </a:lnTo>
                      <a:cubicBezTo>
                        <a:pt x="21517" y="4416"/>
                        <a:pt x="21516" y="3674"/>
                        <a:pt x="21181" y="3221"/>
                      </a:cubicBezTo>
                      <a:lnTo>
                        <a:pt x="19049" y="338"/>
                      </a:lnTo>
                      <a:cubicBezTo>
                        <a:pt x="18714" y="-115"/>
                        <a:pt x="18168" y="-113"/>
                        <a:pt x="17836" y="342"/>
                      </a:cubicBezTo>
                      <a:lnTo>
                        <a:pt x="8299" y="13362"/>
                      </a:lnTo>
                      <a:cubicBezTo>
                        <a:pt x="7966" y="13816"/>
                        <a:pt x="7421" y="13817"/>
                        <a:pt x="7087" y="13362"/>
                      </a:cubicBezTo>
                      <a:lnTo>
                        <a:pt x="3607" y="8633"/>
                      </a:lnTo>
                      <a:cubicBezTo>
                        <a:pt x="3273" y="8179"/>
                        <a:pt x="2728" y="8179"/>
                        <a:pt x="2394" y="8635"/>
                      </a:cubicBezTo>
                      <a:lnTo>
                        <a:pt x="251" y="11554"/>
                      </a:lnTo>
                      <a:cubicBezTo>
                        <a:pt x="-82" y="12008"/>
                        <a:pt x="-83" y="12751"/>
                        <a:pt x="249" y="13206"/>
                      </a:cubicBezTo>
                      <a:lnTo>
                        <a:pt x="5697" y="20658"/>
                      </a:lnTo>
                      <a:close/>
                      <a:moveTo>
                        <a:pt x="5697" y="20658"/>
                      </a:move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lIns="0" tIns="0" rIns="0" bIns="0"/>
                <a:lstStyle/>
                <a:p>
                  <a:pPr>
                    <a:lnSpc>
                      <a:spcPct val="140000"/>
                    </a:lnSpc>
                  </a:pPr>
                  <a:endPara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2" name="Freeform 6"/>
              <p:cNvSpPr/>
              <p:nvPr/>
            </p:nvSpPr>
            <p:spPr bwMode="auto">
              <a:xfrm rot="18900000">
                <a:off x="8354413" y="3240636"/>
                <a:ext cx="1517467" cy="1514767"/>
              </a:xfrm>
              <a:custGeom>
                <a:avLst/>
                <a:gdLst>
                  <a:gd name="T0" fmla="*/ 720 w 721"/>
                  <a:gd name="T1" fmla="*/ 356 h 720"/>
                  <a:gd name="T2" fmla="*/ 721 w 721"/>
                  <a:gd name="T3" fmla="*/ 542 h 720"/>
                  <a:gd name="T4" fmla="*/ 535 w 721"/>
                  <a:gd name="T5" fmla="*/ 542 h 720"/>
                  <a:gd name="T6" fmla="*/ 526 w 721"/>
                  <a:gd name="T7" fmla="*/ 543 h 720"/>
                  <a:gd name="T8" fmla="*/ 506 w 721"/>
                  <a:gd name="T9" fmla="*/ 603 h 720"/>
                  <a:gd name="T10" fmla="*/ 522 w 721"/>
                  <a:gd name="T11" fmla="*/ 643 h 720"/>
                  <a:gd name="T12" fmla="*/ 445 w 721"/>
                  <a:gd name="T13" fmla="*/ 720 h 720"/>
                  <a:gd name="T14" fmla="*/ 369 w 721"/>
                  <a:gd name="T15" fmla="*/ 643 h 720"/>
                  <a:gd name="T16" fmla="*/ 385 w 721"/>
                  <a:gd name="T17" fmla="*/ 603 h 720"/>
                  <a:gd name="T18" fmla="*/ 365 w 721"/>
                  <a:gd name="T19" fmla="*/ 543 h 720"/>
                  <a:gd name="T20" fmla="*/ 356 w 721"/>
                  <a:gd name="T21" fmla="*/ 542 h 720"/>
                  <a:gd name="T22" fmla="*/ 179 w 721"/>
                  <a:gd name="T23" fmla="*/ 542 h 720"/>
                  <a:gd name="T24" fmla="*/ 179 w 721"/>
                  <a:gd name="T25" fmla="*/ 356 h 720"/>
                  <a:gd name="T26" fmla="*/ 177 w 721"/>
                  <a:gd name="T27" fmla="*/ 346 h 720"/>
                  <a:gd name="T28" fmla="*/ 143 w 721"/>
                  <a:gd name="T29" fmla="*/ 296 h 720"/>
                  <a:gd name="T30" fmla="*/ 110 w 721"/>
                  <a:gd name="T31" fmla="*/ 314 h 720"/>
                  <a:gd name="T32" fmla="*/ 104 w 721"/>
                  <a:gd name="T33" fmla="*/ 321 h 720"/>
                  <a:gd name="T34" fmla="*/ 69 w 721"/>
                  <a:gd name="T35" fmla="*/ 335 h 720"/>
                  <a:gd name="T36" fmla="*/ 68 w 721"/>
                  <a:gd name="T37" fmla="*/ 335 h 720"/>
                  <a:gd name="T38" fmla="*/ 0 w 721"/>
                  <a:gd name="T39" fmla="*/ 267 h 720"/>
                  <a:gd name="T40" fmla="*/ 68 w 721"/>
                  <a:gd name="T41" fmla="*/ 198 h 720"/>
                  <a:gd name="T42" fmla="*/ 69 w 721"/>
                  <a:gd name="T43" fmla="*/ 198 h 720"/>
                  <a:gd name="T44" fmla="*/ 82 w 721"/>
                  <a:gd name="T45" fmla="*/ 200 h 720"/>
                  <a:gd name="T46" fmla="*/ 104 w 721"/>
                  <a:gd name="T47" fmla="*/ 213 h 720"/>
                  <a:gd name="T48" fmla="*/ 110 w 721"/>
                  <a:gd name="T49" fmla="*/ 219 h 720"/>
                  <a:gd name="T50" fmla="*/ 143 w 721"/>
                  <a:gd name="T51" fmla="*/ 238 h 720"/>
                  <a:gd name="T52" fmla="*/ 177 w 721"/>
                  <a:gd name="T53" fmla="*/ 188 h 720"/>
                  <a:gd name="T54" fmla="*/ 179 w 721"/>
                  <a:gd name="T55" fmla="*/ 177 h 720"/>
                  <a:gd name="T56" fmla="*/ 179 w 721"/>
                  <a:gd name="T57" fmla="*/ 0 h 720"/>
                  <a:gd name="T58" fmla="*/ 179 w 721"/>
                  <a:gd name="T59" fmla="*/ 0 h 720"/>
                  <a:gd name="T60" fmla="*/ 179 w 721"/>
                  <a:gd name="T61" fmla="*/ 0 h 720"/>
                  <a:gd name="T62" fmla="*/ 356 w 721"/>
                  <a:gd name="T63" fmla="*/ 0 h 720"/>
                  <a:gd name="T64" fmla="*/ 363 w 721"/>
                  <a:gd name="T65" fmla="*/ 1 h 720"/>
                  <a:gd name="T66" fmla="*/ 400 w 721"/>
                  <a:gd name="T67" fmla="*/ 18 h 720"/>
                  <a:gd name="T68" fmla="*/ 386 w 721"/>
                  <a:gd name="T69" fmla="*/ 40 h 720"/>
                  <a:gd name="T70" fmla="*/ 379 w 721"/>
                  <a:gd name="T71" fmla="*/ 47 h 720"/>
                  <a:gd name="T72" fmla="*/ 360 w 721"/>
                  <a:gd name="T73" fmla="*/ 93 h 720"/>
                  <a:gd name="T74" fmla="*/ 445 w 721"/>
                  <a:gd name="T75" fmla="*/ 178 h 720"/>
                  <a:gd name="T76" fmla="*/ 530 w 721"/>
                  <a:gd name="T77" fmla="*/ 93 h 720"/>
                  <a:gd name="T78" fmla="*/ 512 w 721"/>
                  <a:gd name="T79" fmla="*/ 47 h 720"/>
                  <a:gd name="T80" fmla="*/ 505 w 721"/>
                  <a:gd name="T81" fmla="*/ 40 h 720"/>
                  <a:gd name="T82" fmla="*/ 491 w 721"/>
                  <a:gd name="T83" fmla="*/ 18 h 720"/>
                  <a:gd name="T84" fmla="*/ 528 w 721"/>
                  <a:gd name="T85" fmla="*/ 1 h 720"/>
                  <a:gd name="T86" fmla="*/ 535 w 721"/>
                  <a:gd name="T87" fmla="*/ 0 h 720"/>
                  <a:gd name="T88" fmla="*/ 721 w 721"/>
                  <a:gd name="T89" fmla="*/ 0 h 720"/>
                  <a:gd name="T90" fmla="*/ 720 w 721"/>
                  <a:gd name="T91" fmla="*/ 177 h 720"/>
                  <a:gd name="T92" fmla="*/ 719 w 721"/>
                  <a:gd name="T93" fmla="*/ 186 h 720"/>
                  <a:gd name="T94" fmla="*/ 693 w 721"/>
                  <a:gd name="T95" fmla="*/ 229 h 720"/>
                  <a:gd name="T96" fmla="*/ 659 w 721"/>
                  <a:gd name="T97" fmla="*/ 206 h 720"/>
                  <a:gd name="T98" fmla="*/ 620 w 721"/>
                  <a:gd name="T99" fmla="*/ 190 h 720"/>
                  <a:gd name="T100" fmla="*/ 619 w 721"/>
                  <a:gd name="T101" fmla="*/ 190 h 720"/>
                  <a:gd name="T102" fmla="*/ 542 w 721"/>
                  <a:gd name="T103" fmla="*/ 267 h 720"/>
                  <a:gd name="T104" fmla="*/ 619 w 721"/>
                  <a:gd name="T105" fmla="*/ 343 h 720"/>
                  <a:gd name="T106" fmla="*/ 620 w 721"/>
                  <a:gd name="T107" fmla="*/ 343 h 720"/>
                  <a:gd name="T108" fmla="*/ 659 w 721"/>
                  <a:gd name="T109" fmla="*/ 327 h 720"/>
                  <a:gd name="T110" fmla="*/ 693 w 721"/>
                  <a:gd name="T111" fmla="*/ 304 h 720"/>
                  <a:gd name="T112" fmla="*/ 719 w 721"/>
                  <a:gd name="T113" fmla="*/ 348 h 720"/>
                  <a:gd name="T114" fmla="*/ 720 w 721"/>
                  <a:gd name="T115" fmla="*/ 356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21" h="720">
                    <a:moveTo>
                      <a:pt x="720" y="356"/>
                    </a:moveTo>
                    <a:cubicBezTo>
                      <a:pt x="721" y="542"/>
                      <a:pt x="721" y="542"/>
                      <a:pt x="721" y="542"/>
                    </a:cubicBezTo>
                    <a:cubicBezTo>
                      <a:pt x="535" y="542"/>
                      <a:pt x="535" y="542"/>
                      <a:pt x="535" y="542"/>
                    </a:cubicBezTo>
                    <a:cubicBezTo>
                      <a:pt x="532" y="542"/>
                      <a:pt x="529" y="542"/>
                      <a:pt x="526" y="543"/>
                    </a:cubicBezTo>
                    <a:cubicBezTo>
                      <a:pt x="455" y="559"/>
                      <a:pt x="489" y="583"/>
                      <a:pt x="506" y="603"/>
                    </a:cubicBezTo>
                    <a:cubicBezTo>
                      <a:pt x="523" y="623"/>
                      <a:pt x="522" y="643"/>
                      <a:pt x="522" y="643"/>
                    </a:cubicBezTo>
                    <a:cubicBezTo>
                      <a:pt x="522" y="686"/>
                      <a:pt x="488" y="720"/>
                      <a:pt x="445" y="720"/>
                    </a:cubicBezTo>
                    <a:cubicBezTo>
                      <a:pt x="403" y="720"/>
                      <a:pt x="369" y="686"/>
                      <a:pt x="369" y="643"/>
                    </a:cubicBezTo>
                    <a:cubicBezTo>
                      <a:pt x="369" y="643"/>
                      <a:pt x="368" y="623"/>
                      <a:pt x="385" y="603"/>
                    </a:cubicBezTo>
                    <a:cubicBezTo>
                      <a:pt x="402" y="583"/>
                      <a:pt x="436" y="559"/>
                      <a:pt x="365" y="543"/>
                    </a:cubicBezTo>
                    <a:cubicBezTo>
                      <a:pt x="362" y="542"/>
                      <a:pt x="359" y="542"/>
                      <a:pt x="356" y="542"/>
                    </a:cubicBezTo>
                    <a:cubicBezTo>
                      <a:pt x="179" y="542"/>
                      <a:pt x="179" y="542"/>
                      <a:pt x="179" y="542"/>
                    </a:cubicBezTo>
                    <a:cubicBezTo>
                      <a:pt x="179" y="356"/>
                      <a:pt x="179" y="356"/>
                      <a:pt x="179" y="356"/>
                    </a:cubicBezTo>
                    <a:cubicBezTo>
                      <a:pt x="179" y="353"/>
                      <a:pt x="178" y="349"/>
                      <a:pt x="177" y="346"/>
                    </a:cubicBezTo>
                    <a:cubicBezTo>
                      <a:pt x="172" y="322"/>
                      <a:pt x="163" y="296"/>
                      <a:pt x="143" y="296"/>
                    </a:cubicBezTo>
                    <a:cubicBezTo>
                      <a:pt x="131" y="296"/>
                      <a:pt x="120" y="305"/>
                      <a:pt x="110" y="314"/>
                    </a:cubicBezTo>
                    <a:cubicBezTo>
                      <a:pt x="108" y="317"/>
                      <a:pt x="106" y="319"/>
                      <a:pt x="104" y="321"/>
                    </a:cubicBezTo>
                    <a:cubicBezTo>
                      <a:pt x="88" y="334"/>
                      <a:pt x="72" y="335"/>
                      <a:pt x="69" y="335"/>
                    </a:cubicBezTo>
                    <a:cubicBezTo>
                      <a:pt x="68" y="335"/>
                      <a:pt x="68" y="335"/>
                      <a:pt x="68" y="335"/>
                    </a:cubicBezTo>
                    <a:cubicBezTo>
                      <a:pt x="31" y="335"/>
                      <a:pt x="0" y="304"/>
                      <a:pt x="0" y="267"/>
                    </a:cubicBezTo>
                    <a:cubicBezTo>
                      <a:pt x="0" y="229"/>
                      <a:pt x="31" y="198"/>
                      <a:pt x="68" y="198"/>
                    </a:cubicBezTo>
                    <a:cubicBezTo>
                      <a:pt x="69" y="198"/>
                      <a:pt x="69" y="198"/>
                      <a:pt x="69" y="198"/>
                    </a:cubicBezTo>
                    <a:cubicBezTo>
                      <a:pt x="71" y="198"/>
                      <a:pt x="75" y="199"/>
                      <a:pt x="82" y="200"/>
                    </a:cubicBezTo>
                    <a:cubicBezTo>
                      <a:pt x="88" y="202"/>
                      <a:pt x="96" y="206"/>
                      <a:pt x="104" y="213"/>
                    </a:cubicBezTo>
                    <a:cubicBezTo>
                      <a:pt x="106" y="215"/>
                      <a:pt x="108" y="217"/>
                      <a:pt x="110" y="219"/>
                    </a:cubicBezTo>
                    <a:cubicBezTo>
                      <a:pt x="120" y="228"/>
                      <a:pt x="131" y="238"/>
                      <a:pt x="143" y="238"/>
                    </a:cubicBezTo>
                    <a:cubicBezTo>
                      <a:pt x="163" y="238"/>
                      <a:pt x="172" y="211"/>
                      <a:pt x="177" y="188"/>
                    </a:cubicBezTo>
                    <a:cubicBezTo>
                      <a:pt x="178" y="184"/>
                      <a:pt x="179" y="181"/>
                      <a:pt x="179" y="177"/>
                    </a:cubicBezTo>
                    <a:cubicBezTo>
                      <a:pt x="179" y="0"/>
                      <a:pt x="179" y="0"/>
                      <a:pt x="179" y="0"/>
                    </a:cubicBezTo>
                    <a:cubicBezTo>
                      <a:pt x="179" y="0"/>
                      <a:pt x="179" y="0"/>
                      <a:pt x="179" y="0"/>
                    </a:cubicBezTo>
                    <a:cubicBezTo>
                      <a:pt x="179" y="0"/>
                      <a:pt x="179" y="0"/>
                      <a:pt x="179" y="0"/>
                    </a:cubicBezTo>
                    <a:cubicBezTo>
                      <a:pt x="356" y="0"/>
                      <a:pt x="356" y="0"/>
                      <a:pt x="356" y="0"/>
                    </a:cubicBezTo>
                    <a:cubicBezTo>
                      <a:pt x="358" y="0"/>
                      <a:pt x="360" y="0"/>
                      <a:pt x="363" y="1"/>
                    </a:cubicBezTo>
                    <a:cubicBezTo>
                      <a:pt x="394" y="8"/>
                      <a:pt x="399" y="16"/>
                      <a:pt x="400" y="18"/>
                    </a:cubicBezTo>
                    <a:cubicBezTo>
                      <a:pt x="401" y="23"/>
                      <a:pt x="392" y="33"/>
                      <a:pt x="386" y="40"/>
                    </a:cubicBezTo>
                    <a:cubicBezTo>
                      <a:pt x="383" y="42"/>
                      <a:pt x="381" y="45"/>
                      <a:pt x="379" y="47"/>
                    </a:cubicBezTo>
                    <a:cubicBezTo>
                      <a:pt x="360" y="69"/>
                      <a:pt x="360" y="90"/>
                      <a:pt x="360" y="93"/>
                    </a:cubicBezTo>
                    <a:cubicBezTo>
                      <a:pt x="360" y="140"/>
                      <a:pt x="399" y="178"/>
                      <a:pt x="445" y="178"/>
                    </a:cubicBezTo>
                    <a:cubicBezTo>
                      <a:pt x="492" y="178"/>
                      <a:pt x="530" y="140"/>
                      <a:pt x="530" y="93"/>
                    </a:cubicBezTo>
                    <a:cubicBezTo>
                      <a:pt x="530" y="90"/>
                      <a:pt x="531" y="68"/>
                      <a:pt x="512" y="47"/>
                    </a:cubicBezTo>
                    <a:cubicBezTo>
                      <a:pt x="510" y="45"/>
                      <a:pt x="508" y="42"/>
                      <a:pt x="505" y="40"/>
                    </a:cubicBezTo>
                    <a:cubicBezTo>
                      <a:pt x="499" y="33"/>
                      <a:pt x="490" y="23"/>
                      <a:pt x="491" y="18"/>
                    </a:cubicBezTo>
                    <a:cubicBezTo>
                      <a:pt x="492" y="16"/>
                      <a:pt x="497" y="8"/>
                      <a:pt x="528" y="1"/>
                    </a:cubicBezTo>
                    <a:cubicBezTo>
                      <a:pt x="530" y="0"/>
                      <a:pt x="533" y="0"/>
                      <a:pt x="535" y="0"/>
                    </a:cubicBezTo>
                    <a:cubicBezTo>
                      <a:pt x="721" y="0"/>
                      <a:pt x="721" y="0"/>
                      <a:pt x="721" y="0"/>
                    </a:cubicBezTo>
                    <a:cubicBezTo>
                      <a:pt x="720" y="177"/>
                      <a:pt x="720" y="177"/>
                      <a:pt x="720" y="177"/>
                    </a:cubicBezTo>
                    <a:cubicBezTo>
                      <a:pt x="720" y="180"/>
                      <a:pt x="720" y="183"/>
                      <a:pt x="719" y="186"/>
                    </a:cubicBezTo>
                    <a:cubicBezTo>
                      <a:pt x="712" y="219"/>
                      <a:pt x="703" y="229"/>
                      <a:pt x="693" y="229"/>
                    </a:cubicBezTo>
                    <a:cubicBezTo>
                      <a:pt x="682" y="229"/>
                      <a:pt x="670" y="215"/>
                      <a:pt x="659" y="206"/>
                    </a:cubicBezTo>
                    <a:cubicBezTo>
                      <a:pt x="642" y="191"/>
                      <a:pt x="624" y="190"/>
                      <a:pt x="620" y="190"/>
                    </a:cubicBezTo>
                    <a:cubicBezTo>
                      <a:pt x="619" y="190"/>
                      <a:pt x="619" y="190"/>
                      <a:pt x="619" y="190"/>
                    </a:cubicBezTo>
                    <a:cubicBezTo>
                      <a:pt x="576" y="190"/>
                      <a:pt x="542" y="224"/>
                      <a:pt x="542" y="267"/>
                    </a:cubicBezTo>
                    <a:cubicBezTo>
                      <a:pt x="542" y="309"/>
                      <a:pt x="576" y="343"/>
                      <a:pt x="619" y="343"/>
                    </a:cubicBezTo>
                    <a:cubicBezTo>
                      <a:pt x="619" y="343"/>
                      <a:pt x="619" y="343"/>
                      <a:pt x="620" y="343"/>
                    </a:cubicBezTo>
                    <a:cubicBezTo>
                      <a:pt x="623" y="343"/>
                      <a:pt x="641" y="342"/>
                      <a:pt x="659" y="327"/>
                    </a:cubicBezTo>
                    <a:cubicBezTo>
                      <a:pt x="670" y="318"/>
                      <a:pt x="682" y="304"/>
                      <a:pt x="693" y="304"/>
                    </a:cubicBezTo>
                    <a:cubicBezTo>
                      <a:pt x="703" y="304"/>
                      <a:pt x="712" y="314"/>
                      <a:pt x="719" y="348"/>
                    </a:cubicBezTo>
                    <a:cubicBezTo>
                      <a:pt x="720" y="350"/>
                      <a:pt x="720" y="353"/>
                      <a:pt x="720" y="35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12" tIns="45706" rIns="91412" bIns="45706" numCol="1" anchor="t" anchorCtr="0" compatLnSpc="1"/>
              <a:lstStyle/>
              <a:p>
                <a:pPr>
                  <a:lnSpc>
                    <a:spcPct val="140000"/>
                  </a:lnSpc>
                </a:pPr>
                <a:endPara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23" name="Group 675"/>
              <p:cNvGrpSpPr/>
              <p:nvPr/>
            </p:nvGrpSpPr>
            <p:grpSpPr bwMode="auto">
              <a:xfrm>
                <a:off x="8988240" y="3818508"/>
                <a:ext cx="200172" cy="346450"/>
                <a:chOff x="0" y="0"/>
                <a:chExt cx="332" cy="579"/>
              </a:xfrm>
              <a:grpFill/>
            </p:grpSpPr>
            <p:sp>
              <p:nvSpPr>
                <p:cNvPr id="24" name="AutoShape 673"/>
                <p:cNvSpPr/>
                <p:nvPr/>
              </p:nvSpPr>
              <p:spPr bwMode="auto">
                <a:xfrm>
                  <a:off x="72" y="440"/>
                  <a:ext cx="146" cy="139"/>
                </a:xfrm>
                <a:custGeom>
                  <a:avLst/>
                  <a:gdLst>
                    <a:gd name="T0" fmla="*/ 0 w 21558"/>
                    <a:gd name="T1" fmla="*/ 0 h 21579"/>
                    <a:gd name="T2" fmla="*/ 0 w 21558"/>
                    <a:gd name="T3" fmla="*/ 0 h 21579"/>
                    <a:gd name="T4" fmla="*/ 0 w 21558"/>
                    <a:gd name="T5" fmla="*/ 0 h 21579"/>
                    <a:gd name="T6" fmla="*/ 0 w 21558"/>
                    <a:gd name="T7" fmla="*/ 0 h 21579"/>
                    <a:gd name="T8" fmla="*/ 0 w 21558"/>
                    <a:gd name="T9" fmla="*/ 0 h 21579"/>
                    <a:gd name="T10" fmla="*/ 0 w 21558"/>
                    <a:gd name="T11" fmla="*/ 0 h 21579"/>
                    <a:gd name="T12" fmla="*/ 0 w 21558"/>
                    <a:gd name="T13" fmla="*/ 0 h 21579"/>
                    <a:gd name="T14" fmla="*/ 0 w 21558"/>
                    <a:gd name="T15" fmla="*/ 0 h 21579"/>
                    <a:gd name="T16" fmla="*/ 0 w 21558"/>
                    <a:gd name="T17" fmla="*/ 0 h 21579"/>
                    <a:gd name="T18" fmla="*/ 0 w 21558"/>
                    <a:gd name="T19" fmla="*/ 0 h 21579"/>
                    <a:gd name="T20" fmla="*/ 0 w 21558"/>
                    <a:gd name="T21" fmla="*/ 0 h 2157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1558" h="21579">
                      <a:moveTo>
                        <a:pt x="10672" y="0"/>
                      </a:moveTo>
                      <a:cubicBezTo>
                        <a:pt x="7687" y="-11"/>
                        <a:pt x="5001" y="939"/>
                        <a:pt x="3015" y="2897"/>
                      </a:cubicBezTo>
                      <a:cubicBezTo>
                        <a:pt x="988" y="4854"/>
                        <a:pt x="-20" y="7648"/>
                        <a:pt x="0" y="10734"/>
                      </a:cubicBezTo>
                      <a:cubicBezTo>
                        <a:pt x="-21" y="13826"/>
                        <a:pt x="988" y="16619"/>
                        <a:pt x="3001" y="18615"/>
                      </a:cubicBezTo>
                      <a:cubicBezTo>
                        <a:pt x="4966" y="20603"/>
                        <a:pt x="7635" y="21579"/>
                        <a:pt x="10598" y="21579"/>
                      </a:cubicBezTo>
                      <a:cubicBezTo>
                        <a:pt x="10623" y="21579"/>
                        <a:pt x="10645" y="21579"/>
                        <a:pt x="10671" y="21577"/>
                      </a:cubicBezTo>
                      <a:cubicBezTo>
                        <a:pt x="13785" y="21589"/>
                        <a:pt x="16552" y="20640"/>
                        <a:pt x="18558" y="18609"/>
                      </a:cubicBezTo>
                      <a:cubicBezTo>
                        <a:pt x="20570" y="16619"/>
                        <a:pt x="21579" y="13826"/>
                        <a:pt x="21558" y="10734"/>
                      </a:cubicBezTo>
                      <a:cubicBezTo>
                        <a:pt x="21579" y="7647"/>
                        <a:pt x="20570" y="4854"/>
                        <a:pt x="18543" y="2897"/>
                      </a:cubicBezTo>
                      <a:cubicBezTo>
                        <a:pt x="16529" y="918"/>
                        <a:pt x="13778" y="-11"/>
                        <a:pt x="10672" y="0"/>
                      </a:cubicBezTo>
                      <a:close/>
                      <a:moveTo>
                        <a:pt x="10672" y="0"/>
                      </a:move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lIns="0" tIns="0" rIns="0" bIns="0"/>
                <a:lstStyle/>
                <a:p>
                  <a:pPr>
                    <a:lnSpc>
                      <a:spcPct val="140000"/>
                    </a:lnSpc>
                  </a:pPr>
                  <a:endPara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5" name="AutoShape 674"/>
                <p:cNvSpPr/>
                <p:nvPr/>
              </p:nvSpPr>
              <p:spPr bwMode="auto">
                <a:xfrm>
                  <a:off x="0" y="0"/>
                  <a:ext cx="332" cy="403"/>
                </a:xfrm>
                <a:custGeom>
                  <a:avLst/>
                  <a:gdLst>
                    <a:gd name="T0" fmla="*/ 0 w 21588"/>
                    <a:gd name="T1" fmla="*/ 0 h 21598"/>
                    <a:gd name="T2" fmla="*/ 0 w 21588"/>
                    <a:gd name="T3" fmla="*/ 0 h 21598"/>
                    <a:gd name="T4" fmla="*/ 0 w 21588"/>
                    <a:gd name="T5" fmla="*/ 0 h 21598"/>
                    <a:gd name="T6" fmla="*/ 0 w 21588"/>
                    <a:gd name="T7" fmla="*/ 0 h 21598"/>
                    <a:gd name="T8" fmla="*/ 0 w 21588"/>
                    <a:gd name="T9" fmla="*/ 0 h 21598"/>
                    <a:gd name="T10" fmla="*/ 0 w 21588"/>
                    <a:gd name="T11" fmla="*/ 0 h 21598"/>
                    <a:gd name="T12" fmla="*/ 0 w 21588"/>
                    <a:gd name="T13" fmla="*/ 0 h 21598"/>
                    <a:gd name="T14" fmla="*/ 0 w 21588"/>
                    <a:gd name="T15" fmla="*/ 0 h 21598"/>
                    <a:gd name="T16" fmla="*/ 0 w 21588"/>
                    <a:gd name="T17" fmla="*/ 0 h 21598"/>
                    <a:gd name="T18" fmla="*/ 0 w 21588"/>
                    <a:gd name="T19" fmla="*/ 0 h 21598"/>
                    <a:gd name="T20" fmla="*/ 0 w 21588"/>
                    <a:gd name="T21" fmla="*/ 0 h 21598"/>
                    <a:gd name="T22" fmla="*/ 0 w 21588"/>
                    <a:gd name="T23" fmla="*/ 0 h 21598"/>
                    <a:gd name="T24" fmla="*/ 0 w 21588"/>
                    <a:gd name="T25" fmla="*/ 0 h 21598"/>
                    <a:gd name="T26" fmla="*/ 0 w 21588"/>
                    <a:gd name="T27" fmla="*/ 0 h 21598"/>
                    <a:gd name="T28" fmla="*/ 0 w 21588"/>
                    <a:gd name="T29" fmla="*/ 0 h 21598"/>
                    <a:gd name="T30" fmla="*/ 0 w 21588"/>
                    <a:gd name="T31" fmla="*/ 0 h 21598"/>
                    <a:gd name="T32" fmla="*/ 0 w 21588"/>
                    <a:gd name="T33" fmla="*/ 0 h 21598"/>
                    <a:gd name="T34" fmla="*/ 0 w 21588"/>
                    <a:gd name="T35" fmla="*/ 0 h 21598"/>
                    <a:gd name="T36" fmla="*/ 0 w 21588"/>
                    <a:gd name="T37" fmla="*/ 0 h 21598"/>
                    <a:gd name="T38" fmla="*/ 0 w 21588"/>
                    <a:gd name="T39" fmla="*/ 0 h 21598"/>
                    <a:gd name="T40" fmla="*/ 0 w 21588"/>
                    <a:gd name="T41" fmla="*/ 0 h 21598"/>
                    <a:gd name="T42" fmla="*/ 0 w 21588"/>
                    <a:gd name="T43" fmla="*/ 0 h 21598"/>
                    <a:gd name="T44" fmla="*/ 0 w 21588"/>
                    <a:gd name="T45" fmla="*/ 0 h 21598"/>
                    <a:gd name="T46" fmla="*/ 0 w 21588"/>
                    <a:gd name="T47" fmla="*/ 0 h 21598"/>
                    <a:gd name="T48" fmla="*/ 0 w 21588"/>
                    <a:gd name="T49" fmla="*/ 0 h 21598"/>
                    <a:gd name="T50" fmla="*/ 0 w 21588"/>
                    <a:gd name="T51" fmla="*/ 0 h 21598"/>
                    <a:gd name="T52" fmla="*/ 0 w 21588"/>
                    <a:gd name="T53" fmla="*/ 0 h 21598"/>
                    <a:gd name="T54" fmla="*/ 0 w 21588"/>
                    <a:gd name="T55" fmla="*/ 0 h 21598"/>
                    <a:gd name="T56" fmla="*/ 0 w 21588"/>
                    <a:gd name="T57" fmla="*/ 0 h 21598"/>
                    <a:gd name="T58" fmla="*/ 0 w 21588"/>
                    <a:gd name="T59" fmla="*/ 0 h 21598"/>
                    <a:gd name="T60" fmla="*/ 0 w 21588"/>
                    <a:gd name="T61" fmla="*/ 0 h 21598"/>
                    <a:gd name="T62" fmla="*/ 0 w 21588"/>
                    <a:gd name="T63" fmla="*/ 0 h 21598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21588" h="21598">
                      <a:moveTo>
                        <a:pt x="18735" y="1984"/>
                      </a:moveTo>
                      <a:cubicBezTo>
                        <a:pt x="16837" y="637"/>
                        <a:pt x="14244" y="-2"/>
                        <a:pt x="11088" y="0"/>
                      </a:cubicBezTo>
                      <a:cubicBezTo>
                        <a:pt x="8763" y="0"/>
                        <a:pt x="6747" y="232"/>
                        <a:pt x="5037" y="716"/>
                      </a:cubicBezTo>
                      <a:cubicBezTo>
                        <a:pt x="3380" y="1186"/>
                        <a:pt x="1899" y="1786"/>
                        <a:pt x="606" y="2518"/>
                      </a:cubicBezTo>
                      <a:lnTo>
                        <a:pt x="0" y="2860"/>
                      </a:lnTo>
                      <a:lnTo>
                        <a:pt x="3190" y="7921"/>
                      </a:lnTo>
                      <a:lnTo>
                        <a:pt x="3960" y="7481"/>
                      </a:lnTo>
                      <a:cubicBezTo>
                        <a:pt x="4344" y="7262"/>
                        <a:pt x="4790" y="7044"/>
                        <a:pt x="5297" y="6828"/>
                      </a:cubicBezTo>
                      <a:cubicBezTo>
                        <a:pt x="5796" y="6615"/>
                        <a:pt x="6319" y="6428"/>
                        <a:pt x="6868" y="6263"/>
                      </a:cubicBezTo>
                      <a:cubicBezTo>
                        <a:pt x="7410" y="6104"/>
                        <a:pt x="7951" y="5978"/>
                        <a:pt x="8490" y="5890"/>
                      </a:cubicBezTo>
                      <a:cubicBezTo>
                        <a:pt x="9020" y="5805"/>
                        <a:pt x="9518" y="5766"/>
                        <a:pt x="9973" y="5766"/>
                      </a:cubicBezTo>
                      <a:cubicBezTo>
                        <a:pt x="11485" y="5760"/>
                        <a:pt x="12366" y="6045"/>
                        <a:pt x="12729" y="6385"/>
                      </a:cubicBezTo>
                      <a:cubicBezTo>
                        <a:pt x="13194" y="6804"/>
                        <a:pt x="13449" y="7349"/>
                        <a:pt x="13455" y="8160"/>
                      </a:cubicBezTo>
                      <a:cubicBezTo>
                        <a:pt x="13451" y="8771"/>
                        <a:pt x="13281" y="9244"/>
                        <a:pt x="12963" y="9641"/>
                      </a:cubicBezTo>
                      <a:cubicBezTo>
                        <a:pt x="12584" y="10110"/>
                        <a:pt x="12107" y="10570"/>
                        <a:pt x="11516" y="11017"/>
                      </a:cubicBezTo>
                      <a:cubicBezTo>
                        <a:pt x="10896" y="11491"/>
                        <a:pt x="10225" y="11985"/>
                        <a:pt x="9504" y="12502"/>
                      </a:cubicBezTo>
                      <a:cubicBezTo>
                        <a:pt x="8719" y="13064"/>
                        <a:pt x="8024" y="13727"/>
                        <a:pt x="7421" y="14481"/>
                      </a:cubicBezTo>
                      <a:cubicBezTo>
                        <a:pt x="6799" y="15259"/>
                        <a:pt x="6323" y="16166"/>
                        <a:pt x="5983" y="17198"/>
                      </a:cubicBezTo>
                      <a:cubicBezTo>
                        <a:pt x="5743" y="17916"/>
                        <a:pt x="5631" y="18717"/>
                        <a:pt x="5631" y="19598"/>
                      </a:cubicBezTo>
                      <a:cubicBezTo>
                        <a:pt x="5631" y="20038"/>
                        <a:pt x="5661" y="20498"/>
                        <a:pt x="5715" y="20980"/>
                      </a:cubicBezTo>
                      <a:lnTo>
                        <a:pt x="5787" y="21598"/>
                      </a:lnTo>
                      <a:lnTo>
                        <a:pt x="6539" y="21598"/>
                      </a:lnTo>
                      <a:lnTo>
                        <a:pt x="12734" y="21598"/>
                      </a:lnTo>
                      <a:lnTo>
                        <a:pt x="12734" y="20915"/>
                      </a:lnTo>
                      <a:cubicBezTo>
                        <a:pt x="12734" y="19869"/>
                        <a:pt x="12947" y="19058"/>
                        <a:pt x="13319" y="18472"/>
                      </a:cubicBezTo>
                      <a:cubicBezTo>
                        <a:pt x="13735" y="17807"/>
                        <a:pt x="14237" y="17231"/>
                        <a:pt x="14824" y="16730"/>
                      </a:cubicBezTo>
                      <a:cubicBezTo>
                        <a:pt x="15436" y="16213"/>
                        <a:pt x="16115" y="15723"/>
                        <a:pt x="16856" y="15263"/>
                      </a:cubicBezTo>
                      <a:cubicBezTo>
                        <a:pt x="17679" y="14754"/>
                        <a:pt x="18434" y="14165"/>
                        <a:pt x="19117" y="13500"/>
                      </a:cubicBezTo>
                      <a:cubicBezTo>
                        <a:pt x="19827" y="12811"/>
                        <a:pt x="20413" y="11985"/>
                        <a:pt x="20876" y="11034"/>
                      </a:cubicBezTo>
                      <a:cubicBezTo>
                        <a:pt x="21363" y="10029"/>
                        <a:pt x="21588" y="8820"/>
                        <a:pt x="21588" y="7401"/>
                      </a:cubicBezTo>
                      <a:cubicBezTo>
                        <a:pt x="21600" y="5195"/>
                        <a:pt x="20632" y="3318"/>
                        <a:pt x="18735" y="1984"/>
                      </a:cubicBezTo>
                      <a:close/>
                      <a:moveTo>
                        <a:pt x="18735" y="1984"/>
                      </a:move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lIns="0" tIns="0" rIns="0" bIns="0"/>
                <a:lstStyle/>
                <a:p>
                  <a:pPr>
                    <a:lnSpc>
                      <a:spcPct val="140000"/>
                    </a:lnSpc>
                  </a:pPr>
                  <a:endPara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7" name="Freeform 5"/>
              <p:cNvSpPr/>
              <p:nvPr/>
            </p:nvSpPr>
            <p:spPr bwMode="auto">
              <a:xfrm rot="18900000">
                <a:off x="7259840" y="3807691"/>
                <a:ext cx="1514767" cy="1514767"/>
              </a:xfrm>
              <a:custGeom>
                <a:avLst/>
                <a:gdLst>
                  <a:gd name="T0" fmla="*/ 720 w 720"/>
                  <a:gd name="T1" fmla="*/ 534 h 720"/>
                  <a:gd name="T2" fmla="*/ 720 w 720"/>
                  <a:gd name="T3" fmla="*/ 720 h 720"/>
                  <a:gd name="T4" fmla="*/ 720 w 720"/>
                  <a:gd name="T5" fmla="*/ 720 h 720"/>
                  <a:gd name="T6" fmla="*/ 543 w 720"/>
                  <a:gd name="T7" fmla="*/ 720 h 720"/>
                  <a:gd name="T8" fmla="*/ 534 w 720"/>
                  <a:gd name="T9" fmla="*/ 719 h 720"/>
                  <a:gd name="T10" fmla="*/ 513 w 720"/>
                  <a:gd name="T11" fmla="*/ 659 h 720"/>
                  <a:gd name="T12" fmla="*/ 530 w 720"/>
                  <a:gd name="T13" fmla="*/ 618 h 720"/>
                  <a:gd name="T14" fmla="*/ 453 w 720"/>
                  <a:gd name="T15" fmla="*/ 541 h 720"/>
                  <a:gd name="T16" fmla="*/ 376 w 720"/>
                  <a:gd name="T17" fmla="*/ 618 h 720"/>
                  <a:gd name="T18" fmla="*/ 393 w 720"/>
                  <a:gd name="T19" fmla="*/ 659 h 720"/>
                  <a:gd name="T20" fmla="*/ 372 w 720"/>
                  <a:gd name="T21" fmla="*/ 719 h 720"/>
                  <a:gd name="T22" fmla="*/ 363 w 720"/>
                  <a:gd name="T23" fmla="*/ 720 h 720"/>
                  <a:gd name="T24" fmla="*/ 178 w 720"/>
                  <a:gd name="T25" fmla="*/ 720 h 720"/>
                  <a:gd name="T26" fmla="*/ 178 w 720"/>
                  <a:gd name="T27" fmla="*/ 534 h 720"/>
                  <a:gd name="T28" fmla="*/ 177 w 720"/>
                  <a:gd name="T29" fmla="*/ 526 h 720"/>
                  <a:gd name="T30" fmla="*/ 150 w 720"/>
                  <a:gd name="T31" fmla="*/ 482 h 720"/>
                  <a:gd name="T32" fmla="*/ 117 w 720"/>
                  <a:gd name="T33" fmla="*/ 505 h 720"/>
                  <a:gd name="T34" fmla="*/ 77 w 720"/>
                  <a:gd name="T35" fmla="*/ 521 h 720"/>
                  <a:gd name="T36" fmla="*/ 76 w 720"/>
                  <a:gd name="T37" fmla="*/ 521 h 720"/>
                  <a:gd name="T38" fmla="*/ 0 w 720"/>
                  <a:gd name="T39" fmla="*/ 445 h 720"/>
                  <a:gd name="T40" fmla="*/ 76 w 720"/>
                  <a:gd name="T41" fmla="*/ 368 h 720"/>
                  <a:gd name="T42" fmla="*/ 77 w 720"/>
                  <a:gd name="T43" fmla="*/ 368 h 720"/>
                  <a:gd name="T44" fmla="*/ 117 w 720"/>
                  <a:gd name="T45" fmla="*/ 384 h 720"/>
                  <a:gd name="T46" fmla="*/ 150 w 720"/>
                  <a:gd name="T47" fmla="*/ 407 h 720"/>
                  <a:gd name="T48" fmla="*/ 177 w 720"/>
                  <a:gd name="T49" fmla="*/ 364 h 720"/>
                  <a:gd name="T50" fmla="*/ 178 w 720"/>
                  <a:gd name="T51" fmla="*/ 355 h 720"/>
                  <a:gd name="T52" fmla="*/ 178 w 720"/>
                  <a:gd name="T53" fmla="*/ 178 h 720"/>
                  <a:gd name="T54" fmla="*/ 363 w 720"/>
                  <a:gd name="T55" fmla="*/ 178 h 720"/>
                  <a:gd name="T56" fmla="*/ 374 w 720"/>
                  <a:gd name="T57" fmla="*/ 177 h 720"/>
                  <a:gd name="T58" fmla="*/ 423 w 720"/>
                  <a:gd name="T59" fmla="*/ 148 h 720"/>
                  <a:gd name="T60" fmla="*/ 405 w 720"/>
                  <a:gd name="T61" fmla="*/ 110 h 720"/>
                  <a:gd name="T62" fmla="*/ 399 w 720"/>
                  <a:gd name="T63" fmla="*/ 103 h 720"/>
                  <a:gd name="T64" fmla="*/ 385 w 720"/>
                  <a:gd name="T65" fmla="*/ 68 h 720"/>
                  <a:gd name="T66" fmla="*/ 453 w 720"/>
                  <a:gd name="T67" fmla="*/ 0 h 720"/>
                  <a:gd name="T68" fmla="*/ 521 w 720"/>
                  <a:gd name="T69" fmla="*/ 68 h 720"/>
                  <a:gd name="T70" fmla="*/ 521 w 720"/>
                  <a:gd name="T71" fmla="*/ 68 h 720"/>
                  <a:gd name="T72" fmla="*/ 507 w 720"/>
                  <a:gd name="T73" fmla="*/ 103 h 720"/>
                  <a:gd name="T74" fmla="*/ 501 w 720"/>
                  <a:gd name="T75" fmla="*/ 110 h 720"/>
                  <a:gd name="T76" fmla="*/ 483 w 720"/>
                  <a:gd name="T77" fmla="*/ 148 h 720"/>
                  <a:gd name="T78" fmla="*/ 532 w 720"/>
                  <a:gd name="T79" fmla="*/ 177 h 720"/>
                  <a:gd name="T80" fmla="*/ 543 w 720"/>
                  <a:gd name="T81" fmla="*/ 178 h 720"/>
                  <a:gd name="T82" fmla="*/ 720 w 720"/>
                  <a:gd name="T83" fmla="*/ 178 h 720"/>
                  <a:gd name="T84" fmla="*/ 720 w 720"/>
                  <a:gd name="T85" fmla="*/ 355 h 720"/>
                  <a:gd name="T86" fmla="*/ 719 w 720"/>
                  <a:gd name="T87" fmla="*/ 362 h 720"/>
                  <a:gd name="T88" fmla="*/ 701 w 720"/>
                  <a:gd name="T89" fmla="*/ 399 h 720"/>
                  <a:gd name="T90" fmla="*/ 680 w 720"/>
                  <a:gd name="T91" fmla="*/ 385 h 720"/>
                  <a:gd name="T92" fmla="*/ 672 w 720"/>
                  <a:gd name="T93" fmla="*/ 378 h 720"/>
                  <a:gd name="T94" fmla="*/ 627 w 720"/>
                  <a:gd name="T95" fmla="*/ 360 h 720"/>
                  <a:gd name="T96" fmla="*/ 626 w 720"/>
                  <a:gd name="T97" fmla="*/ 360 h 720"/>
                  <a:gd name="T98" fmla="*/ 541 w 720"/>
                  <a:gd name="T99" fmla="*/ 445 h 720"/>
                  <a:gd name="T100" fmla="*/ 626 w 720"/>
                  <a:gd name="T101" fmla="*/ 530 h 720"/>
                  <a:gd name="T102" fmla="*/ 627 w 720"/>
                  <a:gd name="T103" fmla="*/ 530 h 720"/>
                  <a:gd name="T104" fmla="*/ 673 w 720"/>
                  <a:gd name="T105" fmla="*/ 511 h 720"/>
                  <a:gd name="T106" fmla="*/ 680 w 720"/>
                  <a:gd name="T107" fmla="*/ 505 h 720"/>
                  <a:gd name="T108" fmla="*/ 701 w 720"/>
                  <a:gd name="T109" fmla="*/ 490 h 720"/>
                  <a:gd name="T110" fmla="*/ 719 w 720"/>
                  <a:gd name="T111" fmla="*/ 527 h 720"/>
                  <a:gd name="T112" fmla="*/ 720 w 720"/>
                  <a:gd name="T113" fmla="*/ 534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20" h="720">
                    <a:moveTo>
                      <a:pt x="720" y="534"/>
                    </a:moveTo>
                    <a:cubicBezTo>
                      <a:pt x="720" y="720"/>
                      <a:pt x="720" y="720"/>
                      <a:pt x="720" y="720"/>
                    </a:cubicBezTo>
                    <a:cubicBezTo>
                      <a:pt x="720" y="720"/>
                      <a:pt x="720" y="720"/>
                      <a:pt x="720" y="720"/>
                    </a:cubicBezTo>
                    <a:cubicBezTo>
                      <a:pt x="543" y="720"/>
                      <a:pt x="543" y="720"/>
                      <a:pt x="543" y="720"/>
                    </a:cubicBezTo>
                    <a:cubicBezTo>
                      <a:pt x="540" y="720"/>
                      <a:pt x="537" y="719"/>
                      <a:pt x="534" y="719"/>
                    </a:cubicBezTo>
                    <a:cubicBezTo>
                      <a:pt x="463" y="702"/>
                      <a:pt x="496" y="678"/>
                      <a:pt x="513" y="659"/>
                    </a:cubicBezTo>
                    <a:cubicBezTo>
                      <a:pt x="531" y="639"/>
                      <a:pt x="530" y="618"/>
                      <a:pt x="530" y="618"/>
                    </a:cubicBezTo>
                    <a:cubicBezTo>
                      <a:pt x="530" y="576"/>
                      <a:pt x="495" y="541"/>
                      <a:pt x="453" y="541"/>
                    </a:cubicBezTo>
                    <a:cubicBezTo>
                      <a:pt x="411" y="541"/>
                      <a:pt x="376" y="576"/>
                      <a:pt x="376" y="618"/>
                    </a:cubicBezTo>
                    <a:cubicBezTo>
                      <a:pt x="376" y="618"/>
                      <a:pt x="375" y="639"/>
                      <a:pt x="393" y="659"/>
                    </a:cubicBezTo>
                    <a:cubicBezTo>
                      <a:pt x="410" y="678"/>
                      <a:pt x="444" y="702"/>
                      <a:pt x="372" y="719"/>
                    </a:cubicBezTo>
                    <a:cubicBezTo>
                      <a:pt x="369" y="719"/>
                      <a:pt x="366" y="720"/>
                      <a:pt x="363" y="720"/>
                    </a:cubicBezTo>
                    <a:cubicBezTo>
                      <a:pt x="178" y="720"/>
                      <a:pt x="178" y="720"/>
                      <a:pt x="178" y="720"/>
                    </a:cubicBezTo>
                    <a:cubicBezTo>
                      <a:pt x="178" y="534"/>
                      <a:pt x="178" y="534"/>
                      <a:pt x="178" y="534"/>
                    </a:cubicBezTo>
                    <a:cubicBezTo>
                      <a:pt x="178" y="531"/>
                      <a:pt x="178" y="528"/>
                      <a:pt x="177" y="526"/>
                    </a:cubicBezTo>
                    <a:cubicBezTo>
                      <a:pt x="169" y="492"/>
                      <a:pt x="160" y="482"/>
                      <a:pt x="150" y="482"/>
                    </a:cubicBezTo>
                    <a:cubicBezTo>
                      <a:pt x="139" y="482"/>
                      <a:pt x="127" y="496"/>
                      <a:pt x="117" y="505"/>
                    </a:cubicBezTo>
                    <a:cubicBezTo>
                      <a:pt x="99" y="520"/>
                      <a:pt x="81" y="521"/>
                      <a:pt x="77" y="521"/>
                    </a:cubicBezTo>
                    <a:cubicBezTo>
                      <a:pt x="77" y="521"/>
                      <a:pt x="76" y="521"/>
                      <a:pt x="76" y="521"/>
                    </a:cubicBezTo>
                    <a:cubicBezTo>
                      <a:pt x="34" y="521"/>
                      <a:pt x="0" y="487"/>
                      <a:pt x="0" y="445"/>
                    </a:cubicBezTo>
                    <a:cubicBezTo>
                      <a:pt x="0" y="402"/>
                      <a:pt x="34" y="368"/>
                      <a:pt x="76" y="368"/>
                    </a:cubicBezTo>
                    <a:cubicBezTo>
                      <a:pt x="76" y="368"/>
                      <a:pt x="76" y="368"/>
                      <a:pt x="77" y="368"/>
                    </a:cubicBezTo>
                    <a:cubicBezTo>
                      <a:pt x="81" y="368"/>
                      <a:pt x="99" y="369"/>
                      <a:pt x="117" y="384"/>
                    </a:cubicBezTo>
                    <a:cubicBezTo>
                      <a:pt x="127" y="393"/>
                      <a:pt x="139" y="407"/>
                      <a:pt x="150" y="407"/>
                    </a:cubicBezTo>
                    <a:cubicBezTo>
                      <a:pt x="160" y="407"/>
                      <a:pt x="169" y="397"/>
                      <a:pt x="177" y="364"/>
                    </a:cubicBezTo>
                    <a:cubicBezTo>
                      <a:pt x="178" y="361"/>
                      <a:pt x="178" y="358"/>
                      <a:pt x="178" y="355"/>
                    </a:cubicBezTo>
                    <a:cubicBezTo>
                      <a:pt x="178" y="178"/>
                      <a:pt x="178" y="178"/>
                      <a:pt x="178" y="178"/>
                    </a:cubicBezTo>
                    <a:cubicBezTo>
                      <a:pt x="363" y="178"/>
                      <a:pt x="363" y="178"/>
                      <a:pt x="363" y="178"/>
                    </a:cubicBezTo>
                    <a:cubicBezTo>
                      <a:pt x="367" y="178"/>
                      <a:pt x="371" y="177"/>
                      <a:pt x="374" y="177"/>
                    </a:cubicBezTo>
                    <a:cubicBezTo>
                      <a:pt x="404" y="170"/>
                      <a:pt x="419" y="161"/>
                      <a:pt x="423" y="148"/>
                    </a:cubicBezTo>
                    <a:cubicBezTo>
                      <a:pt x="428" y="134"/>
                      <a:pt x="416" y="121"/>
                      <a:pt x="405" y="110"/>
                    </a:cubicBezTo>
                    <a:cubicBezTo>
                      <a:pt x="403" y="107"/>
                      <a:pt x="401" y="105"/>
                      <a:pt x="399" y="103"/>
                    </a:cubicBezTo>
                    <a:cubicBezTo>
                      <a:pt x="384" y="86"/>
                      <a:pt x="385" y="69"/>
                      <a:pt x="385" y="68"/>
                    </a:cubicBezTo>
                    <a:cubicBezTo>
                      <a:pt x="385" y="30"/>
                      <a:pt x="415" y="0"/>
                      <a:pt x="453" y="0"/>
                    </a:cubicBezTo>
                    <a:cubicBezTo>
                      <a:pt x="491" y="0"/>
                      <a:pt x="521" y="30"/>
                      <a:pt x="521" y="68"/>
                    </a:cubicBezTo>
                    <a:cubicBezTo>
                      <a:pt x="521" y="68"/>
                      <a:pt x="521" y="68"/>
                      <a:pt x="521" y="68"/>
                    </a:cubicBezTo>
                    <a:cubicBezTo>
                      <a:pt x="521" y="69"/>
                      <a:pt x="522" y="86"/>
                      <a:pt x="507" y="103"/>
                    </a:cubicBezTo>
                    <a:cubicBezTo>
                      <a:pt x="505" y="105"/>
                      <a:pt x="503" y="107"/>
                      <a:pt x="501" y="110"/>
                    </a:cubicBezTo>
                    <a:cubicBezTo>
                      <a:pt x="490" y="121"/>
                      <a:pt x="479" y="134"/>
                      <a:pt x="483" y="148"/>
                    </a:cubicBezTo>
                    <a:cubicBezTo>
                      <a:pt x="487" y="161"/>
                      <a:pt x="502" y="170"/>
                      <a:pt x="532" y="177"/>
                    </a:cubicBezTo>
                    <a:cubicBezTo>
                      <a:pt x="536" y="177"/>
                      <a:pt x="539" y="178"/>
                      <a:pt x="543" y="178"/>
                    </a:cubicBezTo>
                    <a:cubicBezTo>
                      <a:pt x="720" y="178"/>
                      <a:pt x="720" y="178"/>
                      <a:pt x="720" y="178"/>
                    </a:cubicBezTo>
                    <a:cubicBezTo>
                      <a:pt x="720" y="355"/>
                      <a:pt x="720" y="355"/>
                      <a:pt x="720" y="355"/>
                    </a:cubicBezTo>
                    <a:cubicBezTo>
                      <a:pt x="720" y="357"/>
                      <a:pt x="720" y="360"/>
                      <a:pt x="719" y="362"/>
                    </a:cubicBezTo>
                    <a:cubicBezTo>
                      <a:pt x="711" y="396"/>
                      <a:pt x="703" y="399"/>
                      <a:pt x="701" y="399"/>
                    </a:cubicBezTo>
                    <a:cubicBezTo>
                      <a:pt x="695" y="399"/>
                      <a:pt x="687" y="391"/>
                      <a:pt x="680" y="385"/>
                    </a:cubicBezTo>
                    <a:cubicBezTo>
                      <a:pt x="677" y="382"/>
                      <a:pt x="675" y="380"/>
                      <a:pt x="672" y="378"/>
                    </a:cubicBezTo>
                    <a:cubicBezTo>
                      <a:pt x="653" y="361"/>
                      <a:pt x="633" y="360"/>
                      <a:pt x="627" y="360"/>
                    </a:cubicBezTo>
                    <a:cubicBezTo>
                      <a:pt x="626" y="360"/>
                      <a:pt x="626" y="360"/>
                      <a:pt x="626" y="360"/>
                    </a:cubicBezTo>
                    <a:cubicBezTo>
                      <a:pt x="580" y="360"/>
                      <a:pt x="541" y="398"/>
                      <a:pt x="541" y="445"/>
                    </a:cubicBezTo>
                    <a:cubicBezTo>
                      <a:pt x="541" y="491"/>
                      <a:pt x="580" y="530"/>
                      <a:pt x="626" y="530"/>
                    </a:cubicBezTo>
                    <a:cubicBezTo>
                      <a:pt x="627" y="530"/>
                      <a:pt x="627" y="530"/>
                      <a:pt x="627" y="530"/>
                    </a:cubicBezTo>
                    <a:cubicBezTo>
                      <a:pt x="633" y="530"/>
                      <a:pt x="653" y="528"/>
                      <a:pt x="673" y="511"/>
                    </a:cubicBezTo>
                    <a:cubicBezTo>
                      <a:pt x="675" y="509"/>
                      <a:pt x="677" y="507"/>
                      <a:pt x="680" y="505"/>
                    </a:cubicBezTo>
                    <a:cubicBezTo>
                      <a:pt x="687" y="498"/>
                      <a:pt x="695" y="490"/>
                      <a:pt x="701" y="490"/>
                    </a:cubicBezTo>
                    <a:cubicBezTo>
                      <a:pt x="703" y="490"/>
                      <a:pt x="711" y="493"/>
                      <a:pt x="719" y="527"/>
                    </a:cubicBezTo>
                    <a:cubicBezTo>
                      <a:pt x="720" y="530"/>
                      <a:pt x="720" y="532"/>
                      <a:pt x="720" y="53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12" tIns="45706" rIns="91412" bIns="45706" numCol="1" anchor="t" anchorCtr="0" compatLnSpc="1"/>
              <a:lstStyle/>
              <a:p>
                <a:pPr>
                  <a:lnSpc>
                    <a:spcPct val="140000"/>
                  </a:lnSpc>
                </a:pPr>
                <a:endPara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28" name="Group 336"/>
              <p:cNvGrpSpPr/>
              <p:nvPr/>
            </p:nvGrpSpPr>
            <p:grpSpPr bwMode="auto">
              <a:xfrm>
                <a:off x="7832804" y="4381136"/>
                <a:ext cx="343885" cy="343885"/>
                <a:chOff x="0" y="0"/>
                <a:chExt cx="573" cy="574"/>
              </a:xfrm>
              <a:grpFill/>
            </p:grpSpPr>
            <p:sp>
              <p:nvSpPr>
                <p:cNvPr id="4" name="AutoShape 334"/>
                <p:cNvSpPr/>
                <p:nvPr/>
              </p:nvSpPr>
              <p:spPr bwMode="auto">
                <a:xfrm>
                  <a:off x="0" y="104"/>
                  <a:ext cx="470" cy="47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w 21600"/>
                    <a:gd name="T19" fmla="*/ 0 h 21600"/>
                    <a:gd name="T20" fmla="*/ 0 w 21600"/>
                    <a:gd name="T21" fmla="*/ 0 h 21600"/>
                    <a:gd name="T22" fmla="*/ 0 w 21600"/>
                    <a:gd name="T23" fmla="*/ 0 h 21600"/>
                    <a:gd name="T24" fmla="*/ 0 w 21600"/>
                    <a:gd name="T25" fmla="*/ 0 h 21600"/>
                    <a:gd name="T26" fmla="*/ 0 w 21600"/>
                    <a:gd name="T27" fmla="*/ 0 h 21600"/>
                    <a:gd name="T28" fmla="*/ 0 w 21600"/>
                    <a:gd name="T29" fmla="*/ 0 h 21600"/>
                    <a:gd name="T30" fmla="*/ 0 w 21600"/>
                    <a:gd name="T31" fmla="*/ 0 h 21600"/>
                    <a:gd name="T32" fmla="*/ 0 w 21600"/>
                    <a:gd name="T33" fmla="*/ 0 h 21600"/>
                    <a:gd name="T34" fmla="*/ 0 w 21600"/>
                    <a:gd name="T35" fmla="*/ 0 h 21600"/>
                    <a:gd name="T36" fmla="*/ 0 w 21600"/>
                    <a:gd name="T37" fmla="*/ 0 h 21600"/>
                    <a:gd name="T38" fmla="*/ 0 w 21600"/>
                    <a:gd name="T39" fmla="*/ 0 h 21600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0" t="0" r="r" b="b"/>
                  <a:pathLst>
                    <a:path w="21600" h="21600">
                      <a:moveTo>
                        <a:pt x="16781" y="0"/>
                      </a:moveTo>
                      <a:lnTo>
                        <a:pt x="2322" y="14460"/>
                      </a:lnTo>
                      <a:lnTo>
                        <a:pt x="2320" y="14460"/>
                      </a:lnTo>
                      <a:lnTo>
                        <a:pt x="2320" y="14462"/>
                      </a:lnTo>
                      <a:lnTo>
                        <a:pt x="2319" y="14462"/>
                      </a:lnTo>
                      <a:lnTo>
                        <a:pt x="2320" y="14462"/>
                      </a:lnTo>
                      <a:lnTo>
                        <a:pt x="0" y="21600"/>
                      </a:lnTo>
                      <a:lnTo>
                        <a:pt x="7138" y="19281"/>
                      </a:lnTo>
                      <a:lnTo>
                        <a:pt x="7138" y="19282"/>
                      </a:lnTo>
                      <a:lnTo>
                        <a:pt x="7139" y="19281"/>
                      </a:lnTo>
                      <a:lnTo>
                        <a:pt x="7140" y="19281"/>
                      </a:lnTo>
                      <a:lnTo>
                        <a:pt x="7140" y="19280"/>
                      </a:lnTo>
                      <a:lnTo>
                        <a:pt x="21600" y="4819"/>
                      </a:lnTo>
                      <a:lnTo>
                        <a:pt x="16781" y="0"/>
                      </a:lnTo>
                      <a:close/>
                      <a:moveTo>
                        <a:pt x="5635" y="15236"/>
                      </a:moveTo>
                      <a:lnTo>
                        <a:pt x="4841" y="14442"/>
                      </a:lnTo>
                      <a:lnTo>
                        <a:pt x="16794" y="2489"/>
                      </a:lnTo>
                      <a:lnTo>
                        <a:pt x="17588" y="3282"/>
                      </a:lnTo>
                      <a:lnTo>
                        <a:pt x="5635" y="15236"/>
                      </a:lnTo>
                      <a:close/>
                      <a:moveTo>
                        <a:pt x="5635" y="15236"/>
                      </a:move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lIns="0" tIns="0" rIns="0" bIns="0"/>
                <a:lstStyle/>
                <a:p>
                  <a:pPr>
                    <a:lnSpc>
                      <a:spcPct val="140000"/>
                    </a:lnSpc>
                  </a:pPr>
                  <a:endPara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AutoShape 335"/>
                <p:cNvSpPr/>
                <p:nvPr/>
              </p:nvSpPr>
              <p:spPr bwMode="auto">
                <a:xfrm>
                  <a:off x="400" y="0"/>
                  <a:ext cx="173" cy="173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1600" h="21600">
                      <a:moveTo>
                        <a:pt x="0" y="8577"/>
                      </a:moveTo>
                      <a:lnTo>
                        <a:pt x="8574" y="0"/>
                      </a:lnTo>
                      <a:lnTo>
                        <a:pt x="21600" y="13023"/>
                      </a:lnTo>
                      <a:lnTo>
                        <a:pt x="13026" y="21600"/>
                      </a:lnTo>
                      <a:lnTo>
                        <a:pt x="0" y="8577"/>
                      </a:lnTo>
                      <a:close/>
                      <a:moveTo>
                        <a:pt x="0" y="8577"/>
                      </a:move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lIns="0" tIns="0" rIns="0" bIns="0"/>
                <a:lstStyle/>
                <a:p>
                  <a:pPr>
                    <a:lnSpc>
                      <a:spcPct val="140000"/>
                    </a:lnSpc>
                  </a:pPr>
                  <a:endPara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2" name="Freeform 8"/>
              <p:cNvSpPr/>
              <p:nvPr/>
            </p:nvSpPr>
            <p:spPr bwMode="auto">
              <a:xfrm rot="18900000">
                <a:off x="6693740" y="2710813"/>
                <a:ext cx="1514767" cy="1514767"/>
              </a:xfrm>
              <a:custGeom>
                <a:avLst/>
                <a:gdLst>
                  <a:gd name="T0" fmla="*/ 720 w 720"/>
                  <a:gd name="T1" fmla="*/ 453 h 720"/>
                  <a:gd name="T2" fmla="*/ 652 w 720"/>
                  <a:gd name="T3" fmla="*/ 522 h 720"/>
                  <a:gd name="T4" fmla="*/ 652 w 720"/>
                  <a:gd name="T5" fmla="*/ 522 h 720"/>
                  <a:gd name="T6" fmla="*/ 639 w 720"/>
                  <a:gd name="T7" fmla="*/ 520 h 720"/>
                  <a:gd name="T8" fmla="*/ 617 w 720"/>
                  <a:gd name="T9" fmla="*/ 507 h 720"/>
                  <a:gd name="T10" fmla="*/ 610 w 720"/>
                  <a:gd name="T11" fmla="*/ 501 h 720"/>
                  <a:gd name="T12" fmla="*/ 578 w 720"/>
                  <a:gd name="T13" fmla="*/ 482 h 720"/>
                  <a:gd name="T14" fmla="*/ 543 w 720"/>
                  <a:gd name="T15" fmla="*/ 532 h 720"/>
                  <a:gd name="T16" fmla="*/ 542 w 720"/>
                  <a:gd name="T17" fmla="*/ 543 h 720"/>
                  <a:gd name="T18" fmla="*/ 542 w 720"/>
                  <a:gd name="T19" fmla="*/ 720 h 720"/>
                  <a:gd name="T20" fmla="*/ 542 w 720"/>
                  <a:gd name="T21" fmla="*/ 720 h 720"/>
                  <a:gd name="T22" fmla="*/ 542 w 720"/>
                  <a:gd name="T23" fmla="*/ 720 h 720"/>
                  <a:gd name="T24" fmla="*/ 365 w 720"/>
                  <a:gd name="T25" fmla="*/ 720 h 720"/>
                  <a:gd name="T26" fmla="*/ 358 w 720"/>
                  <a:gd name="T27" fmla="*/ 719 h 720"/>
                  <a:gd name="T28" fmla="*/ 321 w 720"/>
                  <a:gd name="T29" fmla="*/ 702 h 720"/>
                  <a:gd name="T30" fmla="*/ 335 w 720"/>
                  <a:gd name="T31" fmla="*/ 680 h 720"/>
                  <a:gd name="T32" fmla="*/ 342 w 720"/>
                  <a:gd name="T33" fmla="*/ 673 h 720"/>
                  <a:gd name="T34" fmla="*/ 360 w 720"/>
                  <a:gd name="T35" fmla="*/ 627 h 720"/>
                  <a:gd name="T36" fmla="*/ 275 w 720"/>
                  <a:gd name="T37" fmla="*/ 542 h 720"/>
                  <a:gd name="T38" fmla="*/ 190 w 720"/>
                  <a:gd name="T39" fmla="*/ 627 h 720"/>
                  <a:gd name="T40" fmla="*/ 208 w 720"/>
                  <a:gd name="T41" fmla="*/ 673 h 720"/>
                  <a:gd name="T42" fmla="*/ 215 w 720"/>
                  <a:gd name="T43" fmla="*/ 680 h 720"/>
                  <a:gd name="T44" fmla="*/ 229 w 720"/>
                  <a:gd name="T45" fmla="*/ 702 h 720"/>
                  <a:gd name="T46" fmla="*/ 192 w 720"/>
                  <a:gd name="T47" fmla="*/ 719 h 720"/>
                  <a:gd name="T48" fmla="*/ 185 w 720"/>
                  <a:gd name="T49" fmla="*/ 720 h 720"/>
                  <a:gd name="T50" fmla="*/ 0 w 720"/>
                  <a:gd name="T51" fmla="*/ 720 h 720"/>
                  <a:gd name="T52" fmla="*/ 0 w 720"/>
                  <a:gd name="T53" fmla="*/ 543 h 720"/>
                  <a:gd name="T54" fmla="*/ 1 w 720"/>
                  <a:gd name="T55" fmla="*/ 534 h 720"/>
                  <a:gd name="T56" fmla="*/ 28 w 720"/>
                  <a:gd name="T57" fmla="*/ 491 h 720"/>
                  <a:gd name="T58" fmla="*/ 61 w 720"/>
                  <a:gd name="T59" fmla="*/ 514 h 720"/>
                  <a:gd name="T60" fmla="*/ 101 w 720"/>
                  <a:gd name="T61" fmla="*/ 530 h 720"/>
                  <a:gd name="T62" fmla="*/ 102 w 720"/>
                  <a:gd name="T63" fmla="*/ 530 h 720"/>
                  <a:gd name="T64" fmla="*/ 178 w 720"/>
                  <a:gd name="T65" fmla="*/ 453 h 720"/>
                  <a:gd name="T66" fmla="*/ 102 w 720"/>
                  <a:gd name="T67" fmla="*/ 377 h 720"/>
                  <a:gd name="T68" fmla="*/ 101 w 720"/>
                  <a:gd name="T69" fmla="*/ 377 h 720"/>
                  <a:gd name="T70" fmla="*/ 61 w 720"/>
                  <a:gd name="T71" fmla="*/ 393 h 720"/>
                  <a:gd name="T72" fmla="*/ 28 w 720"/>
                  <a:gd name="T73" fmla="*/ 416 h 720"/>
                  <a:gd name="T74" fmla="*/ 1 w 720"/>
                  <a:gd name="T75" fmla="*/ 373 h 720"/>
                  <a:gd name="T76" fmla="*/ 0 w 720"/>
                  <a:gd name="T77" fmla="*/ 364 h 720"/>
                  <a:gd name="T78" fmla="*/ 0 w 720"/>
                  <a:gd name="T79" fmla="*/ 178 h 720"/>
                  <a:gd name="T80" fmla="*/ 185 w 720"/>
                  <a:gd name="T81" fmla="*/ 178 h 720"/>
                  <a:gd name="T82" fmla="*/ 194 w 720"/>
                  <a:gd name="T83" fmla="*/ 177 h 720"/>
                  <a:gd name="T84" fmla="*/ 215 w 720"/>
                  <a:gd name="T85" fmla="*/ 117 h 720"/>
                  <a:gd name="T86" fmla="*/ 198 w 720"/>
                  <a:gd name="T87" fmla="*/ 77 h 720"/>
                  <a:gd name="T88" fmla="*/ 275 w 720"/>
                  <a:gd name="T89" fmla="*/ 0 h 720"/>
                  <a:gd name="T90" fmla="*/ 352 w 720"/>
                  <a:gd name="T91" fmla="*/ 77 h 720"/>
                  <a:gd name="T92" fmla="*/ 335 w 720"/>
                  <a:gd name="T93" fmla="*/ 117 h 720"/>
                  <a:gd name="T94" fmla="*/ 356 w 720"/>
                  <a:gd name="T95" fmla="*/ 177 h 720"/>
                  <a:gd name="T96" fmla="*/ 365 w 720"/>
                  <a:gd name="T97" fmla="*/ 178 h 720"/>
                  <a:gd name="T98" fmla="*/ 542 w 720"/>
                  <a:gd name="T99" fmla="*/ 178 h 720"/>
                  <a:gd name="T100" fmla="*/ 542 w 720"/>
                  <a:gd name="T101" fmla="*/ 364 h 720"/>
                  <a:gd name="T102" fmla="*/ 543 w 720"/>
                  <a:gd name="T103" fmla="*/ 374 h 720"/>
                  <a:gd name="T104" fmla="*/ 578 w 720"/>
                  <a:gd name="T105" fmla="*/ 424 h 720"/>
                  <a:gd name="T106" fmla="*/ 610 w 720"/>
                  <a:gd name="T107" fmla="*/ 406 h 720"/>
                  <a:gd name="T108" fmla="*/ 617 w 720"/>
                  <a:gd name="T109" fmla="*/ 399 h 720"/>
                  <a:gd name="T110" fmla="*/ 651 w 720"/>
                  <a:gd name="T111" fmla="*/ 385 h 720"/>
                  <a:gd name="T112" fmla="*/ 652 w 720"/>
                  <a:gd name="T113" fmla="*/ 385 h 720"/>
                  <a:gd name="T114" fmla="*/ 720 w 720"/>
                  <a:gd name="T115" fmla="*/ 453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20" h="720">
                    <a:moveTo>
                      <a:pt x="720" y="453"/>
                    </a:moveTo>
                    <a:cubicBezTo>
                      <a:pt x="720" y="491"/>
                      <a:pt x="690" y="522"/>
                      <a:pt x="652" y="522"/>
                    </a:cubicBezTo>
                    <a:cubicBezTo>
                      <a:pt x="652" y="522"/>
                      <a:pt x="652" y="522"/>
                      <a:pt x="652" y="522"/>
                    </a:cubicBezTo>
                    <a:cubicBezTo>
                      <a:pt x="650" y="522"/>
                      <a:pt x="645" y="522"/>
                      <a:pt x="639" y="520"/>
                    </a:cubicBezTo>
                    <a:cubicBezTo>
                      <a:pt x="633" y="518"/>
                      <a:pt x="625" y="514"/>
                      <a:pt x="617" y="507"/>
                    </a:cubicBezTo>
                    <a:cubicBezTo>
                      <a:pt x="615" y="505"/>
                      <a:pt x="612" y="503"/>
                      <a:pt x="610" y="501"/>
                    </a:cubicBezTo>
                    <a:cubicBezTo>
                      <a:pt x="600" y="492"/>
                      <a:pt x="590" y="482"/>
                      <a:pt x="578" y="482"/>
                    </a:cubicBezTo>
                    <a:cubicBezTo>
                      <a:pt x="557" y="482"/>
                      <a:pt x="549" y="509"/>
                      <a:pt x="543" y="532"/>
                    </a:cubicBezTo>
                    <a:cubicBezTo>
                      <a:pt x="542" y="536"/>
                      <a:pt x="542" y="539"/>
                      <a:pt x="542" y="543"/>
                    </a:cubicBezTo>
                    <a:cubicBezTo>
                      <a:pt x="542" y="720"/>
                      <a:pt x="542" y="720"/>
                      <a:pt x="542" y="720"/>
                    </a:cubicBezTo>
                    <a:cubicBezTo>
                      <a:pt x="542" y="720"/>
                      <a:pt x="542" y="720"/>
                      <a:pt x="542" y="720"/>
                    </a:cubicBezTo>
                    <a:cubicBezTo>
                      <a:pt x="542" y="720"/>
                      <a:pt x="542" y="720"/>
                      <a:pt x="542" y="720"/>
                    </a:cubicBezTo>
                    <a:cubicBezTo>
                      <a:pt x="365" y="720"/>
                      <a:pt x="365" y="720"/>
                      <a:pt x="365" y="720"/>
                    </a:cubicBezTo>
                    <a:cubicBezTo>
                      <a:pt x="362" y="720"/>
                      <a:pt x="360" y="720"/>
                      <a:pt x="358" y="719"/>
                    </a:cubicBezTo>
                    <a:cubicBezTo>
                      <a:pt x="326" y="712"/>
                      <a:pt x="322" y="704"/>
                      <a:pt x="321" y="702"/>
                    </a:cubicBezTo>
                    <a:cubicBezTo>
                      <a:pt x="319" y="697"/>
                      <a:pt x="328" y="687"/>
                      <a:pt x="335" y="680"/>
                    </a:cubicBezTo>
                    <a:cubicBezTo>
                      <a:pt x="337" y="678"/>
                      <a:pt x="340" y="675"/>
                      <a:pt x="342" y="673"/>
                    </a:cubicBezTo>
                    <a:cubicBezTo>
                      <a:pt x="360" y="652"/>
                      <a:pt x="360" y="630"/>
                      <a:pt x="360" y="627"/>
                    </a:cubicBezTo>
                    <a:cubicBezTo>
                      <a:pt x="360" y="580"/>
                      <a:pt x="322" y="542"/>
                      <a:pt x="275" y="542"/>
                    </a:cubicBezTo>
                    <a:cubicBezTo>
                      <a:pt x="228" y="542"/>
                      <a:pt x="190" y="580"/>
                      <a:pt x="190" y="627"/>
                    </a:cubicBezTo>
                    <a:cubicBezTo>
                      <a:pt x="190" y="630"/>
                      <a:pt x="190" y="652"/>
                      <a:pt x="208" y="673"/>
                    </a:cubicBezTo>
                    <a:cubicBezTo>
                      <a:pt x="210" y="675"/>
                      <a:pt x="213" y="678"/>
                      <a:pt x="215" y="680"/>
                    </a:cubicBezTo>
                    <a:cubicBezTo>
                      <a:pt x="222" y="687"/>
                      <a:pt x="231" y="697"/>
                      <a:pt x="229" y="702"/>
                    </a:cubicBezTo>
                    <a:cubicBezTo>
                      <a:pt x="229" y="704"/>
                      <a:pt x="224" y="712"/>
                      <a:pt x="192" y="719"/>
                    </a:cubicBezTo>
                    <a:cubicBezTo>
                      <a:pt x="190" y="720"/>
                      <a:pt x="188" y="720"/>
                      <a:pt x="185" y="720"/>
                    </a:cubicBezTo>
                    <a:cubicBezTo>
                      <a:pt x="0" y="720"/>
                      <a:pt x="0" y="720"/>
                      <a:pt x="0" y="720"/>
                    </a:cubicBezTo>
                    <a:cubicBezTo>
                      <a:pt x="0" y="543"/>
                      <a:pt x="0" y="543"/>
                      <a:pt x="0" y="543"/>
                    </a:cubicBezTo>
                    <a:cubicBezTo>
                      <a:pt x="0" y="540"/>
                      <a:pt x="0" y="537"/>
                      <a:pt x="1" y="534"/>
                    </a:cubicBezTo>
                    <a:cubicBezTo>
                      <a:pt x="9" y="501"/>
                      <a:pt x="18" y="491"/>
                      <a:pt x="28" y="491"/>
                    </a:cubicBezTo>
                    <a:cubicBezTo>
                      <a:pt x="39" y="491"/>
                      <a:pt x="51" y="505"/>
                      <a:pt x="61" y="514"/>
                    </a:cubicBezTo>
                    <a:cubicBezTo>
                      <a:pt x="79" y="529"/>
                      <a:pt x="97" y="530"/>
                      <a:pt x="101" y="530"/>
                    </a:cubicBezTo>
                    <a:cubicBezTo>
                      <a:pt x="101" y="530"/>
                      <a:pt x="102" y="530"/>
                      <a:pt x="102" y="530"/>
                    </a:cubicBezTo>
                    <a:cubicBezTo>
                      <a:pt x="144" y="530"/>
                      <a:pt x="178" y="496"/>
                      <a:pt x="178" y="453"/>
                    </a:cubicBezTo>
                    <a:cubicBezTo>
                      <a:pt x="178" y="411"/>
                      <a:pt x="144" y="377"/>
                      <a:pt x="102" y="377"/>
                    </a:cubicBezTo>
                    <a:cubicBezTo>
                      <a:pt x="102" y="377"/>
                      <a:pt x="101" y="377"/>
                      <a:pt x="101" y="377"/>
                    </a:cubicBezTo>
                    <a:cubicBezTo>
                      <a:pt x="97" y="377"/>
                      <a:pt x="79" y="378"/>
                      <a:pt x="61" y="393"/>
                    </a:cubicBezTo>
                    <a:cubicBezTo>
                      <a:pt x="51" y="402"/>
                      <a:pt x="39" y="416"/>
                      <a:pt x="28" y="416"/>
                    </a:cubicBezTo>
                    <a:cubicBezTo>
                      <a:pt x="18" y="416"/>
                      <a:pt x="9" y="406"/>
                      <a:pt x="1" y="373"/>
                    </a:cubicBezTo>
                    <a:cubicBezTo>
                      <a:pt x="0" y="370"/>
                      <a:pt x="0" y="367"/>
                      <a:pt x="0" y="364"/>
                    </a:cubicBezTo>
                    <a:cubicBezTo>
                      <a:pt x="0" y="178"/>
                      <a:pt x="0" y="178"/>
                      <a:pt x="0" y="178"/>
                    </a:cubicBezTo>
                    <a:cubicBezTo>
                      <a:pt x="185" y="178"/>
                      <a:pt x="185" y="178"/>
                      <a:pt x="185" y="178"/>
                    </a:cubicBezTo>
                    <a:cubicBezTo>
                      <a:pt x="188" y="178"/>
                      <a:pt x="191" y="178"/>
                      <a:pt x="194" y="177"/>
                    </a:cubicBezTo>
                    <a:cubicBezTo>
                      <a:pt x="266" y="161"/>
                      <a:pt x="232" y="137"/>
                      <a:pt x="215" y="117"/>
                    </a:cubicBezTo>
                    <a:cubicBezTo>
                      <a:pt x="197" y="97"/>
                      <a:pt x="198" y="77"/>
                      <a:pt x="198" y="77"/>
                    </a:cubicBezTo>
                    <a:cubicBezTo>
                      <a:pt x="198" y="34"/>
                      <a:pt x="233" y="0"/>
                      <a:pt x="275" y="0"/>
                    </a:cubicBezTo>
                    <a:cubicBezTo>
                      <a:pt x="317" y="0"/>
                      <a:pt x="352" y="34"/>
                      <a:pt x="352" y="77"/>
                    </a:cubicBezTo>
                    <a:cubicBezTo>
                      <a:pt x="352" y="77"/>
                      <a:pt x="353" y="97"/>
                      <a:pt x="335" y="117"/>
                    </a:cubicBezTo>
                    <a:cubicBezTo>
                      <a:pt x="318" y="137"/>
                      <a:pt x="285" y="161"/>
                      <a:pt x="356" y="177"/>
                    </a:cubicBezTo>
                    <a:cubicBezTo>
                      <a:pt x="359" y="178"/>
                      <a:pt x="362" y="178"/>
                      <a:pt x="365" y="178"/>
                    </a:cubicBezTo>
                    <a:cubicBezTo>
                      <a:pt x="542" y="178"/>
                      <a:pt x="542" y="178"/>
                      <a:pt x="542" y="178"/>
                    </a:cubicBezTo>
                    <a:cubicBezTo>
                      <a:pt x="542" y="364"/>
                      <a:pt x="542" y="364"/>
                      <a:pt x="542" y="364"/>
                    </a:cubicBezTo>
                    <a:cubicBezTo>
                      <a:pt x="542" y="367"/>
                      <a:pt x="542" y="371"/>
                      <a:pt x="543" y="374"/>
                    </a:cubicBezTo>
                    <a:cubicBezTo>
                      <a:pt x="549" y="398"/>
                      <a:pt x="557" y="424"/>
                      <a:pt x="578" y="424"/>
                    </a:cubicBezTo>
                    <a:cubicBezTo>
                      <a:pt x="590" y="424"/>
                      <a:pt x="600" y="415"/>
                      <a:pt x="610" y="406"/>
                    </a:cubicBezTo>
                    <a:cubicBezTo>
                      <a:pt x="612" y="403"/>
                      <a:pt x="615" y="401"/>
                      <a:pt x="617" y="399"/>
                    </a:cubicBezTo>
                    <a:cubicBezTo>
                      <a:pt x="633" y="386"/>
                      <a:pt x="648" y="385"/>
                      <a:pt x="651" y="385"/>
                    </a:cubicBezTo>
                    <a:cubicBezTo>
                      <a:pt x="652" y="385"/>
                      <a:pt x="652" y="385"/>
                      <a:pt x="652" y="385"/>
                    </a:cubicBezTo>
                    <a:cubicBezTo>
                      <a:pt x="690" y="385"/>
                      <a:pt x="720" y="416"/>
                      <a:pt x="720" y="45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12" tIns="45706" rIns="91412" bIns="45706" numCol="1" anchor="t" anchorCtr="0" compatLnSpc="1"/>
              <a:lstStyle/>
              <a:p>
                <a:pPr>
                  <a:lnSpc>
                    <a:spcPct val="140000"/>
                  </a:lnSpc>
                </a:pPr>
                <a:endPara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3" name="AutoShape 116"/>
              <p:cNvSpPr/>
              <p:nvPr/>
            </p:nvSpPr>
            <p:spPr bwMode="auto">
              <a:xfrm>
                <a:off x="7300436" y="3374086"/>
                <a:ext cx="310524" cy="343885"/>
              </a:xfrm>
              <a:custGeom>
                <a:avLst/>
                <a:gdLst>
                  <a:gd name="T0" fmla="*/ 135095090 w 21600"/>
                  <a:gd name="T1" fmla="*/ 111587469 h 21600"/>
                  <a:gd name="T2" fmla="*/ 67547585 w 21600"/>
                  <a:gd name="T3" fmla="*/ 203194979 h 21600"/>
                  <a:gd name="T4" fmla="*/ 0 w 21600"/>
                  <a:gd name="T5" fmla="*/ 111587469 h 21600"/>
                  <a:gd name="T6" fmla="*/ 67547585 w 21600"/>
                  <a:gd name="T7" fmla="*/ 19980836 h 21600"/>
                  <a:gd name="T8" fmla="*/ 79099259 w 21600"/>
                  <a:gd name="T9" fmla="*/ 21335313 h 21600"/>
                  <a:gd name="T10" fmla="*/ 79099259 w 21600"/>
                  <a:gd name="T11" fmla="*/ 0 h 21600"/>
                  <a:gd name="T12" fmla="*/ 104335692 w 21600"/>
                  <a:gd name="T13" fmla="*/ 34298390 h 21600"/>
                  <a:gd name="T14" fmla="*/ 79099259 w 21600"/>
                  <a:gd name="T15" fmla="*/ 68662637 h 21600"/>
                  <a:gd name="T16" fmla="*/ 79099259 w 21600"/>
                  <a:gd name="T17" fmla="*/ 47317732 h 21600"/>
                  <a:gd name="T18" fmla="*/ 67547585 w 21600"/>
                  <a:gd name="T19" fmla="*/ 45427384 h 21600"/>
                  <a:gd name="T20" fmla="*/ 18763263 w 21600"/>
                  <a:gd name="T21" fmla="*/ 111587469 h 21600"/>
                  <a:gd name="T22" fmla="*/ 67547585 w 21600"/>
                  <a:gd name="T23" fmla="*/ 177748431 h 21600"/>
                  <a:gd name="T24" fmla="*/ 116331828 w 21600"/>
                  <a:gd name="T25" fmla="*/ 111587469 h 21600"/>
                  <a:gd name="T26" fmla="*/ 135095090 w 21600"/>
                  <a:gd name="T27" fmla="*/ 111587469 h 21600"/>
                  <a:gd name="T28" fmla="*/ 135095090 w 21600"/>
                  <a:gd name="T29" fmla="*/ 111587469 h 2160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21600" h="21600">
                    <a:moveTo>
                      <a:pt x="21600" y="11862"/>
                    </a:moveTo>
                    <a:cubicBezTo>
                      <a:pt x="21600" y="17240"/>
                      <a:pt x="16764" y="21600"/>
                      <a:pt x="10800" y="21600"/>
                    </a:cubicBezTo>
                    <a:cubicBezTo>
                      <a:pt x="4836" y="21600"/>
                      <a:pt x="0" y="17240"/>
                      <a:pt x="0" y="11862"/>
                    </a:cubicBezTo>
                    <a:cubicBezTo>
                      <a:pt x="0" y="6483"/>
                      <a:pt x="4836" y="2124"/>
                      <a:pt x="10800" y="2124"/>
                    </a:cubicBezTo>
                    <a:cubicBezTo>
                      <a:pt x="11430" y="2124"/>
                      <a:pt x="12046" y="2175"/>
                      <a:pt x="12647" y="2268"/>
                    </a:cubicBezTo>
                    <a:lnTo>
                      <a:pt x="12647" y="0"/>
                    </a:lnTo>
                    <a:lnTo>
                      <a:pt x="16682" y="3646"/>
                    </a:lnTo>
                    <a:lnTo>
                      <a:pt x="12647" y="7299"/>
                    </a:lnTo>
                    <a:lnTo>
                      <a:pt x="12647" y="5030"/>
                    </a:lnTo>
                    <a:cubicBezTo>
                      <a:pt x="12054" y="4900"/>
                      <a:pt x="11436" y="4829"/>
                      <a:pt x="10800" y="4829"/>
                    </a:cubicBezTo>
                    <a:cubicBezTo>
                      <a:pt x="6499" y="4829"/>
                      <a:pt x="3000" y="7984"/>
                      <a:pt x="3000" y="11862"/>
                    </a:cubicBezTo>
                    <a:cubicBezTo>
                      <a:pt x="3000" y="15740"/>
                      <a:pt x="6499" y="18895"/>
                      <a:pt x="10800" y="18895"/>
                    </a:cubicBezTo>
                    <a:cubicBezTo>
                      <a:pt x="15101" y="18895"/>
                      <a:pt x="18600" y="15740"/>
                      <a:pt x="18600" y="11862"/>
                    </a:cubicBezTo>
                    <a:lnTo>
                      <a:pt x="21600" y="11862"/>
                    </a:lnTo>
                    <a:close/>
                    <a:moveTo>
                      <a:pt x="21600" y="11862"/>
                    </a:move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0" tIns="0" rIns="0" bIns="0"/>
              <a:lstStyle/>
              <a:p>
                <a:pPr>
                  <a:lnSpc>
                    <a:spcPct val="140000"/>
                  </a:lnSpc>
                </a:pPr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cxnSp>
          <p:nvCxnSpPr>
            <p:cNvPr id="34" name="4"/>
            <p:cNvCxnSpPr/>
            <p:nvPr/>
          </p:nvCxnSpPr>
          <p:spPr>
            <a:xfrm>
              <a:off x="10047" y="5007"/>
              <a:ext cx="891" cy="0"/>
            </a:xfrm>
            <a:prstGeom prst="line">
              <a:avLst/>
            </a:prstGeom>
            <a:grpFill/>
            <a:ln w="6350">
              <a:solidFill>
                <a:schemeClr val="accent2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3"/>
            <p:cNvCxnSpPr/>
            <p:nvPr/>
          </p:nvCxnSpPr>
          <p:spPr>
            <a:xfrm>
              <a:off x="10145" y="8104"/>
              <a:ext cx="1628" cy="0"/>
            </a:xfrm>
            <a:prstGeom prst="line">
              <a:avLst/>
            </a:prstGeom>
            <a:grpFill/>
            <a:ln w="6350">
              <a:solidFill>
                <a:schemeClr val="accent1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2"/>
            <p:cNvCxnSpPr/>
            <p:nvPr/>
          </p:nvCxnSpPr>
          <p:spPr>
            <a:xfrm flipH="1">
              <a:off x="14245" y="3683"/>
              <a:ext cx="1948" cy="0"/>
            </a:xfrm>
            <a:prstGeom prst="line">
              <a:avLst/>
            </a:prstGeom>
            <a:grpFill/>
            <a:ln w="6350">
              <a:solidFill>
                <a:schemeClr val="accent1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1"/>
            <p:cNvCxnSpPr/>
            <p:nvPr/>
          </p:nvCxnSpPr>
          <p:spPr>
            <a:xfrm flipH="1">
              <a:off x="15574" y="6785"/>
              <a:ext cx="619" cy="0"/>
            </a:xfrm>
            <a:prstGeom prst="line">
              <a:avLst/>
            </a:prstGeom>
            <a:grpFill/>
            <a:ln w="6350">
              <a:solidFill>
                <a:schemeClr val="accent2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8"/>
          <p:cNvSpPr txBox="1"/>
          <p:nvPr/>
        </p:nvSpPr>
        <p:spPr>
          <a:xfrm>
            <a:off x="4079777" y="288334"/>
            <a:ext cx="3744178" cy="46878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点击输入您的标题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840658" y="561638"/>
            <a:ext cx="10510685" cy="0"/>
            <a:chOff x="1028775" y="591989"/>
            <a:chExt cx="11086097" cy="0"/>
          </a:xfrm>
        </p:grpSpPr>
        <p:cxnSp>
          <p:nvCxnSpPr>
            <p:cNvPr id="40" name="直接连接符 39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65760" y="304800"/>
            <a:ext cx="11521440" cy="6217920"/>
          </a:xfrm>
          <a:prstGeom prst="rect">
            <a:avLst/>
          </a:prstGeom>
          <a:noFill/>
          <a:ln w="57150">
            <a:solidFill>
              <a:srgbClr val="0D5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35" b="32416"/>
          <a:stretch>
            <a:fillRect/>
          </a:stretch>
        </p:blipFill>
        <p:spPr>
          <a:xfrm>
            <a:off x="7772400" y="-1"/>
            <a:ext cx="4417925" cy="685800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4" t="42629" r="72049"/>
          <a:stretch>
            <a:fillRect/>
          </a:stretch>
        </p:blipFill>
        <p:spPr>
          <a:xfrm>
            <a:off x="-33491" y="-56771"/>
            <a:ext cx="5247444" cy="691477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097089FC-C142-4FD0-8231-B0F00955B8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300" y="914400"/>
            <a:ext cx="5251450" cy="5251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65760" y="304800"/>
            <a:ext cx="11521440" cy="6217920"/>
          </a:xfrm>
          <a:prstGeom prst="rect">
            <a:avLst/>
          </a:prstGeom>
          <a:noFill/>
          <a:ln w="57150">
            <a:solidFill>
              <a:srgbClr val="0D5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35" b="32416"/>
          <a:stretch>
            <a:fillRect/>
          </a:stretch>
        </p:blipFill>
        <p:spPr>
          <a:xfrm>
            <a:off x="7772400" y="-1"/>
            <a:ext cx="4417925" cy="685800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4" t="42629" r="72049"/>
          <a:stretch>
            <a:fillRect/>
          </a:stretch>
        </p:blipFill>
        <p:spPr>
          <a:xfrm>
            <a:off x="-33491" y="-56771"/>
            <a:ext cx="5247444" cy="6914770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2803207" y="2269590"/>
            <a:ext cx="23183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PART.01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2803207" y="2888630"/>
            <a:ext cx="5689152" cy="1190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6000" b="1" spc="3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Introduction</a:t>
            </a:r>
            <a:endParaRPr kumimoji="1" lang="zh-CN" altLang="en-US" sz="6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803207" y="3917417"/>
            <a:ext cx="7717648" cy="1703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EA-MT : Entity-Aware Machine Translation 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English to Chinese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5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2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8"/>
          <p:cNvSpPr txBox="1"/>
          <p:nvPr/>
        </p:nvSpPr>
        <p:spPr>
          <a:xfrm>
            <a:off x="4080395" y="339016"/>
            <a:ext cx="3743030" cy="3691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点击输入您的标题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842270" y="562518"/>
            <a:ext cx="10507461" cy="0"/>
            <a:chOff x="1028775" y="591989"/>
            <a:chExt cx="11086097" cy="0"/>
          </a:xfrm>
        </p:grpSpPr>
        <p:cxnSp>
          <p:nvCxnSpPr>
            <p:cNvPr id="43" name="直接连接符 42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split orient="vert"/>
      </p:transition>
    </mc:Choice>
    <mc:Fallback xmlns="">
      <p:transition spd="slow" advClick="0" advTm="2000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0" y="516797"/>
            <a:ext cx="12105598" cy="45719"/>
            <a:chOff x="1028775" y="591989"/>
            <a:chExt cx="11086097" cy="0"/>
          </a:xfrm>
        </p:grpSpPr>
        <p:cxnSp>
          <p:nvCxnSpPr>
            <p:cNvPr id="43" name="直接连接符 42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5330132" y="5182921"/>
            <a:ext cx="2427816" cy="1549401"/>
            <a:chOff x="1047751" y="3361269"/>
            <a:chExt cx="2427816" cy="1549401"/>
          </a:xfrm>
        </p:grpSpPr>
        <p:sp>
          <p:nvSpPr>
            <p:cNvPr id="10" name="Bent Arrow 18"/>
            <p:cNvSpPr/>
            <p:nvPr/>
          </p:nvSpPr>
          <p:spPr bwMode="auto">
            <a:xfrm>
              <a:off x="1047751" y="3361269"/>
              <a:ext cx="2427816" cy="1549401"/>
            </a:xfrm>
            <a:prstGeom prst="bentArrow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2" name="AutoShape 112"/>
            <p:cNvSpPr/>
            <p:nvPr/>
          </p:nvSpPr>
          <p:spPr bwMode="auto">
            <a:xfrm>
              <a:off x="2000252" y="4095754"/>
              <a:ext cx="486834" cy="488950"/>
            </a:xfrm>
            <a:custGeom>
              <a:avLst/>
              <a:gdLst>
                <a:gd name="T0" fmla="*/ 10510 w 21020"/>
                <a:gd name="T1" fmla="*/ 10800 h 21600"/>
                <a:gd name="T2" fmla="*/ 10510 w 21020"/>
                <a:gd name="T3" fmla="*/ 10800 h 21600"/>
                <a:gd name="T4" fmla="*/ 10510 w 21020"/>
                <a:gd name="T5" fmla="*/ 10800 h 21600"/>
                <a:gd name="T6" fmla="*/ 10510 w 2102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9600">
                <a:defRPr/>
              </a:pPr>
              <a:endParaRPr lang="en-US" sz="36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244675" y="5196662"/>
            <a:ext cx="2429933" cy="1549400"/>
            <a:chOff x="5905500" y="2413001"/>
            <a:chExt cx="2429933" cy="1549400"/>
          </a:xfrm>
          <a:solidFill>
            <a:schemeClr val="accent3"/>
          </a:solidFill>
        </p:grpSpPr>
        <p:sp>
          <p:nvSpPr>
            <p:cNvPr id="14" name="Bent Arrow 20"/>
            <p:cNvSpPr/>
            <p:nvPr/>
          </p:nvSpPr>
          <p:spPr bwMode="auto">
            <a:xfrm>
              <a:off x="5905500" y="2413001"/>
              <a:ext cx="2429933" cy="1549400"/>
            </a:xfrm>
            <a:prstGeom prst="bentArrow">
              <a:avLst/>
            </a:prstGeom>
            <a:grpFill/>
            <a:ln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grpSp>
          <p:nvGrpSpPr>
            <p:cNvPr id="16" name="Group 29"/>
            <p:cNvGrpSpPr/>
            <p:nvPr/>
          </p:nvGrpSpPr>
          <p:grpSpPr bwMode="auto">
            <a:xfrm>
              <a:off x="6953706" y="3047658"/>
              <a:ext cx="335534" cy="488541"/>
              <a:chOff x="2612963" y="2767277"/>
              <a:chExt cx="251543" cy="366676"/>
            </a:xfrm>
            <a:grpFill/>
          </p:grpSpPr>
          <p:sp>
            <p:nvSpPr>
              <p:cNvPr id="17" name="AutoShape 113"/>
              <p:cNvSpPr/>
              <p:nvPr/>
            </p:nvSpPr>
            <p:spPr bwMode="auto">
              <a:xfrm>
                <a:off x="2612963" y="2767277"/>
                <a:ext cx="251543" cy="36667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50800" tIns="50800" rIns="50800" bIns="50800" anchor="ctr"/>
              <a:lstStyle/>
              <a:p>
                <a:pPr defTabSz="609600">
                  <a:defRPr/>
                </a:pPr>
                <a:endParaRPr lang="en-US" sz="36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18" name="AutoShape 114"/>
              <p:cNvSpPr/>
              <p:nvPr/>
            </p:nvSpPr>
            <p:spPr bwMode="auto">
              <a:xfrm>
                <a:off x="2669904" y="2824844"/>
                <a:ext cx="74461" cy="7446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50800" tIns="50800" rIns="50800" bIns="50800" anchor="ctr"/>
              <a:lstStyle/>
              <a:p>
                <a:pPr defTabSz="609600">
                  <a:defRPr/>
                </a:pPr>
                <a:endParaRPr lang="en-US" sz="36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endParaRP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828721" y="4657897"/>
            <a:ext cx="2429933" cy="2088165"/>
            <a:chOff x="3475567" y="2306037"/>
            <a:chExt cx="2429933" cy="2088165"/>
          </a:xfrm>
          <a:solidFill>
            <a:schemeClr val="accent2"/>
          </a:solidFill>
        </p:grpSpPr>
        <p:sp>
          <p:nvSpPr>
            <p:cNvPr id="20" name="Bent Arrow 19"/>
            <p:cNvSpPr/>
            <p:nvPr/>
          </p:nvSpPr>
          <p:spPr bwMode="auto">
            <a:xfrm>
              <a:off x="3475567" y="2842685"/>
              <a:ext cx="2429933" cy="1551517"/>
            </a:xfrm>
            <a:prstGeom prst="bentArrow">
              <a:avLst/>
            </a:prstGeom>
            <a:grpFill/>
            <a:ln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22" name="AutoShape 29"/>
            <p:cNvSpPr/>
            <p:nvPr/>
          </p:nvSpPr>
          <p:spPr bwMode="auto">
            <a:xfrm>
              <a:off x="4103126" y="3657884"/>
              <a:ext cx="486834" cy="442383"/>
            </a:xfrm>
            <a:custGeom>
              <a:avLst/>
              <a:gdLst>
                <a:gd name="T0" fmla="+- 0 10736 439"/>
                <a:gd name="T1" fmla="*/ T0 w 20595"/>
                <a:gd name="T2" fmla="+- 0 10869 621"/>
                <a:gd name="T3" fmla="*/ 10869 h 20497"/>
                <a:gd name="T4" fmla="+- 0 10736 439"/>
                <a:gd name="T5" fmla="*/ T4 w 20595"/>
                <a:gd name="T6" fmla="+- 0 10869 621"/>
                <a:gd name="T7" fmla="*/ 10869 h 20497"/>
                <a:gd name="T8" fmla="+- 0 10736 439"/>
                <a:gd name="T9" fmla="*/ T8 w 20595"/>
                <a:gd name="T10" fmla="+- 0 10869 621"/>
                <a:gd name="T11" fmla="*/ 10869 h 20497"/>
                <a:gd name="T12" fmla="+- 0 10736 439"/>
                <a:gd name="T13" fmla="*/ T12 w 20595"/>
                <a:gd name="T14" fmla="+- 0 10869 621"/>
                <a:gd name="T15" fmla="*/ 10869 h 2049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595" h="20497">
                  <a:moveTo>
                    <a:pt x="18898" y="1863"/>
                  </a:moveTo>
                  <a:cubicBezTo>
                    <a:pt x="16636" y="-621"/>
                    <a:pt x="12968" y="-621"/>
                    <a:pt x="10707" y="1863"/>
                  </a:cubicBezTo>
                  <a:lnTo>
                    <a:pt x="1317" y="12053"/>
                  </a:lnTo>
                  <a:cubicBezTo>
                    <a:pt x="-439" y="13982"/>
                    <a:pt x="-439" y="17121"/>
                    <a:pt x="1317" y="19050"/>
                  </a:cubicBezTo>
                  <a:cubicBezTo>
                    <a:pt x="3073" y="20979"/>
                    <a:pt x="5931" y="20979"/>
                    <a:pt x="7687" y="19050"/>
                  </a:cubicBezTo>
                  <a:lnTo>
                    <a:pt x="17078" y="8860"/>
                  </a:lnTo>
                  <a:cubicBezTo>
                    <a:pt x="18335" y="7479"/>
                    <a:pt x="18335" y="5242"/>
                    <a:pt x="17078" y="3862"/>
                  </a:cubicBezTo>
                  <a:cubicBezTo>
                    <a:pt x="15821" y="2482"/>
                    <a:pt x="13783" y="2482"/>
                    <a:pt x="12527" y="3862"/>
                  </a:cubicBezTo>
                  <a:lnTo>
                    <a:pt x="5467" y="11614"/>
                  </a:lnTo>
                  <a:cubicBezTo>
                    <a:pt x="5216" y="11891"/>
                    <a:pt x="5216" y="12337"/>
                    <a:pt x="5467" y="12614"/>
                  </a:cubicBezTo>
                  <a:cubicBezTo>
                    <a:pt x="5719" y="12890"/>
                    <a:pt x="6126" y="12890"/>
                    <a:pt x="6378" y="12614"/>
                  </a:cubicBezTo>
                  <a:lnTo>
                    <a:pt x="13437" y="4861"/>
                  </a:lnTo>
                  <a:cubicBezTo>
                    <a:pt x="14190" y="4035"/>
                    <a:pt x="15414" y="4035"/>
                    <a:pt x="16167" y="4861"/>
                  </a:cubicBezTo>
                  <a:cubicBezTo>
                    <a:pt x="16920" y="5688"/>
                    <a:pt x="16920" y="7034"/>
                    <a:pt x="16167" y="7860"/>
                  </a:cubicBezTo>
                  <a:lnTo>
                    <a:pt x="6777" y="18050"/>
                  </a:lnTo>
                  <a:cubicBezTo>
                    <a:pt x="5520" y="19430"/>
                    <a:pt x="3484" y="19430"/>
                    <a:pt x="2227" y="18050"/>
                  </a:cubicBezTo>
                  <a:cubicBezTo>
                    <a:pt x="970" y="16670"/>
                    <a:pt x="970" y="14433"/>
                    <a:pt x="2227" y="13053"/>
                  </a:cubicBezTo>
                  <a:lnTo>
                    <a:pt x="11525" y="2963"/>
                  </a:lnTo>
                  <a:cubicBezTo>
                    <a:pt x="13285" y="1030"/>
                    <a:pt x="16139" y="1030"/>
                    <a:pt x="17896" y="2963"/>
                  </a:cubicBezTo>
                  <a:cubicBezTo>
                    <a:pt x="19657" y="4896"/>
                    <a:pt x="19657" y="8027"/>
                    <a:pt x="17897" y="9959"/>
                  </a:cubicBezTo>
                  <a:lnTo>
                    <a:pt x="10929" y="17611"/>
                  </a:lnTo>
                  <a:cubicBezTo>
                    <a:pt x="10677" y="17888"/>
                    <a:pt x="10677" y="18334"/>
                    <a:pt x="10929" y="18610"/>
                  </a:cubicBezTo>
                  <a:cubicBezTo>
                    <a:pt x="11181" y="18887"/>
                    <a:pt x="11588" y="18887"/>
                    <a:pt x="11839" y="18610"/>
                  </a:cubicBezTo>
                  <a:lnTo>
                    <a:pt x="18898" y="10859"/>
                  </a:lnTo>
                  <a:cubicBezTo>
                    <a:pt x="21160" y="8375"/>
                    <a:pt x="21160" y="4347"/>
                    <a:pt x="18898" y="186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9600">
                <a:defRPr/>
              </a:pPr>
              <a:endParaRPr lang="en-US" sz="36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28" name="Line 75"/>
            <p:cNvSpPr>
              <a:spLocks noChangeShapeType="1"/>
            </p:cNvSpPr>
            <p:nvPr/>
          </p:nvSpPr>
          <p:spPr bwMode="auto">
            <a:xfrm>
              <a:off x="4871146" y="2306037"/>
              <a:ext cx="6805" cy="6799"/>
            </a:xfrm>
            <a:prstGeom prst="line">
              <a:avLst/>
            </a:pr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sp>
        <p:nvSpPr>
          <p:cNvPr id="36" name="Rectangle 30"/>
          <p:cNvSpPr/>
          <p:nvPr/>
        </p:nvSpPr>
        <p:spPr>
          <a:xfrm>
            <a:off x="424108" y="1054961"/>
            <a:ext cx="36562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 NER</a:t>
            </a:r>
            <a:endParaRPr lang="en-US" sz="32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8" name="Rectangle 30"/>
          <p:cNvSpPr/>
          <p:nvPr/>
        </p:nvSpPr>
        <p:spPr>
          <a:xfrm>
            <a:off x="5068562" y="1054961"/>
            <a:ext cx="27739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Study Focus</a:t>
            </a:r>
          </a:p>
        </p:txBody>
      </p:sp>
      <p:sp>
        <p:nvSpPr>
          <p:cNvPr id="40" name="Rectangle 30"/>
          <p:cNvSpPr/>
          <p:nvPr/>
        </p:nvSpPr>
        <p:spPr>
          <a:xfrm>
            <a:off x="9602459" y="1054961"/>
            <a:ext cx="19086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sz="32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3" name="TextBox 8"/>
          <p:cNvSpPr txBox="1"/>
          <p:nvPr/>
        </p:nvSpPr>
        <p:spPr>
          <a:xfrm>
            <a:off x="3143269" y="111938"/>
            <a:ext cx="5905461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TW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Section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45" name="Freeform 71"/>
          <p:cNvSpPr/>
          <p:nvPr/>
        </p:nvSpPr>
        <p:spPr bwMode="auto">
          <a:xfrm>
            <a:off x="2438812" y="5843943"/>
            <a:ext cx="165253" cy="153837"/>
          </a:xfrm>
          <a:custGeom>
            <a:avLst/>
            <a:gdLst/>
            <a:ahLst/>
            <a:cxnLst>
              <a:cxn ang="0">
                <a:pos x="25" y="0"/>
              </a:cxn>
              <a:cxn ang="0">
                <a:pos x="25" y="0"/>
              </a:cxn>
              <a:cxn ang="0">
                <a:pos x="34" y="2"/>
              </a:cxn>
              <a:cxn ang="0">
                <a:pos x="43" y="7"/>
              </a:cxn>
              <a:cxn ang="0">
                <a:pos x="49" y="16"/>
              </a:cxn>
              <a:cxn ang="0">
                <a:pos x="50" y="25"/>
              </a:cxn>
              <a:cxn ang="0">
                <a:pos x="50" y="25"/>
              </a:cxn>
              <a:cxn ang="0">
                <a:pos x="49" y="36"/>
              </a:cxn>
              <a:cxn ang="0">
                <a:pos x="43" y="43"/>
              </a:cxn>
              <a:cxn ang="0">
                <a:pos x="34" y="49"/>
              </a:cxn>
              <a:cxn ang="0">
                <a:pos x="25" y="51"/>
              </a:cxn>
              <a:cxn ang="0">
                <a:pos x="25" y="51"/>
              </a:cxn>
              <a:cxn ang="0">
                <a:pos x="16" y="49"/>
              </a:cxn>
              <a:cxn ang="0">
                <a:pos x="7" y="43"/>
              </a:cxn>
              <a:cxn ang="0">
                <a:pos x="1" y="36"/>
              </a:cxn>
              <a:cxn ang="0">
                <a:pos x="0" y="25"/>
              </a:cxn>
              <a:cxn ang="0">
                <a:pos x="0" y="25"/>
              </a:cxn>
              <a:cxn ang="0">
                <a:pos x="1" y="16"/>
              </a:cxn>
              <a:cxn ang="0">
                <a:pos x="7" y="7"/>
              </a:cxn>
              <a:cxn ang="0">
                <a:pos x="16" y="2"/>
              </a:cxn>
              <a:cxn ang="0">
                <a:pos x="25" y="0"/>
              </a:cxn>
              <a:cxn ang="0">
                <a:pos x="25" y="0"/>
              </a:cxn>
            </a:cxnLst>
            <a:rect l="0" t="0" r="r" b="b"/>
            <a:pathLst>
              <a:path w="50" h="51">
                <a:moveTo>
                  <a:pt x="25" y="0"/>
                </a:moveTo>
                <a:lnTo>
                  <a:pt x="25" y="0"/>
                </a:lnTo>
                <a:lnTo>
                  <a:pt x="34" y="2"/>
                </a:lnTo>
                <a:lnTo>
                  <a:pt x="43" y="7"/>
                </a:lnTo>
                <a:lnTo>
                  <a:pt x="49" y="16"/>
                </a:lnTo>
                <a:lnTo>
                  <a:pt x="50" y="25"/>
                </a:lnTo>
                <a:lnTo>
                  <a:pt x="50" y="25"/>
                </a:lnTo>
                <a:lnTo>
                  <a:pt x="49" y="36"/>
                </a:lnTo>
                <a:lnTo>
                  <a:pt x="43" y="43"/>
                </a:lnTo>
                <a:lnTo>
                  <a:pt x="34" y="49"/>
                </a:lnTo>
                <a:lnTo>
                  <a:pt x="25" y="51"/>
                </a:lnTo>
                <a:lnTo>
                  <a:pt x="25" y="51"/>
                </a:lnTo>
                <a:lnTo>
                  <a:pt x="16" y="49"/>
                </a:lnTo>
                <a:lnTo>
                  <a:pt x="7" y="43"/>
                </a:lnTo>
                <a:lnTo>
                  <a:pt x="1" y="36"/>
                </a:lnTo>
                <a:lnTo>
                  <a:pt x="0" y="25"/>
                </a:lnTo>
                <a:lnTo>
                  <a:pt x="0" y="25"/>
                </a:lnTo>
                <a:lnTo>
                  <a:pt x="1" y="16"/>
                </a:lnTo>
                <a:lnTo>
                  <a:pt x="7" y="7"/>
                </a:lnTo>
                <a:lnTo>
                  <a:pt x="16" y="2"/>
                </a:lnTo>
                <a:lnTo>
                  <a:pt x="25" y="0"/>
                </a:lnTo>
                <a:lnTo>
                  <a:pt x="25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46" name="Freeform 72"/>
          <p:cNvSpPr>
            <a:spLocks noEditPoints="1"/>
          </p:cNvSpPr>
          <p:nvPr/>
        </p:nvSpPr>
        <p:spPr bwMode="auto">
          <a:xfrm>
            <a:off x="2211893" y="5843943"/>
            <a:ext cx="548636" cy="923010"/>
          </a:xfrm>
          <a:custGeom>
            <a:avLst/>
            <a:gdLst/>
            <a:ahLst/>
            <a:cxnLst>
              <a:cxn ang="0">
                <a:pos x="158" y="94"/>
              </a:cxn>
              <a:cxn ang="0">
                <a:pos x="141" y="69"/>
              </a:cxn>
              <a:cxn ang="0">
                <a:pos x="134" y="63"/>
              </a:cxn>
              <a:cxn ang="0">
                <a:pos x="130" y="60"/>
              </a:cxn>
              <a:cxn ang="0">
                <a:pos x="123" y="58"/>
              </a:cxn>
              <a:cxn ang="0">
                <a:pos x="100" y="54"/>
              </a:cxn>
              <a:cxn ang="0">
                <a:pos x="67" y="58"/>
              </a:cxn>
              <a:cxn ang="0">
                <a:pos x="63" y="58"/>
              </a:cxn>
              <a:cxn ang="0">
                <a:pos x="61" y="58"/>
              </a:cxn>
              <a:cxn ang="0">
                <a:pos x="61" y="58"/>
              </a:cxn>
              <a:cxn ang="0">
                <a:pos x="34" y="56"/>
              </a:cxn>
              <a:cxn ang="0">
                <a:pos x="27" y="40"/>
              </a:cxn>
              <a:cxn ang="0">
                <a:pos x="23" y="23"/>
              </a:cxn>
              <a:cxn ang="0">
                <a:pos x="20" y="2"/>
              </a:cxn>
              <a:cxn ang="0">
                <a:pos x="14" y="0"/>
              </a:cxn>
              <a:cxn ang="0">
                <a:pos x="12" y="2"/>
              </a:cxn>
              <a:cxn ang="0">
                <a:pos x="14" y="14"/>
              </a:cxn>
              <a:cxn ang="0">
                <a:pos x="9" y="14"/>
              </a:cxn>
              <a:cxn ang="0">
                <a:pos x="2" y="22"/>
              </a:cxn>
              <a:cxn ang="0">
                <a:pos x="0" y="29"/>
              </a:cxn>
              <a:cxn ang="0">
                <a:pos x="11" y="60"/>
              </a:cxn>
              <a:cxn ang="0">
                <a:pos x="14" y="70"/>
              </a:cxn>
              <a:cxn ang="0">
                <a:pos x="22" y="76"/>
              </a:cxn>
              <a:cxn ang="0">
                <a:pos x="40" y="81"/>
              </a:cxn>
              <a:cxn ang="0">
                <a:pos x="60" y="83"/>
              </a:cxn>
              <a:cxn ang="0">
                <a:pos x="60" y="92"/>
              </a:cxn>
              <a:cxn ang="0">
                <a:pos x="60" y="286"/>
              </a:cxn>
              <a:cxn ang="0">
                <a:pos x="61" y="292"/>
              </a:cxn>
              <a:cxn ang="0">
                <a:pos x="69" y="299"/>
              </a:cxn>
              <a:cxn ang="0">
                <a:pos x="74" y="301"/>
              </a:cxn>
              <a:cxn ang="0">
                <a:pos x="85" y="295"/>
              </a:cxn>
              <a:cxn ang="0">
                <a:pos x="89" y="286"/>
              </a:cxn>
              <a:cxn ang="0">
                <a:pos x="89" y="185"/>
              </a:cxn>
              <a:cxn ang="0">
                <a:pos x="90" y="179"/>
              </a:cxn>
              <a:cxn ang="0">
                <a:pos x="94" y="179"/>
              </a:cxn>
              <a:cxn ang="0">
                <a:pos x="100" y="181"/>
              </a:cxn>
              <a:cxn ang="0">
                <a:pos x="100" y="286"/>
              </a:cxn>
              <a:cxn ang="0">
                <a:pos x="101" y="292"/>
              </a:cxn>
              <a:cxn ang="0">
                <a:pos x="109" y="299"/>
              </a:cxn>
              <a:cxn ang="0">
                <a:pos x="114" y="301"/>
              </a:cxn>
              <a:cxn ang="0">
                <a:pos x="125" y="295"/>
              </a:cxn>
              <a:cxn ang="0">
                <a:pos x="129" y="286"/>
              </a:cxn>
              <a:cxn ang="0">
                <a:pos x="129" y="174"/>
              </a:cxn>
              <a:cxn ang="0">
                <a:pos x="136" y="167"/>
              </a:cxn>
              <a:cxn ang="0">
                <a:pos x="150" y="152"/>
              </a:cxn>
              <a:cxn ang="0">
                <a:pos x="156" y="143"/>
              </a:cxn>
              <a:cxn ang="0">
                <a:pos x="163" y="125"/>
              </a:cxn>
              <a:cxn ang="0">
                <a:pos x="165" y="119"/>
              </a:cxn>
              <a:cxn ang="0">
                <a:pos x="161" y="107"/>
              </a:cxn>
              <a:cxn ang="0">
                <a:pos x="158" y="94"/>
              </a:cxn>
              <a:cxn ang="0">
                <a:pos x="139" y="119"/>
              </a:cxn>
              <a:cxn ang="0">
                <a:pos x="134" y="130"/>
              </a:cxn>
              <a:cxn ang="0">
                <a:pos x="129" y="92"/>
              </a:cxn>
              <a:cxn ang="0">
                <a:pos x="136" y="105"/>
              </a:cxn>
              <a:cxn ang="0">
                <a:pos x="141" y="118"/>
              </a:cxn>
              <a:cxn ang="0">
                <a:pos x="139" y="119"/>
              </a:cxn>
              <a:cxn ang="0">
                <a:pos x="141" y="118"/>
              </a:cxn>
            </a:cxnLst>
            <a:rect l="0" t="0" r="r" b="b"/>
            <a:pathLst>
              <a:path w="165" h="301">
                <a:moveTo>
                  <a:pt x="158" y="94"/>
                </a:moveTo>
                <a:lnTo>
                  <a:pt x="158" y="94"/>
                </a:lnTo>
                <a:lnTo>
                  <a:pt x="147" y="78"/>
                </a:lnTo>
                <a:lnTo>
                  <a:pt x="141" y="69"/>
                </a:lnTo>
                <a:lnTo>
                  <a:pt x="134" y="63"/>
                </a:lnTo>
                <a:lnTo>
                  <a:pt x="134" y="63"/>
                </a:lnTo>
                <a:lnTo>
                  <a:pt x="130" y="61"/>
                </a:lnTo>
                <a:lnTo>
                  <a:pt x="130" y="60"/>
                </a:lnTo>
                <a:lnTo>
                  <a:pt x="130" y="60"/>
                </a:lnTo>
                <a:lnTo>
                  <a:pt x="123" y="58"/>
                </a:lnTo>
                <a:lnTo>
                  <a:pt x="116" y="56"/>
                </a:lnTo>
                <a:lnTo>
                  <a:pt x="100" y="54"/>
                </a:lnTo>
                <a:lnTo>
                  <a:pt x="81" y="56"/>
                </a:lnTo>
                <a:lnTo>
                  <a:pt x="67" y="58"/>
                </a:lnTo>
                <a:lnTo>
                  <a:pt x="67" y="58"/>
                </a:lnTo>
                <a:lnTo>
                  <a:pt x="63" y="58"/>
                </a:lnTo>
                <a:lnTo>
                  <a:pt x="61" y="58"/>
                </a:lnTo>
                <a:lnTo>
                  <a:pt x="61" y="58"/>
                </a:lnTo>
                <a:lnTo>
                  <a:pt x="61" y="58"/>
                </a:lnTo>
                <a:lnTo>
                  <a:pt x="61" y="58"/>
                </a:lnTo>
                <a:lnTo>
                  <a:pt x="47" y="58"/>
                </a:lnTo>
                <a:lnTo>
                  <a:pt x="34" y="56"/>
                </a:lnTo>
                <a:lnTo>
                  <a:pt x="34" y="56"/>
                </a:lnTo>
                <a:lnTo>
                  <a:pt x="27" y="40"/>
                </a:lnTo>
                <a:lnTo>
                  <a:pt x="23" y="25"/>
                </a:lnTo>
                <a:lnTo>
                  <a:pt x="23" y="23"/>
                </a:lnTo>
                <a:lnTo>
                  <a:pt x="20" y="2"/>
                </a:lnTo>
                <a:lnTo>
                  <a:pt x="20" y="2"/>
                </a:lnTo>
                <a:lnTo>
                  <a:pt x="18" y="0"/>
                </a:lnTo>
                <a:lnTo>
                  <a:pt x="14" y="0"/>
                </a:lnTo>
                <a:lnTo>
                  <a:pt x="14" y="0"/>
                </a:lnTo>
                <a:lnTo>
                  <a:pt x="12" y="2"/>
                </a:lnTo>
                <a:lnTo>
                  <a:pt x="12" y="3"/>
                </a:lnTo>
                <a:lnTo>
                  <a:pt x="14" y="14"/>
                </a:lnTo>
                <a:lnTo>
                  <a:pt x="14" y="14"/>
                </a:lnTo>
                <a:lnTo>
                  <a:pt x="9" y="14"/>
                </a:lnTo>
                <a:lnTo>
                  <a:pt x="3" y="18"/>
                </a:lnTo>
                <a:lnTo>
                  <a:pt x="2" y="22"/>
                </a:lnTo>
                <a:lnTo>
                  <a:pt x="0" y="29"/>
                </a:lnTo>
                <a:lnTo>
                  <a:pt x="0" y="29"/>
                </a:lnTo>
                <a:lnTo>
                  <a:pt x="3" y="45"/>
                </a:lnTo>
                <a:lnTo>
                  <a:pt x="11" y="60"/>
                </a:lnTo>
                <a:lnTo>
                  <a:pt x="11" y="60"/>
                </a:lnTo>
                <a:lnTo>
                  <a:pt x="14" y="70"/>
                </a:lnTo>
                <a:lnTo>
                  <a:pt x="16" y="74"/>
                </a:lnTo>
                <a:lnTo>
                  <a:pt x="22" y="76"/>
                </a:lnTo>
                <a:lnTo>
                  <a:pt x="22" y="76"/>
                </a:lnTo>
                <a:lnTo>
                  <a:pt x="40" y="81"/>
                </a:lnTo>
                <a:lnTo>
                  <a:pt x="49" y="83"/>
                </a:lnTo>
                <a:lnTo>
                  <a:pt x="60" y="83"/>
                </a:lnTo>
                <a:lnTo>
                  <a:pt x="60" y="92"/>
                </a:lnTo>
                <a:lnTo>
                  <a:pt x="60" y="92"/>
                </a:lnTo>
                <a:lnTo>
                  <a:pt x="60" y="181"/>
                </a:lnTo>
                <a:lnTo>
                  <a:pt x="60" y="286"/>
                </a:lnTo>
                <a:lnTo>
                  <a:pt x="60" y="286"/>
                </a:lnTo>
                <a:lnTo>
                  <a:pt x="61" y="292"/>
                </a:lnTo>
                <a:lnTo>
                  <a:pt x="63" y="295"/>
                </a:lnTo>
                <a:lnTo>
                  <a:pt x="69" y="299"/>
                </a:lnTo>
                <a:lnTo>
                  <a:pt x="74" y="301"/>
                </a:lnTo>
                <a:lnTo>
                  <a:pt x="74" y="301"/>
                </a:lnTo>
                <a:lnTo>
                  <a:pt x="80" y="299"/>
                </a:lnTo>
                <a:lnTo>
                  <a:pt x="85" y="295"/>
                </a:lnTo>
                <a:lnTo>
                  <a:pt x="89" y="292"/>
                </a:lnTo>
                <a:lnTo>
                  <a:pt x="89" y="286"/>
                </a:lnTo>
                <a:lnTo>
                  <a:pt x="89" y="185"/>
                </a:lnTo>
                <a:lnTo>
                  <a:pt x="89" y="185"/>
                </a:lnTo>
                <a:lnTo>
                  <a:pt x="90" y="181"/>
                </a:lnTo>
                <a:lnTo>
                  <a:pt x="90" y="179"/>
                </a:lnTo>
                <a:lnTo>
                  <a:pt x="94" y="179"/>
                </a:lnTo>
                <a:lnTo>
                  <a:pt x="94" y="179"/>
                </a:lnTo>
                <a:lnTo>
                  <a:pt x="98" y="179"/>
                </a:lnTo>
                <a:lnTo>
                  <a:pt x="100" y="181"/>
                </a:lnTo>
                <a:lnTo>
                  <a:pt x="100" y="185"/>
                </a:lnTo>
                <a:lnTo>
                  <a:pt x="100" y="286"/>
                </a:lnTo>
                <a:lnTo>
                  <a:pt x="100" y="286"/>
                </a:lnTo>
                <a:lnTo>
                  <a:pt x="101" y="292"/>
                </a:lnTo>
                <a:lnTo>
                  <a:pt x="103" y="295"/>
                </a:lnTo>
                <a:lnTo>
                  <a:pt x="109" y="299"/>
                </a:lnTo>
                <a:lnTo>
                  <a:pt x="114" y="301"/>
                </a:lnTo>
                <a:lnTo>
                  <a:pt x="114" y="301"/>
                </a:lnTo>
                <a:lnTo>
                  <a:pt x="119" y="299"/>
                </a:lnTo>
                <a:lnTo>
                  <a:pt x="125" y="295"/>
                </a:lnTo>
                <a:lnTo>
                  <a:pt x="127" y="292"/>
                </a:lnTo>
                <a:lnTo>
                  <a:pt x="129" y="286"/>
                </a:lnTo>
                <a:lnTo>
                  <a:pt x="129" y="188"/>
                </a:lnTo>
                <a:lnTo>
                  <a:pt x="129" y="174"/>
                </a:lnTo>
                <a:lnTo>
                  <a:pt x="129" y="174"/>
                </a:lnTo>
                <a:lnTo>
                  <a:pt x="136" y="167"/>
                </a:lnTo>
                <a:lnTo>
                  <a:pt x="143" y="159"/>
                </a:lnTo>
                <a:lnTo>
                  <a:pt x="150" y="152"/>
                </a:lnTo>
                <a:lnTo>
                  <a:pt x="156" y="143"/>
                </a:lnTo>
                <a:lnTo>
                  <a:pt x="156" y="143"/>
                </a:lnTo>
                <a:lnTo>
                  <a:pt x="161" y="130"/>
                </a:lnTo>
                <a:lnTo>
                  <a:pt x="163" y="125"/>
                </a:lnTo>
                <a:lnTo>
                  <a:pt x="165" y="119"/>
                </a:lnTo>
                <a:lnTo>
                  <a:pt x="165" y="119"/>
                </a:lnTo>
                <a:lnTo>
                  <a:pt x="165" y="112"/>
                </a:lnTo>
                <a:lnTo>
                  <a:pt x="161" y="107"/>
                </a:lnTo>
                <a:lnTo>
                  <a:pt x="158" y="94"/>
                </a:lnTo>
                <a:lnTo>
                  <a:pt x="158" y="94"/>
                </a:lnTo>
                <a:close/>
                <a:moveTo>
                  <a:pt x="139" y="119"/>
                </a:moveTo>
                <a:lnTo>
                  <a:pt x="139" y="119"/>
                </a:lnTo>
                <a:lnTo>
                  <a:pt x="134" y="130"/>
                </a:lnTo>
                <a:lnTo>
                  <a:pt x="134" y="130"/>
                </a:lnTo>
                <a:lnTo>
                  <a:pt x="129" y="141"/>
                </a:lnTo>
                <a:lnTo>
                  <a:pt x="129" y="92"/>
                </a:lnTo>
                <a:lnTo>
                  <a:pt x="129" y="92"/>
                </a:lnTo>
                <a:lnTo>
                  <a:pt x="136" y="105"/>
                </a:lnTo>
                <a:lnTo>
                  <a:pt x="141" y="118"/>
                </a:lnTo>
                <a:lnTo>
                  <a:pt x="141" y="118"/>
                </a:lnTo>
                <a:lnTo>
                  <a:pt x="139" y="119"/>
                </a:lnTo>
                <a:lnTo>
                  <a:pt x="139" y="119"/>
                </a:lnTo>
                <a:close/>
                <a:moveTo>
                  <a:pt x="141" y="118"/>
                </a:moveTo>
                <a:lnTo>
                  <a:pt x="141" y="118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en-US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85718" y="1828292"/>
            <a:ext cx="397618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Contextual Ambiguity : 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Apple (Fruit? Or Company?)</a:t>
            </a: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Multi-word Entities: </a:t>
            </a:r>
          </a:p>
          <a:p>
            <a:pPr lvl="1"/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literal translations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 produce awkward outputs.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Justice </a:t>
            </a:r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司法部</a:t>
            </a: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Cross-lingual Consistency :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Entities can have multiple valid translations</a:t>
            </a:r>
          </a:p>
          <a:p>
            <a:pPr lvl="1"/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4530829" y="1827600"/>
            <a:ext cx="454579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IWSLT 2017  NER Translation Task</a:t>
            </a:r>
          </a:p>
          <a:p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SpaCy for NER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mBART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Integrates these entities into a machine translation model</a:t>
            </a: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Translation Accuracy </a:t>
            </a: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9244676" y="1966099"/>
            <a:ext cx="277429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Named Entity Translation Model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Maintain context and semantic accuracy when doing cross-lingual machine translation jobs.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split orient="vert"/>
      </p:transition>
    </mc:Choice>
    <mc:Fallback xmlns="">
      <p:transition spd="slow" advClick="0" advTm="5000">
        <p:split orient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4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/>
          <p:bldP spid="38" grpId="0"/>
          <p:bldP spid="4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/>
          <p:bldP spid="38" grpId="0"/>
          <p:bldP spid="40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65760" y="304800"/>
            <a:ext cx="11521440" cy="6217920"/>
          </a:xfrm>
          <a:prstGeom prst="rect">
            <a:avLst/>
          </a:prstGeom>
          <a:noFill/>
          <a:ln w="57150">
            <a:solidFill>
              <a:srgbClr val="0D5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35" b="32416"/>
          <a:stretch>
            <a:fillRect/>
          </a:stretch>
        </p:blipFill>
        <p:spPr>
          <a:xfrm>
            <a:off x="7772400" y="-1"/>
            <a:ext cx="4417925" cy="685800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4" t="42629" r="72049"/>
          <a:stretch>
            <a:fillRect/>
          </a:stretch>
        </p:blipFill>
        <p:spPr>
          <a:xfrm>
            <a:off x="-33491" y="-56771"/>
            <a:ext cx="5247444" cy="6914770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2424837" y="2238059"/>
            <a:ext cx="23183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PART.02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2897803" y="3188020"/>
            <a:ext cx="6929372" cy="1064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5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IWSLT </a:t>
            </a:r>
            <a:r>
              <a:rPr lang="en-US" altLang="zh-CN" sz="4000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En-Zh</a:t>
            </a:r>
            <a:r>
              <a:rPr lang="en-US" altLang="zh-CN" sz="5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Dataset</a:t>
            </a:r>
            <a:endParaRPr kumimoji="1" lang="zh-CN" altLang="en-US" sz="5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图片 9"/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4" t="42629" r="72049"/>
          <a:stretch>
            <a:fillRect/>
          </a:stretch>
        </p:blipFill>
        <p:spPr>
          <a:xfrm rot="10800000">
            <a:off x="6944556" y="0"/>
            <a:ext cx="5247444" cy="691477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445" y="1478638"/>
            <a:ext cx="6669294" cy="4417171"/>
          </a:xfrm>
          <a:prstGeom prst="rect">
            <a:avLst/>
          </a:prstGeom>
        </p:spPr>
      </p:pic>
      <p:sp>
        <p:nvSpPr>
          <p:cNvPr id="139" name="TextBox 8"/>
          <p:cNvSpPr txBox="1"/>
          <p:nvPr/>
        </p:nvSpPr>
        <p:spPr>
          <a:xfrm>
            <a:off x="4080396" y="108119"/>
            <a:ext cx="3743030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TW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IWSLT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grpSp>
        <p:nvGrpSpPr>
          <p:cNvPr id="140" name="组合 139"/>
          <p:cNvGrpSpPr/>
          <p:nvPr/>
        </p:nvGrpSpPr>
        <p:grpSpPr>
          <a:xfrm>
            <a:off x="842272" y="562518"/>
            <a:ext cx="10507462" cy="0"/>
            <a:chOff x="1028775" y="591989"/>
            <a:chExt cx="11086097" cy="0"/>
          </a:xfrm>
        </p:grpSpPr>
        <p:cxnSp>
          <p:nvCxnSpPr>
            <p:cNvPr id="141" name="直接连接符 140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字方塊 1"/>
          <p:cNvSpPr txBox="1"/>
          <p:nvPr/>
        </p:nvSpPr>
        <p:spPr>
          <a:xfrm>
            <a:off x="673510" y="1478638"/>
            <a:ext cx="50448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IWSLT 2017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En-Zh</a:t>
            </a: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IWSLT is Real-World conversation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English sentences are longer than Chinese sentences.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Chinese language is character-based.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split orient="vert"/>
      </p:transition>
    </mc:Choice>
    <mc:Fallback xmlns="">
      <p:transition spd="slow" advClick="0" advTm="1000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 flipV="1">
            <a:off x="15983" y="440107"/>
            <a:ext cx="11940575" cy="45719"/>
            <a:chOff x="1028775" y="591989"/>
            <a:chExt cx="11086097" cy="0"/>
          </a:xfrm>
        </p:grpSpPr>
        <p:cxnSp>
          <p:nvCxnSpPr>
            <p:cNvPr id="35" name="直接连接符 34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4840377" y="2006775"/>
            <a:ext cx="2391153" cy="3682650"/>
            <a:chOff x="7364924" y="1650976"/>
            <a:chExt cx="2479406" cy="3938366"/>
          </a:xfrm>
          <a:solidFill>
            <a:srgbClr val="15939E"/>
          </a:solidFill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8690287" y="3187950"/>
              <a:ext cx="707351" cy="1034381"/>
            </a:xfrm>
            <a:custGeom>
              <a:avLst/>
              <a:gdLst>
                <a:gd name="T0" fmla="*/ 2000 w 2969"/>
                <a:gd name="T1" fmla="*/ 656 h 4375"/>
                <a:gd name="T2" fmla="*/ 2000 w 2969"/>
                <a:gd name="T3" fmla="*/ 656 h 4375"/>
                <a:gd name="T4" fmla="*/ 2281 w 2969"/>
                <a:gd name="T5" fmla="*/ 562 h 4375"/>
                <a:gd name="T6" fmla="*/ 2750 w 2969"/>
                <a:gd name="T7" fmla="*/ 812 h 4375"/>
                <a:gd name="T8" fmla="*/ 2968 w 2969"/>
                <a:gd name="T9" fmla="*/ 812 h 4375"/>
                <a:gd name="T10" fmla="*/ 2968 w 2969"/>
                <a:gd name="T11" fmla="*/ 0 h 4375"/>
                <a:gd name="T12" fmla="*/ 0 w 2969"/>
                <a:gd name="T13" fmla="*/ 0 h 4375"/>
                <a:gd name="T14" fmla="*/ 0 w 2969"/>
                <a:gd name="T15" fmla="*/ 3186 h 4375"/>
                <a:gd name="T16" fmla="*/ 1062 w 2969"/>
                <a:gd name="T17" fmla="*/ 3186 h 4375"/>
                <a:gd name="T18" fmla="*/ 1156 w 2969"/>
                <a:gd name="T19" fmla="*/ 3249 h 4375"/>
                <a:gd name="T20" fmla="*/ 1156 w 2969"/>
                <a:gd name="T21" fmla="*/ 3624 h 4375"/>
                <a:gd name="T22" fmla="*/ 1125 w 2969"/>
                <a:gd name="T23" fmla="*/ 3686 h 4375"/>
                <a:gd name="T24" fmla="*/ 875 w 2969"/>
                <a:gd name="T25" fmla="*/ 4030 h 4375"/>
                <a:gd name="T26" fmla="*/ 968 w 2969"/>
                <a:gd name="T27" fmla="*/ 4249 h 4375"/>
                <a:gd name="T28" fmla="*/ 1250 w 2969"/>
                <a:gd name="T29" fmla="*/ 4374 h 4375"/>
                <a:gd name="T30" fmla="*/ 1718 w 2969"/>
                <a:gd name="T31" fmla="*/ 4093 h 4375"/>
                <a:gd name="T32" fmla="*/ 1437 w 2969"/>
                <a:gd name="T33" fmla="*/ 3655 h 4375"/>
                <a:gd name="T34" fmla="*/ 1406 w 2969"/>
                <a:gd name="T35" fmla="*/ 3593 h 4375"/>
                <a:gd name="T36" fmla="*/ 1406 w 2969"/>
                <a:gd name="T37" fmla="*/ 3249 h 4375"/>
                <a:gd name="T38" fmla="*/ 1468 w 2969"/>
                <a:gd name="T39" fmla="*/ 3155 h 4375"/>
                <a:gd name="T40" fmla="*/ 2968 w 2969"/>
                <a:gd name="T41" fmla="*/ 3155 h 4375"/>
                <a:gd name="T42" fmla="*/ 2968 w 2969"/>
                <a:gd name="T43" fmla="*/ 1375 h 4375"/>
                <a:gd name="T44" fmla="*/ 2812 w 2969"/>
                <a:gd name="T45" fmla="*/ 1375 h 4375"/>
                <a:gd name="T46" fmla="*/ 2312 w 2969"/>
                <a:gd name="T47" fmla="*/ 1687 h 4375"/>
                <a:gd name="T48" fmla="*/ 1843 w 2969"/>
                <a:gd name="T49" fmla="*/ 1125 h 4375"/>
                <a:gd name="T50" fmla="*/ 2000 w 2969"/>
                <a:gd name="T51" fmla="*/ 656 h 4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969" h="4375">
                  <a:moveTo>
                    <a:pt x="2000" y="656"/>
                  </a:moveTo>
                  <a:lnTo>
                    <a:pt x="2000" y="656"/>
                  </a:lnTo>
                  <a:cubicBezTo>
                    <a:pt x="2062" y="594"/>
                    <a:pt x="2156" y="562"/>
                    <a:pt x="2281" y="562"/>
                  </a:cubicBezTo>
                  <a:cubicBezTo>
                    <a:pt x="2468" y="562"/>
                    <a:pt x="2656" y="750"/>
                    <a:pt x="2750" y="812"/>
                  </a:cubicBezTo>
                  <a:cubicBezTo>
                    <a:pt x="2968" y="812"/>
                    <a:pt x="2968" y="812"/>
                    <a:pt x="2968" y="812"/>
                  </a:cubicBezTo>
                  <a:cubicBezTo>
                    <a:pt x="2968" y="0"/>
                    <a:pt x="2968" y="0"/>
                    <a:pt x="296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86"/>
                    <a:pt x="0" y="3186"/>
                    <a:pt x="0" y="3186"/>
                  </a:cubicBezTo>
                  <a:cubicBezTo>
                    <a:pt x="1062" y="3186"/>
                    <a:pt x="1062" y="3186"/>
                    <a:pt x="1062" y="3186"/>
                  </a:cubicBezTo>
                  <a:cubicBezTo>
                    <a:pt x="1125" y="3186"/>
                    <a:pt x="1156" y="3218"/>
                    <a:pt x="1156" y="3249"/>
                  </a:cubicBezTo>
                  <a:cubicBezTo>
                    <a:pt x="1156" y="3624"/>
                    <a:pt x="1156" y="3624"/>
                    <a:pt x="1156" y="3624"/>
                  </a:cubicBezTo>
                  <a:cubicBezTo>
                    <a:pt x="1156" y="3655"/>
                    <a:pt x="1125" y="3686"/>
                    <a:pt x="1125" y="3686"/>
                  </a:cubicBezTo>
                  <a:cubicBezTo>
                    <a:pt x="1062" y="3749"/>
                    <a:pt x="875" y="3905"/>
                    <a:pt x="875" y="4030"/>
                  </a:cubicBezTo>
                  <a:cubicBezTo>
                    <a:pt x="875" y="4093"/>
                    <a:pt x="906" y="4186"/>
                    <a:pt x="968" y="4249"/>
                  </a:cubicBezTo>
                  <a:cubicBezTo>
                    <a:pt x="1031" y="4311"/>
                    <a:pt x="1125" y="4374"/>
                    <a:pt x="1250" y="4374"/>
                  </a:cubicBezTo>
                  <a:cubicBezTo>
                    <a:pt x="1406" y="4374"/>
                    <a:pt x="1687" y="4311"/>
                    <a:pt x="1718" y="4093"/>
                  </a:cubicBezTo>
                  <a:cubicBezTo>
                    <a:pt x="1718" y="3843"/>
                    <a:pt x="1437" y="3655"/>
                    <a:pt x="1437" y="3655"/>
                  </a:cubicBezTo>
                  <a:cubicBezTo>
                    <a:pt x="1406" y="3655"/>
                    <a:pt x="1406" y="3624"/>
                    <a:pt x="1406" y="3593"/>
                  </a:cubicBezTo>
                  <a:cubicBezTo>
                    <a:pt x="1406" y="3249"/>
                    <a:pt x="1406" y="3249"/>
                    <a:pt x="1406" y="3249"/>
                  </a:cubicBezTo>
                  <a:cubicBezTo>
                    <a:pt x="1406" y="3186"/>
                    <a:pt x="1437" y="3155"/>
                    <a:pt x="1468" y="3155"/>
                  </a:cubicBezTo>
                  <a:cubicBezTo>
                    <a:pt x="2968" y="3155"/>
                    <a:pt x="2968" y="3155"/>
                    <a:pt x="2968" y="3155"/>
                  </a:cubicBezTo>
                  <a:cubicBezTo>
                    <a:pt x="2968" y="1375"/>
                    <a:pt x="2968" y="1375"/>
                    <a:pt x="2968" y="1375"/>
                  </a:cubicBezTo>
                  <a:cubicBezTo>
                    <a:pt x="2812" y="1375"/>
                    <a:pt x="2812" y="1375"/>
                    <a:pt x="2812" y="1375"/>
                  </a:cubicBezTo>
                  <a:cubicBezTo>
                    <a:pt x="2718" y="1469"/>
                    <a:pt x="2500" y="1687"/>
                    <a:pt x="2312" y="1687"/>
                  </a:cubicBezTo>
                  <a:cubicBezTo>
                    <a:pt x="2093" y="1687"/>
                    <a:pt x="1843" y="1531"/>
                    <a:pt x="1843" y="1125"/>
                  </a:cubicBezTo>
                  <a:cubicBezTo>
                    <a:pt x="1843" y="875"/>
                    <a:pt x="1937" y="719"/>
                    <a:pt x="2000" y="65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7945099" y="3187950"/>
              <a:ext cx="708402" cy="753889"/>
            </a:xfrm>
            <a:custGeom>
              <a:avLst/>
              <a:gdLst>
                <a:gd name="T0" fmla="*/ 2969 w 2970"/>
                <a:gd name="T1" fmla="*/ 0 h 3187"/>
                <a:gd name="T2" fmla="*/ 2969 w 2970"/>
                <a:gd name="T3" fmla="*/ 0 h 3187"/>
                <a:gd name="T4" fmla="*/ 0 w 2970"/>
                <a:gd name="T5" fmla="*/ 0 h 3187"/>
                <a:gd name="T6" fmla="*/ 0 w 2970"/>
                <a:gd name="T7" fmla="*/ 781 h 3187"/>
                <a:gd name="T8" fmla="*/ 219 w 2970"/>
                <a:gd name="T9" fmla="*/ 781 h 3187"/>
                <a:gd name="T10" fmla="*/ 719 w 2970"/>
                <a:gd name="T11" fmla="*/ 500 h 3187"/>
                <a:gd name="T12" fmla="*/ 1126 w 2970"/>
                <a:gd name="T13" fmla="*/ 1062 h 3187"/>
                <a:gd name="T14" fmla="*/ 1001 w 2970"/>
                <a:gd name="T15" fmla="*/ 1500 h 3187"/>
                <a:gd name="T16" fmla="*/ 688 w 2970"/>
                <a:gd name="T17" fmla="*/ 1625 h 3187"/>
                <a:gd name="T18" fmla="*/ 219 w 2970"/>
                <a:gd name="T19" fmla="*/ 1344 h 3187"/>
                <a:gd name="T20" fmla="*/ 0 w 2970"/>
                <a:gd name="T21" fmla="*/ 1344 h 3187"/>
                <a:gd name="T22" fmla="*/ 0 w 2970"/>
                <a:gd name="T23" fmla="*/ 3030 h 3187"/>
                <a:gd name="T24" fmla="*/ 63 w 2970"/>
                <a:gd name="T25" fmla="*/ 3186 h 3187"/>
                <a:gd name="T26" fmla="*/ 2969 w 2970"/>
                <a:gd name="T27" fmla="*/ 3186 h 3187"/>
                <a:gd name="T28" fmla="*/ 2969 w 2970"/>
                <a:gd name="T29" fmla="*/ 0 h 3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70" h="3187">
                  <a:moveTo>
                    <a:pt x="2969" y="0"/>
                  </a:moveTo>
                  <a:lnTo>
                    <a:pt x="2969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781"/>
                    <a:pt x="0" y="781"/>
                    <a:pt x="0" y="781"/>
                  </a:cubicBezTo>
                  <a:cubicBezTo>
                    <a:pt x="219" y="781"/>
                    <a:pt x="219" y="781"/>
                    <a:pt x="219" y="781"/>
                  </a:cubicBezTo>
                  <a:cubicBezTo>
                    <a:pt x="251" y="687"/>
                    <a:pt x="407" y="500"/>
                    <a:pt x="719" y="500"/>
                  </a:cubicBezTo>
                  <a:cubicBezTo>
                    <a:pt x="1126" y="500"/>
                    <a:pt x="1126" y="937"/>
                    <a:pt x="1126" y="1062"/>
                  </a:cubicBezTo>
                  <a:cubicBezTo>
                    <a:pt x="1126" y="1281"/>
                    <a:pt x="1094" y="1406"/>
                    <a:pt x="1001" y="1500"/>
                  </a:cubicBezTo>
                  <a:cubicBezTo>
                    <a:pt x="907" y="1594"/>
                    <a:pt x="813" y="1625"/>
                    <a:pt x="688" y="1625"/>
                  </a:cubicBezTo>
                  <a:cubicBezTo>
                    <a:pt x="438" y="1594"/>
                    <a:pt x="282" y="1437"/>
                    <a:pt x="219" y="1344"/>
                  </a:cubicBezTo>
                  <a:cubicBezTo>
                    <a:pt x="0" y="1344"/>
                    <a:pt x="0" y="1344"/>
                    <a:pt x="0" y="1344"/>
                  </a:cubicBezTo>
                  <a:cubicBezTo>
                    <a:pt x="0" y="3030"/>
                    <a:pt x="0" y="3030"/>
                    <a:pt x="0" y="3030"/>
                  </a:cubicBezTo>
                  <a:cubicBezTo>
                    <a:pt x="32" y="3093"/>
                    <a:pt x="32" y="3124"/>
                    <a:pt x="63" y="3186"/>
                  </a:cubicBezTo>
                  <a:cubicBezTo>
                    <a:pt x="2969" y="3186"/>
                    <a:pt x="2969" y="3186"/>
                    <a:pt x="2969" y="3186"/>
                  </a:cubicBezTo>
                  <a:lnTo>
                    <a:pt x="2969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7945099" y="1650976"/>
              <a:ext cx="1817250" cy="997886"/>
            </a:xfrm>
            <a:custGeom>
              <a:avLst/>
              <a:gdLst>
                <a:gd name="T0" fmla="*/ 0 w 7626"/>
                <a:gd name="T1" fmla="*/ 3031 h 4220"/>
                <a:gd name="T2" fmla="*/ 0 w 7626"/>
                <a:gd name="T3" fmla="*/ 3031 h 4220"/>
                <a:gd name="T4" fmla="*/ 1282 w 7626"/>
                <a:gd name="T5" fmla="*/ 3031 h 4220"/>
                <a:gd name="T6" fmla="*/ 1344 w 7626"/>
                <a:gd name="T7" fmla="*/ 3094 h 4220"/>
                <a:gd name="T8" fmla="*/ 1344 w 7626"/>
                <a:gd name="T9" fmla="*/ 3500 h 4220"/>
                <a:gd name="T10" fmla="*/ 1313 w 7626"/>
                <a:gd name="T11" fmla="*/ 3562 h 4220"/>
                <a:gd name="T12" fmla="*/ 1094 w 7626"/>
                <a:gd name="T13" fmla="*/ 3875 h 4220"/>
                <a:gd name="T14" fmla="*/ 1469 w 7626"/>
                <a:gd name="T15" fmla="*/ 4219 h 4220"/>
                <a:gd name="T16" fmla="*/ 1907 w 7626"/>
                <a:gd name="T17" fmla="*/ 3906 h 4220"/>
                <a:gd name="T18" fmla="*/ 1657 w 7626"/>
                <a:gd name="T19" fmla="*/ 3531 h 4220"/>
                <a:gd name="T20" fmla="*/ 1594 w 7626"/>
                <a:gd name="T21" fmla="*/ 3469 h 4220"/>
                <a:gd name="T22" fmla="*/ 1626 w 7626"/>
                <a:gd name="T23" fmla="*/ 3125 h 4220"/>
                <a:gd name="T24" fmla="*/ 1688 w 7626"/>
                <a:gd name="T25" fmla="*/ 3062 h 4220"/>
                <a:gd name="T26" fmla="*/ 4437 w 7626"/>
                <a:gd name="T27" fmla="*/ 3062 h 4220"/>
                <a:gd name="T28" fmla="*/ 4437 w 7626"/>
                <a:gd name="T29" fmla="*/ 2812 h 4220"/>
                <a:gd name="T30" fmla="*/ 4156 w 7626"/>
                <a:gd name="T31" fmla="*/ 2312 h 4220"/>
                <a:gd name="T32" fmla="*/ 4687 w 7626"/>
                <a:gd name="T33" fmla="*/ 1906 h 4220"/>
                <a:gd name="T34" fmla="*/ 5250 w 7626"/>
                <a:gd name="T35" fmla="*/ 2312 h 4220"/>
                <a:gd name="T36" fmla="*/ 4968 w 7626"/>
                <a:gd name="T37" fmla="*/ 2812 h 4220"/>
                <a:gd name="T38" fmla="*/ 4968 w 7626"/>
                <a:gd name="T39" fmla="*/ 3031 h 4220"/>
                <a:gd name="T40" fmla="*/ 7625 w 7626"/>
                <a:gd name="T41" fmla="*/ 3031 h 4220"/>
                <a:gd name="T42" fmla="*/ 6531 w 7626"/>
                <a:gd name="T43" fmla="*/ 1375 h 4220"/>
                <a:gd name="T44" fmla="*/ 3156 w 7626"/>
                <a:gd name="T45" fmla="*/ 0 h 4220"/>
                <a:gd name="T46" fmla="*/ 0 w 7626"/>
                <a:gd name="T47" fmla="*/ 1000 h 4220"/>
                <a:gd name="T48" fmla="*/ 0 w 7626"/>
                <a:gd name="T49" fmla="*/ 3031 h 4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26" h="4220">
                  <a:moveTo>
                    <a:pt x="0" y="3031"/>
                  </a:moveTo>
                  <a:lnTo>
                    <a:pt x="0" y="3031"/>
                  </a:lnTo>
                  <a:cubicBezTo>
                    <a:pt x="1282" y="3031"/>
                    <a:pt x="1282" y="3031"/>
                    <a:pt x="1282" y="3031"/>
                  </a:cubicBezTo>
                  <a:cubicBezTo>
                    <a:pt x="1313" y="3031"/>
                    <a:pt x="1344" y="3062"/>
                    <a:pt x="1344" y="3094"/>
                  </a:cubicBezTo>
                  <a:cubicBezTo>
                    <a:pt x="1344" y="3500"/>
                    <a:pt x="1344" y="3500"/>
                    <a:pt x="1344" y="3500"/>
                  </a:cubicBezTo>
                  <a:cubicBezTo>
                    <a:pt x="1344" y="3500"/>
                    <a:pt x="1344" y="3531"/>
                    <a:pt x="1313" y="3562"/>
                  </a:cubicBezTo>
                  <a:cubicBezTo>
                    <a:pt x="1251" y="3594"/>
                    <a:pt x="1094" y="3719"/>
                    <a:pt x="1094" y="3875"/>
                  </a:cubicBezTo>
                  <a:cubicBezTo>
                    <a:pt x="1094" y="4031"/>
                    <a:pt x="1219" y="4219"/>
                    <a:pt x="1469" y="4219"/>
                  </a:cubicBezTo>
                  <a:cubicBezTo>
                    <a:pt x="1719" y="4219"/>
                    <a:pt x="1907" y="4062"/>
                    <a:pt x="1907" y="3906"/>
                  </a:cubicBezTo>
                  <a:cubicBezTo>
                    <a:pt x="1938" y="3656"/>
                    <a:pt x="1657" y="3531"/>
                    <a:pt x="1657" y="3531"/>
                  </a:cubicBezTo>
                  <a:cubicBezTo>
                    <a:pt x="1626" y="3531"/>
                    <a:pt x="1594" y="3500"/>
                    <a:pt x="1594" y="3469"/>
                  </a:cubicBezTo>
                  <a:cubicBezTo>
                    <a:pt x="1626" y="3125"/>
                    <a:pt x="1626" y="3125"/>
                    <a:pt x="1626" y="3125"/>
                  </a:cubicBezTo>
                  <a:cubicBezTo>
                    <a:pt x="1626" y="3094"/>
                    <a:pt x="1657" y="3062"/>
                    <a:pt x="1688" y="3062"/>
                  </a:cubicBezTo>
                  <a:cubicBezTo>
                    <a:pt x="4437" y="3062"/>
                    <a:pt x="4437" y="3062"/>
                    <a:pt x="4437" y="3062"/>
                  </a:cubicBezTo>
                  <a:cubicBezTo>
                    <a:pt x="4437" y="2812"/>
                    <a:pt x="4437" y="2812"/>
                    <a:pt x="4437" y="2812"/>
                  </a:cubicBezTo>
                  <a:cubicBezTo>
                    <a:pt x="4343" y="2750"/>
                    <a:pt x="4156" y="2594"/>
                    <a:pt x="4156" y="2312"/>
                  </a:cubicBezTo>
                  <a:cubicBezTo>
                    <a:pt x="4156" y="2031"/>
                    <a:pt x="4437" y="1906"/>
                    <a:pt x="4687" y="1906"/>
                  </a:cubicBezTo>
                  <a:cubicBezTo>
                    <a:pt x="4937" y="1906"/>
                    <a:pt x="5250" y="2000"/>
                    <a:pt x="5250" y="2312"/>
                  </a:cubicBezTo>
                  <a:cubicBezTo>
                    <a:pt x="5250" y="2594"/>
                    <a:pt x="5062" y="2750"/>
                    <a:pt x="4968" y="2812"/>
                  </a:cubicBezTo>
                  <a:cubicBezTo>
                    <a:pt x="4968" y="3031"/>
                    <a:pt x="4968" y="3031"/>
                    <a:pt x="4968" y="3031"/>
                  </a:cubicBezTo>
                  <a:cubicBezTo>
                    <a:pt x="7625" y="3031"/>
                    <a:pt x="7625" y="3031"/>
                    <a:pt x="7625" y="3031"/>
                  </a:cubicBezTo>
                  <a:cubicBezTo>
                    <a:pt x="7374" y="2437"/>
                    <a:pt x="6999" y="1812"/>
                    <a:pt x="6531" y="1375"/>
                  </a:cubicBezTo>
                  <a:cubicBezTo>
                    <a:pt x="5531" y="562"/>
                    <a:pt x="4625" y="31"/>
                    <a:pt x="3156" y="0"/>
                  </a:cubicBezTo>
                  <a:cubicBezTo>
                    <a:pt x="2251" y="0"/>
                    <a:pt x="1032" y="250"/>
                    <a:pt x="0" y="1000"/>
                  </a:cubicBezTo>
                  <a:lnTo>
                    <a:pt x="0" y="303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8690287" y="2138970"/>
              <a:ext cx="975366" cy="1019783"/>
            </a:xfrm>
            <a:custGeom>
              <a:avLst/>
              <a:gdLst>
                <a:gd name="T0" fmla="*/ 2968 w 4094"/>
                <a:gd name="T1" fmla="*/ 2875 h 4314"/>
                <a:gd name="T2" fmla="*/ 2968 w 4094"/>
                <a:gd name="T3" fmla="*/ 2875 h 4314"/>
                <a:gd name="T4" fmla="*/ 3031 w 4094"/>
                <a:gd name="T5" fmla="*/ 2813 h 4314"/>
                <a:gd name="T6" fmla="*/ 3375 w 4094"/>
                <a:gd name="T7" fmla="*/ 2813 h 4314"/>
                <a:gd name="T8" fmla="*/ 3406 w 4094"/>
                <a:gd name="T9" fmla="*/ 2844 h 4314"/>
                <a:gd name="T10" fmla="*/ 3812 w 4094"/>
                <a:gd name="T11" fmla="*/ 3063 h 4314"/>
                <a:gd name="T12" fmla="*/ 4093 w 4094"/>
                <a:gd name="T13" fmla="*/ 2657 h 4314"/>
                <a:gd name="T14" fmla="*/ 3812 w 4094"/>
                <a:gd name="T15" fmla="*/ 2282 h 4314"/>
                <a:gd name="T16" fmla="*/ 3406 w 4094"/>
                <a:gd name="T17" fmla="*/ 2532 h 4314"/>
                <a:gd name="T18" fmla="*/ 3343 w 4094"/>
                <a:gd name="T19" fmla="*/ 2563 h 4314"/>
                <a:gd name="T20" fmla="*/ 3000 w 4094"/>
                <a:gd name="T21" fmla="*/ 2563 h 4314"/>
                <a:gd name="T22" fmla="*/ 2937 w 4094"/>
                <a:gd name="T23" fmla="*/ 2500 h 4314"/>
                <a:gd name="T24" fmla="*/ 2937 w 4094"/>
                <a:gd name="T25" fmla="*/ 1125 h 4314"/>
                <a:gd name="T26" fmla="*/ 1781 w 4094"/>
                <a:gd name="T27" fmla="*/ 1125 h 4314"/>
                <a:gd name="T28" fmla="*/ 1718 w 4094"/>
                <a:gd name="T29" fmla="*/ 1063 h 4314"/>
                <a:gd name="T30" fmla="*/ 1718 w 4094"/>
                <a:gd name="T31" fmla="*/ 719 h 4314"/>
                <a:gd name="T32" fmla="*/ 1750 w 4094"/>
                <a:gd name="T33" fmla="*/ 657 h 4314"/>
                <a:gd name="T34" fmla="*/ 1968 w 4094"/>
                <a:gd name="T35" fmla="*/ 250 h 4314"/>
                <a:gd name="T36" fmla="*/ 1562 w 4094"/>
                <a:gd name="T37" fmla="*/ 0 h 4314"/>
                <a:gd name="T38" fmla="*/ 1187 w 4094"/>
                <a:gd name="T39" fmla="*/ 250 h 4314"/>
                <a:gd name="T40" fmla="*/ 1406 w 4094"/>
                <a:gd name="T41" fmla="*/ 657 h 4314"/>
                <a:gd name="T42" fmla="*/ 1468 w 4094"/>
                <a:gd name="T43" fmla="*/ 719 h 4314"/>
                <a:gd name="T44" fmla="*/ 1468 w 4094"/>
                <a:gd name="T45" fmla="*/ 1063 h 4314"/>
                <a:gd name="T46" fmla="*/ 1375 w 4094"/>
                <a:gd name="T47" fmla="*/ 1157 h 4314"/>
                <a:gd name="T48" fmla="*/ 0 w 4094"/>
                <a:gd name="T49" fmla="*/ 1157 h 4314"/>
                <a:gd name="T50" fmla="*/ 0 w 4094"/>
                <a:gd name="T51" fmla="*/ 4313 h 4314"/>
                <a:gd name="T52" fmla="*/ 2968 w 4094"/>
                <a:gd name="T53" fmla="*/ 4313 h 4314"/>
                <a:gd name="T54" fmla="*/ 2968 w 4094"/>
                <a:gd name="T55" fmla="*/ 2875 h 4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94" h="4314">
                  <a:moveTo>
                    <a:pt x="2968" y="2875"/>
                  </a:moveTo>
                  <a:lnTo>
                    <a:pt x="2968" y="2875"/>
                  </a:lnTo>
                  <a:cubicBezTo>
                    <a:pt x="2968" y="2844"/>
                    <a:pt x="3000" y="2813"/>
                    <a:pt x="3031" y="2813"/>
                  </a:cubicBezTo>
                  <a:cubicBezTo>
                    <a:pt x="3375" y="2813"/>
                    <a:pt x="3375" y="2813"/>
                    <a:pt x="3375" y="2813"/>
                  </a:cubicBezTo>
                  <a:cubicBezTo>
                    <a:pt x="3375" y="2813"/>
                    <a:pt x="3406" y="2813"/>
                    <a:pt x="3406" y="2844"/>
                  </a:cubicBezTo>
                  <a:cubicBezTo>
                    <a:pt x="3468" y="2907"/>
                    <a:pt x="3656" y="3063"/>
                    <a:pt x="3812" y="3063"/>
                  </a:cubicBezTo>
                  <a:cubicBezTo>
                    <a:pt x="3999" y="3063"/>
                    <a:pt x="4093" y="2844"/>
                    <a:pt x="4093" y="2657"/>
                  </a:cubicBezTo>
                  <a:cubicBezTo>
                    <a:pt x="4093" y="2407"/>
                    <a:pt x="3968" y="2282"/>
                    <a:pt x="3812" y="2282"/>
                  </a:cubicBezTo>
                  <a:cubicBezTo>
                    <a:pt x="3687" y="2282"/>
                    <a:pt x="3499" y="2438"/>
                    <a:pt x="3406" y="2532"/>
                  </a:cubicBezTo>
                  <a:cubicBezTo>
                    <a:pt x="3406" y="2563"/>
                    <a:pt x="3375" y="2563"/>
                    <a:pt x="3343" y="2563"/>
                  </a:cubicBezTo>
                  <a:cubicBezTo>
                    <a:pt x="3000" y="2563"/>
                    <a:pt x="3000" y="2563"/>
                    <a:pt x="3000" y="2563"/>
                  </a:cubicBezTo>
                  <a:cubicBezTo>
                    <a:pt x="2968" y="2563"/>
                    <a:pt x="2937" y="2532"/>
                    <a:pt x="2937" y="2500"/>
                  </a:cubicBezTo>
                  <a:cubicBezTo>
                    <a:pt x="2937" y="1125"/>
                    <a:pt x="2937" y="1125"/>
                    <a:pt x="2937" y="1125"/>
                  </a:cubicBezTo>
                  <a:cubicBezTo>
                    <a:pt x="1781" y="1125"/>
                    <a:pt x="1781" y="1125"/>
                    <a:pt x="1781" y="1125"/>
                  </a:cubicBezTo>
                  <a:cubicBezTo>
                    <a:pt x="1750" y="1125"/>
                    <a:pt x="1718" y="1094"/>
                    <a:pt x="1718" y="1063"/>
                  </a:cubicBezTo>
                  <a:cubicBezTo>
                    <a:pt x="1718" y="719"/>
                    <a:pt x="1718" y="719"/>
                    <a:pt x="1718" y="719"/>
                  </a:cubicBezTo>
                  <a:cubicBezTo>
                    <a:pt x="1718" y="688"/>
                    <a:pt x="1718" y="657"/>
                    <a:pt x="1750" y="657"/>
                  </a:cubicBezTo>
                  <a:cubicBezTo>
                    <a:pt x="1750" y="657"/>
                    <a:pt x="1968" y="500"/>
                    <a:pt x="1968" y="250"/>
                  </a:cubicBezTo>
                  <a:cubicBezTo>
                    <a:pt x="1968" y="0"/>
                    <a:pt x="1625" y="0"/>
                    <a:pt x="1562" y="0"/>
                  </a:cubicBezTo>
                  <a:cubicBezTo>
                    <a:pt x="1406" y="0"/>
                    <a:pt x="1187" y="32"/>
                    <a:pt x="1187" y="250"/>
                  </a:cubicBezTo>
                  <a:cubicBezTo>
                    <a:pt x="1187" y="500"/>
                    <a:pt x="1406" y="625"/>
                    <a:pt x="1406" y="657"/>
                  </a:cubicBezTo>
                  <a:cubicBezTo>
                    <a:pt x="1437" y="657"/>
                    <a:pt x="1468" y="688"/>
                    <a:pt x="1468" y="719"/>
                  </a:cubicBezTo>
                  <a:cubicBezTo>
                    <a:pt x="1468" y="1063"/>
                    <a:pt x="1468" y="1063"/>
                    <a:pt x="1468" y="1063"/>
                  </a:cubicBezTo>
                  <a:cubicBezTo>
                    <a:pt x="1468" y="1094"/>
                    <a:pt x="1406" y="1157"/>
                    <a:pt x="1375" y="1157"/>
                  </a:cubicBezTo>
                  <a:cubicBezTo>
                    <a:pt x="0" y="1157"/>
                    <a:pt x="0" y="1157"/>
                    <a:pt x="0" y="1157"/>
                  </a:cubicBezTo>
                  <a:cubicBezTo>
                    <a:pt x="0" y="4313"/>
                    <a:pt x="0" y="4313"/>
                    <a:pt x="0" y="4313"/>
                  </a:cubicBezTo>
                  <a:cubicBezTo>
                    <a:pt x="2968" y="4313"/>
                    <a:pt x="2968" y="4313"/>
                    <a:pt x="2968" y="4313"/>
                  </a:cubicBezTo>
                  <a:lnTo>
                    <a:pt x="2968" y="287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9166409" y="2412164"/>
              <a:ext cx="677921" cy="1462941"/>
            </a:xfrm>
            <a:custGeom>
              <a:avLst/>
              <a:gdLst>
                <a:gd name="T0" fmla="*/ 1093 w 2844"/>
                <a:gd name="T1" fmla="*/ 0 h 6187"/>
                <a:gd name="T2" fmla="*/ 1093 w 2844"/>
                <a:gd name="T3" fmla="*/ 0 h 6187"/>
                <a:gd name="T4" fmla="*/ 1093 w 2844"/>
                <a:gd name="T5" fmla="*/ 1250 h 6187"/>
                <a:gd name="T6" fmla="*/ 1312 w 2844"/>
                <a:gd name="T7" fmla="*/ 1250 h 6187"/>
                <a:gd name="T8" fmla="*/ 1812 w 2844"/>
                <a:gd name="T9" fmla="*/ 968 h 6187"/>
                <a:gd name="T10" fmla="*/ 2218 w 2844"/>
                <a:gd name="T11" fmla="*/ 1500 h 6187"/>
                <a:gd name="T12" fmla="*/ 1812 w 2844"/>
                <a:gd name="T13" fmla="*/ 2062 h 6187"/>
                <a:gd name="T14" fmla="*/ 1312 w 2844"/>
                <a:gd name="T15" fmla="*/ 1781 h 6187"/>
                <a:gd name="T16" fmla="*/ 1125 w 2844"/>
                <a:gd name="T17" fmla="*/ 1781 h 6187"/>
                <a:gd name="T18" fmla="*/ 1125 w 2844"/>
                <a:gd name="T19" fmla="*/ 4187 h 6187"/>
                <a:gd name="T20" fmla="*/ 1031 w 2844"/>
                <a:gd name="T21" fmla="*/ 4250 h 6187"/>
                <a:gd name="T22" fmla="*/ 718 w 2844"/>
                <a:gd name="T23" fmla="*/ 4250 h 6187"/>
                <a:gd name="T24" fmla="*/ 656 w 2844"/>
                <a:gd name="T25" fmla="*/ 4218 h 6187"/>
                <a:gd name="T26" fmla="*/ 281 w 2844"/>
                <a:gd name="T27" fmla="*/ 4000 h 6187"/>
                <a:gd name="T28" fmla="*/ 93 w 2844"/>
                <a:gd name="T29" fmla="*/ 4062 h 6187"/>
                <a:gd name="T30" fmla="*/ 0 w 2844"/>
                <a:gd name="T31" fmla="*/ 4406 h 6187"/>
                <a:gd name="T32" fmla="*/ 312 w 2844"/>
                <a:gd name="T33" fmla="*/ 4812 h 6187"/>
                <a:gd name="T34" fmla="*/ 718 w 2844"/>
                <a:gd name="T35" fmla="*/ 4531 h 6187"/>
                <a:gd name="T36" fmla="*/ 750 w 2844"/>
                <a:gd name="T37" fmla="*/ 4500 h 6187"/>
                <a:gd name="T38" fmla="*/ 1031 w 2844"/>
                <a:gd name="T39" fmla="*/ 4500 h 6187"/>
                <a:gd name="T40" fmla="*/ 1125 w 2844"/>
                <a:gd name="T41" fmla="*/ 4593 h 6187"/>
                <a:gd name="T42" fmla="*/ 1125 w 2844"/>
                <a:gd name="T43" fmla="*/ 6186 h 6187"/>
                <a:gd name="T44" fmla="*/ 2156 w 2844"/>
                <a:gd name="T45" fmla="*/ 3906 h 6187"/>
                <a:gd name="T46" fmla="*/ 2843 w 2844"/>
                <a:gd name="T47" fmla="*/ 1437 h 6187"/>
                <a:gd name="T48" fmla="*/ 2562 w 2844"/>
                <a:gd name="T49" fmla="*/ 0 h 6187"/>
                <a:gd name="T50" fmla="*/ 1093 w 2844"/>
                <a:gd name="T51" fmla="*/ 0 h 6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844" h="6187">
                  <a:moveTo>
                    <a:pt x="1093" y="0"/>
                  </a:moveTo>
                  <a:lnTo>
                    <a:pt x="1093" y="0"/>
                  </a:lnTo>
                  <a:cubicBezTo>
                    <a:pt x="1093" y="1250"/>
                    <a:pt x="1093" y="1250"/>
                    <a:pt x="1093" y="1250"/>
                  </a:cubicBezTo>
                  <a:cubicBezTo>
                    <a:pt x="1312" y="1250"/>
                    <a:pt x="1312" y="1250"/>
                    <a:pt x="1312" y="1250"/>
                  </a:cubicBezTo>
                  <a:cubicBezTo>
                    <a:pt x="1406" y="1187"/>
                    <a:pt x="1624" y="968"/>
                    <a:pt x="1812" y="968"/>
                  </a:cubicBezTo>
                  <a:cubicBezTo>
                    <a:pt x="1999" y="968"/>
                    <a:pt x="2218" y="1125"/>
                    <a:pt x="2218" y="1500"/>
                  </a:cubicBezTo>
                  <a:cubicBezTo>
                    <a:pt x="2218" y="1843"/>
                    <a:pt x="2062" y="2062"/>
                    <a:pt x="1812" y="2062"/>
                  </a:cubicBezTo>
                  <a:cubicBezTo>
                    <a:pt x="1593" y="2062"/>
                    <a:pt x="1406" y="1875"/>
                    <a:pt x="1312" y="1781"/>
                  </a:cubicBezTo>
                  <a:cubicBezTo>
                    <a:pt x="1125" y="1781"/>
                    <a:pt x="1125" y="1781"/>
                    <a:pt x="1125" y="1781"/>
                  </a:cubicBezTo>
                  <a:cubicBezTo>
                    <a:pt x="1125" y="4187"/>
                    <a:pt x="1125" y="4187"/>
                    <a:pt x="1125" y="4187"/>
                  </a:cubicBezTo>
                  <a:cubicBezTo>
                    <a:pt x="1125" y="4218"/>
                    <a:pt x="1062" y="4250"/>
                    <a:pt x="1031" y="4250"/>
                  </a:cubicBezTo>
                  <a:cubicBezTo>
                    <a:pt x="718" y="4250"/>
                    <a:pt x="718" y="4250"/>
                    <a:pt x="718" y="4250"/>
                  </a:cubicBezTo>
                  <a:cubicBezTo>
                    <a:pt x="687" y="4250"/>
                    <a:pt x="656" y="4250"/>
                    <a:pt x="656" y="4218"/>
                  </a:cubicBezTo>
                  <a:cubicBezTo>
                    <a:pt x="593" y="4156"/>
                    <a:pt x="406" y="4000"/>
                    <a:pt x="281" y="4000"/>
                  </a:cubicBezTo>
                  <a:cubicBezTo>
                    <a:pt x="187" y="4000"/>
                    <a:pt x="156" y="4000"/>
                    <a:pt x="93" y="4062"/>
                  </a:cubicBezTo>
                  <a:cubicBezTo>
                    <a:pt x="31" y="4125"/>
                    <a:pt x="0" y="4250"/>
                    <a:pt x="0" y="4406"/>
                  </a:cubicBezTo>
                  <a:cubicBezTo>
                    <a:pt x="0" y="4656"/>
                    <a:pt x="93" y="4812"/>
                    <a:pt x="312" y="4812"/>
                  </a:cubicBezTo>
                  <a:cubicBezTo>
                    <a:pt x="437" y="4812"/>
                    <a:pt x="656" y="4593"/>
                    <a:pt x="718" y="4531"/>
                  </a:cubicBezTo>
                  <a:lnTo>
                    <a:pt x="750" y="4500"/>
                  </a:lnTo>
                  <a:cubicBezTo>
                    <a:pt x="1031" y="4500"/>
                    <a:pt x="1031" y="4500"/>
                    <a:pt x="1031" y="4500"/>
                  </a:cubicBezTo>
                  <a:cubicBezTo>
                    <a:pt x="1062" y="4500"/>
                    <a:pt x="1125" y="4531"/>
                    <a:pt x="1125" y="4593"/>
                  </a:cubicBezTo>
                  <a:cubicBezTo>
                    <a:pt x="1125" y="6186"/>
                    <a:pt x="1125" y="6186"/>
                    <a:pt x="1125" y="6186"/>
                  </a:cubicBezTo>
                  <a:cubicBezTo>
                    <a:pt x="1406" y="5530"/>
                    <a:pt x="1843" y="4562"/>
                    <a:pt x="2156" y="3906"/>
                  </a:cubicBezTo>
                  <a:cubicBezTo>
                    <a:pt x="2687" y="2875"/>
                    <a:pt x="2843" y="2250"/>
                    <a:pt x="2843" y="1437"/>
                  </a:cubicBezTo>
                  <a:cubicBezTo>
                    <a:pt x="2843" y="1062"/>
                    <a:pt x="2750" y="531"/>
                    <a:pt x="2562" y="0"/>
                  </a:cubicBezTo>
                  <a:lnTo>
                    <a:pt x="1093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7975579" y="3971036"/>
              <a:ext cx="1414702" cy="576626"/>
            </a:xfrm>
            <a:custGeom>
              <a:avLst/>
              <a:gdLst>
                <a:gd name="T0" fmla="*/ 4530 w 5937"/>
                <a:gd name="T1" fmla="*/ 0 h 2439"/>
                <a:gd name="T2" fmla="*/ 4530 w 5937"/>
                <a:gd name="T3" fmla="*/ 0 h 2439"/>
                <a:gd name="T4" fmla="*/ 4530 w 5937"/>
                <a:gd name="T5" fmla="*/ 250 h 2439"/>
                <a:gd name="T6" fmla="*/ 4842 w 5937"/>
                <a:gd name="T7" fmla="*/ 782 h 2439"/>
                <a:gd name="T8" fmla="*/ 4249 w 5937"/>
                <a:gd name="T9" fmla="*/ 1188 h 2439"/>
                <a:gd name="T10" fmla="*/ 3842 w 5937"/>
                <a:gd name="T11" fmla="*/ 1032 h 2439"/>
                <a:gd name="T12" fmla="*/ 3717 w 5937"/>
                <a:gd name="T13" fmla="*/ 719 h 2439"/>
                <a:gd name="T14" fmla="*/ 3999 w 5937"/>
                <a:gd name="T15" fmla="*/ 282 h 2439"/>
                <a:gd name="T16" fmla="*/ 3999 w 5937"/>
                <a:gd name="T17" fmla="*/ 32 h 2439"/>
                <a:gd name="T18" fmla="*/ 0 w 5937"/>
                <a:gd name="T19" fmla="*/ 32 h 2439"/>
                <a:gd name="T20" fmla="*/ 156 w 5937"/>
                <a:gd name="T21" fmla="*/ 719 h 2439"/>
                <a:gd name="T22" fmla="*/ 1125 w 5937"/>
                <a:gd name="T23" fmla="*/ 2438 h 2439"/>
                <a:gd name="T24" fmla="*/ 4780 w 5937"/>
                <a:gd name="T25" fmla="*/ 2438 h 2439"/>
                <a:gd name="T26" fmla="*/ 5624 w 5937"/>
                <a:gd name="T27" fmla="*/ 1657 h 2439"/>
                <a:gd name="T28" fmla="*/ 5780 w 5937"/>
                <a:gd name="T29" fmla="*/ 344 h 2439"/>
                <a:gd name="T30" fmla="*/ 5936 w 5937"/>
                <a:gd name="T31" fmla="*/ 0 h 2439"/>
                <a:gd name="T32" fmla="*/ 4530 w 5937"/>
                <a:gd name="T33" fmla="*/ 0 h 2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37" h="2439">
                  <a:moveTo>
                    <a:pt x="4530" y="0"/>
                  </a:moveTo>
                  <a:lnTo>
                    <a:pt x="4530" y="0"/>
                  </a:lnTo>
                  <a:cubicBezTo>
                    <a:pt x="4530" y="250"/>
                    <a:pt x="4530" y="250"/>
                    <a:pt x="4530" y="250"/>
                  </a:cubicBezTo>
                  <a:cubicBezTo>
                    <a:pt x="4624" y="313"/>
                    <a:pt x="4874" y="500"/>
                    <a:pt x="4842" y="782"/>
                  </a:cubicBezTo>
                  <a:cubicBezTo>
                    <a:pt x="4842" y="1032"/>
                    <a:pt x="4624" y="1188"/>
                    <a:pt x="4249" y="1188"/>
                  </a:cubicBezTo>
                  <a:cubicBezTo>
                    <a:pt x="4030" y="1188"/>
                    <a:pt x="3905" y="1125"/>
                    <a:pt x="3842" y="1032"/>
                  </a:cubicBezTo>
                  <a:cubicBezTo>
                    <a:pt x="3749" y="969"/>
                    <a:pt x="3717" y="844"/>
                    <a:pt x="3717" y="719"/>
                  </a:cubicBezTo>
                  <a:cubicBezTo>
                    <a:pt x="3749" y="532"/>
                    <a:pt x="3936" y="344"/>
                    <a:pt x="3999" y="282"/>
                  </a:cubicBezTo>
                  <a:cubicBezTo>
                    <a:pt x="3999" y="32"/>
                    <a:pt x="3999" y="32"/>
                    <a:pt x="3999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93" y="313"/>
                    <a:pt x="187" y="563"/>
                    <a:pt x="156" y="719"/>
                  </a:cubicBezTo>
                  <a:cubicBezTo>
                    <a:pt x="125" y="2063"/>
                    <a:pt x="843" y="2438"/>
                    <a:pt x="1125" y="2438"/>
                  </a:cubicBezTo>
                  <a:cubicBezTo>
                    <a:pt x="2156" y="2438"/>
                    <a:pt x="4436" y="2438"/>
                    <a:pt x="4780" y="2438"/>
                  </a:cubicBezTo>
                  <a:cubicBezTo>
                    <a:pt x="5124" y="2438"/>
                    <a:pt x="5467" y="2000"/>
                    <a:pt x="5624" y="1657"/>
                  </a:cubicBezTo>
                  <a:cubicBezTo>
                    <a:pt x="5749" y="1313"/>
                    <a:pt x="5655" y="594"/>
                    <a:pt x="5780" y="344"/>
                  </a:cubicBezTo>
                  <a:cubicBezTo>
                    <a:pt x="5811" y="313"/>
                    <a:pt x="5842" y="188"/>
                    <a:pt x="5936" y="0"/>
                  </a:cubicBezTo>
                  <a:lnTo>
                    <a:pt x="453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7364924" y="1916871"/>
              <a:ext cx="812455" cy="1913397"/>
            </a:xfrm>
            <a:custGeom>
              <a:avLst/>
              <a:gdLst>
                <a:gd name="T0" fmla="*/ 2281 w 3407"/>
                <a:gd name="T1" fmla="*/ 6625 h 8094"/>
                <a:gd name="T2" fmla="*/ 2281 w 3407"/>
                <a:gd name="T3" fmla="*/ 6625 h 8094"/>
                <a:gd name="T4" fmla="*/ 2344 w 3407"/>
                <a:gd name="T5" fmla="*/ 6562 h 8094"/>
                <a:gd name="T6" fmla="*/ 2719 w 3407"/>
                <a:gd name="T7" fmla="*/ 6562 h 8094"/>
                <a:gd name="T8" fmla="*/ 2781 w 3407"/>
                <a:gd name="T9" fmla="*/ 6625 h 8094"/>
                <a:gd name="T10" fmla="*/ 3125 w 3407"/>
                <a:gd name="T11" fmla="*/ 6844 h 8094"/>
                <a:gd name="T12" fmla="*/ 3313 w 3407"/>
                <a:gd name="T13" fmla="*/ 6781 h 8094"/>
                <a:gd name="T14" fmla="*/ 3406 w 3407"/>
                <a:gd name="T15" fmla="*/ 6437 h 8094"/>
                <a:gd name="T16" fmla="*/ 3125 w 3407"/>
                <a:gd name="T17" fmla="*/ 6031 h 8094"/>
                <a:gd name="T18" fmla="*/ 2781 w 3407"/>
                <a:gd name="T19" fmla="*/ 6281 h 8094"/>
                <a:gd name="T20" fmla="*/ 2688 w 3407"/>
                <a:gd name="T21" fmla="*/ 6312 h 8094"/>
                <a:gd name="T22" fmla="*/ 2375 w 3407"/>
                <a:gd name="T23" fmla="*/ 6312 h 8094"/>
                <a:gd name="T24" fmla="*/ 2281 w 3407"/>
                <a:gd name="T25" fmla="*/ 6250 h 8094"/>
                <a:gd name="T26" fmla="*/ 2281 w 3407"/>
                <a:gd name="T27" fmla="*/ 5344 h 8094"/>
                <a:gd name="T28" fmla="*/ 2281 w 3407"/>
                <a:gd name="T29" fmla="*/ 5312 h 8094"/>
                <a:gd name="T30" fmla="*/ 2281 w 3407"/>
                <a:gd name="T31" fmla="*/ 5281 h 8094"/>
                <a:gd name="T32" fmla="*/ 2281 w 3407"/>
                <a:gd name="T33" fmla="*/ 0 h 8094"/>
                <a:gd name="T34" fmla="*/ 906 w 3407"/>
                <a:gd name="T35" fmla="*/ 1906 h 8094"/>
                <a:gd name="T36" fmla="*/ 1500 w 3407"/>
                <a:gd name="T37" fmla="*/ 6562 h 8094"/>
                <a:gd name="T38" fmla="*/ 2281 w 3407"/>
                <a:gd name="T39" fmla="*/ 8093 h 8094"/>
                <a:gd name="T40" fmla="*/ 2281 w 3407"/>
                <a:gd name="T41" fmla="*/ 6625 h 8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07" h="8094">
                  <a:moveTo>
                    <a:pt x="2281" y="6625"/>
                  </a:moveTo>
                  <a:lnTo>
                    <a:pt x="2281" y="6625"/>
                  </a:lnTo>
                  <a:cubicBezTo>
                    <a:pt x="2281" y="6594"/>
                    <a:pt x="2312" y="6562"/>
                    <a:pt x="2344" y="6562"/>
                  </a:cubicBezTo>
                  <a:cubicBezTo>
                    <a:pt x="2719" y="6562"/>
                    <a:pt x="2719" y="6562"/>
                    <a:pt x="2719" y="6562"/>
                  </a:cubicBezTo>
                  <a:cubicBezTo>
                    <a:pt x="2750" y="6562"/>
                    <a:pt x="2781" y="6594"/>
                    <a:pt x="2781" y="6625"/>
                  </a:cubicBezTo>
                  <a:cubicBezTo>
                    <a:pt x="2781" y="6625"/>
                    <a:pt x="2844" y="6844"/>
                    <a:pt x="3125" y="6844"/>
                  </a:cubicBezTo>
                  <a:cubicBezTo>
                    <a:pt x="3219" y="6844"/>
                    <a:pt x="3281" y="6812"/>
                    <a:pt x="3313" y="6781"/>
                  </a:cubicBezTo>
                  <a:cubicBezTo>
                    <a:pt x="3375" y="6719"/>
                    <a:pt x="3406" y="6594"/>
                    <a:pt x="3406" y="6437"/>
                  </a:cubicBezTo>
                  <a:cubicBezTo>
                    <a:pt x="3406" y="6187"/>
                    <a:pt x="3375" y="6031"/>
                    <a:pt x="3125" y="6031"/>
                  </a:cubicBezTo>
                  <a:cubicBezTo>
                    <a:pt x="2875" y="6000"/>
                    <a:pt x="2781" y="6250"/>
                    <a:pt x="2781" y="6281"/>
                  </a:cubicBezTo>
                  <a:cubicBezTo>
                    <a:pt x="2750" y="6281"/>
                    <a:pt x="2719" y="6312"/>
                    <a:pt x="2688" y="6312"/>
                  </a:cubicBezTo>
                  <a:cubicBezTo>
                    <a:pt x="2375" y="6312"/>
                    <a:pt x="2375" y="6312"/>
                    <a:pt x="2375" y="6312"/>
                  </a:cubicBezTo>
                  <a:cubicBezTo>
                    <a:pt x="2312" y="6312"/>
                    <a:pt x="2281" y="6281"/>
                    <a:pt x="2281" y="6250"/>
                  </a:cubicBezTo>
                  <a:cubicBezTo>
                    <a:pt x="2281" y="5344"/>
                    <a:pt x="2281" y="5344"/>
                    <a:pt x="2281" y="5344"/>
                  </a:cubicBezTo>
                  <a:cubicBezTo>
                    <a:pt x="2281" y="5344"/>
                    <a:pt x="2281" y="5344"/>
                    <a:pt x="2281" y="5312"/>
                  </a:cubicBezTo>
                  <a:lnTo>
                    <a:pt x="2281" y="5281"/>
                  </a:lnTo>
                  <a:cubicBezTo>
                    <a:pt x="2281" y="0"/>
                    <a:pt x="2281" y="0"/>
                    <a:pt x="2281" y="0"/>
                  </a:cubicBezTo>
                  <a:cubicBezTo>
                    <a:pt x="1719" y="469"/>
                    <a:pt x="1250" y="1094"/>
                    <a:pt x="906" y="1906"/>
                  </a:cubicBezTo>
                  <a:cubicBezTo>
                    <a:pt x="0" y="4219"/>
                    <a:pt x="1313" y="6156"/>
                    <a:pt x="1500" y="6562"/>
                  </a:cubicBezTo>
                  <a:cubicBezTo>
                    <a:pt x="1625" y="6781"/>
                    <a:pt x="1969" y="7436"/>
                    <a:pt x="2281" y="8093"/>
                  </a:cubicBezTo>
                  <a:lnTo>
                    <a:pt x="2281" y="662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0" name="Freeform 8"/>
            <p:cNvSpPr>
              <a:spLocks noChangeArrowheads="1"/>
            </p:cNvSpPr>
            <p:nvPr/>
          </p:nvSpPr>
          <p:spPr bwMode="auto">
            <a:xfrm>
              <a:off x="7945099" y="2404865"/>
              <a:ext cx="708402" cy="753889"/>
            </a:xfrm>
            <a:custGeom>
              <a:avLst/>
              <a:gdLst>
                <a:gd name="T0" fmla="*/ 2969 w 2970"/>
                <a:gd name="T1" fmla="*/ 32 h 3189"/>
                <a:gd name="T2" fmla="*/ 2969 w 2970"/>
                <a:gd name="T3" fmla="*/ 32 h 3189"/>
                <a:gd name="T4" fmla="*/ 1751 w 2970"/>
                <a:gd name="T5" fmla="*/ 32 h 3189"/>
                <a:gd name="T6" fmla="*/ 1751 w 2970"/>
                <a:gd name="T7" fmla="*/ 219 h 3189"/>
                <a:gd name="T8" fmla="*/ 2063 w 2970"/>
                <a:gd name="T9" fmla="*/ 719 h 3189"/>
                <a:gd name="T10" fmla="*/ 1469 w 2970"/>
                <a:gd name="T11" fmla="*/ 1188 h 3189"/>
                <a:gd name="T12" fmla="*/ 969 w 2970"/>
                <a:gd name="T13" fmla="*/ 688 h 3189"/>
                <a:gd name="T14" fmla="*/ 1219 w 2970"/>
                <a:gd name="T15" fmla="*/ 250 h 3189"/>
                <a:gd name="T16" fmla="*/ 1219 w 2970"/>
                <a:gd name="T17" fmla="*/ 0 h 3189"/>
                <a:gd name="T18" fmla="*/ 0 w 2970"/>
                <a:gd name="T19" fmla="*/ 0 h 3189"/>
                <a:gd name="T20" fmla="*/ 0 w 2970"/>
                <a:gd name="T21" fmla="*/ 3188 h 3189"/>
                <a:gd name="T22" fmla="*/ 2969 w 2970"/>
                <a:gd name="T23" fmla="*/ 3188 h 3189"/>
                <a:gd name="T24" fmla="*/ 2969 w 2970"/>
                <a:gd name="T25" fmla="*/ 32 h 3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70" h="3189">
                  <a:moveTo>
                    <a:pt x="2969" y="32"/>
                  </a:moveTo>
                  <a:lnTo>
                    <a:pt x="2969" y="32"/>
                  </a:lnTo>
                  <a:cubicBezTo>
                    <a:pt x="1751" y="32"/>
                    <a:pt x="1751" y="32"/>
                    <a:pt x="1751" y="32"/>
                  </a:cubicBezTo>
                  <a:cubicBezTo>
                    <a:pt x="1751" y="219"/>
                    <a:pt x="1751" y="219"/>
                    <a:pt x="1751" y="219"/>
                  </a:cubicBezTo>
                  <a:cubicBezTo>
                    <a:pt x="1844" y="282"/>
                    <a:pt x="2063" y="438"/>
                    <a:pt x="2063" y="719"/>
                  </a:cubicBezTo>
                  <a:cubicBezTo>
                    <a:pt x="2063" y="969"/>
                    <a:pt x="1782" y="1188"/>
                    <a:pt x="1469" y="1188"/>
                  </a:cubicBezTo>
                  <a:cubicBezTo>
                    <a:pt x="1126" y="1188"/>
                    <a:pt x="969" y="907"/>
                    <a:pt x="969" y="688"/>
                  </a:cubicBezTo>
                  <a:cubicBezTo>
                    <a:pt x="969" y="469"/>
                    <a:pt x="1126" y="313"/>
                    <a:pt x="1219" y="250"/>
                  </a:cubicBezTo>
                  <a:cubicBezTo>
                    <a:pt x="1219" y="0"/>
                    <a:pt x="1219" y="0"/>
                    <a:pt x="12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88"/>
                    <a:pt x="0" y="3188"/>
                    <a:pt x="0" y="3188"/>
                  </a:cubicBezTo>
                  <a:cubicBezTo>
                    <a:pt x="2969" y="3188"/>
                    <a:pt x="2969" y="3188"/>
                    <a:pt x="2969" y="3188"/>
                  </a:cubicBezTo>
                  <a:lnTo>
                    <a:pt x="2969" y="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1" name="Freeform 9"/>
            <p:cNvSpPr>
              <a:spLocks noChangeArrowheads="1"/>
            </p:cNvSpPr>
            <p:nvPr/>
          </p:nvSpPr>
          <p:spPr bwMode="auto">
            <a:xfrm>
              <a:off x="8146899" y="4547661"/>
              <a:ext cx="1049990" cy="953049"/>
            </a:xfrm>
            <a:custGeom>
              <a:avLst/>
              <a:gdLst>
                <a:gd name="T0" fmla="*/ 63 w 4407"/>
                <a:gd name="T1" fmla="*/ 0 h 4032"/>
                <a:gd name="T2" fmla="*/ 63 w 4407"/>
                <a:gd name="T3" fmla="*/ 0 h 4032"/>
                <a:gd name="T4" fmla="*/ 4312 w 4407"/>
                <a:gd name="T5" fmla="*/ 0 h 4032"/>
                <a:gd name="T6" fmla="*/ 4312 w 4407"/>
                <a:gd name="T7" fmla="*/ 375 h 4032"/>
                <a:gd name="T8" fmla="*/ 4406 w 4407"/>
                <a:gd name="T9" fmla="*/ 562 h 4032"/>
                <a:gd name="T10" fmla="*/ 4187 w 4407"/>
                <a:gd name="T11" fmla="*/ 906 h 4032"/>
                <a:gd name="T12" fmla="*/ 4374 w 4407"/>
                <a:gd name="T13" fmla="*/ 1187 h 4032"/>
                <a:gd name="T14" fmla="*/ 4187 w 4407"/>
                <a:gd name="T15" fmla="*/ 1562 h 4032"/>
                <a:gd name="T16" fmla="*/ 4343 w 4407"/>
                <a:gd name="T17" fmla="*/ 1812 h 4032"/>
                <a:gd name="T18" fmla="*/ 4187 w 4407"/>
                <a:gd name="T19" fmla="*/ 2094 h 4032"/>
                <a:gd name="T20" fmla="*/ 4343 w 4407"/>
                <a:gd name="T21" fmla="*/ 2375 h 4032"/>
                <a:gd name="T22" fmla="*/ 4187 w 4407"/>
                <a:gd name="T23" fmla="*/ 2719 h 4032"/>
                <a:gd name="T24" fmla="*/ 4281 w 4407"/>
                <a:gd name="T25" fmla="*/ 2906 h 4032"/>
                <a:gd name="T26" fmla="*/ 3937 w 4407"/>
                <a:gd name="T27" fmla="*/ 3406 h 4032"/>
                <a:gd name="T28" fmla="*/ 3218 w 4407"/>
                <a:gd name="T29" fmla="*/ 4031 h 4032"/>
                <a:gd name="T30" fmla="*/ 1188 w 4407"/>
                <a:gd name="T31" fmla="*/ 4031 h 4032"/>
                <a:gd name="T32" fmla="*/ 282 w 4407"/>
                <a:gd name="T33" fmla="*/ 3281 h 4032"/>
                <a:gd name="T34" fmla="*/ 219 w 4407"/>
                <a:gd name="T35" fmla="*/ 2937 h 4032"/>
                <a:gd name="T36" fmla="*/ 32 w 4407"/>
                <a:gd name="T37" fmla="*/ 2656 h 4032"/>
                <a:gd name="T38" fmla="*/ 188 w 4407"/>
                <a:gd name="T39" fmla="*/ 2437 h 4032"/>
                <a:gd name="T40" fmla="*/ 32 w 4407"/>
                <a:gd name="T41" fmla="*/ 2031 h 4032"/>
                <a:gd name="T42" fmla="*/ 157 w 4407"/>
                <a:gd name="T43" fmla="*/ 1781 h 4032"/>
                <a:gd name="T44" fmla="*/ 32 w 4407"/>
                <a:gd name="T45" fmla="*/ 1469 h 4032"/>
                <a:gd name="T46" fmla="*/ 188 w 4407"/>
                <a:gd name="T47" fmla="*/ 1156 h 4032"/>
                <a:gd name="T48" fmla="*/ 32 w 4407"/>
                <a:gd name="T49" fmla="*/ 844 h 4032"/>
                <a:gd name="T50" fmla="*/ 63 w 4407"/>
                <a:gd name="T51" fmla="*/ 0 h 4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407" h="4032">
                  <a:moveTo>
                    <a:pt x="63" y="0"/>
                  </a:moveTo>
                  <a:lnTo>
                    <a:pt x="63" y="0"/>
                  </a:lnTo>
                  <a:cubicBezTo>
                    <a:pt x="4312" y="0"/>
                    <a:pt x="4312" y="0"/>
                    <a:pt x="4312" y="0"/>
                  </a:cubicBezTo>
                  <a:cubicBezTo>
                    <a:pt x="4312" y="375"/>
                    <a:pt x="4312" y="375"/>
                    <a:pt x="4312" y="375"/>
                  </a:cubicBezTo>
                  <a:cubicBezTo>
                    <a:pt x="4312" y="375"/>
                    <a:pt x="4406" y="437"/>
                    <a:pt x="4406" y="562"/>
                  </a:cubicBezTo>
                  <a:cubicBezTo>
                    <a:pt x="4406" y="687"/>
                    <a:pt x="4187" y="812"/>
                    <a:pt x="4187" y="906"/>
                  </a:cubicBezTo>
                  <a:cubicBezTo>
                    <a:pt x="4187" y="1000"/>
                    <a:pt x="4374" y="1062"/>
                    <a:pt x="4374" y="1187"/>
                  </a:cubicBezTo>
                  <a:cubicBezTo>
                    <a:pt x="4374" y="1312"/>
                    <a:pt x="4187" y="1406"/>
                    <a:pt x="4187" y="1562"/>
                  </a:cubicBezTo>
                  <a:cubicBezTo>
                    <a:pt x="4218" y="1687"/>
                    <a:pt x="4374" y="1687"/>
                    <a:pt x="4343" y="1812"/>
                  </a:cubicBezTo>
                  <a:cubicBezTo>
                    <a:pt x="4343" y="1906"/>
                    <a:pt x="4187" y="2000"/>
                    <a:pt x="4187" y="2094"/>
                  </a:cubicBezTo>
                  <a:cubicBezTo>
                    <a:pt x="4187" y="2218"/>
                    <a:pt x="4343" y="2281"/>
                    <a:pt x="4343" y="2375"/>
                  </a:cubicBezTo>
                  <a:cubicBezTo>
                    <a:pt x="4343" y="2500"/>
                    <a:pt x="4187" y="2594"/>
                    <a:pt x="4187" y="2719"/>
                  </a:cubicBezTo>
                  <a:cubicBezTo>
                    <a:pt x="4187" y="2812"/>
                    <a:pt x="4281" y="2844"/>
                    <a:pt x="4281" y="2906"/>
                  </a:cubicBezTo>
                  <a:cubicBezTo>
                    <a:pt x="4281" y="3000"/>
                    <a:pt x="4249" y="3156"/>
                    <a:pt x="3937" y="3406"/>
                  </a:cubicBezTo>
                  <a:cubicBezTo>
                    <a:pt x="3656" y="3656"/>
                    <a:pt x="3218" y="4031"/>
                    <a:pt x="3218" y="4031"/>
                  </a:cubicBezTo>
                  <a:cubicBezTo>
                    <a:pt x="1188" y="4031"/>
                    <a:pt x="1188" y="4031"/>
                    <a:pt x="1188" y="4031"/>
                  </a:cubicBezTo>
                  <a:cubicBezTo>
                    <a:pt x="282" y="3281"/>
                    <a:pt x="282" y="3281"/>
                    <a:pt x="282" y="3281"/>
                  </a:cubicBezTo>
                  <a:cubicBezTo>
                    <a:pt x="250" y="3187"/>
                    <a:pt x="250" y="3000"/>
                    <a:pt x="219" y="2937"/>
                  </a:cubicBezTo>
                  <a:cubicBezTo>
                    <a:pt x="219" y="2875"/>
                    <a:pt x="32" y="2781"/>
                    <a:pt x="32" y="2656"/>
                  </a:cubicBezTo>
                  <a:cubicBezTo>
                    <a:pt x="32" y="2562"/>
                    <a:pt x="188" y="2531"/>
                    <a:pt x="188" y="2437"/>
                  </a:cubicBezTo>
                  <a:cubicBezTo>
                    <a:pt x="188" y="2375"/>
                    <a:pt x="0" y="2156"/>
                    <a:pt x="32" y="2031"/>
                  </a:cubicBezTo>
                  <a:cubicBezTo>
                    <a:pt x="32" y="1875"/>
                    <a:pt x="157" y="1844"/>
                    <a:pt x="157" y="1781"/>
                  </a:cubicBezTo>
                  <a:cubicBezTo>
                    <a:pt x="188" y="1687"/>
                    <a:pt x="32" y="1594"/>
                    <a:pt x="32" y="1469"/>
                  </a:cubicBezTo>
                  <a:cubicBezTo>
                    <a:pt x="32" y="1375"/>
                    <a:pt x="188" y="1250"/>
                    <a:pt x="188" y="1156"/>
                  </a:cubicBezTo>
                  <a:cubicBezTo>
                    <a:pt x="188" y="1062"/>
                    <a:pt x="32" y="1000"/>
                    <a:pt x="32" y="844"/>
                  </a:cubicBezTo>
                  <a:cubicBezTo>
                    <a:pt x="0" y="656"/>
                    <a:pt x="63" y="0"/>
                    <a:pt x="63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2" name="Freeform 10"/>
            <p:cNvSpPr>
              <a:spLocks noChangeArrowheads="1"/>
            </p:cNvSpPr>
            <p:nvPr/>
          </p:nvSpPr>
          <p:spPr bwMode="auto">
            <a:xfrm>
              <a:off x="8444343" y="5529906"/>
              <a:ext cx="431978" cy="59436"/>
            </a:xfrm>
            <a:custGeom>
              <a:avLst/>
              <a:gdLst>
                <a:gd name="T0" fmla="*/ 0 w 1813"/>
                <a:gd name="T1" fmla="*/ 0 h 251"/>
                <a:gd name="T2" fmla="*/ 0 w 1813"/>
                <a:gd name="T3" fmla="*/ 0 h 251"/>
                <a:gd name="T4" fmla="*/ 1812 w 1813"/>
                <a:gd name="T5" fmla="*/ 0 h 251"/>
                <a:gd name="T6" fmla="*/ 1531 w 1813"/>
                <a:gd name="T7" fmla="*/ 250 h 251"/>
                <a:gd name="T8" fmla="*/ 344 w 1813"/>
                <a:gd name="T9" fmla="*/ 250 h 251"/>
                <a:gd name="T10" fmla="*/ 0 w 1813"/>
                <a:gd name="T11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3" h="251">
                  <a:moveTo>
                    <a:pt x="0" y="0"/>
                  </a:moveTo>
                  <a:lnTo>
                    <a:pt x="0" y="0"/>
                  </a:lnTo>
                  <a:cubicBezTo>
                    <a:pt x="1812" y="0"/>
                    <a:pt x="1812" y="0"/>
                    <a:pt x="1812" y="0"/>
                  </a:cubicBezTo>
                  <a:cubicBezTo>
                    <a:pt x="1812" y="0"/>
                    <a:pt x="1624" y="250"/>
                    <a:pt x="1531" y="250"/>
                  </a:cubicBezTo>
                  <a:cubicBezTo>
                    <a:pt x="1406" y="250"/>
                    <a:pt x="407" y="250"/>
                    <a:pt x="344" y="250"/>
                  </a:cubicBezTo>
                  <a:cubicBezTo>
                    <a:pt x="250" y="250"/>
                    <a:pt x="0" y="0"/>
                    <a:pt x="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3" name="TextBox 8"/>
          <p:cNvSpPr txBox="1"/>
          <p:nvPr/>
        </p:nvSpPr>
        <p:spPr>
          <a:xfrm>
            <a:off x="2972165" y="184650"/>
            <a:ext cx="602821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Linguistic Structural Differences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88448" y="1025273"/>
            <a:ext cx="62308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Character-Based vs. Word-Based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363545" y="1764838"/>
            <a:ext cx="48905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Chinese uses characters as the smallest semantic units.</a:t>
            </a:r>
          </a:p>
        </p:txBody>
      </p:sp>
      <p:sp>
        <p:nvSpPr>
          <p:cNvPr id="41" name="文字方塊 40"/>
          <p:cNvSpPr txBox="1"/>
          <p:nvPr/>
        </p:nvSpPr>
        <p:spPr>
          <a:xfrm>
            <a:off x="492525" y="3081985"/>
            <a:ext cx="4647756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lvl="1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[The dog is on the mat.] 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(6 English words)</a:t>
            </a:r>
          </a:p>
          <a:p>
            <a:pPr lvl="1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狗在墊子上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(5 Chinese characters)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7288594" y="1025272"/>
            <a:ext cx="455279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Word Order and Syntax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7435777" y="1764836"/>
            <a:ext cx="444581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English follows a strict Subject-Verb-Object (SVO)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Chinese allows flexible structures.</a:t>
            </a:r>
          </a:p>
        </p:txBody>
      </p:sp>
      <p:sp>
        <p:nvSpPr>
          <p:cNvPr id="44" name="文字方塊 43"/>
          <p:cNvSpPr txBox="1"/>
          <p:nvPr/>
        </p:nvSpPr>
        <p:spPr>
          <a:xfrm>
            <a:off x="7844270" y="3513049"/>
            <a:ext cx="399712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 like this book]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Chinese 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[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我喜歡這本書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Emphasis:</a:t>
            </a:r>
          </a:p>
          <a:p>
            <a:pPr lvl="1"/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這本書，我喜歡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46" name="文字方塊 45"/>
          <p:cNvSpPr txBox="1"/>
          <p:nvPr/>
        </p:nvSpPr>
        <p:spPr>
          <a:xfrm>
            <a:off x="2807022" y="5939799"/>
            <a:ext cx="75414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These will cause inaccuracies in transla</a:t>
            </a:r>
            <a:r>
              <a:rPr lang="en-US" altLang="zh-TW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split orient="vert"/>
      </p:transition>
    </mc:Choice>
    <mc:Fallback xmlns="">
      <p:transition spd="slow" advClick="0" advTm="1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842272" y="562518"/>
            <a:ext cx="10507462" cy="0"/>
            <a:chOff x="1028775" y="591989"/>
            <a:chExt cx="11086097" cy="0"/>
          </a:xfrm>
        </p:grpSpPr>
        <p:cxnSp>
          <p:nvCxnSpPr>
            <p:cNvPr id="35" name="直接连接符 34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8"/>
          <p:cNvSpPr txBox="1"/>
          <p:nvPr/>
        </p:nvSpPr>
        <p:spPr>
          <a:xfrm>
            <a:off x="3115196" y="145404"/>
            <a:ext cx="5711304" cy="67710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Word Cloud Analysis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23" y="1228301"/>
            <a:ext cx="6034283" cy="325479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3"/>
          <a:stretch>
            <a:fillRect/>
          </a:stretch>
        </p:blipFill>
        <p:spPr>
          <a:xfrm>
            <a:off x="6411865" y="1254760"/>
            <a:ext cx="5450712" cy="3228330"/>
          </a:xfrm>
          <a:prstGeom prst="rect">
            <a:avLst/>
          </a:prstGeom>
        </p:spPr>
      </p:pic>
      <p:sp>
        <p:nvSpPr>
          <p:cNvPr id="39" name="文字方塊 38"/>
          <p:cNvSpPr txBox="1"/>
          <p:nvPr/>
        </p:nvSpPr>
        <p:spPr>
          <a:xfrm>
            <a:off x="537500" y="4715299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function words </a:t>
            </a:r>
          </a:p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"the," "and," "to ,"of")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6633500" y="4648208"/>
            <a:ext cx="5021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High-frequency tokens </a:t>
            </a:r>
          </a:p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(“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,”“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是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,”“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我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,“)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3979200" y="5901611"/>
            <a:ext cx="40492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TW" alt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onform to </a:t>
            </a:r>
            <a:r>
              <a:rPr lang="en-US" altLang="zh-TW" sz="32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Zipf's</a:t>
            </a:r>
            <a:r>
              <a:rPr lang="en-US" altLang="zh-TW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Law</a:t>
            </a:r>
            <a:endParaRPr lang="zh-TW" altLang="en-US" sz="32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split orient="vert"/>
      </p:transition>
    </mc:Choice>
    <mc:Fallback xmlns="">
      <p:transition spd="slow" advClick="0" advTm="1000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842272" y="562518"/>
            <a:ext cx="10507462" cy="0"/>
            <a:chOff x="1028775" y="591989"/>
            <a:chExt cx="11086097" cy="0"/>
          </a:xfrm>
        </p:grpSpPr>
        <p:cxnSp>
          <p:nvCxnSpPr>
            <p:cNvPr id="40" name="直接连接符 39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8"/>
          <p:cNvSpPr txBox="1"/>
          <p:nvPr/>
        </p:nvSpPr>
        <p:spPr>
          <a:xfrm>
            <a:off x="3542791" y="184241"/>
            <a:ext cx="5212033" cy="61555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Sentence Type Analysis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999" y="1178071"/>
            <a:ext cx="6326237" cy="5040899"/>
          </a:xfrm>
          <a:prstGeom prst="rect">
            <a:avLst/>
          </a:prstGeom>
        </p:spPr>
      </p:pic>
      <p:sp>
        <p:nvSpPr>
          <p:cNvPr id="42" name="文字方塊 41"/>
          <p:cNvSpPr txBox="1"/>
          <p:nvPr/>
        </p:nvSpPr>
        <p:spPr>
          <a:xfrm>
            <a:off x="577115" y="1207764"/>
            <a:ext cx="461872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Sentences: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Have “because,” “although”</a:t>
            </a:r>
          </a:p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Compound Sentences: 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Have "and" or "but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353963" y="3429000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Implications for Machine Translation</a:t>
            </a:r>
            <a:b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Character-Based vs. Word-Based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Order and Syntax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Zipf's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Law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Sentences Type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split orient="vert"/>
      </p:transition>
    </mc:Choice>
    <mc:Fallback xmlns="">
      <p:transition spd="slow" advClick="0" advTm="1000">
        <p:split orient="vert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千图网海量PPT模板www.58pic.com​​">
  <a:themeElements>
    <a:clrScheme name="自定义 1044">
      <a:dk1>
        <a:sysClr val="windowText" lastClr="000000"/>
      </a:dk1>
      <a:lt1>
        <a:sysClr val="window" lastClr="FFFFFF"/>
      </a:lt1>
      <a:dk2>
        <a:srgbClr val="5A6378"/>
      </a:dk2>
      <a:lt2>
        <a:srgbClr val="7F7F7F"/>
      </a:lt2>
      <a:accent1>
        <a:srgbClr val="10688B"/>
      </a:accent1>
      <a:accent2>
        <a:srgbClr val="10688B"/>
      </a:accent2>
      <a:accent3>
        <a:srgbClr val="10688B"/>
      </a:accent3>
      <a:accent4>
        <a:srgbClr val="10688B"/>
      </a:accent4>
      <a:accent5>
        <a:srgbClr val="10688B"/>
      </a:accent5>
      <a:accent6>
        <a:srgbClr val="10688B"/>
      </a:accent6>
      <a:hlink>
        <a:srgbClr val="168BBA"/>
      </a:hlink>
      <a:folHlink>
        <a:srgbClr val="680000"/>
      </a:folHlink>
    </a:clrScheme>
    <a:fontScheme name="c2ybsoxd">
      <a:majorFont>
        <a:latin typeface="庞门正道标题体"/>
        <a:ea typeface="庞门正道标题体"/>
        <a:cs typeface=""/>
      </a:majorFont>
      <a:minorFont>
        <a:latin typeface="庞门正道标题体"/>
        <a:ea typeface="庞门正道标题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800</Words>
  <Application>Microsoft Office PowerPoint</Application>
  <PresentationFormat>寬螢幕</PresentationFormat>
  <Paragraphs>194</Paragraphs>
  <Slides>30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6" baseType="lpstr">
      <vt:lpstr>DengXian</vt:lpstr>
      <vt:lpstr>庞门正道标题体</vt:lpstr>
      <vt:lpstr>標楷體</vt:lpstr>
      <vt:lpstr>Arial</vt:lpstr>
      <vt:lpstr>Times New Roman</vt:lpstr>
      <vt:lpstr>千图网海量PPT模板www.58pic.com​​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柔儀 李</cp:lastModifiedBy>
  <cp:revision>110</cp:revision>
  <dcterms:created xsi:type="dcterms:W3CDTF">2018-04-10T08:10:00Z</dcterms:created>
  <dcterms:modified xsi:type="dcterms:W3CDTF">2024-12-02T09:40:12Z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DC2E381F215C4040BFF0C581C96AF7B9_12</vt:lpwstr>
  </property>
  <property fmtid="{D5CDD505-2E9C-101B-9397-08002B2CF9AE}" pid="3" name="KSOProductBuildVer">
    <vt:lpwstr>1033-12.2.0.18911</vt:lpwstr>
  </property>
</Properties>
</file>