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6C92C4-10CC-4262-B95A-8FF7E8E2F2F4}">
  <a:tblStyle styleId="{E86C92C4-10CC-4262-B95A-8FF7E8E2F2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Tse Liu" userId="27cf7c8d-5d43-4723-95e2-6164e698a6da" providerId="ADAL" clId="{99CF2398-4978-4CFA-A92C-3C658DAF567D}"/>
    <pc:docChg chg="modSld">
      <pc:chgData name="Cheng-Tse Liu" userId="27cf7c8d-5d43-4723-95e2-6164e698a6da" providerId="ADAL" clId="{99CF2398-4978-4CFA-A92C-3C658DAF567D}" dt="2023-10-30T23:19:26.970" v="8" actId="115"/>
      <pc:docMkLst>
        <pc:docMk/>
      </pc:docMkLst>
      <pc:sldChg chg="modSp mod">
        <pc:chgData name="Cheng-Tse Liu" userId="27cf7c8d-5d43-4723-95e2-6164e698a6da" providerId="ADAL" clId="{99CF2398-4978-4CFA-A92C-3C658DAF567D}" dt="2023-10-30T23:19:26.970" v="8" actId="115"/>
        <pc:sldMkLst>
          <pc:docMk/>
          <pc:sldMk cId="0" sldId="283"/>
        </pc:sldMkLst>
        <pc:spChg chg="mod">
          <ac:chgData name="Cheng-Tse Liu" userId="27cf7c8d-5d43-4723-95e2-6164e698a6da" providerId="ADAL" clId="{99CF2398-4978-4CFA-A92C-3C658DAF567D}" dt="2023-10-30T23:19:26.970" v="8" actId="115"/>
          <ac:spMkLst>
            <pc:docMk/>
            <pc:sldMk cId="0" sldId="283"/>
            <ac:spMk id="25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5e3a928d3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e3a928d3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5e3a928d3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5e3a928d3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5e3a928d3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5e3a928d3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e3a928d3a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e3a928d3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e3efb97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e3efb9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5e3a928d3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5e3a928d3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5e3a928d3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5e3a928d3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e3a928d3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e3a928d3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e3a928d3a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e3a928d3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e3a928d3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e3a928d3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e393067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e393067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e3a928d3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e3a928d3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e3a928d3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e3a928d3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e3a928d3a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e3a928d3a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e3a928d3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e3a928d3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e3a928d3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e3a928d3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5e3ef998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5e3ef998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e3ef998e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e3ef998e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5e3ef998ec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5e3ef998e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e3ef998e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e3ef998e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5e393067d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e393067d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e393067d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e393067d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e393067d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5e393067d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e393067d2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5e393067d2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e393067d2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e393067d2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e3a928d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e3a928d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e3a928d3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e3a928d3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pringboard.com/blog/data-analytics/naive-bayes-classification/#:~:text=Multinomial%20Naive%20Bayes%20assumes%20a,for%20more%20generic%20classification%20task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feature_extraction.text.CountVectorizer.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www.stat.umn.edu/geyer/5102/notes/brand.pdf"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www.stat.umn.edu/geyer/5102/notes/brand.pdf"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aximum_a_posteriori_estimati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www.springboard.com/blog/data-analytics/naive-bayes-classification/#:~:text=Multinomial%20Naive%20Bayes%20assumes%20a,for%20more%20generic%20classification%20task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github.com/kingb12/nlp220_section_examples/blob/main/class_assignments/ca1/my_ca1.p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ingb12/nlp220_section_examples/blob/main/class_assignments/ca1/my_ca1.p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ingb12/nlp220_section_examples/blob/main/class_assignments/ca1/my_ca1.py"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NLP 220 Section 4</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Class Assignment 1&amp; ML Quiz 1 Review,</a:t>
            </a:r>
            <a:endParaRPr/>
          </a:p>
          <a:p>
            <a:pPr marL="0" lvl="0" indent="0" algn="ctr" rtl="0">
              <a:spcBef>
                <a:spcPts val="0"/>
              </a:spcBef>
              <a:spcAft>
                <a:spcPts val="0"/>
              </a:spcAft>
              <a:buNone/>
            </a:pPr>
            <a:r>
              <a:rPr lang="en"/>
              <a:t>Gaussian vs. Multinomial Naive Bayes, Ginni Index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GaussianNB vs MultinomialNB</a:t>
            </a:r>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Both work, we did not specify, so no points deducted, but worth thinking about: </a:t>
            </a:r>
            <a:r>
              <a:rPr lang="en" b="1"/>
              <a:t>GaussianNB</a:t>
            </a:r>
            <a:r>
              <a:rPr lang="en"/>
              <a:t> and </a:t>
            </a:r>
            <a:r>
              <a:rPr lang="en" b="1"/>
              <a:t>MultinomialNB</a:t>
            </a:r>
            <a:r>
              <a:rPr lang="en"/>
              <a:t> make different assumptions about features:</a:t>
            </a:r>
            <a:endParaRPr/>
          </a:p>
          <a:p>
            <a:pPr marL="457200" lvl="0" indent="-342900" algn="l" rtl="0">
              <a:spcBef>
                <a:spcPts val="1200"/>
              </a:spcBef>
              <a:spcAft>
                <a:spcPts val="0"/>
              </a:spcAft>
              <a:buSzPts val="1800"/>
              <a:buChar char="-"/>
            </a:pPr>
            <a:r>
              <a:rPr lang="en" b="1"/>
              <a:t>Multinomial Naive Bayes</a:t>
            </a:r>
            <a:r>
              <a:rPr lang="en"/>
              <a:t> assumes a feature vector where each element represents the number of times it appears (or, very often, its frequency).</a:t>
            </a:r>
            <a:endParaRPr/>
          </a:p>
          <a:p>
            <a:pPr marL="914400" lvl="1" indent="-317500" algn="l" rtl="0">
              <a:spcBef>
                <a:spcPts val="0"/>
              </a:spcBef>
              <a:spcAft>
                <a:spcPts val="0"/>
              </a:spcAft>
              <a:buSzPts val="1400"/>
              <a:buChar char="-"/>
            </a:pPr>
            <a:r>
              <a:rPr lang="en"/>
              <a:t>I.e, features are distributed by a Multinomial distribution</a:t>
            </a:r>
            <a:endParaRPr/>
          </a:p>
          <a:p>
            <a:pPr marL="457200" lvl="0" indent="-342900" algn="l" rtl="0">
              <a:spcBef>
                <a:spcPts val="0"/>
              </a:spcBef>
              <a:spcAft>
                <a:spcPts val="0"/>
              </a:spcAft>
              <a:buSzPts val="1800"/>
              <a:buChar char="-"/>
            </a:pPr>
            <a:r>
              <a:rPr lang="en"/>
              <a:t>The </a:t>
            </a:r>
            <a:r>
              <a:rPr lang="en" b="1"/>
              <a:t>Gaussian Naive Bayes</a:t>
            </a:r>
            <a:r>
              <a:rPr lang="en"/>
              <a:t>, instead, is based on a continuous distribution characterised by mean &amp; variance. It is suitable for more generic classification tasks.</a:t>
            </a:r>
            <a:r>
              <a:rPr lang="en" u="sng" baseline="30000">
                <a:solidFill>
                  <a:schemeClr val="hlink"/>
                </a:solidFill>
                <a:hlinkClick r:id="rId3"/>
              </a:rPr>
              <a:t>1</a:t>
            </a:r>
            <a:endParaRPr baseline="30000"/>
          </a:p>
          <a:p>
            <a:pPr marL="914400" lvl="1" indent="-317500" algn="l" rtl="0">
              <a:spcBef>
                <a:spcPts val="0"/>
              </a:spcBef>
              <a:spcAft>
                <a:spcPts val="0"/>
              </a:spcAft>
              <a:buSzPts val="1400"/>
              <a:buChar char="-"/>
            </a:pPr>
            <a:r>
              <a:rPr lang="en"/>
              <a:t>I.e. features are assumed to be distributed as some Gaussian (a good default for any continuous RV for which you don’t know the distribution)</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Multinomial Distribution: counts and frequencies (i.e. if you use </a:t>
            </a:r>
            <a:r>
              <a:rPr lang="en" u="sng">
                <a:solidFill>
                  <a:schemeClr val="hlink"/>
                </a:solidFill>
                <a:hlinkClick r:id="rId3"/>
              </a:rPr>
              <a:t>CountVectorizer</a:t>
            </a:r>
            <a:r>
              <a:rPr lang="en"/>
              <a:t>)</a:t>
            </a:r>
            <a:endParaRPr/>
          </a:p>
        </p:txBody>
      </p:sp>
      <p:pic>
        <p:nvPicPr>
          <p:cNvPr id="127" name="Google Shape;127;p23"/>
          <p:cNvPicPr preferRelativeResize="0"/>
          <p:nvPr/>
        </p:nvPicPr>
        <p:blipFill>
          <a:blip r:embed="rId4">
            <a:alphaModFix/>
          </a:blip>
          <a:stretch>
            <a:fillRect/>
          </a:stretch>
        </p:blipFill>
        <p:spPr>
          <a:xfrm>
            <a:off x="5261724" y="1536850"/>
            <a:ext cx="3882275" cy="2773051"/>
          </a:xfrm>
          <a:prstGeom prst="rect">
            <a:avLst/>
          </a:prstGeom>
          <a:noFill/>
          <a:ln>
            <a:noFill/>
          </a:ln>
        </p:spPr>
      </p:pic>
      <p:pic>
        <p:nvPicPr>
          <p:cNvPr id="128" name="Google Shape;128;p23"/>
          <p:cNvPicPr preferRelativeResize="0"/>
          <p:nvPr/>
        </p:nvPicPr>
        <p:blipFill>
          <a:blip r:embed="rId5">
            <a:alphaModFix/>
          </a:blip>
          <a:stretch>
            <a:fillRect/>
          </a:stretch>
        </p:blipFill>
        <p:spPr>
          <a:xfrm>
            <a:off x="114150" y="2204350"/>
            <a:ext cx="5147574" cy="159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Gaussian/Normal Distribution: typical for use with unknown continuous RVs</a:t>
            </a:r>
            <a:endParaRPr/>
          </a:p>
        </p:txBody>
      </p:sp>
      <p:pic>
        <p:nvPicPr>
          <p:cNvPr id="134" name="Google Shape;134;p24"/>
          <p:cNvPicPr preferRelativeResize="0"/>
          <p:nvPr/>
        </p:nvPicPr>
        <p:blipFill rotWithShape="1">
          <a:blip r:embed="rId3">
            <a:alphaModFix/>
          </a:blip>
          <a:srcRect l="-1870" r="1870"/>
          <a:stretch/>
        </p:blipFill>
        <p:spPr>
          <a:xfrm>
            <a:off x="5261724" y="2209550"/>
            <a:ext cx="3882275" cy="2773051"/>
          </a:xfrm>
          <a:prstGeom prst="rect">
            <a:avLst/>
          </a:prstGeom>
          <a:noFill/>
          <a:ln>
            <a:noFill/>
          </a:ln>
        </p:spPr>
      </p:pic>
      <p:pic>
        <p:nvPicPr>
          <p:cNvPr id="135" name="Google Shape;135;p24"/>
          <p:cNvPicPr preferRelativeResize="0"/>
          <p:nvPr/>
        </p:nvPicPr>
        <p:blipFill>
          <a:blip r:embed="rId4">
            <a:alphaModFix/>
          </a:blip>
          <a:stretch>
            <a:fillRect/>
          </a:stretch>
        </p:blipFill>
        <p:spPr>
          <a:xfrm>
            <a:off x="0" y="3021925"/>
            <a:ext cx="5147574" cy="1593750"/>
          </a:xfrm>
          <a:prstGeom prst="rect">
            <a:avLst/>
          </a:prstGeom>
          <a:noFill/>
          <a:ln>
            <a:noFill/>
          </a:ln>
        </p:spPr>
      </p:pic>
      <p:sp>
        <p:nvSpPr>
          <p:cNvPr id="136" name="Google Shape;136;p24"/>
          <p:cNvSpPr txBox="1"/>
          <p:nvPr/>
        </p:nvSpPr>
        <p:spPr>
          <a:xfrm>
            <a:off x="631300" y="1303975"/>
            <a:ext cx="5961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Occurs often as sums of i.i.d. RVs are normally distributed in the limit</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Often a suitable approx for other distributions, like multinomials!</a:t>
            </a:r>
            <a:r>
              <a:rPr lang="en" sz="1600" baseline="30000">
                <a:solidFill>
                  <a:schemeClr val="dk1"/>
                </a:solidFill>
              </a:rPr>
              <a:t>(</a:t>
            </a:r>
            <a:r>
              <a:rPr lang="en" sz="1600" u="sng" baseline="30000">
                <a:solidFill>
                  <a:schemeClr val="hlink"/>
                </a:solidFill>
                <a:hlinkClick r:id="rId5"/>
              </a:rPr>
              <a:t>sec 15</a:t>
            </a:r>
            <a:r>
              <a:rPr lang="en" sz="1600" baseline="30000">
                <a:solidFill>
                  <a:schemeClr val="dk1"/>
                </a:solidFill>
              </a:rPr>
              <a:t>)</a:t>
            </a:r>
            <a:endParaRPr sz="1600" baseline="300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Why?</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Gaussian/Normal Distribution: typical for use with unknown continuous RVs</a:t>
            </a:r>
            <a:endParaRPr/>
          </a:p>
        </p:txBody>
      </p:sp>
      <p:pic>
        <p:nvPicPr>
          <p:cNvPr id="142" name="Google Shape;142;p25"/>
          <p:cNvPicPr preferRelativeResize="0"/>
          <p:nvPr/>
        </p:nvPicPr>
        <p:blipFill rotWithShape="1">
          <a:blip r:embed="rId3">
            <a:alphaModFix/>
          </a:blip>
          <a:srcRect l="-1870" r="1870"/>
          <a:stretch/>
        </p:blipFill>
        <p:spPr>
          <a:xfrm>
            <a:off x="5261724" y="2209550"/>
            <a:ext cx="3882275" cy="2773051"/>
          </a:xfrm>
          <a:prstGeom prst="rect">
            <a:avLst/>
          </a:prstGeom>
          <a:noFill/>
          <a:ln>
            <a:noFill/>
          </a:ln>
        </p:spPr>
      </p:pic>
      <p:pic>
        <p:nvPicPr>
          <p:cNvPr id="143" name="Google Shape;143;p25"/>
          <p:cNvPicPr preferRelativeResize="0"/>
          <p:nvPr/>
        </p:nvPicPr>
        <p:blipFill>
          <a:blip r:embed="rId4">
            <a:alphaModFix/>
          </a:blip>
          <a:stretch>
            <a:fillRect/>
          </a:stretch>
        </p:blipFill>
        <p:spPr>
          <a:xfrm>
            <a:off x="0" y="3021925"/>
            <a:ext cx="5147574" cy="1593750"/>
          </a:xfrm>
          <a:prstGeom prst="rect">
            <a:avLst/>
          </a:prstGeom>
          <a:noFill/>
          <a:ln>
            <a:noFill/>
          </a:ln>
        </p:spPr>
      </p:pic>
      <p:sp>
        <p:nvSpPr>
          <p:cNvPr id="144" name="Google Shape;144;p25"/>
          <p:cNvSpPr txBox="1"/>
          <p:nvPr/>
        </p:nvSpPr>
        <p:spPr>
          <a:xfrm>
            <a:off x="631300" y="1303975"/>
            <a:ext cx="59610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rPr>
              <a:t>Occurs often as sums of i.i.d. RVs are normally distributed in the limit</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Often a suitable approx for other distributions, like multinomials!</a:t>
            </a:r>
            <a:r>
              <a:rPr lang="en" sz="1600" baseline="30000">
                <a:solidFill>
                  <a:schemeClr val="dk1"/>
                </a:solidFill>
              </a:rPr>
              <a:t>(</a:t>
            </a:r>
            <a:r>
              <a:rPr lang="en" sz="1600" u="sng" baseline="30000">
                <a:solidFill>
                  <a:schemeClr val="hlink"/>
                </a:solidFill>
                <a:hlinkClick r:id="rId5"/>
              </a:rPr>
              <a:t>sec 15</a:t>
            </a:r>
            <a:r>
              <a:rPr lang="en" sz="1600" baseline="30000">
                <a:solidFill>
                  <a:schemeClr val="dk1"/>
                </a:solidFill>
              </a:rPr>
              <a:t>)</a:t>
            </a:r>
            <a:endParaRPr sz="1600" baseline="300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Why? Sum of Categorical RV’s</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Estimating p(x</a:t>
            </a:r>
            <a:r>
              <a:rPr lang="en" baseline="-25000"/>
              <a:t>i</a:t>
            </a:r>
            <a:r>
              <a:rPr lang="en"/>
              <a:t> | y) and p(y)</a:t>
            </a:r>
            <a:endParaRPr/>
          </a:p>
        </p:txBody>
      </p:sp>
      <p:graphicFrame>
        <p:nvGraphicFramePr>
          <p:cNvPr id="150" name="Google Shape;150;p26"/>
          <p:cNvGraphicFramePr/>
          <p:nvPr/>
        </p:nvGraphicFramePr>
        <p:xfrm>
          <a:off x="367850" y="1126950"/>
          <a:ext cx="8520600" cy="3889190"/>
        </p:xfrm>
        <a:graphic>
          <a:graphicData uri="http://schemas.openxmlformats.org/drawingml/2006/table">
            <a:tbl>
              <a:tblPr>
                <a:noFill/>
                <a:tableStyleId>{E86C92C4-10CC-4262-B95A-8FF7E8E2F2F4}</a:tableStyleId>
              </a:tblPr>
              <a:tblGrid>
                <a:gridCol w="1530275">
                  <a:extLst>
                    <a:ext uri="{9D8B030D-6E8A-4147-A177-3AD203B41FA5}">
                      <a16:colId xmlns:a16="http://schemas.microsoft.com/office/drawing/2014/main" val="20000"/>
                    </a:ext>
                  </a:extLst>
                </a:gridCol>
                <a:gridCol w="4150125">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4239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b="1"/>
                        <a:t>Max. Likelihood Estimate (MLE)</a:t>
                      </a:r>
                      <a:endParaRPr b="1"/>
                    </a:p>
                  </a:txBody>
                  <a:tcPr marL="91425" marR="91425" marT="91425" marB="91425"/>
                </a:tc>
                <a:tc>
                  <a:txBody>
                    <a:bodyPr/>
                    <a:lstStyle/>
                    <a:p>
                      <a:pPr marL="0" lvl="0" indent="0" algn="l" rtl="0">
                        <a:spcBef>
                          <a:spcPts val="0"/>
                        </a:spcBef>
                        <a:spcAft>
                          <a:spcPts val="0"/>
                        </a:spcAft>
                        <a:buNone/>
                      </a:pPr>
                      <a:r>
                        <a:rPr lang="en" b="1"/>
                        <a:t>Add-1 Smoothing (</a:t>
                      </a:r>
                      <a:r>
                        <a:rPr lang="en" b="1" u="sng">
                          <a:solidFill>
                            <a:schemeClr val="hlink"/>
                          </a:solidFill>
                          <a:hlinkClick r:id="rId3"/>
                        </a:rPr>
                        <a:t>MAP</a:t>
                      </a:r>
                      <a:r>
                        <a:rPr lang="en" b="1"/>
                        <a:t> estimate)</a:t>
                      </a:r>
                      <a:endParaRPr b="1"/>
                    </a:p>
                    <a:p>
                      <a:pPr marL="0" lvl="0" indent="0" algn="l" rtl="0">
                        <a:spcBef>
                          <a:spcPts val="0"/>
                        </a:spcBef>
                        <a:spcAft>
                          <a:spcPts val="0"/>
                        </a:spcAft>
                        <a:buClr>
                          <a:schemeClr val="dk1"/>
                        </a:buClr>
                        <a:buSzPts val="1100"/>
                        <a:buFont typeface="Arial"/>
                        <a:buNone/>
                      </a:pPr>
                      <a:endParaRPr b="1"/>
                    </a:p>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0"/>
                  </a:ext>
                </a:extLst>
              </a:tr>
              <a:tr h="1426450">
                <a:tc>
                  <a:txBody>
                    <a:bodyPr/>
                    <a:lstStyle/>
                    <a:p>
                      <a:pPr marL="0" lvl="0" indent="0" algn="l" rtl="0">
                        <a:spcBef>
                          <a:spcPts val="0"/>
                        </a:spcBef>
                        <a:spcAft>
                          <a:spcPts val="0"/>
                        </a:spcAft>
                        <a:buClr>
                          <a:schemeClr val="dk1"/>
                        </a:buClr>
                        <a:buSzPts val="1100"/>
                        <a:buFont typeface="Arial"/>
                        <a:buNone/>
                      </a:pPr>
                      <a:r>
                        <a:rPr lang="en" sz="2000">
                          <a:solidFill>
                            <a:schemeClr val="dk1"/>
                          </a:solidFill>
                        </a:rPr>
                        <a:t>p(x</a:t>
                      </a:r>
                      <a:r>
                        <a:rPr lang="en" sz="2000" baseline="-25000">
                          <a:solidFill>
                            <a:schemeClr val="dk1"/>
                          </a:solidFill>
                        </a:rPr>
                        <a:t>i</a:t>
                      </a:r>
                      <a:r>
                        <a:rPr lang="en" sz="2000">
                          <a:solidFill>
                            <a:schemeClr val="dk1"/>
                          </a:solidFill>
                        </a:rPr>
                        <a:t> | y = +)</a:t>
                      </a:r>
                      <a:endParaRPr sz="600" b="1"/>
                    </a:p>
                  </a:txBody>
                  <a:tcPr marL="91425" marR="91425" marT="91425" marB="91425"/>
                </a:tc>
                <a:tc>
                  <a:txBody>
                    <a:bodyPr/>
                    <a:lstStyle/>
                    <a:p>
                      <a:pPr marL="0" lvl="0" indent="0" algn="l" rtl="0">
                        <a:spcBef>
                          <a:spcPts val="0"/>
                        </a:spcBef>
                        <a:spcAft>
                          <a:spcPts val="0"/>
                        </a:spcAft>
                        <a:buNone/>
                      </a:pPr>
                      <a:r>
                        <a:rPr lang="en"/>
                        <a:t>Word-count(word) in positive docs / total word-count in positive docs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1426450">
                <a:tc>
                  <a:txBody>
                    <a:bodyPr/>
                    <a:lstStyle/>
                    <a:p>
                      <a:pPr marL="0" lvl="0" indent="0" algn="l" rtl="0">
                        <a:spcBef>
                          <a:spcPts val="0"/>
                        </a:spcBef>
                        <a:spcAft>
                          <a:spcPts val="0"/>
                        </a:spcAft>
                        <a:buNone/>
                      </a:pPr>
                      <a:r>
                        <a:rPr lang="en" sz="2000">
                          <a:solidFill>
                            <a:schemeClr val="dk1"/>
                          </a:solidFill>
                        </a:rPr>
                        <a:t>p(y = +)</a:t>
                      </a:r>
                      <a:endParaRPr sz="600"/>
                    </a:p>
                  </a:txBody>
                  <a:tcPr marL="91425" marR="91425" marT="91425" marB="91425"/>
                </a:tc>
                <a:tc>
                  <a:txBody>
                    <a:bodyPr/>
                    <a:lstStyle/>
                    <a:p>
                      <a:pPr marL="0" lvl="0" indent="0" algn="l" rtl="0">
                        <a:spcBef>
                          <a:spcPts val="0"/>
                        </a:spcBef>
                        <a:spcAft>
                          <a:spcPts val="0"/>
                        </a:spcAft>
                        <a:buNone/>
                      </a:pPr>
                      <a:r>
                        <a:rPr lang="en"/>
                        <a:t>Raw frequency of class (num. + docs / num. total docs):</a:t>
                      </a:r>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pic>
        <p:nvPicPr>
          <p:cNvPr id="151" name="Google Shape;151;p26"/>
          <p:cNvPicPr preferRelativeResize="0"/>
          <p:nvPr/>
        </p:nvPicPr>
        <p:blipFill>
          <a:blip r:embed="rId4">
            <a:alphaModFix/>
          </a:blip>
          <a:stretch>
            <a:fillRect/>
          </a:stretch>
        </p:blipFill>
        <p:spPr>
          <a:xfrm>
            <a:off x="3265475" y="4192990"/>
            <a:ext cx="2725351" cy="769335"/>
          </a:xfrm>
          <a:prstGeom prst="rect">
            <a:avLst/>
          </a:prstGeom>
          <a:noFill/>
          <a:ln>
            <a:noFill/>
          </a:ln>
        </p:spPr>
      </p:pic>
      <p:pic>
        <p:nvPicPr>
          <p:cNvPr id="152" name="Google Shape;152;p26"/>
          <p:cNvPicPr preferRelativeResize="0"/>
          <p:nvPr/>
        </p:nvPicPr>
        <p:blipFill>
          <a:blip r:embed="rId5">
            <a:alphaModFix/>
          </a:blip>
          <a:stretch>
            <a:fillRect/>
          </a:stretch>
        </p:blipFill>
        <p:spPr>
          <a:xfrm>
            <a:off x="1949621" y="2746375"/>
            <a:ext cx="3959805" cy="76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Gaussian Naive Bayes</a:t>
            </a:r>
            <a:endParaRPr/>
          </a:p>
        </p:txBody>
      </p:sp>
      <p:pic>
        <p:nvPicPr>
          <p:cNvPr id="158" name="Google Shape;158;p27"/>
          <p:cNvPicPr preferRelativeResize="0"/>
          <p:nvPr/>
        </p:nvPicPr>
        <p:blipFill>
          <a:blip r:embed="rId3">
            <a:alphaModFix/>
          </a:blip>
          <a:stretch>
            <a:fillRect/>
          </a:stretch>
        </p:blipFill>
        <p:spPr>
          <a:xfrm>
            <a:off x="1040113" y="934925"/>
            <a:ext cx="7063782" cy="3973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GaussianNB is a good choice for TfidfVectorizer features:</a:t>
            </a:r>
            <a:endParaRPr/>
          </a:p>
        </p:txBody>
      </p:sp>
      <p:pic>
        <p:nvPicPr>
          <p:cNvPr id="164" name="Google Shape;164;p28"/>
          <p:cNvPicPr preferRelativeResize="0"/>
          <p:nvPr/>
        </p:nvPicPr>
        <p:blipFill>
          <a:blip r:embed="rId3">
            <a:alphaModFix/>
          </a:blip>
          <a:stretch>
            <a:fillRect/>
          </a:stretch>
        </p:blipFill>
        <p:spPr>
          <a:xfrm>
            <a:off x="374100" y="1149425"/>
            <a:ext cx="8458200" cy="2362200"/>
          </a:xfrm>
          <a:prstGeom prst="rect">
            <a:avLst/>
          </a:prstGeom>
          <a:noFill/>
          <a:ln>
            <a:noFill/>
          </a:ln>
        </p:spPr>
      </p:pic>
      <p:sp>
        <p:nvSpPr>
          <p:cNvPr id="165" name="Google Shape;165;p28"/>
          <p:cNvSpPr txBox="1"/>
          <p:nvPr/>
        </p:nvSpPr>
        <p:spPr>
          <a:xfrm>
            <a:off x="734800" y="3511625"/>
            <a:ext cx="8020500" cy="15099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Char char="-"/>
            </a:pPr>
            <a:r>
              <a:rPr lang="en" sz="1800">
                <a:solidFill>
                  <a:schemeClr val="dk2"/>
                </a:solidFill>
              </a:rPr>
              <a:t>The </a:t>
            </a:r>
            <a:r>
              <a:rPr lang="en" sz="1800" b="1">
                <a:solidFill>
                  <a:schemeClr val="dk2"/>
                </a:solidFill>
              </a:rPr>
              <a:t>Gaussian Naive Bayes</a:t>
            </a:r>
            <a:r>
              <a:rPr lang="en" sz="1800">
                <a:solidFill>
                  <a:schemeClr val="dk2"/>
                </a:solidFill>
              </a:rPr>
              <a:t>, instead, is based on a continuous distribution characterised by mean &amp; variance. It is suitable for more generic classification tasks.</a:t>
            </a:r>
            <a:r>
              <a:rPr lang="en" sz="1800" u="sng" baseline="30000">
                <a:solidFill>
                  <a:schemeClr val="accent5"/>
                </a:solidFill>
                <a:hlinkClick r:id="rId4">
                  <a:extLst>
                    <a:ext uri="{A12FA001-AC4F-418D-AE19-62706E023703}">
                      <ahyp:hlinkClr xmlns:ahyp="http://schemas.microsoft.com/office/drawing/2018/hyperlinkcolor" val="tx"/>
                    </a:ext>
                  </a:extLst>
                </a:hlinkClick>
              </a:rPr>
              <a:t>1</a:t>
            </a:r>
            <a:endParaRPr sz="1800" baseline="30000">
              <a:solidFill>
                <a:schemeClr val="dk2"/>
              </a:solidFill>
            </a:endParaRPr>
          </a:p>
          <a:p>
            <a:pPr marL="0" lvl="0" indent="0" algn="l" rtl="0">
              <a:spcBef>
                <a:spcPts val="12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TLDR:</a:t>
            </a:r>
            <a:endParaRPr/>
          </a:p>
        </p:txBody>
      </p:sp>
      <p:pic>
        <p:nvPicPr>
          <p:cNvPr id="171" name="Google Shape;171;p29"/>
          <p:cNvPicPr preferRelativeResize="0"/>
          <p:nvPr/>
        </p:nvPicPr>
        <p:blipFill>
          <a:blip r:embed="rId3">
            <a:alphaModFix/>
          </a:blip>
          <a:stretch>
            <a:fillRect/>
          </a:stretch>
        </p:blipFill>
        <p:spPr>
          <a:xfrm>
            <a:off x="1176975" y="1346050"/>
            <a:ext cx="7387200" cy="1603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177" name="Google Shape;17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 A machine learning problem involves four attributes plus a class. The attributes have 3, 2, 2, and 2 possible values each. The class has 4 possible values. How many maximum possible different examples are there?</a:t>
            </a:r>
            <a:endParaRPr/>
          </a:p>
          <a:p>
            <a:pPr marL="0" lvl="0" indent="0" algn="l" rtl="0">
              <a:spcBef>
                <a:spcPts val="1200"/>
              </a:spcBef>
              <a:spcAft>
                <a:spcPts val="0"/>
              </a:spcAft>
              <a:buClr>
                <a:schemeClr val="dk1"/>
              </a:buClr>
              <a:buSzPts val="1100"/>
              <a:buFont typeface="Arial"/>
              <a:buNone/>
            </a:pPr>
            <a:r>
              <a:rPr lang="en"/>
              <a:t>A:</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183" name="Google Shape;18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Q: A machine learning problem involves four attributes plus a class. The attributes have 3, 2, 2, and 2 possible values each. The class has 4 possible values. How many maximum possible different examples are there?</a:t>
            </a:r>
            <a:endParaRPr/>
          </a:p>
          <a:p>
            <a:pPr marL="0" lvl="0" indent="0" algn="l" rtl="0">
              <a:spcBef>
                <a:spcPts val="1200"/>
              </a:spcBef>
              <a:spcAft>
                <a:spcPts val="0"/>
              </a:spcAft>
              <a:buNone/>
            </a:pPr>
            <a:r>
              <a:rPr lang="en"/>
              <a:t>A: </a:t>
            </a:r>
            <a:endParaRPr/>
          </a:p>
          <a:p>
            <a:pPr marL="0" lvl="0" indent="0" algn="l" rtl="0">
              <a:spcBef>
                <a:spcPts val="1200"/>
              </a:spcBef>
              <a:spcAft>
                <a:spcPts val="0"/>
              </a:spcAft>
              <a:buNone/>
            </a:pPr>
            <a:r>
              <a:rPr lang="en"/>
              <a:t>An example  = (x, y) = ([x</a:t>
            </a:r>
            <a:r>
              <a:rPr lang="en" baseline="-25000"/>
              <a:t>1</a:t>
            </a:r>
            <a:r>
              <a:rPr lang="en"/>
              <a:t>, x</a:t>
            </a:r>
            <a:r>
              <a:rPr lang="en" baseline="-25000"/>
              <a:t>2</a:t>
            </a:r>
            <a:r>
              <a:rPr lang="en"/>
              <a:t>, x</a:t>
            </a:r>
            <a:r>
              <a:rPr lang="en" baseline="-25000"/>
              <a:t>3</a:t>
            </a:r>
            <a:r>
              <a:rPr lang="en"/>
              <a:t>, x</a:t>
            </a:r>
            <a:r>
              <a:rPr lang="en" baseline="-25000"/>
              <a:t>4</a:t>
            </a:r>
            <a:r>
              <a:rPr lang="en"/>
              <a:t>], y)</a:t>
            </a:r>
            <a:endParaRPr/>
          </a:p>
          <a:p>
            <a:pPr marL="0" lvl="0" indent="0" algn="l" rtl="0">
              <a:spcBef>
                <a:spcPts val="1200"/>
              </a:spcBef>
              <a:spcAft>
                <a:spcPts val="0"/>
              </a:spcAft>
              <a:buNone/>
            </a:pPr>
            <a:r>
              <a:rPr lang="en"/>
              <a:t>Total number =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84" name="Google Shape;184;p31"/>
          <p:cNvPicPr preferRelativeResize="0"/>
          <p:nvPr/>
        </p:nvPicPr>
        <p:blipFill>
          <a:blip r:embed="rId3">
            <a:alphaModFix/>
          </a:blip>
          <a:stretch>
            <a:fillRect/>
          </a:stretch>
        </p:blipFill>
        <p:spPr>
          <a:xfrm>
            <a:off x="838275" y="3487650"/>
            <a:ext cx="7234026" cy="626325"/>
          </a:xfrm>
          <a:prstGeom prst="rect">
            <a:avLst/>
          </a:prstGeom>
          <a:noFill/>
          <a:ln>
            <a:noFill/>
          </a:ln>
        </p:spPr>
      </p:pic>
      <p:pic>
        <p:nvPicPr>
          <p:cNvPr id="185" name="Google Shape;185;p31"/>
          <p:cNvPicPr preferRelativeResize="0"/>
          <p:nvPr/>
        </p:nvPicPr>
        <p:blipFill>
          <a:blip r:embed="rId4">
            <a:alphaModFix/>
          </a:blip>
          <a:stretch>
            <a:fillRect/>
          </a:stretch>
        </p:blipFill>
        <p:spPr>
          <a:xfrm>
            <a:off x="2605150" y="4503950"/>
            <a:ext cx="3360548" cy="26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 (starting ~3:35)</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Review of Class Assignment 1/Common Errors</a:t>
            </a:r>
            <a:endParaRPr/>
          </a:p>
          <a:p>
            <a:pPr marL="457200" lvl="0" indent="-342900" algn="l" rtl="0">
              <a:spcBef>
                <a:spcPts val="0"/>
              </a:spcBef>
              <a:spcAft>
                <a:spcPts val="0"/>
              </a:spcAft>
              <a:buSzPts val="1800"/>
              <a:buAutoNum type="arabicPeriod"/>
            </a:pPr>
            <a:r>
              <a:rPr lang="en"/>
              <a:t>An aside on GaussianNB vs MultinomialMB</a:t>
            </a:r>
            <a:endParaRPr/>
          </a:p>
          <a:p>
            <a:pPr marL="457200" lvl="0" indent="-342900" algn="l" rtl="0">
              <a:spcBef>
                <a:spcPts val="0"/>
              </a:spcBef>
              <a:spcAft>
                <a:spcPts val="0"/>
              </a:spcAft>
              <a:buSzPts val="1800"/>
              <a:buAutoNum type="arabicPeriod"/>
            </a:pPr>
            <a:r>
              <a:rPr lang="en"/>
              <a:t>Review of ML Quiz 1</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191" name="Google Shape;19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 If N is the number of instances in the training dataset, nearest neighbors has a classification run time of</a:t>
            </a:r>
            <a:endParaRPr/>
          </a:p>
          <a:p>
            <a:pPr marL="0" lvl="0" indent="0" algn="l" rtl="0">
              <a:spcBef>
                <a:spcPts val="1200"/>
              </a:spcBef>
              <a:spcAft>
                <a:spcPts val="0"/>
              </a:spcAft>
              <a:buNone/>
            </a:pPr>
            <a:r>
              <a:rPr lang="en"/>
              <a:t>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197" name="Google Shape;19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 If N is the number of instances in the training dataset, nearest neighbors has a classification run time of</a:t>
            </a:r>
            <a:endParaRPr/>
          </a:p>
          <a:p>
            <a:pPr marL="0" lvl="0" indent="0" algn="l" rtl="0">
              <a:spcBef>
                <a:spcPts val="1200"/>
              </a:spcBef>
              <a:spcAft>
                <a:spcPts val="0"/>
              </a:spcAft>
              <a:buNone/>
            </a:pPr>
            <a:r>
              <a:rPr lang="en"/>
              <a:t>A: </a:t>
            </a:r>
            <a:r>
              <a:rPr lang="en" b="1" u="sng"/>
              <a:t>O(N)</a:t>
            </a:r>
            <a:endParaRPr b="1" u="sng"/>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98" name="Google Shape;198;p33"/>
          <p:cNvPicPr preferRelativeResize="0"/>
          <p:nvPr/>
        </p:nvPicPr>
        <p:blipFill>
          <a:blip r:embed="rId3">
            <a:alphaModFix/>
          </a:blip>
          <a:stretch>
            <a:fillRect/>
          </a:stretch>
        </p:blipFill>
        <p:spPr>
          <a:xfrm>
            <a:off x="3118800" y="1535400"/>
            <a:ext cx="5246629" cy="3608100"/>
          </a:xfrm>
          <a:prstGeom prst="rect">
            <a:avLst/>
          </a:prstGeom>
          <a:noFill/>
          <a:ln>
            <a:noFill/>
          </a:ln>
        </p:spPr>
      </p:pic>
      <p:sp>
        <p:nvSpPr>
          <p:cNvPr id="199" name="Google Shape;199;p33"/>
          <p:cNvSpPr txBox="1"/>
          <p:nvPr/>
        </p:nvSpPr>
        <p:spPr>
          <a:xfrm>
            <a:off x="465700" y="3001225"/>
            <a:ext cx="3311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 had discussed a KDtree which has </a:t>
            </a:r>
            <a:r>
              <a:rPr lang="en" b="1" u="sng"/>
              <a:t>average</a:t>
            </a:r>
            <a:r>
              <a:rPr lang="en"/>
              <a:t> (not worst) log(N) on </a:t>
            </a:r>
            <a:r>
              <a:rPr lang="en" b="1" u="sng"/>
              <a:t>randomly distributed spatial data</a:t>
            </a:r>
            <a:endParaRPr b="1" u="sng"/>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205" name="Google Shape;20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Q: A project team performed a feature selection procedure on the full data set and reduced their large feature set to a smaller set. Then they split the data into test and training portions. They built their model on training data using several different model settings, and report the best test error they achieved. This setup is:</a:t>
            </a:r>
            <a:endParaRPr/>
          </a:p>
          <a:p>
            <a:pPr marL="457200" lvl="0" indent="-342900" algn="l" rtl="0">
              <a:spcBef>
                <a:spcPts val="1200"/>
              </a:spcBef>
              <a:spcAft>
                <a:spcPts val="0"/>
              </a:spcAft>
              <a:buSzPts val="1800"/>
              <a:buChar char="●"/>
            </a:pPr>
            <a:r>
              <a:rPr lang="en"/>
              <a:t>Problematic</a:t>
            </a:r>
            <a:endParaRPr/>
          </a:p>
          <a:p>
            <a:pPr marL="457200" lvl="0" indent="-342900" algn="l" rtl="0">
              <a:spcBef>
                <a:spcPts val="0"/>
              </a:spcBef>
              <a:spcAft>
                <a:spcPts val="0"/>
              </a:spcAft>
              <a:buSzPts val="1800"/>
              <a:buChar char="●"/>
            </a:pPr>
            <a:r>
              <a:rPr lang="en"/>
              <a:t>Good</a:t>
            </a:r>
            <a:endParaRPr/>
          </a:p>
          <a:p>
            <a:pPr marL="457200" lvl="0" indent="-342900" algn="l" rtl="0">
              <a:spcBef>
                <a:spcPts val="0"/>
              </a:spcBef>
              <a:spcAft>
                <a:spcPts val="0"/>
              </a:spcAft>
              <a:buSzPts val="1800"/>
              <a:buChar char="●"/>
            </a:pPr>
            <a:r>
              <a:rPr lang="en"/>
              <a:t>Best</a:t>
            </a:r>
            <a:endParaRPr/>
          </a:p>
          <a:p>
            <a:pPr marL="457200" lvl="0" indent="-342900" algn="l" rtl="0">
              <a:spcBef>
                <a:spcPts val="0"/>
              </a:spcBef>
              <a:spcAft>
                <a:spcPts val="0"/>
              </a:spcAft>
              <a:buSzPts val="1800"/>
              <a:buChar char="●"/>
            </a:pPr>
            <a:r>
              <a:rPr lang="en"/>
              <a:t>Cannot be decided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211" name="Google Shape;21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Q: </a:t>
            </a:r>
            <a:r>
              <a:rPr lang="en">
                <a:solidFill>
                  <a:srgbClr val="990000"/>
                </a:solidFill>
              </a:rPr>
              <a:t>A project team performed a feature selection procedure on the full data set and reduced their large feature set to a smaller set. Then they split the data into test and training portions.</a:t>
            </a:r>
            <a:r>
              <a:rPr lang="en"/>
              <a:t> They built their model on training data using several different model settings, and report the best test error they achieved. This setup is:</a:t>
            </a:r>
            <a:endParaRPr/>
          </a:p>
          <a:p>
            <a:pPr marL="457200" lvl="0" indent="-342900" algn="l" rtl="0">
              <a:spcBef>
                <a:spcPts val="1200"/>
              </a:spcBef>
              <a:spcAft>
                <a:spcPts val="0"/>
              </a:spcAft>
              <a:buClr>
                <a:srgbClr val="38761D"/>
              </a:buClr>
              <a:buSzPts val="1800"/>
              <a:buChar char="●"/>
            </a:pPr>
            <a:r>
              <a:rPr lang="en" b="1" u="sng">
                <a:solidFill>
                  <a:srgbClr val="38761D"/>
                </a:solidFill>
              </a:rPr>
              <a:t>Problematic</a:t>
            </a:r>
            <a:endParaRPr b="1" u="sng">
              <a:solidFill>
                <a:srgbClr val="38761D"/>
              </a:solidFill>
            </a:endParaRPr>
          </a:p>
          <a:p>
            <a:pPr marL="457200" lvl="0" indent="-342900" algn="l" rtl="0">
              <a:spcBef>
                <a:spcPts val="0"/>
              </a:spcBef>
              <a:spcAft>
                <a:spcPts val="0"/>
              </a:spcAft>
              <a:buSzPts val="1800"/>
              <a:buChar char="●"/>
            </a:pPr>
            <a:r>
              <a:rPr lang="en"/>
              <a:t>Good</a:t>
            </a:r>
            <a:endParaRPr/>
          </a:p>
          <a:p>
            <a:pPr marL="457200" lvl="0" indent="-342900" algn="l" rtl="0">
              <a:spcBef>
                <a:spcPts val="0"/>
              </a:spcBef>
              <a:spcAft>
                <a:spcPts val="0"/>
              </a:spcAft>
              <a:buSzPts val="1800"/>
              <a:buChar char="●"/>
            </a:pPr>
            <a:r>
              <a:rPr lang="en"/>
              <a:t>Best</a:t>
            </a:r>
            <a:endParaRPr/>
          </a:p>
          <a:p>
            <a:pPr marL="457200" lvl="0" indent="-342900" algn="l" rtl="0">
              <a:spcBef>
                <a:spcPts val="0"/>
              </a:spcBef>
              <a:spcAft>
                <a:spcPts val="0"/>
              </a:spcAft>
              <a:buSzPts val="1800"/>
              <a:buChar char="●"/>
            </a:pPr>
            <a:r>
              <a:rPr lang="en"/>
              <a:t>Cannot be decided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12" name="Google Shape;212;p35"/>
          <p:cNvPicPr preferRelativeResize="0"/>
          <p:nvPr/>
        </p:nvPicPr>
        <p:blipFill rotWithShape="1">
          <a:blip r:embed="rId3">
            <a:alphaModFix/>
          </a:blip>
          <a:srcRect r="25473"/>
          <a:stretch/>
        </p:blipFill>
        <p:spPr>
          <a:xfrm>
            <a:off x="4199100" y="3113751"/>
            <a:ext cx="4633201" cy="1064305"/>
          </a:xfrm>
          <a:prstGeom prst="rect">
            <a:avLst/>
          </a:prstGeom>
          <a:noFill/>
          <a:ln>
            <a:noFill/>
          </a:ln>
        </p:spPr>
      </p:pic>
      <p:sp>
        <p:nvSpPr>
          <p:cNvPr id="213" name="Google Shape;213;p35"/>
          <p:cNvSpPr/>
          <p:nvPr/>
        </p:nvSpPr>
        <p:spPr>
          <a:xfrm>
            <a:off x="5604044" y="2721825"/>
            <a:ext cx="1761451" cy="739640"/>
          </a:xfrm>
          <a:custGeom>
            <a:avLst/>
            <a:gdLst/>
            <a:ahLst/>
            <a:cxnLst/>
            <a:rect l="l" t="t" r="r" b="b"/>
            <a:pathLst>
              <a:path w="103630" h="56225" extrusionOk="0">
                <a:moveTo>
                  <a:pt x="0" y="55921"/>
                </a:moveTo>
                <a:cubicBezTo>
                  <a:pt x="9674" y="46601"/>
                  <a:pt x="40773" y="-48"/>
                  <a:pt x="58045" y="3"/>
                </a:cubicBezTo>
                <a:cubicBezTo>
                  <a:pt x="75317" y="54"/>
                  <a:pt x="96033" y="46855"/>
                  <a:pt x="103630" y="56225"/>
                </a:cubicBezTo>
              </a:path>
            </a:pathLst>
          </a:custGeom>
          <a:noFill/>
          <a:ln w="28575" cap="flat" cmpd="sng">
            <a:solidFill>
              <a:srgbClr val="CC0000"/>
            </a:solidFill>
            <a:prstDash val="solid"/>
            <a:round/>
            <a:headEnd type="none" w="med" len="med"/>
            <a:tailEnd type="triangle" w="med" len="med"/>
          </a:ln>
        </p:spPr>
        <p:txBody>
          <a:bodyPr/>
          <a:lstStyle/>
          <a:p>
            <a:endParaRPr lang="zh-TW" altLang="en-US"/>
          </a:p>
        </p:txBody>
      </p:sp>
      <p:sp>
        <p:nvSpPr>
          <p:cNvPr id="214" name="Google Shape;214;p35"/>
          <p:cNvSpPr/>
          <p:nvPr/>
        </p:nvSpPr>
        <p:spPr>
          <a:xfrm>
            <a:off x="5619545" y="3709359"/>
            <a:ext cx="1849566" cy="1099363"/>
          </a:xfrm>
          <a:custGeom>
            <a:avLst/>
            <a:gdLst/>
            <a:ahLst/>
            <a:cxnLst/>
            <a:rect l="l" t="t" r="r" b="b"/>
            <a:pathLst>
              <a:path w="108814" h="83570" extrusionOk="0">
                <a:moveTo>
                  <a:pt x="108814" y="27365"/>
                </a:moveTo>
                <a:cubicBezTo>
                  <a:pt x="99140" y="36685"/>
                  <a:pt x="68905" y="87844"/>
                  <a:pt x="50769" y="83283"/>
                </a:cubicBezTo>
                <a:cubicBezTo>
                  <a:pt x="32633" y="78722"/>
                  <a:pt x="8462" y="13881"/>
                  <a:pt x="0" y="0"/>
                </a:cubicBezTo>
              </a:path>
            </a:pathLst>
          </a:custGeom>
          <a:noFill/>
          <a:ln w="28575" cap="flat" cmpd="sng">
            <a:solidFill>
              <a:srgbClr val="CC0000"/>
            </a:solidFill>
            <a:prstDash val="solid"/>
            <a:round/>
            <a:headEnd type="none" w="med" len="med"/>
            <a:tailEnd type="triangle" w="med" len="med"/>
          </a:ln>
        </p:spPr>
        <p:txBody>
          <a:bodyPr/>
          <a:lstStyle/>
          <a:p>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220" name="Google Shape;22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Q: A and B are two events. If P(A, B) decreases while P(A) increases, which of the following is true?</a:t>
            </a:r>
            <a:endParaRPr/>
          </a:p>
          <a:p>
            <a:pPr marL="457200" lvl="0" indent="-342900" algn="l" rtl="0">
              <a:spcBef>
                <a:spcPts val="1200"/>
              </a:spcBef>
              <a:spcAft>
                <a:spcPts val="0"/>
              </a:spcAft>
              <a:buSzPts val="1800"/>
              <a:buChar char="-"/>
            </a:pPr>
            <a:r>
              <a:rPr lang="en"/>
              <a:t>P(B) decreases</a:t>
            </a:r>
            <a:endParaRPr/>
          </a:p>
          <a:p>
            <a:pPr marL="457200" lvl="0" indent="-342900" algn="l" rtl="0">
              <a:spcBef>
                <a:spcPts val="0"/>
              </a:spcBef>
              <a:spcAft>
                <a:spcPts val="0"/>
              </a:spcAft>
              <a:buSzPts val="1800"/>
              <a:buChar char="-"/>
            </a:pPr>
            <a:r>
              <a:rPr lang="en"/>
              <a:t>P(B|A) decreases</a:t>
            </a:r>
            <a:endParaRPr/>
          </a:p>
          <a:p>
            <a:pPr marL="457200" lvl="0" indent="-342900" algn="l" rtl="0">
              <a:spcBef>
                <a:spcPts val="0"/>
              </a:spcBef>
              <a:spcAft>
                <a:spcPts val="0"/>
              </a:spcAft>
              <a:buSzPts val="1800"/>
              <a:buChar char="-"/>
            </a:pPr>
            <a:r>
              <a:rPr lang="en"/>
              <a:t>All of the above</a:t>
            </a:r>
            <a:endParaRPr/>
          </a:p>
          <a:p>
            <a:pPr marL="457200" lvl="0" indent="-342900" algn="l" rtl="0">
              <a:spcBef>
                <a:spcPts val="0"/>
              </a:spcBef>
              <a:spcAft>
                <a:spcPts val="0"/>
              </a:spcAft>
              <a:buSzPts val="1800"/>
              <a:buChar char="-"/>
            </a:pPr>
            <a:r>
              <a:rPr lang="en"/>
              <a:t>P(A|B) decreases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226" name="Google Shape;22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Q: A and B are two events. If P(A, B) decreases while P(A) increases, which of the following is true?</a:t>
            </a:r>
            <a:endParaRPr/>
          </a:p>
          <a:p>
            <a:pPr marL="457200" lvl="0" indent="-342900" algn="l" rtl="0">
              <a:spcBef>
                <a:spcPts val="1200"/>
              </a:spcBef>
              <a:spcAft>
                <a:spcPts val="0"/>
              </a:spcAft>
              <a:buSzPts val="1800"/>
              <a:buChar char="-"/>
            </a:pPr>
            <a:r>
              <a:rPr lang="en"/>
              <a:t>P(B) decreases</a:t>
            </a:r>
            <a:endParaRPr/>
          </a:p>
          <a:p>
            <a:pPr marL="457200" lvl="0" indent="-342900" algn="l" rtl="0">
              <a:spcBef>
                <a:spcPts val="0"/>
              </a:spcBef>
              <a:spcAft>
                <a:spcPts val="0"/>
              </a:spcAft>
              <a:buSzPts val="1800"/>
              <a:buChar char="-"/>
            </a:pPr>
            <a:r>
              <a:rPr lang="en"/>
              <a:t>P(B|A) decreases</a:t>
            </a:r>
            <a:endParaRPr/>
          </a:p>
          <a:p>
            <a:pPr marL="457200" lvl="0" indent="-342900" algn="l" rtl="0">
              <a:spcBef>
                <a:spcPts val="0"/>
              </a:spcBef>
              <a:spcAft>
                <a:spcPts val="0"/>
              </a:spcAft>
              <a:buSzPts val="1800"/>
              <a:buChar char="-"/>
            </a:pPr>
            <a:r>
              <a:rPr lang="en"/>
              <a:t>All of the above</a:t>
            </a:r>
            <a:endParaRPr/>
          </a:p>
          <a:p>
            <a:pPr marL="457200" lvl="0" indent="-342900" algn="l" rtl="0">
              <a:spcBef>
                <a:spcPts val="0"/>
              </a:spcBef>
              <a:spcAft>
                <a:spcPts val="0"/>
              </a:spcAft>
              <a:buSzPts val="1800"/>
              <a:buChar char="-"/>
            </a:pPr>
            <a:r>
              <a:rPr lang="en"/>
              <a:t>P(A|B) decreases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27" name="Google Shape;227;p37"/>
          <p:cNvPicPr preferRelativeResize="0"/>
          <p:nvPr/>
        </p:nvPicPr>
        <p:blipFill>
          <a:blip r:embed="rId3">
            <a:alphaModFix/>
          </a:blip>
          <a:stretch>
            <a:fillRect/>
          </a:stretch>
        </p:blipFill>
        <p:spPr>
          <a:xfrm>
            <a:off x="3451963" y="2004738"/>
            <a:ext cx="4676775" cy="714375"/>
          </a:xfrm>
          <a:prstGeom prst="rect">
            <a:avLst/>
          </a:prstGeom>
          <a:noFill/>
          <a:ln>
            <a:noFill/>
          </a:ln>
        </p:spPr>
      </p:pic>
      <p:sp>
        <p:nvSpPr>
          <p:cNvPr id="228" name="Google Shape;228;p37"/>
          <p:cNvSpPr txBox="1"/>
          <p:nvPr/>
        </p:nvSpPr>
        <p:spPr>
          <a:xfrm>
            <a:off x="4181025" y="2783900"/>
            <a:ext cx="498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Multiply both by P(A), divide by P(B|A)</a:t>
            </a:r>
            <a:endParaRPr/>
          </a:p>
        </p:txBody>
      </p:sp>
      <p:pic>
        <p:nvPicPr>
          <p:cNvPr id="229" name="Google Shape;229;p37"/>
          <p:cNvPicPr preferRelativeResize="0"/>
          <p:nvPr/>
        </p:nvPicPr>
        <p:blipFill>
          <a:blip r:embed="rId4">
            <a:alphaModFix/>
          </a:blip>
          <a:stretch>
            <a:fillRect/>
          </a:stretch>
        </p:blipFill>
        <p:spPr>
          <a:xfrm>
            <a:off x="3775813" y="3553738"/>
            <a:ext cx="4352925" cy="714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235" name="Google Shape;23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Q: A and B are two events. If P(A, B) decreases while P(A) increases, which of the following is true?</a:t>
            </a:r>
            <a:endParaRPr/>
          </a:p>
          <a:p>
            <a:pPr marL="457200" lvl="0" indent="-342900" algn="l" rtl="0">
              <a:spcBef>
                <a:spcPts val="1200"/>
              </a:spcBef>
              <a:spcAft>
                <a:spcPts val="0"/>
              </a:spcAft>
              <a:buSzPts val="1800"/>
              <a:buChar char="-"/>
            </a:pPr>
            <a:r>
              <a:rPr lang="en"/>
              <a:t>P(B) decreases</a:t>
            </a:r>
            <a:endParaRPr/>
          </a:p>
          <a:p>
            <a:pPr marL="457200" lvl="0" indent="-342900" algn="l" rtl="0">
              <a:spcBef>
                <a:spcPts val="0"/>
              </a:spcBef>
              <a:spcAft>
                <a:spcPts val="0"/>
              </a:spcAft>
              <a:buClr>
                <a:srgbClr val="38761D"/>
              </a:buClr>
              <a:buSzPts val="1800"/>
              <a:buChar char="-"/>
            </a:pPr>
            <a:r>
              <a:rPr lang="en" b="1" u="sng">
                <a:solidFill>
                  <a:srgbClr val="38761D"/>
                </a:solidFill>
              </a:rPr>
              <a:t>P(B|A) decreases</a:t>
            </a:r>
            <a:endParaRPr b="1" u="sng">
              <a:solidFill>
                <a:srgbClr val="38761D"/>
              </a:solidFill>
            </a:endParaRPr>
          </a:p>
          <a:p>
            <a:pPr marL="457200" lvl="0" indent="-342900" algn="l" rtl="0">
              <a:spcBef>
                <a:spcPts val="0"/>
              </a:spcBef>
              <a:spcAft>
                <a:spcPts val="0"/>
              </a:spcAft>
              <a:buSzPts val="1800"/>
              <a:buChar char="-"/>
            </a:pPr>
            <a:r>
              <a:rPr lang="en"/>
              <a:t>All of the above</a:t>
            </a:r>
            <a:endParaRPr/>
          </a:p>
          <a:p>
            <a:pPr marL="457200" lvl="0" indent="-342900" algn="l" rtl="0">
              <a:spcBef>
                <a:spcPts val="0"/>
              </a:spcBef>
              <a:spcAft>
                <a:spcPts val="0"/>
              </a:spcAft>
              <a:buSzPts val="1800"/>
              <a:buChar char="-"/>
            </a:pPr>
            <a:r>
              <a:rPr lang="en"/>
              <a:t>P(A|B) decreases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36" name="Google Shape;236;p38"/>
          <p:cNvPicPr preferRelativeResize="0"/>
          <p:nvPr/>
        </p:nvPicPr>
        <p:blipFill>
          <a:blip r:embed="rId3">
            <a:alphaModFix/>
          </a:blip>
          <a:stretch>
            <a:fillRect/>
          </a:stretch>
        </p:blipFill>
        <p:spPr>
          <a:xfrm>
            <a:off x="3451963" y="2004738"/>
            <a:ext cx="4676775" cy="714375"/>
          </a:xfrm>
          <a:prstGeom prst="rect">
            <a:avLst/>
          </a:prstGeom>
          <a:noFill/>
          <a:ln>
            <a:noFill/>
          </a:ln>
        </p:spPr>
      </p:pic>
      <p:sp>
        <p:nvSpPr>
          <p:cNvPr id="237" name="Google Shape;237;p38"/>
          <p:cNvSpPr txBox="1"/>
          <p:nvPr/>
        </p:nvSpPr>
        <p:spPr>
          <a:xfrm>
            <a:off x="4181025" y="2783900"/>
            <a:ext cx="498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Multiply both by P(A), divide by P(B|A)</a:t>
            </a:r>
            <a:endParaRPr/>
          </a:p>
        </p:txBody>
      </p:sp>
      <p:pic>
        <p:nvPicPr>
          <p:cNvPr id="238" name="Google Shape;238;p38"/>
          <p:cNvPicPr preferRelativeResize="0"/>
          <p:nvPr/>
        </p:nvPicPr>
        <p:blipFill>
          <a:blip r:embed="rId4">
            <a:alphaModFix/>
          </a:blip>
          <a:stretch>
            <a:fillRect/>
          </a:stretch>
        </p:blipFill>
        <p:spPr>
          <a:xfrm>
            <a:off x="3685650" y="3184100"/>
            <a:ext cx="4627600" cy="1918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244" name="Google Shape;244;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 Which of the following statements about Naive Bayes</a:t>
            </a:r>
            <a:r>
              <a:rPr lang="en" u="sng"/>
              <a:t> is incorrect</a:t>
            </a:r>
            <a:r>
              <a:rPr lang="en"/>
              <a:t>?</a:t>
            </a:r>
            <a:endParaRPr/>
          </a:p>
          <a:p>
            <a:pPr marL="0" lvl="0" indent="0" algn="l" rtl="0">
              <a:spcBef>
                <a:spcPts val="1200"/>
              </a:spcBef>
              <a:spcAft>
                <a:spcPts val="0"/>
              </a:spcAft>
              <a:buNone/>
            </a:pPr>
            <a:endParaRPr/>
          </a:p>
          <a:p>
            <a:pPr marL="0" lvl="0" indent="0" algn="l" rtl="0">
              <a:spcBef>
                <a:spcPts val="1200"/>
              </a:spcBef>
              <a:spcAft>
                <a:spcPts val="0"/>
              </a:spcAft>
              <a:buNone/>
            </a:pPr>
            <a:r>
              <a:rPr lang="en"/>
              <a:t>Attributes are equally important.</a:t>
            </a:r>
            <a:endParaRPr/>
          </a:p>
          <a:p>
            <a:pPr marL="0" lvl="0" indent="0" algn="l" rtl="0">
              <a:spcBef>
                <a:spcPts val="1200"/>
              </a:spcBef>
              <a:spcAft>
                <a:spcPts val="0"/>
              </a:spcAft>
              <a:buNone/>
            </a:pPr>
            <a:r>
              <a:rPr lang="en"/>
              <a:t>Attributes can be nominal or numeric,</a:t>
            </a:r>
            <a:endParaRPr/>
          </a:p>
          <a:p>
            <a:pPr marL="0" lvl="0" indent="0" algn="l" rtl="0">
              <a:spcBef>
                <a:spcPts val="1200"/>
              </a:spcBef>
              <a:spcAft>
                <a:spcPts val="0"/>
              </a:spcAft>
              <a:buNone/>
            </a:pPr>
            <a:r>
              <a:rPr lang="en"/>
              <a:t>Attributes are statistically </a:t>
            </a:r>
            <a:r>
              <a:rPr lang="en" u="sng"/>
              <a:t>dependent</a:t>
            </a:r>
            <a:r>
              <a:rPr lang="en"/>
              <a:t> of one another given the class value.</a:t>
            </a:r>
            <a:endParaRPr/>
          </a:p>
          <a:p>
            <a:pPr marL="0" lvl="0" indent="0" algn="l" rtl="0">
              <a:spcBef>
                <a:spcPts val="1200"/>
              </a:spcBef>
              <a:spcAft>
                <a:spcPts val="1200"/>
              </a:spcAft>
              <a:buNone/>
            </a:pPr>
            <a:r>
              <a:rPr lang="en"/>
              <a:t>Attributes are statistically </a:t>
            </a:r>
            <a:r>
              <a:rPr lang="en" u="sng"/>
              <a:t>independent</a:t>
            </a:r>
            <a:r>
              <a:rPr lang="en"/>
              <a:t> of one another given the class value.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MLQuiz1 Review</a:t>
            </a:r>
            <a:endParaRPr/>
          </a:p>
        </p:txBody>
      </p:sp>
      <p:sp>
        <p:nvSpPr>
          <p:cNvPr id="250" name="Google Shape;25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666666"/>
                </a:solidFill>
              </a:rPr>
              <a:t>Q: Which of the following statements about Naive Bayes</a:t>
            </a:r>
            <a:r>
              <a:rPr lang="en" b="1" u="sng" dirty="0">
                <a:solidFill>
                  <a:srgbClr val="666666"/>
                </a:solidFill>
              </a:rPr>
              <a:t> is incorrect</a:t>
            </a:r>
            <a:r>
              <a:rPr lang="en" b="1" dirty="0">
                <a:solidFill>
                  <a:srgbClr val="666666"/>
                </a:solidFill>
              </a:rPr>
              <a:t>?</a:t>
            </a:r>
            <a:endParaRPr b="1" dirty="0">
              <a:solidFill>
                <a:srgbClr val="666666"/>
              </a:solidFill>
            </a:endParaRPr>
          </a:p>
          <a:p>
            <a:pPr marL="0" lvl="0" indent="0" algn="l" rtl="0">
              <a:spcBef>
                <a:spcPts val="1200"/>
              </a:spcBef>
              <a:spcAft>
                <a:spcPts val="0"/>
              </a:spcAft>
              <a:buNone/>
            </a:pPr>
            <a:endParaRPr dirty="0"/>
          </a:p>
          <a:p>
            <a:pPr marL="0" lvl="0" indent="0" algn="l" rtl="0">
              <a:spcBef>
                <a:spcPts val="1200"/>
              </a:spcBef>
              <a:spcAft>
                <a:spcPts val="0"/>
              </a:spcAft>
              <a:buNone/>
            </a:pPr>
            <a:r>
              <a:rPr lang="en" dirty="0"/>
              <a:t>✅ Attributes are equally important.</a:t>
            </a:r>
            <a:endParaRPr dirty="0"/>
          </a:p>
          <a:p>
            <a:pPr marL="0" lvl="0" indent="0" algn="l" rtl="0">
              <a:spcBef>
                <a:spcPts val="1200"/>
              </a:spcBef>
              <a:spcAft>
                <a:spcPts val="0"/>
              </a:spcAft>
              <a:buNone/>
            </a:pPr>
            <a:r>
              <a:rPr lang="en" dirty="0"/>
              <a:t>✅ Attributes can be nominal or numeric,</a:t>
            </a:r>
            <a:endParaRPr dirty="0"/>
          </a:p>
          <a:p>
            <a:pPr marL="0" lvl="0" indent="0" algn="l" rtl="0">
              <a:spcBef>
                <a:spcPts val="1200"/>
              </a:spcBef>
              <a:spcAft>
                <a:spcPts val="0"/>
              </a:spcAft>
              <a:buNone/>
            </a:pPr>
            <a:r>
              <a:rPr lang="en" dirty="0"/>
              <a:t>✅ Attributes are statistically</a:t>
            </a:r>
            <a:r>
              <a:rPr lang="en" u="sng" dirty="0"/>
              <a:t> independent </a:t>
            </a:r>
            <a:r>
              <a:rPr lang="en" dirty="0"/>
              <a:t>of one another given the class value.</a:t>
            </a:r>
            <a:endParaRPr dirty="0"/>
          </a:p>
          <a:p>
            <a:pPr marL="0" lvl="0" indent="0" algn="l" rtl="0">
              <a:spcBef>
                <a:spcPts val="1200"/>
              </a:spcBef>
              <a:spcAft>
                <a:spcPts val="1200"/>
              </a:spcAft>
              <a:buNone/>
            </a:pPr>
            <a:r>
              <a:rPr lang="en" b="1" dirty="0">
                <a:solidFill>
                  <a:srgbClr val="990000"/>
                </a:solidFill>
              </a:rPr>
              <a:t>❌ Attributes are statistically </a:t>
            </a:r>
            <a:r>
              <a:rPr lang="en" b="1" u="sng" dirty="0">
                <a:solidFill>
                  <a:srgbClr val="990000"/>
                </a:solidFill>
              </a:rPr>
              <a:t>dependent</a:t>
            </a:r>
            <a:r>
              <a:rPr lang="en" b="1" dirty="0">
                <a:solidFill>
                  <a:srgbClr val="990000"/>
                </a:solidFill>
              </a:rPr>
              <a:t> of one another given the class value.</a:t>
            </a:r>
            <a:endParaRPr b="1" dirty="0">
              <a:solidFill>
                <a:srgbClr val="99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 for text-classification overview</a:t>
            </a:r>
            <a:endParaRPr/>
          </a:p>
        </p:txBody>
      </p:sp>
      <p:pic>
        <p:nvPicPr>
          <p:cNvPr id="67" name="Google Shape;67;p15"/>
          <p:cNvPicPr preferRelativeResize="0"/>
          <p:nvPr/>
        </p:nvPicPr>
        <p:blipFill>
          <a:blip r:embed="rId3">
            <a:alphaModFix/>
          </a:blip>
          <a:stretch>
            <a:fillRect/>
          </a:stretch>
        </p:blipFill>
        <p:spPr>
          <a:xfrm>
            <a:off x="0" y="1344925"/>
            <a:ext cx="9144003" cy="20225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Loading, Processing, Splitting Data</a:t>
            </a:r>
            <a:endParaRPr/>
          </a:p>
        </p:txBody>
      </p:sp>
      <p:pic>
        <p:nvPicPr>
          <p:cNvPr id="73" name="Google Shape;73;p16"/>
          <p:cNvPicPr preferRelativeResize="0"/>
          <p:nvPr/>
        </p:nvPicPr>
        <p:blipFill>
          <a:blip r:embed="rId3">
            <a:alphaModFix/>
          </a:blip>
          <a:stretch>
            <a:fillRect/>
          </a:stretch>
        </p:blipFill>
        <p:spPr>
          <a:xfrm>
            <a:off x="115650" y="1017727"/>
            <a:ext cx="9143999" cy="4074946"/>
          </a:xfrm>
          <a:prstGeom prst="rect">
            <a:avLst/>
          </a:prstGeom>
          <a:noFill/>
          <a:ln>
            <a:noFill/>
          </a:ln>
        </p:spPr>
      </p:pic>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hlink"/>
                </a:solidFill>
                <a:hlinkClick r:id="rId4"/>
              </a:rPr>
              <a:t>Class Assignment 1 Example</a:t>
            </a:r>
            <a:endParaRPr/>
          </a:p>
        </p:txBody>
      </p:sp>
      <p:pic>
        <p:nvPicPr>
          <p:cNvPr id="75" name="Google Shape;75;p16"/>
          <p:cNvPicPr preferRelativeResize="0"/>
          <p:nvPr/>
        </p:nvPicPr>
        <p:blipFill rotWithShape="1">
          <a:blip r:embed="rId5">
            <a:alphaModFix/>
          </a:blip>
          <a:srcRect r="52557"/>
          <a:stretch/>
        </p:blipFill>
        <p:spPr>
          <a:xfrm>
            <a:off x="5956425" y="-144175"/>
            <a:ext cx="4338176" cy="202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hlink"/>
                </a:solidFill>
                <a:hlinkClick r:id="rId3"/>
              </a:rPr>
              <a:t>Class Assignment 1 Example</a:t>
            </a:r>
            <a:endParaRPr/>
          </a:p>
        </p:txBody>
      </p:sp>
      <p:pic>
        <p:nvPicPr>
          <p:cNvPr id="81" name="Google Shape;81;p17"/>
          <p:cNvPicPr preferRelativeResize="0"/>
          <p:nvPr/>
        </p:nvPicPr>
        <p:blipFill rotWithShape="1">
          <a:blip r:embed="rId4">
            <a:alphaModFix/>
          </a:blip>
          <a:srcRect l="30410" r="25553"/>
          <a:stretch/>
        </p:blipFill>
        <p:spPr>
          <a:xfrm>
            <a:off x="4720794" y="0"/>
            <a:ext cx="4423204" cy="2221750"/>
          </a:xfrm>
          <a:prstGeom prst="rect">
            <a:avLst/>
          </a:prstGeom>
          <a:noFill/>
          <a:ln>
            <a:noFill/>
          </a:ln>
        </p:spPr>
      </p:pic>
      <p:pic>
        <p:nvPicPr>
          <p:cNvPr id="82" name="Google Shape;82;p17"/>
          <p:cNvPicPr preferRelativeResize="0"/>
          <p:nvPr/>
        </p:nvPicPr>
        <p:blipFill>
          <a:blip r:embed="rId5">
            <a:alphaModFix/>
          </a:blip>
          <a:stretch>
            <a:fillRect/>
          </a:stretch>
        </p:blipFill>
        <p:spPr>
          <a:xfrm>
            <a:off x="0" y="2438308"/>
            <a:ext cx="9144002" cy="22217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solidFill>
                  <a:schemeClr val="hlink"/>
                </a:solidFill>
                <a:hlinkClick r:id="rId3"/>
              </a:rPr>
              <a:t>Class Assignment 1 Example</a:t>
            </a:r>
            <a:endParaRPr/>
          </a:p>
        </p:txBody>
      </p:sp>
      <p:pic>
        <p:nvPicPr>
          <p:cNvPr id="88" name="Google Shape;88;p18"/>
          <p:cNvPicPr preferRelativeResize="0"/>
          <p:nvPr/>
        </p:nvPicPr>
        <p:blipFill rotWithShape="1">
          <a:blip r:embed="rId4">
            <a:alphaModFix/>
          </a:blip>
          <a:srcRect l="57414"/>
          <a:stretch/>
        </p:blipFill>
        <p:spPr>
          <a:xfrm>
            <a:off x="5386625" y="0"/>
            <a:ext cx="3757373" cy="1951550"/>
          </a:xfrm>
          <a:prstGeom prst="rect">
            <a:avLst/>
          </a:prstGeom>
          <a:noFill/>
          <a:ln>
            <a:noFill/>
          </a:ln>
        </p:spPr>
      </p:pic>
      <p:pic>
        <p:nvPicPr>
          <p:cNvPr id="89" name="Google Shape;89;p18"/>
          <p:cNvPicPr preferRelativeResize="0"/>
          <p:nvPr/>
        </p:nvPicPr>
        <p:blipFill>
          <a:blip r:embed="rId5">
            <a:alphaModFix/>
          </a:blip>
          <a:stretch>
            <a:fillRect/>
          </a:stretch>
        </p:blipFill>
        <p:spPr>
          <a:xfrm>
            <a:off x="104838" y="1985075"/>
            <a:ext cx="8934323" cy="3158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Error: </a:t>
            </a:r>
            <a:r>
              <a:rPr lang="en">
                <a:latin typeface="Courier New"/>
                <a:ea typeface="Courier New"/>
                <a:cs typeface="Courier New"/>
                <a:sym typeface="Courier New"/>
              </a:rPr>
              <a:t>fit_transform</a:t>
            </a:r>
            <a:r>
              <a:rPr lang="en"/>
              <a:t> on </a:t>
            </a:r>
            <a:r>
              <a:rPr lang="en" b="1"/>
              <a:t>test data</a:t>
            </a:r>
            <a:endParaRPr/>
          </a:p>
        </p:txBody>
      </p:sp>
      <p:pic>
        <p:nvPicPr>
          <p:cNvPr id="95" name="Google Shape;95;p19"/>
          <p:cNvPicPr preferRelativeResize="0"/>
          <p:nvPr/>
        </p:nvPicPr>
        <p:blipFill rotWithShape="1">
          <a:blip r:embed="rId3">
            <a:alphaModFix/>
          </a:blip>
          <a:srcRect r="25473"/>
          <a:stretch/>
        </p:blipFill>
        <p:spPr>
          <a:xfrm>
            <a:off x="509025" y="1846350"/>
            <a:ext cx="6814950" cy="2022575"/>
          </a:xfrm>
          <a:prstGeom prst="rect">
            <a:avLst/>
          </a:prstGeom>
          <a:noFill/>
          <a:ln>
            <a:noFill/>
          </a:ln>
        </p:spPr>
      </p:pic>
      <p:sp>
        <p:nvSpPr>
          <p:cNvPr id="96" name="Google Shape;96;p19"/>
          <p:cNvSpPr/>
          <p:nvPr/>
        </p:nvSpPr>
        <p:spPr>
          <a:xfrm>
            <a:off x="2575550" y="1101546"/>
            <a:ext cx="2590750" cy="1405625"/>
          </a:xfrm>
          <a:custGeom>
            <a:avLst/>
            <a:gdLst/>
            <a:ahLst/>
            <a:cxnLst/>
            <a:rect l="l" t="t" r="r" b="b"/>
            <a:pathLst>
              <a:path w="103630" h="56225" extrusionOk="0">
                <a:moveTo>
                  <a:pt x="0" y="55921"/>
                </a:moveTo>
                <a:cubicBezTo>
                  <a:pt x="9674" y="46601"/>
                  <a:pt x="40773" y="-48"/>
                  <a:pt x="58045" y="3"/>
                </a:cubicBezTo>
                <a:cubicBezTo>
                  <a:pt x="75317" y="54"/>
                  <a:pt x="96033" y="46855"/>
                  <a:pt x="103630" y="56225"/>
                </a:cubicBezTo>
              </a:path>
            </a:pathLst>
          </a:custGeom>
          <a:noFill/>
          <a:ln w="28575" cap="flat" cmpd="sng">
            <a:solidFill>
              <a:srgbClr val="CC0000"/>
            </a:solidFill>
            <a:prstDash val="solid"/>
            <a:round/>
            <a:headEnd type="none" w="med" len="med"/>
            <a:tailEnd type="triangle" w="med" len="med"/>
          </a:ln>
        </p:spPr>
        <p:txBody>
          <a:bodyPr/>
          <a:lstStyle/>
          <a:p>
            <a:endParaRPr lang="zh-TW" altLang="en-US"/>
          </a:p>
        </p:txBody>
      </p:sp>
      <p:sp>
        <p:nvSpPr>
          <p:cNvPr id="97" name="Google Shape;97;p19"/>
          <p:cNvSpPr/>
          <p:nvPr/>
        </p:nvSpPr>
        <p:spPr>
          <a:xfrm>
            <a:off x="2598350" y="2978225"/>
            <a:ext cx="2720350" cy="2089250"/>
          </a:xfrm>
          <a:custGeom>
            <a:avLst/>
            <a:gdLst/>
            <a:ahLst/>
            <a:cxnLst/>
            <a:rect l="l" t="t" r="r" b="b"/>
            <a:pathLst>
              <a:path w="108814" h="83570" extrusionOk="0">
                <a:moveTo>
                  <a:pt x="108814" y="27365"/>
                </a:moveTo>
                <a:cubicBezTo>
                  <a:pt x="99140" y="36685"/>
                  <a:pt x="68905" y="87844"/>
                  <a:pt x="50769" y="83283"/>
                </a:cubicBezTo>
                <a:cubicBezTo>
                  <a:pt x="32633" y="78722"/>
                  <a:pt x="8462" y="13881"/>
                  <a:pt x="0" y="0"/>
                </a:cubicBezTo>
              </a:path>
            </a:pathLst>
          </a:custGeom>
          <a:noFill/>
          <a:ln w="28575" cap="flat" cmpd="sng">
            <a:solidFill>
              <a:srgbClr val="CC0000"/>
            </a:solidFill>
            <a:prstDash val="solid"/>
            <a:round/>
            <a:headEnd type="none" w="med" len="med"/>
            <a:tailEnd type="triangle" w="med" len="med"/>
          </a:ln>
        </p:spPr>
        <p:txBody>
          <a:bodyPr/>
          <a:lstStyle/>
          <a:p>
            <a:endParaRPr lang="zh-TW" altLang="en-US"/>
          </a:p>
        </p:txBody>
      </p:sp>
      <p:sp>
        <p:nvSpPr>
          <p:cNvPr id="98" name="Google Shape;98;p19"/>
          <p:cNvSpPr txBox="1"/>
          <p:nvPr/>
        </p:nvSpPr>
        <p:spPr>
          <a:xfrm>
            <a:off x="5409400" y="4239400"/>
            <a:ext cx="375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0000"/>
                </a:solidFill>
              </a:rPr>
              <a:t>Why not?</a:t>
            </a:r>
            <a:endParaRPr>
              <a:solidFill>
                <a:srgbClr val="CC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Error: </a:t>
            </a:r>
            <a:r>
              <a:rPr lang="en">
                <a:latin typeface="Courier New"/>
                <a:ea typeface="Courier New"/>
                <a:cs typeface="Courier New"/>
                <a:sym typeface="Courier New"/>
              </a:rPr>
              <a:t>fit_transform</a:t>
            </a:r>
            <a:r>
              <a:rPr lang="en"/>
              <a:t> on </a:t>
            </a:r>
            <a:r>
              <a:rPr lang="en" b="1"/>
              <a:t>test data</a:t>
            </a:r>
            <a:endParaRPr/>
          </a:p>
        </p:txBody>
      </p:sp>
      <p:pic>
        <p:nvPicPr>
          <p:cNvPr id="104" name="Google Shape;104;p20"/>
          <p:cNvPicPr preferRelativeResize="0"/>
          <p:nvPr/>
        </p:nvPicPr>
        <p:blipFill rotWithShape="1">
          <a:blip r:embed="rId3">
            <a:alphaModFix/>
          </a:blip>
          <a:srcRect r="25473"/>
          <a:stretch/>
        </p:blipFill>
        <p:spPr>
          <a:xfrm>
            <a:off x="509025" y="1846350"/>
            <a:ext cx="6814950" cy="2022575"/>
          </a:xfrm>
          <a:prstGeom prst="rect">
            <a:avLst/>
          </a:prstGeom>
          <a:noFill/>
          <a:ln>
            <a:noFill/>
          </a:ln>
        </p:spPr>
      </p:pic>
      <p:sp>
        <p:nvSpPr>
          <p:cNvPr id="105" name="Google Shape;105;p20"/>
          <p:cNvSpPr/>
          <p:nvPr/>
        </p:nvSpPr>
        <p:spPr>
          <a:xfrm>
            <a:off x="2575550" y="1101546"/>
            <a:ext cx="2590750" cy="1405625"/>
          </a:xfrm>
          <a:custGeom>
            <a:avLst/>
            <a:gdLst/>
            <a:ahLst/>
            <a:cxnLst/>
            <a:rect l="l" t="t" r="r" b="b"/>
            <a:pathLst>
              <a:path w="103630" h="56225" extrusionOk="0">
                <a:moveTo>
                  <a:pt x="0" y="55921"/>
                </a:moveTo>
                <a:cubicBezTo>
                  <a:pt x="9674" y="46601"/>
                  <a:pt x="40773" y="-48"/>
                  <a:pt x="58045" y="3"/>
                </a:cubicBezTo>
                <a:cubicBezTo>
                  <a:pt x="75317" y="54"/>
                  <a:pt x="96033" y="46855"/>
                  <a:pt x="103630" y="56225"/>
                </a:cubicBezTo>
              </a:path>
            </a:pathLst>
          </a:custGeom>
          <a:noFill/>
          <a:ln w="28575" cap="flat" cmpd="sng">
            <a:solidFill>
              <a:srgbClr val="CC0000"/>
            </a:solidFill>
            <a:prstDash val="solid"/>
            <a:round/>
            <a:headEnd type="none" w="med" len="med"/>
            <a:tailEnd type="triangle" w="med" len="med"/>
          </a:ln>
        </p:spPr>
        <p:txBody>
          <a:bodyPr/>
          <a:lstStyle/>
          <a:p>
            <a:endParaRPr lang="zh-TW" altLang="en-US"/>
          </a:p>
        </p:txBody>
      </p:sp>
      <p:sp>
        <p:nvSpPr>
          <p:cNvPr id="106" name="Google Shape;106;p20"/>
          <p:cNvSpPr/>
          <p:nvPr/>
        </p:nvSpPr>
        <p:spPr>
          <a:xfrm>
            <a:off x="2598350" y="2978225"/>
            <a:ext cx="2720350" cy="2089250"/>
          </a:xfrm>
          <a:custGeom>
            <a:avLst/>
            <a:gdLst/>
            <a:ahLst/>
            <a:cxnLst/>
            <a:rect l="l" t="t" r="r" b="b"/>
            <a:pathLst>
              <a:path w="108814" h="83570" extrusionOk="0">
                <a:moveTo>
                  <a:pt x="108814" y="27365"/>
                </a:moveTo>
                <a:cubicBezTo>
                  <a:pt x="99140" y="36685"/>
                  <a:pt x="68905" y="87844"/>
                  <a:pt x="50769" y="83283"/>
                </a:cubicBezTo>
                <a:cubicBezTo>
                  <a:pt x="32633" y="78722"/>
                  <a:pt x="8462" y="13881"/>
                  <a:pt x="0" y="0"/>
                </a:cubicBezTo>
              </a:path>
            </a:pathLst>
          </a:custGeom>
          <a:noFill/>
          <a:ln w="28575" cap="flat" cmpd="sng">
            <a:solidFill>
              <a:srgbClr val="CC0000"/>
            </a:solidFill>
            <a:prstDash val="solid"/>
            <a:round/>
            <a:headEnd type="none" w="med" len="med"/>
            <a:tailEnd type="triangle" w="med" len="med"/>
          </a:ln>
        </p:spPr>
        <p:txBody>
          <a:bodyPr/>
          <a:lstStyle/>
          <a:p>
            <a:endParaRPr lang="zh-TW" altLang="en-US"/>
          </a:p>
        </p:txBody>
      </p:sp>
      <p:sp>
        <p:nvSpPr>
          <p:cNvPr id="107" name="Google Shape;107;p20"/>
          <p:cNvSpPr txBox="1"/>
          <p:nvPr/>
        </p:nvSpPr>
        <p:spPr>
          <a:xfrm>
            <a:off x="5390700" y="3912700"/>
            <a:ext cx="3753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CC0000"/>
                </a:solidFill>
              </a:rPr>
              <a:t>Why not: Test data evaluation is your unbiased estimate of deployed performance. If you define your features with it, you can’t use it to estimate performance on data you haven’t used to define features </a:t>
            </a:r>
            <a:endParaRPr>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Error: non-exectutable code from notebooks</a:t>
            </a:r>
            <a:endParaRPr/>
          </a:p>
        </p:txBody>
      </p:sp>
      <p:grpSp>
        <p:nvGrpSpPr>
          <p:cNvPr id="113" name="Google Shape;113;p21"/>
          <p:cNvGrpSpPr/>
          <p:nvPr/>
        </p:nvGrpSpPr>
        <p:grpSpPr>
          <a:xfrm>
            <a:off x="1342575" y="1017725"/>
            <a:ext cx="6239725" cy="3998450"/>
            <a:chOff x="1236200" y="963725"/>
            <a:chExt cx="6239725" cy="3998450"/>
          </a:xfrm>
        </p:grpSpPr>
        <p:pic>
          <p:nvPicPr>
            <p:cNvPr id="114" name="Google Shape;114;p21"/>
            <p:cNvPicPr preferRelativeResize="0"/>
            <p:nvPr/>
          </p:nvPicPr>
          <p:blipFill>
            <a:blip r:embed="rId3">
              <a:alphaModFix/>
            </a:blip>
            <a:stretch>
              <a:fillRect/>
            </a:stretch>
          </p:blipFill>
          <p:spPr>
            <a:xfrm>
              <a:off x="1236200" y="963725"/>
              <a:ext cx="6239725" cy="3998450"/>
            </a:xfrm>
            <a:prstGeom prst="rect">
              <a:avLst/>
            </a:prstGeom>
            <a:noFill/>
            <a:ln>
              <a:noFill/>
            </a:ln>
          </p:spPr>
        </p:pic>
        <p:sp>
          <p:nvSpPr>
            <p:cNvPr id="115" name="Google Shape;115;p21"/>
            <p:cNvSpPr/>
            <p:nvPr/>
          </p:nvSpPr>
          <p:spPr>
            <a:xfrm>
              <a:off x="2666725" y="3251700"/>
              <a:ext cx="3532800" cy="395100"/>
            </a:xfrm>
            <a:prstGeom prst="ellipse">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1121</Words>
  <Application>Microsoft Office PowerPoint</Application>
  <PresentationFormat>如螢幕大小 (16:9)</PresentationFormat>
  <Paragraphs>111</Paragraphs>
  <Slides>28</Slides>
  <Notes>28</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28</vt:i4>
      </vt:variant>
    </vt:vector>
  </HeadingPairs>
  <TitlesOfParts>
    <vt:vector size="31" baseType="lpstr">
      <vt:lpstr>Arial</vt:lpstr>
      <vt:lpstr>Courier New</vt:lpstr>
      <vt:lpstr>Simple Light</vt:lpstr>
      <vt:lpstr>NLP 220 Section 4</vt:lpstr>
      <vt:lpstr>Outline (starting ~3:35)</vt:lpstr>
      <vt:lpstr>ML for text-classification overview</vt:lpstr>
      <vt:lpstr>Class Assignment 1 Example</vt:lpstr>
      <vt:lpstr>Class Assignment 1 Example</vt:lpstr>
      <vt:lpstr>Class Assignment 1 Example</vt:lpstr>
      <vt:lpstr>Common Error: fit_transform on test data</vt:lpstr>
      <vt:lpstr>Common Error: fit_transform on test data</vt:lpstr>
      <vt:lpstr>Common Error: non-exectutable code from notebooks</vt:lpstr>
      <vt:lpstr>GaussianNB vs MultinomialNB</vt:lpstr>
      <vt:lpstr>Multinomial Distribution: counts and frequencies (i.e. if you use CountVectorizer)</vt:lpstr>
      <vt:lpstr>Gaussian/Normal Distribution: typical for use with unknown continuous RVs</vt:lpstr>
      <vt:lpstr>Gaussian/Normal Distribution: typical for use with unknown continuous RVs</vt:lpstr>
      <vt:lpstr>Estimating p(xi | y) and p(y)</vt:lpstr>
      <vt:lpstr>Gaussian Naive Bayes</vt:lpstr>
      <vt:lpstr>GaussianNB is a good choice for TfidfVectorizer features:</vt:lpstr>
      <vt:lpstr>TLDR:</vt:lpstr>
      <vt:lpstr>MLQuiz1 Review</vt:lpstr>
      <vt:lpstr>MLQuiz1 Review</vt:lpstr>
      <vt:lpstr>MLQuiz1 Review</vt:lpstr>
      <vt:lpstr>MLQuiz1 Review</vt:lpstr>
      <vt:lpstr>MLQuiz1 Review</vt:lpstr>
      <vt:lpstr>MLQuiz1 Review</vt:lpstr>
      <vt:lpstr>MLQuiz1 Review</vt:lpstr>
      <vt:lpstr>MLQuiz1 Review</vt:lpstr>
      <vt:lpstr>MLQuiz1 Review</vt:lpstr>
      <vt:lpstr>MLQuiz1 Review</vt:lpstr>
      <vt:lpstr>MLQuiz1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Section 4</dc:title>
  <cp:lastModifiedBy>Cheng-Tse Liu</cp:lastModifiedBy>
  <cp:revision>1</cp:revision>
  <dcterms:modified xsi:type="dcterms:W3CDTF">2023-10-30T23:19:27Z</dcterms:modified>
</cp:coreProperties>
</file>