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7"/>
  </p:notesMasterIdLst>
  <p:sldIdLst>
    <p:sldId id="256" r:id="rId2"/>
    <p:sldId id="433" r:id="rId3"/>
    <p:sldId id="434" r:id="rId4"/>
    <p:sldId id="435" r:id="rId5"/>
    <p:sldId id="436" r:id="rId6"/>
    <p:sldId id="437" r:id="rId7"/>
    <p:sldId id="438" r:id="rId8"/>
    <p:sldId id="439" r:id="rId9"/>
    <p:sldId id="440" r:id="rId10"/>
    <p:sldId id="441" r:id="rId11"/>
    <p:sldId id="442" r:id="rId12"/>
    <p:sldId id="443" r:id="rId13"/>
    <p:sldId id="444" r:id="rId14"/>
    <p:sldId id="445" r:id="rId15"/>
    <p:sldId id="446" r:id="rId16"/>
    <p:sldId id="447" r:id="rId17"/>
    <p:sldId id="448" r:id="rId18"/>
    <p:sldId id="449" r:id="rId19"/>
    <p:sldId id="450" r:id="rId20"/>
    <p:sldId id="451" r:id="rId21"/>
    <p:sldId id="452" r:id="rId22"/>
    <p:sldId id="454" r:id="rId23"/>
    <p:sldId id="455" r:id="rId24"/>
    <p:sldId id="456" r:id="rId25"/>
    <p:sldId id="457" r:id="rId26"/>
    <p:sldId id="458" r:id="rId27"/>
    <p:sldId id="459" r:id="rId28"/>
    <p:sldId id="460" r:id="rId29"/>
    <p:sldId id="461" r:id="rId30"/>
    <p:sldId id="462" r:id="rId31"/>
    <p:sldId id="463" r:id="rId32"/>
    <p:sldId id="464" r:id="rId33"/>
    <p:sldId id="465" r:id="rId34"/>
    <p:sldId id="466" r:id="rId35"/>
    <p:sldId id="467" r:id="rId36"/>
    <p:sldId id="468" r:id="rId37"/>
    <p:sldId id="469" r:id="rId38"/>
    <p:sldId id="470" r:id="rId39"/>
    <p:sldId id="471" r:id="rId40"/>
    <p:sldId id="472" r:id="rId41"/>
    <p:sldId id="473" r:id="rId42"/>
    <p:sldId id="474" r:id="rId43"/>
    <p:sldId id="475" r:id="rId44"/>
    <p:sldId id="476" r:id="rId45"/>
    <p:sldId id="699" r:id="rId46"/>
    <p:sldId id="700" r:id="rId47"/>
    <p:sldId id="702" r:id="rId48"/>
    <p:sldId id="703" r:id="rId49"/>
    <p:sldId id="704" r:id="rId50"/>
    <p:sldId id="705" r:id="rId51"/>
    <p:sldId id="706" r:id="rId52"/>
    <p:sldId id="707" r:id="rId53"/>
    <p:sldId id="708" r:id="rId54"/>
    <p:sldId id="709" r:id="rId55"/>
    <p:sldId id="710" r:id="rId56"/>
    <p:sldId id="711" r:id="rId57"/>
    <p:sldId id="712" r:id="rId58"/>
    <p:sldId id="713" r:id="rId59"/>
    <p:sldId id="735" r:id="rId60"/>
    <p:sldId id="716" r:id="rId61"/>
    <p:sldId id="717" r:id="rId62"/>
    <p:sldId id="718" r:id="rId63"/>
    <p:sldId id="719" r:id="rId64"/>
    <p:sldId id="720" r:id="rId65"/>
    <p:sldId id="721" r:id="rId66"/>
    <p:sldId id="722" r:id="rId67"/>
    <p:sldId id="723" r:id="rId68"/>
    <p:sldId id="724" r:id="rId69"/>
    <p:sldId id="725" r:id="rId70"/>
    <p:sldId id="726" r:id="rId71"/>
    <p:sldId id="727" r:id="rId72"/>
    <p:sldId id="728" r:id="rId73"/>
    <p:sldId id="729" r:id="rId74"/>
    <p:sldId id="730" r:id="rId75"/>
    <p:sldId id="731" r:id="rId76"/>
    <p:sldId id="736" r:id="rId77"/>
    <p:sldId id="732" r:id="rId78"/>
    <p:sldId id="733" r:id="rId79"/>
    <p:sldId id="421" r:id="rId80"/>
    <p:sldId id="422" r:id="rId81"/>
    <p:sldId id="423" r:id="rId82"/>
    <p:sldId id="424" r:id="rId83"/>
    <p:sldId id="425" r:id="rId84"/>
    <p:sldId id="428" r:id="rId85"/>
    <p:sldId id="1077" r:id="rId8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8" roundtripDataSignature="AMtx7mjUgZmqxuN6BtrzARQ7tI6Yzx2h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EA6A71-DD3B-48FA-A207-69801635C969}">
  <a:tblStyle styleId="{76EA6A71-DD3B-48FA-A207-69801635C9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3"/>
    <p:restoredTop sz="94626"/>
  </p:normalViewPr>
  <p:slideViewPr>
    <p:cSldViewPr snapToGrid="0">
      <p:cViewPr varScale="1">
        <p:scale>
          <a:sx n="121" d="100"/>
          <a:sy n="121" d="100"/>
        </p:scale>
        <p:origin x="1872" y="168"/>
      </p:cViewPr>
      <p:guideLst>
        <p:guide orient="horz" pos="2160"/>
        <p:guide pos="288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59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598" Type="http://customschemas.google.com/relationships/presentationmetadata" Target="metadata"/><Relationship Id="rId60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60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601" Type="http://schemas.openxmlformats.org/officeDocument/2006/relationships/theme" Target="theme/theme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fde9bd7e1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gefde9bd7e1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efde9bd7e1_0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fde9bd7e1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9" name="Google Shape;179;gefde9bd7e1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efde9bd7e1_0_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fde9bd7e1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7" name="Google Shape;187;gefde9bd7e1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efde9bd7e1_0_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fde9bd7e1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6" name="Google Shape;196;gefde9bd7e1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efde9bd7e1_0_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fde9bd7e1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5" name="Google Shape;205;gefde9bd7e1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efde9bd7e1_0_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5950a899b_1_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2" name="Google Shape;222;gf5950a899b_1_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f5950a899b_1_10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5950a899b_1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0" name="Google Shape;230;gf5950a899b_1_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gf5950a899b_1_10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950a899b_1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9" name="Google Shape;239;gf5950a899b_1_1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f5950a899b_1_1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5950a899b_1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8" name="Google Shape;248;gf5950a899b_1_1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f5950a899b_1_1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f5950a899b_1_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8" name="Google Shape;258;gf5950a899b_1_1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gf5950a899b_1_1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fde9bd7e1_0_2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8" name="Google Shape;108;gefde9bd7e1_0_2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efde9bd7e1_0_2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f5950a899b_1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8" name="Google Shape;268;gf5950a899b_1_1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gf5950a899b_1_1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f5950a899b_1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7" name="Google Shape;277;gf5950a899b_1_1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gf5950a899b_1_1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f5950a899b_1_3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0" name="Google Shape;360;gf5950a899b_1_3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f5950a899b_1_30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f5950a899b_1_3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8" name="Google Shape;368;gf5950a899b_1_3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f5950a899b_1_3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f5950a899b_1_3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7" name="Google Shape;377;gf5950a899b_1_3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gf5950a899b_1_3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f5950a899b_1_3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7" name="Google Shape;387;gf5950a899b_1_3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f5950a899b_1_3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950a899b_1_3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5" name="Google Shape;395;gf5950a899b_1_3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f5950a899b_1_3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f5950a899b_1_3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5" name="Google Shape;405;gf5950a899b_1_3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gf5950a899b_1_3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f5950a899b_1_3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5" name="Google Shape;415;gf5950a899b_1_3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gf5950a899b_1_3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f5950a899b_1_3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5" name="Google Shape;425;gf5950a899b_1_3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gf5950a899b_1_3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fde9bd7e1_0_2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6" name="Google Shape;116;gefde9bd7e1_0_2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f5950a899b_1_3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4" name="Google Shape;434;gf5950a899b_1_3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gf5950a899b_1_3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5950a899b_1_3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3" name="Google Shape;443;gf5950a899b_1_3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gf5950a899b_1_3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f5950a899b_1_3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1" name="Google Shape;451;gf5950a899b_1_3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gf5950a899b_1_3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f5950a899b_1_3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0" name="Google Shape;460;gf5950a899b_1_3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gf5950a899b_1_39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f5950a899b_1_4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9" name="Google Shape;469;gf5950a899b_1_4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gf5950a899b_1_40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f5950a899b_1_4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77" name="Google Shape;477;gf5950a899b_1_4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gf5950a899b_1_4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f5950a899b_1_4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6" name="Google Shape;486;gf5950a899b_1_4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gf5950a899b_1_4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f5950a899b_1_4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5" name="Google Shape;495;gf5950a899b_1_4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f5950a899b_1_4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f5950a899b_1_4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3" name="Google Shape;503;gf5950a899b_1_4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gf5950a899b_1_4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f5950a899b_1_4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12" name="Google Shape;512;gf5950a899b_1_4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gf5950a899b_1_4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fde9bd7e1_0_2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gefde9bd7e1_0_2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f5950a899b_1_4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1" name="Google Shape;521;gf5950a899b_1_4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gf5950a899b_1_4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f5950a899b_1_4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31" name="Google Shape;531;gf5950a899b_1_4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gf5950a899b_1_4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f5950a899b_1_4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1" name="Google Shape;541;gf5950a899b_1_4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gf5950a899b_1_4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f5950a899b_1_4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9" name="Google Shape;549;gf5950a899b_1_4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gf5950a899b_1_4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f5950a899b_1_4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7" name="Google Shape;557;gf5950a899b_1_4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gf5950a899b_1_4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45</a:t>
            </a:fld>
            <a:endParaRPr lang="en-GB" altLang="en-US"/>
          </a:p>
        </p:txBody>
      </p:sp>
    </p:spTree>
    <p:extLst>
      <p:ext uri="{BB962C8B-B14F-4D97-AF65-F5344CB8AC3E}">
        <p14:creationId xmlns:p14="http://schemas.microsoft.com/office/powerpoint/2010/main" val="22852723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48</a:t>
            </a:fld>
            <a:endParaRPr lang="en-GB" altLang="en-US"/>
          </a:p>
        </p:txBody>
      </p:sp>
    </p:spTree>
    <p:extLst>
      <p:ext uri="{BB962C8B-B14F-4D97-AF65-F5344CB8AC3E}">
        <p14:creationId xmlns:p14="http://schemas.microsoft.com/office/powerpoint/2010/main" val="26901900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50</a:t>
            </a:fld>
            <a:endParaRPr lang="en-GB" altLang="en-US"/>
          </a:p>
        </p:txBody>
      </p:sp>
    </p:spTree>
    <p:extLst>
      <p:ext uri="{BB962C8B-B14F-4D97-AF65-F5344CB8AC3E}">
        <p14:creationId xmlns:p14="http://schemas.microsoft.com/office/powerpoint/2010/main" val="2698733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53</a:t>
            </a:fld>
            <a:endParaRPr lang="en-GB" altLang="en-US"/>
          </a:p>
        </p:txBody>
      </p:sp>
    </p:spTree>
    <p:extLst>
      <p:ext uri="{BB962C8B-B14F-4D97-AF65-F5344CB8AC3E}">
        <p14:creationId xmlns:p14="http://schemas.microsoft.com/office/powerpoint/2010/main" val="40359191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55</a:t>
            </a:fld>
            <a:endParaRPr lang="en-GB" altLang="en-US"/>
          </a:p>
        </p:txBody>
      </p:sp>
    </p:spTree>
    <p:extLst>
      <p:ext uri="{BB962C8B-B14F-4D97-AF65-F5344CB8AC3E}">
        <p14:creationId xmlns:p14="http://schemas.microsoft.com/office/powerpoint/2010/main" val="4225396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fde9bd7e1_0_2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2" name="Google Shape;132;gefde9bd7e1_0_2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57</a:t>
            </a:fld>
            <a:endParaRPr lang="en-GB" altLang="en-US"/>
          </a:p>
        </p:txBody>
      </p:sp>
    </p:spTree>
    <p:extLst>
      <p:ext uri="{BB962C8B-B14F-4D97-AF65-F5344CB8AC3E}">
        <p14:creationId xmlns:p14="http://schemas.microsoft.com/office/powerpoint/2010/main" val="37993646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61</a:t>
            </a:fld>
            <a:endParaRPr lang="en-GB" altLang="en-US"/>
          </a:p>
        </p:txBody>
      </p:sp>
    </p:spTree>
    <p:extLst>
      <p:ext uri="{BB962C8B-B14F-4D97-AF65-F5344CB8AC3E}">
        <p14:creationId xmlns:p14="http://schemas.microsoft.com/office/powerpoint/2010/main" val="27600972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62</a:t>
            </a:fld>
            <a:endParaRPr lang="en-GB" altLang="en-US"/>
          </a:p>
        </p:txBody>
      </p:sp>
    </p:spTree>
    <p:extLst>
      <p:ext uri="{BB962C8B-B14F-4D97-AF65-F5344CB8AC3E}">
        <p14:creationId xmlns:p14="http://schemas.microsoft.com/office/powerpoint/2010/main" val="42154404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64</a:t>
            </a:fld>
            <a:endParaRPr lang="en-GB" altLang="en-US"/>
          </a:p>
        </p:txBody>
      </p:sp>
    </p:spTree>
    <p:extLst>
      <p:ext uri="{BB962C8B-B14F-4D97-AF65-F5344CB8AC3E}">
        <p14:creationId xmlns:p14="http://schemas.microsoft.com/office/powerpoint/2010/main" val="40177144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65</a:t>
            </a:fld>
            <a:endParaRPr lang="en-GB" altLang="en-US"/>
          </a:p>
        </p:txBody>
      </p:sp>
    </p:spTree>
    <p:extLst>
      <p:ext uri="{BB962C8B-B14F-4D97-AF65-F5344CB8AC3E}">
        <p14:creationId xmlns:p14="http://schemas.microsoft.com/office/powerpoint/2010/main" val="24921094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67</a:t>
            </a:fld>
            <a:endParaRPr lang="en-GB" altLang="en-US"/>
          </a:p>
        </p:txBody>
      </p:sp>
    </p:spTree>
    <p:extLst>
      <p:ext uri="{BB962C8B-B14F-4D97-AF65-F5344CB8AC3E}">
        <p14:creationId xmlns:p14="http://schemas.microsoft.com/office/powerpoint/2010/main" val="10629419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70</a:t>
            </a:fld>
            <a:endParaRPr lang="en-GB" altLang="en-US"/>
          </a:p>
        </p:txBody>
      </p:sp>
    </p:spTree>
    <p:extLst>
      <p:ext uri="{BB962C8B-B14F-4D97-AF65-F5344CB8AC3E}">
        <p14:creationId xmlns:p14="http://schemas.microsoft.com/office/powerpoint/2010/main" val="6033117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71</a:t>
            </a:fld>
            <a:endParaRPr lang="en-GB" altLang="en-US"/>
          </a:p>
        </p:txBody>
      </p:sp>
    </p:spTree>
    <p:extLst>
      <p:ext uri="{BB962C8B-B14F-4D97-AF65-F5344CB8AC3E}">
        <p14:creationId xmlns:p14="http://schemas.microsoft.com/office/powerpoint/2010/main" val="4096288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75</a:t>
            </a:fld>
            <a:endParaRPr lang="en-GB" altLang="en-US"/>
          </a:p>
        </p:txBody>
      </p:sp>
    </p:spTree>
    <p:extLst>
      <p:ext uri="{BB962C8B-B14F-4D97-AF65-F5344CB8AC3E}">
        <p14:creationId xmlns:p14="http://schemas.microsoft.com/office/powerpoint/2010/main" val="25395147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77</a:t>
            </a:fld>
            <a:endParaRPr lang="en-GB" altLang="en-US"/>
          </a:p>
        </p:txBody>
      </p:sp>
    </p:spTree>
    <p:extLst>
      <p:ext uri="{BB962C8B-B14F-4D97-AF65-F5344CB8AC3E}">
        <p14:creationId xmlns:p14="http://schemas.microsoft.com/office/powerpoint/2010/main" val="97558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fde9bd7e1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9" name="Google Shape;139;gefde9bd7e1_0_2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efde9bd7e1_0_2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78</a:t>
            </a:fld>
            <a:endParaRPr lang="en-GB" altLang="en-US"/>
          </a:p>
        </p:txBody>
      </p:sp>
    </p:spTree>
    <p:extLst>
      <p:ext uri="{BB962C8B-B14F-4D97-AF65-F5344CB8AC3E}">
        <p14:creationId xmlns:p14="http://schemas.microsoft.com/office/powerpoint/2010/main" val="13458825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80</a:t>
            </a:fld>
            <a:endParaRPr lang="en-GB" altLang="en-US"/>
          </a:p>
        </p:txBody>
      </p:sp>
    </p:spTree>
    <p:extLst>
      <p:ext uri="{BB962C8B-B14F-4D97-AF65-F5344CB8AC3E}">
        <p14:creationId xmlns:p14="http://schemas.microsoft.com/office/powerpoint/2010/main" val="20823002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81</a:t>
            </a:fld>
            <a:endParaRPr lang="en-GB" altLang="en-US"/>
          </a:p>
        </p:txBody>
      </p:sp>
    </p:spTree>
    <p:extLst>
      <p:ext uri="{BB962C8B-B14F-4D97-AF65-F5344CB8AC3E}">
        <p14:creationId xmlns:p14="http://schemas.microsoft.com/office/powerpoint/2010/main" val="27935804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84</a:t>
            </a:fld>
            <a:endParaRPr lang="en-GB" altLang="en-US"/>
          </a:p>
        </p:txBody>
      </p:sp>
    </p:spTree>
    <p:extLst>
      <p:ext uri="{BB962C8B-B14F-4D97-AF65-F5344CB8AC3E}">
        <p14:creationId xmlns:p14="http://schemas.microsoft.com/office/powerpoint/2010/main" val="4185381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fde9bd7e1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7" name="Google Shape;147;gefde9bd7e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efde9bd7e1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fde9bd7e1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5" name="Google Shape;155;gefde9bd7e1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efde9bd7e1_0_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fde9bd7e1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3" name="Google Shape;163;gefde9bd7e1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efde9bd7e1_0_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8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8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8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8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8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4" name="Google Shape;34;p8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7" name="Google Shape;47;p8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8" name="Google Shape;48;p8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9" name="Google Shape;49;p8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0" name="Google Shape;50;p8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8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1" name="Google Shape;61;p8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2" name="Google Shape;62;p8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89"/>
          <p:cNvSpPr>
            <a:spLocks noGrp="1"/>
          </p:cNvSpPr>
          <p:nvPr>
            <p:ph type="pic" idx="2"/>
          </p:nvPr>
        </p:nvSpPr>
        <p:spPr>
          <a:xfrm>
            <a:off x="1792288" y="612775"/>
            <a:ext cx="5486400" cy="4114800"/>
          </a:xfrm>
          <a:prstGeom prst="rect">
            <a:avLst/>
          </a:prstGeom>
          <a:noFill/>
          <a:ln>
            <a:noFill/>
          </a:ln>
        </p:spPr>
      </p:sp>
      <p:sp>
        <p:nvSpPr>
          <p:cNvPr id="68" name="Google Shape;68;p8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9" name="Google Shape;69;p8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9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9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9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9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4"/>
        <p:cNvGrpSpPr/>
        <p:nvPr/>
      </p:nvGrpSpPr>
      <p:grpSpPr>
        <a:xfrm>
          <a:off x="0" y="0"/>
          <a:ext cx="0" cy="0"/>
          <a:chOff x="0" y="0"/>
          <a:chExt cx="0" cy="0"/>
        </a:xfrm>
      </p:grpSpPr>
      <p:sp>
        <p:nvSpPr>
          <p:cNvPr id="85" name="Google Shape;85;p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9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9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9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8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ncsxiaoz@google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en.wikipedia.org/wiki/String_(computer_science)" TargetMode="External"/><Relationship Id="rId2" Type="http://schemas.openxmlformats.org/officeDocument/2006/relationships/hyperlink" Target="http://en.wikipedia.org/wiki/Computing" TargetMode="External"/><Relationship Id="rId1" Type="http://schemas.openxmlformats.org/officeDocument/2006/relationships/slideLayout" Target="../slideLayouts/slideLayout2.xml"/><Relationship Id="rId4" Type="http://schemas.openxmlformats.org/officeDocument/2006/relationships/hyperlink" Target="http://en.wikipedia.org/wiki/Formal_language%23Programming_language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idx="4294967295"/>
          </p:nvPr>
        </p:nvSpPr>
        <p:spPr>
          <a:xfrm>
            <a:off x="685800" y="1219200"/>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chemeClr val="dk2"/>
                </a:solidFill>
                <a:latin typeface="Arial"/>
                <a:ea typeface="Arial"/>
                <a:cs typeface="Arial"/>
                <a:sym typeface="Arial"/>
              </a:rPr>
              <a:t>NLP 220 </a:t>
            </a: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Data Science and Machine Learning Fundamentals</a:t>
            </a:r>
            <a:br>
              <a:rPr lang="en-US" sz="3200" b="0" i="0" u="none" strike="noStrike" cap="none" dirty="0">
                <a:solidFill>
                  <a:schemeClr val="dk2"/>
                </a:solidFill>
                <a:latin typeface="Arial"/>
                <a:ea typeface="Arial"/>
                <a:cs typeface="Arial"/>
                <a:sym typeface="Arial"/>
              </a:rPr>
            </a:b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Lecture 10</a:t>
            </a:r>
            <a:endParaRPr sz="3200" b="0" i="0" u="none" strike="noStrike" cap="none" dirty="0">
              <a:solidFill>
                <a:schemeClr val="dk2"/>
              </a:solidFill>
              <a:latin typeface="Arial"/>
              <a:ea typeface="Arial"/>
              <a:cs typeface="Arial"/>
              <a:sym typeface="Arial"/>
            </a:endParaRPr>
          </a:p>
        </p:txBody>
      </p:sp>
      <p:sp>
        <p:nvSpPr>
          <p:cNvPr id="96" name="Google Shape;96;p1"/>
          <p:cNvSpPr txBox="1">
            <a:spLocks noGrp="1"/>
          </p:cNvSpPr>
          <p:nvPr>
            <p:ph type="subTitle" idx="4294967295"/>
          </p:nvPr>
        </p:nvSpPr>
        <p:spPr>
          <a:xfrm>
            <a:off x="1371600" y="3292476"/>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endParaRPr sz="1800" b="0" i="0" u="none" strike="noStrike" cap="none" dirty="0">
              <a:solidFill>
                <a:schemeClr val="hlink"/>
              </a:solidFill>
              <a:latin typeface="Calibri" panose="020F0502020204030204" pitchFamily="34" charset="0"/>
              <a:cs typeface="Calibri" panose="020F0502020204030204" pitchFamily="34" charset="0"/>
              <a:sym typeface="Arial"/>
            </a:endParaRPr>
          </a:p>
          <a:p>
            <a:pPr marL="0" marR="0" lvl="0" indent="0" algn="ctr" rtl="0">
              <a:spcBef>
                <a:spcPts val="560"/>
              </a:spcBef>
              <a:spcAft>
                <a:spcPts val="0"/>
              </a:spcAft>
              <a:buClr>
                <a:schemeClr val="hlink"/>
              </a:buClr>
              <a:buSzPts val="2800"/>
              <a:buFont typeface="Arial"/>
              <a:buNone/>
            </a:pPr>
            <a:endParaRPr lang="en-US" sz="2800" dirty="0">
              <a:solidFill>
                <a:schemeClr val="hlink"/>
              </a:solidFill>
            </a:endParaRPr>
          </a:p>
          <a:p>
            <a:pPr marL="0" marR="0" lvl="0" indent="0" algn="ctr" rtl="0">
              <a:spcBef>
                <a:spcPts val="560"/>
              </a:spcBef>
              <a:spcAft>
                <a:spcPts val="0"/>
              </a:spcAft>
              <a:buClr>
                <a:schemeClr val="hlink"/>
              </a:buClr>
              <a:buSzPts val="2800"/>
              <a:buFont typeface="Arial"/>
              <a:buNone/>
            </a:pPr>
            <a:r>
              <a:rPr lang="en-US" sz="2800" b="0" i="0" u="none" strike="noStrike" cap="none" dirty="0">
                <a:solidFill>
                  <a:schemeClr val="hlink"/>
                </a:solidFill>
                <a:latin typeface="Arial"/>
                <a:ea typeface="Arial"/>
                <a:cs typeface="Arial"/>
                <a:sym typeface="Arial"/>
              </a:rPr>
              <a:t>Jalal Mahmud</a:t>
            </a:r>
            <a:endParaRPr dirty="0"/>
          </a:p>
          <a:p>
            <a:pPr marL="0" marR="0" lvl="0" indent="0" algn="ctr" rtl="0">
              <a:spcBef>
                <a:spcPts val="560"/>
              </a:spcBef>
              <a:spcAft>
                <a:spcPts val="0"/>
              </a:spcAft>
              <a:buClr>
                <a:schemeClr val="hlink"/>
              </a:buClr>
              <a:buSzPts val="2800"/>
              <a:buFont typeface="Arial"/>
              <a:buNone/>
            </a:pPr>
            <a:r>
              <a:rPr lang="en-US" sz="2800" b="0" i="0" u="sng" strike="noStrike" cap="none" dirty="0" err="1">
                <a:solidFill>
                  <a:schemeClr val="hlink"/>
                </a:solidFill>
                <a:latin typeface="Arial"/>
                <a:ea typeface="Arial"/>
                <a:cs typeface="Arial"/>
                <a:sym typeface="Arial"/>
                <a:hlinkClick r:id="rId3"/>
              </a:rPr>
              <a:t>jumahmud@</a:t>
            </a:r>
            <a:r>
              <a:rPr lang="en-US" sz="2800" b="0" i="0" u="none" strike="noStrike" cap="none" dirty="0" err="1">
                <a:solidFill>
                  <a:schemeClr val="hlink"/>
                </a:solidFill>
                <a:latin typeface="Arial"/>
                <a:ea typeface="Arial"/>
                <a:cs typeface="Arial"/>
                <a:sym typeface="Arial"/>
              </a:rPr>
              <a:t>ucsc.edu</a:t>
            </a:r>
            <a:endParaRPr sz="2800" b="0" i="0" u="none" strike="noStrike" cap="none" dirty="0">
              <a:solidFill>
                <a:schemeClr val="hlink"/>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efde9bd7e1_0_28"/>
          <p:cNvSpPr txBox="1">
            <a:spLocks noGrp="1"/>
          </p:cNvSpPr>
          <p:nvPr>
            <p:ph type="title"/>
          </p:nvPr>
        </p:nvSpPr>
        <p:spPr>
          <a:xfrm>
            <a:off x="302840" y="26695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Ranks and Frequency</a:t>
            </a:r>
            <a:endParaRPr/>
          </a:p>
        </p:txBody>
      </p:sp>
      <p:sp>
        <p:nvSpPr>
          <p:cNvPr id="175" name="Google Shape;175;gefde9bd7e1_0_28"/>
          <p:cNvSpPr txBox="1">
            <a:spLocks noGrp="1"/>
          </p:cNvSpPr>
          <p:nvPr>
            <p:ph type="body" idx="1"/>
          </p:nvPr>
        </p:nvSpPr>
        <p:spPr>
          <a:xfrm>
            <a:off x="577513" y="1481518"/>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a:t>In the Brown Corpus, about half of the vocabulary size is made up of words that occur only once.</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The first thing one notices with these metrics is that the top few frequency ranks are taken up by function words (i.e., words such as the, a, and and; prepositions; etc.).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In the Brown Corpus, the 10 top-ranked words make up 23% of the total corpus size (Baroni 2009). </a:t>
            </a:r>
            <a:endParaRPr/>
          </a:p>
          <a:p>
            <a:pPr marL="0" lvl="0" indent="0" algn="l" rtl="0">
              <a:spcBef>
                <a:spcPts val="400"/>
              </a:spcBef>
              <a:spcAft>
                <a:spcPts val="0"/>
              </a:spcAft>
              <a:buClr>
                <a:schemeClr val="dk1"/>
              </a:buClr>
              <a:buSzPts val="2000"/>
              <a:buFont typeface="Arial"/>
              <a:buNone/>
            </a:pPr>
            <a:endParaRPr sz="2000"/>
          </a:p>
        </p:txBody>
      </p:sp>
      <p:sp>
        <p:nvSpPr>
          <p:cNvPr id="176" name="Google Shape;176;gefde9bd7e1_0_2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efde9bd7e1_0_35"/>
          <p:cNvSpPr txBox="1">
            <a:spLocks noGrp="1"/>
          </p:cNvSpPr>
          <p:nvPr>
            <p:ph type="title"/>
          </p:nvPr>
        </p:nvSpPr>
        <p:spPr>
          <a:xfrm>
            <a:off x="323528" y="11827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Ranks and Frequency</a:t>
            </a:r>
            <a:endParaRPr/>
          </a:p>
        </p:txBody>
      </p:sp>
      <p:sp>
        <p:nvSpPr>
          <p:cNvPr id="183" name="Google Shape;183;gefde9bd7e1_0_35"/>
          <p:cNvSpPr txBox="1">
            <a:spLocks noGrp="1"/>
          </p:cNvSpPr>
          <p:nvPr>
            <p:ph type="body" idx="1"/>
          </p:nvPr>
        </p:nvSpPr>
        <p:spPr>
          <a:xfrm>
            <a:off x="457200" y="1370140"/>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a:t>Another observation is that the bottom-ranked words display lots of ties in frequency.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For example, in the frequency table for the IMDb corpus, the number of hapax legomena (words appearing only once in the corpus) is over 8,000.</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The mean or average frequency hides huge deviations.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In Brown, the average frequency of a type is 19 tokens, but the mean is increased because of a few very frequent types. </a:t>
            </a:r>
            <a:endParaRPr/>
          </a:p>
        </p:txBody>
      </p:sp>
      <p:sp>
        <p:nvSpPr>
          <p:cNvPr id="184" name="Google Shape;184;gefde9bd7e1_0_3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efde9bd7e1_0_42"/>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Frequency Distribution of IMDB Corpus </a:t>
            </a:r>
            <a:endParaRPr/>
          </a:p>
        </p:txBody>
      </p:sp>
      <p:sp>
        <p:nvSpPr>
          <p:cNvPr id="191" name="Google Shape;191;gefde9bd7e1_0_42"/>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92" name="Google Shape;192;gefde9bd7e1_0_42"/>
          <p:cNvSpPr/>
          <p:nvPr/>
        </p:nvSpPr>
        <p:spPr>
          <a:xfrm>
            <a:off x="2483768" y="4874819"/>
            <a:ext cx="4572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Frequency distribution in the IMDB corpus</a:t>
            </a:r>
            <a:endParaRPr sz="1800">
              <a:solidFill>
                <a:schemeClr val="dk1"/>
              </a:solidFill>
              <a:latin typeface="Arial"/>
              <a:ea typeface="Arial"/>
              <a:cs typeface="Arial"/>
              <a:sym typeface="Arial"/>
            </a:endParaRPr>
          </a:p>
        </p:txBody>
      </p:sp>
      <p:pic>
        <p:nvPicPr>
          <p:cNvPr id="193" name="Google Shape;193;gefde9bd7e1_0_42" descr="A close up of a map&#10;&#10;Description automatically generated"/>
          <p:cNvPicPr preferRelativeResize="0">
            <a:picLocks noGrp="1"/>
          </p:cNvPicPr>
          <p:nvPr>
            <p:ph type="body" idx="1"/>
          </p:nvPr>
        </p:nvPicPr>
        <p:blipFill rotWithShape="1">
          <a:blip r:embed="rId3">
            <a:alphaModFix/>
          </a:blip>
          <a:srcRect/>
          <a:stretch/>
        </p:blipFill>
        <p:spPr>
          <a:xfrm>
            <a:off x="1416050" y="1370798"/>
            <a:ext cx="6312000" cy="318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efde9bd7e1_0_50"/>
          <p:cNvSpPr txBox="1">
            <a:spLocks noGrp="1"/>
          </p:cNvSpPr>
          <p:nvPr>
            <p:ph type="title"/>
          </p:nvPr>
        </p:nvSpPr>
        <p:spPr>
          <a:xfrm>
            <a:off x="323528" y="943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Zipf’s Law</a:t>
            </a:r>
            <a:endParaRPr/>
          </a:p>
        </p:txBody>
      </p:sp>
      <p:sp>
        <p:nvSpPr>
          <p:cNvPr id="200" name="Google Shape;200;gefde9bd7e1_0_50"/>
          <p:cNvSpPr txBox="1">
            <a:spLocks noGrp="1"/>
          </p:cNvSpPr>
          <p:nvPr>
            <p:ph type="body" idx="1"/>
          </p:nvPr>
        </p:nvSpPr>
        <p:spPr>
          <a:xfrm>
            <a:off x="585031" y="1074270"/>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0" lvl="0" indent="0" algn="l" rtl="0">
              <a:spcBef>
                <a:spcPts val="400"/>
              </a:spcBef>
              <a:spcAft>
                <a:spcPts val="0"/>
              </a:spcAft>
              <a:buClr>
                <a:schemeClr val="dk1"/>
              </a:buClr>
              <a:buSzPts val="2000"/>
              <a:buFont typeface="Arial"/>
              <a:buNone/>
            </a:pPr>
            <a:r>
              <a:rPr lang="en-US" sz="2000"/>
              <a:t>The uneven distribution of word types shown in the preceding section was first pointed out over a variety of datasets by George Zipf in 1949.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He noticed that frequency of a word, f(w), appears as a nonlinearly decreasing function of the rank of the word, r(w), in a corpus, and formulated the following relationship between these two variables:</a:t>
            </a:r>
            <a:endParaRPr/>
          </a:p>
        </p:txBody>
      </p:sp>
      <p:sp>
        <p:nvSpPr>
          <p:cNvPr id="201" name="Google Shape;201;gefde9bd7e1_0_50"/>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202" name="Google Shape;202;gefde9bd7e1_0_50" descr="A picture containing text&#10;&#10;Description automatically generated"/>
          <p:cNvPicPr preferRelativeResize="0"/>
          <p:nvPr/>
        </p:nvPicPr>
        <p:blipFill rotWithShape="1">
          <a:blip r:embed="rId3">
            <a:alphaModFix/>
          </a:blip>
          <a:srcRect/>
          <a:stretch/>
        </p:blipFill>
        <p:spPr>
          <a:xfrm>
            <a:off x="3339778" y="3647541"/>
            <a:ext cx="2197100" cy="97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efde9bd7e1_0_58"/>
          <p:cNvSpPr txBox="1">
            <a:spLocks noGrp="1"/>
          </p:cNvSpPr>
          <p:nvPr>
            <p:ph type="title"/>
          </p:nvPr>
        </p:nvSpPr>
        <p:spPr>
          <a:xfrm>
            <a:off x="323528" y="943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Zipf’s Law</a:t>
            </a:r>
            <a:endParaRPr/>
          </a:p>
        </p:txBody>
      </p:sp>
      <p:sp>
        <p:nvSpPr>
          <p:cNvPr id="209" name="Google Shape;209;gefde9bd7e1_0_58"/>
          <p:cNvSpPr txBox="1">
            <a:spLocks noGrp="1"/>
          </p:cNvSpPr>
          <p:nvPr>
            <p:ph type="body" idx="1"/>
          </p:nvPr>
        </p:nvSpPr>
        <p:spPr>
          <a:xfrm>
            <a:off x="585031" y="1074270"/>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p:txBody>
      </p:sp>
      <p:sp>
        <p:nvSpPr>
          <p:cNvPr id="210" name="Google Shape;210;gefde9bd7e1_0_5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211" name="Google Shape;211;gefde9bd7e1_0_58" descr="A picture containing text&#10;&#10;Description automatically generated"/>
          <p:cNvPicPr preferRelativeResize="0"/>
          <p:nvPr/>
        </p:nvPicPr>
        <p:blipFill rotWithShape="1">
          <a:blip r:embed="rId3">
            <a:alphaModFix/>
          </a:blip>
          <a:srcRect/>
          <a:stretch/>
        </p:blipFill>
        <p:spPr>
          <a:xfrm>
            <a:off x="3131840" y="1377642"/>
            <a:ext cx="2197100" cy="977900"/>
          </a:xfrm>
          <a:prstGeom prst="rect">
            <a:avLst/>
          </a:prstGeom>
          <a:noFill/>
          <a:ln>
            <a:noFill/>
          </a:ln>
        </p:spPr>
      </p:pic>
      <p:sp>
        <p:nvSpPr>
          <p:cNvPr id="212" name="Google Shape;212;gefde9bd7e1_0_58"/>
          <p:cNvSpPr/>
          <p:nvPr/>
        </p:nvSpPr>
        <p:spPr>
          <a:xfrm>
            <a:off x="801055" y="2459402"/>
            <a:ext cx="7797600" cy="3693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 is a constant that is determined by the particulars of the corpus, but for now, let’s say that it’s the frequency of the most frequent word in the corpus.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Let’s assume that a is 1; then we can quickly see how frequency decreases with rank.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Notice that the law is a power law: frequency is a function of the negative power of rank, –a.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So the first word in the ranking occurs about twice as often as the second word in the ranking, and three times as often as the third word in the ranking, and so 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f5950a899b_1_101"/>
          <p:cNvSpPr txBox="1">
            <a:spLocks noGrp="1"/>
          </p:cNvSpPr>
          <p:nvPr>
            <p:ph type="title"/>
          </p:nvPr>
        </p:nvSpPr>
        <p:spPr>
          <a:xfrm>
            <a:off x="457200" y="270892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rgbClr val="262672"/>
                </a:solidFill>
              </a:rPr>
              <a:t>N-gram analysis</a:t>
            </a:r>
            <a:endParaRPr sz="4000" b="1">
              <a:solidFill>
                <a:srgbClr val="262672"/>
              </a:solidFill>
            </a:endParaRPr>
          </a:p>
        </p:txBody>
      </p:sp>
      <p:sp>
        <p:nvSpPr>
          <p:cNvPr id="226" name="Google Shape;226;gf5950a899b_1_101"/>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p>
          <a:p>
            <a:pPr marL="342900" lvl="0" indent="-139700" algn="l" rtl="0">
              <a:lnSpc>
                <a:spcPct val="100000"/>
              </a:lnSpc>
              <a:spcBef>
                <a:spcPts val="640"/>
              </a:spcBef>
              <a:spcAft>
                <a:spcPts val="0"/>
              </a:spcAft>
              <a:buClr>
                <a:schemeClr val="dk1"/>
              </a:buClr>
              <a:buSzPts val="3200"/>
              <a:buFont typeface="Arial"/>
              <a:buNone/>
            </a:pPr>
            <a:endParaRPr/>
          </a:p>
        </p:txBody>
      </p:sp>
      <p:sp>
        <p:nvSpPr>
          <p:cNvPr id="227" name="Google Shape;227;gf5950a899b_1_10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f5950a899b_1_108"/>
          <p:cNvSpPr txBox="1">
            <a:spLocks noGrp="1"/>
          </p:cNvSpPr>
          <p:nvPr>
            <p:ph type="title"/>
          </p:nvPr>
        </p:nvSpPr>
        <p:spPr>
          <a:xfrm>
            <a:off x="323528" y="22998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rgbClr val="262672"/>
                </a:solidFill>
              </a:rPr>
              <a:t>N-gram analysis</a:t>
            </a:r>
            <a:endParaRPr sz="4000" b="1">
              <a:solidFill>
                <a:srgbClr val="262672"/>
              </a:solidFill>
            </a:endParaRPr>
          </a:p>
        </p:txBody>
      </p:sp>
      <p:sp>
        <p:nvSpPr>
          <p:cNvPr id="234" name="Google Shape;234;gf5950a899b_1_108"/>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p>
          <a:p>
            <a:pPr marL="342900" lvl="0" indent="-139700" algn="l" rtl="0">
              <a:lnSpc>
                <a:spcPct val="100000"/>
              </a:lnSpc>
              <a:spcBef>
                <a:spcPts val="640"/>
              </a:spcBef>
              <a:spcAft>
                <a:spcPts val="0"/>
              </a:spcAft>
              <a:buClr>
                <a:schemeClr val="dk1"/>
              </a:buClr>
              <a:buSzPts val="3200"/>
              <a:buFont typeface="Arial"/>
              <a:buNone/>
            </a:pPr>
            <a:endParaRPr/>
          </a:p>
        </p:txBody>
      </p:sp>
      <p:sp>
        <p:nvSpPr>
          <p:cNvPr id="235" name="Google Shape;235;gf5950a899b_1_10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236" name="Google Shape;236;gf5950a899b_1_108"/>
          <p:cNvSpPr/>
          <p:nvPr/>
        </p:nvSpPr>
        <p:spPr>
          <a:xfrm>
            <a:off x="687166" y="1404599"/>
            <a:ext cx="7769700" cy="397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Imagine that we have a string of tokens, W, consisting of the elements w1, w2, ... , wn.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Now consider a sliding window over W. If the sliding window consists of one cell (wi), then the collection of one-cell substrings is called the unigram profile of the string;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There will be as many unigram profiles as there are elements in the string.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Consider now all two-cell substrings, where we look at w1 w2, w2 w3, and so forth, to the end of the string, wn–1 wn.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These are called bigram profiles, and we have n–1 bigrams for a string of length n.</a:t>
            </a:r>
            <a:endParaRPr sz="1800" b="0" i="0" u="none" strike="noStrike" cap="none">
              <a:solidFill>
                <a:schemeClr val="lt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f5950a899b_1_116"/>
          <p:cNvSpPr txBox="1">
            <a:spLocks noGrp="1"/>
          </p:cNvSpPr>
          <p:nvPr>
            <p:ph type="title"/>
          </p:nvPr>
        </p:nvSpPr>
        <p:spPr>
          <a:xfrm>
            <a:off x="323528" y="22998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rgbClr val="262672"/>
                </a:solidFill>
              </a:rPr>
              <a:t>N-gram analysis</a:t>
            </a:r>
            <a:endParaRPr sz="4000" b="1">
              <a:solidFill>
                <a:srgbClr val="262672"/>
              </a:solidFill>
            </a:endParaRPr>
          </a:p>
        </p:txBody>
      </p:sp>
      <p:sp>
        <p:nvSpPr>
          <p:cNvPr id="243" name="Google Shape;243;gf5950a899b_1_116"/>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p>
          <a:p>
            <a:pPr marL="342900" lvl="0" indent="-139700" algn="l" rtl="0">
              <a:lnSpc>
                <a:spcPct val="100000"/>
              </a:lnSpc>
              <a:spcBef>
                <a:spcPts val="640"/>
              </a:spcBef>
              <a:spcAft>
                <a:spcPts val="0"/>
              </a:spcAft>
              <a:buClr>
                <a:schemeClr val="dk1"/>
              </a:buClr>
              <a:buSzPts val="3200"/>
              <a:buFont typeface="Arial"/>
              <a:buNone/>
            </a:pPr>
            <a:endParaRPr/>
          </a:p>
        </p:txBody>
      </p:sp>
      <p:sp>
        <p:nvSpPr>
          <p:cNvPr id="244" name="Google Shape;244;gf5950a899b_1_116"/>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245" name="Google Shape;245;gf5950a899b_1_116"/>
          <p:cNvSpPr/>
          <p:nvPr/>
        </p:nvSpPr>
        <p:spPr>
          <a:xfrm>
            <a:off x="687166" y="1404599"/>
            <a:ext cx="7769700" cy="452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Using the definition of conditional probability mentioned earlier, we can define a prob­ability for a token, having seen the previous token, as a bigram probability.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Thus the conditional probability of an element, wi, given the previous element, wi–1: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P(wi | wi−1)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Extending this to bigger sliding windows, we an define an n-gram probability as simply the conditional probability of an element given the previous n–1 elements.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That 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P(wi | wi−N−1 ... wi−1)</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f5950a899b_1_124"/>
          <p:cNvSpPr txBox="1">
            <a:spLocks noGrp="1"/>
          </p:cNvSpPr>
          <p:nvPr>
            <p:ph type="title"/>
          </p:nvPr>
        </p:nvSpPr>
        <p:spPr>
          <a:xfrm>
            <a:off x="323528" y="22998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rgbClr val="262672"/>
                </a:solidFill>
              </a:rPr>
              <a:t>N-gram analysis</a:t>
            </a:r>
            <a:endParaRPr sz="4000" b="1">
              <a:solidFill>
                <a:srgbClr val="262672"/>
              </a:solidFill>
            </a:endParaRPr>
          </a:p>
        </p:txBody>
      </p:sp>
      <p:sp>
        <p:nvSpPr>
          <p:cNvPr id="252" name="Google Shape;252;gf5950a899b_1_124"/>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p>
          <a:p>
            <a:pPr marL="342900" lvl="0" indent="-139700" algn="l" rtl="0">
              <a:lnSpc>
                <a:spcPct val="100000"/>
              </a:lnSpc>
              <a:spcBef>
                <a:spcPts val="640"/>
              </a:spcBef>
              <a:spcAft>
                <a:spcPts val="0"/>
              </a:spcAft>
              <a:buClr>
                <a:schemeClr val="dk1"/>
              </a:buClr>
              <a:buSzPts val="3200"/>
              <a:buFont typeface="Arial"/>
              <a:buNone/>
            </a:pPr>
            <a:endParaRPr/>
          </a:p>
        </p:txBody>
      </p:sp>
      <p:sp>
        <p:nvSpPr>
          <p:cNvPr id="253" name="Google Shape;253;gf5950a899b_1_12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254" name="Google Shape;254;gf5950a899b_1_124" descr="Graphical user interface, text, application&#10;&#10;Description automatically generated"/>
          <p:cNvPicPr preferRelativeResize="0"/>
          <p:nvPr/>
        </p:nvPicPr>
        <p:blipFill rotWithShape="1">
          <a:blip r:embed="rId3">
            <a:alphaModFix/>
          </a:blip>
          <a:srcRect/>
          <a:stretch/>
        </p:blipFill>
        <p:spPr>
          <a:xfrm>
            <a:off x="760040" y="1389646"/>
            <a:ext cx="7772400" cy="1130300"/>
          </a:xfrm>
          <a:prstGeom prst="rect">
            <a:avLst/>
          </a:prstGeom>
          <a:noFill/>
          <a:ln>
            <a:noFill/>
          </a:ln>
        </p:spPr>
      </p:pic>
      <p:sp>
        <p:nvSpPr>
          <p:cNvPr id="255" name="Google Shape;255;gf5950a899b_1_124"/>
          <p:cNvSpPr/>
          <p:nvPr/>
        </p:nvSpPr>
        <p:spPr>
          <a:xfrm>
            <a:off x="783461" y="2920957"/>
            <a:ext cx="7769700" cy="3693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The reporters listened closely as the President of the United States addressed the room.”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By scanning a window of a fixed length, n, across the text,  we can collect all possible contiguous subsequences of tokens.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When n=1 (e.g., individual tokens).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When n=2 we have bigrams, a tuple of tokens such as ("The", "reporters") and ("reporters","listened").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When n=3, trigrams are a three-tuple: ("The", "reporters", "listened") and so on for any 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f5950a899b_1_133"/>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rgbClr val="262672"/>
                </a:solidFill>
              </a:rPr>
              <a:t>N-gram analysis</a:t>
            </a:r>
            <a:endParaRPr sz="4000" b="1">
              <a:solidFill>
                <a:srgbClr val="262672"/>
              </a:solidFill>
            </a:endParaRPr>
          </a:p>
        </p:txBody>
      </p:sp>
      <p:sp>
        <p:nvSpPr>
          <p:cNvPr id="262" name="Google Shape;262;gf5950a899b_1_133"/>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p>
          <a:p>
            <a:pPr marL="342900" lvl="0" indent="-139700" algn="l" rtl="0">
              <a:lnSpc>
                <a:spcPct val="100000"/>
              </a:lnSpc>
              <a:spcBef>
                <a:spcPts val="640"/>
              </a:spcBef>
              <a:spcAft>
                <a:spcPts val="0"/>
              </a:spcAft>
              <a:buClr>
                <a:schemeClr val="dk1"/>
              </a:buClr>
              <a:buSzPts val="3200"/>
              <a:buFont typeface="Arial"/>
              <a:buNone/>
            </a:pPr>
            <a:endParaRPr/>
          </a:p>
        </p:txBody>
      </p:sp>
      <p:sp>
        <p:nvSpPr>
          <p:cNvPr id="263" name="Google Shape;263;gf5950a899b_1_133"/>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264" name="Google Shape;264;gf5950a899b_1_133" descr="Graphical user interface, text&#10;&#10;Description automatically generated"/>
          <p:cNvPicPr preferRelativeResize="0"/>
          <p:nvPr/>
        </p:nvPicPr>
        <p:blipFill rotWithShape="1">
          <a:blip r:embed="rId3">
            <a:alphaModFix/>
          </a:blip>
          <a:srcRect/>
          <a:stretch/>
        </p:blipFill>
        <p:spPr>
          <a:xfrm>
            <a:off x="1187624" y="2197477"/>
            <a:ext cx="3695700" cy="1079500"/>
          </a:xfrm>
          <a:prstGeom prst="rect">
            <a:avLst/>
          </a:prstGeom>
          <a:noFill/>
          <a:ln>
            <a:noFill/>
          </a:ln>
        </p:spPr>
      </p:pic>
      <p:sp>
        <p:nvSpPr>
          <p:cNvPr id="265" name="Google Shape;265;gf5950a899b_1_133"/>
          <p:cNvSpPr/>
          <p:nvPr/>
        </p:nvSpPr>
        <p:spPr>
          <a:xfrm>
            <a:off x="1043608" y="3615994"/>
            <a:ext cx="7344900" cy="147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This function ranges a start index from 0 to the position that is exactly one n-gram a way from the end of the word list.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It then slices the word list from the start index to n-gram length, returning an immutable tuple.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efde9bd7e1_0_214"/>
          <p:cNvSpPr txBox="1">
            <a:spLocks noGrp="1"/>
          </p:cNvSpPr>
          <p:nvPr>
            <p:ph type="title"/>
          </p:nvPr>
        </p:nvSpPr>
        <p:spPr>
          <a:xfrm>
            <a:off x="425272" y="2770485"/>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Corpus Analytics  </a:t>
            </a:r>
            <a:endParaRPr/>
          </a:p>
        </p:txBody>
      </p:sp>
      <p:sp>
        <p:nvSpPr>
          <p:cNvPr id="112" name="Google Shape;112;gefde9bd7e1_0_21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13" name="Google Shape;113;gefde9bd7e1_0_2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lt2"/>
              </a:buClr>
              <a:buSzPts val="2000"/>
              <a:buFont typeface="Arial"/>
              <a:buNone/>
            </a:pPr>
            <a:r>
              <a:rPr lang="en-US" sz="2000" b="1">
                <a:solidFill>
                  <a:schemeClr val="lt2"/>
                </a:solidFill>
              </a:rPr>
              <a:t>			</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f5950a899b_1_142"/>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rgbClr val="262672"/>
                </a:solidFill>
              </a:rPr>
              <a:t>N-gram analysis</a:t>
            </a:r>
            <a:endParaRPr sz="4000" b="1">
              <a:solidFill>
                <a:srgbClr val="262672"/>
              </a:solidFill>
            </a:endParaRPr>
          </a:p>
        </p:txBody>
      </p:sp>
      <p:sp>
        <p:nvSpPr>
          <p:cNvPr id="272" name="Google Shape;272;gf5950a899b_1_142"/>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p>
          <a:p>
            <a:pPr marL="342900" lvl="0" indent="-139700" algn="l" rtl="0">
              <a:lnSpc>
                <a:spcPct val="100000"/>
              </a:lnSpc>
              <a:spcBef>
                <a:spcPts val="640"/>
              </a:spcBef>
              <a:spcAft>
                <a:spcPts val="0"/>
              </a:spcAft>
              <a:buClr>
                <a:schemeClr val="dk1"/>
              </a:buClr>
              <a:buSzPts val="3200"/>
              <a:buFont typeface="Arial"/>
              <a:buNone/>
            </a:pPr>
            <a:endParaRPr/>
          </a:p>
        </p:txBody>
      </p:sp>
      <p:sp>
        <p:nvSpPr>
          <p:cNvPr id="273" name="Google Shape;273;gf5950a899b_1_142"/>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274" name="Google Shape;274;gf5950a899b_1_142" descr="Text&#10;&#10;Description automatically generated"/>
          <p:cNvPicPr preferRelativeResize="0"/>
          <p:nvPr/>
        </p:nvPicPr>
        <p:blipFill rotWithShape="1">
          <a:blip r:embed="rId3">
            <a:alphaModFix/>
          </a:blip>
          <a:srcRect/>
          <a:stretch/>
        </p:blipFill>
        <p:spPr>
          <a:xfrm>
            <a:off x="1140415" y="1808820"/>
            <a:ext cx="7061200" cy="4597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f5950a899b_1_150"/>
          <p:cNvSpPr txBox="1">
            <a:spLocks noGrp="1"/>
          </p:cNvSpPr>
          <p:nvPr>
            <p:ph type="title"/>
          </p:nvPr>
        </p:nvSpPr>
        <p:spPr>
          <a:xfrm>
            <a:off x="323528" y="22998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rgbClr val="262672"/>
                </a:solidFill>
              </a:rPr>
              <a:t>N-gram analysis</a:t>
            </a:r>
            <a:endParaRPr sz="4000" b="1">
              <a:solidFill>
                <a:srgbClr val="262672"/>
              </a:solidFill>
            </a:endParaRPr>
          </a:p>
        </p:txBody>
      </p:sp>
      <p:sp>
        <p:nvSpPr>
          <p:cNvPr id="281" name="Google Shape;281;gf5950a899b_1_150"/>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p>
          <a:p>
            <a:pPr marL="342900" lvl="0" indent="-139700" algn="l" rtl="0">
              <a:lnSpc>
                <a:spcPct val="100000"/>
              </a:lnSpc>
              <a:spcBef>
                <a:spcPts val="640"/>
              </a:spcBef>
              <a:spcAft>
                <a:spcPts val="0"/>
              </a:spcAft>
              <a:buClr>
                <a:schemeClr val="dk1"/>
              </a:buClr>
              <a:buSzPts val="3200"/>
              <a:buFont typeface="Arial"/>
              <a:buNone/>
            </a:pPr>
            <a:endParaRPr/>
          </a:p>
        </p:txBody>
      </p:sp>
      <p:sp>
        <p:nvSpPr>
          <p:cNvPr id="282" name="Google Shape;282;gf5950a899b_1_150"/>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283" name="Google Shape;283;gf5950a899b_1_150"/>
          <p:cNvSpPr/>
          <p:nvPr/>
        </p:nvSpPr>
        <p:spPr>
          <a:xfrm>
            <a:off x="687166" y="1404599"/>
            <a:ext cx="7769700" cy="313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The most common bigrams in any corpus will most likely not be very interesting to you, however. They involve the most frequent words in word pairs.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This happens to usually be boring function word pairs, such as the following: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of the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in the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on the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in a</a:t>
            </a:r>
            <a:endParaRPr sz="1800" b="0" i="0" u="none" strike="noStrike" cap="none">
              <a:solidFill>
                <a:schemeClr val="dk1"/>
              </a:solidFill>
              <a:latin typeface="Arial"/>
              <a:ea typeface="Arial"/>
              <a:cs typeface="Arial"/>
              <a:sym typeface="Arial"/>
            </a:endParaRPr>
          </a:p>
        </p:txBody>
      </p:sp>
      <p:sp>
        <p:nvSpPr>
          <p:cNvPr id="284" name="Google Shape;284;gf5950a899b_1_150"/>
          <p:cNvSpPr/>
          <p:nvPr/>
        </p:nvSpPr>
        <p:spPr>
          <a:xfrm>
            <a:off x="687165" y="4734114"/>
            <a:ext cx="7769700" cy="1754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If you want to get a more meaningful set of bigrams (and trigrams), you can run the corpus through a part-of-speech (POS) tagger, such as one of those provided by the NLTK.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This would filter the bigrams to more content-related pairs involving, for ex­ample, adjectives and nouns.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f5950a899b_1_306"/>
          <p:cNvSpPr txBox="1">
            <a:spLocks noGrp="1"/>
          </p:cNvSpPr>
          <p:nvPr>
            <p:ph type="title"/>
          </p:nvPr>
        </p:nvSpPr>
        <p:spPr>
          <a:xfrm>
            <a:off x="457200" y="27089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New Concept</a:t>
            </a:r>
            <a:br>
              <a:rPr lang="en-US" b="1">
                <a:solidFill>
                  <a:srgbClr val="262672"/>
                </a:solidFill>
              </a:rPr>
            </a:br>
            <a:r>
              <a:rPr lang="en-US" b="1">
                <a:solidFill>
                  <a:srgbClr val="262672"/>
                </a:solidFill>
              </a:rPr>
              <a:t>N-gram analysis - Collocations</a:t>
            </a:r>
            <a:endParaRPr sz="4000" b="1">
              <a:solidFill>
                <a:srgbClr val="262672"/>
              </a:solidFill>
            </a:endParaRPr>
          </a:p>
        </p:txBody>
      </p:sp>
      <p:sp>
        <p:nvSpPr>
          <p:cNvPr id="364" name="Google Shape;364;gf5950a899b_1_306"/>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342900" lvl="0" indent="-139700" algn="l" rtl="0">
              <a:spcBef>
                <a:spcPts val="640"/>
              </a:spcBef>
              <a:spcAft>
                <a:spcPts val="0"/>
              </a:spcAft>
              <a:buClr>
                <a:schemeClr val="dk1"/>
              </a:buClr>
              <a:buSzPts val="3200"/>
              <a:buFont typeface="Arial"/>
              <a:buNone/>
            </a:pPr>
            <a:endParaRPr/>
          </a:p>
        </p:txBody>
      </p:sp>
      <p:sp>
        <p:nvSpPr>
          <p:cNvPr id="365" name="Google Shape;365;gf5950a899b_1_306"/>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f5950a899b_1_313"/>
          <p:cNvSpPr txBox="1">
            <a:spLocks noGrp="1"/>
          </p:cNvSpPr>
          <p:nvPr>
            <p:ph type="title"/>
          </p:nvPr>
        </p:nvSpPr>
        <p:spPr>
          <a:xfrm>
            <a:off x="323528" y="22998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N-gram analysis - Collocation</a:t>
            </a:r>
            <a:endParaRPr sz="4000" b="1">
              <a:solidFill>
                <a:srgbClr val="262672"/>
              </a:solidFill>
            </a:endParaRPr>
          </a:p>
        </p:txBody>
      </p:sp>
      <p:sp>
        <p:nvSpPr>
          <p:cNvPr id="372" name="Google Shape;372;gf5950a899b_1_313"/>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342900" lvl="0" indent="-139700" algn="l" rtl="0">
              <a:spcBef>
                <a:spcPts val="640"/>
              </a:spcBef>
              <a:spcAft>
                <a:spcPts val="0"/>
              </a:spcAft>
              <a:buClr>
                <a:schemeClr val="dk1"/>
              </a:buClr>
              <a:buSzPts val="3200"/>
              <a:buFont typeface="Arial"/>
              <a:buNone/>
            </a:pPr>
            <a:endParaRPr/>
          </a:p>
        </p:txBody>
      </p:sp>
      <p:sp>
        <p:nvSpPr>
          <p:cNvPr id="373" name="Google Shape;373;gf5950a899b_1_313"/>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74" name="Google Shape;374;gf5950a899b_1_313"/>
          <p:cNvSpPr/>
          <p:nvPr/>
        </p:nvSpPr>
        <p:spPr>
          <a:xfrm>
            <a:off x="358185" y="1372981"/>
            <a:ext cx="8517600" cy="31701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A better solution, however, is to take advantage of the “natural affinity” that the words in an n-gram have for one another. </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This includes what are called collocations.</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 A collocation is the string created when two or more words co-occur in a language more frequently than by chance. </a:t>
            </a:r>
            <a:endParaRPr/>
          </a:p>
          <a:p>
            <a:pPr marL="285750" marR="0" lvl="0" indent="-158750" algn="l" rtl="0">
              <a:spcBef>
                <a:spcPts val="0"/>
              </a:spcBef>
              <a:spcAft>
                <a:spcPts val="0"/>
              </a:spcAft>
              <a:buClr>
                <a:schemeClr val="dk1"/>
              </a:buClr>
              <a:buSzPts val="2000"/>
              <a:buFont typeface="Arial"/>
              <a:buNone/>
            </a:pPr>
            <a:endParaRPr sz="20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A convenient way to do this over a corpus is through a concept known as pointwise mutual information (PMI).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f5950a899b_1_321"/>
          <p:cNvSpPr txBox="1">
            <a:spLocks noGrp="1"/>
          </p:cNvSpPr>
          <p:nvPr>
            <p:ph type="title"/>
          </p:nvPr>
        </p:nvSpPr>
        <p:spPr>
          <a:xfrm>
            <a:off x="323528" y="22998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N-gram analysis - PMI</a:t>
            </a:r>
            <a:endParaRPr sz="4000" b="1">
              <a:solidFill>
                <a:srgbClr val="262672"/>
              </a:solidFill>
            </a:endParaRPr>
          </a:p>
        </p:txBody>
      </p:sp>
      <p:sp>
        <p:nvSpPr>
          <p:cNvPr id="381" name="Google Shape;381;gf5950a899b_1_321"/>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342900" lvl="0" indent="-139700" algn="l" rtl="0">
              <a:spcBef>
                <a:spcPts val="640"/>
              </a:spcBef>
              <a:spcAft>
                <a:spcPts val="0"/>
              </a:spcAft>
              <a:buClr>
                <a:schemeClr val="dk1"/>
              </a:buClr>
              <a:buSzPts val="3200"/>
              <a:buFont typeface="Arial"/>
              <a:buNone/>
            </a:pPr>
            <a:endParaRPr/>
          </a:p>
        </p:txBody>
      </p:sp>
      <p:sp>
        <p:nvSpPr>
          <p:cNvPr id="382" name="Google Shape;382;gf5950a899b_1_32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83" name="Google Shape;383;gf5950a899b_1_321"/>
          <p:cNvSpPr/>
          <p:nvPr/>
        </p:nvSpPr>
        <p:spPr>
          <a:xfrm>
            <a:off x="358185" y="1571147"/>
            <a:ext cx="8483100" cy="23082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For two words, X and Y, we would like to know how much one word tells us about the other.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For example, given an occurrence of X, x, and an occurrence of Y, y, how much does their joint probability differ from the expected value of assuming that they are independent?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This can be expressed as follows:</a:t>
            </a:r>
            <a:endParaRPr sz="1800">
              <a:solidFill>
                <a:schemeClr val="dk1"/>
              </a:solidFill>
              <a:latin typeface="Arial"/>
              <a:ea typeface="Arial"/>
              <a:cs typeface="Arial"/>
              <a:sym typeface="Arial"/>
            </a:endParaRPr>
          </a:p>
        </p:txBody>
      </p:sp>
      <p:pic>
        <p:nvPicPr>
          <p:cNvPr id="384" name="Google Shape;384;gf5950a899b_1_321" descr="A picture containing text&#10;&#10;Description automatically generated"/>
          <p:cNvPicPr preferRelativeResize="0"/>
          <p:nvPr/>
        </p:nvPicPr>
        <p:blipFill rotWithShape="1">
          <a:blip r:embed="rId3">
            <a:alphaModFix/>
          </a:blip>
          <a:srcRect/>
          <a:stretch/>
        </p:blipFill>
        <p:spPr>
          <a:xfrm>
            <a:off x="2125154" y="4095495"/>
            <a:ext cx="3423631" cy="12057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f5950a899b_1_330"/>
          <p:cNvSpPr txBox="1">
            <a:spLocks noGrp="1"/>
          </p:cNvSpPr>
          <p:nvPr>
            <p:ph type="title"/>
          </p:nvPr>
        </p:nvSpPr>
        <p:spPr>
          <a:xfrm>
            <a:off x="457200" y="27089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Significant Collocations</a:t>
            </a:r>
            <a:endParaRPr sz="4000" b="1">
              <a:solidFill>
                <a:srgbClr val="262672"/>
              </a:solidFill>
            </a:endParaRPr>
          </a:p>
        </p:txBody>
      </p:sp>
      <p:sp>
        <p:nvSpPr>
          <p:cNvPr id="391" name="Google Shape;391;gf5950a899b_1_330"/>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342900" lvl="0" indent="-139700" algn="l" rtl="0">
              <a:spcBef>
                <a:spcPts val="640"/>
              </a:spcBef>
              <a:spcAft>
                <a:spcPts val="0"/>
              </a:spcAft>
              <a:buClr>
                <a:schemeClr val="dk1"/>
              </a:buClr>
              <a:buSzPts val="3200"/>
              <a:buFont typeface="Arial"/>
              <a:buNone/>
            </a:pPr>
            <a:endParaRPr/>
          </a:p>
        </p:txBody>
      </p:sp>
      <p:sp>
        <p:nvSpPr>
          <p:cNvPr id="392" name="Google Shape;392;gf5950a899b_1_330"/>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f5950a899b_1_337"/>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Significant Collocations </a:t>
            </a:r>
            <a:endParaRPr sz="4000" b="1">
              <a:solidFill>
                <a:srgbClr val="262672"/>
              </a:solidFill>
            </a:endParaRPr>
          </a:p>
        </p:txBody>
      </p:sp>
      <p:sp>
        <p:nvSpPr>
          <p:cNvPr id="399" name="Google Shape;399;gf5950a899b_1_337"/>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342900" lvl="0" indent="-139700" algn="l" rtl="0">
              <a:spcBef>
                <a:spcPts val="640"/>
              </a:spcBef>
              <a:spcAft>
                <a:spcPts val="0"/>
              </a:spcAft>
              <a:buClr>
                <a:schemeClr val="dk1"/>
              </a:buClr>
              <a:buSzPts val="3200"/>
              <a:buFont typeface="Arial"/>
              <a:buNone/>
            </a:pPr>
            <a:endParaRPr/>
          </a:p>
        </p:txBody>
      </p:sp>
      <p:sp>
        <p:nvSpPr>
          <p:cNvPr id="400" name="Google Shape;400;gf5950a899b_1_337"/>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01" name="Google Shape;401;gf5950a899b_1_337"/>
          <p:cNvSpPr/>
          <p:nvPr/>
        </p:nvSpPr>
        <p:spPr>
          <a:xfrm>
            <a:off x="899591" y="2159521"/>
            <a:ext cx="7688100" cy="224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Using raw n-grams will produce many, many candidates, most of which will not be relevant. </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lt2"/>
                </a:solidFill>
                <a:latin typeface="Arial"/>
                <a:ea typeface="Arial"/>
                <a:cs typeface="Arial"/>
                <a:sym typeface="Arial"/>
              </a:rPr>
              <a:t>For example, the sentence “I got lost in the corn maze during the fall picnic” contains the trigram ('in', 'the','corn'), which is not a typical prepositional target, whereas the trigram ('I','got', 'lost') seems to make sense on its own.</a:t>
            </a:r>
            <a:endParaRPr/>
          </a:p>
        </p:txBody>
      </p:sp>
      <p:sp>
        <p:nvSpPr>
          <p:cNvPr id="402" name="Google Shape;402;gf5950a899b_1_337"/>
          <p:cNvSpPr/>
          <p:nvPr/>
        </p:nvSpPr>
        <p:spPr>
          <a:xfrm>
            <a:off x="889194" y="4681522"/>
            <a:ext cx="7355100" cy="12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2"/>
                </a:solidFill>
                <a:latin typeface="Arial"/>
                <a:ea typeface="Arial"/>
                <a:cs typeface="Arial"/>
                <a:sym typeface="Arial"/>
              </a:rPr>
              <a:t>In practice, this is too high a computational cost to be useful in most applications.</a:t>
            </a:r>
            <a:endParaRPr/>
          </a:p>
          <a:p>
            <a:pPr marL="0" marR="0" lvl="0" indent="0" algn="l" rtl="0">
              <a:spcBef>
                <a:spcPts val="0"/>
              </a:spcBef>
              <a:spcAft>
                <a:spcPts val="0"/>
              </a:spcAft>
              <a:buNone/>
            </a:pPr>
            <a:endParaRPr sz="1800">
              <a:solidFill>
                <a:schemeClr val="lt2"/>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The solution is to compute conditional probability.</a:t>
            </a:r>
            <a:r>
              <a:rPr lang="en-US" sz="1800">
                <a:solidFill>
                  <a:schemeClr val="lt2"/>
                </a:solidFill>
                <a:latin typeface="Times New Roman"/>
                <a:ea typeface="Times New Roman"/>
                <a:cs typeface="Times New Roman"/>
                <a:sym typeface="Times New Roman"/>
              </a:rPr>
              <a:t> </a:t>
            </a:r>
            <a:endParaRPr sz="1800">
              <a:solidFill>
                <a:schemeClr val="lt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f5950a899b_1_346"/>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Significant Collocations </a:t>
            </a:r>
            <a:endParaRPr sz="4000" b="1">
              <a:solidFill>
                <a:srgbClr val="262672"/>
              </a:solidFill>
            </a:endParaRPr>
          </a:p>
        </p:txBody>
      </p:sp>
      <p:sp>
        <p:nvSpPr>
          <p:cNvPr id="409" name="Google Shape;409;gf5950a899b_1_346"/>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342900" lvl="0" indent="-139700" algn="l" rtl="0">
              <a:spcBef>
                <a:spcPts val="640"/>
              </a:spcBef>
              <a:spcAft>
                <a:spcPts val="0"/>
              </a:spcAft>
              <a:buClr>
                <a:schemeClr val="dk1"/>
              </a:buClr>
              <a:buSzPts val="3200"/>
              <a:buFont typeface="Arial"/>
              <a:buNone/>
            </a:pPr>
            <a:endParaRPr/>
          </a:p>
        </p:txBody>
      </p:sp>
      <p:sp>
        <p:nvSpPr>
          <p:cNvPr id="410" name="Google Shape;410;gf5950a899b_1_346"/>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11" name="Google Shape;411;gf5950a899b_1_346"/>
          <p:cNvSpPr/>
          <p:nvPr/>
        </p:nvSpPr>
        <p:spPr>
          <a:xfrm>
            <a:off x="1043608" y="1915085"/>
            <a:ext cx="6840900" cy="3170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For example, what is the likelihood that the tokens ('the', 'fall') appear in the text given the token 'during’? </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latin typeface="Arial"/>
                <a:ea typeface="Arial"/>
                <a:cs typeface="Arial"/>
                <a:sym typeface="Arial"/>
              </a:rPr>
              <a:t>We can compute empirical likelihoods by calculating the frequency of the (n-1)-gram conditioned by the first token of the n-gram. </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latin typeface="Arial"/>
                <a:ea typeface="Arial"/>
                <a:cs typeface="Arial"/>
                <a:sym typeface="Arial"/>
              </a:rPr>
              <a:t>Using this technique we can value n-grams that are more often used together such as ('corn', 'maze') over rarer com‐positions that are less meaningful.</a:t>
            </a:r>
            <a:endParaRPr/>
          </a:p>
        </p:txBody>
      </p:sp>
      <p:sp>
        <p:nvSpPr>
          <p:cNvPr id="412" name="Google Shape;412;gf5950a899b_1_346"/>
          <p:cNvSpPr/>
          <p:nvPr/>
        </p:nvSpPr>
        <p:spPr>
          <a:xfrm>
            <a:off x="1331640" y="5445224"/>
            <a:ext cx="59766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2"/>
                </a:solidFill>
                <a:latin typeface="Arial"/>
                <a:ea typeface="Arial"/>
                <a:cs typeface="Arial"/>
                <a:sym typeface="Arial"/>
              </a:rPr>
              <a:t>The idea of some n-grams having more value than others leads to another tool in the text analysis toolkit: </a:t>
            </a:r>
            <a:r>
              <a:rPr lang="en-US" sz="1800" b="1">
                <a:solidFill>
                  <a:schemeClr val="lt2"/>
                </a:solidFill>
                <a:latin typeface="Arial"/>
                <a:ea typeface="Arial"/>
                <a:cs typeface="Arial"/>
                <a:sym typeface="Arial"/>
              </a:rPr>
              <a:t>significant collocations.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f5950a899b_1_355"/>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Significant Collocations </a:t>
            </a:r>
            <a:endParaRPr sz="4000" b="1">
              <a:solidFill>
                <a:srgbClr val="262672"/>
              </a:solidFill>
            </a:endParaRPr>
          </a:p>
        </p:txBody>
      </p:sp>
      <p:sp>
        <p:nvSpPr>
          <p:cNvPr id="419" name="Google Shape;419;gf5950a899b_1_355"/>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342900" lvl="0" indent="-139700" algn="l" rtl="0">
              <a:spcBef>
                <a:spcPts val="640"/>
              </a:spcBef>
              <a:spcAft>
                <a:spcPts val="0"/>
              </a:spcAft>
              <a:buClr>
                <a:schemeClr val="dk1"/>
              </a:buClr>
              <a:buSzPts val="3200"/>
              <a:buFont typeface="Arial"/>
              <a:buNone/>
            </a:pPr>
            <a:endParaRPr/>
          </a:p>
        </p:txBody>
      </p:sp>
      <p:sp>
        <p:nvSpPr>
          <p:cNvPr id="420" name="Google Shape;420;gf5950a899b_1_35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21" name="Google Shape;421;gf5950a899b_1_355"/>
          <p:cNvSpPr/>
          <p:nvPr/>
        </p:nvSpPr>
        <p:spPr>
          <a:xfrm>
            <a:off x="1043608" y="1937478"/>
            <a:ext cx="6984900" cy="147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NLTK contains two tools to discover significant collocations: the </a:t>
            </a:r>
            <a:r>
              <a:rPr lang="en-US" sz="1800">
                <a:solidFill>
                  <a:schemeClr val="lt2"/>
                </a:solidFill>
                <a:latin typeface="Arial"/>
                <a:ea typeface="Arial"/>
                <a:cs typeface="Arial"/>
                <a:sym typeface="Arial"/>
              </a:rPr>
              <a:t>CollocationFinder</a:t>
            </a:r>
            <a:r>
              <a:rPr lang="en-US" sz="1800">
                <a:solidFill>
                  <a:schemeClr val="dk1"/>
                </a:solidFill>
                <a:latin typeface="Arial"/>
                <a:ea typeface="Arial"/>
                <a:cs typeface="Arial"/>
                <a:sym typeface="Arial"/>
              </a:rPr>
              <a:t>, which finds and ranks n-gram collocations, and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NgramAssocMeasures</a:t>
            </a:r>
            <a:r>
              <a:rPr lang="en-US" sz="1800">
                <a:solidFill>
                  <a:schemeClr val="dk1"/>
                </a:solidFill>
                <a:latin typeface="Arial"/>
                <a:ea typeface="Arial"/>
                <a:cs typeface="Arial"/>
                <a:sym typeface="Arial"/>
              </a:rPr>
              <a:t>, which contains a collection of metrics to score the significance of a collocation.</a:t>
            </a:r>
            <a:endParaRPr/>
          </a:p>
        </p:txBody>
      </p:sp>
      <p:sp>
        <p:nvSpPr>
          <p:cNvPr id="422" name="Google Shape;422;gf5950a899b_1_355"/>
          <p:cNvSpPr/>
          <p:nvPr/>
        </p:nvSpPr>
        <p:spPr>
          <a:xfrm>
            <a:off x="1043608" y="3794379"/>
            <a:ext cx="68409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Both utilities are dependent on the size of n and the module contains bigram, trigram, and quad‐gram ranking utilities.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f5950a899b_1_364"/>
          <p:cNvSpPr txBox="1">
            <a:spLocks noGrp="1"/>
          </p:cNvSpPr>
          <p:nvPr>
            <p:ph type="title"/>
          </p:nvPr>
        </p:nvSpPr>
        <p:spPr>
          <a:xfrm>
            <a:off x="323528" y="26977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Significant Collocations – Bigram Collocations </a:t>
            </a:r>
            <a:endParaRPr sz="4000" b="1">
              <a:solidFill>
                <a:srgbClr val="262672"/>
              </a:solidFill>
            </a:endParaRPr>
          </a:p>
        </p:txBody>
      </p:sp>
      <p:sp>
        <p:nvSpPr>
          <p:cNvPr id="429" name="Google Shape;429;gf5950a899b_1_364"/>
          <p:cNvSpPr txBox="1">
            <a:spLocks noGrp="1"/>
          </p:cNvSpPr>
          <p:nvPr>
            <p:ph type="body" idx="1"/>
          </p:nvPr>
        </p:nvSpPr>
        <p:spPr>
          <a:xfrm>
            <a:off x="556215" y="1855365"/>
            <a:ext cx="8229600" cy="560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1800"/>
              <a:t>Applying PMI to the bigrams from the IMDb corpus, we can see the following results:</a:t>
            </a:r>
            <a:endParaRPr/>
          </a:p>
          <a:p>
            <a:pPr marL="342900" lvl="0" indent="-228600" algn="l" rtl="0">
              <a:spcBef>
                <a:spcPts val="360"/>
              </a:spcBef>
              <a:spcAft>
                <a:spcPts val="0"/>
              </a:spcAft>
              <a:buClr>
                <a:schemeClr val="dk1"/>
              </a:buClr>
              <a:buSzPts val="1800"/>
              <a:buFont typeface="Arial"/>
              <a:buNone/>
            </a:pPr>
            <a:endParaRPr sz="1800"/>
          </a:p>
        </p:txBody>
      </p:sp>
      <p:sp>
        <p:nvSpPr>
          <p:cNvPr id="430" name="Google Shape;430;gf5950a899b_1_36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431" name="Google Shape;431;gf5950a899b_1_364" descr="Text, letter&#10;&#10;Description automatically generated"/>
          <p:cNvPicPr preferRelativeResize="0"/>
          <p:nvPr/>
        </p:nvPicPr>
        <p:blipFill rotWithShape="1">
          <a:blip r:embed="rId3">
            <a:alphaModFix/>
          </a:blip>
          <a:srcRect/>
          <a:stretch/>
        </p:blipFill>
        <p:spPr>
          <a:xfrm>
            <a:off x="1444737" y="2564904"/>
            <a:ext cx="6254526" cy="37785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efde9bd7e1_0_221"/>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Corpus analytics </a:t>
            </a:r>
            <a:endParaRPr/>
          </a:p>
        </p:txBody>
      </p:sp>
      <p:sp>
        <p:nvSpPr>
          <p:cNvPr id="119" name="Google Shape;119;gefde9bd7e1_0_22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120" name="Google Shape;120;gefde9bd7e1_0_221" descr="A close up of a map&#10;&#10;Description automatically generated"/>
          <p:cNvPicPr preferRelativeResize="0">
            <a:picLocks noGrp="1"/>
          </p:cNvPicPr>
          <p:nvPr>
            <p:ph type="body" idx="1"/>
          </p:nvPr>
        </p:nvPicPr>
        <p:blipFill rotWithShape="1">
          <a:blip r:embed="rId3">
            <a:alphaModFix/>
          </a:blip>
          <a:srcRect/>
          <a:stretch/>
        </p:blipFill>
        <p:spPr>
          <a:xfrm>
            <a:off x="1797580" y="1700808"/>
            <a:ext cx="5334000" cy="4013100"/>
          </a:xfrm>
          <a:prstGeom prst="rect">
            <a:avLst/>
          </a:prstGeom>
          <a:noFill/>
          <a:ln>
            <a:noFill/>
          </a:ln>
        </p:spPr>
      </p:pic>
      <p:sp>
        <p:nvSpPr>
          <p:cNvPr id="121" name="Google Shape;121;gefde9bd7e1_0_221"/>
          <p:cNvSpPr/>
          <p:nvPr/>
        </p:nvSpPr>
        <p:spPr>
          <a:xfrm>
            <a:off x="2275656" y="5930648"/>
            <a:ext cx="4572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Frequency distribution in the NLTK Gutenburg corpus</a:t>
            </a:r>
            <a:endParaRPr sz="18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f5950a899b_1_372"/>
          <p:cNvSpPr txBox="1">
            <a:spLocks noGrp="1"/>
          </p:cNvSpPr>
          <p:nvPr>
            <p:ph type="title"/>
          </p:nvPr>
        </p:nvSpPr>
        <p:spPr>
          <a:xfrm>
            <a:off x="323528" y="26977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Significant Collocations – Bigram Collocations </a:t>
            </a:r>
            <a:endParaRPr sz="4000" b="1">
              <a:solidFill>
                <a:srgbClr val="262672"/>
              </a:solidFill>
            </a:endParaRPr>
          </a:p>
        </p:txBody>
      </p:sp>
      <p:sp>
        <p:nvSpPr>
          <p:cNvPr id="438" name="Google Shape;438;gf5950a899b_1_372"/>
          <p:cNvSpPr txBox="1">
            <a:spLocks noGrp="1"/>
          </p:cNvSpPr>
          <p:nvPr>
            <p:ph type="body" idx="1"/>
          </p:nvPr>
        </p:nvSpPr>
        <p:spPr>
          <a:xfrm>
            <a:off x="556215" y="1855365"/>
            <a:ext cx="8229600" cy="560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1800"/>
              <a:t>Applying PMI to the bigrams from the genesis corpus, we can see the following results:</a:t>
            </a:r>
            <a:endParaRPr/>
          </a:p>
          <a:p>
            <a:pPr marL="342900" lvl="0" indent="-228600" algn="l" rtl="0">
              <a:spcBef>
                <a:spcPts val="360"/>
              </a:spcBef>
              <a:spcAft>
                <a:spcPts val="0"/>
              </a:spcAft>
              <a:buClr>
                <a:schemeClr val="dk1"/>
              </a:buClr>
              <a:buSzPts val="1800"/>
              <a:buFont typeface="Arial"/>
              <a:buNone/>
            </a:pPr>
            <a:endParaRPr sz="1800"/>
          </a:p>
        </p:txBody>
      </p:sp>
      <p:sp>
        <p:nvSpPr>
          <p:cNvPr id="439" name="Google Shape;439;gf5950a899b_1_372"/>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40" name="Google Shape;440;gf5950a899b_1_372"/>
          <p:cNvSpPr/>
          <p:nvPr/>
        </p:nvSpPr>
        <p:spPr>
          <a:xfrm>
            <a:off x="683568" y="2708920"/>
            <a:ext cx="6174300" cy="3293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0000FF"/>
                </a:solidFill>
                <a:latin typeface="Arial"/>
                <a:ea typeface="Arial"/>
                <a:cs typeface="Arial"/>
                <a:sym typeface="Arial"/>
              </a:rPr>
              <a:t>from</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rPr>
              <a:t>nltk.collocations </a:t>
            </a:r>
            <a:r>
              <a:rPr lang="en-US" sz="1600" u="sng">
                <a:solidFill>
                  <a:srgbClr val="0000FF"/>
                </a:solidFill>
                <a:latin typeface="Arial"/>
                <a:ea typeface="Arial"/>
                <a:cs typeface="Arial"/>
                <a:sym typeface="Arial"/>
              </a:rPr>
              <a:t>import</a:t>
            </a:r>
            <a:r>
              <a:rPr lang="en-US" sz="1600" u="sng">
                <a:solidFill>
                  <a:schemeClr val="dk1"/>
                </a:solidFill>
                <a:latin typeface="Arial"/>
                <a:ea typeface="Arial"/>
                <a:cs typeface="Arial"/>
                <a:sym typeface="Arial"/>
              </a:rPr>
              <a:t> *</a:t>
            </a:r>
            <a:endParaRPr sz="1600">
              <a:solidFill>
                <a:schemeClr val="dk1"/>
              </a:solidFill>
              <a:latin typeface="Arial"/>
              <a:ea typeface="Arial"/>
              <a:cs typeface="Arial"/>
              <a:sym typeface="Arial"/>
            </a:endParaRPr>
          </a:p>
          <a:p>
            <a:pPr marL="0" marR="0" lvl="0" indent="0" algn="l" rtl="0">
              <a:spcBef>
                <a:spcPts val="0"/>
              </a:spcBef>
              <a:spcAft>
                <a:spcPts val="0"/>
              </a:spcAft>
              <a:buNone/>
            </a:pPr>
            <a:br>
              <a:rPr lang="en-US"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a:p>
            <a:pPr marL="0" marR="0" lvl="0" indent="0" algn="l" rtl="0">
              <a:spcBef>
                <a:spcPts val="0"/>
              </a:spcBef>
              <a:spcAft>
                <a:spcPts val="0"/>
              </a:spcAft>
              <a:buNone/>
            </a:pPr>
            <a:r>
              <a:rPr lang="en-US" sz="1600">
                <a:solidFill>
                  <a:schemeClr val="dk1"/>
                </a:solidFill>
                <a:latin typeface="Arial"/>
                <a:ea typeface="Arial"/>
                <a:cs typeface="Arial"/>
                <a:sym typeface="Arial"/>
              </a:rPr>
              <a:t>bigram_measures = nltk.collocations.BigramAssocMeasures()</a:t>
            </a:r>
            <a:endParaRPr/>
          </a:p>
          <a:p>
            <a:pPr marL="0" marR="0" lvl="0" indent="0" algn="l" rtl="0">
              <a:spcBef>
                <a:spcPts val="0"/>
              </a:spcBef>
              <a:spcAft>
                <a:spcPts val="0"/>
              </a:spcAft>
              <a:buNone/>
            </a:pPr>
            <a:br>
              <a:rPr lang="en-US"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a:p>
            <a:pPr marL="0" marR="0" lvl="0" indent="0" algn="l" rtl="0">
              <a:spcBef>
                <a:spcPts val="0"/>
              </a:spcBef>
              <a:spcAft>
                <a:spcPts val="0"/>
              </a:spcAft>
              <a:buNone/>
            </a:pPr>
            <a:r>
              <a:rPr lang="en-US" sz="1600">
                <a:solidFill>
                  <a:schemeClr val="dk1"/>
                </a:solidFill>
                <a:latin typeface="Arial"/>
                <a:ea typeface="Arial"/>
                <a:cs typeface="Arial"/>
                <a:sym typeface="Arial"/>
              </a:rPr>
              <a:t>finder = BigramCollocationFinder.from_words(</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     nltk.corpus.genesis.words(</a:t>
            </a:r>
            <a:r>
              <a:rPr lang="en-US" sz="1600" i="1">
                <a:solidFill>
                  <a:srgbClr val="00AA00"/>
                </a:solidFill>
                <a:latin typeface="Arial"/>
                <a:ea typeface="Arial"/>
                <a:cs typeface="Arial"/>
                <a:sym typeface="Arial"/>
              </a:rPr>
              <a:t>'</a:t>
            </a:r>
            <a:r>
              <a:rPr lang="en-US" sz="1600" i="1" u="sng">
                <a:solidFill>
                  <a:srgbClr val="00AA00"/>
                </a:solidFill>
                <a:latin typeface="Arial"/>
                <a:ea typeface="Arial"/>
                <a:cs typeface="Arial"/>
                <a:sym typeface="Arial"/>
              </a:rPr>
              <a:t>english</a:t>
            </a:r>
            <a:r>
              <a:rPr lang="en-US" sz="1600" i="1">
                <a:solidFill>
                  <a:srgbClr val="00AA00"/>
                </a:solidFill>
                <a:latin typeface="Arial"/>
                <a:ea typeface="Arial"/>
                <a:cs typeface="Arial"/>
                <a:sym typeface="Arial"/>
              </a:rPr>
              <a:t>-web.txt'</a:t>
            </a:r>
            <a:r>
              <a:rPr lang="en-US" sz="1600">
                <a:solidFill>
                  <a:schemeClr val="dk1"/>
                </a:solidFill>
                <a:latin typeface="Arial"/>
                <a:ea typeface="Arial"/>
                <a:cs typeface="Arial"/>
                <a:sym typeface="Arial"/>
              </a:rPr>
              <a:t>))</a:t>
            </a:r>
            <a:endParaRPr/>
          </a:p>
          <a:p>
            <a:pPr marL="0" marR="0" lvl="0" indent="0" algn="l" rtl="0">
              <a:spcBef>
                <a:spcPts val="0"/>
              </a:spcBef>
              <a:spcAft>
                <a:spcPts val="0"/>
              </a:spcAft>
              <a:buNone/>
            </a:pPr>
            <a:br>
              <a:rPr lang="en-US"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a:p>
            <a:pPr marL="0" marR="0" lvl="0" indent="0" algn="l" rtl="0">
              <a:spcBef>
                <a:spcPts val="0"/>
              </a:spcBef>
              <a:spcAft>
                <a:spcPts val="0"/>
              </a:spcAft>
              <a:buNone/>
            </a:pPr>
            <a:r>
              <a:rPr lang="en-US" sz="1600">
                <a:solidFill>
                  <a:srgbClr val="0000FF"/>
                </a:solidFill>
                <a:latin typeface="Arial"/>
                <a:ea typeface="Arial"/>
                <a:cs typeface="Arial"/>
                <a:sym typeface="Arial"/>
              </a:rPr>
              <a:t>print</a:t>
            </a:r>
            <a:r>
              <a:rPr lang="en-US" sz="1600">
                <a:solidFill>
                  <a:schemeClr val="dk1"/>
                </a:solidFill>
                <a:latin typeface="Arial"/>
                <a:ea typeface="Arial"/>
                <a:cs typeface="Arial"/>
                <a:sym typeface="Arial"/>
              </a:rPr>
              <a:t>(finder.nbest(bigram_measures.pmi, </a:t>
            </a:r>
            <a:r>
              <a:rPr lang="en-US" sz="1600">
                <a:solidFill>
                  <a:srgbClr val="800000"/>
                </a:solidFill>
                <a:latin typeface="Arial"/>
                <a:ea typeface="Arial"/>
                <a:cs typeface="Arial"/>
                <a:sym typeface="Arial"/>
              </a:rPr>
              <a:t>10</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f5950a899b_1_380"/>
          <p:cNvSpPr txBox="1">
            <a:spLocks noGrp="1"/>
          </p:cNvSpPr>
          <p:nvPr>
            <p:ph type="title"/>
          </p:nvPr>
        </p:nvSpPr>
        <p:spPr>
          <a:xfrm>
            <a:off x="323528" y="26977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Significant Collocations – Bigram Collocations </a:t>
            </a:r>
            <a:endParaRPr sz="4000" b="1">
              <a:solidFill>
                <a:srgbClr val="262672"/>
              </a:solidFill>
            </a:endParaRPr>
          </a:p>
        </p:txBody>
      </p:sp>
      <p:sp>
        <p:nvSpPr>
          <p:cNvPr id="447" name="Google Shape;447;gf5950a899b_1_380"/>
          <p:cNvSpPr txBox="1">
            <a:spLocks noGrp="1"/>
          </p:cNvSpPr>
          <p:nvPr>
            <p:ph type="body" idx="1"/>
          </p:nvPr>
        </p:nvSpPr>
        <p:spPr>
          <a:xfrm>
            <a:off x="556215" y="1855365"/>
            <a:ext cx="8229600" cy="5606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00"/>
              <a:buFont typeface="Arial"/>
              <a:buChar char="•"/>
            </a:pPr>
            <a:r>
              <a:rPr lang="en-US" sz="1800"/>
              <a:t>While these words are highly collocated, the expressions are also very infrequent. Therefore it is useful to apply filters, such as ignoring all bigrams which occur less than three times in the corpus:</a:t>
            </a:r>
            <a:endParaRPr/>
          </a:p>
          <a:p>
            <a:pPr marL="0" lvl="0" indent="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finder.apply_freq_filter(3) </a:t>
            </a:r>
            <a:endParaRPr/>
          </a:p>
          <a:p>
            <a:pPr marL="342900" lvl="0" indent="-342900" algn="l" rtl="0">
              <a:spcBef>
                <a:spcPts val="360"/>
              </a:spcBef>
              <a:spcAft>
                <a:spcPts val="0"/>
              </a:spcAft>
              <a:buClr>
                <a:schemeClr val="dk1"/>
              </a:buClr>
              <a:buSzPts val="1800"/>
              <a:buFont typeface="Arial"/>
              <a:buChar char="•"/>
            </a:pPr>
            <a:r>
              <a:rPr lang="en-US" sz="1800"/>
              <a:t>finder.nbest(bigram_measures.pmi, 10)</a:t>
            </a:r>
            <a:endParaRPr/>
          </a:p>
        </p:txBody>
      </p:sp>
      <p:sp>
        <p:nvSpPr>
          <p:cNvPr id="448" name="Google Shape;448;gf5950a899b_1_380"/>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f5950a899b_1_387"/>
          <p:cNvSpPr txBox="1">
            <a:spLocks noGrp="1"/>
          </p:cNvSpPr>
          <p:nvPr>
            <p:ph type="title"/>
          </p:nvPr>
        </p:nvSpPr>
        <p:spPr>
          <a:xfrm>
            <a:off x="323528" y="26977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Significant Collocations – Trigram Collocations </a:t>
            </a:r>
            <a:endParaRPr sz="4000" b="1">
              <a:solidFill>
                <a:srgbClr val="262672"/>
              </a:solidFill>
            </a:endParaRPr>
          </a:p>
        </p:txBody>
      </p:sp>
      <p:sp>
        <p:nvSpPr>
          <p:cNvPr id="455" name="Google Shape;455;gf5950a899b_1_387"/>
          <p:cNvSpPr txBox="1">
            <a:spLocks noGrp="1"/>
          </p:cNvSpPr>
          <p:nvPr>
            <p:ph type="body" idx="1"/>
          </p:nvPr>
        </p:nvSpPr>
        <p:spPr>
          <a:xfrm>
            <a:off x="556215" y="1855365"/>
            <a:ext cx="8229600" cy="560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1800"/>
              <a:t>Applying PMI to the trigrams from the genesis corpus, we can see the following results:</a:t>
            </a:r>
            <a:endParaRPr/>
          </a:p>
          <a:p>
            <a:pPr marL="342900" lvl="0" indent="-228600" algn="l" rtl="0">
              <a:spcBef>
                <a:spcPts val="360"/>
              </a:spcBef>
              <a:spcAft>
                <a:spcPts val="0"/>
              </a:spcAft>
              <a:buClr>
                <a:schemeClr val="dk1"/>
              </a:buClr>
              <a:buSzPts val="1800"/>
              <a:buFont typeface="Arial"/>
              <a:buNone/>
            </a:pPr>
            <a:endParaRPr sz="1800"/>
          </a:p>
        </p:txBody>
      </p:sp>
      <p:sp>
        <p:nvSpPr>
          <p:cNvPr id="456" name="Google Shape;456;gf5950a899b_1_387"/>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57" name="Google Shape;457;gf5950a899b_1_387"/>
          <p:cNvSpPr/>
          <p:nvPr/>
        </p:nvSpPr>
        <p:spPr>
          <a:xfrm>
            <a:off x="683568" y="2708920"/>
            <a:ext cx="6174300" cy="341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FF"/>
                </a:solidFill>
                <a:latin typeface="Arial"/>
                <a:ea typeface="Arial"/>
                <a:cs typeface="Arial"/>
                <a:sym typeface="Arial"/>
              </a:rPr>
              <a:t>from</a:t>
            </a:r>
            <a:r>
              <a:rPr lang="en-US" sz="1800">
                <a:solidFill>
                  <a:schemeClr val="dk1"/>
                </a:solidFill>
                <a:latin typeface="Arial"/>
                <a:ea typeface="Arial"/>
                <a:cs typeface="Arial"/>
                <a:sym typeface="Arial"/>
              </a:rPr>
              <a:t> </a:t>
            </a:r>
            <a:r>
              <a:rPr lang="en-US" sz="1800" u="sng">
                <a:solidFill>
                  <a:schemeClr val="dk1"/>
                </a:solidFill>
                <a:latin typeface="Arial"/>
                <a:ea typeface="Arial"/>
                <a:cs typeface="Arial"/>
                <a:sym typeface="Arial"/>
              </a:rPr>
              <a:t>nltk.collocations </a:t>
            </a:r>
            <a:r>
              <a:rPr lang="en-US" sz="1800" u="sng">
                <a:solidFill>
                  <a:srgbClr val="0000FF"/>
                </a:solidFill>
                <a:latin typeface="Arial"/>
                <a:ea typeface="Arial"/>
                <a:cs typeface="Arial"/>
                <a:sym typeface="Arial"/>
              </a:rPr>
              <a:t>import</a:t>
            </a:r>
            <a:r>
              <a:rPr lang="en-US" sz="1800" u="sng">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trigram_measures = nltk.collocations.TrigramAssocMeasures()</a:t>
            </a:r>
            <a:endParaRPr/>
          </a:p>
          <a:p>
            <a:pPr marL="0" marR="0" lvl="0" indent="0" algn="l" rtl="0">
              <a:spcBef>
                <a:spcPts val="0"/>
              </a:spcBef>
              <a:spcAft>
                <a:spcPts val="0"/>
              </a:spcAft>
              <a:buNone/>
            </a:pP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finder1 = TrigramCollocationFinder.from_words(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nltk.corpus.genesis.words(</a:t>
            </a:r>
            <a:r>
              <a:rPr lang="en-US" sz="1800" i="1">
                <a:solidFill>
                  <a:schemeClr val="dk1"/>
                </a:solidFill>
                <a:latin typeface="Arial"/>
                <a:ea typeface="Arial"/>
                <a:cs typeface="Arial"/>
                <a:sym typeface="Arial"/>
              </a:rPr>
              <a:t>'</a:t>
            </a:r>
            <a:r>
              <a:rPr lang="en-US" sz="1800" i="1" u="sng">
                <a:solidFill>
                  <a:schemeClr val="dk1"/>
                </a:solidFill>
                <a:latin typeface="Arial"/>
                <a:ea typeface="Arial"/>
                <a:cs typeface="Arial"/>
                <a:sym typeface="Arial"/>
              </a:rPr>
              <a:t>english</a:t>
            </a:r>
            <a:r>
              <a:rPr lang="en-US" sz="1800" i="1">
                <a:solidFill>
                  <a:schemeClr val="dk1"/>
                </a:solidFill>
                <a:latin typeface="Arial"/>
                <a:ea typeface="Arial"/>
                <a:cs typeface="Arial"/>
                <a:sym typeface="Arial"/>
              </a:rPr>
              <a:t>-web.txt'</a:t>
            </a:r>
            <a:r>
              <a:rPr lang="en-US" sz="1800">
                <a:solidFill>
                  <a:schemeClr val="dk1"/>
                </a:solidFill>
                <a:latin typeface="Arial"/>
                <a:ea typeface="Arial"/>
                <a:cs typeface="Arial"/>
                <a:sym typeface="Arial"/>
              </a:rPr>
              <a:t>))</a:t>
            </a:r>
            <a:endParaRPr/>
          </a:p>
          <a:p>
            <a:pPr marL="0" marR="0" lvl="0" indent="0" algn="l" rtl="0">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print(finder1.nbest(trigram_measures.pmi, 10))</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f5950a899b_1_395"/>
          <p:cNvSpPr txBox="1">
            <a:spLocks noGrp="1"/>
          </p:cNvSpPr>
          <p:nvPr>
            <p:ph type="title"/>
          </p:nvPr>
        </p:nvSpPr>
        <p:spPr>
          <a:xfrm>
            <a:off x="323528" y="26977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Significant Collocations – Trigram Collocations </a:t>
            </a:r>
            <a:endParaRPr sz="4000" b="1">
              <a:solidFill>
                <a:srgbClr val="262672"/>
              </a:solidFill>
            </a:endParaRPr>
          </a:p>
        </p:txBody>
      </p:sp>
      <p:sp>
        <p:nvSpPr>
          <p:cNvPr id="464" name="Google Shape;464;gf5950a899b_1_395"/>
          <p:cNvSpPr txBox="1">
            <a:spLocks noGrp="1"/>
          </p:cNvSpPr>
          <p:nvPr>
            <p:ph type="body" idx="1"/>
          </p:nvPr>
        </p:nvSpPr>
        <p:spPr>
          <a:xfrm>
            <a:off x="556215" y="1855365"/>
            <a:ext cx="8229600" cy="560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1800" dirty="0"/>
              <a:t>Applying PMI to the trigrams from the genesis corpus, we can see the following results:</a:t>
            </a:r>
            <a:endParaRPr dirty="0"/>
          </a:p>
          <a:p>
            <a:pPr marL="342900" lvl="0" indent="-228600" algn="l" rtl="0">
              <a:spcBef>
                <a:spcPts val="360"/>
              </a:spcBef>
              <a:spcAft>
                <a:spcPts val="0"/>
              </a:spcAft>
              <a:buClr>
                <a:schemeClr val="dk1"/>
              </a:buClr>
              <a:buSzPts val="1800"/>
              <a:buFont typeface="Arial"/>
              <a:buNone/>
            </a:pPr>
            <a:endParaRPr sz="1800" dirty="0"/>
          </a:p>
        </p:txBody>
      </p:sp>
      <p:sp>
        <p:nvSpPr>
          <p:cNvPr id="465" name="Google Shape;465;gf5950a899b_1_39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66" name="Google Shape;466;gf5950a899b_1_395"/>
          <p:cNvSpPr/>
          <p:nvPr/>
        </p:nvSpPr>
        <p:spPr>
          <a:xfrm>
            <a:off x="1043608" y="2924944"/>
            <a:ext cx="4572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finder1.apply_freq_filter(2) </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finder1.nbest(</a:t>
            </a:r>
            <a:r>
              <a:rPr lang="en-US" sz="1800" dirty="0" err="1">
                <a:solidFill>
                  <a:schemeClr val="dk1"/>
                </a:solidFill>
                <a:latin typeface="Arial"/>
                <a:ea typeface="Arial"/>
                <a:cs typeface="Arial"/>
                <a:sym typeface="Arial"/>
              </a:rPr>
              <a:t>trigram_measures.pmi</a:t>
            </a:r>
            <a:r>
              <a:rPr lang="en-US" sz="1800" dirty="0">
                <a:solidFill>
                  <a:schemeClr val="dk1"/>
                </a:solidFill>
                <a:latin typeface="Arial"/>
                <a:ea typeface="Arial"/>
                <a:cs typeface="Arial"/>
                <a:sym typeface="Arial"/>
              </a:rPr>
              <a:t>, 10)</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gf5950a899b_1_403"/>
          <p:cNvSpPr txBox="1">
            <a:spLocks noGrp="1"/>
          </p:cNvSpPr>
          <p:nvPr>
            <p:ph type="title"/>
          </p:nvPr>
        </p:nvSpPr>
        <p:spPr>
          <a:xfrm>
            <a:off x="323528" y="26977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Significant Collocations – Applying Filters </a:t>
            </a:r>
            <a:endParaRPr sz="4000" b="1">
              <a:solidFill>
                <a:srgbClr val="262672"/>
              </a:solidFill>
            </a:endParaRPr>
          </a:p>
        </p:txBody>
      </p:sp>
      <p:sp>
        <p:nvSpPr>
          <p:cNvPr id="473" name="Google Shape;473;gf5950a899b_1_403"/>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74" name="Google Shape;474;gf5950a899b_1_403"/>
          <p:cNvSpPr/>
          <p:nvPr/>
        </p:nvSpPr>
        <p:spPr>
          <a:xfrm>
            <a:off x="683568" y="2348880"/>
            <a:ext cx="8460300" cy="286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&gt;&gt;&gt; finder = BigramCollocationFinder.from_words( ... nltk.corpus.genesis.words('english-web.txt'), ... window_size = 20)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&gt;&gt;&gt; finder.apply_freq_filter(2)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&gt;&gt;&gt; ignored_words = nltk.corpus.stopwords.words('english’)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&gt;&gt;&gt; finder.apply_word_filter(lambda w: len(w) &lt; 3 or w.lower() in ignored_words)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&gt;&gt;&gt; finder.nbest(bigram_measures.likelihood_ratio, 10)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gf5950a899b_1_410"/>
          <p:cNvSpPr txBox="1">
            <a:spLocks noGrp="1"/>
          </p:cNvSpPr>
          <p:nvPr>
            <p:ph type="title"/>
          </p:nvPr>
        </p:nvSpPr>
        <p:spPr>
          <a:xfrm>
            <a:off x="323528" y="26977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More on Collocation Finder</a:t>
            </a:r>
            <a:endParaRPr sz="4000" b="1">
              <a:solidFill>
                <a:srgbClr val="262672"/>
              </a:solidFill>
            </a:endParaRPr>
          </a:p>
        </p:txBody>
      </p:sp>
      <p:sp>
        <p:nvSpPr>
          <p:cNvPr id="481" name="Google Shape;481;gf5950a899b_1_410"/>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82" name="Google Shape;482;gf5950a899b_1_410"/>
          <p:cNvSpPr/>
          <p:nvPr/>
        </p:nvSpPr>
        <p:spPr>
          <a:xfrm>
            <a:off x="827584" y="1582341"/>
            <a:ext cx="7725600" cy="397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collocations package provides collocation finders which by default consider all ngrams in a text as candidate collocations: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&gt;&gt;&gt; text = "I do not like green eggs and ham, I do not like them Sam I am!"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&gt;&gt;&gt; tokens = nltk.wordpunct_tokenize(text)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&gt;&gt;&gt; finder = BigramCollocationFinder.from_words(tokens)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&gt;&gt;&gt; scored = finder.score_ngrams(bigram_measures.raw_freq)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&gt;&gt;&gt; sorted(bigram for bigram, score in scored)</a:t>
            </a:r>
            <a:endParaRPr/>
          </a:p>
        </p:txBody>
      </p:sp>
      <p:sp>
        <p:nvSpPr>
          <p:cNvPr id="483" name="Google Shape;483;gf5950a899b_1_410"/>
          <p:cNvSpPr/>
          <p:nvPr/>
        </p:nvSpPr>
        <p:spPr>
          <a:xfrm>
            <a:off x="323528" y="6093296"/>
            <a:ext cx="4572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https://www.nltk.org/howto/collocations.html</a:t>
            </a:r>
            <a:endParaRPr sz="18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f5950a899b_1_418"/>
          <p:cNvSpPr txBox="1">
            <a:spLocks noGrp="1"/>
          </p:cNvSpPr>
          <p:nvPr>
            <p:ph type="title"/>
          </p:nvPr>
        </p:nvSpPr>
        <p:spPr>
          <a:xfrm>
            <a:off x="323528" y="26977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More on Collocation Finder</a:t>
            </a:r>
            <a:endParaRPr sz="4000" b="1">
              <a:solidFill>
                <a:srgbClr val="262672"/>
              </a:solidFill>
            </a:endParaRPr>
          </a:p>
        </p:txBody>
      </p:sp>
      <p:sp>
        <p:nvSpPr>
          <p:cNvPr id="490" name="Google Shape;490;gf5950a899b_1_41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91" name="Google Shape;491;gf5950a899b_1_418"/>
          <p:cNvSpPr/>
          <p:nvPr/>
        </p:nvSpPr>
        <p:spPr>
          <a:xfrm>
            <a:off x="323528" y="6093296"/>
            <a:ext cx="4572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https://www.nltk.org/howto/collocations.html</a:t>
            </a:r>
            <a:endParaRPr sz="1800">
              <a:solidFill>
                <a:schemeClr val="dk1"/>
              </a:solidFill>
              <a:latin typeface="Arial"/>
              <a:ea typeface="Arial"/>
              <a:cs typeface="Arial"/>
              <a:sym typeface="Arial"/>
            </a:endParaRPr>
          </a:p>
        </p:txBody>
      </p:sp>
      <p:sp>
        <p:nvSpPr>
          <p:cNvPr id="492" name="Google Shape;492;gf5950a899b_1_418"/>
          <p:cNvSpPr/>
          <p:nvPr/>
        </p:nvSpPr>
        <p:spPr>
          <a:xfrm>
            <a:off x="755576" y="1700808"/>
            <a:ext cx="7632900" cy="313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We could otherwise construct the collocation finder from manually-derived </a:t>
            </a:r>
            <a:r>
              <a:rPr lang="en-US" sz="1800" dirty="0" err="1">
                <a:solidFill>
                  <a:schemeClr val="dk1"/>
                </a:solidFill>
                <a:latin typeface="Arial"/>
                <a:ea typeface="Arial"/>
                <a:cs typeface="Arial"/>
                <a:sym typeface="Arial"/>
              </a:rPr>
              <a:t>FreqDists</a:t>
            </a:r>
            <a:r>
              <a:rPr lang="en-US" sz="1800" dirty="0">
                <a:solidFill>
                  <a:schemeClr val="dk1"/>
                </a:solidFill>
                <a:latin typeface="Arial"/>
                <a:ea typeface="Arial"/>
                <a:cs typeface="Arial"/>
                <a:sym typeface="Arial"/>
              </a:rPr>
              <a:t>:</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&gt;&gt;&gt; </a:t>
            </a:r>
            <a:r>
              <a:rPr lang="en-US" sz="1800" dirty="0" err="1">
                <a:solidFill>
                  <a:schemeClr val="dk1"/>
                </a:solidFill>
                <a:latin typeface="Arial"/>
                <a:ea typeface="Arial"/>
                <a:cs typeface="Arial"/>
                <a:sym typeface="Arial"/>
              </a:rPr>
              <a:t>word_fd</a:t>
            </a:r>
            <a:r>
              <a:rPr lang="en-US" sz="1800" dirty="0">
                <a:solidFill>
                  <a:schemeClr val="dk1"/>
                </a:solidFill>
                <a:latin typeface="Arial"/>
                <a:ea typeface="Arial"/>
                <a:cs typeface="Arial"/>
                <a:sym typeface="Arial"/>
              </a:rPr>
              <a:t> = </a:t>
            </a:r>
            <a:r>
              <a:rPr lang="en-US" sz="1800" dirty="0" err="1">
                <a:solidFill>
                  <a:schemeClr val="dk1"/>
                </a:solidFill>
                <a:latin typeface="Arial"/>
                <a:ea typeface="Arial"/>
                <a:cs typeface="Arial"/>
                <a:sym typeface="Arial"/>
              </a:rPr>
              <a:t>nltk.FreqDist</a:t>
            </a:r>
            <a:r>
              <a:rPr lang="en-US" sz="1800" dirty="0">
                <a:solidFill>
                  <a:schemeClr val="dk1"/>
                </a:solidFill>
                <a:latin typeface="Arial"/>
                <a:ea typeface="Arial"/>
                <a:cs typeface="Arial"/>
                <a:sym typeface="Arial"/>
              </a:rPr>
              <a:t>(tokens) </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&gt;&gt;&gt; </a:t>
            </a:r>
            <a:r>
              <a:rPr lang="en-US" sz="1800" dirty="0" err="1">
                <a:solidFill>
                  <a:schemeClr val="dk1"/>
                </a:solidFill>
                <a:latin typeface="Arial"/>
                <a:ea typeface="Arial"/>
                <a:cs typeface="Arial"/>
                <a:sym typeface="Arial"/>
              </a:rPr>
              <a:t>bigram_fd</a:t>
            </a:r>
            <a:r>
              <a:rPr lang="en-US" sz="1800" dirty="0">
                <a:solidFill>
                  <a:schemeClr val="dk1"/>
                </a:solidFill>
                <a:latin typeface="Arial"/>
                <a:ea typeface="Arial"/>
                <a:cs typeface="Arial"/>
                <a:sym typeface="Arial"/>
              </a:rPr>
              <a:t> = </a:t>
            </a:r>
            <a:r>
              <a:rPr lang="en-US" sz="1800" dirty="0" err="1">
                <a:solidFill>
                  <a:schemeClr val="dk1"/>
                </a:solidFill>
                <a:latin typeface="Arial"/>
                <a:ea typeface="Arial"/>
                <a:cs typeface="Arial"/>
                <a:sym typeface="Arial"/>
              </a:rPr>
              <a:t>nltk.FreqDist</a:t>
            </a:r>
            <a:r>
              <a:rPr lang="en-US" sz="1800" dirty="0">
                <a:solidFill>
                  <a:schemeClr val="dk1"/>
                </a:solidFill>
                <a:latin typeface="Arial"/>
                <a:ea typeface="Arial"/>
                <a:cs typeface="Arial"/>
                <a:sym typeface="Arial"/>
              </a:rPr>
              <a:t>(</a:t>
            </a:r>
            <a:r>
              <a:rPr lang="en-US" sz="1800" dirty="0" err="1">
                <a:solidFill>
                  <a:schemeClr val="dk1"/>
                </a:solidFill>
                <a:latin typeface="Arial"/>
                <a:ea typeface="Arial"/>
                <a:cs typeface="Arial"/>
                <a:sym typeface="Arial"/>
              </a:rPr>
              <a:t>nltk.bigrams</a:t>
            </a:r>
            <a:r>
              <a:rPr lang="en-US" sz="1800" dirty="0">
                <a:solidFill>
                  <a:schemeClr val="dk1"/>
                </a:solidFill>
                <a:latin typeface="Arial"/>
                <a:ea typeface="Arial"/>
                <a:cs typeface="Arial"/>
                <a:sym typeface="Arial"/>
              </a:rPr>
              <a:t>(tokens)) </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&gt;&gt;&gt; finder = </a:t>
            </a:r>
            <a:r>
              <a:rPr lang="en-US" sz="1800" dirty="0" err="1">
                <a:solidFill>
                  <a:schemeClr val="dk1"/>
                </a:solidFill>
                <a:latin typeface="Arial"/>
                <a:ea typeface="Arial"/>
                <a:cs typeface="Arial"/>
                <a:sym typeface="Arial"/>
              </a:rPr>
              <a:t>BigramCollocationFinder</a:t>
            </a:r>
            <a:r>
              <a:rPr lang="en-US" sz="1800" dirty="0">
                <a:solidFill>
                  <a:schemeClr val="dk1"/>
                </a:solidFill>
                <a:latin typeface="Arial"/>
                <a:ea typeface="Arial"/>
                <a:cs typeface="Arial"/>
                <a:sym typeface="Arial"/>
              </a:rPr>
              <a:t>(</a:t>
            </a:r>
            <a:r>
              <a:rPr lang="en-US" sz="1800" dirty="0" err="1">
                <a:solidFill>
                  <a:schemeClr val="dk1"/>
                </a:solidFill>
                <a:latin typeface="Arial"/>
                <a:ea typeface="Arial"/>
                <a:cs typeface="Arial"/>
                <a:sym typeface="Arial"/>
              </a:rPr>
              <a:t>word_fd</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bigram_fd</a:t>
            </a:r>
            <a:r>
              <a:rPr lang="en-US" sz="1800" dirty="0">
                <a:solidFill>
                  <a:schemeClr val="dk1"/>
                </a:solidFill>
                <a:latin typeface="Arial"/>
                <a:ea typeface="Arial"/>
                <a:cs typeface="Arial"/>
                <a:sym typeface="Arial"/>
              </a:rPr>
              <a:t>) </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&gt;&gt;&gt; scored = </a:t>
            </a:r>
            <a:r>
              <a:rPr lang="en-US" sz="1800" dirty="0" err="1">
                <a:solidFill>
                  <a:schemeClr val="dk1"/>
                </a:solidFill>
                <a:latin typeface="Arial"/>
                <a:ea typeface="Arial"/>
                <a:cs typeface="Arial"/>
                <a:sym typeface="Arial"/>
              </a:rPr>
              <a:t>finder.score_ngrams</a:t>
            </a:r>
            <a:r>
              <a:rPr lang="en-US" sz="1800" dirty="0">
                <a:solidFill>
                  <a:schemeClr val="dk1"/>
                </a:solidFill>
                <a:latin typeface="Arial"/>
                <a:ea typeface="Arial"/>
                <a:cs typeface="Arial"/>
                <a:sym typeface="Arial"/>
              </a:rPr>
              <a:t>(</a:t>
            </a:r>
            <a:r>
              <a:rPr lang="en-US" sz="1800" dirty="0" err="1">
                <a:solidFill>
                  <a:schemeClr val="dk1"/>
                </a:solidFill>
                <a:latin typeface="Arial"/>
                <a:ea typeface="Arial"/>
                <a:cs typeface="Arial"/>
                <a:sym typeface="Arial"/>
              </a:rPr>
              <a:t>bigram_measures.raw_freq</a:t>
            </a:r>
            <a:r>
              <a:rPr lang="en-US" sz="1800" dirty="0">
                <a:solidFill>
                  <a:schemeClr val="dk1"/>
                </a:solidFill>
                <a:latin typeface="Arial"/>
                <a:ea typeface="Arial"/>
                <a:cs typeface="Arial"/>
                <a:sym typeface="Arial"/>
              </a:rPr>
              <a:t>) </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gf5950a899b_1_426"/>
          <p:cNvSpPr txBox="1">
            <a:spLocks noGrp="1"/>
          </p:cNvSpPr>
          <p:nvPr>
            <p:ph type="title"/>
          </p:nvPr>
        </p:nvSpPr>
        <p:spPr>
          <a:xfrm>
            <a:off x="323528" y="26977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More on Filtering </a:t>
            </a:r>
            <a:endParaRPr sz="4000" b="1">
              <a:solidFill>
                <a:srgbClr val="262672"/>
              </a:solidFill>
            </a:endParaRPr>
          </a:p>
        </p:txBody>
      </p:sp>
      <p:sp>
        <p:nvSpPr>
          <p:cNvPr id="499" name="Google Shape;499;gf5950a899b_1_426"/>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00" name="Google Shape;500;gf5950a899b_1_426"/>
          <p:cNvSpPr/>
          <p:nvPr/>
        </p:nvSpPr>
        <p:spPr>
          <a:xfrm>
            <a:off x="611560" y="1700808"/>
            <a:ext cx="8229600" cy="4524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&gt;&gt;&gt; finder = TrigramCollocationFinder.from_words(tokens)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&gt;&gt;&gt; len(finder.score_ngrams(trigram_measures.raw_freq))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14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&gt;&gt;&gt; finder.apply_word_filter(lambda w: w in ('I', 'me’))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&gt;&gt;&gt; len(finder.score_ngrams(trigram_measures.raw_freq))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8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&gt;&gt;&gt; sorted(finder.above_score(trigram_measures.raw_freq, ... 1.0 / len(tuple(nltk.trigrams(tokens)))))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[('do', 'not', 'like')]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gf5950a899b_1_433"/>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Significant Collocations – quadgram collocations </a:t>
            </a:r>
            <a:endParaRPr sz="4000" b="1">
              <a:solidFill>
                <a:srgbClr val="262672"/>
              </a:solidFill>
            </a:endParaRPr>
          </a:p>
        </p:txBody>
      </p:sp>
      <p:sp>
        <p:nvSpPr>
          <p:cNvPr id="507" name="Google Shape;507;gf5950a899b_1_433"/>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342900" lvl="0" indent="-139700" algn="l" rtl="0">
              <a:spcBef>
                <a:spcPts val="640"/>
              </a:spcBef>
              <a:spcAft>
                <a:spcPts val="0"/>
              </a:spcAft>
              <a:buClr>
                <a:schemeClr val="dk1"/>
              </a:buClr>
              <a:buSzPts val="3200"/>
              <a:buFont typeface="Arial"/>
              <a:buNone/>
            </a:pPr>
            <a:endParaRPr/>
          </a:p>
        </p:txBody>
      </p:sp>
      <p:sp>
        <p:nvSpPr>
          <p:cNvPr id="508" name="Google Shape;508;gf5950a899b_1_433"/>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09" name="Google Shape;509;gf5950a899b_1_433"/>
          <p:cNvSpPr/>
          <p:nvPr/>
        </p:nvSpPr>
        <p:spPr>
          <a:xfrm>
            <a:off x="1043608" y="2108347"/>
            <a:ext cx="6984900" cy="1631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Let’s explore the discovery of significant quad-grams. </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lt2"/>
                </a:solidFill>
                <a:latin typeface="Arial"/>
                <a:ea typeface="Arial"/>
                <a:cs typeface="Arial"/>
                <a:sym typeface="Arial"/>
              </a:rPr>
              <a:t>Because finding and ranking n-grams for a large corpus can take a lot of time, it is a good practice to write the results to a file on disk.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gf5950a899b_1_441"/>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Significant Collocations </a:t>
            </a:r>
            <a:endParaRPr sz="4000" b="1">
              <a:solidFill>
                <a:srgbClr val="262672"/>
              </a:solidFill>
            </a:endParaRPr>
          </a:p>
        </p:txBody>
      </p:sp>
      <p:sp>
        <p:nvSpPr>
          <p:cNvPr id="516" name="Google Shape;516;gf5950a899b_1_441"/>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342900" lvl="0" indent="-139700" algn="l" rtl="0">
              <a:spcBef>
                <a:spcPts val="640"/>
              </a:spcBef>
              <a:spcAft>
                <a:spcPts val="0"/>
              </a:spcAft>
              <a:buClr>
                <a:schemeClr val="dk1"/>
              </a:buClr>
              <a:buSzPts val="3200"/>
              <a:buFont typeface="Arial"/>
              <a:buNone/>
            </a:pPr>
            <a:endParaRPr/>
          </a:p>
        </p:txBody>
      </p:sp>
      <p:sp>
        <p:nvSpPr>
          <p:cNvPr id="517" name="Google Shape;517;gf5950a899b_1_44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518" name="Google Shape;518;gf5950a899b_1_441"/>
          <p:cNvPicPr preferRelativeResize="0"/>
          <p:nvPr/>
        </p:nvPicPr>
        <p:blipFill rotWithShape="1">
          <a:blip r:embed="rId3">
            <a:alphaModFix/>
          </a:blip>
          <a:srcRect/>
          <a:stretch/>
        </p:blipFill>
        <p:spPr>
          <a:xfrm>
            <a:off x="1280480" y="1916832"/>
            <a:ext cx="6027824" cy="45998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efde9bd7e1_0_228"/>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Corpus analytics </a:t>
            </a:r>
            <a:endParaRPr/>
          </a:p>
        </p:txBody>
      </p:sp>
      <p:sp>
        <p:nvSpPr>
          <p:cNvPr id="127" name="Google Shape;127;gefde9bd7e1_0_22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28" name="Google Shape;128;gefde9bd7e1_0_228"/>
          <p:cNvSpPr/>
          <p:nvPr/>
        </p:nvSpPr>
        <p:spPr>
          <a:xfrm>
            <a:off x="2483768" y="4874819"/>
            <a:ext cx="4572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Frequency distribution in the IMDB corpus</a:t>
            </a:r>
            <a:endParaRPr sz="1800">
              <a:solidFill>
                <a:schemeClr val="dk1"/>
              </a:solidFill>
              <a:latin typeface="Arial"/>
              <a:ea typeface="Arial"/>
              <a:cs typeface="Arial"/>
              <a:sym typeface="Arial"/>
            </a:endParaRPr>
          </a:p>
        </p:txBody>
      </p:sp>
      <p:pic>
        <p:nvPicPr>
          <p:cNvPr id="129" name="Google Shape;129;gefde9bd7e1_0_228" descr="A close up of a map&#10;&#10;Description automatically generated"/>
          <p:cNvPicPr preferRelativeResize="0">
            <a:picLocks noGrp="1"/>
          </p:cNvPicPr>
          <p:nvPr>
            <p:ph type="body" idx="1"/>
          </p:nvPr>
        </p:nvPicPr>
        <p:blipFill rotWithShape="1">
          <a:blip r:embed="rId3">
            <a:alphaModFix/>
          </a:blip>
          <a:srcRect/>
          <a:stretch/>
        </p:blipFill>
        <p:spPr>
          <a:xfrm>
            <a:off x="1416050" y="1370798"/>
            <a:ext cx="6312000" cy="3187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gf5950a899b_1_449"/>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Significant Collocations </a:t>
            </a:r>
            <a:endParaRPr sz="4000" b="1">
              <a:solidFill>
                <a:srgbClr val="262672"/>
              </a:solidFill>
            </a:endParaRPr>
          </a:p>
        </p:txBody>
      </p:sp>
      <p:sp>
        <p:nvSpPr>
          <p:cNvPr id="525" name="Google Shape;525;gf5950a899b_1_449"/>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342900" lvl="0" indent="-139700" algn="l" rtl="0">
              <a:spcBef>
                <a:spcPts val="640"/>
              </a:spcBef>
              <a:spcAft>
                <a:spcPts val="0"/>
              </a:spcAft>
              <a:buClr>
                <a:schemeClr val="dk1"/>
              </a:buClr>
              <a:buSzPts val="3200"/>
              <a:buFont typeface="Arial"/>
              <a:buNone/>
            </a:pPr>
            <a:endParaRPr/>
          </a:p>
        </p:txBody>
      </p:sp>
      <p:sp>
        <p:nvSpPr>
          <p:cNvPr id="526" name="Google Shape;526;gf5950a899b_1_449"/>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527" name="Google Shape;527;gf5950a899b_1_449"/>
          <p:cNvPicPr preferRelativeResize="0"/>
          <p:nvPr/>
        </p:nvPicPr>
        <p:blipFill rotWithShape="1">
          <a:blip r:embed="rId3">
            <a:alphaModFix/>
          </a:blip>
          <a:srcRect/>
          <a:stretch/>
        </p:blipFill>
        <p:spPr>
          <a:xfrm>
            <a:off x="711200" y="2024844"/>
            <a:ext cx="7721600" cy="876300"/>
          </a:xfrm>
          <a:prstGeom prst="rect">
            <a:avLst/>
          </a:prstGeom>
          <a:noFill/>
          <a:ln>
            <a:noFill/>
          </a:ln>
        </p:spPr>
      </p:pic>
      <p:pic>
        <p:nvPicPr>
          <p:cNvPr id="528" name="Google Shape;528;gf5950a899b_1_449" descr="Text&#10;&#10;Description automatically generated"/>
          <p:cNvPicPr preferRelativeResize="0"/>
          <p:nvPr/>
        </p:nvPicPr>
        <p:blipFill rotWithShape="1">
          <a:blip r:embed="rId4">
            <a:alphaModFix/>
          </a:blip>
          <a:srcRect/>
          <a:stretch/>
        </p:blipFill>
        <p:spPr>
          <a:xfrm>
            <a:off x="556215" y="3117168"/>
            <a:ext cx="6273800" cy="1587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gf5950a899b_1_458"/>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Significant Collocations </a:t>
            </a:r>
            <a:endParaRPr sz="4000" b="1">
              <a:solidFill>
                <a:srgbClr val="262672"/>
              </a:solidFill>
            </a:endParaRPr>
          </a:p>
        </p:txBody>
      </p:sp>
      <p:sp>
        <p:nvSpPr>
          <p:cNvPr id="535" name="Google Shape;535;gf5950a899b_1_458"/>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342900" lvl="0" indent="-139700" algn="l" rtl="0">
              <a:spcBef>
                <a:spcPts val="640"/>
              </a:spcBef>
              <a:spcAft>
                <a:spcPts val="0"/>
              </a:spcAft>
              <a:buClr>
                <a:schemeClr val="dk1"/>
              </a:buClr>
              <a:buSzPts val="3200"/>
              <a:buFont typeface="Arial"/>
              <a:buNone/>
            </a:pPr>
            <a:endParaRPr/>
          </a:p>
        </p:txBody>
      </p:sp>
      <p:sp>
        <p:nvSpPr>
          <p:cNvPr id="536" name="Google Shape;536;gf5950a899b_1_45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37" name="Google Shape;537;gf5950a899b_1_458"/>
          <p:cNvSpPr/>
          <p:nvPr/>
        </p:nvSpPr>
        <p:spPr>
          <a:xfrm>
            <a:off x="971600" y="1997839"/>
            <a:ext cx="7056900" cy="258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a:t>
            </a:r>
            <a:r>
              <a:rPr lang="en-US" sz="1800">
                <a:solidFill>
                  <a:schemeClr val="lt2"/>
                </a:solidFill>
                <a:latin typeface="Arial"/>
                <a:ea typeface="Arial"/>
                <a:cs typeface="Arial"/>
                <a:sym typeface="Arial"/>
              </a:rPr>
              <a:t>QuadgramAssocMeasures</a:t>
            </a:r>
            <a:r>
              <a:rPr lang="en-US" sz="1800">
                <a:solidFill>
                  <a:schemeClr val="dk1"/>
                </a:solidFill>
                <a:latin typeface="Arial"/>
                <a:ea typeface="Arial"/>
                <a:cs typeface="Arial"/>
                <a:sym typeface="Arial"/>
              </a:rPr>
              <a:t> class gives several methods with which to rank significance via hypothesis testing.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These methods assume that there is no association between the words (e.g., the null hypothesis), then compute the probability of the association occurring if the null hypothesis was true.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If we can reject the null hypothesis because its significance level is too low we can accept the alternative hypothesis</a:t>
            </a:r>
            <a:endParaRPr/>
          </a:p>
        </p:txBody>
      </p:sp>
      <p:pic>
        <p:nvPicPr>
          <p:cNvPr id="538" name="Google Shape;538;gf5950a899b_1_458"/>
          <p:cNvPicPr preferRelativeResize="0"/>
          <p:nvPr/>
        </p:nvPicPr>
        <p:blipFill rotWithShape="1">
          <a:blip r:embed="rId3">
            <a:alphaModFix/>
          </a:blip>
          <a:srcRect/>
          <a:stretch/>
        </p:blipFill>
        <p:spPr>
          <a:xfrm>
            <a:off x="1222965" y="5323506"/>
            <a:ext cx="6896100" cy="850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gf5950a899b_1_467"/>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Corpus Analytics - Summary</a:t>
            </a:r>
            <a:endParaRPr sz="4000" b="1">
              <a:solidFill>
                <a:srgbClr val="262672"/>
              </a:solidFill>
            </a:endParaRPr>
          </a:p>
        </p:txBody>
      </p:sp>
      <p:sp>
        <p:nvSpPr>
          <p:cNvPr id="545" name="Google Shape;545;gf5950a899b_1_467"/>
          <p:cNvSpPr txBox="1">
            <a:spLocks noGrp="1"/>
          </p:cNvSpPr>
          <p:nvPr>
            <p:ph type="body" idx="1"/>
          </p:nvPr>
        </p:nvSpPr>
        <p:spPr>
          <a:xfrm>
            <a:off x="556215" y="1916832"/>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Corpus analytics comprises statistical and probabilistic tools that provide data analysis over your corpus and information for performing inferential statistics. </a:t>
            </a:r>
            <a:endParaRPr/>
          </a:p>
          <a:p>
            <a:pPr marL="742950" lvl="1" indent="-184150" algn="l" rtl="0">
              <a:spcBef>
                <a:spcPts val="320"/>
              </a:spcBef>
              <a:spcAft>
                <a:spcPts val="0"/>
              </a:spcAft>
              <a:buClr>
                <a:schemeClr val="dk1"/>
              </a:buClr>
              <a:buSzPts val="1600"/>
              <a:buFont typeface="Arial"/>
              <a:buNone/>
            </a:pPr>
            <a:endParaRPr sz="1600"/>
          </a:p>
          <a:p>
            <a:pPr marL="742950" lvl="1" indent="-285750" algn="l" rtl="0">
              <a:spcBef>
                <a:spcPts val="320"/>
              </a:spcBef>
              <a:spcAft>
                <a:spcPts val="0"/>
              </a:spcAft>
              <a:buClr>
                <a:schemeClr val="dk1"/>
              </a:buClr>
              <a:buSzPts val="1600"/>
              <a:buFont typeface="Arial"/>
              <a:buChar char="–"/>
            </a:pPr>
            <a:r>
              <a:rPr lang="en-US" sz="1600"/>
              <a:t>This will be necessary information when you take your annotated corpus and train an ML algorithm on it.</a:t>
            </a:r>
            <a:endParaRPr/>
          </a:p>
          <a:p>
            <a:pPr marL="742950" lvl="1" indent="-15875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It is necessary to distinguish between the occurrence of a word in a corpus (the token) and the word itself (the type).</a:t>
            </a:r>
            <a:endParaRPr/>
          </a:p>
          <a:p>
            <a:pPr marL="400050" lvl="0" indent="-190500" algn="l" rtl="0">
              <a:spcBef>
                <a:spcPts val="480"/>
              </a:spcBef>
              <a:spcAft>
                <a:spcPts val="0"/>
              </a:spcAft>
              <a:buClr>
                <a:schemeClr val="dk1"/>
              </a:buClr>
              <a:buSzPts val="2400"/>
              <a:buFont typeface="Arial"/>
              <a:buNone/>
            </a:pPr>
            <a:endParaRPr sz="2400"/>
          </a:p>
        </p:txBody>
      </p:sp>
      <p:sp>
        <p:nvSpPr>
          <p:cNvPr id="546" name="Google Shape;546;gf5950a899b_1_467"/>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gf5950a899b_1_474"/>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Corpus Analytics - Summary</a:t>
            </a:r>
            <a:endParaRPr sz="4000" b="1">
              <a:solidFill>
                <a:srgbClr val="262672"/>
              </a:solidFill>
            </a:endParaRPr>
          </a:p>
        </p:txBody>
      </p:sp>
      <p:sp>
        <p:nvSpPr>
          <p:cNvPr id="553" name="Google Shape;553;gf5950a899b_1_474"/>
          <p:cNvSpPr txBox="1">
            <a:spLocks noGrp="1"/>
          </p:cNvSpPr>
          <p:nvPr>
            <p:ph type="body" idx="1"/>
          </p:nvPr>
        </p:nvSpPr>
        <p:spPr>
          <a:xfrm>
            <a:off x="569043" y="1999381"/>
            <a:ext cx="8229600" cy="5102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The total number of tokens in a corpus gives us the corpus size.</a:t>
            </a:r>
            <a:endParaRPr/>
          </a:p>
          <a:p>
            <a:pPr marL="342900" lvl="0" indent="-342900" algn="l" rtl="0">
              <a:spcBef>
                <a:spcPts val="400"/>
              </a:spcBef>
              <a:spcAft>
                <a:spcPts val="0"/>
              </a:spcAft>
              <a:buClr>
                <a:schemeClr val="dk1"/>
              </a:buClr>
              <a:buSzPts val="2000"/>
              <a:buFont typeface="Arial"/>
              <a:buChar char="•"/>
            </a:pPr>
            <a:r>
              <a:rPr lang="en-US" sz="2000"/>
              <a:t>The total number of types in a corpus gives us the vocabulary size.</a:t>
            </a:r>
            <a:endParaRPr/>
          </a:p>
          <a:p>
            <a:pPr marL="342900" lvl="0" indent="-342900" algn="l" rtl="0">
              <a:spcBef>
                <a:spcPts val="400"/>
              </a:spcBef>
              <a:spcAft>
                <a:spcPts val="0"/>
              </a:spcAft>
              <a:buClr>
                <a:schemeClr val="dk1"/>
              </a:buClr>
              <a:buSzPts val="2000"/>
              <a:buFont typeface="Arial"/>
              <a:buChar char="•"/>
            </a:pPr>
            <a:r>
              <a:rPr lang="en-US" sz="2000"/>
              <a:t>The rank/frequency profile of the words in a corpus assigns a ranking to the words, according to how many tokens there are of that word. </a:t>
            </a:r>
            <a:endParaRPr/>
          </a:p>
          <a:p>
            <a:pPr marL="342900" lvl="0" indent="-342900" algn="l" rtl="0">
              <a:spcBef>
                <a:spcPts val="400"/>
              </a:spcBef>
              <a:spcAft>
                <a:spcPts val="0"/>
              </a:spcAft>
              <a:buClr>
                <a:schemeClr val="dk1"/>
              </a:buClr>
              <a:buSzPts val="2000"/>
              <a:buFont typeface="Arial"/>
              <a:buChar char="•"/>
            </a:pPr>
            <a:r>
              <a:rPr lang="en-US" sz="2000"/>
              <a:t>The frequency spectrum of the word gives the number of word types that have a given frequency.</a:t>
            </a:r>
            <a:endParaRPr/>
          </a:p>
          <a:p>
            <a:pPr marL="342900" lvl="0" indent="-342900" algn="l" rtl="0">
              <a:spcBef>
                <a:spcPts val="400"/>
              </a:spcBef>
              <a:spcAft>
                <a:spcPts val="0"/>
              </a:spcAft>
              <a:buClr>
                <a:schemeClr val="dk1"/>
              </a:buClr>
              <a:buSzPts val="2000"/>
              <a:buFont typeface="Arial"/>
              <a:buChar char="•"/>
            </a:pPr>
            <a:r>
              <a:rPr lang="en-US" sz="2000"/>
              <a:t>Zipf ’s law is a power law stating that the frequency of any word is inversely pro­portional to its rank.</a:t>
            </a:r>
            <a:endParaRPr/>
          </a:p>
          <a:p>
            <a:pPr marL="0" lvl="0" indent="0" algn="l" rtl="0">
              <a:spcBef>
                <a:spcPts val="400"/>
              </a:spcBef>
              <a:spcAft>
                <a:spcPts val="0"/>
              </a:spcAft>
              <a:buClr>
                <a:schemeClr val="dk1"/>
              </a:buClr>
              <a:buSzPts val="2000"/>
              <a:buFont typeface="Arial"/>
              <a:buNone/>
            </a:pPr>
            <a:endParaRPr sz="2000"/>
          </a:p>
        </p:txBody>
      </p:sp>
      <p:sp>
        <p:nvSpPr>
          <p:cNvPr id="554" name="Google Shape;554;gf5950a899b_1_47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gf5950a899b_1_481"/>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Corpus Analytics - Summary</a:t>
            </a:r>
            <a:endParaRPr sz="4000" b="1">
              <a:solidFill>
                <a:srgbClr val="262672"/>
              </a:solidFill>
            </a:endParaRPr>
          </a:p>
        </p:txBody>
      </p:sp>
      <p:sp>
        <p:nvSpPr>
          <p:cNvPr id="561" name="Google Shape;561;gf5950a899b_1_481"/>
          <p:cNvSpPr txBox="1">
            <a:spLocks noGrp="1"/>
          </p:cNvSpPr>
          <p:nvPr>
            <p:ph type="body" idx="1"/>
          </p:nvPr>
        </p:nvSpPr>
        <p:spPr>
          <a:xfrm>
            <a:off x="467544" y="2287413"/>
            <a:ext cx="8229600" cy="5102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Constructing n-grams over the tokens in a corpus is the first step in building lan­guage models for many NLP applications.</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Pointwise mutual information is a measure of how dependent one word is on an­other in a text. This can be used to identify bigrams that are true collocations in a corpus.• </a:t>
            </a:r>
            <a:endParaRPr/>
          </a:p>
        </p:txBody>
      </p:sp>
      <p:sp>
        <p:nvSpPr>
          <p:cNvPr id="562" name="Google Shape;562;gf5950a899b_1_48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572458" y="3068960"/>
            <a:ext cx="8229600" cy="1143000"/>
          </a:xfrm>
        </p:spPr>
        <p:txBody>
          <a:bodyPr/>
          <a:lstStyle/>
          <a:p>
            <a:r>
              <a:rPr lang="en-US" b="1" dirty="0">
                <a:solidFill>
                  <a:schemeClr val="accent2">
                    <a:lumMod val="75000"/>
                  </a:schemeClr>
                </a:solidFill>
              </a:rPr>
              <a:t>Regular Expressions </a:t>
            </a:r>
            <a:endParaRPr lang="en-US" sz="4000" b="1" dirty="0">
              <a:solidFill>
                <a:schemeClr val="accent2">
                  <a:lumMod val="75000"/>
                </a:schemeClr>
              </a:solidFill>
            </a:endParaRPr>
          </a:p>
        </p:txBody>
      </p:sp>
      <p:sp>
        <p:nvSpPr>
          <p:cNvPr id="3" name="Content Placeholder 2">
            <a:extLst>
              <a:ext uri="{FF2B5EF4-FFF2-40B4-BE49-F238E27FC236}">
                <a16:creationId xmlns:a16="http://schemas.microsoft.com/office/drawing/2014/main" id="{F474F939-A08C-034E-A3BF-9755F2F216DC}"/>
              </a:ext>
            </a:extLst>
          </p:cNvPr>
          <p:cNvSpPr>
            <a:spLocks noGrp="1"/>
          </p:cNvSpPr>
          <p:nvPr>
            <p:ph idx="1"/>
          </p:nvPr>
        </p:nvSpPr>
        <p:spPr>
          <a:xfrm>
            <a:off x="556215" y="1916832"/>
            <a:ext cx="8229600" cy="5102027"/>
          </a:xfrm>
        </p:spPr>
        <p:txBody>
          <a:bodyPr/>
          <a:lstStyle/>
          <a:p>
            <a:pPr marL="0" indent="0">
              <a:buNone/>
            </a:pPr>
            <a:endParaRPr lang="en-US" sz="1800" dirty="0"/>
          </a:p>
          <a:p>
            <a:endParaRPr lang="en-US" dirty="0"/>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Tree>
    <p:extLst>
      <p:ext uri="{BB962C8B-B14F-4D97-AF65-F5344CB8AC3E}">
        <p14:creationId xmlns:p14="http://schemas.microsoft.com/office/powerpoint/2010/main" val="1620841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B964A7B7-5004-C049-AE93-3B3BF59BA2B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Regular Expressions</a:t>
            </a:r>
          </a:p>
        </p:txBody>
      </p:sp>
      <p:sp>
        <p:nvSpPr>
          <p:cNvPr id="18434" name="Rectangle 2">
            <a:extLst>
              <a:ext uri="{FF2B5EF4-FFF2-40B4-BE49-F238E27FC236}">
                <a16:creationId xmlns:a16="http://schemas.microsoft.com/office/drawing/2014/main" id="{B43E72B5-C466-6443-9C38-3E52DB99E311}"/>
              </a:ext>
            </a:extLst>
          </p:cNvPr>
          <p:cNvSpPr>
            <a:spLocks/>
          </p:cNvSpPr>
          <p:nvPr/>
        </p:nvSpPr>
        <p:spPr bwMode="auto">
          <a:xfrm>
            <a:off x="1935957" y="5443343"/>
            <a:ext cx="5258747"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dirty="0">
                <a:solidFill>
                  <a:schemeClr val="accent2"/>
                </a:solidFill>
                <a:ea typeface="ＭＳ Ｐゴシック" panose="020B0600070205080204" pitchFamily="34" charset="-128"/>
              </a:rPr>
              <a:t>http://</a:t>
            </a:r>
            <a:r>
              <a:rPr lang="en-US" altLang="en-US" sz="2138" dirty="0" err="1">
                <a:solidFill>
                  <a:schemeClr val="accent2"/>
                </a:solidFill>
                <a:ea typeface="ＭＳ Ｐゴシック" panose="020B0600070205080204" pitchFamily="34" charset="-128"/>
              </a:rPr>
              <a:t>en.wikipedia.org</a:t>
            </a:r>
            <a:r>
              <a:rPr lang="en-US" altLang="en-US" sz="2138" dirty="0">
                <a:solidFill>
                  <a:schemeClr val="accent2"/>
                </a:solidFill>
                <a:ea typeface="ＭＳ Ｐゴシック" panose="020B0600070205080204" pitchFamily="34" charset="-128"/>
              </a:rPr>
              <a:t>/wiki/</a:t>
            </a:r>
            <a:r>
              <a:rPr lang="en-US" altLang="en-US" sz="2138" dirty="0" err="1">
                <a:solidFill>
                  <a:schemeClr val="accent2"/>
                </a:solidFill>
                <a:ea typeface="ＭＳ Ｐゴシック" panose="020B0600070205080204" pitchFamily="34" charset="-128"/>
              </a:rPr>
              <a:t>Regular_expression</a:t>
            </a:r>
            <a:endParaRPr lang="en-US" altLang="en-US" sz="2138" dirty="0">
              <a:solidFill>
                <a:schemeClr val="accent2"/>
              </a:solidFill>
              <a:ea typeface="ＭＳ Ｐゴシック" panose="020B0600070205080204" pitchFamily="34" charset="-128"/>
            </a:endParaRPr>
          </a:p>
        </p:txBody>
      </p:sp>
      <p:sp>
        <p:nvSpPr>
          <p:cNvPr id="18435" name="Rectangle 3">
            <a:extLst>
              <a:ext uri="{FF2B5EF4-FFF2-40B4-BE49-F238E27FC236}">
                <a16:creationId xmlns:a16="http://schemas.microsoft.com/office/drawing/2014/main" id="{5A82A639-1730-3848-A219-0CE90243C84F}"/>
              </a:ext>
            </a:extLst>
          </p:cNvPr>
          <p:cNvSpPr>
            <a:spLocks/>
          </p:cNvSpPr>
          <p:nvPr/>
        </p:nvSpPr>
        <p:spPr bwMode="auto">
          <a:xfrm>
            <a:off x="457200" y="2514600"/>
            <a:ext cx="8435279"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marL="342900" indent="-342900" eaLnBrk="1" hangingPunct="1">
              <a:buFont typeface="Arial" panose="020B0604020202020204" pitchFamily="34" charset="0"/>
              <a:buChar char="•"/>
            </a:pPr>
            <a:r>
              <a:rPr lang="en-US" altLang="en-US" sz="2138" dirty="0">
                <a:solidFill>
                  <a:schemeClr val="tx2"/>
                </a:solidFill>
                <a:latin typeface="+mn-lt"/>
                <a:ea typeface="ＭＳ Ｐゴシック" panose="020B0600070205080204" pitchFamily="34" charset="-128"/>
              </a:rPr>
              <a:t>In </a:t>
            </a:r>
            <a:r>
              <a:rPr lang="en-US" altLang="en-US" sz="2138" dirty="0">
                <a:solidFill>
                  <a:schemeClr val="tx2"/>
                </a:solidFill>
                <a:latin typeface="+mn-lt"/>
                <a:ea typeface="ＭＳ Ｐゴシック" panose="020B0600070205080204" pitchFamily="34" charset="-128"/>
                <a:hlinkClick r:id="rId2">
                  <a:extLst>
                    <a:ext uri="{A12FA001-AC4F-418D-AE19-62706E023703}">
                      <ahyp:hlinkClr xmlns:ahyp="http://schemas.microsoft.com/office/drawing/2018/hyperlinkcolor" val="tx"/>
                    </a:ext>
                  </a:extLst>
                </a:hlinkClick>
              </a:rPr>
              <a:t>computing</a:t>
            </a:r>
            <a:r>
              <a:rPr lang="en-US" altLang="en-US" sz="2138" dirty="0">
                <a:solidFill>
                  <a:schemeClr val="tx2"/>
                </a:solidFill>
                <a:latin typeface="+mn-lt"/>
                <a:ea typeface="ＭＳ Ｐゴシック" panose="020B0600070205080204" pitchFamily="34" charset="-128"/>
              </a:rPr>
              <a:t>, a regular expression, also referred to as "regex" or "</a:t>
            </a:r>
            <a:r>
              <a:rPr lang="en-US" altLang="en-US" sz="2138" dirty="0" err="1">
                <a:solidFill>
                  <a:schemeClr val="tx2"/>
                </a:solidFill>
                <a:latin typeface="+mn-lt"/>
                <a:ea typeface="ＭＳ Ｐゴシック" panose="020B0600070205080204" pitchFamily="34" charset="-128"/>
              </a:rPr>
              <a:t>regexp</a:t>
            </a:r>
            <a:r>
              <a:rPr lang="en-US" altLang="en-US" sz="2138" dirty="0">
                <a:solidFill>
                  <a:schemeClr val="tx2"/>
                </a:solidFill>
                <a:latin typeface="+mn-lt"/>
                <a:ea typeface="ＭＳ Ｐゴシック" panose="020B0600070205080204" pitchFamily="34" charset="-128"/>
              </a:rPr>
              <a:t>", provides a concise and flexible means for matching strings o</a:t>
            </a:r>
            <a:r>
              <a:rPr lang="en-US" altLang="en-US" sz="2138" dirty="0">
                <a:solidFill>
                  <a:schemeClr val="tx2"/>
                </a:solidFill>
                <a:latin typeface="+mn-lt"/>
                <a:ea typeface="ＭＳ Ｐゴシック" panose="020B0600070205080204" pitchFamily="34" charset="-128"/>
                <a:hlinkClick r:id="rId3">
                  <a:extLst>
                    <a:ext uri="{A12FA001-AC4F-418D-AE19-62706E023703}">
                      <ahyp:hlinkClr xmlns:ahyp="http://schemas.microsoft.com/office/drawing/2018/hyperlinkcolor" val="tx"/>
                    </a:ext>
                  </a:extLst>
                </a:hlinkClick>
              </a:rPr>
              <a:t>f text,</a:t>
            </a:r>
            <a:r>
              <a:rPr lang="en-US" altLang="en-US" sz="2138" dirty="0">
                <a:solidFill>
                  <a:schemeClr val="tx2"/>
                </a:solidFill>
                <a:latin typeface="+mn-lt"/>
                <a:ea typeface="ＭＳ Ｐゴシック" panose="020B0600070205080204" pitchFamily="34" charset="-128"/>
              </a:rPr>
              <a:t> such as particular characters, words, or patterns of characters. </a:t>
            </a:r>
          </a:p>
          <a:p>
            <a:pPr eaLnBrk="1" hangingPunct="1"/>
            <a:endParaRPr lang="en-US" altLang="en-US" sz="2138" dirty="0">
              <a:solidFill>
                <a:schemeClr val="tx2"/>
              </a:solidFill>
              <a:latin typeface="+mn-lt"/>
              <a:ea typeface="ＭＳ Ｐゴシック" panose="020B0600070205080204" pitchFamily="34" charset="-128"/>
            </a:endParaRPr>
          </a:p>
          <a:p>
            <a:pPr marL="342900" indent="-342900" eaLnBrk="1" hangingPunct="1">
              <a:buFont typeface="Arial" panose="020B0604020202020204" pitchFamily="34" charset="0"/>
              <a:buChar char="•"/>
            </a:pPr>
            <a:r>
              <a:rPr lang="en-US" altLang="en-US" sz="2138" dirty="0">
                <a:solidFill>
                  <a:schemeClr val="tx2"/>
                </a:solidFill>
                <a:latin typeface="+mn-lt"/>
                <a:ea typeface="ＭＳ Ｐゴシック" panose="020B0600070205080204" pitchFamily="34" charset="-128"/>
              </a:rPr>
              <a:t>A regular expression is written in a formal language </a:t>
            </a:r>
            <a:r>
              <a:rPr lang="en-US" altLang="en-US" sz="2138" dirty="0">
                <a:solidFill>
                  <a:schemeClr val="tx2"/>
                </a:solidFill>
                <a:latin typeface="+mn-lt"/>
                <a:ea typeface="ＭＳ Ｐゴシック" panose="020B0600070205080204" pitchFamily="34" charset="-128"/>
                <a:hlinkClick r:id="rId4">
                  <a:extLst>
                    <a:ext uri="{A12FA001-AC4F-418D-AE19-62706E023703}">
                      <ahyp:hlinkClr xmlns:ahyp="http://schemas.microsoft.com/office/drawing/2018/hyperlinkcolor" val="tx"/>
                    </a:ext>
                  </a:extLst>
                </a:hlinkClick>
              </a:rPr>
              <a:t>that can be int</a:t>
            </a:r>
            <a:r>
              <a:rPr lang="en-US" altLang="en-US" sz="2138" dirty="0">
                <a:solidFill>
                  <a:schemeClr val="tx2"/>
                </a:solidFill>
                <a:latin typeface="+mn-lt"/>
                <a:ea typeface="ＭＳ Ｐゴシック" panose="020B0600070205080204" pitchFamily="34" charset="-128"/>
              </a:rPr>
              <a:t>erpreted by a regular expression processor.</a:t>
            </a:r>
          </a:p>
        </p:txBody>
      </p:sp>
    </p:spTree>
    <p:extLst>
      <p:ext uri="{BB962C8B-B14F-4D97-AF65-F5344CB8AC3E}">
        <p14:creationId xmlns:p14="http://schemas.microsoft.com/office/powerpoint/2010/main" val="3368252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F27125F8-E03F-CE4D-8658-A4324CB7C5AB}"/>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Understanding Regular Expressions</a:t>
            </a:r>
          </a:p>
        </p:txBody>
      </p:sp>
      <p:sp>
        <p:nvSpPr>
          <p:cNvPr id="21506" name="Rectangle 2">
            <a:extLst>
              <a:ext uri="{FF2B5EF4-FFF2-40B4-BE49-F238E27FC236}">
                <a16:creationId xmlns:a16="http://schemas.microsoft.com/office/drawing/2014/main" id="{07817248-1AA8-4144-B79E-88CBC1BA2902}"/>
              </a:ext>
            </a:extLst>
          </p:cNvPr>
          <p:cNvSpPr>
            <a:spLocks noGrp="1" noChangeArrowheads="1"/>
          </p:cNvSpPr>
          <p:nvPr>
            <p:ph type="body" idx="1"/>
          </p:nvPr>
        </p:nvSpPr>
        <p:spPr>
          <a:xfrm>
            <a:off x="755576" y="2924944"/>
            <a:ext cx="7931224" cy="3658418"/>
          </a:xfrm>
        </p:spPr>
        <p:txBody>
          <a:bodyPr/>
          <a:lstStyle/>
          <a:p>
            <a:pPr marL="621506" eaLnBrk="1" hangingPunct="1">
              <a:buFont typeface="Gill Sans" charset="0"/>
              <a:buChar char="•"/>
              <a:defRPr/>
            </a:pPr>
            <a:endParaRPr lang="en-US" sz="2000" dirty="0">
              <a:sym typeface="Gill Sans" charset="0"/>
            </a:endParaRPr>
          </a:p>
          <a:p>
            <a:pPr marL="621506" eaLnBrk="1" hangingPunct="1">
              <a:buFont typeface="Gill Sans" charset="0"/>
              <a:buChar char="•"/>
              <a:defRPr/>
            </a:pPr>
            <a:r>
              <a:rPr lang="en-US" sz="2000" dirty="0">
                <a:sym typeface="Gill Sans" charset="0"/>
              </a:rPr>
              <a:t>Very powerful and quite cryptic</a:t>
            </a:r>
          </a:p>
          <a:p>
            <a:pPr marL="621506" eaLnBrk="1" hangingPunct="1">
              <a:buFont typeface="Gill Sans" charset="0"/>
              <a:buChar char="•"/>
              <a:defRPr/>
            </a:pPr>
            <a:r>
              <a:rPr lang="en-US" sz="2000" dirty="0">
                <a:sym typeface="Gill Sans" charset="0"/>
              </a:rPr>
              <a:t>Fun once you understand them</a:t>
            </a:r>
          </a:p>
          <a:p>
            <a:pPr marL="621506" eaLnBrk="1" hangingPunct="1">
              <a:buFont typeface="Gill Sans" charset="0"/>
              <a:buChar char="•"/>
              <a:defRPr/>
            </a:pPr>
            <a:r>
              <a:rPr lang="en-US" sz="2000" dirty="0">
                <a:sym typeface="Gill Sans" charset="0"/>
              </a:rPr>
              <a:t>Regular expressions are a language unto themselves</a:t>
            </a:r>
          </a:p>
          <a:p>
            <a:pPr marL="621506" eaLnBrk="1" hangingPunct="1">
              <a:buFont typeface="Gill Sans" charset="0"/>
              <a:buChar char="•"/>
              <a:defRPr/>
            </a:pPr>
            <a:r>
              <a:rPr lang="en-US" sz="2000" dirty="0">
                <a:sym typeface="Gill Sans" charset="0"/>
              </a:rPr>
              <a:t>A language of "marker characters" - programming with characters</a:t>
            </a:r>
          </a:p>
          <a:p>
            <a:pPr marL="621506" eaLnBrk="1" hangingPunct="1">
              <a:buFont typeface="Gill Sans" charset="0"/>
              <a:buChar char="•"/>
              <a:defRPr/>
            </a:pPr>
            <a:r>
              <a:rPr lang="en-US" sz="2000" dirty="0">
                <a:sym typeface="Gill Sans" charset="0"/>
              </a:rPr>
              <a:t>It is kind of an "old school" language - compact</a:t>
            </a:r>
          </a:p>
        </p:txBody>
      </p:sp>
      <p:sp>
        <p:nvSpPr>
          <p:cNvPr id="4" name="Rectangle 3">
            <a:extLst>
              <a:ext uri="{FF2B5EF4-FFF2-40B4-BE49-F238E27FC236}">
                <a16:creationId xmlns:a16="http://schemas.microsoft.com/office/drawing/2014/main" id="{8082288A-DE46-134B-AE86-2FC6FF8CED20}"/>
              </a:ext>
            </a:extLst>
          </p:cNvPr>
          <p:cNvSpPr>
            <a:spLocks/>
          </p:cNvSpPr>
          <p:nvPr/>
        </p:nvSpPr>
        <p:spPr bwMode="auto">
          <a:xfrm>
            <a:off x="1115616" y="2204864"/>
            <a:ext cx="59864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dirty="0">
                <a:solidFill>
                  <a:schemeClr val="tx1"/>
                </a:solidFill>
                <a:latin typeface="+mn-lt"/>
                <a:ea typeface="ＭＳ Ｐゴシック" panose="020B0600070205080204" pitchFamily="34" charset="-128"/>
              </a:rPr>
              <a:t>Really clever "wild card" expressions for matching and parsing strings.</a:t>
            </a:r>
          </a:p>
        </p:txBody>
      </p:sp>
    </p:spTree>
    <p:extLst>
      <p:ext uri="{BB962C8B-B14F-4D97-AF65-F5344CB8AC3E}">
        <p14:creationId xmlns:p14="http://schemas.microsoft.com/office/powerpoint/2010/main" val="2710309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BB58706-CF61-3741-93AB-6C1265D392A6}"/>
              </a:ext>
            </a:extLst>
          </p:cNvPr>
          <p:cNvSpPr>
            <a:spLocks noGrp="1" noChangeArrowheads="1"/>
          </p:cNvSpPr>
          <p:nvPr>
            <p:ph type="title"/>
          </p:nvPr>
        </p:nvSpPr>
        <p:spPr/>
        <p:txBody>
          <a:bodyPr/>
          <a:lstStyle/>
          <a:p>
            <a:pPr>
              <a:defRPr/>
            </a:pPr>
            <a:r>
              <a:rPr lang="en-US" b="1" dirty="0">
                <a:solidFill>
                  <a:schemeClr val="accent2"/>
                </a:solidFill>
                <a:sym typeface="Gill Sans" charset="0"/>
              </a:rPr>
              <a:t>Regular Expressions</a:t>
            </a:r>
            <a:endParaRPr lang="en-US" b="1" dirty="0">
              <a:solidFill>
                <a:schemeClr val="accent2"/>
              </a:solidFill>
              <a:effectLst>
                <a:outerShdw blurRad="38100" dist="38100" dir="2700000" algn="tl">
                  <a:srgbClr val="000000"/>
                </a:outerShdw>
              </a:effectLst>
              <a:ea typeface="ＭＳ Ｐゴシック" charset="-128"/>
              <a:cs typeface="ＭＳ Ｐゴシック" charset="-128"/>
            </a:endParaRPr>
          </a:p>
        </p:txBody>
      </p:sp>
      <p:sp>
        <p:nvSpPr>
          <p:cNvPr id="18435" name="Rectangle 3">
            <a:extLst>
              <a:ext uri="{FF2B5EF4-FFF2-40B4-BE49-F238E27FC236}">
                <a16:creationId xmlns:a16="http://schemas.microsoft.com/office/drawing/2014/main" id="{2A548140-33A1-6D48-BE0D-9FFF707408DF}"/>
              </a:ext>
            </a:extLst>
          </p:cNvPr>
          <p:cNvSpPr>
            <a:spLocks noGrp="1" noChangeArrowheads="1"/>
          </p:cNvSpPr>
          <p:nvPr>
            <p:ph type="body" idx="1"/>
          </p:nvPr>
        </p:nvSpPr>
        <p:spPr>
          <a:xfrm>
            <a:off x="685800" y="1676400"/>
            <a:ext cx="7772400" cy="3733800"/>
          </a:xfrm>
        </p:spPr>
        <p:txBody>
          <a:bodyPr/>
          <a:lstStyle/>
          <a:p>
            <a:r>
              <a:rPr lang="en-US" altLang="en-US" sz="2400" dirty="0">
                <a:ea typeface="ＭＳ Ｐゴシック" panose="020B0600070205080204" pitchFamily="34" charset="-128"/>
              </a:rPr>
              <a:t>Use regular expressions to:</a:t>
            </a:r>
          </a:p>
          <a:p>
            <a:pPr lvl="1"/>
            <a:endParaRPr lang="en-US" altLang="en-US" sz="2000" dirty="0">
              <a:ea typeface="ＭＳ Ｐゴシック" panose="020B0600070205080204" pitchFamily="34" charset="-128"/>
            </a:endParaRPr>
          </a:p>
          <a:p>
            <a:pPr lvl="1"/>
            <a:r>
              <a:rPr lang="en-US" altLang="en-US" sz="2000" dirty="0">
                <a:ea typeface="ＭＳ Ｐゴシック" panose="020B0600070205080204" pitchFamily="34" charset="-128"/>
              </a:rPr>
              <a:t>Search a string (search and match)</a:t>
            </a:r>
          </a:p>
          <a:p>
            <a:pPr lvl="1"/>
            <a:r>
              <a:rPr lang="en-US" altLang="en-US" sz="2000" dirty="0">
                <a:ea typeface="ＭＳ Ｐゴシック" panose="020B0600070205080204" pitchFamily="34" charset="-128"/>
              </a:rPr>
              <a:t>Replace parts of a string (sub)</a:t>
            </a:r>
          </a:p>
          <a:p>
            <a:pPr lvl="1"/>
            <a:r>
              <a:rPr lang="en-US" altLang="en-US" sz="2000" dirty="0">
                <a:ea typeface="ＭＳ Ｐゴシック" panose="020B0600070205080204" pitchFamily="34" charset="-128"/>
              </a:rPr>
              <a:t>Break strings into smaller pieces (split)</a:t>
            </a:r>
          </a:p>
        </p:txBody>
      </p:sp>
    </p:spTree>
    <p:extLst>
      <p:ext uri="{BB962C8B-B14F-4D97-AF65-F5344CB8AC3E}">
        <p14:creationId xmlns:p14="http://schemas.microsoft.com/office/powerpoint/2010/main" val="3023402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0086F98D-285A-1847-ACAE-41BF394AD35B}"/>
              </a:ext>
            </a:extLst>
          </p:cNvPr>
          <p:cNvSpPr>
            <a:spLocks noGrp="1" noChangeArrowheads="1"/>
          </p:cNvSpPr>
          <p:nvPr>
            <p:ph type="title"/>
          </p:nvPr>
        </p:nvSpPr>
        <p:spPr>
          <a:xfrm>
            <a:off x="850106" y="564355"/>
            <a:ext cx="7443788" cy="885825"/>
          </a:xfrm>
        </p:spPr>
        <p:txBody>
          <a:bodyPr/>
          <a:lstStyle/>
          <a:p>
            <a:pPr eaLnBrk="1" hangingPunct="1">
              <a:defRPr/>
            </a:pPr>
            <a:r>
              <a:rPr lang="en-US" b="1" dirty="0">
                <a:solidFill>
                  <a:schemeClr val="accent2"/>
                </a:solidFill>
                <a:sym typeface="Gill Sans" charset="0"/>
              </a:rPr>
              <a:t>Regular Expression Quick Guide</a:t>
            </a:r>
          </a:p>
        </p:txBody>
      </p:sp>
      <p:sp>
        <p:nvSpPr>
          <p:cNvPr id="23554" name="Rectangle 2">
            <a:extLst>
              <a:ext uri="{FF2B5EF4-FFF2-40B4-BE49-F238E27FC236}">
                <a16:creationId xmlns:a16="http://schemas.microsoft.com/office/drawing/2014/main" id="{E3BA9A93-1C3A-A044-93A0-8905AFA599E5}"/>
              </a:ext>
            </a:extLst>
          </p:cNvPr>
          <p:cNvSpPr>
            <a:spLocks/>
          </p:cNvSpPr>
          <p:nvPr/>
        </p:nvSpPr>
        <p:spPr bwMode="auto">
          <a:xfrm>
            <a:off x="575072" y="2007394"/>
            <a:ext cx="8279606"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Matches the beginning of a line</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Matches the end of the line</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Matches any character</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\s       </a:t>
            </a:r>
            <a:r>
              <a:rPr lang="en-US" altLang="en-US" sz="1800" dirty="0">
                <a:solidFill>
                  <a:schemeClr val="tx1"/>
                </a:solidFill>
                <a:latin typeface="+mn-lt"/>
                <a:ea typeface="ＭＳ Ｐゴシック" panose="020B0600070205080204" pitchFamily="34" charset="-128"/>
                <a:sym typeface="Monaco" pitchFamily="2" charset="77"/>
              </a:rPr>
              <a:t>Matches whitespace</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\S       </a:t>
            </a:r>
            <a:r>
              <a:rPr lang="en-US" altLang="en-US" sz="1800" dirty="0">
                <a:solidFill>
                  <a:schemeClr val="tx1"/>
                </a:solidFill>
                <a:latin typeface="+mn-lt"/>
                <a:ea typeface="ＭＳ Ｐゴシック" panose="020B0600070205080204" pitchFamily="34" charset="-128"/>
                <a:sym typeface="Monaco" pitchFamily="2" charset="77"/>
              </a:rPr>
              <a:t>Matches any non-whitespace character</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a:t>
            </a:r>
            <a:r>
              <a:rPr lang="en-US" altLang="en-US" sz="1800" dirty="0">
                <a:solidFill>
                  <a:schemeClr val="tx1"/>
                </a:solidFill>
                <a:latin typeface="+mn-lt"/>
                <a:ea typeface="ＭＳ Ｐゴシック" panose="020B0600070205080204" pitchFamily="34" charset="-128"/>
                <a:sym typeface="Monaco" pitchFamily="2" charset="77"/>
              </a:rPr>
              <a:t>        Repeats a character zero or more times</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Repeats a character zero or more times (non-greedy)</a:t>
            </a:r>
          </a:p>
        </p:txBody>
      </p:sp>
    </p:spTree>
    <p:extLst>
      <p:ext uri="{BB962C8B-B14F-4D97-AF65-F5344CB8AC3E}">
        <p14:creationId xmlns:p14="http://schemas.microsoft.com/office/powerpoint/2010/main" val="130019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efde9bd7e1_0_235"/>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Corpus analytics </a:t>
            </a:r>
            <a:endParaRPr/>
          </a:p>
        </p:txBody>
      </p:sp>
      <p:sp>
        <p:nvSpPr>
          <p:cNvPr id="135" name="Google Shape;135;gefde9bd7e1_0_23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36" name="Google Shape;136;gefde9bd7e1_0_235"/>
          <p:cNvSpPr txBox="1">
            <a:spLocks noGrp="1"/>
          </p:cNvSpPr>
          <p:nvPr>
            <p:ph type="body" idx="1"/>
          </p:nvPr>
        </p:nvSpPr>
        <p:spPr>
          <a:xfrm>
            <a:off x="827584" y="1713496"/>
            <a:ext cx="8229600" cy="452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1800"/>
              <a:t>&gt;&gt;&gt; import nltk</a:t>
            </a:r>
            <a:endParaRPr sz="1800"/>
          </a:p>
          <a:p>
            <a:pPr marL="0" lvl="0" indent="0" algn="l" rtl="0">
              <a:spcBef>
                <a:spcPts val="360"/>
              </a:spcBef>
              <a:spcAft>
                <a:spcPts val="0"/>
              </a:spcAft>
              <a:buClr>
                <a:schemeClr val="dk1"/>
              </a:buClr>
              <a:buSzPts val="1800"/>
              <a:buFont typeface="Arial"/>
              <a:buNone/>
            </a:pPr>
            <a:r>
              <a:rPr lang="en-US" sz="1800"/>
              <a:t>&gt;&gt;&gt; from nltk.corpus import PlaintextCorpusReader</a:t>
            </a:r>
            <a:endParaRPr sz="1800"/>
          </a:p>
          <a:p>
            <a:pPr marL="0" lvl="0" indent="0" algn="l" rtl="0">
              <a:spcBef>
                <a:spcPts val="360"/>
              </a:spcBef>
              <a:spcAft>
                <a:spcPts val="0"/>
              </a:spcAft>
              <a:buClr>
                <a:schemeClr val="dk1"/>
              </a:buClr>
              <a:buSzPts val="1800"/>
              <a:buFont typeface="Arial"/>
              <a:buNone/>
            </a:pPr>
            <a:r>
              <a:rPr lang="en-US" sz="1800"/>
              <a:t>&gt;&gt;&gt; imdbcorpus = PlaintextCorpusReader('./training','.*’)</a:t>
            </a:r>
            <a:endParaRPr/>
          </a:p>
          <a:p>
            <a:pPr marL="0" lvl="0" indent="0" algn="l" rtl="0">
              <a:spcBef>
                <a:spcPts val="360"/>
              </a:spcBef>
              <a:spcAft>
                <a:spcPts val="0"/>
              </a:spcAft>
              <a:buClr>
                <a:schemeClr val="dk1"/>
              </a:buClr>
              <a:buSzPts val="1800"/>
              <a:buFont typeface="Arial"/>
              <a:buNone/>
            </a:pPr>
            <a:endParaRPr sz="1800"/>
          </a:p>
          <a:p>
            <a:pPr marL="0" lvl="0" indent="0" algn="l" rtl="0">
              <a:spcBef>
                <a:spcPts val="360"/>
              </a:spcBef>
              <a:spcAft>
                <a:spcPts val="0"/>
              </a:spcAft>
              <a:buClr>
                <a:schemeClr val="dk1"/>
              </a:buClr>
              <a:buSzPts val="1800"/>
              <a:buFont typeface="Arial"/>
              <a:buNone/>
            </a:pPr>
            <a:r>
              <a:rPr lang="en-US" sz="1800"/>
              <a:t>&gt;&gt;&gt; from nltk import FreqDist</a:t>
            </a:r>
            <a:endParaRPr sz="1800"/>
          </a:p>
          <a:p>
            <a:pPr marL="0" lvl="0" indent="0" algn="l" rtl="0">
              <a:spcBef>
                <a:spcPts val="360"/>
              </a:spcBef>
              <a:spcAft>
                <a:spcPts val="0"/>
              </a:spcAft>
              <a:buClr>
                <a:schemeClr val="dk1"/>
              </a:buClr>
              <a:buSzPts val="1800"/>
              <a:buFont typeface="Arial"/>
              <a:buNone/>
            </a:pPr>
            <a:r>
              <a:rPr lang="en-US" sz="1800"/>
              <a:t>&gt;&gt;&gt; fd1 = FreqDist(imdbcorpus.words())</a:t>
            </a:r>
            <a:endParaRPr/>
          </a:p>
          <a:p>
            <a:pPr marL="0" lvl="0" indent="0" algn="l" rtl="0">
              <a:spcBef>
                <a:spcPts val="360"/>
              </a:spcBef>
              <a:spcAft>
                <a:spcPts val="0"/>
              </a:spcAft>
              <a:buClr>
                <a:schemeClr val="dk1"/>
              </a:buClr>
              <a:buSzPts val="1800"/>
              <a:buFont typeface="Arial"/>
              <a:buNone/>
            </a:pPr>
            <a:r>
              <a:rPr lang="en-US" sz="1800"/>
              <a:t>&gt;&gt;&gt; fd1.N() </a:t>
            </a:r>
            <a:endParaRPr/>
          </a:p>
          <a:p>
            <a:pPr marL="0" lvl="0" indent="0" algn="l" rtl="0">
              <a:spcBef>
                <a:spcPts val="360"/>
              </a:spcBef>
              <a:spcAft>
                <a:spcPts val="0"/>
              </a:spcAft>
              <a:buClr>
                <a:schemeClr val="dk1"/>
              </a:buClr>
              <a:buSzPts val="1800"/>
              <a:buFont typeface="Arial"/>
              <a:buNone/>
            </a:pPr>
            <a:endParaRPr sz="1800"/>
          </a:p>
          <a:p>
            <a:pPr marL="0" lvl="0" indent="0" algn="l" rtl="0">
              <a:spcBef>
                <a:spcPts val="320"/>
              </a:spcBef>
              <a:spcAft>
                <a:spcPts val="0"/>
              </a:spcAft>
              <a:buClr>
                <a:srgbClr val="595959"/>
              </a:buClr>
              <a:buSzPts val="1600"/>
              <a:buFont typeface="Arial"/>
              <a:buNone/>
            </a:pPr>
            <a:r>
              <a:rPr lang="en-US" sz="1600" b="1">
                <a:solidFill>
                  <a:srgbClr val="595959"/>
                </a:solidFill>
              </a:rPr>
              <a:t>#total number of sample outcomes. Same as len(imdbcorpus.words()) </a:t>
            </a:r>
            <a:endParaRPr/>
          </a:p>
          <a:p>
            <a:pPr marL="0" lvl="0" indent="0" algn="l" rtl="0">
              <a:spcBef>
                <a:spcPts val="320"/>
              </a:spcBef>
              <a:spcAft>
                <a:spcPts val="0"/>
              </a:spcAft>
              <a:buClr>
                <a:srgbClr val="595959"/>
              </a:buClr>
              <a:buSzPts val="1600"/>
              <a:buFont typeface="Arial"/>
              <a:buNone/>
            </a:pPr>
            <a:r>
              <a:rPr lang="en-US" sz="1600" b="1">
                <a:solidFill>
                  <a:srgbClr val="595959"/>
                </a:solidFill>
              </a:rPr>
              <a:t>160035</a:t>
            </a:r>
            <a:endParaRPr/>
          </a:p>
          <a:p>
            <a:pPr marL="0" lvl="0" indent="0" algn="l" rtl="0">
              <a:spcBef>
                <a:spcPts val="360"/>
              </a:spcBef>
              <a:spcAft>
                <a:spcPts val="0"/>
              </a:spcAft>
              <a:buClr>
                <a:schemeClr val="dk1"/>
              </a:buClr>
              <a:buSzPts val="1800"/>
              <a:buFont typeface="Arial"/>
              <a:buNone/>
            </a:pP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0086F98D-285A-1847-ACAE-41BF394AD35B}"/>
              </a:ext>
            </a:extLst>
          </p:cNvPr>
          <p:cNvSpPr>
            <a:spLocks noGrp="1" noChangeArrowheads="1"/>
          </p:cNvSpPr>
          <p:nvPr>
            <p:ph type="title"/>
          </p:nvPr>
        </p:nvSpPr>
        <p:spPr>
          <a:xfrm>
            <a:off x="850106" y="564355"/>
            <a:ext cx="7443788" cy="885825"/>
          </a:xfrm>
        </p:spPr>
        <p:txBody>
          <a:bodyPr/>
          <a:lstStyle/>
          <a:p>
            <a:pPr eaLnBrk="1" hangingPunct="1">
              <a:defRPr/>
            </a:pPr>
            <a:r>
              <a:rPr lang="en-US" b="1" dirty="0">
                <a:solidFill>
                  <a:schemeClr val="accent2"/>
                </a:solidFill>
                <a:sym typeface="Gill Sans" charset="0"/>
              </a:rPr>
              <a:t>Regular Expression Quick Guide</a:t>
            </a:r>
          </a:p>
        </p:txBody>
      </p:sp>
      <p:sp>
        <p:nvSpPr>
          <p:cNvPr id="23554" name="Rectangle 2">
            <a:extLst>
              <a:ext uri="{FF2B5EF4-FFF2-40B4-BE49-F238E27FC236}">
                <a16:creationId xmlns:a16="http://schemas.microsoft.com/office/drawing/2014/main" id="{E3BA9A93-1C3A-A044-93A0-8905AFA599E5}"/>
              </a:ext>
            </a:extLst>
          </p:cNvPr>
          <p:cNvSpPr>
            <a:spLocks/>
          </p:cNvSpPr>
          <p:nvPr/>
        </p:nvSpPr>
        <p:spPr bwMode="auto">
          <a:xfrm>
            <a:off x="575072" y="2007394"/>
            <a:ext cx="8279606"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Repeats a character one or more times</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a:t>
            </a:r>
            <a:r>
              <a:rPr lang="en-US" altLang="en-US" sz="1800" dirty="0">
                <a:solidFill>
                  <a:schemeClr val="tx1"/>
                </a:solidFill>
                <a:latin typeface="+mn-lt"/>
                <a:ea typeface="ＭＳ Ｐゴシック" panose="020B0600070205080204" pitchFamily="34" charset="-128"/>
                <a:sym typeface="Monaco" pitchFamily="2" charset="77"/>
              </a:rPr>
              <a:t>       Repeats a character one or more times (non-greedy)</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a:t>
            </a:r>
            <a:r>
              <a:rPr lang="en-US" altLang="en-US" sz="1800" dirty="0" err="1">
                <a:solidFill>
                  <a:srgbClr val="C00000"/>
                </a:solidFill>
                <a:latin typeface="+mn-lt"/>
                <a:ea typeface="ＭＳ Ｐゴシック" panose="020B0600070205080204" pitchFamily="34" charset="-128"/>
                <a:sym typeface="Monaco" pitchFamily="2" charset="77"/>
              </a:rPr>
              <a:t>aeiou</a:t>
            </a:r>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Matches a single character in the listed set</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[^XYZ]   </a:t>
            </a:r>
            <a:r>
              <a:rPr lang="en-US" altLang="en-US" sz="1800" dirty="0">
                <a:solidFill>
                  <a:schemeClr val="tx1"/>
                </a:solidFill>
                <a:latin typeface="+mn-lt"/>
                <a:ea typeface="ＭＳ Ｐゴシック" panose="020B0600070205080204" pitchFamily="34" charset="-128"/>
                <a:sym typeface="Monaco" pitchFamily="2" charset="77"/>
              </a:rPr>
              <a:t>Matches a single character not in the listed set</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[a-z0-9] </a:t>
            </a:r>
            <a:r>
              <a:rPr lang="en-US" altLang="en-US" sz="1800" dirty="0">
                <a:solidFill>
                  <a:schemeClr val="tx1"/>
                </a:solidFill>
                <a:latin typeface="+mn-lt"/>
                <a:ea typeface="ＭＳ Ｐゴシック" panose="020B0600070205080204" pitchFamily="34" charset="-128"/>
                <a:sym typeface="Monaco" pitchFamily="2" charset="77"/>
              </a:rPr>
              <a:t>The set of characters can include a range</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Indicates where string extraction is to start</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Indicates where string extraction is to end</a:t>
            </a:r>
          </a:p>
        </p:txBody>
      </p:sp>
    </p:spTree>
    <p:extLst>
      <p:ext uri="{BB962C8B-B14F-4D97-AF65-F5344CB8AC3E}">
        <p14:creationId xmlns:p14="http://schemas.microsoft.com/office/powerpoint/2010/main" val="1572620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8BCD439-62F1-5643-B114-90318A0897D0}"/>
              </a:ext>
            </a:extLst>
          </p:cNvPr>
          <p:cNvSpPr>
            <a:spLocks noGrp="1" noChangeArrowheads="1"/>
          </p:cNvSpPr>
          <p:nvPr>
            <p:ph type="title"/>
          </p:nvPr>
        </p:nvSpPr>
        <p:spPr>
          <a:xfrm>
            <a:off x="381000" y="381000"/>
            <a:ext cx="8458200" cy="1143000"/>
          </a:xfrm>
        </p:spPr>
        <p:txBody>
          <a:bodyPr/>
          <a:lstStyle/>
          <a:p>
            <a:pPr>
              <a:defRPr/>
            </a:pPr>
            <a:r>
              <a:rPr lang="en-US" sz="3600" b="1" dirty="0">
                <a:solidFill>
                  <a:schemeClr val="accent2"/>
                </a:solidFill>
                <a:sym typeface="Gill Sans" charset="0"/>
              </a:rPr>
              <a:t>Regular Expression Syntax</a:t>
            </a:r>
            <a:endParaRPr lang="en-US" altLang="en-US" sz="3600" b="1" dirty="0">
              <a:solidFill>
                <a:schemeClr val="accent2"/>
              </a:solidFill>
              <a:effectLst>
                <a:outerShdw blurRad="38100" dist="38100" dir="2700000" algn="tl">
                  <a:srgbClr val="000000"/>
                </a:outerShdw>
              </a:effectLst>
              <a:ea typeface="ＭＳ Ｐゴシック" panose="020B0600070205080204" pitchFamily="34" charset="-128"/>
            </a:endParaRPr>
          </a:p>
        </p:txBody>
      </p:sp>
      <p:sp>
        <p:nvSpPr>
          <p:cNvPr id="19459" name="Rectangle 3">
            <a:extLst>
              <a:ext uri="{FF2B5EF4-FFF2-40B4-BE49-F238E27FC236}">
                <a16:creationId xmlns:a16="http://schemas.microsoft.com/office/drawing/2014/main" id="{FFFF56C7-6995-9843-9089-4903FDEEFD1C}"/>
              </a:ext>
            </a:extLst>
          </p:cNvPr>
          <p:cNvSpPr>
            <a:spLocks noGrp="1" noChangeArrowheads="1"/>
          </p:cNvSpPr>
          <p:nvPr>
            <p:ph type="body" idx="1"/>
          </p:nvPr>
        </p:nvSpPr>
        <p:spPr>
          <a:xfrm>
            <a:off x="685800" y="1676400"/>
            <a:ext cx="7772400" cy="4495800"/>
          </a:xfrm>
        </p:spPr>
        <p:txBody>
          <a:bodyPr/>
          <a:lstStyle/>
          <a:p>
            <a:r>
              <a:rPr lang="en-US" altLang="en-US" sz="2000" dirty="0">
                <a:ea typeface="ＭＳ Ｐゴシック" panose="020B0600070205080204" pitchFamily="34" charset="-128"/>
              </a:rPr>
              <a:t>Most characters match themselves</a:t>
            </a:r>
          </a:p>
          <a:p>
            <a:pPr lvl="1" indent="0">
              <a:buFontTx/>
              <a:buNone/>
            </a:pPr>
            <a:r>
              <a:rPr lang="en-US" altLang="en-US" sz="2000" dirty="0">
                <a:solidFill>
                  <a:schemeClr val="bg2"/>
                </a:solidFill>
                <a:ea typeface="ＭＳ Ｐゴシック" panose="020B0600070205080204" pitchFamily="34" charset="-128"/>
              </a:rPr>
              <a:t>The regular expression “test” matches the string ‘test’, and only that string</a:t>
            </a:r>
          </a:p>
          <a:p>
            <a:r>
              <a:rPr lang="en-US" altLang="en-US" sz="2000" dirty="0">
                <a:ea typeface="ＭＳ Ｐゴシック" panose="020B0600070205080204" pitchFamily="34" charset="-128"/>
              </a:rPr>
              <a:t>[x] matches any </a:t>
            </a:r>
            <a:r>
              <a:rPr lang="en-US" altLang="en-US" sz="2000" i="1" dirty="0">
                <a:ea typeface="ＭＳ Ｐゴシック" panose="020B0600070205080204" pitchFamily="34" charset="-128"/>
              </a:rPr>
              <a:t>one</a:t>
            </a:r>
            <a:r>
              <a:rPr lang="en-US" altLang="en-US" sz="2000" dirty="0">
                <a:ea typeface="ＭＳ Ｐゴシック" panose="020B0600070205080204" pitchFamily="34" charset="-128"/>
              </a:rPr>
              <a:t> of a list of characters</a:t>
            </a:r>
          </a:p>
          <a:p>
            <a:pPr lvl="1" indent="0">
              <a:buFontTx/>
              <a:buNone/>
            </a:pP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abc</a:t>
            </a:r>
            <a:r>
              <a:rPr lang="en-US" altLang="en-US" sz="2000" dirty="0">
                <a:ea typeface="ＭＳ Ｐゴシック" panose="020B0600070205080204" pitchFamily="34" charset="-128"/>
              </a:rPr>
              <a:t>]” matches ‘</a:t>
            </a:r>
            <a:r>
              <a:rPr lang="en-US" altLang="en-US" sz="2000" dirty="0" err="1">
                <a:ea typeface="ＭＳ Ｐゴシック" panose="020B0600070205080204" pitchFamily="34" charset="-128"/>
              </a:rPr>
              <a:t>a’,‘b’,or</a:t>
            </a:r>
            <a:r>
              <a:rPr lang="en-US" altLang="en-US" sz="2000" dirty="0">
                <a:ea typeface="ＭＳ Ｐゴシック" panose="020B0600070205080204" pitchFamily="34" charset="-128"/>
              </a:rPr>
              <a:t> ‘c’</a:t>
            </a:r>
          </a:p>
          <a:p>
            <a:r>
              <a:rPr lang="en-US" altLang="en-US" sz="2000" dirty="0">
                <a:ea typeface="ＭＳ Ｐゴシック" panose="020B0600070205080204" pitchFamily="34" charset="-128"/>
              </a:rPr>
              <a:t>[^x] matches any </a:t>
            </a:r>
            <a:r>
              <a:rPr lang="en-US" altLang="en-US" sz="2000" i="1" dirty="0">
                <a:ea typeface="ＭＳ Ｐゴシック" panose="020B0600070205080204" pitchFamily="34" charset="-128"/>
              </a:rPr>
              <a:t>one</a:t>
            </a:r>
            <a:r>
              <a:rPr lang="en-US" altLang="en-US" sz="2000" dirty="0">
                <a:ea typeface="ＭＳ Ｐゴシック" panose="020B0600070205080204" pitchFamily="34" charset="-128"/>
              </a:rPr>
              <a:t> character that is not included in </a:t>
            </a:r>
            <a:r>
              <a:rPr lang="en-US" altLang="en-US" sz="2000" i="1" dirty="0">
                <a:ea typeface="ＭＳ Ｐゴシック" panose="020B0600070205080204" pitchFamily="34" charset="-128"/>
              </a:rPr>
              <a:t>x</a:t>
            </a:r>
          </a:p>
          <a:p>
            <a:pPr lvl="1" indent="0">
              <a:buFontTx/>
              <a:buNone/>
            </a:pPr>
            <a:r>
              <a:rPr lang="en-US" altLang="en-US" sz="2000" dirty="0">
                <a:solidFill>
                  <a:schemeClr val="bg2"/>
                </a:solidFill>
                <a:ea typeface="ＭＳ Ｐゴシック" panose="020B0600070205080204" pitchFamily="34" charset="-128"/>
              </a:rPr>
              <a:t>“[^</a:t>
            </a:r>
            <a:r>
              <a:rPr lang="en-US" altLang="en-US" sz="2000" dirty="0" err="1">
                <a:solidFill>
                  <a:schemeClr val="bg2"/>
                </a:solidFill>
                <a:ea typeface="ＭＳ Ｐゴシック" panose="020B0600070205080204" pitchFamily="34" charset="-128"/>
              </a:rPr>
              <a:t>abc</a:t>
            </a:r>
            <a:r>
              <a:rPr lang="en-US" altLang="en-US" sz="2000" dirty="0">
                <a:solidFill>
                  <a:schemeClr val="bg2"/>
                </a:solidFill>
                <a:ea typeface="ＭＳ Ｐゴシック" panose="020B0600070205080204" pitchFamily="34" charset="-128"/>
              </a:rPr>
              <a:t>]” matches any single character </a:t>
            </a:r>
            <a:r>
              <a:rPr lang="en-US" altLang="en-US" sz="2000" i="1" dirty="0">
                <a:solidFill>
                  <a:schemeClr val="bg2"/>
                </a:solidFill>
                <a:ea typeface="ＭＳ Ｐゴシック" panose="020B0600070205080204" pitchFamily="34" charset="-128"/>
              </a:rPr>
              <a:t>except</a:t>
            </a:r>
            <a:r>
              <a:rPr lang="en-US" altLang="en-US" sz="2000" dirty="0">
                <a:solidFill>
                  <a:schemeClr val="bg2"/>
                </a:solidFill>
                <a:ea typeface="ＭＳ Ｐゴシック" panose="020B0600070205080204" pitchFamily="34" charset="-128"/>
              </a:rPr>
              <a:t> ‘</a:t>
            </a:r>
            <a:r>
              <a:rPr lang="en-US" altLang="en-US" sz="2000" dirty="0" err="1">
                <a:solidFill>
                  <a:schemeClr val="bg2"/>
                </a:solidFill>
                <a:ea typeface="ＭＳ Ｐゴシック" panose="020B0600070205080204" pitchFamily="34" charset="-128"/>
              </a:rPr>
              <a:t>a’,’b’,or</a:t>
            </a:r>
            <a:r>
              <a:rPr lang="en-US" altLang="en-US" sz="2000" dirty="0">
                <a:solidFill>
                  <a:schemeClr val="bg2"/>
                </a:solidFill>
                <a:ea typeface="ＭＳ Ｐゴシック" panose="020B0600070205080204" pitchFamily="34" charset="-128"/>
              </a:rPr>
              <a:t> ‘c’</a:t>
            </a:r>
          </a:p>
        </p:txBody>
      </p:sp>
    </p:spTree>
    <p:extLst>
      <p:ext uri="{BB962C8B-B14F-4D97-AF65-F5344CB8AC3E}">
        <p14:creationId xmlns:p14="http://schemas.microsoft.com/office/powerpoint/2010/main" val="1798943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2712C408-3ACE-934A-9602-792DCC455A9C}"/>
              </a:ext>
            </a:extLst>
          </p:cNvPr>
          <p:cNvSpPr>
            <a:spLocks noGrp="1" noChangeArrowheads="1"/>
          </p:cNvSpPr>
          <p:nvPr>
            <p:ph type="body" idx="1"/>
          </p:nvPr>
        </p:nvSpPr>
        <p:spPr>
          <a:xfrm>
            <a:off x="685800" y="1676400"/>
            <a:ext cx="7772400" cy="3810000"/>
          </a:xfrm>
        </p:spPr>
        <p:txBody>
          <a:bodyPr/>
          <a:lstStyle/>
          <a:p>
            <a:r>
              <a:rPr lang="en-US" altLang="en-US" sz="2000" dirty="0">
                <a:ea typeface="ＭＳ Ｐゴシック" panose="020B0600070205080204" pitchFamily="34" charset="-128"/>
              </a:rPr>
              <a:t>“.” matches any single character</a:t>
            </a:r>
          </a:p>
          <a:p>
            <a:r>
              <a:rPr lang="en-US" altLang="en-US" sz="2000" dirty="0">
                <a:ea typeface="ＭＳ Ｐゴシック" panose="020B0600070205080204" pitchFamily="34" charset="-128"/>
              </a:rPr>
              <a:t>Parentheses can be used for grouping</a:t>
            </a:r>
          </a:p>
          <a:p>
            <a:pPr lvl="1" indent="0">
              <a:buFontTx/>
              <a:buNone/>
            </a:pPr>
            <a:r>
              <a:rPr lang="en-US" altLang="en-US" sz="2000" dirty="0">
                <a:solidFill>
                  <a:schemeClr val="bg2"/>
                </a:solidFill>
                <a:ea typeface="ＭＳ Ｐゴシック" panose="020B0600070205080204" pitchFamily="34" charset="-128"/>
              </a:rPr>
              <a:t>“(</a:t>
            </a:r>
            <a:r>
              <a:rPr lang="en-US" altLang="en-US" sz="2000" dirty="0" err="1">
                <a:solidFill>
                  <a:schemeClr val="bg2"/>
                </a:solidFill>
                <a:ea typeface="ＭＳ Ｐゴシック" panose="020B0600070205080204" pitchFamily="34" charset="-128"/>
              </a:rPr>
              <a:t>abc</a:t>
            </a:r>
            <a:r>
              <a:rPr lang="en-US" altLang="en-US" sz="2000" dirty="0">
                <a:solidFill>
                  <a:schemeClr val="bg2"/>
                </a:solidFill>
                <a:ea typeface="ＭＳ Ｐゴシック" panose="020B0600070205080204" pitchFamily="34" charset="-128"/>
              </a:rPr>
              <a:t>)+” matches ’</a:t>
            </a:r>
            <a:r>
              <a:rPr lang="en-US" altLang="en-US" sz="2000" dirty="0" err="1">
                <a:solidFill>
                  <a:schemeClr val="bg2"/>
                </a:solidFill>
                <a:ea typeface="ＭＳ Ｐゴシック" panose="020B0600070205080204" pitchFamily="34" charset="-128"/>
              </a:rPr>
              <a:t>abc</a:t>
            </a:r>
            <a:r>
              <a:rPr lang="en-US" altLang="en-US" sz="2000" dirty="0">
                <a:solidFill>
                  <a:schemeClr val="bg2"/>
                </a:solidFill>
                <a:ea typeface="ＭＳ Ｐゴシック" panose="020B0600070205080204" pitchFamily="34" charset="-128"/>
              </a:rPr>
              <a:t>’, ‘</a:t>
            </a:r>
            <a:r>
              <a:rPr lang="en-US" altLang="en-US" sz="2000" dirty="0" err="1">
                <a:solidFill>
                  <a:schemeClr val="bg2"/>
                </a:solidFill>
                <a:ea typeface="ＭＳ Ｐゴシック" panose="020B0600070205080204" pitchFamily="34" charset="-128"/>
              </a:rPr>
              <a:t>abcabc</a:t>
            </a:r>
            <a:r>
              <a:rPr lang="en-US" altLang="en-US" sz="2000" dirty="0">
                <a:solidFill>
                  <a:schemeClr val="bg2"/>
                </a:solidFill>
                <a:ea typeface="ＭＳ Ｐゴシック" panose="020B0600070205080204" pitchFamily="34" charset="-128"/>
              </a:rPr>
              <a:t>’, ‘</a:t>
            </a:r>
            <a:r>
              <a:rPr lang="en-US" altLang="en-US" sz="2000" dirty="0" err="1">
                <a:solidFill>
                  <a:schemeClr val="bg2"/>
                </a:solidFill>
                <a:ea typeface="ＭＳ Ｐゴシック" panose="020B0600070205080204" pitchFamily="34" charset="-128"/>
              </a:rPr>
              <a:t>abcabcabc</a:t>
            </a:r>
            <a:r>
              <a:rPr lang="en-US" altLang="en-US" sz="2000" dirty="0">
                <a:solidFill>
                  <a:schemeClr val="bg2"/>
                </a:solidFill>
                <a:ea typeface="ＭＳ Ｐゴシック" panose="020B0600070205080204" pitchFamily="34" charset="-128"/>
              </a:rPr>
              <a:t>’, etc.</a:t>
            </a:r>
          </a:p>
          <a:p>
            <a:r>
              <a:rPr lang="en-US" altLang="en-US" sz="2000" i="1" dirty="0" err="1">
                <a:ea typeface="ＭＳ Ｐゴシック" panose="020B0600070205080204" pitchFamily="34" charset="-128"/>
              </a:rPr>
              <a:t>x|y</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matches </a:t>
            </a:r>
            <a:r>
              <a:rPr lang="en-US" altLang="en-US" sz="2000" i="1" dirty="0">
                <a:ea typeface="ＭＳ Ｐゴシック" panose="020B0600070205080204" pitchFamily="34" charset="-128"/>
              </a:rPr>
              <a:t>x</a:t>
            </a:r>
            <a:r>
              <a:rPr lang="en-US" altLang="en-US" sz="2000" dirty="0">
                <a:ea typeface="ＭＳ Ｐゴシック" panose="020B0600070205080204" pitchFamily="34" charset="-128"/>
              </a:rPr>
              <a:t> or </a:t>
            </a:r>
            <a:r>
              <a:rPr lang="en-US" altLang="en-US" sz="2000" i="1" dirty="0">
                <a:ea typeface="ＭＳ Ｐゴシック" panose="020B0600070205080204" pitchFamily="34" charset="-128"/>
              </a:rPr>
              <a:t>y</a:t>
            </a:r>
          </a:p>
          <a:p>
            <a:pPr lvl="1" indent="0">
              <a:buFontTx/>
              <a:buNone/>
            </a:pPr>
            <a:r>
              <a:rPr lang="en-US" altLang="en-US" sz="2000" dirty="0">
                <a:solidFill>
                  <a:schemeClr val="bg2"/>
                </a:solidFill>
                <a:ea typeface="ＭＳ Ｐゴシック" panose="020B0600070205080204" pitchFamily="34" charset="-128"/>
              </a:rPr>
              <a:t>“</a:t>
            </a:r>
            <a:r>
              <a:rPr lang="en-US" altLang="en-US" sz="2000" dirty="0" err="1">
                <a:solidFill>
                  <a:schemeClr val="bg2"/>
                </a:solidFill>
                <a:ea typeface="ＭＳ Ｐゴシック" panose="020B0600070205080204" pitchFamily="34" charset="-128"/>
              </a:rPr>
              <a:t>this|that</a:t>
            </a:r>
            <a:r>
              <a:rPr lang="en-US" altLang="en-US" sz="2000" dirty="0">
                <a:solidFill>
                  <a:schemeClr val="bg2"/>
                </a:solidFill>
                <a:ea typeface="ＭＳ Ｐゴシック" panose="020B0600070205080204" pitchFamily="34" charset="-128"/>
              </a:rPr>
              <a:t>” matches ‘this’ and ‘that’, but not ‘</a:t>
            </a:r>
            <a:r>
              <a:rPr lang="en-US" altLang="en-US" sz="2000" dirty="0" err="1">
                <a:solidFill>
                  <a:schemeClr val="bg2"/>
                </a:solidFill>
                <a:ea typeface="ＭＳ Ｐゴシック" panose="020B0600070205080204" pitchFamily="34" charset="-128"/>
              </a:rPr>
              <a:t>thisthat</a:t>
            </a:r>
            <a:r>
              <a:rPr lang="en-US" altLang="en-US" sz="2000" dirty="0">
                <a:solidFill>
                  <a:schemeClr val="bg2"/>
                </a:solidFill>
                <a:ea typeface="ＭＳ Ｐゴシック" panose="020B0600070205080204" pitchFamily="34" charset="-128"/>
              </a:rPr>
              <a:t>’.</a:t>
            </a:r>
            <a:endParaRPr lang="en-US" altLang="en-US" sz="2000" i="1" dirty="0">
              <a:solidFill>
                <a:schemeClr val="bg2"/>
              </a:solidFill>
              <a:ea typeface="ＭＳ Ｐゴシック" panose="020B0600070205080204" pitchFamily="34" charset="-128"/>
            </a:endParaRPr>
          </a:p>
        </p:txBody>
      </p:sp>
      <p:sp>
        <p:nvSpPr>
          <p:cNvPr id="4" name="Rectangle 2">
            <a:extLst>
              <a:ext uri="{FF2B5EF4-FFF2-40B4-BE49-F238E27FC236}">
                <a16:creationId xmlns:a16="http://schemas.microsoft.com/office/drawing/2014/main" id="{5CC5E430-71C2-494B-B7F9-FA49C24F1F6B}"/>
              </a:ext>
            </a:extLst>
          </p:cNvPr>
          <p:cNvSpPr>
            <a:spLocks noGrp="1" noChangeArrowheads="1"/>
          </p:cNvSpPr>
          <p:nvPr>
            <p:ph type="title"/>
          </p:nvPr>
        </p:nvSpPr>
        <p:spPr>
          <a:xfrm>
            <a:off x="381000" y="228600"/>
            <a:ext cx="8382000" cy="914400"/>
          </a:xfrm>
        </p:spPr>
        <p:txBody>
          <a:bodyPr/>
          <a:lstStyle/>
          <a:p>
            <a:pPr>
              <a:defRPr/>
            </a:pPr>
            <a:r>
              <a:rPr lang="en-US" sz="3600" b="1" dirty="0">
                <a:solidFill>
                  <a:schemeClr val="accent2"/>
                </a:solidFill>
                <a:sym typeface="Gill Sans" charset="0"/>
              </a:rPr>
              <a:t>Regular Expression Syntax</a:t>
            </a:r>
            <a:endParaRPr lang="en-US" altLang="en-US" sz="3600" b="1" dirty="0">
              <a:solidFill>
                <a:schemeClr val="accent2"/>
              </a:solidFill>
              <a:effectLst>
                <a:outerShdw blurRad="38100" dist="38100" dir="2700000" algn="tl">
                  <a:srgbClr val="000000"/>
                </a:outerShdw>
              </a:effectLst>
              <a:ea typeface="ＭＳ Ｐゴシック" panose="020B0600070205080204" pitchFamily="34" charset="-128"/>
            </a:endParaRPr>
          </a:p>
        </p:txBody>
      </p:sp>
    </p:spTree>
    <p:extLst>
      <p:ext uri="{BB962C8B-B14F-4D97-AF65-F5344CB8AC3E}">
        <p14:creationId xmlns:p14="http://schemas.microsoft.com/office/powerpoint/2010/main" val="26034039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9A2CFAF-C647-CC4C-9776-7B04F08799EE}"/>
              </a:ext>
            </a:extLst>
          </p:cNvPr>
          <p:cNvSpPr>
            <a:spLocks noGrp="1" noChangeArrowheads="1"/>
          </p:cNvSpPr>
          <p:nvPr>
            <p:ph type="title"/>
          </p:nvPr>
        </p:nvSpPr>
        <p:spPr>
          <a:xfrm>
            <a:off x="381000" y="228600"/>
            <a:ext cx="8305800" cy="914400"/>
          </a:xfrm>
        </p:spPr>
        <p:txBody>
          <a:bodyPr/>
          <a:lstStyle/>
          <a:p>
            <a:pPr>
              <a:defRPr/>
            </a:pPr>
            <a:r>
              <a:rPr lang="en-US" sz="3600" b="1" dirty="0">
                <a:solidFill>
                  <a:schemeClr val="accent2"/>
                </a:solidFill>
                <a:sym typeface="Gill Sans" charset="0"/>
              </a:rPr>
              <a:t>Regular Expression Syntax</a:t>
            </a:r>
            <a:endParaRPr lang="en-US" altLang="en-US" sz="3600" dirty="0">
              <a:effectLst>
                <a:outerShdw blurRad="38100" dist="38100" dir="2700000" algn="tl">
                  <a:srgbClr val="000000"/>
                </a:outerShdw>
              </a:effectLst>
              <a:ea typeface="ＭＳ Ｐゴシック" panose="020B0600070205080204" pitchFamily="34" charset="-128"/>
            </a:endParaRPr>
          </a:p>
        </p:txBody>
      </p:sp>
      <p:sp>
        <p:nvSpPr>
          <p:cNvPr id="21507" name="Rectangle 3">
            <a:extLst>
              <a:ext uri="{FF2B5EF4-FFF2-40B4-BE49-F238E27FC236}">
                <a16:creationId xmlns:a16="http://schemas.microsoft.com/office/drawing/2014/main" id="{B1E361CB-22F8-D541-A9D7-AB14232C4016}"/>
              </a:ext>
            </a:extLst>
          </p:cNvPr>
          <p:cNvSpPr>
            <a:spLocks noGrp="1" noChangeArrowheads="1"/>
          </p:cNvSpPr>
          <p:nvPr>
            <p:ph type="body" idx="1"/>
          </p:nvPr>
        </p:nvSpPr>
        <p:spPr>
          <a:xfrm>
            <a:off x="685800" y="1676400"/>
            <a:ext cx="7772400" cy="4114800"/>
          </a:xfrm>
        </p:spPr>
        <p:txBody>
          <a:bodyPr/>
          <a:lstStyle/>
          <a:p>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 matches zero or more </a:t>
            </a:r>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’s</a:t>
            </a:r>
          </a:p>
          <a:p>
            <a:pPr lvl="1" indent="0">
              <a:buFontTx/>
              <a:buNone/>
            </a:pPr>
            <a:r>
              <a:rPr lang="en-US" altLang="en-US" sz="2400" dirty="0">
                <a:solidFill>
                  <a:schemeClr val="bg2"/>
                </a:solidFill>
                <a:ea typeface="ＭＳ Ｐゴシック" panose="020B0600070205080204" pitchFamily="34" charset="-128"/>
              </a:rPr>
              <a:t>“a*” matches  ’’, ’a’, ’aa’, etc.</a:t>
            </a:r>
          </a:p>
          <a:p>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 matches one or more </a:t>
            </a:r>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’s</a:t>
            </a:r>
          </a:p>
          <a:p>
            <a:pPr lvl="1" indent="0">
              <a:buFontTx/>
              <a:buNone/>
            </a:pPr>
            <a:r>
              <a:rPr lang="en-US" altLang="en-US" sz="2400" dirty="0">
                <a:solidFill>
                  <a:schemeClr val="bg2"/>
                </a:solidFill>
                <a:ea typeface="ＭＳ Ｐゴシック" panose="020B0600070205080204" pitchFamily="34" charset="-128"/>
              </a:rPr>
              <a:t>“a+” matches ’a’,’aa’,’</a:t>
            </a:r>
            <a:r>
              <a:rPr lang="en-US" altLang="en-US" sz="2400" dirty="0" err="1">
                <a:solidFill>
                  <a:schemeClr val="bg2"/>
                </a:solidFill>
                <a:ea typeface="ＭＳ Ｐゴシック" panose="020B0600070205080204" pitchFamily="34" charset="-128"/>
              </a:rPr>
              <a:t>aaa</a:t>
            </a:r>
            <a:r>
              <a:rPr lang="en-US" altLang="en-US" sz="2400" dirty="0">
                <a:solidFill>
                  <a:schemeClr val="bg2"/>
                </a:solidFill>
                <a:ea typeface="ＭＳ Ｐゴシック" panose="020B0600070205080204" pitchFamily="34" charset="-128"/>
              </a:rPr>
              <a:t>’, etc.</a:t>
            </a:r>
          </a:p>
          <a:p>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 matches zero or one </a:t>
            </a:r>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’s</a:t>
            </a:r>
          </a:p>
          <a:p>
            <a:pPr lvl="1" indent="0">
              <a:buFontTx/>
              <a:buNone/>
            </a:pPr>
            <a:r>
              <a:rPr lang="en-US" altLang="en-US" sz="2400" dirty="0">
                <a:solidFill>
                  <a:schemeClr val="bg2"/>
                </a:solidFill>
                <a:ea typeface="ＭＳ Ｐゴシック" panose="020B0600070205080204" pitchFamily="34" charset="-128"/>
              </a:rPr>
              <a:t> “a?” matches ’’ or ’a’</a:t>
            </a:r>
          </a:p>
          <a:p>
            <a:r>
              <a:rPr lang="en-US" altLang="en-US" sz="2400" i="1" dirty="0">
                <a:ea typeface="ＭＳ Ｐゴシック" panose="020B0600070205080204" pitchFamily="34" charset="-128"/>
              </a:rPr>
              <a:t>x{m, n} </a:t>
            </a:r>
            <a:r>
              <a:rPr lang="en-US" altLang="en-US" sz="2400" dirty="0">
                <a:ea typeface="ＭＳ Ｐゴシック" panose="020B0600070205080204" pitchFamily="34" charset="-128"/>
              </a:rPr>
              <a:t>matches </a:t>
            </a:r>
            <a:r>
              <a:rPr lang="en-US" altLang="en-US" sz="2400" i="1" dirty="0" err="1">
                <a:ea typeface="ＭＳ Ｐゴシック" panose="020B0600070205080204" pitchFamily="34" charset="-128"/>
              </a:rPr>
              <a:t>i</a:t>
            </a:r>
            <a:r>
              <a:rPr lang="en-US" altLang="en-US" sz="2400" i="1" dirty="0">
                <a:ea typeface="ＭＳ Ｐゴシック" panose="020B0600070205080204" pitchFamily="34" charset="-128"/>
              </a:rPr>
              <a:t> x</a:t>
            </a:r>
            <a:r>
              <a:rPr lang="en-US" altLang="en-US" sz="2400" dirty="0">
                <a:ea typeface="ＭＳ Ｐゴシック" panose="020B0600070205080204" pitchFamily="34" charset="-128"/>
              </a:rPr>
              <a:t>‘s, where </a:t>
            </a:r>
            <a:r>
              <a:rPr lang="en-US" altLang="en-US" sz="2400" i="1" dirty="0">
                <a:ea typeface="ＭＳ Ｐゴシック" panose="020B0600070205080204" pitchFamily="34" charset="-128"/>
              </a:rPr>
              <a:t>m</a:t>
            </a:r>
            <a:r>
              <a:rPr lang="en-US" altLang="en-US" sz="2400" i="1" u="sng" dirty="0">
                <a:ea typeface="ＭＳ Ｐゴシック" panose="020B0600070205080204" pitchFamily="34" charset="-128"/>
              </a:rPr>
              <a:t>&lt;</a:t>
            </a:r>
            <a:r>
              <a:rPr lang="en-US" altLang="en-US" sz="2400" i="1" dirty="0" err="1">
                <a:ea typeface="ＭＳ Ｐゴシック" panose="020B0600070205080204" pitchFamily="34" charset="-128"/>
              </a:rPr>
              <a:t>i</a:t>
            </a:r>
            <a:r>
              <a:rPr lang="en-US" altLang="en-US" sz="2400" i="1" u="sng" dirty="0">
                <a:ea typeface="ＭＳ Ｐゴシック" panose="020B0600070205080204" pitchFamily="34" charset="-128"/>
              </a:rPr>
              <a:t>&lt;</a:t>
            </a:r>
            <a:r>
              <a:rPr lang="en-US" altLang="en-US" sz="2400" i="1" dirty="0">
                <a:ea typeface="ＭＳ Ｐゴシック" panose="020B0600070205080204" pitchFamily="34" charset="-128"/>
              </a:rPr>
              <a:t> n</a:t>
            </a:r>
          </a:p>
          <a:p>
            <a:pPr lvl="1" indent="0">
              <a:buFontTx/>
              <a:buNone/>
            </a:pPr>
            <a:r>
              <a:rPr lang="en-US" altLang="en-US" sz="2400" dirty="0">
                <a:solidFill>
                  <a:schemeClr val="bg2"/>
                </a:solidFill>
                <a:ea typeface="ＭＳ Ｐゴシック" panose="020B0600070205080204" pitchFamily="34" charset="-128"/>
              </a:rPr>
              <a:t>“a{2,3}” matches ’aa’ or ’</a:t>
            </a:r>
            <a:r>
              <a:rPr lang="en-US" altLang="en-US" sz="2400" dirty="0" err="1">
                <a:solidFill>
                  <a:schemeClr val="bg2"/>
                </a:solidFill>
                <a:ea typeface="ＭＳ Ｐゴシック" panose="020B0600070205080204" pitchFamily="34" charset="-128"/>
              </a:rPr>
              <a:t>aaa</a:t>
            </a:r>
            <a:r>
              <a:rPr lang="en-US" altLang="en-US" sz="2400" dirty="0">
                <a:solidFill>
                  <a:schemeClr val="bg2"/>
                </a:solidFill>
                <a:ea typeface="ＭＳ Ｐゴシック" panose="020B0600070205080204" pitchFamily="34" charset="-128"/>
              </a:rPr>
              <a:t>’</a:t>
            </a:r>
            <a:endParaRPr lang="en-US" altLang="en-US" sz="2400" i="1" u="sng" dirty="0">
              <a:solidFill>
                <a:schemeClr val="bg2"/>
              </a:solidFill>
              <a:ea typeface="ＭＳ Ｐゴシック" panose="020B0600070205080204" pitchFamily="34" charset="-128"/>
            </a:endParaRPr>
          </a:p>
        </p:txBody>
      </p:sp>
    </p:spTree>
    <p:extLst>
      <p:ext uri="{BB962C8B-B14F-4D97-AF65-F5344CB8AC3E}">
        <p14:creationId xmlns:p14="http://schemas.microsoft.com/office/powerpoint/2010/main" val="1789768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2633ED3-1347-F74B-807D-03B2FE328067}"/>
              </a:ext>
            </a:extLst>
          </p:cNvPr>
          <p:cNvSpPr>
            <a:spLocks noGrp="1" noChangeArrowheads="1"/>
          </p:cNvSpPr>
          <p:nvPr>
            <p:ph type="title"/>
          </p:nvPr>
        </p:nvSpPr>
        <p:spPr/>
        <p:txBody>
          <a:bodyPr/>
          <a:lstStyle/>
          <a:p>
            <a:pPr>
              <a:defRPr/>
            </a:pPr>
            <a:r>
              <a:rPr lang="en-US" sz="3600" b="1" dirty="0">
                <a:solidFill>
                  <a:schemeClr val="accent2"/>
                </a:solidFill>
                <a:sym typeface="Gill Sans" charset="0"/>
              </a:rPr>
              <a:t>Regular Expression Syntax</a:t>
            </a:r>
            <a:endParaRPr lang="en-US" sz="3600" dirty="0">
              <a:effectLst>
                <a:outerShdw blurRad="38100" dist="38100" dir="2700000" algn="tl">
                  <a:srgbClr val="000000"/>
                </a:outerShdw>
              </a:effectLst>
              <a:ea typeface="ＭＳ Ｐゴシック" charset="-128"/>
              <a:cs typeface="ＭＳ Ｐゴシック" charset="-128"/>
            </a:endParaRPr>
          </a:p>
        </p:txBody>
      </p:sp>
      <p:sp>
        <p:nvSpPr>
          <p:cNvPr id="22531" name="Rectangle 3">
            <a:extLst>
              <a:ext uri="{FF2B5EF4-FFF2-40B4-BE49-F238E27FC236}">
                <a16:creationId xmlns:a16="http://schemas.microsoft.com/office/drawing/2014/main" id="{77C70B01-1A4C-FD46-91D3-1AE49FDF0C9A}"/>
              </a:ext>
            </a:extLst>
          </p:cNvPr>
          <p:cNvSpPr>
            <a:spLocks noGrp="1" noChangeArrowheads="1"/>
          </p:cNvSpPr>
          <p:nvPr>
            <p:ph type="body" idx="1"/>
          </p:nvPr>
        </p:nvSpPr>
        <p:spPr/>
        <p:txBody>
          <a:bodyPr/>
          <a:lstStyle/>
          <a:p>
            <a:r>
              <a:rPr lang="en-US" altLang="en-US" sz="2400" dirty="0">
                <a:ea typeface="ＭＳ Ｐゴシック" panose="020B0600070205080204" pitchFamily="34" charset="-128"/>
              </a:rPr>
              <a:t>“\d” matches any digit; </a:t>
            </a:r>
            <a:r>
              <a:rPr lang="en-US" altLang="en-US" sz="2400" dirty="0">
                <a:solidFill>
                  <a:schemeClr val="bg2"/>
                </a:solidFill>
                <a:ea typeface="ＭＳ Ｐゴシック" panose="020B0600070205080204" pitchFamily="34" charset="-128"/>
              </a:rPr>
              <a:t>“\D” any non-digit</a:t>
            </a:r>
          </a:p>
          <a:p>
            <a:r>
              <a:rPr lang="en-US" altLang="en-US" sz="2400" dirty="0">
                <a:ea typeface="ＭＳ Ｐゴシック" panose="020B0600070205080204" pitchFamily="34" charset="-128"/>
              </a:rPr>
              <a:t>“\s” matches any whitespace character; </a:t>
            </a:r>
            <a:r>
              <a:rPr lang="en-US" altLang="en-US" sz="2400" dirty="0">
                <a:solidFill>
                  <a:schemeClr val="bg2"/>
                </a:solidFill>
                <a:ea typeface="ＭＳ Ｐゴシック" panose="020B0600070205080204" pitchFamily="34" charset="-128"/>
              </a:rPr>
              <a:t>“\S” any non-whitespace character</a:t>
            </a:r>
          </a:p>
          <a:p>
            <a:r>
              <a:rPr lang="en-US" altLang="en-US" sz="2400" dirty="0">
                <a:ea typeface="ＭＳ Ｐゴシック" panose="020B0600070205080204" pitchFamily="34" charset="-128"/>
              </a:rPr>
              <a:t>“\w” matches any alphanumeric character; </a:t>
            </a:r>
            <a:r>
              <a:rPr lang="en-US" altLang="en-US" sz="2400" dirty="0">
                <a:solidFill>
                  <a:schemeClr val="bg2"/>
                </a:solidFill>
                <a:ea typeface="ＭＳ Ｐゴシック" panose="020B0600070205080204" pitchFamily="34" charset="-128"/>
              </a:rPr>
              <a:t>“\W” any non-alphanumeric character</a:t>
            </a:r>
          </a:p>
          <a:p>
            <a:r>
              <a:rPr lang="en-US" altLang="en-US" sz="2400" dirty="0">
                <a:ea typeface="ＭＳ Ｐゴシック" panose="020B0600070205080204" pitchFamily="34" charset="-128"/>
              </a:rPr>
              <a:t>“^” matches the beginning of the string; </a:t>
            </a:r>
            <a:r>
              <a:rPr lang="en-US" altLang="en-US" sz="2400" dirty="0">
                <a:solidFill>
                  <a:schemeClr val="bg2"/>
                </a:solidFill>
                <a:ea typeface="ＭＳ Ｐゴシック" panose="020B0600070205080204" pitchFamily="34" charset="-128"/>
              </a:rPr>
              <a:t>“$” the end of the string</a:t>
            </a:r>
          </a:p>
          <a:p>
            <a:r>
              <a:rPr lang="en-US" altLang="en-US" sz="2400" dirty="0">
                <a:ea typeface="ＭＳ Ｐゴシック" panose="020B0600070205080204" pitchFamily="34" charset="-128"/>
              </a:rPr>
              <a:t>“\b” matches a word boundary; </a:t>
            </a:r>
            <a:r>
              <a:rPr lang="en-US" altLang="en-US" sz="2400" dirty="0">
                <a:solidFill>
                  <a:schemeClr val="bg2"/>
                </a:solidFill>
                <a:ea typeface="ＭＳ Ｐゴシック" panose="020B0600070205080204" pitchFamily="34" charset="-128"/>
              </a:rPr>
              <a:t>“\B” matches a character that is not a word boundary</a:t>
            </a:r>
          </a:p>
        </p:txBody>
      </p:sp>
    </p:spTree>
    <p:extLst>
      <p:ext uri="{BB962C8B-B14F-4D97-AF65-F5344CB8AC3E}">
        <p14:creationId xmlns:p14="http://schemas.microsoft.com/office/powerpoint/2010/main" val="17624217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8B48A5F8-9B1F-5148-A435-4446FA1AC7DE}"/>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Regular Expression Module in Python</a:t>
            </a:r>
          </a:p>
        </p:txBody>
      </p:sp>
      <p:sp>
        <p:nvSpPr>
          <p:cNvPr id="24578" name="Rectangle 2">
            <a:extLst>
              <a:ext uri="{FF2B5EF4-FFF2-40B4-BE49-F238E27FC236}">
                <a16:creationId xmlns:a16="http://schemas.microsoft.com/office/drawing/2014/main" id="{37FDE04F-5307-994E-8D67-F213DEB324F9}"/>
              </a:ext>
            </a:extLst>
          </p:cNvPr>
          <p:cNvSpPr>
            <a:spLocks noGrp="1" noChangeArrowheads="1"/>
          </p:cNvSpPr>
          <p:nvPr>
            <p:ph type="body" idx="1"/>
          </p:nvPr>
        </p:nvSpPr>
        <p:spPr>
          <a:xfrm>
            <a:off x="450045" y="2132856"/>
            <a:ext cx="8229600" cy="4525963"/>
          </a:xfrm>
        </p:spPr>
        <p:txBody>
          <a:bodyPr/>
          <a:lstStyle/>
          <a:p>
            <a:pPr marL="421481" eaLnBrk="1" hangingPunct="1">
              <a:buFont typeface="Gill Sans" charset="0"/>
              <a:buChar char="•"/>
              <a:defRPr/>
            </a:pPr>
            <a:r>
              <a:rPr lang="en-US" sz="2000" dirty="0">
                <a:sym typeface="Gill Sans" charset="0"/>
              </a:rPr>
              <a:t>Before you can use regular expressions in your program, you must import the library using "import re”</a:t>
            </a:r>
          </a:p>
          <a:p>
            <a:pPr marL="421481" eaLnBrk="1" hangingPunct="1">
              <a:buFont typeface="Gill Sans" charset="0"/>
              <a:buChar char="•"/>
              <a:defRPr/>
            </a:pPr>
            <a:endParaRPr lang="en-US" sz="2000" dirty="0">
              <a:sym typeface="Gill Sans" charset="0"/>
            </a:endParaRPr>
          </a:p>
          <a:p>
            <a:pPr marL="421481" eaLnBrk="1" hangingPunct="1">
              <a:buFont typeface="Gill Sans" charset="0"/>
              <a:buChar char="•"/>
              <a:defRPr/>
            </a:pPr>
            <a:r>
              <a:rPr lang="en-US" sz="2000" dirty="0">
                <a:sym typeface="Gill Sans" charset="0"/>
              </a:rPr>
              <a:t>You can use </a:t>
            </a:r>
            <a:r>
              <a:rPr lang="en-US" sz="2000" dirty="0" err="1">
                <a:sym typeface="Gill Sans" charset="0"/>
              </a:rPr>
              <a:t>re.search</a:t>
            </a:r>
            <a:r>
              <a:rPr lang="en-US" sz="2000" dirty="0">
                <a:sym typeface="Gill Sans" charset="0"/>
              </a:rPr>
              <a:t>() to see if a string matches a regular expression similar to using the find() method for strings</a:t>
            </a:r>
          </a:p>
          <a:p>
            <a:pPr marL="421481" eaLnBrk="1" hangingPunct="1">
              <a:buFont typeface="Gill Sans" charset="0"/>
              <a:buChar char="•"/>
              <a:defRPr/>
            </a:pPr>
            <a:endParaRPr lang="en-US" sz="2000" dirty="0">
              <a:sym typeface="Gill Sans" charset="0"/>
            </a:endParaRPr>
          </a:p>
          <a:p>
            <a:pPr marL="421481" eaLnBrk="1" hangingPunct="1">
              <a:buFont typeface="Gill Sans" charset="0"/>
              <a:buChar char="•"/>
              <a:defRPr/>
            </a:pPr>
            <a:r>
              <a:rPr lang="en-US" sz="2000" dirty="0">
                <a:sym typeface="Gill Sans" charset="0"/>
              </a:rPr>
              <a:t>You can use </a:t>
            </a:r>
            <a:r>
              <a:rPr lang="en-US" sz="2000" dirty="0" err="1">
                <a:sym typeface="Gill Sans" charset="0"/>
              </a:rPr>
              <a:t>re.findall</a:t>
            </a:r>
            <a:r>
              <a:rPr lang="en-US" sz="2000" dirty="0">
                <a:sym typeface="Gill Sans" charset="0"/>
              </a:rPr>
              <a:t>() extract portions of a string that match your regular expression</a:t>
            </a:r>
          </a:p>
        </p:txBody>
      </p:sp>
    </p:spTree>
    <p:extLst>
      <p:ext uri="{BB962C8B-B14F-4D97-AF65-F5344CB8AC3E}">
        <p14:creationId xmlns:p14="http://schemas.microsoft.com/office/powerpoint/2010/main" val="39727960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A28116D5-99B7-C143-96D5-C5AC9EFD5517}"/>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Using </a:t>
            </a:r>
            <a:r>
              <a:rPr lang="en-US" b="1" dirty="0" err="1">
                <a:solidFill>
                  <a:schemeClr val="accent2"/>
                </a:solidFill>
                <a:sym typeface="Gill Sans" charset="0"/>
              </a:rPr>
              <a:t>re.search</a:t>
            </a:r>
            <a:r>
              <a:rPr lang="en-US" b="1" dirty="0">
                <a:solidFill>
                  <a:schemeClr val="accent2"/>
                </a:solidFill>
                <a:sym typeface="Gill Sans" charset="0"/>
              </a:rPr>
              <a:t>() like find()</a:t>
            </a:r>
          </a:p>
        </p:txBody>
      </p:sp>
      <p:sp>
        <p:nvSpPr>
          <p:cNvPr id="25602" name="Rectangle 2">
            <a:extLst>
              <a:ext uri="{FF2B5EF4-FFF2-40B4-BE49-F238E27FC236}">
                <a16:creationId xmlns:a16="http://schemas.microsoft.com/office/drawing/2014/main" id="{6C8E719D-0EBC-C640-9E62-297AD0C1CE3F}"/>
              </a:ext>
            </a:extLst>
          </p:cNvPr>
          <p:cNvSpPr>
            <a:spLocks/>
          </p:cNvSpPr>
          <p:nvPr/>
        </p:nvSpPr>
        <p:spPr bwMode="auto">
          <a:xfrm>
            <a:off x="5084564" y="2633960"/>
            <a:ext cx="33214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00" dirty="0">
                <a:solidFill>
                  <a:schemeClr val="bg2"/>
                </a:solidFill>
                <a:latin typeface="+mn-lt"/>
                <a:ea typeface="ＭＳ Ｐゴシック" panose="020B0600070205080204" pitchFamily="34" charset="-128"/>
              </a:rPr>
              <a:t>import re</a:t>
            </a:r>
          </a:p>
          <a:p>
            <a:pPr algn="l" eaLnBrk="1" hangingPunct="1"/>
            <a:endParaRPr lang="en-US" altLang="en-US" sz="2000" dirty="0">
              <a:solidFill>
                <a:schemeClr val="bg2"/>
              </a:solidFill>
              <a:latin typeface="+mn-lt"/>
              <a:ea typeface="ＭＳ Ｐゴシック" panose="020B0600070205080204" pitchFamily="34" charset="-128"/>
            </a:endParaRPr>
          </a:p>
          <a:p>
            <a:pPr algn="l" eaLnBrk="1" hangingPunct="1"/>
            <a:r>
              <a:rPr lang="en-US" altLang="en-US" sz="2000" dirty="0">
                <a:solidFill>
                  <a:schemeClr val="bg2"/>
                </a:solidFill>
                <a:latin typeface="+mn-lt"/>
                <a:ea typeface="ＭＳ Ｐゴシック" panose="020B0600070205080204" pitchFamily="34" charset="-128"/>
              </a:rPr>
              <a:t>hand = open(</a:t>
            </a:r>
            <a:r>
              <a:rPr lang="fr-FR" altLang="en-US" sz="2000" dirty="0">
                <a:solidFill>
                  <a:schemeClr val="bg2"/>
                </a:solidFill>
                <a:latin typeface="+mn-lt"/>
                <a:ea typeface="ＭＳ Ｐゴシック" panose="020B0600070205080204" pitchFamily="34" charset="-128"/>
              </a:rPr>
              <a:t>'</a:t>
            </a:r>
            <a:r>
              <a:rPr lang="en-US" altLang="en-US" sz="2000" dirty="0" err="1">
                <a:solidFill>
                  <a:schemeClr val="bg2"/>
                </a:solidFill>
                <a:latin typeface="+mn-lt"/>
                <a:ea typeface="ＭＳ Ｐゴシック" panose="020B0600070205080204" pitchFamily="34" charset="-128"/>
              </a:rPr>
              <a:t>mbox-short.txt</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a:t>
            </a:r>
          </a:p>
          <a:p>
            <a:pPr algn="l" eaLnBrk="1" hangingPunct="1"/>
            <a:r>
              <a:rPr lang="en-US" altLang="en-US" sz="2000" dirty="0">
                <a:solidFill>
                  <a:schemeClr val="bg2"/>
                </a:solidFill>
                <a:latin typeface="+mn-lt"/>
                <a:ea typeface="ＭＳ Ｐゴシック" panose="020B0600070205080204" pitchFamily="34" charset="-128"/>
              </a:rPr>
              <a:t>for line in hand:</a:t>
            </a:r>
          </a:p>
          <a:p>
            <a:pPr algn="l" eaLnBrk="1" hangingPunct="1"/>
            <a:r>
              <a:rPr lang="en-US" altLang="en-US" sz="2000" dirty="0">
                <a:solidFill>
                  <a:schemeClr val="bg2"/>
                </a:solidFill>
                <a:latin typeface="+mn-lt"/>
                <a:ea typeface="ＭＳ Ｐゴシック" panose="020B0600070205080204" pitchFamily="34" charset="-128"/>
              </a:rPr>
              <a:t>    line = </a:t>
            </a:r>
            <a:r>
              <a:rPr lang="en-US" altLang="en-US" sz="2000" dirty="0" err="1">
                <a:solidFill>
                  <a:schemeClr val="bg2"/>
                </a:solidFill>
                <a:latin typeface="+mn-lt"/>
                <a:ea typeface="ＭＳ Ｐゴシック" panose="020B0600070205080204" pitchFamily="34" charset="-128"/>
              </a:rPr>
              <a:t>line.rstrip</a:t>
            </a:r>
            <a:r>
              <a:rPr lang="en-US" altLang="en-US" sz="2000" dirty="0">
                <a:solidFill>
                  <a:schemeClr val="bg2"/>
                </a:solidFill>
                <a:latin typeface="+mn-lt"/>
                <a:ea typeface="ＭＳ Ｐゴシック" panose="020B0600070205080204" pitchFamily="34" charset="-128"/>
              </a:rPr>
              <a:t>()</a:t>
            </a:r>
          </a:p>
          <a:p>
            <a:pPr algn="l" eaLnBrk="1" hangingPunct="1"/>
            <a:r>
              <a:rPr lang="en-US" altLang="en-US" sz="2000" dirty="0">
                <a:solidFill>
                  <a:schemeClr val="bg2"/>
                </a:solidFill>
                <a:latin typeface="+mn-lt"/>
                <a:ea typeface="ＭＳ Ｐゴシック" panose="020B0600070205080204" pitchFamily="34" charset="-128"/>
              </a:rPr>
              <a:t>    if </a:t>
            </a:r>
            <a:r>
              <a:rPr lang="en-US" altLang="en-US" sz="2000" dirty="0" err="1">
                <a:solidFill>
                  <a:schemeClr val="bg2"/>
                </a:solidFill>
                <a:latin typeface="+mn-lt"/>
                <a:ea typeface="ＭＳ Ｐゴシック" panose="020B0600070205080204" pitchFamily="34" charset="-128"/>
              </a:rPr>
              <a:t>re.search</a:t>
            </a:r>
            <a:r>
              <a:rPr lang="en-US" altLang="en-US" sz="2000" dirty="0">
                <a:solidFill>
                  <a:schemeClr val="bg2"/>
                </a:solidFill>
                <a:latin typeface="+mn-lt"/>
                <a:ea typeface="ＭＳ Ｐゴシック" panose="020B0600070205080204" pitchFamily="34" charset="-128"/>
              </a:rPr>
              <a:t>(</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From:</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 line) :</a:t>
            </a:r>
          </a:p>
          <a:p>
            <a:pPr algn="l" eaLnBrk="1" hangingPunct="1"/>
            <a:r>
              <a:rPr lang="en-US" altLang="en-US" sz="2000" dirty="0">
                <a:solidFill>
                  <a:schemeClr val="bg2"/>
                </a:solidFill>
                <a:latin typeface="+mn-lt"/>
                <a:ea typeface="ＭＳ Ｐゴシック" panose="020B0600070205080204" pitchFamily="34" charset="-128"/>
              </a:rPr>
              <a:t>        print line</a:t>
            </a:r>
          </a:p>
        </p:txBody>
      </p:sp>
      <p:sp>
        <p:nvSpPr>
          <p:cNvPr id="25603" name="Rectangle 3">
            <a:extLst>
              <a:ext uri="{FF2B5EF4-FFF2-40B4-BE49-F238E27FC236}">
                <a16:creationId xmlns:a16="http://schemas.microsoft.com/office/drawing/2014/main" id="{835641F0-7987-0842-BF0E-CCD27DF17399}"/>
              </a:ext>
            </a:extLst>
          </p:cNvPr>
          <p:cNvSpPr>
            <a:spLocks/>
          </p:cNvSpPr>
          <p:nvPr/>
        </p:nvSpPr>
        <p:spPr bwMode="auto">
          <a:xfrm>
            <a:off x="611560" y="2941736"/>
            <a:ext cx="3321422"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00" dirty="0">
                <a:solidFill>
                  <a:schemeClr val="bg2"/>
                </a:solidFill>
                <a:latin typeface="+mn-lt"/>
                <a:ea typeface="ＭＳ Ｐゴシック" panose="020B0600070205080204" pitchFamily="34" charset="-128"/>
              </a:rPr>
              <a:t>hand = open(</a:t>
            </a:r>
            <a:r>
              <a:rPr lang="fr-FR" altLang="en-US" sz="2000" dirty="0">
                <a:solidFill>
                  <a:schemeClr val="bg2"/>
                </a:solidFill>
                <a:latin typeface="+mn-lt"/>
                <a:ea typeface="ＭＳ Ｐゴシック" panose="020B0600070205080204" pitchFamily="34" charset="-128"/>
              </a:rPr>
              <a:t>'</a:t>
            </a:r>
            <a:r>
              <a:rPr lang="en-US" altLang="en-US" sz="2000" dirty="0" err="1">
                <a:solidFill>
                  <a:schemeClr val="bg2"/>
                </a:solidFill>
                <a:latin typeface="+mn-lt"/>
                <a:ea typeface="ＭＳ Ｐゴシック" panose="020B0600070205080204" pitchFamily="34" charset="-128"/>
              </a:rPr>
              <a:t>mbox-short.txt</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a:t>
            </a:r>
          </a:p>
          <a:p>
            <a:pPr algn="l" eaLnBrk="1" hangingPunct="1"/>
            <a:r>
              <a:rPr lang="en-US" altLang="en-US" sz="2000" dirty="0">
                <a:solidFill>
                  <a:schemeClr val="bg2"/>
                </a:solidFill>
                <a:latin typeface="+mn-lt"/>
                <a:ea typeface="ＭＳ Ｐゴシック" panose="020B0600070205080204" pitchFamily="34" charset="-128"/>
              </a:rPr>
              <a:t>for line in hand:</a:t>
            </a:r>
          </a:p>
          <a:p>
            <a:pPr algn="l" eaLnBrk="1" hangingPunct="1"/>
            <a:r>
              <a:rPr lang="en-US" altLang="en-US" sz="2000" dirty="0">
                <a:solidFill>
                  <a:schemeClr val="bg2"/>
                </a:solidFill>
                <a:latin typeface="+mn-lt"/>
                <a:ea typeface="ＭＳ Ｐゴシック" panose="020B0600070205080204" pitchFamily="34" charset="-128"/>
              </a:rPr>
              <a:t>    line = </a:t>
            </a:r>
            <a:r>
              <a:rPr lang="en-US" altLang="en-US" sz="2000" dirty="0" err="1">
                <a:solidFill>
                  <a:schemeClr val="bg2"/>
                </a:solidFill>
                <a:latin typeface="+mn-lt"/>
                <a:ea typeface="ＭＳ Ｐゴシック" panose="020B0600070205080204" pitchFamily="34" charset="-128"/>
              </a:rPr>
              <a:t>line.rstrip</a:t>
            </a:r>
            <a:r>
              <a:rPr lang="en-US" altLang="en-US" sz="2000" dirty="0">
                <a:solidFill>
                  <a:schemeClr val="bg2"/>
                </a:solidFill>
                <a:latin typeface="+mn-lt"/>
                <a:ea typeface="ＭＳ Ｐゴシック" panose="020B0600070205080204" pitchFamily="34" charset="-128"/>
              </a:rPr>
              <a:t>()</a:t>
            </a:r>
          </a:p>
          <a:p>
            <a:pPr algn="l" eaLnBrk="1" hangingPunct="1"/>
            <a:r>
              <a:rPr lang="en-US" altLang="en-US" sz="2000" dirty="0">
                <a:solidFill>
                  <a:schemeClr val="bg2"/>
                </a:solidFill>
                <a:latin typeface="+mn-lt"/>
                <a:ea typeface="ＭＳ Ｐゴシック" panose="020B0600070205080204" pitchFamily="34" charset="-128"/>
              </a:rPr>
              <a:t>    if </a:t>
            </a:r>
            <a:r>
              <a:rPr lang="en-US" altLang="en-US" sz="2000" dirty="0" err="1">
                <a:solidFill>
                  <a:schemeClr val="bg2"/>
                </a:solidFill>
                <a:latin typeface="+mn-lt"/>
                <a:ea typeface="ＭＳ Ｐゴシック" panose="020B0600070205080204" pitchFamily="34" charset="-128"/>
              </a:rPr>
              <a:t>line.find</a:t>
            </a:r>
            <a:r>
              <a:rPr lang="en-US" altLang="en-US" sz="2000" dirty="0">
                <a:solidFill>
                  <a:schemeClr val="bg2"/>
                </a:solidFill>
                <a:latin typeface="+mn-lt"/>
                <a:ea typeface="ＭＳ Ｐゴシック" panose="020B0600070205080204" pitchFamily="34" charset="-128"/>
              </a:rPr>
              <a:t>(</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From:</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 &gt;= 0:</a:t>
            </a:r>
          </a:p>
          <a:p>
            <a:pPr algn="l" eaLnBrk="1" hangingPunct="1"/>
            <a:r>
              <a:rPr lang="en-US" altLang="en-US" sz="2000" dirty="0">
                <a:solidFill>
                  <a:schemeClr val="bg2"/>
                </a:solidFill>
                <a:latin typeface="+mn-lt"/>
                <a:ea typeface="ＭＳ Ｐゴシック" panose="020B0600070205080204" pitchFamily="34" charset="-128"/>
              </a:rPr>
              <a:t>        print line</a:t>
            </a:r>
          </a:p>
        </p:txBody>
      </p:sp>
      <p:sp>
        <p:nvSpPr>
          <p:cNvPr id="2" name="Rectangle 1">
            <a:extLst>
              <a:ext uri="{FF2B5EF4-FFF2-40B4-BE49-F238E27FC236}">
                <a16:creationId xmlns:a16="http://schemas.microsoft.com/office/drawing/2014/main" id="{3BE8C283-D8F9-0F44-85C6-685B4B93417A}"/>
              </a:ext>
            </a:extLst>
          </p:cNvPr>
          <p:cNvSpPr/>
          <p:nvPr/>
        </p:nvSpPr>
        <p:spPr>
          <a:xfrm>
            <a:off x="611560" y="6039874"/>
            <a:ext cx="2493055" cy="369332"/>
          </a:xfrm>
          <a:prstGeom prst="rect">
            <a:avLst/>
          </a:prstGeom>
        </p:spPr>
        <p:txBody>
          <a:bodyPr wrap="none">
            <a:spAutoFit/>
          </a:bodyPr>
          <a:lstStyle/>
          <a:p>
            <a:r>
              <a:rPr lang="en-US" dirty="0"/>
              <a:t>http://www.py4inf.com/</a:t>
            </a:r>
          </a:p>
        </p:txBody>
      </p:sp>
    </p:spTree>
    <p:extLst>
      <p:ext uri="{BB962C8B-B14F-4D97-AF65-F5344CB8AC3E}">
        <p14:creationId xmlns:p14="http://schemas.microsoft.com/office/powerpoint/2010/main" val="3616468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72A04D41-DD07-904B-A86C-317FE9BA6D7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Using </a:t>
            </a:r>
            <a:r>
              <a:rPr lang="en-US" b="1" dirty="0" err="1">
                <a:solidFill>
                  <a:schemeClr val="accent2"/>
                </a:solidFill>
                <a:sym typeface="Gill Sans" charset="0"/>
              </a:rPr>
              <a:t>re.search</a:t>
            </a:r>
            <a:r>
              <a:rPr lang="en-US" b="1" dirty="0">
                <a:solidFill>
                  <a:schemeClr val="accent2"/>
                </a:solidFill>
                <a:sym typeface="Gill Sans" charset="0"/>
              </a:rPr>
              <a:t>() like </a:t>
            </a:r>
            <a:r>
              <a:rPr lang="en-US" b="1" dirty="0" err="1">
                <a:solidFill>
                  <a:schemeClr val="accent2"/>
                </a:solidFill>
                <a:sym typeface="Gill Sans" charset="0"/>
              </a:rPr>
              <a:t>startswith</a:t>
            </a:r>
            <a:r>
              <a:rPr lang="en-US" b="1" dirty="0">
                <a:solidFill>
                  <a:schemeClr val="accent2"/>
                </a:solidFill>
                <a:sym typeface="Gill Sans" charset="0"/>
              </a:rPr>
              <a:t>()</a:t>
            </a:r>
          </a:p>
        </p:txBody>
      </p:sp>
      <p:sp>
        <p:nvSpPr>
          <p:cNvPr id="26626" name="Rectangle 2">
            <a:extLst>
              <a:ext uri="{FF2B5EF4-FFF2-40B4-BE49-F238E27FC236}">
                <a16:creationId xmlns:a16="http://schemas.microsoft.com/office/drawing/2014/main" id="{CF11708B-3308-3B4A-8000-4F5127547C73}"/>
              </a:ext>
            </a:extLst>
          </p:cNvPr>
          <p:cNvSpPr>
            <a:spLocks/>
          </p:cNvSpPr>
          <p:nvPr/>
        </p:nvSpPr>
        <p:spPr bwMode="auto">
          <a:xfrm>
            <a:off x="5098852" y="2324190"/>
            <a:ext cx="3744487" cy="2545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363" dirty="0">
                <a:solidFill>
                  <a:schemeClr val="bg2"/>
                </a:solidFill>
                <a:ea typeface="ＭＳ Ｐゴシック" panose="020B0600070205080204" pitchFamily="34" charset="-128"/>
              </a:rPr>
              <a:t>import re</a:t>
            </a:r>
          </a:p>
          <a:p>
            <a:pPr algn="l" eaLnBrk="1" hangingPunct="1"/>
            <a:endParaRPr lang="en-US" altLang="en-US" sz="2363" dirty="0">
              <a:solidFill>
                <a:schemeClr val="bg2"/>
              </a:solidFill>
              <a:ea typeface="ＭＳ Ｐゴシック" panose="020B0600070205080204" pitchFamily="34" charset="-128"/>
            </a:endParaRPr>
          </a:p>
          <a:p>
            <a:pPr algn="l" eaLnBrk="1" hangingPunct="1"/>
            <a:r>
              <a:rPr lang="en-US" altLang="en-US" sz="2363" dirty="0">
                <a:solidFill>
                  <a:schemeClr val="bg2"/>
                </a:solidFill>
                <a:ea typeface="ＭＳ Ｐゴシック" panose="020B0600070205080204" pitchFamily="34" charset="-128"/>
              </a:rPr>
              <a:t>hand = open(</a:t>
            </a:r>
            <a:r>
              <a:rPr lang="fr-FR" altLang="en-US" sz="2363" dirty="0">
                <a:solidFill>
                  <a:schemeClr val="bg2"/>
                </a:solidFill>
                <a:ea typeface="ＭＳ Ｐゴシック" panose="020B0600070205080204" pitchFamily="34" charset="-128"/>
              </a:rPr>
              <a:t>'</a:t>
            </a:r>
            <a:r>
              <a:rPr lang="en-US" altLang="en-US" sz="2363" dirty="0" err="1">
                <a:solidFill>
                  <a:schemeClr val="bg2"/>
                </a:solidFill>
                <a:ea typeface="ＭＳ Ｐゴシック" panose="020B0600070205080204" pitchFamily="34" charset="-128"/>
              </a:rPr>
              <a:t>mbox-short.txt</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a:t>
            </a:r>
          </a:p>
          <a:p>
            <a:pPr algn="l" eaLnBrk="1" hangingPunct="1"/>
            <a:r>
              <a:rPr lang="en-US" altLang="en-US" sz="2363" dirty="0">
                <a:solidFill>
                  <a:schemeClr val="bg2"/>
                </a:solidFill>
                <a:ea typeface="ＭＳ Ｐゴシック" panose="020B0600070205080204" pitchFamily="34" charset="-128"/>
              </a:rPr>
              <a:t>for line in hand:</a:t>
            </a:r>
          </a:p>
          <a:p>
            <a:pPr algn="l" eaLnBrk="1" hangingPunct="1"/>
            <a:r>
              <a:rPr lang="en-US" altLang="en-US" sz="2363" dirty="0">
                <a:solidFill>
                  <a:schemeClr val="bg2"/>
                </a:solidFill>
                <a:ea typeface="ＭＳ Ｐゴシック" panose="020B0600070205080204" pitchFamily="34" charset="-128"/>
              </a:rPr>
              <a:t>    line = </a:t>
            </a:r>
            <a:r>
              <a:rPr lang="en-US" altLang="en-US" sz="2363" dirty="0" err="1">
                <a:solidFill>
                  <a:schemeClr val="bg2"/>
                </a:solidFill>
                <a:ea typeface="ＭＳ Ｐゴシック" panose="020B0600070205080204" pitchFamily="34" charset="-128"/>
              </a:rPr>
              <a:t>line.rstrip</a:t>
            </a:r>
            <a:r>
              <a:rPr lang="en-US" altLang="en-US" sz="2363" dirty="0">
                <a:solidFill>
                  <a:schemeClr val="bg2"/>
                </a:solidFill>
                <a:ea typeface="ＭＳ Ｐゴシック" panose="020B0600070205080204" pitchFamily="34" charset="-128"/>
              </a:rPr>
              <a:t>()</a:t>
            </a:r>
          </a:p>
          <a:p>
            <a:pPr algn="l" eaLnBrk="1" hangingPunct="1"/>
            <a:r>
              <a:rPr lang="en-US" altLang="en-US" sz="2363" dirty="0">
                <a:solidFill>
                  <a:schemeClr val="bg2"/>
                </a:solidFill>
                <a:ea typeface="ＭＳ Ｐゴシック" panose="020B0600070205080204" pitchFamily="34" charset="-128"/>
              </a:rPr>
              <a:t>    if </a:t>
            </a:r>
            <a:r>
              <a:rPr lang="en-US" altLang="en-US" sz="2363" dirty="0" err="1">
                <a:solidFill>
                  <a:schemeClr val="bg2"/>
                </a:solidFill>
                <a:ea typeface="ＭＳ Ｐゴシック" panose="020B0600070205080204" pitchFamily="34" charset="-128"/>
              </a:rPr>
              <a:t>re.search</a:t>
            </a:r>
            <a:r>
              <a:rPr lang="en-US" altLang="en-US" sz="2363" dirty="0">
                <a:solidFill>
                  <a:schemeClr val="bg2"/>
                </a:solidFill>
                <a:ea typeface="ＭＳ Ｐゴシック" panose="020B0600070205080204" pitchFamily="34" charset="-128"/>
              </a:rPr>
              <a:t>(</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^From:</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 line) :</a:t>
            </a:r>
          </a:p>
          <a:p>
            <a:pPr algn="l" eaLnBrk="1" hangingPunct="1"/>
            <a:r>
              <a:rPr lang="en-US" altLang="en-US" sz="2363" dirty="0">
                <a:solidFill>
                  <a:schemeClr val="bg2"/>
                </a:solidFill>
                <a:ea typeface="ＭＳ Ｐゴシック" panose="020B0600070205080204" pitchFamily="34" charset="-128"/>
              </a:rPr>
              <a:t>        print line</a:t>
            </a:r>
          </a:p>
        </p:txBody>
      </p:sp>
      <p:sp>
        <p:nvSpPr>
          <p:cNvPr id="26627" name="Rectangle 3">
            <a:extLst>
              <a:ext uri="{FF2B5EF4-FFF2-40B4-BE49-F238E27FC236}">
                <a16:creationId xmlns:a16="http://schemas.microsoft.com/office/drawing/2014/main" id="{639FB40A-DEA1-1D4C-BFEA-417CCCA8E15E}"/>
              </a:ext>
            </a:extLst>
          </p:cNvPr>
          <p:cNvSpPr>
            <a:spLocks/>
          </p:cNvSpPr>
          <p:nvPr/>
        </p:nvSpPr>
        <p:spPr bwMode="auto">
          <a:xfrm>
            <a:off x="300038" y="2805687"/>
            <a:ext cx="3744487" cy="181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363" dirty="0">
                <a:solidFill>
                  <a:schemeClr val="bg2"/>
                </a:solidFill>
                <a:ea typeface="ＭＳ Ｐゴシック" panose="020B0600070205080204" pitchFamily="34" charset="-128"/>
              </a:rPr>
              <a:t>hand = open(</a:t>
            </a:r>
            <a:r>
              <a:rPr lang="fr-FR" altLang="en-US" sz="2363" dirty="0">
                <a:solidFill>
                  <a:schemeClr val="bg2"/>
                </a:solidFill>
                <a:ea typeface="ＭＳ Ｐゴシック" panose="020B0600070205080204" pitchFamily="34" charset="-128"/>
              </a:rPr>
              <a:t>'</a:t>
            </a:r>
            <a:r>
              <a:rPr lang="en-US" altLang="en-US" sz="2363" dirty="0" err="1">
                <a:solidFill>
                  <a:schemeClr val="bg2"/>
                </a:solidFill>
                <a:ea typeface="ＭＳ Ｐゴシック" panose="020B0600070205080204" pitchFamily="34" charset="-128"/>
              </a:rPr>
              <a:t>mbox-short.txt</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a:t>
            </a:r>
          </a:p>
          <a:p>
            <a:pPr algn="l" eaLnBrk="1" hangingPunct="1"/>
            <a:r>
              <a:rPr lang="en-US" altLang="en-US" sz="2363" dirty="0">
                <a:solidFill>
                  <a:schemeClr val="bg2"/>
                </a:solidFill>
                <a:ea typeface="ＭＳ Ｐゴシック" panose="020B0600070205080204" pitchFamily="34" charset="-128"/>
              </a:rPr>
              <a:t>for line in hand:</a:t>
            </a:r>
          </a:p>
          <a:p>
            <a:pPr algn="l" eaLnBrk="1" hangingPunct="1"/>
            <a:r>
              <a:rPr lang="en-US" altLang="en-US" sz="2363" dirty="0">
                <a:solidFill>
                  <a:schemeClr val="bg2"/>
                </a:solidFill>
                <a:ea typeface="ＭＳ Ｐゴシック" panose="020B0600070205080204" pitchFamily="34" charset="-128"/>
              </a:rPr>
              <a:t>    line = </a:t>
            </a:r>
            <a:r>
              <a:rPr lang="en-US" altLang="en-US" sz="2363" dirty="0" err="1">
                <a:solidFill>
                  <a:schemeClr val="bg2"/>
                </a:solidFill>
                <a:ea typeface="ＭＳ Ｐゴシック" panose="020B0600070205080204" pitchFamily="34" charset="-128"/>
              </a:rPr>
              <a:t>line.rstrip</a:t>
            </a:r>
            <a:r>
              <a:rPr lang="en-US" altLang="en-US" sz="2363" dirty="0">
                <a:solidFill>
                  <a:schemeClr val="bg2"/>
                </a:solidFill>
                <a:ea typeface="ＭＳ Ｐゴシック" panose="020B0600070205080204" pitchFamily="34" charset="-128"/>
              </a:rPr>
              <a:t>()</a:t>
            </a:r>
          </a:p>
          <a:p>
            <a:pPr algn="l" eaLnBrk="1" hangingPunct="1"/>
            <a:r>
              <a:rPr lang="en-US" altLang="en-US" sz="2363" dirty="0">
                <a:solidFill>
                  <a:schemeClr val="bg2"/>
                </a:solidFill>
                <a:ea typeface="ＭＳ Ｐゴシック" panose="020B0600070205080204" pitchFamily="34" charset="-128"/>
              </a:rPr>
              <a:t>    if </a:t>
            </a:r>
            <a:r>
              <a:rPr lang="en-US" altLang="en-US" sz="2363" dirty="0" err="1">
                <a:solidFill>
                  <a:schemeClr val="bg2"/>
                </a:solidFill>
                <a:ea typeface="ＭＳ Ｐゴシック" panose="020B0600070205080204" pitchFamily="34" charset="-128"/>
              </a:rPr>
              <a:t>line.startswith</a:t>
            </a:r>
            <a:r>
              <a:rPr lang="en-US" altLang="en-US" sz="2363" dirty="0">
                <a:solidFill>
                  <a:schemeClr val="bg2"/>
                </a:solidFill>
                <a:ea typeface="ＭＳ Ｐゴシック" panose="020B0600070205080204" pitchFamily="34" charset="-128"/>
              </a:rPr>
              <a:t>(</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From:</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 :</a:t>
            </a:r>
          </a:p>
          <a:p>
            <a:pPr algn="l" eaLnBrk="1" hangingPunct="1"/>
            <a:r>
              <a:rPr lang="en-US" altLang="en-US" sz="2363" dirty="0">
                <a:solidFill>
                  <a:schemeClr val="bg2"/>
                </a:solidFill>
                <a:ea typeface="ＭＳ Ｐゴシック" panose="020B0600070205080204" pitchFamily="34" charset="-128"/>
              </a:rPr>
              <a:t>        print line</a:t>
            </a:r>
          </a:p>
        </p:txBody>
      </p:sp>
      <p:sp>
        <p:nvSpPr>
          <p:cNvPr id="26628" name="Rectangle 4">
            <a:extLst>
              <a:ext uri="{FF2B5EF4-FFF2-40B4-BE49-F238E27FC236}">
                <a16:creationId xmlns:a16="http://schemas.microsoft.com/office/drawing/2014/main" id="{E57B94E3-DCF9-B945-A394-C9122CC7928E}"/>
              </a:ext>
            </a:extLst>
          </p:cNvPr>
          <p:cNvSpPr>
            <a:spLocks/>
          </p:cNvSpPr>
          <p:nvPr/>
        </p:nvSpPr>
        <p:spPr bwMode="auto">
          <a:xfrm>
            <a:off x="620613" y="5455604"/>
            <a:ext cx="7529690"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chemeClr val="accent2"/>
                </a:solidFill>
                <a:ea typeface="ＭＳ Ｐゴシック" panose="020B0600070205080204" pitchFamily="34" charset="-128"/>
              </a:rPr>
              <a:t>We fine-tune what is matched by adding special characters to the string</a:t>
            </a:r>
          </a:p>
        </p:txBody>
      </p:sp>
      <p:sp>
        <p:nvSpPr>
          <p:cNvPr id="2" name="Rectangle 1">
            <a:extLst>
              <a:ext uri="{FF2B5EF4-FFF2-40B4-BE49-F238E27FC236}">
                <a16:creationId xmlns:a16="http://schemas.microsoft.com/office/drawing/2014/main" id="{0DD2313E-E05F-4049-9BC2-EC7B349FF1FC}"/>
              </a:ext>
            </a:extLst>
          </p:cNvPr>
          <p:cNvSpPr/>
          <p:nvPr/>
        </p:nvSpPr>
        <p:spPr>
          <a:xfrm>
            <a:off x="498136" y="6229687"/>
            <a:ext cx="2493055" cy="369332"/>
          </a:xfrm>
          <a:prstGeom prst="rect">
            <a:avLst/>
          </a:prstGeom>
        </p:spPr>
        <p:txBody>
          <a:bodyPr wrap="none">
            <a:spAutoFit/>
          </a:bodyPr>
          <a:lstStyle/>
          <a:p>
            <a:r>
              <a:rPr lang="en-US" dirty="0"/>
              <a:t>http://www.py4inf.com/</a:t>
            </a:r>
          </a:p>
        </p:txBody>
      </p:sp>
    </p:spTree>
    <p:extLst>
      <p:ext uri="{BB962C8B-B14F-4D97-AF65-F5344CB8AC3E}">
        <p14:creationId xmlns:p14="http://schemas.microsoft.com/office/powerpoint/2010/main" val="4101465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D8099C9C-3D62-DE45-9182-4A3DA3708E6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Wild-Card Characters</a:t>
            </a:r>
          </a:p>
        </p:txBody>
      </p:sp>
      <p:sp>
        <p:nvSpPr>
          <p:cNvPr id="28674" name="Rectangle 2">
            <a:extLst>
              <a:ext uri="{FF2B5EF4-FFF2-40B4-BE49-F238E27FC236}">
                <a16:creationId xmlns:a16="http://schemas.microsoft.com/office/drawing/2014/main" id="{321FFE74-7D5C-2145-8649-73F422E290DD}"/>
              </a:ext>
            </a:extLst>
          </p:cNvPr>
          <p:cNvSpPr>
            <a:spLocks noGrp="1" noChangeArrowheads="1"/>
          </p:cNvSpPr>
          <p:nvPr>
            <p:ph type="body" idx="1"/>
          </p:nvPr>
        </p:nvSpPr>
        <p:spPr>
          <a:xfrm>
            <a:off x="653653" y="1323425"/>
            <a:ext cx="7836694" cy="1371600"/>
          </a:xfrm>
        </p:spPr>
        <p:txBody>
          <a:bodyPr/>
          <a:lstStyle/>
          <a:p>
            <a:pPr marL="421481" eaLnBrk="1" hangingPunct="1">
              <a:buFont typeface="Gill Sans" charset="0"/>
              <a:buChar char="•"/>
              <a:defRPr/>
            </a:pPr>
            <a:r>
              <a:rPr lang="en-US" sz="2400" dirty="0">
                <a:sym typeface="Gill Sans" charset="0"/>
              </a:rPr>
              <a:t>The dot character matches any character</a:t>
            </a:r>
          </a:p>
          <a:p>
            <a:pPr marL="421481" eaLnBrk="1" hangingPunct="1">
              <a:buFont typeface="Gill Sans" charset="0"/>
              <a:buChar char="•"/>
              <a:defRPr/>
            </a:pPr>
            <a:r>
              <a:rPr lang="en-US" sz="2400" dirty="0">
                <a:sym typeface="Gill Sans" charset="0"/>
              </a:rPr>
              <a:t>If you add the asterisk character, the character is "any number of times"</a:t>
            </a:r>
          </a:p>
        </p:txBody>
      </p:sp>
      <p:sp>
        <p:nvSpPr>
          <p:cNvPr id="28676" name="Rectangle 4">
            <a:extLst>
              <a:ext uri="{FF2B5EF4-FFF2-40B4-BE49-F238E27FC236}">
                <a16:creationId xmlns:a16="http://schemas.microsoft.com/office/drawing/2014/main" id="{86709411-E514-2249-B88A-C82619596CF1}"/>
              </a:ext>
            </a:extLst>
          </p:cNvPr>
          <p:cNvSpPr>
            <a:spLocks/>
          </p:cNvSpPr>
          <p:nvPr/>
        </p:nvSpPr>
        <p:spPr bwMode="auto">
          <a:xfrm>
            <a:off x="6791920" y="4408754"/>
            <a:ext cx="880049"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3375">
                <a:solidFill>
                  <a:srgbClr val="FF00FF"/>
                </a:solidFill>
                <a:ea typeface="ＭＳ Ｐゴシック" panose="020B0600070205080204" pitchFamily="34" charset="-128"/>
              </a:rPr>
              <a:t>^</a:t>
            </a:r>
            <a:r>
              <a:rPr lang="en-US" altLang="en-US" sz="3375">
                <a:solidFill>
                  <a:srgbClr val="FFFF00"/>
                </a:solidFill>
                <a:ea typeface="ＭＳ Ｐゴシック" panose="020B0600070205080204" pitchFamily="34" charset="-128"/>
              </a:rPr>
              <a:t>X</a:t>
            </a:r>
            <a:r>
              <a:rPr lang="en-US" altLang="en-US" sz="3375">
                <a:solidFill>
                  <a:srgbClr val="00FF00"/>
                </a:solidFill>
                <a:ea typeface="ＭＳ Ｐゴシック" panose="020B0600070205080204" pitchFamily="34" charset="-128"/>
              </a:rPr>
              <a:t>.</a:t>
            </a:r>
            <a:r>
              <a:rPr lang="en-US" altLang="en-US" sz="3375">
                <a:solidFill>
                  <a:srgbClr val="FF7F00"/>
                </a:solidFill>
                <a:ea typeface="ＭＳ Ｐゴシック" panose="020B0600070205080204" pitchFamily="34" charset="-128"/>
              </a:rPr>
              <a:t>*</a:t>
            </a:r>
            <a:r>
              <a:rPr lang="en-US" altLang="en-US" sz="3375">
                <a:solidFill>
                  <a:srgbClr val="FFFF00"/>
                </a:solidFill>
                <a:ea typeface="ＭＳ Ｐゴシック" panose="020B0600070205080204" pitchFamily="34" charset="-128"/>
              </a:rPr>
              <a:t>:</a:t>
            </a:r>
          </a:p>
        </p:txBody>
      </p:sp>
      <p:sp>
        <p:nvSpPr>
          <p:cNvPr id="28677" name="Rectangle 5">
            <a:extLst>
              <a:ext uri="{FF2B5EF4-FFF2-40B4-BE49-F238E27FC236}">
                <a16:creationId xmlns:a16="http://schemas.microsoft.com/office/drawing/2014/main" id="{A97F012E-10F7-6B4B-8B2A-561D6F28C29E}"/>
              </a:ext>
            </a:extLst>
          </p:cNvPr>
          <p:cNvSpPr>
            <a:spLocks/>
          </p:cNvSpPr>
          <p:nvPr/>
        </p:nvSpPr>
        <p:spPr bwMode="auto">
          <a:xfrm>
            <a:off x="4135339" y="3769679"/>
            <a:ext cx="2755947"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00FF"/>
                </a:solidFill>
                <a:ea typeface="ＭＳ Ｐゴシック" panose="020B0600070205080204" pitchFamily="34" charset="-128"/>
              </a:rPr>
              <a:t>Match the start of the line</a:t>
            </a:r>
          </a:p>
        </p:txBody>
      </p:sp>
      <p:sp>
        <p:nvSpPr>
          <p:cNvPr id="28678" name="Rectangle 6">
            <a:extLst>
              <a:ext uri="{FF2B5EF4-FFF2-40B4-BE49-F238E27FC236}">
                <a16:creationId xmlns:a16="http://schemas.microsoft.com/office/drawing/2014/main" id="{561ED5CC-40EE-C442-BEAD-CE633EA08168}"/>
              </a:ext>
            </a:extLst>
          </p:cNvPr>
          <p:cNvSpPr>
            <a:spLocks/>
          </p:cNvSpPr>
          <p:nvPr/>
        </p:nvSpPr>
        <p:spPr bwMode="auto">
          <a:xfrm>
            <a:off x="6343650" y="5255579"/>
            <a:ext cx="2131609"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Match any character</a:t>
            </a:r>
          </a:p>
        </p:txBody>
      </p:sp>
      <p:sp>
        <p:nvSpPr>
          <p:cNvPr id="28679" name="Rectangle 7">
            <a:extLst>
              <a:ext uri="{FF2B5EF4-FFF2-40B4-BE49-F238E27FC236}">
                <a16:creationId xmlns:a16="http://schemas.microsoft.com/office/drawing/2014/main" id="{07F17D31-3774-D842-AEAC-6D98B4472009}"/>
              </a:ext>
            </a:extLst>
          </p:cNvPr>
          <p:cNvSpPr>
            <a:spLocks/>
          </p:cNvSpPr>
          <p:nvPr/>
        </p:nvSpPr>
        <p:spPr bwMode="auto">
          <a:xfrm>
            <a:off x="7658994" y="3769679"/>
            <a:ext cx="1192249"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7F00"/>
                </a:solidFill>
                <a:ea typeface="ＭＳ Ｐゴシック" panose="020B0600070205080204" pitchFamily="34" charset="-128"/>
              </a:rPr>
              <a:t>Many times</a:t>
            </a:r>
          </a:p>
        </p:txBody>
      </p:sp>
      <p:sp>
        <p:nvSpPr>
          <p:cNvPr id="28680" name="Line 8">
            <a:extLst>
              <a:ext uri="{FF2B5EF4-FFF2-40B4-BE49-F238E27FC236}">
                <a16:creationId xmlns:a16="http://schemas.microsoft.com/office/drawing/2014/main" id="{9E487F34-0E74-384B-AFD7-58AF50027022}"/>
              </a:ext>
            </a:extLst>
          </p:cNvPr>
          <p:cNvSpPr>
            <a:spLocks noChangeShapeType="1"/>
          </p:cNvSpPr>
          <p:nvPr/>
        </p:nvSpPr>
        <p:spPr bwMode="auto">
          <a:xfrm>
            <a:off x="7392889" y="4930974"/>
            <a:ext cx="45541" cy="332184"/>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681" name="Line 9">
            <a:extLst>
              <a:ext uri="{FF2B5EF4-FFF2-40B4-BE49-F238E27FC236}">
                <a16:creationId xmlns:a16="http://schemas.microsoft.com/office/drawing/2014/main" id="{6B9A2E25-4E78-FD41-AB95-B0272458F0A3}"/>
              </a:ext>
            </a:extLst>
          </p:cNvPr>
          <p:cNvSpPr>
            <a:spLocks noChangeShapeType="1"/>
          </p:cNvSpPr>
          <p:nvPr/>
        </p:nvSpPr>
        <p:spPr bwMode="auto">
          <a:xfrm rot="10800000" flipH="1">
            <a:off x="7552730" y="4095155"/>
            <a:ext cx="400943" cy="298252"/>
          </a:xfrm>
          <a:prstGeom prst="line">
            <a:avLst/>
          </a:prstGeom>
          <a:noFill/>
          <a:ln w="762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682" name="Line 10">
            <a:extLst>
              <a:ext uri="{FF2B5EF4-FFF2-40B4-BE49-F238E27FC236}">
                <a16:creationId xmlns:a16="http://schemas.microsoft.com/office/drawing/2014/main" id="{69BA5BE0-D163-9A47-84C9-99E2C5627D4C}"/>
              </a:ext>
            </a:extLst>
          </p:cNvPr>
          <p:cNvSpPr>
            <a:spLocks noChangeShapeType="1"/>
          </p:cNvSpPr>
          <p:nvPr/>
        </p:nvSpPr>
        <p:spPr bwMode="auto">
          <a:xfrm rot="10800000">
            <a:off x="6533853" y="4118372"/>
            <a:ext cx="286643" cy="297359"/>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0509793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D8099C9C-3D62-DE45-9182-4A3DA3708E6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Exercise</a:t>
            </a:r>
          </a:p>
        </p:txBody>
      </p:sp>
      <p:sp>
        <p:nvSpPr>
          <p:cNvPr id="28674" name="Rectangle 2">
            <a:extLst>
              <a:ext uri="{FF2B5EF4-FFF2-40B4-BE49-F238E27FC236}">
                <a16:creationId xmlns:a16="http://schemas.microsoft.com/office/drawing/2014/main" id="{321FFE74-7D5C-2145-8649-73F422E290DD}"/>
              </a:ext>
            </a:extLst>
          </p:cNvPr>
          <p:cNvSpPr>
            <a:spLocks noGrp="1" noChangeArrowheads="1"/>
          </p:cNvSpPr>
          <p:nvPr>
            <p:ph type="body" idx="1"/>
          </p:nvPr>
        </p:nvSpPr>
        <p:spPr>
          <a:xfrm>
            <a:off x="653653" y="1844824"/>
            <a:ext cx="7836694" cy="1371600"/>
          </a:xfrm>
        </p:spPr>
        <p:txBody>
          <a:bodyPr/>
          <a:lstStyle/>
          <a:p>
            <a:pPr marL="78581" indent="0" eaLnBrk="1" hangingPunct="1">
              <a:buNone/>
              <a:defRPr/>
            </a:pPr>
            <a:r>
              <a:rPr lang="en-US" altLang="en-US" sz="2400" dirty="0">
                <a:solidFill>
                  <a:schemeClr val="bg2"/>
                </a:solidFill>
                <a:ea typeface="ＭＳ Ｐゴシック" panose="020B0600070205080204" pitchFamily="34" charset="-128"/>
              </a:rPr>
              <a:t>Find all the numbers from - </a:t>
            </a:r>
          </a:p>
          <a:p>
            <a:pPr marL="421481" eaLnBrk="1" hangingPunct="1">
              <a:buFont typeface="Gill Sans" charset="0"/>
              <a:buChar char="•"/>
              <a:defRPr/>
            </a:pPr>
            <a:r>
              <a:rPr lang="en-US" altLang="en-US" sz="2400" dirty="0">
                <a:solidFill>
                  <a:schemeClr val="bg2"/>
                </a:solidFill>
                <a:ea typeface="ＭＳ Ｐゴシック" panose="020B0600070205080204" pitchFamily="34" charset="-128"/>
              </a:rPr>
              <a:t>My favorite numbers are 19 and 42 and 67</a:t>
            </a:r>
          </a:p>
          <a:p>
            <a:pPr marL="421481" eaLnBrk="1" hangingPunct="1">
              <a:buFont typeface="Gill Sans" charset="0"/>
              <a:buChar char="•"/>
              <a:defRPr/>
            </a:pPr>
            <a:r>
              <a:rPr lang="en-US" altLang="en-US" sz="2400" dirty="0">
                <a:solidFill>
                  <a:schemeClr val="bg2"/>
                </a:solidFill>
                <a:ea typeface="ＭＳ Ｐゴシック" panose="020B0600070205080204" pitchFamily="34" charset="-128"/>
              </a:rPr>
              <a:t>I want to drive 60 miles per hour</a:t>
            </a:r>
          </a:p>
          <a:p>
            <a:pPr marL="421481" eaLnBrk="1" hangingPunct="1">
              <a:buFont typeface="Gill Sans" charset="0"/>
              <a:buChar char="•"/>
              <a:defRPr/>
            </a:pPr>
            <a:endParaRPr lang="en-US" sz="2400" dirty="0">
              <a:solidFill>
                <a:schemeClr val="bg2"/>
              </a:solidFill>
              <a:ea typeface="ＭＳ Ｐゴシック" panose="020B0600070205080204" pitchFamily="34" charset="-128"/>
              <a:sym typeface="Gill Sans" charset="0"/>
            </a:endParaRPr>
          </a:p>
        </p:txBody>
      </p:sp>
    </p:spTree>
    <p:extLst>
      <p:ext uri="{BB962C8B-B14F-4D97-AF65-F5344CB8AC3E}">
        <p14:creationId xmlns:p14="http://schemas.microsoft.com/office/powerpoint/2010/main" val="309740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efde9bd7e1_0_241"/>
          <p:cNvSpPr txBox="1">
            <a:spLocks noGrp="1"/>
          </p:cNvSpPr>
          <p:nvPr>
            <p:ph type="title"/>
          </p:nvPr>
        </p:nvSpPr>
        <p:spPr>
          <a:xfrm>
            <a:off x="349780" y="-9026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Corpus analytics </a:t>
            </a:r>
            <a:endParaRPr/>
          </a:p>
        </p:txBody>
      </p:sp>
      <p:sp>
        <p:nvSpPr>
          <p:cNvPr id="143" name="Google Shape;143;gefde9bd7e1_0_24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44" name="Google Shape;144;gefde9bd7e1_0_241"/>
          <p:cNvSpPr txBox="1">
            <a:spLocks noGrp="1"/>
          </p:cNvSpPr>
          <p:nvPr>
            <p:ph type="body" idx="1"/>
          </p:nvPr>
        </p:nvSpPr>
        <p:spPr>
          <a:xfrm>
            <a:off x="446856" y="1063277"/>
            <a:ext cx="8229600" cy="452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1800"/>
              <a:t>&gt;&gt;&gt; fd1.B()</a:t>
            </a:r>
            <a:r>
              <a:rPr lang="en-US" sz="1800">
                <a:solidFill>
                  <a:srgbClr val="606060"/>
                </a:solidFill>
              </a:rPr>
              <a:t> </a:t>
            </a:r>
            <a:endParaRPr/>
          </a:p>
          <a:p>
            <a:pPr marL="0" lvl="0" indent="0" algn="l" rtl="0">
              <a:spcBef>
                <a:spcPts val="360"/>
              </a:spcBef>
              <a:spcAft>
                <a:spcPts val="0"/>
              </a:spcAft>
              <a:buClr>
                <a:schemeClr val="lt2"/>
              </a:buClr>
              <a:buSzPts val="1800"/>
              <a:buFont typeface="Arial"/>
              <a:buNone/>
            </a:pPr>
            <a:r>
              <a:rPr lang="en-US" sz="1800">
                <a:solidFill>
                  <a:schemeClr val="lt2"/>
                </a:solidFill>
              </a:rPr>
              <a:t>#total number of sample values that have counts greater than zero</a:t>
            </a:r>
            <a:endParaRPr/>
          </a:p>
          <a:p>
            <a:pPr marL="0" lvl="0" indent="0" algn="l" rtl="0">
              <a:spcBef>
                <a:spcPts val="360"/>
              </a:spcBef>
              <a:spcAft>
                <a:spcPts val="0"/>
              </a:spcAft>
              <a:buClr>
                <a:schemeClr val="dk1"/>
              </a:buClr>
              <a:buSzPts val="1800"/>
              <a:buFont typeface="Arial"/>
              <a:buNone/>
            </a:pPr>
            <a:r>
              <a:rPr lang="en-US" sz="1800"/>
              <a:t>16715</a:t>
            </a:r>
            <a:endParaRPr/>
          </a:p>
          <a:p>
            <a:pPr marL="342900" lvl="0" indent="-228600" algn="l" rtl="0">
              <a:spcBef>
                <a:spcPts val="360"/>
              </a:spcBef>
              <a:spcAft>
                <a:spcPts val="0"/>
              </a:spcAft>
              <a:buClr>
                <a:schemeClr val="dk1"/>
              </a:buClr>
              <a:buSzPts val="1800"/>
              <a:buFont typeface="Arial"/>
              <a:buNone/>
            </a:pPr>
            <a:endParaRPr sz="1800"/>
          </a:p>
          <a:p>
            <a:pPr marL="0" lvl="0" indent="0" algn="l" rtl="0">
              <a:spcBef>
                <a:spcPts val="360"/>
              </a:spcBef>
              <a:spcAft>
                <a:spcPts val="0"/>
              </a:spcAft>
              <a:buClr>
                <a:schemeClr val="dk1"/>
              </a:buClr>
              <a:buSzPts val="1800"/>
              <a:buFont typeface="Arial"/>
              <a:buNone/>
            </a:pPr>
            <a:r>
              <a:rPr lang="en-US" sz="1800"/>
              <a:t>&gt;&gt;&gt; len(fd1.hapaxes())</a:t>
            </a:r>
            <a:r>
              <a:rPr lang="en-US" sz="1800">
                <a:solidFill>
                  <a:srgbClr val="606060"/>
                </a:solidFill>
              </a:rPr>
              <a:t> </a:t>
            </a:r>
            <a:endParaRPr/>
          </a:p>
          <a:p>
            <a:pPr marL="0" lvl="0" indent="0" algn="l" rtl="0">
              <a:spcBef>
                <a:spcPts val="360"/>
              </a:spcBef>
              <a:spcAft>
                <a:spcPts val="0"/>
              </a:spcAft>
              <a:buClr>
                <a:schemeClr val="lt2"/>
              </a:buClr>
              <a:buSzPts val="1800"/>
              <a:buFont typeface="Arial"/>
              <a:buNone/>
            </a:pPr>
            <a:r>
              <a:rPr lang="en-US" sz="1800">
                <a:solidFill>
                  <a:schemeClr val="lt2"/>
                </a:solidFill>
              </a:rPr>
              <a:t>#total number of all samples that occur once</a:t>
            </a:r>
            <a:endParaRPr/>
          </a:p>
          <a:p>
            <a:pPr marL="0" lvl="0" indent="0" algn="l" rtl="0">
              <a:spcBef>
                <a:spcPts val="360"/>
              </a:spcBef>
              <a:spcAft>
                <a:spcPts val="0"/>
              </a:spcAft>
              <a:buClr>
                <a:schemeClr val="dk1"/>
              </a:buClr>
              <a:buSzPts val="1800"/>
              <a:buFont typeface="Arial"/>
              <a:buNone/>
            </a:pPr>
            <a:endParaRPr sz="1800">
              <a:solidFill>
                <a:schemeClr val="lt2"/>
              </a:solidFill>
            </a:endParaRPr>
          </a:p>
          <a:p>
            <a:pPr marL="0" lvl="0" indent="0" algn="l" rtl="0">
              <a:spcBef>
                <a:spcPts val="360"/>
              </a:spcBef>
              <a:spcAft>
                <a:spcPts val="0"/>
              </a:spcAft>
              <a:buClr>
                <a:schemeClr val="lt2"/>
              </a:buClr>
              <a:buSzPts val="1800"/>
              <a:buFont typeface="Arial"/>
              <a:buNone/>
            </a:pPr>
            <a:r>
              <a:rPr lang="en-US" sz="1800">
                <a:solidFill>
                  <a:schemeClr val="lt2"/>
                </a:solidFill>
              </a:rPr>
              <a:t>7933</a:t>
            </a:r>
            <a:endParaRPr/>
          </a:p>
          <a:p>
            <a:pPr marL="0" lvl="0" indent="0" algn="l" rtl="0">
              <a:spcBef>
                <a:spcPts val="360"/>
              </a:spcBef>
              <a:spcAft>
                <a:spcPts val="0"/>
              </a:spcAft>
              <a:buClr>
                <a:schemeClr val="dk1"/>
              </a:buClr>
              <a:buSzPts val="1800"/>
              <a:buFont typeface="Arial"/>
              <a:buNone/>
            </a:pPr>
            <a:endParaRPr sz="1800"/>
          </a:p>
          <a:p>
            <a:pPr marL="0" lvl="0" indent="0" algn="l" rtl="0">
              <a:spcBef>
                <a:spcPts val="360"/>
              </a:spcBef>
              <a:spcAft>
                <a:spcPts val="0"/>
              </a:spcAft>
              <a:buClr>
                <a:schemeClr val="dk1"/>
              </a:buClr>
              <a:buSzPts val="1800"/>
              <a:buFont typeface="Arial"/>
              <a:buNone/>
            </a:pPr>
            <a:r>
              <a:rPr lang="en-US" sz="1800"/>
              <a:t>&gt;&gt;&gt; frequentwords = fd1.keys()</a:t>
            </a:r>
            <a:r>
              <a:rPr lang="en-US" sz="1800">
                <a:solidFill>
                  <a:srgbClr val="606060"/>
                </a:solidFill>
              </a:rPr>
              <a:t> </a:t>
            </a:r>
            <a:endParaRPr/>
          </a:p>
          <a:p>
            <a:pPr marL="0" lvl="0" indent="0" algn="l" rtl="0">
              <a:spcBef>
                <a:spcPts val="360"/>
              </a:spcBef>
              <a:spcAft>
                <a:spcPts val="0"/>
              </a:spcAft>
              <a:buClr>
                <a:schemeClr val="lt2"/>
              </a:buClr>
              <a:buSzPts val="1800"/>
              <a:buFont typeface="Arial"/>
              <a:buNone/>
            </a:pPr>
            <a:r>
              <a:rPr lang="en-US" sz="1800">
                <a:solidFill>
                  <a:schemeClr val="lt2"/>
                </a:solidFill>
              </a:rPr>
              <a:t>#automatically sorts based on frequency</a:t>
            </a:r>
            <a:endParaRPr/>
          </a:p>
          <a:p>
            <a:pPr marL="0" lvl="0" indent="0" algn="l" rtl="0">
              <a:spcBef>
                <a:spcPts val="360"/>
              </a:spcBef>
              <a:spcAft>
                <a:spcPts val="0"/>
              </a:spcAft>
              <a:buClr>
                <a:schemeClr val="dk1"/>
              </a:buClr>
              <a:buSzPts val="1800"/>
              <a:buFont typeface="Arial"/>
              <a:buNone/>
            </a:pPr>
            <a:endParaRPr sz="1800"/>
          </a:p>
          <a:p>
            <a:pPr marL="0" lvl="0" indent="0" algn="l" rtl="0">
              <a:spcBef>
                <a:spcPts val="360"/>
              </a:spcBef>
              <a:spcAft>
                <a:spcPts val="0"/>
              </a:spcAft>
              <a:buClr>
                <a:schemeClr val="dk1"/>
              </a:buClr>
              <a:buSzPts val="1800"/>
              <a:buFont typeface="Arial"/>
              <a:buNone/>
            </a:pPr>
            <a:r>
              <a:rPr lang="en-US" sz="1800"/>
              <a:t>&gt;&gt;&gt; frequentwords[:50]</a:t>
            </a:r>
            <a:endParaRPr/>
          </a:p>
          <a:p>
            <a:pPr marL="0" lvl="0" indent="0" algn="l" rtl="0">
              <a:spcBef>
                <a:spcPts val="360"/>
              </a:spcBef>
              <a:spcAft>
                <a:spcPts val="0"/>
              </a:spcAft>
              <a:buClr>
                <a:schemeClr val="dk1"/>
              </a:buClr>
              <a:buSzPts val="1800"/>
              <a:buFont typeface="Arial"/>
              <a:buNone/>
            </a:pPr>
            <a:endParaRPr sz="1800"/>
          </a:p>
          <a:p>
            <a:pPr marL="0" lvl="0" indent="0" algn="l" rtl="0">
              <a:spcBef>
                <a:spcPts val="360"/>
              </a:spcBef>
              <a:spcAft>
                <a:spcPts val="0"/>
              </a:spcAft>
              <a:buClr>
                <a:srgbClr val="606060"/>
              </a:buClr>
              <a:buSzPts val="1800"/>
              <a:buFont typeface="Arial"/>
              <a:buNone/>
            </a:pPr>
            <a:r>
              <a:rPr lang="en-US" sz="1800">
                <a:solidFill>
                  <a:srgbClr val="606060"/>
                </a:solidFill>
              </a:rPr>
              <a:t>[',', 'the', '.', 'and', 'to', 'a', 'of', 'is', 'in', "'", 'his', 's', 'he', 'that', 'with', '-', 'her', 'she', 'their', 'at', 'it', 'be', 'out', 'up', 'will', 'He', 'when', 'was', 'one', 'this', 'not', 'into', 'them', 'have']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A464260B-174B-E046-AEFB-BF62BD4DB757}"/>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Matching and Extracting Data</a:t>
            </a:r>
          </a:p>
        </p:txBody>
      </p:sp>
      <p:sp>
        <p:nvSpPr>
          <p:cNvPr id="31746" name="Rectangle 2">
            <a:extLst>
              <a:ext uri="{FF2B5EF4-FFF2-40B4-BE49-F238E27FC236}">
                <a16:creationId xmlns:a16="http://schemas.microsoft.com/office/drawing/2014/main" id="{9ADD1C63-433F-344E-BF51-79D9BF709365}"/>
              </a:ext>
            </a:extLst>
          </p:cNvPr>
          <p:cNvSpPr>
            <a:spLocks noGrp="1" noChangeArrowheads="1"/>
          </p:cNvSpPr>
          <p:nvPr>
            <p:ph type="body" idx="1"/>
          </p:nvPr>
        </p:nvSpPr>
        <p:spPr>
          <a:xfrm>
            <a:off x="650081" y="1339031"/>
            <a:ext cx="7836694" cy="1585913"/>
          </a:xfrm>
        </p:spPr>
        <p:txBody>
          <a:bodyPr/>
          <a:lstStyle/>
          <a:p>
            <a:pPr marL="421481" eaLnBrk="1" hangingPunct="1">
              <a:buFont typeface="Gill Sans" charset="0"/>
              <a:buChar char="•"/>
              <a:defRPr/>
            </a:pPr>
            <a:r>
              <a:rPr lang="en-US" sz="2000" dirty="0">
                <a:sym typeface="Gill Sans" charset="0"/>
              </a:rPr>
              <a:t>The </a:t>
            </a:r>
            <a:r>
              <a:rPr lang="en-US" sz="2000" dirty="0" err="1">
                <a:solidFill>
                  <a:srgbClr val="FF00FF"/>
                </a:solidFill>
                <a:sym typeface="Gill Sans" charset="0"/>
              </a:rPr>
              <a:t>re.search</a:t>
            </a:r>
            <a:r>
              <a:rPr lang="en-US" sz="2000" dirty="0">
                <a:solidFill>
                  <a:srgbClr val="FF00FF"/>
                </a:solidFill>
                <a:sym typeface="Gill Sans" charset="0"/>
              </a:rPr>
              <a:t>()</a:t>
            </a:r>
            <a:r>
              <a:rPr lang="en-US" sz="2000" dirty="0">
                <a:sym typeface="Gill Sans" charset="0"/>
              </a:rPr>
              <a:t> returns a True/False depending on whether the string matches  the regular expression</a:t>
            </a:r>
          </a:p>
          <a:p>
            <a:pPr marL="421481" eaLnBrk="1" hangingPunct="1">
              <a:buFont typeface="Gill Sans" charset="0"/>
              <a:buChar char="•"/>
              <a:defRPr/>
            </a:pPr>
            <a:r>
              <a:rPr lang="en-US" sz="2000" dirty="0">
                <a:sym typeface="Gill Sans" charset="0"/>
              </a:rPr>
              <a:t>If we actually want the matching strings to be extracted, we use </a:t>
            </a:r>
            <a:r>
              <a:rPr lang="en-US" sz="2000" dirty="0" err="1">
                <a:solidFill>
                  <a:srgbClr val="FF00FF"/>
                </a:solidFill>
                <a:sym typeface="Gill Sans" charset="0"/>
              </a:rPr>
              <a:t>re.findall</a:t>
            </a:r>
            <a:r>
              <a:rPr lang="en-US" sz="2000" dirty="0">
                <a:solidFill>
                  <a:srgbClr val="FF00FF"/>
                </a:solidFill>
                <a:sym typeface="Gill Sans" charset="0"/>
              </a:rPr>
              <a:t>()</a:t>
            </a:r>
          </a:p>
        </p:txBody>
      </p:sp>
      <p:sp>
        <p:nvSpPr>
          <p:cNvPr id="31747" name="Rectangle 3">
            <a:extLst>
              <a:ext uri="{FF2B5EF4-FFF2-40B4-BE49-F238E27FC236}">
                <a16:creationId xmlns:a16="http://schemas.microsoft.com/office/drawing/2014/main" id="{3B17BA35-6091-CA44-B2EF-AFB2D486D04C}"/>
              </a:ext>
            </a:extLst>
          </p:cNvPr>
          <p:cNvSpPr>
            <a:spLocks/>
          </p:cNvSpPr>
          <p:nvPr/>
        </p:nvSpPr>
        <p:spPr bwMode="auto">
          <a:xfrm>
            <a:off x="3586163" y="4032257"/>
            <a:ext cx="4932825" cy="155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bg2"/>
                </a:solidFill>
                <a:ea typeface="ＭＳ Ｐゴシック" panose="020B0600070205080204" pitchFamily="34" charset="-128"/>
              </a:rPr>
              <a:t>&gt;&gt;&gt; import re</a:t>
            </a:r>
          </a:p>
          <a:p>
            <a:pPr algn="l" eaLnBrk="1" hangingPunct="1"/>
            <a:r>
              <a:rPr lang="en-US" altLang="en-US" sz="2025" dirty="0">
                <a:solidFill>
                  <a:schemeClr val="bg2"/>
                </a:solidFill>
                <a:ea typeface="ＭＳ Ｐゴシック" panose="020B0600070205080204" pitchFamily="34" charset="-128"/>
              </a:rPr>
              <a:t>&gt;&gt;&gt; x = </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My 2 favorite numbers are 19 and 42</a:t>
            </a:r>
            <a:r>
              <a:rPr lang="fr-FR" altLang="en-US" sz="2025" dirty="0">
                <a:solidFill>
                  <a:schemeClr val="bg2"/>
                </a:solidFill>
                <a:ea typeface="ＭＳ Ｐゴシック" panose="020B0600070205080204" pitchFamily="34" charset="-128"/>
              </a:rPr>
              <a:t>'</a:t>
            </a:r>
            <a:endParaRPr lang="en-US" altLang="en-US" sz="2025" dirty="0">
              <a:solidFill>
                <a:schemeClr val="bg2"/>
              </a:solidFill>
              <a:ea typeface="ＭＳ Ｐゴシック" panose="020B0600070205080204" pitchFamily="34" charset="-128"/>
            </a:endParaRPr>
          </a:p>
          <a:p>
            <a:pPr algn="l" eaLnBrk="1" hangingPunct="1"/>
            <a:r>
              <a:rPr lang="en-US" altLang="en-US" sz="2025" dirty="0">
                <a:solidFill>
                  <a:schemeClr val="bg2"/>
                </a:solidFill>
                <a:ea typeface="ＭＳ Ｐゴシック" panose="020B0600070205080204" pitchFamily="34" charset="-128"/>
              </a:rPr>
              <a:t>&gt;&gt;&gt; y = </a:t>
            </a:r>
            <a:r>
              <a:rPr lang="en-US" altLang="en-US" sz="2025" dirty="0" err="1">
                <a:solidFill>
                  <a:schemeClr val="bg2"/>
                </a:solidFill>
                <a:ea typeface="ＭＳ Ｐゴシック" panose="020B0600070205080204" pitchFamily="34" charset="-128"/>
              </a:rPr>
              <a:t>re.findall</a:t>
            </a:r>
            <a:r>
              <a:rPr lang="en-US" altLang="en-US" sz="2025" dirty="0">
                <a:solidFill>
                  <a:schemeClr val="bg2"/>
                </a:solidFill>
                <a:ea typeface="ＭＳ Ｐゴシック" panose="020B0600070205080204" pitchFamily="34" charset="-128"/>
              </a:rPr>
              <a:t>(</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[0-9]+</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,x)</a:t>
            </a:r>
          </a:p>
          <a:p>
            <a:pPr algn="l" eaLnBrk="1" hangingPunct="1"/>
            <a:r>
              <a:rPr lang="en-US" altLang="en-US" sz="2025" dirty="0">
                <a:solidFill>
                  <a:schemeClr val="bg2"/>
                </a:solidFill>
                <a:ea typeface="ＭＳ Ｐゴシック" panose="020B0600070205080204" pitchFamily="34" charset="-128"/>
              </a:rPr>
              <a:t>&gt;&gt;&gt; print(y)</a:t>
            </a:r>
          </a:p>
          <a:p>
            <a:pPr algn="l" eaLnBrk="1" hangingPunct="1"/>
            <a:r>
              <a:rPr lang="en-US" altLang="en-US" sz="2025" dirty="0">
                <a:solidFill>
                  <a:schemeClr val="bg2"/>
                </a:solidFill>
                <a:ea typeface="ＭＳ Ｐゴシック" panose="020B0600070205080204" pitchFamily="34" charset="-128"/>
              </a:rPr>
              <a:t>[</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2</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 </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19</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 </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42</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a:t>
            </a:r>
          </a:p>
        </p:txBody>
      </p:sp>
    </p:spTree>
    <p:extLst>
      <p:ext uri="{BB962C8B-B14F-4D97-AF65-F5344CB8AC3E}">
        <p14:creationId xmlns:p14="http://schemas.microsoft.com/office/powerpoint/2010/main" val="18020850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50344BE2-0E8F-EB44-ACA7-45833315DC12}"/>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Matching and Extracting Data</a:t>
            </a:r>
          </a:p>
        </p:txBody>
      </p:sp>
      <p:sp>
        <p:nvSpPr>
          <p:cNvPr id="32770" name="Rectangle 2">
            <a:extLst>
              <a:ext uri="{FF2B5EF4-FFF2-40B4-BE49-F238E27FC236}">
                <a16:creationId xmlns:a16="http://schemas.microsoft.com/office/drawing/2014/main" id="{3202A2B4-92A9-A743-9964-8E1007564E93}"/>
              </a:ext>
            </a:extLst>
          </p:cNvPr>
          <p:cNvSpPr>
            <a:spLocks noGrp="1" noChangeArrowheads="1"/>
          </p:cNvSpPr>
          <p:nvPr>
            <p:ph type="body" idx="1"/>
          </p:nvPr>
        </p:nvSpPr>
        <p:spPr>
          <a:xfrm>
            <a:off x="251520" y="1603378"/>
            <a:ext cx="7836694" cy="985838"/>
          </a:xfrm>
        </p:spPr>
        <p:txBody>
          <a:bodyPr/>
          <a:lstStyle/>
          <a:p>
            <a:pPr marL="421481" eaLnBrk="1" hangingPunct="1">
              <a:buFont typeface="Gill Sans" charset="0"/>
              <a:buChar char="•"/>
              <a:defRPr/>
            </a:pPr>
            <a:r>
              <a:rPr lang="en-US" sz="2400" dirty="0">
                <a:sym typeface="Gill Sans" charset="0"/>
              </a:rPr>
              <a:t>When we use </a:t>
            </a:r>
            <a:r>
              <a:rPr lang="en-US" sz="2400" dirty="0" err="1">
                <a:solidFill>
                  <a:srgbClr val="FF00FF"/>
                </a:solidFill>
                <a:sym typeface="Gill Sans" charset="0"/>
              </a:rPr>
              <a:t>re.findall</a:t>
            </a:r>
            <a:r>
              <a:rPr lang="en-US" sz="2400" dirty="0">
                <a:solidFill>
                  <a:srgbClr val="FF00FF"/>
                </a:solidFill>
                <a:sym typeface="Gill Sans" charset="0"/>
              </a:rPr>
              <a:t>()</a:t>
            </a:r>
            <a:r>
              <a:rPr lang="en-US" sz="2400" dirty="0">
                <a:sym typeface="Gill Sans" charset="0"/>
              </a:rPr>
              <a:t> it returns a list of zero or more sub-strings that match the regular expression</a:t>
            </a:r>
          </a:p>
        </p:txBody>
      </p:sp>
      <p:sp>
        <p:nvSpPr>
          <p:cNvPr id="32771" name="Rectangle 3">
            <a:extLst>
              <a:ext uri="{FF2B5EF4-FFF2-40B4-BE49-F238E27FC236}">
                <a16:creationId xmlns:a16="http://schemas.microsoft.com/office/drawing/2014/main" id="{E708126D-E42B-5D42-88B0-CBEE02ADC492}"/>
              </a:ext>
            </a:extLst>
          </p:cNvPr>
          <p:cNvSpPr>
            <a:spLocks/>
          </p:cNvSpPr>
          <p:nvPr/>
        </p:nvSpPr>
        <p:spPr bwMode="auto">
          <a:xfrm>
            <a:off x="827584" y="2665435"/>
            <a:ext cx="4942443" cy="342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bg2">
                    <a:lumMod val="75000"/>
                  </a:schemeClr>
                </a:solidFill>
                <a:ea typeface="ＭＳ Ｐゴシック" panose="020B0600070205080204" pitchFamily="34" charset="-128"/>
              </a:rPr>
              <a:t>&gt;&gt;&gt; import re</a:t>
            </a:r>
          </a:p>
          <a:p>
            <a:pPr algn="l" eaLnBrk="1" hangingPunct="1"/>
            <a:r>
              <a:rPr lang="en-US" altLang="en-US" sz="2025" dirty="0">
                <a:solidFill>
                  <a:schemeClr val="bg2">
                    <a:lumMod val="75000"/>
                  </a:schemeClr>
                </a:solidFill>
                <a:ea typeface="ＭＳ Ｐゴシック" panose="020B0600070205080204" pitchFamily="34" charset="-128"/>
              </a:rPr>
              <a:t>&gt;&gt;&gt; x = </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My 2 favorite numbers are 19 and 42</a:t>
            </a:r>
            <a:r>
              <a:rPr lang="fr-FR" altLang="en-US" sz="2025" dirty="0">
                <a:solidFill>
                  <a:schemeClr val="bg2">
                    <a:lumMod val="75000"/>
                  </a:schemeClr>
                </a:solidFill>
                <a:ea typeface="ＭＳ Ｐゴシック" panose="020B0600070205080204" pitchFamily="34" charset="-128"/>
              </a:rPr>
              <a:t>’</a:t>
            </a:r>
          </a:p>
          <a:p>
            <a:pPr algn="l" eaLnBrk="1" hangingPunct="1"/>
            <a:r>
              <a:rPr lang="en-US" altLang="en-US" sz="2025" dirty="0">
                <a:solidFill>
                  <a:schemeClr val="bg2">
                    <a:lumMod val="75000"/>
                  </a:schemeClr>
                </a:solidFill>
                <a:ea typeface="ＭＳ Ｐゴシック" panose="020B0600070205080204" pitchFamily="34" charset="-128"/>
              </a:rPr>
              <a:t>&gt;&gt;&gt; y = </a:t>
            </a:r>
            <a:r>
              <a:rPr lang="en-US" altLang="en-US" sz="2025" dirty="0" err="1">
                <a:solidFill>
                  <a:schemeClr val="bg2">
                    <a:lumMod val="75000"/>
                  </a:schemeClr>
                </a:solidFill>
                <a:ea typeface="ＭＳ Ｐゴシック" panose="020B0600070205080204" pitchFamily="34" charset="-128"/>
              </a:rPr>
              <a:t>re.findall</a:t>
            </a:r>
            <a:r>
              <a:rPr lang="en-US" altLang="en-US" sz="2025" dirty="0">
                <a:solidFill>
                  <a:schemeClr val="bg2">
                    <a:lumMod val="75000"/>
                  </a:schemeClr>
                </a:solidFill>
                <a:ea typeface="ＭＳ Ｐゴシック" panose="020B0600070205080204" pitchFamily="34" charset="-128"/>
              </a:rPr>
              <a:t>(</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[0-9]+</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,x)</a:t>
            </a:r>
          </a:p>
          <a:p>
            <a:pPr algn="l" eaLnBrk="1" hangingPunct="1"/>
            <a:r>
              <a:rPr lang="en-US" altLang="en-US" sz="2025" dirty="0">
                <a:solidFill>
                  <a:schemeClr val="bg2">
                    <a:lumMod val="75000"/>
                  </a:schemeClr>
                </a:solidFill>
                <a:ea typeface="ＭＳ Ｐゴシック" panose="020B0600070205080204" pitchFamily="34" charset="-128"/>
              </a:rPr>
              <a:t>&gt;&gt;&gt; print(y)</a:t>
            </a:r>
          </a:p>
          <a:p>
            <a:pPr algn="l" eaLnBrk="1" hangingPunct="1"/>
            <a:endParaRPr lang="en-US" altLang="en-US" sz="2025" dirty="0">
              <a:solidFill>
                <a:schemeClr val="bg2">
                  <a:lumMod val="75000"/>
                </a:schemeClr>
              </a:solidFill>
              <a:ea typeface="ＭＳ Ｐゴシック" panose="020B0600070205080204" pitchFamily="34" charset="-128"/>
            </a:endParaRPr>
          </a:p>
          <a:p>
            <a:pPr algn="l" eaLnBrk="1" hangingPunct="1"/>
            <a:r>
              <a:rPr lang="en-US" altLang="en-US" sz="2025" dirty="0">
                <a:solidFill>
                  <a:schemeClr val="bg2">
                    <a:lumMod val="75000"/>
                  </a:schemeClr>
                </a:solidFill>
                <a:ea typeface="ＭＳ Ｐゴシック" panose="020B0600070205080204" pitchFamily="34" charset="-128"/>
              </a:rPr>
              <a:t>[</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2</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 </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19</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 </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42</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a:t>
            </a:r>
          </a:p>
          <a:p>
            <a:pPr algn="l" eaLnBrk="1" hangingPunct="1"/>
            <a:endParaRPr lang="en-US" altLang="en-US" sz="2025" dirty="0">
              <a:solidFill>
                <a:schemeClr val="bg2">
                  <a:lumMod val="75000"/>
                </a:schemeClr>
              </a:solidFill>
              <a:ea typeface="ＭＳ Ｐゴシック" panose="020B0600070205080204" pitchFamily="34" charset="-128"/>
            </a:endParaRPr>
          </a:p>
          <a:p>
            <a:pPr algn="l" eaLnBrk="1" hangingPunct="1"/>
            <a:r>
              <a:rPr lang="en-US" altLang="en-US" sz="2025" dirty="0">
                <a:solidFill>
                  <a:schemeClr val="bg2">
                    <a:lumMod val="75000"/>
                  </a:schemeClr>
                </a:solidFill>
                <a:ea typeface="ＭＳ Ｐゴシック" panose="020B0600070205080204" pitchFamily="34" charset="-128"/>
              </a:rPr>
              <a:t>&gt;&gt;&gt; y = </a:t>
            </a:r>
            <a:r>
              <a:rPr lang="en-US" altLang="en-US" sz="2025" dirty="0" err="1">
                <a:solidFill>
                  <a:schemeClr val="bg2">
                    <a:lumMod val="75000"/>
                  </a:schemeClr>
                </a:solidFill>
                <a:ea typeface="ＭＳ Ｐゴシック" panose="020B0600070205080204" pitchFamily="34" charset="-128"/>
              </a:rPr>
              <a:t>re.findall</a:t>
            </a:r>
            <a:r>
              <a:rPr lang="en-US" altLang="en-US" sz="2025" dirty="0">
                <a:solidFill>
                  <a:schemeClr val="bg2">
                    <a:lumMod val="75000"/>
                  </a:schemeClr>
                </a:solidFill>
                <a:ea typeface="ＭＳ Ｐゴシック" panose="020B0600070205080204" pitchFamily="34" charset="-128"/>
              </a:rPr>
              <a:t>(</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[AEIOU]+</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,x)</a:t>
            </a:r>
          </a:p>
          <a:p>
            <a:pPr algn="l" eaLnBrk="1" hangingPunct="1"/>
            <a:r>
              <a:rPr lang="en-US" altLang="en-US" sz="2025" dirty="0">
                <a:solidFill>
                  <a:schemeClr val="bg2">
                    <a:lumMod val="75000"/>
                  </a:schemeClr>
                </a:solidFill>
                <a:ea typeface="ＭＳ Ｐゴシック" panose="020B0600070205080204" pitchFamily="34" charset="-128"/>
              </a:rPr>
              <a:t>&gt;&gt;&gt; print(y)</a:t>
            </a:r>
          </a:p>
          <a:p>
            <a:pPr algn="l" eaLnBrk="1" hangingPunct="1"/>
            <a:endParaRPr lang="en-US" altLang="en-US" sz="2025" dirty="0">
              <a:solidFill>
                <a:schemeClr val="bg2">
                  <a:lumMod val="75000"/>
                </a:schemeClr>
              </a:solidFill>
              <a:ea typeface="ＭＳ Ｐゴシック" panose="020B0600070205080204" pitchFamily="34" charset="-128"/>
            </a:endParaRPr>
          </a:p>
          <a:p>
            <a:pPr algn="l" eaLnBrk="1" hangingPunct="1"/>
            <a:r>
              <a:rPr lang="en-US" altLang="en-US" sz="2025" dirty="0">
                <a:solidFill>
                  <a:schemeClr val="bg2">
                    <a:lumMod val="75000"/>
                  </a:schemeClr>
                </a:solidFill>
                <a:ea typeface="ＭＳ Ｐゴシック" panose="020B0600070205080204" pitchFamily="34" charset="-128"/>
              </a:rPr>
              <a:t>[]</a:t>
            </a:r>
          </a:p>
        </p:txBody>
      </p:sp>
    </p:spTree>
    <p:extLst>
      <p:ext uri="{BB962C8B-B14F-4D97-AF65-F5344CB8AC3E}">
        <p14:creationId xmlns:p14="http://schemas.microsoft.com/office/powerpoint/2010/main" val="7924844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9544C7A7-FC0B-D548-93B9-7108FF9F599C}"/>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Warning: Greedy Matching</a:t>
            </a:r>
          </a:p>
        </p:txBody>
      </p:sp>
      <p:sp>
        <p:nvSpPr>
          <p:cNvPr id="33794" name="Rectangle 2">
            <a:extLst>
              <a:ext uri="{FF2B5EF4-FFF2-40B4-BE49-F238E27FC236}">
                <a16:creationId xmlns:a16="http://schemas.microsoft.com/office/drawing/2014/main" id="{4A7024C5-85B0-3C46-9FA1-128CFC1616B8}"/>
              </a:ext>
            </a:extLst>
          </p:cNvPr>
          <p:cNvSpPr>
            <a:spLocks noGrp="1" noChangeArrowheads="1"/>
          </p:cNvSpPr>
          <p:nvPr>
            <p:ph type="body" idx="1"/>
          </p:nvPr>
        </p:nvSpPr>
        <p:spPr>
          <a:xfrm>
            <a:off x="653653" y="1333648"/>
            <a:ext cx="7836694" cy="1028700"/>
          </a:xfrm>
        </p:spPr>
        <p:txBody>
          <a:bodyPr/>
          <a:lstStyle/>
          <a:p>
            <a:pPr marL="421481" eaLnBrk="1" hangingPunct="1">
              <a:buFont typeface="Gill Sans" charset="0"/>
              <a:buChar char="•"/>
              <a:defRPr/>
            </a:pPr>
            <a:r>
              <a:rPr lang="en-US" sz="2000" dirty="0">
                <a:sym typeface="Gill Sans" charset="0"/>
              </a:rPr>
              <a:t>The </a:t>
            </a:r>
            <a:r>
              <a:rPr lang="en-US" sz="2000" dirty="0">
                <a:solidFill>
                  <a:srgbClr val="FF7F00"/>
                </a:solidFill>
                <a:sym typeface="Gill Sans" charset="0"/>
              </a:rPr>
              <a:t>repeat</a:t>
            </a:r>
            <a:r>
              <a:rPr lang="en-US" sz="2000" dirty="0">
                <a:sym typeface="Gill Sans" charset="0"/>
              </a:rPr>
              <a:t> characters (</a:t>
            </a:r>
            <a:r>
              <a:rPr lang="en-US" sz="2000" dirty="0">
                <a:solidFill>
                  <a:srgbClr val="FF7F00"/>
                </a:solidFill>
                <a:sym typeface="Gill Sans" charset="0"/>
              </a:rPr>
              <a:t>*</a:t>
            </a:r>
            <a:r>
              <a:rPr lang="en-US" sz="2000" dirty="0">
                <a:sym typeface="Gill Sans" charset="0"/>
              </a:rPr>
              <a:t> and </a:t>
            </a:r>
            <a:r>
              <a:rPr lang="en-US" sz="2000" dirty="0">
                <a:solidFill>
                  <a:srgbClr val="FF7F00"/>
                </a:solidFill>
                <a:sym typeface="Gill Sans" charset="0"/>
              </a:rPr>
              <a:t>+</a:t>
            </a:r>
            <a:r>
              <a:rPr lang="en-US" sz="2000" dirty="0">
                <a:sym typeface="Gill Sans" charset="0"/>
              </a:rPr>
              <a:t>) push </a:t>
            </a:r>
            <a:r>
              <a:rPr lang="en-US" sz="2000" dirty="0">
                <a:solidFill>
                  <a:srgbClr val="FF00FF"/>
                </a:solidFill>
                <a:sym typeface="Gill Sans" charset="0"/>
              </a:rPr>
              <a:t>outward</a:t>
            </a:r>
            <a:r>
              <a:rPr lang="en-US" sz="2000" dirty="0">
                <a:sym typeface="Gill Sans" charset="0"/>
              </a:rPr>
              <a:t> in both directions (greedy) to match the largest possible string</a:t>
            </a:r>
          </a:p>
        </p:txBody>
      </p:sp>
      <p:sp>
        <p:nvSpPr>
          <p:cNvPr id="33795" name="Rectangle 3">
            <a:extLst>
              <a:ext uri="{FF2B5EF4-FFF2-40B4-BE49-F238E27FC236}">
                <a16:creationId xmlns:a16="http://schemas.microsoft.com/office/drawing/2014/main" id="{060CE858-52B7-074D-801C-36145C8572A7}"/>
              </a:ext>
            </a:extLst>
          </p:cNvPr>
          <p:cNvSpPr>
            <a:spLocks/>
          </p:cNvSpPr>
          <p:nvPr/>
        </p:nvSpPr>
        <p:spPr bwMode="auto">
          <a:xfrm>
            <a:off x="555426" y="3443287"/>
            <a:ext cx="5643563" cy="152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50000"/>
                    <a:lumOff val="50000"/>
                  </a:schemeClr>
                </a:solidFill>
                <a:ea typeface="ＭＳ Ｐゴシック" panose="020B0600070205080204" pitchFamily="34" charset="-128"/>
              </a:rPr>
              <a:t>&gt;&gt;&gt; import re</a:t>
            </a:r>
          </a:p>
          <a:p>
            <a:pPr algn="l" eaLnBrk="1" hangingPunct="1"/>
            <a:r>
              <a:rPr lang="en-US" altLang="en-US" sz="2025" dirty="0">
                <a:solidFill>
                  <a:schemeClr val="accent4">
                    <a:lumMod val="50000"/>
                    <a:lumOff val="50000"/>
                  </a:schemeClr>
                </a:solidFill>
                <a:ea typeface="ＭＳ Ｐゴシック" panose="020B0600070205080204" pitchFamily="34" charset="-128"/>
              </a:rPr>
              <a:t>&gt;&gt;&gt; x = </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From: Using the : character</a:t>
            </a:r>
            <a:r>
              <a:rPr lang="fr-FR" altLang="en-US" sz="2025" dirty="0">
                <a:solidFill>
                  <a:schemeClr val="accent4">
                    <a:lumMod val="50000"/>
                    <a:lumOff val="50000"/>
                  </a:schemeClr>
                </a:solidFill>
                <a:ea typeface="ＭＳ Ｐゴシック" panose="020B0600070205080204" pitchFamily="34" charset="-128"/>
              </a:rPr>
              <a:t>'</a:t>
            </a:r>
            <a:endParaRPr lang="en-US" altLang="en-US" sz="2025" dirty="0">
              <a:solidFill>
                <a:schemeClr val="accent4">
                  <a:lumMod val="50000"/>
                  <a:lumOff val="50000"/>
                </a:schemeClr>
              </a:solidFill>
              <a:ea typeface="ＭＳ Ｐゴシック" panose="020B0600070205080204" pitchFamily="34" charset="-128"/>
            </a:endParaRPr>
          </a:p>
          <a:p>
            <a:pPr algn="l" eaLnBrk="1" hangingPunct="1"/>
            <a:r>
              <a:rPr lang="en-US" altLang="en-US" sz="2025" dirty="0">
                <a:solidFill>
                  <a:schemeClr val="accent4">
                    <a:lumMod val="50000"/>
                    <a:lumOff val="50000"/>
                  </a:schemeClr>
                </a:solidFill>
                <a:ea typeface="ＭＳ Ｐゴシック" panose="020B0600070205080204" pitchFamily="34" charset="-128"/>
              </a:rPr>
              <a:t>&gt;&gt;&gt; y = </a:t>
            </a:r>
            <a:r>
              <a:rPr lang="en-US" altLang="en-US" sz="2025" dirty="0" err="1">
                <a:solidFill>
                  <a:schemeClr val="accent4">
                    <a:lumMod val="50000"/>
                    <a:lumOff val="50000"/>
                  </a:schemeClr>
                </a:solidFill>
                <a:ea typeface="ＭＳ Ｐゴシック" panose="020B0600070205080204" pitchFamily="34" charset="-128"/>
              </a:rPr>
              <a:t>re.findall</a:t>
            </a:r>
            <a:r>
              <a:rPr lang="en-US" altLang="en-US" sz="2025" dirty="0">
                <a:solidFill>
                  <a:schemeClr val="accent4">
                    <a:lumMod val="50000"/>
                    <a:lumOff val="50000"/>
                  </a:schemeClr>
                </a:solidFill>
                <a:ea typeface="ＭＳ Ｐゴシック" panose="020B0600070205080204" pitchFamily="34" charset="-128"/>
              </a:rPr>
              <a:t>(</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^F.+:</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 x)</a:t>
            </a:r>
          </a:p>
          <a:p>
            <a:pPr algn="l" eaLnBrk="1" hangingPunct="1"/>
            <a:r>
              <a:rPr lang="en-US" altLang="en-US" sz="2025" dirty="0">
                <a:solidFill>
                  <a:schemeClr val="accent4">
                    <a:lumMod val="50000"/>
                    <a:lumOff val="50000"/>
                  </a:schemeClr>
                </a:solidFill>
                <a:ea typeface="ＭＳ Ｐゴシック" panose="020B0600070205080204" pitchFamily="34" charset="-128"/>
              </a:rPr>
              <a:t>&gt;&gt;&gt; print(y)</a:t>
            </a:r>
          </a:p>
          <a:p>
            <a:pPr algn="l" eaLnBrk="1" hangingPunct="1"/>
            <a:endParaRPr lang="en-US" altLang="en-US" sz="2025" dirty="0">
              <a:solidFill>
                <a:schemeClr val="accent4">
                  <a:lumMod val="50000"/>
                  <a:lumOff val="50000"/>
                </a:schemeClr>
              </a:solidFill>
              <a:ea typeface="ＭＳ Ｐゴシック" panose="020B0600070205080204" pitchFamily="34" charset="-128"/>
            </a:endParaRPr>
          </a:p>
          <a:p>
            <a:pPr algn="l" eaLnBrk="1" hangingPunct="1"/>
            <a:r>
              <a:rPr lang="en-US" altLang="en-US" sz="2025" dirty="0">
                <a:solidFill>
                  <a:schemeClr val="accent4">
                    <a:lumMod val="50000"/>
                    <a:lumOff val="50000"/>
                  </a:schemeClr>
                </a:solidFill>
                <a:ea typeface="ＭＳ Ｐゴシック" panose="020B0600070205080204" pitchFamily="34" charset="-128"/>
              </a:rPr>
              <a:t>[</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From: Using the :</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a:t>
            </a:r>
          </a:p>
        </p:txBody>
      </p:sp>
      <p:sp>
        <p:nvSpPr>
          <p:cNvPr id="33796" name="Rectangle 4">
            <a:extLst>
              <a:ext uri="{FF2B5EF4-FFF2-40B4-BE49-F238E27FC236}">
                <a16:creationId xmlns:a16="http://schemas.microsoft.com/office/drawing/2014/main" id="{2EDAC6CD-84BD-BE4F-AE45-CE9A623FE96D}"/>
              </a:ext>
            </a:extLst>
          </p:cNvPr>
          <p:cNvSpPr>
            <a:spLocks/>
          </p:cNvSpPr>
          <p:nvPr/>
        </p:nvSpPr>
        <p:spPr bwMode="auto">
          <a:xfrm>
            <a:off x="6307932" y="4013548"/>
            <a:ext cx="827599" cy="54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3544" dirty="0">
                <a:solidFill>
                  <a:srgbClr val="00FF00"/>
                </a:solidFill>
                <a:ea typeface="ＭＳ Ｐゴシック" panose="020B0600070205080204" pitchFamily="34" charset="-128"/>
              </a:rPr>
              <a:t>^F</a:t>
            </a:r>
            <a:r>
              <a:rPr lang="en-US" altLang="en-US" sz="3544" dirty="0">
                <a:solidFill>
                  <a:srgbClr val="FF7F00"/>
                </a:solidFill>
                <a:ea typeface="ＭＳ Ｐゴシック" panose="020B0600070205080204" pitchFamily="34" charset="-128"/>
              </a:rPr>
              <a:t>.+</a:t>
            </a:r>
            <a:r>
              <a:rPr lang="en-US" altLang="en-US" sz="3544" dirty="0">
                <a:solidFill>
                  <a:schemeClr val="accent2"/>
                </a:solidFill>
                <a:ea typeface="ＭＳ Ｐゴシック" panose="020B0600070205080204" pitchFamily="34" charset="-128"/>
              </a:rPr>
              <a:t>:</a:t>
            </a:r>
          </a:p>
        </p:txBody>
      </p:sp>
      <p:sp>
        <p:nvSpPr>
          <p:cNvPr id="33797" name="Rectangle 5">
            <a:extLst>
              <a:ext uri="{FF2B5EF4-FFF2-40B4-BE49-F238E27FC236}">
                <a16:creationId xmlns:a16="http://schemas.microsoft.com/office/drawing/2014/main" id="{BF727839-D54D-9F4E-A583-7B8C59F123C3}"/>
              </a:ext>
            </a:extLst>
          </p:cNvPr>
          <p:cNvSpPr>
            <a:spLocks/>
          </p:cNvSpPr>
          <p:nvPr/>
        </p:nvSpPr>
        <p:spPr bwMode="auto">
          <a:xfrm>
            <a:off x="6699052" y="3025378"/>
            <a:ext cx="1821656"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rgbClr val="FF7F00"/>
                </a:solidFill>
                <a:ea typeface="ＭＳ Ｐゴシック" panose="020B0600070205080204" pitchFamily="34" charset="-128"/>
              </a:rPr>
              <a:t>One or more characters</a:t>
            </a:r>
          </a:p>
        </p:txBody>
      </p:sp>
      <p:sp>
        <p:nvSpPr>
          <p:cNvPr id="33798" name="Line 6">
            <a:extLst>
              <a:ext uri="{FF2B5EF4-FFF2-40B4-BE49-F238E27FC236}">
                <a16:creationId xmlns:a16="http://schemas.microsoft.com/office/drawing/2014/main" id="{88ACDECE-8CDF-F742-8DA7-F9106ECDBEFF}"/>
              </a:ext>
            </a:extLst>
          </p:cNvPr>
          <p:cNvSpPr>
            <a:spLocks noChangeShapeType="1"/>
          </p:cNvSpPr>
          <p:nvPr/>
        </p:nvSpPr>
        <p:spPr bwMode="auto">
          <a:xfrm rot="10800000" flipH="1">
            <a:off x="6866037" y="3780830"/>
            <a:ext cx="194667" cy="298252"/>
          </a:xfrm>
          <a:prstGeom prst="line">
            <a:avLst/>
          </a:prstGeom>
          <a:noFill/>
          <a:ln w="762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799" name="Rectangle 7">
            <a:extLst>
              <a:ext uri="{FF2B5EF4-FFF2-40B4-BE49-F238E27FC236}">
                <a16:creationId xmlns:a16="http://schemas.microsoft.com/office/drawing/2014/main" id="{8340159A-FDF2-DA46-B6AC-9784819B24B5}"/>
              </a:ext>
            </a:extLst>
          </p:cNvPr>
          <p:cNvSpPr>
            <a:spLocks/>
          </p:cNvSpPr>
          <p:nvPr/>
        </p:nvSpPr>
        <p:spPr bwMode="auto">
          <a:xfrm>
            <a:off x="4271963" y="5064919"/>
            <a:ext cx="2343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First character in the match is an F</a:t>
            </a:r>
          </a:p>
        </p:txBody>
      </p:sp>
      <p:sp>
        <p:nvSpPr>
          <p:cNvPr id="33800" name="Line 8">
            <a:extLst>
              <a:ext uri="{FF2B5EF4-FFF2-40B4-BE49-F238E27FC236}">
                <a16:creationId xmlns:a16="http://schemas.microsoft.com/office/drawing/2014/main" id="{C4AE6262-B47F-9848-8597-670896101FD1}"/>
              </a:ext>
            </a:extLst>
          </p:cNvPr>
          <p:cNvSpPr>
            <a:spLocks noChangeShapeType="1"/>
          </p:cNvSpPr>
          <p:nvPr/>
        </p:nvSpPr>
        <p:spPr bwMode="auto">
          <a:xfrm flipH="1">
            <a:off x="6158806" y="4576466"/>
            <a:ext cx="289322" cy="525958"/>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01" name="Rectangle 9">
            <a:extLst>
              <a:ext uri="{FF2B5EF4-FFF2-40B4-BE49-F238E27FC236}">
                <a16:creationId xmlns:a16="http://schemas.microsoft.com/office/drawing/2014/main" id="{9B00379F-9ABB-D94A-8CF5-97B6D32FCA56}"/>
              </a:ext>
            </a:extLst>
          </p:cNvPr>
          <p:cNvSpPr>
            <a:spLocks/>
          </p:cNvSpPr>
          <p:nvPr/>
        </p:nvSpPr>
        <p:spPr bwMode="auto">
          <a:xfrm>
            <a:off x="6800850" y="5072062"/>
            <a:ext cx="2343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chemeClr val="tx1"/>
                </a:solidFill>
                <a:ea typeface="ＭＳ Ｐゴシック" panose="020B0600070205080204" pitchFamily="34" charset="-128"/>
              </a:rPr>
              <a:t>Last character in the match is a :</a:t>
            </a:r>
          </a:p>
        </p:txBody>
      </p:sp>
      <p:sp>
        <p:nvSpPr>
          <p:cNvPr id="33802" name="Line 10">
            <a:extLst>
              <a:ext uri="{FF2B5EF4-FFF2-40B4-BE49-F238E27FC236}">
                <a16:creationId xmlns:a16="http://schemas.microsoft.com/office/drawing/2014/main" id="{5DF9C24A-34C6-6E41-8209-C250EEEFD356}"/>
              </a:ext>
            </a:extLst>
          </p:cNvPr>
          <p:cNvSpPr>
            <a:spLocks noChangeShapeType="1"/>
          </p:cNvSpPr>
          <p:nvPr/>
        </p:nvSpPr>
        <p:spPr bwMode="auto">
          <a:xfrm>
            <a:off x="7117855" y="4496098"/>
            <a:ext cx="251817" cy="549176"/>
          </a:xfrm>
          <a:prstGeom prst="line">
            <a:avLst/>
          </a:prstGeom>
          <a:noFill/>
          <a:ln w="76200">
            <a:solidFill>
              <a:srgbClr val="FF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dirty="0">
              <a:highlight>
                <a:srgbClr val="0000FF"/>
              </a:highlight>
            </a:endParaRPr>
          </a:p>
        </p:txBody>
      </p:sp>
      <p:sp>
        <p:nvSpPr>
          <p:cNvPr id="33803" name="Rectangle 11">
            <a:extLst>
              <a:ext uri="{FF2B5EF4-FFF2-40B4-BE49-F238E27FC236}">
                <a16:creationId xmlns:a16="http://schemas.microsoft.com/office/drawing/2014/main" id="{5D136276-B7D0-9B4C-9779-CCC7A6F27671}"/>
              </a:ext>
            </a:extLst>
          </p:cNvPr>
          <p:cNvSpPr>
            <a:spLocks/>
          </p:cNvSpPr>
          <p:nvPr/>
        </p:nvSpPr>
        <p:spPr bwMode="auto">
          <a:xfrm>
            <a:off x="1374280" y="5441317"/>
            <a:ext cx="1810239"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chemeClr val="tx1"/>
                </a:solidFill>
                <a:ea typeface="ＭＳ Ｐゴシック" panose="020B0600070205080204" pitchFamily="34" charset="-128"/>
              </a:rPr>
              <a:t>Why not </a:t>
            </a:r>
            <a:r>
              <a:rPr lang="fr-FR" altLang="en-US" sz="2025" dirty="0">
                <a:solidFill>
                  <a:schemeClr val="tx1"/>
                </a:solidFill>
                <a:ea typeface="ＭＳ Ｐゴシック" panose="020B0600070205080204" pitchFamily="34" charset="-128"/>
              </a:rPr>
              <a:t>'</a:t>
            </a:r>
            <a:r>
              <a:rPr lang="en-US" altLang="en-US" sz="2025" dirty="0">
                <a:solidFill>
                  <a:schemeClr val="tx1"/>
                </a:solidFill>
                <a:ea typeface="ＭＳ Ｐゴシック" panose="020B0600070205080204" pitchFamily="34" charset="-128"/>
              </a:rPr>
              <a:t>From:</a:t>
            </a:r>
            <a:r>
              <a:rPr lang="fr-FR" altLang="en-US" sz="2025" dirty="0">
                <a:solidFill>
                  <a:schemeClr val="tx1"/>
                </a:solidFill>
                <a:ea typeface="ＭＳ Ｐゴシック" panose="020B0600070205080204" pitchFamily="34" charset="-128"/>
              </a:rPr>
              <a:t>'</a:t>
            </a:r>
            <a:r>
              <a:rPr lang="en-US" altLang="en-US" sz="2025" dirty="0">
                <a:solidFill>
                  <a:schemeClr val="tx1"/>
                </a:solidFill>
                <a:ea typeface="ＭＳ Ｐゴシック" panose="020B0600070205080204" pitchFamily="34" charset="-128"/>
              </a:rPr>
              <a:t>?</a:t>
            </a:r>
          </a:p>
        </p:txBody>
      </p:sp>
    </p:spTree>
    <p:extLst>
      <p:ext uri="{BB962C8B-B14F-4D97-AF65-F5344CB8AC3E}">
        <p14:creationId xmlns:p14="http://schemas.microsoft.com/office/powerpoint/2010/main" val="27186775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A1F87EA4-AC4F-E64C-8264-268E8FEDB854}"/>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Non-Greedy Matching</a:t>
            </a:r>
          </a:p>
        </p:txBody>
      </p:sp>
      <p:sp>
        <p:nvSpPr>
          <p:cNvPr id="34818" name="Rectangle 2">
            <a:extLst>
              <a:ext uri="{FF2B5EF4-FFF2-40B4-BE49-F238E27FC236}">
                <a16:creationId xmlns:a16="http://schemas.microsoft.com/office/drawing/2014/main" id="{B5AE3C10-70E9-684E-88DB-83115B401722}"/>
              </a:ext>
            </a:extLst>
          </p:cNvPr>
          <p:cNvSpPr>
            <a:spLocks noGrp="1" noChangeArrowheads="1"/>
          </p:cNvSpPr>
          <p:nvPr>
            <p:ph type="body" idx="1"/>
          </p:nvPr>
        </p:nvSpPr>
        <p:spPr>
          <a:xfrm>
            <a:off x="653653" y="1573857"/>
            <a:ext cx="7836694" cy="1028700"/>
          </a:xfrm>
        </p:spPr>
        <p:txBody>
          <a:bodyPr/>
          <a:lstStyle/>
          <a:p>
            <a:pPr marL="421481" eaLnBrk="1" hangingPunct="1">
              <a:buFont typeface="Gill Sans" charset="0"/>
              <a:buChar char="•"/>
              <a:defRPr/>
            </a:pPr>
            <a:r>
              <a:rPr lang="en-US" sz="2400" dirty="0">
                <a:solidFill>
                  <a:schemeClr val="tx2"/>
                </a:solidFill>
                <a:sym typeface="Gill Sans" charset="0"/>
              </a:rPr>
              <a:t>Not all regular expression repeat codes are greedy!  If you add a ? character</a:t>
            </a:r>
          </a:p>
        </p:txBody>
      </p:sp>
      <p:sp>
        <p:nvSpPr>
          <p:cNvPr id="34819" name="Rectangle 3">
            <a:extLst>
              <a:ext uri="{FF2B5EF4-FFF2-40B4-BE49-F238E27FC236}">
                <a16:creationId xmlns:a16="http://schemas.microsoft.com/office/drawing/2014/main" id="{DB96E088-9607-734F-97D8-7E8CCB8D0429}"/>
              </a:ext>
            </a:extLst>
          </p:cNvPr>
          <p:cNvSpPr>
            <a:spLocks/>
          </p:cNvSpPr>
          <p:nvPr/>
        </p:nvSpPr>
        <p:spPr bwMode="auto">
          <a:xfrm>
            <a:off x="555426" y="3443287"/>
            <a:ext cx="5643563" cy="152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65000"/>
                    <a:lumOff val="35000"/>
                  </a:schemeClr>
                </a:solidFill>
                <a:ea typeface="ＭＳ Ｐゴシック" panose="020B0600070205080204" pitchFamily="34" charset="-128"/>
              </a:rPr>
              <a:t>&gt;&gt;&gt; import re</a:t>
            </a:r>
          </a:p>
          <a:p>
            <a:pPr algn="l" eaLnBrk="1" hangingPunct="1"/>
            <a:r>
              <a:rPr lang="en-US" altLang="en-US" sz="2025" dirty="0">
                <a:solidFill>
                  <a:schemeClr val="accent4">
                    <a:lumMod val="65000"/>
                    <a:lumOff val="35000"/>
                  </a:schemeClr>
                </a:solidFill>
                <a:ea typeface="ＭＳ Ｐゴシック" panose="020B0600070205080204" pitchFamily="34" charset="-128"/>
              </a:rPr>
              <a:t>&gt;&gt;&gt; x = </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From: Using the : character</a:t>
            </a:r>
            <a:r>
              <a:rPr lang="fr-FR" altLang="en-US" sz="2025" dirty="0">
                <a:solidFill>
                  <a:schemeClr val="accent4">
                    <a:lumMod val="65000"/>
                    <a:lumOff val="35000"/>
                  </a:schemeClr>
                </a:solidFill>
                <a:ea typeface="ＭＳ Ｐゴシック" panose="020B0600070205080204" pitchFamily="34" charset="-128"/>
              </a:rPr>
              <a:t>'</a:t>
            </a:r>
            <a:endParaRPr lang="en-US" altLang="en-US" sz="2025" dirty="0">
              <a:solidFill>
                <a:schemeClr val="accent4">
                  <a:lumMod val="65000"/>
                  <a:lumOff val="35000"/>
                </a:schemeClr>
              </a:solidFill>
              <a:ea typeface="ＭＳ Ｐゴシック" panose="020B0600070205080204" pitchFamily="34" charset="-128"/>
            </a:endParaRPr>
          </a:p>
          <a:p>
            <a:pPr algn="l" eaLnBrk="1" hangingPunct="1"/>
            <a:r>
              <a:rPr lang="en-US" altLang="en-US" sz="2025" dirty="0">
                <a:solidFill>
                  <a:schemeClr val="accent4">
                    <a:lumMod val="65000"/>
                    <a:lumOff val="35000"/>
                  </a:schemeClr>
                </a:solidFill>
                <a:ea typeface="ＭＳ Ｐゴシック" panose="020B0600070205080204" pitchFamily="34" charset="-128"/>
              </a:rPr>
              <a:t>&gt;&gt;&gt; y = </a:t>
            </a:r>
            <a:r>
              <a:rPr lang="en-US" altLang="en-US" sz="2025" dirty="0" err="1">
                <a:solidFill>
                  <a:schemeClr val="accent4">
                    <a:lumMod val="65000"/>
                    <a:lumOff val="35000"/>
                  </a:schemeClr>
                </a:solidFill>
                <a:ea typeface="ＭＳ Ｐゴシック" panose="020B0600070205080204" pitchFamily="34" charset="-128"/>
              </a:rPr>
              <a:t>re.findall</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^F.+?:</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 x)</a:t>
            </a:r>
          </a:p>
          <a:p>
            <a:pPr algn="l" eaLnBrk="1" hangingPunct="1"/>
            <a:r>
              <a:rPr lang="en-US" altLang="en-US" sz="2025" dirty="0">
                <a:solidFill>
                  <a:schemeClr val="accent4">
                    <a:lumMod val="65000"/>
                    <a:lumOff val="35000"/>
                  </a:schemeClr>
                </a:solidFill>
                <a:ea typeface="ＭＳ Ｐゴシック" panose="020B0600070205080204" pitchFamily="34" charset="-128"/>
              </a:rPr>
              <a:t>&gt;&gt;&gt; print(y)</a:t>
            </a:r>
          </a:p>
          <a:p>
            <a:pPr algn="l" eaLnBrk="1" hangingPunct="1"/>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From:</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p>
        </p:txBody>
      </p:sp>
      <p:sp>
        <p:nvSpPr>
          <p:cNvPr id="34820" name="Rectangle 4">
            <a:extLst>
              <a:ext uri="{FF2B5EF4-FFF2-40B4-BE49-F238E27FC236}">
                <a16:creationId xmlns:a16="http://schemas.microsoft.com/office/drawing/2014/main" id="{734442D1-5C77-B84B-B23B-32C380064EF8}"/>
              </a:ext>
            </a:extLst>
          </p:cNvPr>
          <p:cNvSpPr>
            <a:spLocks/>
          </p:cNvSpPr>
          <p:nvPr/>
        </p:nvSpPr>
        <p:spPr bwMode="auto">
          <a:xfrm>
            <a:off x="6307932" y="4013548"/>
            <a:ext cx="978281" cy="54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3544" dirty="0">
                <a:solidFill>
                  <a:srgbClr val="00FF00"/>
                </a:solidFill>
                <a:ea typeface="ＭＳ Ｐゴシック" panose="020B0600070205080204" pitchFamily="34" charset="-128"/>
              </a:rPr>
              <a:t>^F</a:t>
            </a:r>
            <a:r>
              <a:rPr lang="en-US" altLang="en-US" sz="3544" dirty="0">
                <a:solidFill>
                  <a:schemeClr val="accent4">
                    <a:lumMod val="65000"/>
                    <a:lumOff val="35000"/>
                  </a:schemeClr>
                </a:solidFill>
                <a:ea typeface="ＭＳ Ｐゴシック" panose="020B0600070205080204" pitchFamily="34" charset="-128"/>
              </a:rPr>
              <a:t>.+?:</a:t>
            </a:r>
          </a:p>
        </p:txBody>
      </p:sp>
      <p:sp>
        <p:nvSpPr>
          <p:cNvPr id="34821" name="Rectangle 5">
            <a:extLst>
              <a:ext uri="{FF2B5EF4-FFF2-40B4-BE49-F238E27FC236}">
                <a16:creationId xmlns:a16="http://schemas.microsoft.com/office/drawing/2014/main" id="{A8B7F969-AA85-4648-A206-7279E5D93582}"/>
              </a:ext>
            </a:extLst>
          </p:cNvPr>
          <p:cNvSpPr>
            <a:spLocks/>
          </p:cNvSpPr>
          <p:nvPr/>
        </p:nvSpPr>
        <p:spPr bwMode="auto">
          <a:xfrm>
            <a:off x="7256264" y="2907506"/>
            <a:ext cx="1821656" cy="93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7F00"/>
                </a:solidFill>
                <a:ea typeface="ＭＳ Ｐゴシック" panose="020B0600070205080204" pitchFamily="34" charset="-128"/>
              </a:rPr>
              <a:t>One or more characters but not greedily</a:t>
            </a:r>
          </a:p>
        </p:txBody>
      </p:sp>
      <p:sp>
        <p:nvSpPr>
          <p:cNvPr id="34822" name="Line 6">
            <a:extLst>
              <a:ext uri="{FF2B5EF4-FFF2-40B4-BE49-F238E27FC236}">
                <a16:creationId xmlns:a16="http://schemas.microsoft.com/office/drawing/2014/main" id="{A132FDBC-15F8-5445-A8B7-569DC5500F1F}"/>
              </a:ext>
            </a:extLst>
          </p:cNvPr>
          <p:cNvSpPr>
            <a:spLocks noChangeShapeType="1"/>
          </p:cNvSpPr>
          <p:nvPr/>
        </p:nvSpPr>
        <p:spPr bwMode="auto">
          <a:xfrm rot="10800000" flipH="1">
            <a:off x="7025878" y="3489722"/>
            <a:ext cx="114300" cy="543818"/>
          </a:xfrm>
          <a:prstGeom prst="line">
            <a:avLst/>
          </a:prstGeom>
          <a:noFill/>
          <a:ln w="762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4823" name="Rectangle 7">
            <a:extLst>
              <a:ext uri="{FF2B5EF4-FFF2-40B4-BE49-F238E27FC236}">
                <a16:creationId xmlns:a16="http://schemas.microsoft.com/office/drawing/2014/main" id="{56AF4B60-072C-A24C-B180-8CFCDF552C5D}"/>
              </a:ext>
            </a:extLst>
          </p:cNvPr>
          <p:cNvSpPr>
            <a:spLocks/>
          </p:cNvSpPr>
          <p:nvPr/>
        </p:nvSpPr>
        <p:spPr bwMode="auto">
          <a:xfrm>
            <a:off x="4271963" y="5064919"/>
            <a:ext cx="2343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First character in the match is an F</a:t>
            </a:r>
          </a:p>
        </p:txBody>
      </p:sp>
      <p:sp>
        <p:nvSpPr>
          <p:cNvPr id="34824" name="Line 8">
            <a:extLst>
              <a:ext uri="{FF2B5EF4-FFF2-40B4-BE49-F238E27FC236}">
                <a16:creationId xmlns:a16="http://schemas.microsoft.com/office/drawing/2014/main" id="{14696A91-1BD8-EF40-AD5D-B3EB0255AC65}"/>
              </a:ext>
            </a:extLst>
          </p:cNvPr>
          <p:cNvSpPr>
            <a:spLocks noChangeShapeType="1"/>
          </p:cNvSpPr>
          <p:nvPr/>
        </p:nvSpPr>
        <p:spPr bwMode="auto">
          <a:xfrm flipH="1">
            <a:off x="6158806" y="4576466"/>
            <a:ext cx="289322" cy="525958"/>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4825" name="Rectangle 9">
            <a:extLst>
              <a:ext uri="{FF2B5EF4-FFF2-40B4-BE49-F238E27FC236}">
                <a16:creationId xmlns:a16="http://schemas.microsoft.com/office/drawing/2014/main" id="{F9DA1F62-CC50-4C41-AB06-CA1F22616492}"/>
              </a:ext>
            </a:extLst>
          </p:cNvPr>
          <p:cNvSpPr>
            <a:spLocks/>
          </p:cNvSpPr>
          <p:nvPr/>
        </p:nvSpPr>
        <p:spPr bwMode="auto">
          <a:xfrm>
            <a:off x="6800850" y="5072062"/>
            <a:ext cx="2343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chemeClr val="accent4">
                    <a:lumMod val="65000"/>
                    <a:lumOff val="35000"/>
                  </a:schemeClr>
                </a:solidFill>
                <a:ea typeface="ＭＳ Ｐゴシック" panose="020B0600070205080204" pitchFamily="34" charset="-128"/>
              </a:rPr>
              <a:t>Last character in the match is a :</a:t>
            </a:r>
          </a:p>
        </p:txBody>
      </p:sp>
      <p:sp>
        <p:nvSpPr>
          <p:cNvPr id="34826" name="Line 10">
            <a:extLst>
              <a:ext uri="{FF2B5EF4-FFF2-40B4-BE49-F238E27FC236}">
                <a16:creationId xmlns:a16="http://schemas.microsoft.com/office/drawing/2014/main" id="{029AADD3-70E0-C648-9E5C-B6B8F59ABD3C}"/>
              </a:ext>
            </a:extLst>
          </p:cNvPr>
          <p:cNvSpPr>
            <a:spLocks noChangeShapeType="1"/>
          </p:cNvSpPr>
          <p:nvPr/>
        </p:nvSpPr>
        <p:spPr bwMode="auto">
          <a:xfrm>
            <a:off x="7117855" y="4496098"/>
            <a:ext cx="251817" cy="549176"/>
          </a:xfrm>
          <a:prstGeom prst="line">
            <a:avLst/>
          </a:prstGeom>
          <a:noFill/>
          <a:ln w="76200">
            <a:solidFill>
              <a:srgbClr val="FF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4379288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65542B2F-749C-F94C-9370-D39EE9F3889A}"/>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Fine Tuning String Extraction</a:t>
            </a:r>
          </a:p>
        </p:txBody>
      </p:sp>
      <p:sp>
        <p:nvSpPr>
          <p:cNvPr id="35842" name="Rectangle 2">
            <a:extLst>
              <a:ext uri="{FF2B5EF4-FFF2-40B4-BE49-F238E27FC236}">
                <a16:creationId xmlns:a16="http://schemas.microsoft.com/office/drawing/2014/main" id="{F51D488A-8266-A94B-8816-120F4F0F9C40}"/>
              </a:ext>
            </a:extLst>
          </p:cNvPr>
          <p:cNvSpPr>
            <a:spLocks noGrp="1" noChangeArrowheads="1"/>
          </p:cNvSpPr>
          <p:nvPr>
            <p:ph type="body" idx="1"/>
          </p:nvPr>
        </p:nvSpPr>
        <p:spPr>
          <a:xfrm>
            <a:off x="531990" y="1746318"/>
            <a:ext cx="7836694" cy="857250"/>
          </a:xfrm>
        </p:spPr>
        <p:txBody>
          <a:bodyPr/>
          <a:lstStyle/>
          <a:p>
            <a:pPr marL="421481" eaLnBrk="1" hangingPunct="1">
              <a:buFont typeface="Gill Sans" charset="0"/>
              <a:buChar char="•"/>
              <a:defRPr/>
            </a:pPr>
            <a:r>
              <a:rPr lang="en-US" sz="2000" dirty="0">
                <a:sym typeface="Gill Sans" charset="0"/>
              </a:rPr>
              <a:t>You can refine the match for </a:t>
            </a:r>
            <a:r>
              <a:rPr lang="en-US" sz="2000" dirty="0" err="1">
                <a:solidFill>
                  <a:srgbClr val="FF00FF"/>
                </a:solidFill>
                <a:sym typeface="Gill Sans" charset="0"/>
              </a:rPr>
              <a:t>re.findall</a:t>
            </a:r>
            <a:r>
              <a:rPr lang="en-US" sz="2000" dirty="0">
                <a:solidFill>
                  <a:srgbClr val="FF00FF"/>
                </a:solidFill>
                <a:sym typeface="Gill Sans" charset="0"/>
              </a:rPr>
              <a:t>()</a:t>
            </a:r>
            <a:r>
              <a:rPr lang="en-US" sz="2000" dirty="0">
                <a:sym typeface="Gill Sans" charset="0"/>
              </a:rPr>
              <a:t> and separately determine which portion of the match that is to be extracted using parenthesis</a:t>
            </a:r>
          </a:p>
        </p:txBody>
      </p:sp>
      <p:sp>
        <p:nvSpPr>
          <p:cNvPr id="35843" name="Rectangle 3">
            <a:extLst>
              <a:ext uri="{FF2B5EF4-FFF2-40B4-BE49-F238E27FC236}">
                <a16:creationId xmlns:a16="http://schemas.microsoft.com/office/drawing/2014/main" id="{B6BA7480-D91E-6F44-BC5F-2FCD080634F5}"/>
              </a:ext>
            </a:extLst>
          </p:cNvPr>
          <p:cNvSpPr>
            <a:spLocks/>
          </p:cNvSpPr>
          <p:nvPr/>
        </p:nvSpPr>
        <p:spPr bwMode="auto">
          <a:xfrm>
            <a:off x="271462" y="3244614"/>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rgbClr val="FF7F00"/>
                </a:solidFill>
                <a:latin typeface="Monaco" pitchFamily="2" charset="77"/>
                <a:ea typeface="ＭＳ Ｐゴシック" panose="020B0600070205080204" pitchFamily="34" charset="-128"/>
                <a:sym typeface="Monaco" pitchFamily="2" charset="77"/>
              </a:rPr>
              <a:t>From </a:t>
            </a:r>
            <a:r>
              <a:rPr lang="en-US" altLang="en-US" sz="2025" dirty="0" err="1">
                <a:solidFill>
                  <a:srgbClr val="00FF00"/>
                </a:solidFill>
                <a:latin typeface="Monaco" pitchFamily="2" charset="77"/>
                <a:ea typeface="ＭＳ Ｐゴシック" panose="020B0600070205080204" pitchFamily="34" charset="-128"/>
                <a:sym typeface="Monaco" pitchFamily="2" charset="77"/>
              </a:rPr>
              <a:t>stephen.marquard@uct.ac.za</a:t>
            </a:r>
            <a:r>
              <a:rPr lang="en-US" altLang="en-US" sz="2025" dirty="0">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35844" name="Rectangle 4">
            <a:extLst>
              <a:ext uri="{FF2B5EF4-FFF2-40B4-BE49-F238E27FC236}">
                <a16:creationId xmlns:a16="http://schemas.microsoft.com/office/drawing/2014/main" id="{0E370D6A-02EB-F440-97B2-E362125FC50B}"/>
              </a:ext>
            </a:extLst>
          </p:cNvPr>
          <p:cNvSpPr>
            <a:spLocks/>
          </p:cNvSpPr>
          <p:nvPr/>
        </p:nvSpPr>
        <p:spPr bwMode="auto">
          <a:xfrm>
            <a:off x="564357" y="4297446"/>
            <a:ext cx="3329053" cy="93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75000"/>
                    <a:lumOff val="25000"/>
                  </a:schemeClr>
                </a:solidFill>
                <a:ea typeface="ＭＳ Ｐゴシック" panose="020B0600070205080204" pitchFamily="34" charset="-128"/>
              </a:rPr>
              <a:t>&gt;&gt;&gt; y = </a:t>
            </a:r>
            <a:r>
              <a:rPr lang="en-US" altLang="en-US" sz="2025" dirty="0" err="1">
                <a:solidFill>
                  <a:schemeClr val="accent4">
                    <a:lumMod val="75000"/>
                    <a:lumOff val="25000"/>
                  </a:schemeClr>
                </a:solidFill>
                <a:ea typeface="ＭＳ Ｐゴシック" panose="020B0600070205080204" pitchFamily="34" charset="-128"/>
              </a:rPr>
              <a:t>re.findall</a:t>
            </a:r>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\S+@\S+</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,x)</a:t>
            </a:r>
          </a:p>
          <a:p>
            <a:pPr algn="l" eaLnBrk="1" hangingPunct="1"/>
            <a:r>
              <a:rPr lang="en-US" altLang="en-US" sz="2025" dirty="0">
                <a:solidFill>
                  <a:schemeClr val="accent4">
                    <a:lumMod val="75000"/>
                    <a:lumOff val="25000"/>
                  </a:schemeClr>
                </a:solidFill>
                <a:ea typeface="ＭＳ Ｐゴシック" panose="020B0600070205080204" pitchFamily="34" charset="-128"/>
              </a:rPr>
              <a:t>&gt;&gt;&gt; print(y)</a:t>
            </a:r>
          </a:p>
          <a:p>
            <a:pPr algn="l" eaLnBrk="1" hangingPunct="1"/>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err="1">
                <a:solidFill>
                  <a:schemeClr val="accent4">
                    <a:lumMod val="75000"/>
                    <a:lumOff val="25000"/>
                  </a:schemeClr>
                </a:solidFill>
                <a:ea typeface="ＭＳ Ｐゴシック" panose="020B0600070205080204" pitchFamily="34" charset="-128"/>
              </a:rPr>
              <a:t>stephen.marquard@uct.ac.za</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a:t>
            </a:r>
          </a:p>
        </p:txBody>
      </p:sp>
      <p:sp>
        <p:nvSpPr>
          <p:cNvPr id="35845" name="Rectangle 5">
            <a:extLst>
              <a:ext uri="{FF2B5EF4-FFF2-40B4-BE49-F238E27FC236}">
                <a16:creationId xmlns:a16="http://schemas.microsoft.com/office/drawing/2014/main" id="{09812734-EBDF-0F45-9D2E-04AA69E41FFD}"/>
              </a:ext>
            </a:extLst>
          </p:cNvPr>
          <p:cNvSpPr>
            <a:spLocks/>
          </p:cNvSpPr>
          <p:nvPr/>
        </p:nvSpPr>
        <p:spPr bwMode="auto">
          <a:xfrm>
            <a:off x="6986587" y="4153880"/>
            <a:ext cx="150201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3206" dirty="0">
                <a:solidFill>
                  <a:srgbClr val="00FF00"/>
                </a:solidFill>
                <a:ea typeface="ＭＳ Ｐゴシック" panose="020B0600070205080204" pitchFamily="34" charset="-128"/>
              </a:rPr>
              <a:t>\S+</a:t>
            </a:r>
            <a:r>
              <a:rPr lang="en-US" altLang="en-US" sz="3206" dirty="0">
                <a:solidFill>
                  <a:srgbClr val="FFFF00"/>
                </a:solidFill>
                <a:ea typeface="ＭＳ Ｐゴシック" panose="020B0600070205080204" pitchFamily="34" charset="-128"/>
              </a:rPr>
              <a:t>@</a:t>
            </a:r>
            <a:r>
              <a:rPr lang="en-US" altLang="en-US" sz="3206" dirty="0">
                <a:solidFill>
                  <a:srgbClr val="00FF00"/>
                </a:solidFill>
                <a:ea typeface="ＭＳ Ｐゴシック" panose="020B0600070205080204" pitchFamily="34" charset="-128"/>
              </a:rPr>
              <a:t>\S+</a:t>
            </a:r>
          </a:p>
        </p:txBody>
      </p:sp>
      <p:sp>
        <p:nvSpPr>
          <p:cNvPr id="35846" name="Rectangle 6">
            <a:extLst>
              <a:ext uri="{FF2B5EF4-FFF2-40B4-BE49-F238E27FC236}">
                <a16:creationId xmlns:a16="http://schemas.microsoft.com/office/drawing/2014/main" id="{D105FF36-59B4-464A-A750-0023EF70B77F}"/>
              </a:ext>
            </a:extLst>
          </p:cNvPr>
          <p:cNvSpPr>
            <a:spLocks/>
          </p:cNvSpPr>
          <p:nvPr/>
        </p:nvSpPr>
        <p:spPr bwMode="auto">
          <a:xfrm>
            <a:off x="6849070" y="5072063"/>
            <a:ext cx="1821656" cy="93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At least one non-whitespace character</a:t>
            </a:r>
          </a:p>
        </p:txBody>
      </p:sp>
      <p:sp>
        <p:nvSpPr>
          <p:cNvPr id="35847" name="Line 7">
            <a:extLst>
              <a:ext uri="{FF2B5EF4-FFF2-40B4-BE49-F238E27FC236}">
                <a16:creationId xmlns:a16="http://schemas.microsoft.com/office/drawing/2014/main" id="{00276D06-6841-5C4C-9434-A5B048DE6E3B}"/>
              </a:ext>
            </a:extLst>
          </p:cNvPr>
          <p:cNvSpPr>
            <a:spLocks noChangeShapeType="1"/>
          </p:cNvSpPr>
          <p:nvPr/>
        </p:nvSpPr>
        <p:spPr bwMode="auto">
          <a:xfrm>
            <a:off x="7300912" y="4645224"/>
            <a:ext cx="100013" cy="387548"/>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848" name="Line 8">
            <a:extLst>
              <a:ext uri="{FF2B5EF4-FFF2-40B4-BE49-F238E27FC236}">
                <a16:creationId xmlns:a16="http://schemas.microsoft.com/office/drawing/2014/main" id="{5562F119-57F2-D74F-BDCE-9CE8CD8FD97D}"/>
              </a:ext>
            </a:extLst>
          </p:cNvPr>
          <p:cNvSpPr>
            <a:spLocks noChangeShapeType="1"/>
          </p:cNvSpPr>
          <p:nvPr/>
        </p:nvSpPr>
        <p:spPr bwMode="auto">
          <a:xfrm flipH="1">
            <a:off x="8079581" y="4610398"/>
            <a:ext cx="102692" cy="469702"/>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1933075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87E2FF7F-CF2F-A044-8E3F-C9307146F209}"/>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Fine Tuning String Extraction</a:t>
            </a:r>
          </a:p>
        </p:txBody>
      </p:sp>
      <p:sp>
        <p:nvSpPr>
          <p:cNvPr id="36866" name="Rectangle 2">
            <a:extLst>
              <a:ext uri="{FF2B5EF4-FFF2-40B4-BE49-F238E27FC236}">
                <a16:creationId xmlns:a16="http://schemas.microsoft.com/office/drawing/2014/main" id="{B3379DC3-A864-5B40-805A-5A9BB30D69BF}"/>
              </a:ext>
            </a:extLst>
          </p:cNvPr>
          <p:cNvSpPr>
            <a:spLocks noGrp="1" noChangeArrowheads="1"/>
          </p:cNvSpPr>
          <p:nvPr>
            <p:ph type="body" idx="1"/>
          </p:nvPr>
        </p:nvSpPr>
        <p:spPr>
          <a:xfrm>
            <a:off x="457200" y="1414908"/>
            <a:ext cx="7836694" cy="857250"/>
          </a:xfrm>
        </p:spPr>
        <p:txBody>
          <a:bodyPr/>
          <a:lstStyle/>
          <a:p>
            <a:pPr marL="421481" eaLnBrk="1" hangingPunct="1">
              <a:buFont typeface="Gill Sans" charset="0"/>
              <a:buChar char="•"/>
              <a:defRPr/>
            </a:pPr>
            <a:r>
              <a:rPr lang="en-US" sz="2000" dirty="0">
                <a:sym typeface="Gill Sans" charset="0"/>
              </a:rPr>
              <a:t>Parenthesis are not part of the match - but they tell where to start and stop what string to extract</a:t>
            </a:r>
          </a:p>
        </p:txBody>
      </p:sp>
      <p:sp>
        <p:nvSpPr>
          <p:cNvPr id="36867" name="Rectangle 3">
            <a:extLst>
              <a:ext uri="{FF2B5EF4-FFF2-40B4-BE49-F238E27FC236}">
                <a16:creationId xmlns:a16="http://schemas.microsoft.com/office/drawing/2014/main" id="{57AEA273-A037-0946-8974-78ECBCB21C9F}"/>
              </a:ext>
            </a:extLst>
          </p:cNvPr>
          <p:cNvSpPr>
            <a:spLocks/>
          </p:cNvSpPr>
          <p:nvPr/>
        </p:nvSpPr>
        <p:spPr bwMode="auto">
          <a:xfrm>
            <a:off x="271462" y="3244614"/>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a:t>
            </a:r>
            <a:r>
              <a:rPr lang="en-US" altLang="en-US" sz="2025">
                <a:solidFill>
                  <a:srgbClr val="00FF00"/>
                </a:solidFill>
                <a:latin typeface="Monaco" pitchFamily="2" charset="77"/>
                <a:ea typeface="ＭＳ Ｐゴシック" panose="020B0600070205080204" pitchFamily="34" charset="-128"/>
                <a:sym typeface="Monaco" pitchFamily="2" charset="77"/>
              </a:rPr>
              <a:t>stephen.marquard@uct.ac.za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36868" name="Rectangle 4">
            <a:extLst>
              <a:ext uri="{FF2B5EF4-FFF2-40B4-BE49-F238E27FC236}">
                <a16:creationId xmlns:a16="http://schemas.microsoft.com/office/drawing/2014/main" id="{890B8EA2-20BB-F34E-89B7-29ECBDA8EB49}"/>
              </a:ext>
            </a:extLst>
          </p:cNvPr>
          <p:cNvSpPr>
            <a:spLocks/>
          </p:cNvSpPr>
          <p:nvPr/>
        </p:nvSpPr>
        <p:spPr bwMode="auto">
          <a:xfrm>
            <a:off x="564356" y="3830011"/>
            <a:ext cx="4158126" cy="1869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65000"/>
                    <a:lumOff val="35000"/>
                  </a:schemeClr>
                </a:solidFill>
                <a:ea typeface="ＭＳ Ｐゴシック" panose="020B0600070205080204" pitchFamily="34" charset="-128"/>
              </a:rPr>
              <a:t>&gt;&gt;&gt; y = </a:t>
            </a:r>
            <a:r>
              <a:rPr lang="en-US" altLang="en-US" sz="2025" dirty="0" err="1">
                <a:solidFill>
                  <a:schemeClr val="accent4">
                    <a:lumMod val="65000"/>
                    <a:lumOff val="35000"/>
                  </a:schemeClr>
                </a:solidFill>
                <a:ea typeface="ＭＳ Ｐゴシック" panose="020B0600070205080204" pitchFamily="34" charset="-128"/>
              </a:rPr>
              <a:t>re.findall</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\S+@\S+</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,x)</a:t>
            </a:r>
          </a:p>
          <a:p>
            <a:pPr algn="l" eaLnBrk="1" hangingPunct="1"/>
            <a:r>
              <a:rPr lang="en-US" altLang="en-US" sz="2025" dirty="0">
                <a:solidFill>
                  <a:schemeClr val="accent4">
                    <a:lumMod val="65000"/>
                    <a:lumOff val="35000"/>
                  </a:schemeClr>
                </a:solidFill>
                <a:ea typeface="ＭＳ Ｐゴシック" panose="020B0600070205080204" pitchFamily="34" charset="-128"/>
              </a:rPr>
              <a:t>&gt;&gt;&gt; print(y)</a:t>
            </a:r>
          </a:p>
          <a:p>
            <a:pPr algn="l" eaLnBrk="1" hangingPunct="1"/>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err="1">
                <a:solidFill>
                  <a:schemeClr val="accent4">
                    <a:lumMod val="65000"/>
                    <a:lumOff val="35000"/>
                  </a:schemeClr>
                </a:solidFill>
                <a:ea typeface="ＭＳ Ｐゴシック" panose="020B0600070205080204" pitchFamily="34" charset="-128"/>
              </a:rPr>
              <a:t>stephen.marquard@uct.ac.za</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p>
          <a:p>
            <a:pPr algn="l" eaLnBrk="1" hangingPunct="1"/>
            <a:r>
              <a:rPr lang="en-US" altLang="en-US" sz="2025" dirty="0">
                <a:solidFill>
                  <a:schemeClr val="accent4">
                    <a:lumMod val="65000"/>
                    <a:lumOff val="35000"/>
                  </a:schemeClr>
                </a:solidFill>
                <a:ea typeface="ＭＳ Ｐゴシック" panose="020B0600070205080204" pitchFamily="34" charset="-128"/>
              </a:rPr>
              <a:t>&gt;&gt;&gt; y = </a:t>
            </a:r>
            <a:r>
              <a:rPr lang="en-US" altLang="en-US" sz="2025" dirty="0" err="1">
                <a:solidFill>
                  <a:schemeClr val="accent4">
                    <a:lumMod val="65000"/>
                    <a:lumOff val="35000"/>
                  </a:schemeClr>
                </a:solidFill>
                <a:ea typeface="ＭＳ Ｐゴシック" panose="020B0600070205080204" pitchFamily="34" charset="-128"/>
              </a:rPr>
              <a:t>re.findall</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^From (\S+@\S+)</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,x)</a:t>
            </a:r>
          </a:p>
          <a:p>
            <a:pPr algn="l" eaLnBrk="1" hangingPunct="1"/>
            <a:r>
              <a:rPr lang="en-US" altLang="en-US" sz="2025" dirty="0">
                <a:solidFill>
                  <a:schemeClr val="accent4">
                    <a:lumMod val="65000"/>
                    <a:lumOff val="35000"/>
                  </a:schemeClr>
                </a:solidFill>
                <a:ea typeface="ＭＳ Ｐゴシック" panose="020B0600070205080204" pitchFamily="34" charset="-128"/>
              </a:rPr>
              <a:t>&gt;&gt;&gt; print(y)</a:t>
            </a:r>
          </a:p>
          <a:p>
            <a:pPr algn="l" eaLnBrk="1" hangingPunct="1"/>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err="1">
                <a:solidFill>
                  <a:schemeClr val="accent4">
                    <a:lumMod val="65000"/>
                    <a:lumOff val="35000"/>
                  </a:schemeClr>
                </a:solidFill>
                <a:ea typeface="ＭＳ Ｐゴシック" panose="020B0600070205080204" pitchFamily="34" charset="-128"/>
              </a:rPr>
              <a:t>stephen.marquard@uct.ac.za</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p>
        </p:txBody>
      </p:sp>
      <p:sp>
        <p:nvSpPr>
          <p:cNvPr id="36869" name="Rectangle 5">
            <a:extLst>
              <a:ext uri="{FF2B5EF4-FFF2-40B4-BE49-F238E27FC236}">
                <a16:creationId xmlns:a16="http://schemas.microsoft.com/office/drawing/2014/main" id="{989A7493-81EB-6844-B6EC-92C3A1F36F35}"/>
              </a:ext>
            </a:extLst>
          </p:cNvPr>
          <p:cNvSpPr>
            <a:spLocks/>
          </p:cNvSpPr>
          <p:nvPr/>
        </p:nvSpPr>
        <p:spPr bwMode="auto">
          <a:xfrm>
            <a:off x="6438726" y="3996928"/>
            <a:ext cx="3821906" cy="52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00" dirty="0">
                <a:solidFill>
                  <a:schemeClr val="accent4">
                    <a:lumMod val="75000"/>
                    <a:lumOff val="25000"/>
                  </a:schemeClr>
                </a:solidFill>
                <a:latin typeface="+mn-lt"/>
                <a:ea typeface="ＭＳ Ｐゴシック" panose="020B0600070205080204" pitchFamily="34" charset="-128"/>
              </a:rPr>
              <a:t>^From (\S+@\S+)</a:t>
            </a:r>
          </a:p>
        </p:txBody>
      </p:sp>
      <p:sp>
        <p:nvSpPr>
          <p:cNvPr id="36870" name="Line 6">
            <a:extLst>
              <a:ext uri="{FF2B5EF4-FFF2-40B4-BE49-F238E27FC236}">
                <a16:creationId xmlns:a16="http://schemas.microsoft.com/office/drawing/2014/main" id="{9191CAF6-57BC-DD42-9835-EC903EBBB8C2}"/>
              </a:ext>
            </a:extLst>
          </p:cNvPr>
          <p:cNvSpPr>
            <a:spLocks noChangeShapeType="1"/>
          </p:cNvSpPr>
          <p:nvPr/>
        </p:nvSpPr>
        <p:spPr bwMode="auto">
          <a:xfrm>
            <a:off x="6736556" y="4630936"/>
            <a:ext cx="100013" cy="387548"/>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871" name="Line 7">
            <a:extLst>
              <a:ext uri="{FF2B5EF4-FFF2-40B4-BE49-F238E27FC236}">
                <a16:creationId xmlns:a16="http://schemas.microsoft.com/office/drawing/2014/main" id="{DEA092E8-E66F-CE4A-BBB6-5ABC9985AA4D}"/>
              </a:ext>
            </a:extLst>
          </p:cNvPr>
          <p:cNvSpPr>
            <a:spLocks noChangeShapeType="1"/>
          </p:cNvSpPr>
          <p:nvPr/>
        </p:nvSpPr>
        <p:spPr bwMode="auto">
          <a:xfrm flipH="1">
            <a:off x="8186738" y="4588967"/>
            <a:ext cx="102692" cy="469702"/>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2765026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A8643517-362D-8C4C-B6AC-B199B9CFC865}"/>
              </a:ext>
            </a:extLst>
          </p:cNvPr>
          <p:cNvSpPr>
            <a:spLocks/>
          </p:cNvSpPr>
          <p:nvPr/>
        </p:nvSpPr>
        <p:spPr bwMode="auto">
          <a:xfrm>
            <a:off x="759917" y="2631690"/>
            <a:ext cx="7644272" cy="31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75000"/>
                    <a:lumOff val="25000"/>
                  </a:schemeClr>
                </a:solidFill>
                <a:ea typeface="ＭＳ Ｐゴシック" panose="020B0600070205080204" pitchFamily="34" charset="-128"/>
              </a:rPr>
              <a:t>&gt;&gt;&gt; data = </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From </a:t>
            </a:r>
            <a:r>
              <a:rPr lang="en-US" altLang="en-US" sz="2025" dirty="0" err="1">
                <a:solidFill>
                  <a:schemeClr val="accent4">
                    <a:lumMod val="75000"/>
                    <a:lumOff val="25000"/>
                  </a:schemeClr>
                </a:solidFill>
                <a:ea typeface="ＭＳ Ｐゴシック" panose="020B0600070205080204" pitchFamily="34" charset="-128"/>
              </a:rPr>
              <a:t>stephen.marquard@uct.ac.za</a:t>
            </a:r>
            <a:r>
              <a:rPr lang="en-US" altLang="en-US" sz="2025" dirty="0">
                <a:solidFill>
                  <a:schemeClr val="accent4">
                    <a:lumMod val="75000"/>
                    <a:lumOff val="25000"/>
                  </a:schemeClr>
                </a:solidFill>
                <a:ea typeface="ＭＳ Ｐゴシック" panose="020B0600070205080204" pitchFamily="34" charset="-128"/>
              </a:rPr>
              <a:t> Sat Jan  5 09:14:16 2008</a:t>
            </a:r>
            <a:r>
              <a:rPr lang="fr-FR" altLang="en-US" sz="2025" dirty="0">
                <a:solidFill>
                  <a:schemeClr val="accent4">
                    <a:lumMod val="75000"/>
                    <a:lumOff val="25000"/>
                  </a:schemeClr>
                </a:solidFill>
                <a:ea typeface="ＭＳ Ｐゴシック" panose="020B0600070205080204" pitchFamily="34" charset="-128"/>
              </a:rPr>
              <a:t>'</a:t>
            </a:r>
            <a:endParaRPr lang="en-US" altLang="en-US" sz="2025" dirty="0">
              <a:solidFill>
                <a:schemeClr val="accent4">
                  <a:lumMod val="75000"/>
                  <a:lumOff val="25000"/>
                </a:schemeClr>
              </a:solidFill>
              <a:ea typeface="ＭＳ Ｐゴシック" panose="020B0600070205080204" pitchFamily="34" charset="-128"/>
            </a:endParaRPr>
          </a:p>
          <a:p>
            <a:pPr algn="l" eaLnBrk="1" hangingPunct="1"/>
            <a:r>
              <a:rPr lang="en-US" altLang="en-US" sz="2025" dirty="0">
                <a:solidFill>
                  <a:schemeClr val="accent4">
                    <a:lumMod val="75000"/>
                    <a:lumOff val="25000"/>
                  </a:schemeClr>
                </a:solidFill>
                <a:ea typeface="ＭＳ Ｐゴシック" panose="020B0600070205080204" pitchFamily="34" charset="-128"/>
              </a:rPr>
              <a:t>&gt;&gt;&gt; </a:t>
            </a:r>
            <a:r>
              <a:rPr lang="en-US" altLang="en-US" sz="2025" dirty="0" err="1">
                <a:solidFill>
                  <a:schemeClr val="accent4">
                    <a:lumMod val="75000"/>
                    <a:lumOff val="25000"/>
                  </a:schemeClr>
                </a:solidFill>
                <a:ea typeface="ＭＳ Ｐゴシック" panose="020B0600070205080204" pitchFamily="34" charset="-128"/>
              </a:rPr>
              <a:t>atpos</a:t>
            </a:r>
            <a:r>
              <a:rPr lang="en-US" altLang="en-US" sz="2025" dirty="0">
                <a:solidFill>
                  <a:schemeClr val="accent4">
                    <a:lumMod val="75000"/>
                    <a:lumOff val="25000"/>
                  </a:schemeClr>
                </a:solidFill>
                <a:ea typeface="ＭＳ Ｐゴシック" panose="020B0600070205080204" pitchFamily="34" charset="-128"/>
              </a:rPr>
              <a:t> = </a:t>
            </a:r>
            <a:r>
              <a:rPr lang="en-US" altLang="en-US" sz="2025" dirty="0" err="1">
                <a:solidFill>
                  <a:schemeClr val="accent4">
                    <a:lumMod val="75000"/>
                    <a:lumOff val="25000"/>
                  </a:schemeClr>
                </a:solidFill>
                <a:ea typeface="ＭＳ Ｐゴシック" panose="020B0600070205080204" pitchFamily="34" charset="-128"/>
              </a:rPr>
              <a:t>data.find</a:t>
            </a:r>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a:t>
            </a:r>
          </a:p>
          <a:p>
            <a:pPr algn="l" eaLnBrk="1" hangingPunct="1"/>
            <a:r>
              <a:rPr lang="en-US" altLang="en-US" sz="2025" dirty="0">
                <a:solidFill>
                  <a:schemeClr val="accent4">
                    <a:lumMod val="75000"/>
                    <a:lumOff val="25000"/>
                  </a:schemeClr>
                </a:solidFill>
                <a:ea typeface="ＭＳ Ｐゴシック" panose="020B0600070205080204" pitchFamily="34" charset="-128"/>
              </a:rPr>
              <a:t>&gt;&gt;&gt; print </a:t>
            </a:r>
            <a:r>
              <a:rPr lang="en-US" altLang="en-US" sz="2025" dirty="0" err="1">
                <a:solidFill>
                  <a:schemeClr val="accent4">
                    <a:lumMod val="75000"/>
                    <a:lumOff val="25000"/>
                  </a:schemeClr>
                </a:solidFill>
                <a:ea typeface="ＭＳ Ｐゴシック" panose="020B0600070205080204" pitchFamily="34" charset="-128"/>
              </a:rPr>
              <a:t>atpos</a:t>
            </a:r>
            <a:endParaRPr lang="en-US" altLang="en-US" sz="2025" dirty="0">
              <a:solidFill>
                <a:schemeClr val="accent4">
                  <a:lumMod val="75000"/>
                  <a:lumOff val="25000"/>
                </a:schemeClr>
              </a:solidFill>
              <a:ea typeface="ＭＳ Ｐゴシック" panose="020B0600070205080204" pitchFamily="34" charset="-128"/>
            </a:endParaRPr>
          </a:p>
          <a:p>
            <a:pPr algn="l" eaLnBrk="1" hangingPunct="1"/>
            <a:r>
              <a:rPr lang="en-US" altLang="en-US" sz="2025" dirty="0">
                <a:solidFill>
                  <a:schemeClr val="accent4">
                    <a:lumMod val="75000"/>
                    <a:lumOff val="25000"/>
                  </a:schemeClr>
                </a:solidFill>
                <a:ea typeface="ＭＳ Ｐゴシック" panose="020B0600070205080204" pitchFamily="34" charset="-128"/>
              </a:rPr>
              <a:t>21</a:t>
            </a:r>
          </a:p>
          <a:p>
            <a:pPr algn="l" eaLnBrk="1" hangingPunct="1"/>
            <a:r>
              <a:rPr lang="en-US" altLang="en-US" sz="2025" dirty="0">
                <a:solidFill>
                  <a:schemeClr val="accent4">
                    <a:lumMod val="75000"/>
                    <a:lumOff val="25000"/>
                  </a:schemeClr>
                </a:solidFill>
                <a:ea typeface="ＭＳ Ｐゴシック" panose="020B0600070205080204" pitchFamily="34" charset="-128"/>
              </a:rPr>
              <a:t>&gt;&gt;&gt; </a:t>
            </a:r>
            <a:r>
              <a:rPr lang="en-US" altLang="en-US" sz="2025" dirty="0" err="1">
                <a:solidFill>
                  <a:schemeClr val="accent4">
                    <a:lumMod val="75000"/>
                    <a:lumOff val="25000"/>
                  </a:schemeClr>
                </a:solidFill>
                <a:ea typeface="ＭＳ Ｐゴシック" panose="020B0600070205080204" pitchFamily="34" charset="-128"/>
              </a:rPr>
              <a:t>sppos</a:t>
            </a:r>
            <a:r>
              <a:rPr lang="en-US" altLang="en-US" sz="2025" dirty="0">
                <a:solidFill>
                  <a:schemeClr val="accent4">
                    <a:lumMod val="75000"/>
                    <a:lumOff val="25000"/>
                  </a:schemeClr>
                </a:solidFill>
                <a:ea typeface="ＭＳ Ｐゴシック" panose="020B0600070205080204" pitchFamily="34" charset="-128"/>
              </a:rPr>
              <a:t> = </a:t>
            </a:r>
            <a:r>
              <a:rPr lang="en-US" altLang="en-US" sz="2025" dirty="0" err="1">
                <a:solidFill>
                  <a:schemeClr val="accent4">
                    <a:lumMod val="75000"/>
                    <a:lumOff val="25000"/>
                  </a:schemeClr>
                </a:solidFill>
                <a:ea typeface="ＭＳ Ｐゴシック" panose="020B0600070205080204" pitchFamily="34" charset="-128"/>
              </a:rPr>
              <a:t>data.find</a:t>
            </a:r>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 </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a:t>
            </a:r>
            <a:r>
              <a:rPr lang="en-US" altLang="en-US" sz="2025" dirty="0" err="1">
                <a:solidFill>
                  <a:schemeClr val="accent4">
                    <a:lumMod val="75000"/>
                    <a:lumOff val="25000"/>
                  </a:schemeClr>
                </a:solidFill>
                <a:ea typeface="ＭＳ Ｐゴシック" panose="020B0600070205080204" pitchFamily="34" charset="-128"/>
              </a:rPr>
              <a:t>atpos</a:t>
            </a:r>
            <a:r>
              <a:rPr lang="en-US" altLang="en-US" sz="2025" dirty="0">
                <a:solidFill>
                  <a:schemeClr val="accent4">
                    <a:lumMod val="75000"/>
                    <a:lumOff val="25000"/>
                  </a:schemeClr>
                </a:solidFill>
                <a:ea typeface="ＭＳ Ｐゴシック" panose="020B0600070205080204" pitchFamily="34" charset="-128"/>
              </a:rPr>
              <a:t>)</a:t>
            </a:r>
          </a:p>
          <a:p>
            <a:pPr algn="l" eaLnBrk="1" hangingPunct="1"/>
            <a:r>
              <a:rPr lang="en-US" altLang="en-US" sz="2025" dirty="0">
                <a:solidFill>
                  <a:schemeClr val="accent4">
                    <a:lumMod val="75000"/>
                    <a:lumOff val="25000"/>
                  </a:schemeClr>
                </a:solidFill>
                <a:ea typeface="ＭＳ Ｐゴシック" panose="020B0600070205080204" pitchFamily="34" charset="-128"/>
              </a:rPr>
              <a:t>&gt;&gt;&gt; print </a:t>
            </a:r>
            <a:r>
              <a:rPr lang="en-US" altLang="en-US" sz="2025" dirty="0" err="1">
                <a:solidFill>
                  <a:schemeClr val="accent4">
                    <a:lumMod val="75000"/>
                    <a:lumOff val="25000"/>
                  </a:schemeClr>
                </a:solidFill>
                <a:ea typeface="ＭＳ Ｐゴシック" panose="020B0600070205080204" pitchFamily="34" charset="-128"/>
              </a:rPr>
              <a:t>sppos</a:t>
            </a:r>
            <a:endParaRPr lang="en-US" altLang="en-US" sz="2025" dirty="0">
              <a:solidFill>
                <a:schemeClr val="accent4">
                  <a:lumMod val="75000"/>
                  <a:lumOff val="25000"/>
                </a:schemeClr>
              </a:solidFill>
              <a:ea typeface="ＭＳ Ｐゴシック" panose="020B0600070205080204" pitchFamily="34" charset="-128"/>
            </a:endParaRPr>
          </a:p>
          <a:p>
            <a:pPr algn="l" eaLnBrk="1" hangingPunct="1"/>
            <a:r>
              <a:rPr lang="en-US" altLang="en-US" sz="2025" dirty="0">
                <a:solidFill>
                  <a:schemeClr val="accent4">
                    <a:lumMod val="75000"/>
                    <a:lumOff val="25000"/>
                  </a:schemeClr>
                </a:solidFill>
                <a:ea typeface="ＭＳ Ｐゴシック" panose="020B0600070205080204" pitchFamily="34" charset="-128"/>
              </a:rPr>
              <a:t>31</a:t>
            </a:r>
          </a:p>
          <a:p>
            <a:pPr algn="l" eaLnBrk="1" hangingPunct="1"/>
            <a:r>
              <a:rPr lang="en-US" altLang="en-US" sz="2025" dirty="0">
                <a:solidFill>
                  <a:schemeClr val="accent4">
                    <a:lumMod val="75000"/>
                    <a:lumOff val="25000"/>
                  </a:schemeClr>
                </a:solidFill>
                <a:ea typeface="ＭＳ Ｐゴシック" panose="020B0600070205080204" pitchFamily="34" charset="-128"/>
              </a:rPr>
              <a:t>&gt;&gt;&gt; host = data[atpos+1 : </a:t>
            </a:r>
            <a:r>
              <a:rPr lang="en-US" altLang="en-US" sz="2025" dirty="0" err="1">
                <a:solidFill>
                  <a:schemeClr val="accent4">
                    <a:lumMod val="75000"/>
                    <a:lumOff val="25000"/>
                  </a:schemeClr>
                </a:solidFill>
                <a:ea typeface="ＭＳ Ｐゴシック" panose="020B0600070205080204" pitchFamily="34" charset="-128"/>
              </a:rPr>
              <a:t>sppos</a:t>
            </a:r>
            <a:r>
              <a:rPr lang="en-US" altLang="en-US" sz="2025" dirty="0">
                <a:solidFill>
                  <a:schemeClr val="accent4">
                    <a:lumMod val="75000"/>
                    <a:lumOff val="25000"/>
                  </a:schemeClr>
                </a:solidFill>
                <a:ea typeface="ＭＳ Ｐゴシック" panose="020B0600070205080204" pitchFamily="34" charset="-128"/>
              </a:rPr>
              <a:t>]</a:t>
            </a:r>
          </a:p>
          <a:p>
            <a:pPr algn="l" eaLnBrk="1" hangingPunct="1"/>
            <a:r>
              <a:rPr lang="en-US" altLang="en-US" sz="2025" dirty="0">
                <a:solidFill>
                  <a:schemeClr val="accent4">
                    <a:lumMod val="75000"/>
                    <a:lumOff val="25000"/>
                  </a:schemeClr>
                </a:solidFill>
                <a:ea typeface="ＭＳ Ｐゴシック" panose="020B0600070205080204" pitchFamily="34" charset="-128"/>
              </a:rPr>
              <a:t>&gt;&gt;&gt; print host</a:t>
            </a:r>
          </a:p>
          <a:p>
            <a:pPr algn="l" eaLnBrk="1" hangingPunct="1"/>
            <a:r>
              <a:rPr lang="en-US" altLang="en-US" sz="2025" dirty="0" err="1">
                <a:solidFill>
                  <a:schemeClr val="accent4">
                    <a:lumMod val="75000"/>
                    <a:lumOff val="25000"/>
                  </a:schemeClr>
                </a:solidFill>
                <a:ea typeface="ＭＳ Ｐゴシック" panose="020B0600070205080204" pitchFamily="34" charset="-128"/>
              </a:rPr>
              <a:t>uct.ac.za</a:t>
            </a:r>
            <a:endParaRPr lang="en-US" altLang="en-US" sz="2025" dirty="0">
              <a:solidFill>
                <a:schemeClr val="accent4">
                  <a:lumMod val="75000"/>
                  <a:lumOff val="25000"/>
                </a:schemeClr>
              </a:solidFill>
              <a:ea typeface="ＭＳ Ｐゴシック" panose="020B0600070205080204" pitchFamily="34" charset="-128"/>
            </a:endParaRPr>
          </a:p>
        </p:txBody>
      </p:sp>
      <p:sp>
        <p:nvSpPr>
          <p:cNvPr id="37890" name="Rectangle 2">
            <a:extLst>
              <a:ext uri="{FF2B5EF4-FFF2-40B4-BE49-F238E27FC236}">
                <a16:creationId xmlns:a16="http://schemas.microsoft.com/office/drawing/2014/main" id="{1BC505F3-F851-C044-AC99-8F8EA12C6FEF}"/>
              </a:ext>
            </a:extLst>
          </p:cNvPr>
          <p:cNvSpPr>
            <a:spLocks/>
          </p:cNvSpPr>
          <p:nvPr/>
        </p:nvSpPr>
        <p:spPr bwMode="auto">
          <a:xfrm>
            <a:off x="185738" y="1889522"/>
            <a:ext cx="8765381"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tx1">
                    <a:lumMod val="75000"/>
                    <a:lumOff val="25000"/>
                  </a:schemeClr>
                </a:solidFill>
                <a:latin typeface="Monaco" pitchFamily="2" charset="77"/>
                <a:ea typeface="ＭＳ Ｐゴシック" panose="020B0600070205080204" pitchFamily="34" charset="-128"/>
                <a:sym typeface="Monaco" pitchFamily="2" charset="77"/>
              </a:rPr>
              <a:t>From </a:t>
            </a:r>
            <a:r>
              <a:rPr lang="en-US" altLang="en-US" sz="2025" dirty="0" err="1">
                <a:solidFill>
                  <a:schemeClr val="tx1">
                    <a:lumMod val="75000"/>
                    <a:lumOff val="25000"/>
                  </a:schemeClr>
                </a:solidFill>
                <a:latin typeface="Monaco" pitchFamily="2" charset="77"/>
                <a:ea typeface="ＭＳ Ｐゴシック" panose="020B0600070205080204" pitchFamily="34" charset="-128"/>
                <a:sym typeface="Monaco" pitchFamily="2" charset="77"/>
              </a:rPr>
              <a:t>stephen.marquard@uct.ac.za</a:t>
            </a:r>
            <a:r>
              <a:rPr lang="en-US" altLang="en-US" sz="2025" dirty="0">
                <a:solidFill>
                  <a:schemeClr val="tx1">
                    <a:lumMod val="75000"/>
                    <a:lumOff val="25000"/>
                  </a:schemeClr>
                </a:solidFill>
                <a:latin typeface="Monaco" pitchFamily="2" charset="77"/>
                <a:ea typeface="ＭＳ Ｐゴシック" panose="020B0600070205080204" pitchFamily="34" charset="-128"/>
                <a:sym typeface="Monaco" pitchFamily="2" charset="77"/>
              </a:rPr>
              <a:t> Sat Jan  5 09:14:16 2008</a:t>
            </a:r>
          </a:p>
        </p:txBody>
      </p:sp>
      <p:sp>
        <p:nvSpPr>
          <p:cNvPr id="37891" name="Rectangle 3">
            <a:extLst>
              <a:ext uri="{FF2B5EF4-FFF2-40B4-BE49-F238E27FC236}">
                <a16:creationId xmlns:a16="http://schemas.microsoft.com/office/drawing/2014/main" id="{18A4C1CA-5DD6-DA42-BF3A-C0EC645C1936}"/>
              </a:ext>
            </a:extLst>
          </p:cNvPr>
          <p:cNvSpPr>
            <a:spLocks/>
          </p:cNvSpPr>
          <p:nvPr/>
        </p:nvSpPr>
        <p:spPr bwMode="auto">
          <a:xfrm>
            <a:off x="3384352" y="1340804"/>
            <a:ext cx="259686"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21</a:t>
            </a:r>
          </a:p>
        </p:txBody>
      </p:sp>
      <p:sp>
        <p:nvSpPr>
          <p:cNvPr id="37892" name="Rectangle 4">
            <a:extLst>
              <a:ext uri="{FF2B5EF4-FFF2-40B4-BE49-F238E27FC236}">
                <a16:creationId xmlns:a16="http://schemas.microsoft.com/office/drawing/2014/main" id="{F4163926-A22C-E64C-97C8-46EF5BA3499B}"/>
              </a:ext>
            </a:extLst>
          </p:cNvPr>
          <p:cNvSpPr>
            <a:spLocks/>
          </p:cNvSpPr>
          <p:nvPr/>
        </p:nvSpPr>
        <p:spPr bwMode="auto">
          <a:xfrm>
            <a:off x="4907756" y="1340804"/>
            <a:ext cx="259686"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31</a:t>
            </a:r>
          </a:p>
        </p:txBody>
      </p:sp>
      <p:sp>
        <p:nvSpPr>
          <p:cNvPr id="37893" name="Line 5">
            <a:extLst>
              <a:ext uri="{FF2B5EF4-FFF2-40B4-BE49-F238E27FC236}">
                <a16:creationId xmlns:a16="http://schemas.microsoft.com/office/drawing/2014/main" id="{F3F4A490-2FDE-6B4C-B290-4780C03A2592}"/>
              </a:ext>
            </a:extLst>
          </p:cNvPr>
          <p:cNvSpPr>
            <a:spLocks noChangeShapeType="1"/>
          </p:cNvSpPr>
          <p:nvPr/>
        </p:nvSpPr>
        <p:spPr bwMode="auto">
          <a:xfrm rot="10800000">
            <a:off x="3545086" y="1690390"/>
            <a:ext cx="10716" cy="209847"/>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894" name="Line 6">
            <a:extLst>
              <a:ext uri="{FF2B5EF4-FFF2-40B4-BE49-F238E27FC236}">
                <a16:creationId xmlns:a16="http://schemas.microsoft.com/office/drawing/2014/main" id="{BBF74E3A-245D-2849-80AF-97F050C04AFA}"/>
              </a:ext>
            </a:extLst>
          </p:cNvPr>
          <p:cNvSpPr>
            <a:spLocks noChangeShapeType="1"/>
          </p:cNvSpPr>
          <p:nvPr/>
        </p:nvSpPr>
        <p:spPr bwMode="auto">
          <a:xfrm rot="10800000">
            <a:off x="5064919" y="1693069"/>
            <a:ext cx="9823" cy="209848"/>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895" name="Line 7">
            <a:extLst>
              <a:ext uri="{FF2B5EF4-FFF2-40B4-BE49-F238E27FC236}">
                <a16:creationId xmlns:a16="http://schemas.microsoft.com/office/drawing/2014/main" id="{894D4F87-C8A9-3D40-B623-412FAF27B495}"/>
              </a:ext>
            </a:extLst>
          </p:cNvPr>
          <p:cNvSpPr>
            <a:spLocks noChangeShapeType="1"/>
          </p:cNvSpPr>
          <p:nvPr/>
        </p:nvSpPr>
        <p:spPr bwMode="auto">
          <a:xfrm>
            <a:off x="3572768" y="2233315"/>
            <a:ext cx="1429643" cy="10716"/>
          </a:xfrm>
          <a:prstGeom prst="line">
            <a:avLst/>
          </a:prstGeom>
          <a:noFill/>
          <a:ln w="76200">
            <a:solidFill>
              <a:srgbClr val="FF00F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896" name="Rectangle 8">
            <a:extLst>
              <a:ext uri="{FF2B5EF4-FFF2-40B4-BE49-F238E27FC236}">
                <a16:creationId xmlns:a16="http://schemas.microsoft.com/office/drawing/2014/main" id="{8FB75FA8-7667-AB40-906F-563E2202E1F8}"/>
              </a:ext>
            </a:extLst>
          </p:cNvPr>
          <p:cNvSpPr>
            <a:spLocks/>
          </p:cNvSpPr>
          <p:nvPr/>
        </p:nvSpPr>
        <p:spPr bwMode="auto">
          <a:xfrm>
            <a:off x="6218635" y="4186237"/>
            <a:ext cx="2507456" cy="1064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306" dirty="0">
                <a:solidFill>
                  <a:schemeClr val="accent2"/>
                </a:solidFill>
                <a:ea typeface="ＭＳ Ｐゴシック" panose="020B0600070205080204" pitchFamily="34" charset="-128"/>
              </a:rPr>
              <a:t>Extracting a host name - using find and string slicing.</a:t>
            </a:r>
          </a:p>
        </p:txBody>
      </p:sp>
      <p:sp>
        <p:nvSpPr>
          <p:cNvPr id="10" name="Rectangle 1">
            <a:extLst>
              <a:ext uri="{FF2B5EF4-FFF2-40B4-BE49-F238E27FC236}">
                <a16:creationId xmlns:a16="http://schemas.microsoft.com/office/drawing/2014/main" id="{58D3A3FF-59F3-7249-8741-E1A19171323E}"/>
              </a:ext>
            </a:extLst>
          </p:cNvPr>
          <p:cNvSpPr>
            <a:spLocks noGrp="1" noChangeArrowheads="1"/>
          </p:cNvSpPr>
          <p:nvPr>
            <p:ph type="title"/>
          </p:nvPr>
        </p:nvSpPr>
        <p:spPr>
          <a:xfrm>
            <a:off x="457200" y="274638"/>
            <a:ext cx="8229600" cy="1143000"/>
          </a:xfrm>
        </p:spPr>
        <p:txBody>
          <a:bodyPr/>
          <a:lstStyle/>
          <a:p>
            <a:pPr eaLnBrk="1" hangingPunct="1">
              <a:defRPr/>
            </a:pPr>
            <a:r>
              <a:rPr lang="en-US" b="1" dirty="0">
                <a:solidFill>
                  <a:schemeClr val="accent2"/>
                </a:solidFill>
                <a:sym typeface="Gill Sans" charset="0"/>
              </a:rPr>
              <a:t>Fine Tuning String Extraction</a:t>
            </a:r>
          </a:p>
        </p:txBody>
      </p:sp>
    </p:spTree>
    <p:extLst>
      <p:ext uri="{BB962C8B-B14F-4D97-AF65-F5344CB8AC3E}">
        <p14:creationId xmlns:p14="http://schemas.microsoft.com/office/powerpoint/2010/main" val="17241325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D803D0CF-ADF9-3A4C-BE34-D99B08B26CFC}"/>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Double Split Version</a:t>
            </a:r>
          </a:p>
        </p:txBody>
      </p:sp>
      <p:sp>
        <p:nvSpPr>
          <p:cNvPr id="39938" name="Rectangle 2">
            <a:extLst>
              <a:ext uri="{FF2B5EF4-FFF2-40B4-BE49-F238E27FC236}">
                <a16:creationId xmlns:a16="http://schemas.microsoft.com/office/drawing/2014/main" id="{F7BE424D-1F1A-A24B-B2BB-11D80CA32E55}"/>
              </a:ext>
            </a:extLst>
          </p:cNvPr>
          <p:cNvSpPr>
            <a:spLocks noGrp="1" noChangeArrowheads="1"/>
          </p:cNvSpPr>
          <p:nvPr>
            <p:ph type="body" idx="1"/>
          </p:nvPr>
        </p:nvSpPr>
        <p:spPr>
          <a:xfrm>
            <a:off x="505421" y="1549259"/>
            <a:ext cx="7836694" cy="828675"/>
          </a:xfrm>
        </p:spPr>
        <p:txBody>
          <a:bodyPr/>
          <a:lstStyle/>
          <a:p>
            <a:pPr marL="421481" eaLnBrk="1" hangingPunct="1">
              <a:buFont typeface="Gill Sans" charset="0"/>
              <a:buChar char="•"/>
              <a:defRPr/>
            </a:pPr>
            <a:r>
              <a:rPr lang="en-US" sz="2400" dirty="0">
                <a:sym typeface="Gill Sans" charset="0"/>
              </a:rPr>
              <a:t>Sometimes we split a line one way and then grab one of the pieces of the line and split that piece again</a:t>
            </a:r>
          </a:p>
        </p:txBody>
      </p:sp>
      <p:sp>
        <p:nvSpPr>
          <p:cNvPr id="39939" name="Rectangle 3">
            <a:extLst>
              <a:ext uri="{FF2B5EF4-FFF2-40B4-BE49-F238E27FC236}">
                <a16:creationId xmlns:a16="http://schemas.microsoft.com/office/drawing/2014/main" id="{D052904B-EC43-BD42-83D0-4C8D26112DA9}"/>
              </a:ext>
            </a:extLst>
          </p:cNvPr>
          <p:cNvSpPr>
            <a:spLocks/>
          </p:cNvSpPr>
          <p:nvPr/>
        </p:nvSpPr>
        <p:spPr bwMode="auto">
          <a:xfrm>
            <a:off x="214312" y="3351770"/>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39940" name="Rectangle 4">
            <a:extLst>
              <a:ext uri="{FF2B5EF4-FFF2-40B4-BE49-F238E27FC236}">
                <a16:creationId xmlns:a16="http://schemas.microsoft.com/office/drawing/2014/main" id="{8CC83A14-5D81-8C40-84CA-F3941C3C8641}"/>
              </a:ext>
            </a:extLst>
          </p:cNvPr>
          <p:cNvSpPr>
            <a:spLocks/>
          </p:cNvSpPr>
          <p:nvPr/>
        </p:nvSpPr>
        <p:spPr bwMode="auto">
          <a:xfrm>
            <a:off x="505421" y="4088056"/>
            <a:ext cx="2513509"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65000"/>
                    <a:lumOff val="35000"/>
                  </a:schemeClr>
                </a:solidFill>
                <a:ea typeface="ＭＳ Ｐゴシック" panose="020B0600070205080204" pitchFamily="34" charset="-128"/>
              </a:rPr>
              <a:t>words = </a:t>
            </a:r>
            <a:r>
              <a:rPr lang="en-US" altLang="en-US" sz="2025" dirty="0" err="1">
                <a:solidFill>
                  <a:schemeClr val="accent4">
                    <a:lumMod val="65000"/>
                    <a:lumOff val="35000"/>
                  </a:schemeClr>
                </a:solidFill>
                <a:ea typeface="ＭＳ Ｐゴシック" panose="020B0600070205080204" pitchFamily="34" charset="-128"/>
              </a:rPr>
              <a:t>line.split</a:t>
            </a:r>
            <a:r>
              <a:rPr lang="en-US" altLang="en-US" sz="2025" dirty="0">
                <a:solidFill>
                  <a:schemeClr val="accent4">
                    <a:lumMod val="65000"/>
                    <a:lumOff val="35000"/>
                  </a:schemeClr>
                </a:solidFill>
                <a:ea typeface="ＭＳ Ｐゴシック" panose="020B0600070205080204" pitchFamily="34" charset="-128"/>
              </a:rPr>
              <a:t>()</a:t>
            </a:r>
          </a:p>
          <a:p>
            <a:pPr algn="l" eaLnBrk="1" hangingPunct="1"/>
            <a:r>
              <a:rPr lang="en-US" altLang="en-US" sz="2025" dirty="0">
                <a:solidFill>
                  <a:schemeClr val="accent4">
                    <a:lumMod val="65000"/>
                    <a:lumOff val="35000"/>
                  </a:schemeClr>
                </a:solidFill>
                <a:ea typeface="ＭＳ Ｐゴシック" panose="020B0600070205080204" pitchFamily="34" charset="-128"/>
              </a:rPr>
              <a:t>email = words[1]</a:t>
            </a:r>
          </a:p>
          <a:p>
            <a:pPr algn="l" eaLnBrk="1" hangingPunct="1"/>
            <a:r>
              <a:rPr lang="en-US" altLang="en-US" sz="2025" dirty="0">
                <a:solidFill>
                  <a:schemeClr val="accent4">
                    <a:lumMod val="65000"/>
                    <a:lumOff val="35000"/>
                  </a:schemeClr>
                </a:solidFill>
                <a:ea typeface="ＭＳ Ｐゴシック" panose="020B0600070205080204" pitchFamily="34" charset="-128"/>
              </a:rPr>
              <a:t>pieces = </a:t>
            </a:r>
            <a:r>
              <a:rPr lang="en-US" altLang="en-US" sz="2025" dirty="0" err="1">
                <a:solidFill>
                  <a:schemeClr val="accent4">
                    <a:lumMod val="65000"/>
                    <a:lumOff val="35000"/>
                  </a:schemeClr>
                </a:solidFill>
                <a:ea typeface="ＭＳ Ｐゴシック" panose="020B0600070205080204" pitchFamily="34" charset="-128"/>
              </a:rPr>
              <a:t>email.split</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p>
          <a:p>
            <a:pPr algn="l" eaLnBrk="1" hangingPunct="1"/>
            <a:r>
              <a:rPr lang="en-US" altLang="en-US" sz="2025" dirty="0">
                <a:solidFill>
                  <a:schemeClr val="accent4">
                    <a:lumMod val="65000"/>
                    <a:lumOff val="35000"/>
                  </a:schemeClr>
                </a:solidFill>
                <a:ea typeface="ＭＳ Ｐゴシック" panose="020B0600070205080204" pitchFamily="34" charset="-128"/>
              </a:rPr>
              <a:t>print pieces[1]</a:t>
            </a:r>
          </a:p>
        </p:txBody>
      </p:sp>
      <p:sp>
        <p:nvSpPr>
          <p:cNvPr id="39941" name="Rectangle 5">
            <a:extLst>
              <a:ext uri="{FF2B5EF4-FFF2-40B4-BE49-F238E27FC236}">
                <a16:creationId xmlns:a16="http://schemas.microsoft.com/office/drawing/2014/main" id="{03948FFE-0E01-934F-97AC-5F3ADBD17C4C}"/>
              </a:ext>
            </a:extLst>
          </p:cNvPr>
          <p:cNvSpPr>
            <a:spLocks/>
          </p:cNvSpPr>
          <p:nvPr/>
        </p:nvSpPr>
        <p:spPr bwMode="auto">
          <a:xfrm>
            <a:off x="4221956" y="4062573"/>
            <a:ext cx="4042773"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err="1">
                <a:solidFill>
                  <a:schemeClr val="accent4">
                    <a:lumMod val="65000"/>
                    <a:lumOff val="35000"/>
                  </a:schemeClr>
                </a:solidFill>
                <a:latin typeface="Monaco" pitchFamily="2" charset="77"/>
                <a:ea typeface="ＭＳ Ｐゴシック" panose="020B0600070205080204" pitchFamily="34" charset="-128"/>
                <a:sym typeface="Monaco" pitchFamily="2" charset="77"/>
              </a:rPr>
              <a:t>stephen.marquard@uct.ac.za</a:t>
            </a:r>
            <a:endParaRPr lang="en-US"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endParaRPr>
          </a:p>
        </p:txBody>
      </p:sp>
      <p:sp>
        <p:nvSpPr>
          <p:cNvPr id="39942" name="Rectangle 6">
            <a:extLst>
              <a:ext uri="{FF2B5EF4-FFF2-40B4-BE49-F238E27FC236}">
                <a16:creationId xmlns:a16="http://schemas.microsoft.com/office/drawing/2014/main" id="{9C602180-5B28-974D-94FD-616B391A7041}"/>
              </a:ext>
            </a:extLst>
          </p:cNvPr>
          <p:cNvSpPr>
            <a:spLocks/>
          </p:cNvSpPr>
          <p:nvPr/>
        </p:nvSpPr>
        <p:spPr bwMode="auto">
          <a:xfrm>
            <a:off x="3738861" y="4650581"/>
            <a:ext cx="5336381"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fr-FR"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en-US" altLang="en-US" sz="2025" dirty="0" err="1">
                <a:solidFill>
                  <a:schemeClr val="accent4">
                    <a:lumMod val="65000"/>
                    <a:lumOff val="35000"/>
                  </a:schemeClr>
                </a:solidFill>
                <a:latin typeface="Monaco" pitchFamily="2" charset="77"/>
                <a:ea typeface="ＭＳ Ｐゴシック" panose="020B0600070205080204" pitchFamily="34" charset="-128"/>
                <a:sym typeface="Monaco" pitchFamily="2" charset="77"/>
              </a:rPr>
              <a:t>stephen.marquard</a:t>
            </a:r>
            <a:r>
              <a:rPr lang="fr-FR"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en-US"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 </a:t>
            </a:r>
            <a:r>
              <a:rPr lang="fr-FR"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en-US" altLang="en-US" sz="2025" dirty="0" err="1">
                <a:solidFill>
                  <a:schemeClr val="accent4">
                    <a:lumMod val="65000"/>
                    <a:lumOff val="35000"/>
                  </a:schemeClr>
                </a:solidFill>
                <a:latin typeface="Monaco" pitchFamily="2" charset="77"/>
                <a:ea typeface="ＭＳ Ｐゴシック" panose="020B0600070205080204" pitchFamily="34" charset="-128"/>
                <a:sym typeface="Monaco" pitchFamily="2" charset="77"/>
              </a:rPr>
              <a:t>uct.ac.za</a:t>
            </a:r>
            <a:r>
              <a:rPr lang="fr-FR"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en-US"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p>
        </p:txBody>
      </p:sp>
      <p:sp>
        <p:nvSpPr>
          <p:cNvPr id="39943" name="Rectangle 7">
            <a:extLst>
              <a:ext uri="{FF2B5EF4-FFF2-40B4-BE49-F238E27FC236}">
                <a16:creationId xmlns:a16="http://schemas.microsoft.com/office/drawing/2014/main" id="{9CAA64B0-84DA-0743-8596-EEDAB67703B8}"/>
              </a:ext>
            </a:extLst>
          </p:cNvPr>
          <p:cNvSpPr>
            <a:spLocks/>
          </p:cNvSpPr>
          <p:nvPr/>
        </p:nvSpPr>
        <p:spPr bwMode="auto">
          <a:xfrm>
            <a:off x="5550694" y="5443537"/>
            <a:ext cx="2050256"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2025">
                <a:solidFill>
                  <a:srgbClr val="00FF00"/>
                </a:solidFill>
                <a:latin typeface="Monaco" pitchFamily="2" charset="77"/>
                <a:ea typeface="ＭＳ Ｐゴシック" panose="020B0600070205080204" pitchFamily="34" charset="-128"/>
                <a:sym typeface="Monaco" pitchFamily="2" charset="77"/>
              </a:rPr>
              <a:t>'</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fr-FR" altLang="en-US" sz="2025">
                <a:solidFill>
                  <a:srgbClr val="00FF00"/>
                </a:solidFill>
                <a:latin typeface="Monaco" pitchFamily="2" charset="77"/>
                <a:ea typeface="ＭＳ Ｐゴシック" panose="020B0600070205080204" pitchFamily="34" charset="-128"/>
                <a:sym typeface="Monaco" pitchFamily="2" charset="77"/>
              </a:rPr>
              <a:t>'</a:t>
            </a:r>
            <a:endParaRPr lang="en-US" altLang="en-US" sz="2025">
              <a:solidFill>
                <a:srgbClr val="00FF00"/>
              </a:solidFill>
              <a:latin typeface="Monaco" pitchFamily="2" charset="77"/>
              <a:ea typeface="ＭＳ Ｐゴシック" panose="020B0600070205080204" pitchFamily="34" charset="-128"/>
              <a:sym typeface="Monaco" pitchFamily="2" charset="77"/>
            </a:endParaRPr>
          </a:p>
        </p:txBody>
      </p:sp>
    </p:spTree>
    <p:extLst>
      <p:ext uri="{BB962C8B-B14F-4D97-AF65-F5344CB8AC3E}">
        <p14:creationId xmlns:p14="http://schemas.microsoft.com/office/powerpoint/2010/main" val="20022603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1C84DFCF-77CB-5348-A802-1802968BCDEA}"/>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Regex Version</a:t>
            </a:r>
          </a:p>
        </p:txBody>
      </p:sp>
      <p:sp>
        <p:nvSpPr>
          <p:cNvPr id="40962" name="Rectangle 2">
            <a:extLst>
              <a:ext uri="{FF2B5EF4-FFF2-40B4-BE49-F238E27FC236}">
                <a16:creationId xmlns:a16="http://schemas.microsoft.com/office/drawing/2014/main" id="{86574088-7811-F345-BB41-F514B253BF82}"/>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0963" name="Rectangle 3">
            <a:extLst>
              <a:ext uri="{FF2B5EF4-FFF2-40B4-BE49-F238E27FC236}">
                <a16:creationId xmlns:a16="http://schemas.microsoft.com/office/drawing/2014/main" id="{9AD6604E-4149-4A48-9CE9-131B329BACAE}"/>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1688"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print(y)</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0964" name="Rectangle 4">
            <a:extLst>
              <a:ext uri="{FF2B5EF4-FFF2-40B4-BE49-F238E27FC236}">
                <a16:creationId xmlns:a16="http://schemas.microsoft.com/office/drawing/2014/main" id="{F851D121-EA34-044C-BCC6-11DF6A5AFC49}"/>
              </a:ext>
            </a:extLst>
          </p:cNvPr>
          <p:cNvSpPr>
            <a:spLocks/>
          </p:cNvSpPr>
          <p:nvPr/>
        </p:nvSpPr>
        <p:spPr bwMode="auto">
          <a:xfrm>
            <a:off x="3957638" y="4132449"/>
            <a:ext cx="2468625"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3206"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0965" name="Rectangle 5">
            <a:extLst>
              <a:ext uri="{FF2B5EF4-FFF2-40B4-BE49-F238E27FC236}">
                <a16:creationId xmlns:a16="http://schemas.microsoft.com/office/drawing/2014/main" id="{ED076A50-DFA6-7140-B72F-4BEB92A993C1}"/>
              </a:ext>
            </a:extLst>
          </p:cNvPr>
          <p:cNvSpPr>
            <a:spLocks/>
          </p:cNvSpPr>
          <p:nvPr/>
        </p:nvSpPr>
        <p:spPr bwMode="auto">
          <a:xfrm>
            <a:off x="1297484" y="5119848"/>
            <a:ext cx="5015347"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rgbClr val="00FF00"/>
                </a:solidFill>
                <a:ea typeface="ＭＳ Ｐゴシック" panose="020B0600070205080204" pitchFamily="34" charset="-128"/>
              </a:rPr>
              <a:t>Look through the string until you find an at-sign</a:t>
            </a:r>
          </a:p>
        </p:txBody>
      </p:sp>
      <p:sp>
        <p:nvSpPr>
          <p:cNvPr id="40966" name="Line 6">
            <a:extLst>
              <a:ext uri="{FF2B5EF4-FFF2-40B4-BE49-F238E27FC236}">
                <a16:creationId xmlns:a16="http://schemas.microsoft.com/office/drawing/2014/main" id="{6B45DF28-0E61-0B4F-BB5B-C1C7371F4619}"/>
              </a:ext>
            </a:extLst>
          </p:cNvPr>
          <p:cNvSpPr>
            <a:spLocks noChangeShapeType="1"/>
          </p:cNvSpPr>
          <p:nvPr/>
        </p:nvSpPr>
        <p:spPr bwMode="auto">
          <a:xfrm flipH="1">
            <a:off x="3981748" y="4564856"/>
            <a:ext cx="298252" cy="560784"/>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7885145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25C8794D-F35D-F341-963E-474026B420E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Regex Version</a:t>
            </a:r>
          </a:p>
        </p:txBody>
      </p:sp>
      <p:sp>
        <p:nvSpPr>
          <p:cNvPr id="41986" name="Rectangle 2">
            <a:extLst>
              <a:ext uri="{FF2B5EF4-FFF2-40B4-BE49-F238E27FC236}">
                <a16:creationId xmlns:a16="http://schemas.microsoft.com/office/drawing/2014/main" id="{A1CC1467-26C0-BF40-85DC-EFC2215CDE36}"/>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1987" name="Rectangle 3">
            <a:extLst>
              <a:ext uri="{FF2B5EF4-FFF2-40B4-BE49-F238E27FC236}">
                <a16:creationId xmlns:a16="http://schemas.microsoft.com/office/drawing/2014/main" id="{B70D83F6-C8B3-2E4E-91DF-34426CA941B6}"/>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1688"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1988" name="Rectangle 4">
            <a:extLst>
              <a:ext uri="{FF2B5EF4-FFF2-40B4-BE49-F238E27FC236}">
                <a16:creationId xmlns:a16="http://schemas.microsoft.com/office/drawing/2014/main" id="{85B202E5-9019-E440-94F1-AEE1C9D58452}"/>
              </a:ext>
            </a:extLst>
          </p:cNvPr>
          <p:cNvSpPr>
            <a:spLocks/>
          </p:cNvSpPr>
          <p:nvPr/>
        </p:nvSpPr>
        <p:spPr bwMode="auto">
          <a:xfrm>
            <a:off x="3957638" y="4132449"/>
            <a:ext cx="2468625"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3206"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1989" name="Rectangle 5">
            <a:extLst>
              <a:ext uri="{FF2B5EF4-FFF2-40B4-BE49-F238E27FC236}">
                <a16:creationId xmlns:a16="http://schemas.microsoft.com/office/drawing/2014/main" id="{4ADE92D2-6F61-A049-9E28-A0EBA0370549}"/>
              </a:ext>
            </a:extLst>
          </p:cNvPr>
          <p:cNvSpPr>
            <a:spLocks/>
          </p:cNvSpPr>
          <p:nvPr/>
        </p:nvSpPr>
        <p:spPr bwMode="auto">
          <a:xfrm>
            <a:off x="2601218" y="5148423"/>
            <a:ext cx="2821285"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00FF"/>
                </a:solidFill>
                <a:ea typeface="ＭＳ Ｐゴシック" panose="020B0600070205080204" pitchFamily="34" charset="-128"/>
              </a:rPr>
              <a:t>Match</a:t>
            </a:r>
            <a:r>
              <a:rPr lang="en-US" altLang="en-US" sz="2025">
                <a:solidFill>
                  <a:srgbClr val="00FF00"/>
                </a:solidFill>
                <a:ea typeface="ＭＳ Ｐゴシック" panose="020B0600070205080204" pitchFamily="34" charset="-128"/>
              </a:rPr>
              <a:t> </a:t>
            </a:r>
            <a:r>
              <a:rPr lang="en-US" altLang="en-US" sz="2025">
                <a:solidFill>
                  <a:srgbClr val="FF00FF"/>
                </a:solidFill>
                <a:ea typeface="ＭＳ Ｐゴシック" panose="020B0600070205080204" pitchFamily="34" charset="-128"/>
              </a:rPr>
              <a:t>non-blank character</a:t>
            </a:r>
          </a:p>
        </p:txBody>
      </p:sp>
      <p:sp>
        <p:nvSpPr>
          <p:cNvPr id="41990" name="Line 6">
            <a:extLst>
              <a:ext uri="{FF2B5EF4-FFF2-40B4-BE49-F238E27FC236}">
                <a16:creationId xmlns:a16="http://schemas.microsoft.com/office/drawing/2014/main" id="{6EDCC151-2640-0D40-A9B8-3E764F973122}"/>
              </a:ext>
            </a:extLst>
          </p:cNvPr>
          <p:cNvSpPr>
            <a:spLocks noChangeShapeType="1"/>
          </p:cNvSpPr>
          <p:nvPr/>
        </p:nvSpPr>
        <p:spPr bwMode="auto">
          <a:xfrm>
            <a:off x="4897934" y="4588074"/>
            <a:ext cx="324147" cy="563464"/>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991" name="Line 7">
            <a:extLst>
              <a:ext uri="{FF2B5EF4-FFF2-40B4-BE49-F238E27FC236}">
                <a16:creationId xmlns:a16="http://schemas.microsoft.com/office/drawing/2014/main" id="{C0D63F23-655D-E349-8622-952962F90356}"/>
              </a:ext>
            </a:extLst>
          </p:cNvPr>
          <p:cNvSpPr>
            <a:spLocks noChangeShapeType="1"/>
          </p:cNvSpPr>
          <p:nvPr/>
        </p:nvSpPr>
        <p:spPr bwMode="auto">
          <a:xfrm>
            <a:off x="5824836" y="4610398"/>
            <a:ext cx="1029593" cy="549176"/>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992" name="Line 8">
            <a:extLst>
              <a:ext uri="{FF2B5EF4-FFF2-40B4-BE49-F238E27FC236}">
                <a16:creationId xmlns:a16="http://schemas.microsoft.com/office/drawing/2014/main" id="{096DF80B-0602-0D4A-9FDB-724C852A8C99}"/>
              </a:ext>
            </a:extLst>
          </p:cNvPr>
          <p:cNvSpPr>
            <a:spLocks noChangeShapeType="1"/>
          </p:cNvSpPr>
          <p:nvPr/>
        </p:nvSpPr>
        <p:spPr bwMode="auto">
          <a:xfrm flipH="1">
            <a:off x="5255122" y="4584502"/>
            <a:ext cx="251817" cy="549176"/>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993" name="Rectangle 9">
            <a:extLst>
              <a:ext uri="{FF2B5EF4-FFF2-40B4-BE49-F238E27FC236}">
                <a16:creationId xmlns:a16="http://schemas.microsoft.com/office/drawing/2014/main" id="{7E173975-CD50-8742-855A-0F3134CAD817}"/>
              </a:ext>
            </a:extLst>
          </p:cNvPr>
          <p:cNvSpPr>
            <a:spLocks/>
          </p:cNvSpPr>
          <p:nvPr/>
        </p:nvSpPr>
        <p:spPr bwMode="auto">
          <a:xfrm>
            <a:off x="5778402" y="5148423"/>
            <a:ext cx="2158861"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Match many of them</a:t>
            </a:r>
          </a:p>
        </p:txBody>
      </p:sp>
    </p:spTree>
    <p:extLst>
      <p:ext uri="{BB962C8B-B14F-4D97-AF65-F5344CB8AC3E}">
        <p14:creationId xmlns:p14="http://schemas.microsoft.com/office/powerpoint/2010/main" val="3923056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efde9bd7e1_0_7"/>
          <p:cNvSpPr txBox="1">
            <a:spLocks noGrp="1"/>
          </p:cNvSpPr>
          <p:nvPr>
            <p:ph type="title"/>
          </p:nvPr>
        </p:nvSpPr>
        <p:spPr>
          <a:xfrm>
            <a:off x="332371" y="23464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Metrics to Remember</a:t>
            </a:r>
            <a:endParaRPr/>
          </a:p>
        </p:txBody>
      </p:sp>
      <p:sp>
        <p:nvSpPr>
          <p:cNvPr id="151" name="Google Shape;151;gefde9bd7e1_0_7"/>
          <p:cNvSpPr txBox="1">
            <a:spLocks noGrp="1"/>
          </p:cNvSpPr>
          <p:nvPr>
            <p:ph type="body" idx="1"/>
          </p:nvPr>
        </p:nvSpPr>
        <p:spPr>
          <a:xfrm>
            <a:off x="559683" y="1521331"/>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Arial"/>
              <a:buNone/>
            </a:pPr>
            <a:r>
              <a:rPr lang="en-US" sz="2400" b="1"/>
              <a:t>Two of the basic concepts you need for performing lexical statistics over a corpus</a:t>
            </a:r>
            <a:endParaRPr/>
          </a:p>
          <a:p>
            <a:pPr marL="0" lvl="0" indent="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Corpus size (N) - The number of tokens in the corpus</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Vocabulary size (V) - The number of types in the corpus</a:t>
            </a:r>
            <a:endParaRPr/>
          </a:p>
        </p:txBody>
      </p:sp>
      <p:sp>
        <p:nvSpPr>
          <p:cNvPr id="152" name="Google Shape;152;gefde9bd7e1_0_7"/>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435CC79D-042F-9B4A-822E-3DB4DFFD0425}"/>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Regex Version</a:t>
            </a:r>
          </a:p>
        </p:txBody>
      </p:sp>
      <p:sp>
        <p:nvSpPr>
          <p:cNvPr id="43010" name="Rectangle 2">
            <a:extLst>
              <a:ext uri="{FF2B5EF4-FFF2-40B4-BE49-F238E27FC236}">
                <a16:creationId xmlns:a16="http://schemas.microsoft.com/office/drawing/2014/main" id="{F547FE2E-077B-9845-ADC9-571C32EF3CE9}"/>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3011" name="Rectangle 3">
            <a:extLst>
              <a:ext uri="{FF2B5EF4-FFF2-40B4-BE49-F238E27FC236}">
                <a16:creationId xmlns:a16="http://schemas.microsoft.com/office/drawing/2014/main" id="{54EB410E-4BD9-554D-93E7-28919DC05575}"/>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3012" name="Rectangle 4">
            <a:extLst>
              <a:ext uri="{FF2B5EF4-FFF2-40B4-BE49-F238E27FC236}">
                <a16:creationId xmlns:a16="http://schemas.microsoft.com/office/drawing/2014/main" id="{43C41AE7-137C-6449-BF1E-0B5AB5607F48}"/>
              </a:ext>
            </a:extLst>
          </p:cNvPr>
          <p:cNvSpPr>
            <a:spLocks/>
          </p:cNvSpPr>
          <p:nvPr/>
        </p:nvSpPr>
        <p:spPr bwMode="auto">
          <a:xfrm>
            <a:off x="3957638" y="4132449"/>
            <a:ext cx="2468625"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3013" name="Rectangle 5">
            <a:extLst>
              <a:ext uri="{FF2B5EF4-FFF2-40B4-BE49-F238E27FC236}">
                <a16:creationId xmlns:a16="http://schemas.microsoft.com/office/drawing/2014/main" id="{FFED963A-0C1C-DF45-B02E-69D749120B5F}"/>
              </a:ext>
            </a:extLst>
          </p:cNvPr>
          <p:cNvSpPr>
            <a:spLocks/>
          </p:cNvSpPr>
          <p:nvPr/>
        </p:nvSpPr>
        <p:spPr bwMode="auto">
          <a:xfrm>
            <a:off x="4939903" y="5162710"/>
            <a:ext cx="3451266"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Extract</a:t>
            </a:r>
            <a:r>
              <a:rPr lang="en-US" altLang="en-US" sz="2025">
                <a:solidFill>
                  <a:srgbClr val="FF00FF"/>
                </a:solidFill>
                <a:ea typeface="ＭＳ Ｐゴシック" panose="020B0600070205080204" pitchFamily="34" charset="-128"/>
              </a:rPr>
              <a:t> the non-blank characters</a:t>
            </a:r>
          </a:p>
        </p:txBody>
      </p:sp>
      <p:sp>
        <p:nvSpPr>
          <p:cNvPr id="43014" name="Line 6">
            <a:extLst>
              <a:ext uri="{FF2B5EF4-FFF2-40B4-BE49-F238E27FC236}">
                <a16:creationId xmlns:a16="http://schemas.microsoft.com/office/drawing/2014/main" id="{B83586AF-3EFC-D24E-84BC-A7441EB8DFA0}"/>
              </a:ext>
            </a:extLst>
          </p:cNvPr>
          <p:cNvSpPr>
            <a:spLocks noChangeShapeType="1"/>
          </p:cNvSpPr>
          <p:nvPr/>
        </p:nvSpPr>
        <p:spPr bwMode="auto">
          <a:xfrm>
            <a:off x="4691658" y="4622006"/>
            <a:ext cx="446484" cy="515243"/>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3015" name="Line 7">
            <a:extLst>
              <a:ext uri="{FF2B5EF4-FFF2-40B4-BE49-F238E27FC236}">
                <a16:creationId xmlns:a16="http://schemas.microsoft.com/office/drawing/2014/main" id="{F6AC50F8-D674-6641-BF46-B8B5CC349C73}"/>
              </a:ext>
            </a:extLst>
          </p:cNvPr>
          <p:cNvSpPr>
            <a:spLocks noChangeShapeType="1"/>
          </p:cNvSpPr>
          <p:nvPr/>
        </p:nvSpPr>
        <p:spPr bwMode="auto">
          <a:xfrm flipH="1">
            <a:off x="5412284" y="4645223"/>
            <a:ext cx="503634" cy="514350"/>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273807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9ED2DF1B-278A-DA45-B720-5C410B3B672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4034" name="Rectangle 2">
            <a:extLst>
              <a:ext uri="{FF2B5EF4-FFF2-40B4-BE49-F238E27FC236}">
                <a16:creationId xmlns:a16="http://schemas.microsoft.com/office/drawing/2014/main" id="{4826E9B7-F9E1-B140-BE6B-64BFDFF093A8}"/>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rgbClr val="FF7F00"/>
                </a:solidFill>
                <a:latin typeface="Monaco" pitchFamily="2" charset="77"/>
                <a:ea typeface="ＭＳ Ｐゴシック" panose="020B0600070205080204" pitchFamily="34" charset="-128"/>
                <a:sym typeface="Monaco" pitchFamily="2" charset="77"/>
              </a:rPr>
              <a:t>From </a:t>
            </a:r>
            <a:r>
              <a:rPr lang="en-US" altLang="en-US" sz="2025" dirty="0" err="1">
                <a:solidFill>
                  <a:srgbClr val="FF7F00"/>
                </a:solidFill>
                <a:latin typeface="Monaco" pitchFamily="2" charset="77"/>
                <a:ea typeface="ＭＳ Ｐゴシック" panose="020B0600070205080204" pitchFamily="34" charset="-128"/>
                <a:sym typeface="Monaco" pitchFamily="2" charset="77"/>
              </a:rPr>
              <a:t>stephen.marquard@</a:t>
            </a:r>
            <a:r>
              <a:rPr lang="en-US" altLang="en-US" sz="2025" dirty="0" err="1">
                <a:solidFill>
                  <a:srgbClr val="00FF00"/>
                </a:solidFill>
                <a:latin typeface="Monaco" pitchFamily="2" charset="77"/>
                <a:ea typeface="ＭＳ Ｐゴシック" panose="020B0600070205080204" pitchFamily="34" charset="-128"/>
                <a:sym typeface="Monaco" pitchFamily="2" charset="77"/>
              </a:rPr>
              <a:t>uct.ac.za</a:t>
            </a:r>
            <a:r>
              <a:rPr lang="en-US" altLang="en-US" sz="2025" dirty="0">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4035" name="Rectangle 3">
            <a:extLst>
              <a:ext uri="{FF2B5EF4-FFF2-40B4-BE49-F238E27FC236}">
                <a16:creationId xmlns:a16="http://schemas.microsoft.com/office/drawing/2014/main" id="{ECBD3F38-DCCE-2E4F-938D-1AD822C781AE}"/>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4036" name="Rectangle 4">
            <a:extLst>
              <a:ext uri="{FF2B5EF4-FFF2-40B4-BE49-F238E27FC236}">
                <a16:creationId xmlns:a16="http://schemas.microsoft.com/office/drawing/2014/main" id="{A9BE7636-2D69-634D-BAC8-408144139192}"/>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4037" name="Rectangle 5">
            <a:extLst>
              <a:ext uri="{FF2B5EF4-FFF2-40B4-BE49-F238E27FC236}">
                <a16:creationId xmlns:a16="http://schemas.microsoft.com/office/drawing/2014/main" id="{86A75969-12EA-FF49-8FBA-F8B15580CE35}"/>
              </a:ext>
            </a:extLst>
          </p:cNvPr>
          <p:cNvSpPr>
            <a:spLocks/>
          </p:cNvSpPr>
          <p:nvPr/>
        </p:nvSpPr>
        <p:spPr bwMode="auto">
          <a:xfrm>
            <a:off x="2141339" y="5322094"/>
            <a:ext cx="6636544"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Starting at the beginning of the line, </a:t>
            </a:r>
            <a:r>
              <a:rPr lang="en-US" altLang="en-US" sz="2025">
                <a:solidFill>
                  <a:srgbClr val="FF00FF"/>
                </a:solidFill>
                <a:ea typeface="ＭＳ Ｐゴシック" panose="020B0600070205080204" pitchFamily="34" charset="-128"/>
              </a:rPr>
              <a:t>look for the string </a:t>
            </a:r>
            <a:r>
              <a:rPr lang="fr-FR" altLang="en-US" sz="2025">
                <a:solidFill>
                  <a:srgbClr val="FF00FF"/>
                </a:solidFill>
                <a:ea typeface="ＭＳ Ｐゴシック" panose="020B0600070205080204" pitchFamily="34" charset="-128"/>
              </a:rPr>
              <a:t>'</a:t>
            </a:r>
            <a:r>
              <a:rPr lang="en-US" altLang="en-US" sz="2025">
                <a:solidFill>
                  <a:srgbClr val="FF00FF"/>
                </a:solidFill>
                <a:ea typeface="ＭＳ Ｐゴシック" panose="020B0600070205080204" pitchFamily="34" charset="-128"/>
              </a:rPr>
              <a:t>From </a:t>
            </a:r>
            <a:r>
              <a:rPr lang="fr-FR" altLang="en-US" sz="2025">
                <a:solidFill>
                  <a:srgbClr val="FF00FF"/>
                </a:solidFill>
                <a:ea typeface="ＭＳ Ｐゴシック" panose="020B0600070205080204" pitchFamily="34" charset="-128"/>
              </a:rPr>
              <a:t>'</a:t>
            </a:r>
            <a:r>
              <a:rPr lang="en-US" altLang="en-US" sz="2025">
                <a:solidFill>
                  <a:srgbClr val="FF00FF"/>
                </a:solidFill>
                <a:ea typeface="ＭＳ Ｐゴシック" panose="020B0600070205080204" pitchFamily="34" charset="-128"/>
              </a:rPr>
              <a:t> </a:t>
            </a:r>
          </a:p>
        </p:txBody>
      </p:sp>
      <p:sp>
        <p:nvSpPr>
          <p:cNvPr id="44038" name="Line 6">
            <a:extLst>
              <a:ext uri="{FF2B5EF4-FFF2-40B4-BE49-F238E27FC236}">
                <a16:creationId xmlns:a16="http://schemas.microsoft.com/office/drawing/2014/main" id="{A0253D03-18DF-D14B-ABA5-FCD658889CF4}"/>
              </a:ext>
            </a:extLst>
          </p:cNvPr>
          <p:cNvSpPr>
            <a:spLocks noChangeShapeType="1"/>
          </p:cNvSpPr>
          <p:nvPr/>
        </p:nvSpPr>
        <p:spPr bwMode="auto">
          <a:xfrm flipH="1">
            <a:off x="3855840" y="4564856"/>
            <a:ext cx="481310" cy="732234"/>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039" name="Line 7">
            <a:extLst>
              <a:ext uri="{FF2B5EF4-FFF2-40B4-BE49-F238E27FC236}">
                <a16:creationId xmlns:a16="http://schemas.microsoft.com/office/drawing/2014/main" id="{3E5194EF-A685-A942-B1E6-4A0FD0408A16}"/>
              </a:ext>
            </a:extLst>
          </p:cNvPr>
          <p:cNvSpPr>
            <a:spLocks noChangeShapeType="1"/>
          </p:cNvSpPr>
          <p:nvPr/>
        </p:nvSpPr>
        <p:spPr bwMode="auto">
          <a:xfrm>
            <a:off x="5344419" y="4622006"/>
            <a:ext cx="1304627" cy="755452"/>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8078110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58C26882-A90B-4842-968F-05F91BE50C0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5058" name="Rectangle 2">
            <a:extLst>
              <a:ext uri="{FF2B5EF4-FFF2-40B4-BE49-F238E27FC236}">
                <a16:creationId xmlns:a16="http://schemas.microsoft.com/office/drawing/2014/main" id="{B257C6F7-A189-9740-B432-8642D740530F}"/>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5059" name="Rectangle 3">
            <a:extLst>
              <a:ext uri="{FF2B5EF4-FFF2-40B4-BE49-F238E27FC236}">
                <a16:creationId xmlns:a16="http://schemas.microsoft.com/office/drawing/2014/main" id="{66B59D8E-A210-194C-A438-0E530FCC6615}"/>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rgbClr val="FFFF00"/>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5060" name="Rectangle 4">
            <a:extLst>
              <a:ext uri="{FF2B5EF4-FFF2-40B4-BE49-F238E27FC236}">
                <a16:creationId xmlns:a16="http://schemas.microsoft.com/office/drawing/2014/main" id="{5D81F800-323D-F843-91E7-67BD8C77D56C}"/>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5061" name="Rectangle 5">
            <a:extLst>
              <a:ext uri="{FF2B5EF4-FFF2-40B4-BE49-F238E27FC236}">
                <a16:creationId xmlns:a16="http://schemas.microsoft.com/office/drawing/2014/main" id="{F2511B5D-A8EA-F044-8FC4-0703736D8F2F}"/>
              </a:ext>
            </a:extLst>
          </p:cNvPr>
          <p:cNvSpPr>
            <a:spLocks/>
          </p:cNvSpPr>
          <p:nvPr/>
        </p:nvSpPr>
        <p:spPr bwMode="auto">
          <a:xfrm>
            <a:off x="2641401" y="5372100"/>
            <a:ext cx="6636544"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Skip a bunch of characters, </a:t>
            </a:r>
            <a:r>
              <a:rPr lang="en-US" altLang="en-US" sz="2025">
                <a:solidFill>
                  <a:srgbClr val="FF00FF"/>
                </a:solidFill>
                <a:ea typeface="ＭＳ Ｐゴシック" panose="020B0600070205080204" pitchFamily="34" charset="-128"/>
              </a:rPr>
              <a:t>looking for an at-sign</a:t>
            </a:r>
          </a:p>
        </p:txBody>
      </p:sp>
      <p:sp>
        <p:nvSpPr>
          <p:cNvPr id="45062" name="Line 6">
            <a:extLst>
              <a:ext uri="{FF2B5EF4-FFF2-40B4-BE49-F238E27FC236}">
                <a16:creationId xmlns:a16="http://schemas.microsoft.com/office/drawing/2014/main" id="{CA1D28D3-889F-224A-A867-53DF9B47865A}"/>
              </a:ext>
            </a:extLst>
          </p:cNvPr>
          <p:cNvSpPr>
            <a:spLocks noChangeShapeType="1"/>
          </p:cNvSpPr>
          <p:nvPr/>
        </p:nvSpPr>
        <p:spPr bwMode="auto">
          <a:xfrm flipH="1">
            <a:off x="5687318" y="4586288"/>
            <a:ext cx="185738" cy="756345"/>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5063" name="Line 7">
            <a:extLst>
              <a:ext uri="{FF2B5EF4-FFF2-40B4-BE49-F238E27FC236}">
                <a16:creationId xmlns:a16="http://schemas.microsoft.com/office/drawing/2014/main" id="{29C6CF00-0B0B-7B4A-B674-814CB466EB72}"/>
              </a:ext>
            </a:extLst>
          </p:cNvPr>
          <p:cNvSpPr>
            <a:spLocks noChangeShapeType="1"/>
          </p:cNvSpPr>
          <p:nvPr/>
        </p:nvSpPr>
        <p:spPr bwMode="auto">
          <a:xfrm>
            <a:off x="6385620" y="4598789"/>
            <a:ext cx="263426" cy="778669"/>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8288563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11C23C1B-4935-804D-BBD0-F3D613832BC9}"/>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6082" name="Rectangle 2">
            <a:extLst>
              <a:ext uri="{FF2B5EF4-FFF2-40B4-BE49-F238E27FC236}">
                <a16:creationId xmlns:a16="http://schemas.microsoft.com/office/drawing/2014/main" id="{AA0A35EE-A9D6-8442-A268-26B4F0A53FA4}"/>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6083" name="Rectangle 3">
            <a:extLst>
              <a:ext uri="{FF2B5EF4-FFF2-40B4-BE49-F238E27FC236}">
                <a16:creationId xmlns:a16="http://schemas.microsoft.com/office/drawing/2014/main" id="{73CB0E1A-94DB-A548-AFBD-3B0709D62380}"/>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6084" name="Rectangle 4">
            <a:extLst>
              <a:ext uri="{FF2B5EF4-FFF2-40B4-BE49-F238E27FC236}">
                <a16:creationId xmlns:a16="http://schemas.microsoft.com/office/drawing/2014/main" id="{566334AE-E927-7A45-AC8E-AC654F7653C5}"/>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6085" name="Rectangle 5">
            <a:extLst>
              <a:ext uri="{FF2B5EF4-FFF2-40B4-BE49-F238E27FC236}">
                <a16:creationId xmlns:a16="http://schemas.microsoft.com/office/drawing/2014/main" id="{7BC5FC3D-B98C-984D-A33A-3F1D73494F92}"/>
              </a:ext>
            </a:extLst>
          </p:cNvPr>
          <p:cNvSpPr>
            <a:spLocks/>
          </p:cNvSpPr>
          <p:nvPr/>
        </p:nvSpPr>
        <p:spPr bwMode="auto">
          <a:xfrm>
            <a:off x="3320058" y="5372100"/>
            <a:ext cx="6636544"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rgbClr val="00FF00"/>
                </a:solidFill>
                <a:ea typeface="ＭＳ Ｐゴシック" panose="020B0600070205080204" pitchFamily="34" charset="-128"/>
              </a:rPr>
              <a:t>Start </a:t>
            </a:r>
            <a:r>
              <a:rPr lang="fr-FR" altLang="en-US" sz="2025" dirty="0">
                <a:solidFill>
                  <a:srgbClr val="00FF00"/>
                </a:solidFill>
                <a:ea typeface="ＭＳ Ｐゴシック" panose="020B0600070205080204" pitchFamily="34" charset="-128"/>
              </a:rPr>
              <a:t>'</a:t>
            </a:r>
            <a:r>
              <a:rPr lang="en-US" altLang="en-US" sz="2025" dirty="0">
                <a:solidFill>
                  <a:srgbClr val="00FF00"/>
                </a:solidFill>
                <a:ea typeface="ＭＳ Ｐゴシック" panose="020B0600070205080204" pitchFamily="34" charset="-128"/>
              </a:rPr>
              <a:t>extracting</a:t>
            </a:r>
            <a:r>
              <a:rPr lang="fr-FR" altLang="en-US" sz="2025" dirty="0">
                <a:solidFill>
                  <a:srgbClr val="00FF00"/>
                </a:solidFill>
                <a:ea typeface="ＭＳ Ｐゴシック" panose="020B0600070205080204" pitchFamily="34" charset="-128"/>
              </a:rPr>
              <a:t>'</a:t>
            </a:r>
            <a:endParaRPr lang="en-US" altLang="en-US" sz="2025" dirty="0">
              <a:solidFill>
                <a:srgbClr val="00FF00"/>
              </a:solidFill>
              <a:ea typeface="ＭＳ Ｐゴシック" panose="020B0600070205080204" pitchFamily="34" charset="-128"/>
            </a:endParaRPr>
          </a:p>
        </p:txBody>
      </p:sp>
      <p:sp>
        <p:nvSpPr>
          <p:cNvPr id="46086" name="Line 6">
            <a:extLst>
              <a:ext uri="{FF2B5EF4-FFF2-40B4-BE49-F238E27FC236}">
                <a16:creationId xmlns:a16="http://schemas.microsoft.com/office/drawing/2014/main" id="{851D225C-2854-0E4C-AC8A-7E501EAB317C}"/>
              </a:ext>
            </a:extLst>
          </p:cNvPr>
          <p:cNvSpPr>
            <a:spLocks noChangeShapeType="1"/>
          </p:cNvSpPr>
          <p:nvPr/>
        </p:nvSpPr>
        <p:spPr bwMode="auto">
          <a:xfrm flipH="1">
            <a:off x="6394549" y="4586288"/>
            <a:ext cx="185738" cy="756345"/>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9362361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E1F8D0AA-4AC9-094B-95AE-28F872DB455A}"/>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7106" name="Rectangle 2">
            <a:extLst>
              <a:ext uri="{FF2B5EF4-FFF2-40B4-BE49-F238E27FC236}">
                <a16:creationId xmlns:a16="http://schemas.microsoft.com/office/drawing/2014/main" id="{990CE4F9-7C78-374A-A772-3FC75CE0C806}"/>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7107" name="Rectangle 3">
            <a:extLst>
              <a:ext uri="{FF2B5EF4-FFF2-40B4-BE49-F238E27FC236}">
                <a16:creationId xmlns:a16="http://schemas.microsoft.com/office/drawing/2014/main" id="{67054436-765E-5943-A019-411C21A87196}"/>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7108" name="Rectangle 4">
            <a:extLst>
              <a:ext uri="{FF2B5EF4-FFF2-40B4-BE49-F238E27FC236}">
                <a16:creationId xmlns:a16="http://schemas.microsoft.com/office/drawing/2014/main" id="{4593E272-DD5C-BE48-9184-CFCB68CF5904}"/>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7109" name="Rectangle 5">
            <a:extLst>
              <a:ext uri="{FF2B5EF4-FFF2-40B4-BE49-F238E27FC236}">
                <a16:creationId xmlns:a16="http://schemas.microsoft.com/office/drawing/2014/main" id="{FE3BE56F-2F03-C044-B4E0-417286FD35B7}"/>
              </a:ext>
            </a:extLst>
          </p:cNvPr>
          <p:cNvSpPr>
            <a:spLocks/>
          </p:cNvSpPr>
          <p:nvPr/>
        </p:nvSpPr>
        <p:spPr bwMode="auto">
          <a:xfrm>
            <a:off x="3665637" y="5227004"/>
            <a:ext cx="2821285"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00FF"/>
                </a:solidFill>
                <a:ea typeface="ＭＳ Ｐゴシック" panose="020B0600070205080204" pitchFamily="34" charset="-128"/>
              </a:rPr>
              <a:t>Match</a:t>
            </a:r>
            <a:r>
              <a:rPr lang="en-US" altLang="en-US" sz="2025">
                <a:solidFill>
                  <a:srgbClr val="00FF00"/>
                </a:solidFill>
                <a:ea typeface="ＭＳ Ｐゴシック" panose="020B0600070205080204" pitchFamily="34" charset="-128"/>
              </a:rPr>
              <a:t> </a:t>
            </a:r>
            <a:r>
              <a:rPr lang="en-US" altLang="en-US" sz="2025">
                <a:solidFill>
                  <a:srgbClr val="FF00FF"/>
                </a:solidFill>
                <a:ea typeface="ＭＳ Ｐゴシック" panose="020B0600070205080204" pitchFamily="34" charset="-128"/>
              </a:rPr>
              <a:t>non-blank character</a:t>
            </a:r>
          </a:p>
        </p:txBody>
      </p:sp>
      <p:sp>
        <p:nvSpPr>
          <p:cNvPr id="47110" name="Line 6">
            <a:extLst>
              <a:ext uri="{FF2B5EF4-FFF2-40B4-BE49-F238E27FC236}">
                <a16:creationId xmlns:a16="http://schemas.microsoft.com/office/drawing/2014/main" id="{E1B2F85B-933E-7D4D-8F88-67BC7195B27F}"/>
              </a:ext>
            </a:extLst>
          </p:cNvPr>
          <p:cNvSpPr>
            <a:spLocks noChangeShapeType="1"/>
          </p:cNvSpPr>
          <p:nvPr/>
        </p:nvSpPr>
        <p:spPr bwMode="auto">
          <a:xfrm flipH="1">
            <a:off x="6286500" y="4598789"/>
            <a:ext cx="488454" cy="631329"/>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7111" name="Line 7">
            <a:extLst>
              <a:ext uri="{FF2B5EF4-FFF2-40B4-BE49-F238E27FC236}">
                <a16:creationId xmlns:a16="http://schemas.microsoft.com/office/drawing/2014/main" id="{01851F2B-4C78-8C41-A1F9-6AECA1C83C58}"/>
              </a:ext>
            </a:extLst>
          </p:cNvPr>
          <p:cNvSpPr>
            <a:spLocks noChangeShapeType="1"/>
          </p:cNvSpPr>
          <p:nvPr/>
        </p:nvSpPr>
        <p:spPr bwMode="auto">
          <a:xfrm flipH="1">
            <a:off x="7918847" y="4588074"/>
            <a:ext cx="11609" cy="650081"/>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7112" name="Line 8">
            <a:extLst>
              <a:ext uri="{FF2B5EF4-FFF2-40B4-BE49-F238E27FC236}">
                <a16:creationId xmlns:a16="http://schemas.microsoft.com/office/drawing/2014/main" id="{7C06A1EB-65FC-4544-B26D-F5C1EED8EC04}"/>
              </a:ext>
            </a:extLst>
          </p:cNvPr>
          <p:cNvSpPr>
            <a:spLocks noChangeShapeType="1"/>
          </p:cNvSpPr>
          <p:nvPr/>
        </p:nvSpPr>
        <p:spPr bwMode="auto">
          <a:xfrm flipH="1">
            <a:off x="6319540" y="4598789"/>
            <a:ext cx="1118890" cy="613470"/>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7113" name="Rectangle 9">
            <a:extLst>
              <a:ext uri="{FF2B5EF4-FFF2-40B4-BE49-F238E27FC236}">
                <a16:creationId xmlns:a16="http://schemas.microsoft.com/office/drawing/2014/main" id="{537CED74-2E8F-9F48-B4B4-D1D666EEA0D5}"/>
              </a:ext>
            </a:extLst>
          </p:cNvPr>
          <p:cNvSpPr>
            <a:spLocks/>
          </p:cNvSpPr>
          <p:nvPr/>
        </p:nvSpPr>
        <p:spPr bwMode="auto">
          <a:xfrm>
            <a:off x="6842820" y="5227004"/>
            <a:ext cx="2158861"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Match many of them</a:t>
            </a:r>
          </a:p>
        </p:txBody>
      </p:sp>
    </p:spTree>
    <p:extLst>
      <p:ext uri="{BB962C8B-B14F-4D97-AF65-F5344CB8AC3E}">
        <p14:creationId xmlns:p14="http://schemas.microsoft.com/office/powerpoint/2010/main" val="35346812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150DE21F-69A6-8245-B127-CE0110BF2EEA}"/>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8130" name="Rectangle 2">
            <a:extLst>
              <a:ext uri="{FF2B5EF4-FFF2-40B4-BE49-F238E27FC236}">
                <a16:creationId xmlns:a16="http://schemas.microsoft.com/office/drawing/2014/main" id="{819C8119-F6AA-1241-9724-0856B163ECD6}"/>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8131" name="Rectangle 3">
            <a:extLst>
              <a:ext uri="{FF2B5EF4-FFF2-40B4-BE49-F238E27FC236}">
                <a16:creationId xmlns:a16="http://schemas.microsoft.com/office/drawing/2014/main" id="{765D54B4-5A1C-9F4D-9BBF-9A7383C38D4E}"/>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8132" name="Rectangle 4">
            <a:extLst>
              <a:ext uri="{FF2B5EF4-FFF2-40B4-BE49-F238E27FC236}">
                <a16:creationId xmlns:a16="http://schemas.microsoft.com/office/drawing/2014/main" id="{AADB3150-5920-1D45-8BDB-3E56BB9975F5}"/>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8133" name="Rectangle 5">
            <a:extLst>
              <a:ext uri="{FF2B5EF4-FFF2-40B4-BE49-F238E27FC236}">
                <a16:creationId xmlns:a16="http://schemas.microsoft.com/office/drawing/2014/main" id="{B70BC6A1-0DE5-E043-8830-BD4A176BDF07}"/>
              </a:ext>
            </a:extLst>
          </p:cNvPr>
          <p:cNvSpPr>
            <a:spLocks/>
          </p:cNvSpPr>
          <p:nvPr/>
        </p:nvSpPr>
        <p:spPr bwMode="auto">
          <a:xfrm>
            <a:off x="6606183" y="5372100"/>
            <a:ext cx="247173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Stop </a:t>
            </a:r>
            <a:r>
              <a:rPr lang="fr-FR" altLang="en-US" sz="2025">
                <a:solidFill>
                  <a:srgbClr val="00FF00"/>
                </a:solidFill>
                <a:ea typeface="ＭＳ Ｐゴシック" panose="020B0600070205080204" pitchFamily="34" charset="-128"/>
              </a:rPr>
              <a:t>'</a:t>
            </a:r>
            <a:r>
              <a:rPr lang="en-US" altLang="en-US" sz="2025">
                <a:solidFill>
                  <a:srgbClr val="00FF00"/>
                </a:solidFill>
                <a:ea typeface="ＭＳ Ｐゴシック" panose="020B0600070205080204" pitchFamily="34" charset="-128"/>
              </a:rPr>
              <a:t>extracting</a:t>
            </a:r>
            <a:r>
              <a:rPr lang="fr-FR" altLang="en-US" sz="2025">
                <a:solidFill>
                  <a:srgbClr val="00FF00"/>
                </a:solidFill>
                <a:ea typeface="ＭＳ Ｐゴシック" panose="020B0600070205080204" pitchFamily="34" charset="-128"/>
              </a:rPr>
              <a:t>'</a:t>
            </a:r>
            <a:endParaRPr lang="en-US" altLang="en-US" sz="2025">
              <a:solidFill>
                <a:srgbClr val="00FF00"/>
              </a:solidFill>
              <a:ea typeface="ＭＳ Ｐゴシック" panose="020B0600070205080204" pitchFamily="34" charset="-128"/>
            </a:endParaRPr>
          </a:p>
        </p:txBody>
      </p:sp>
      <p:sp>
        <p:nvSpPr>
          <p:cNvPr id="48134" name="Line 6">
            <a:extLst>
              <a:ext uri="{FF2B5EF4-FFF2-40B4-BE49-F238E27FC236}">
                <a16:creationId xmlns:a16="http://schemas.microsoft.com/office/drawing/2014/main" id="{DDF859D8-21A6-7A45-9D18-13E5E883979D}"/>
              </a:ext>
            </a:extLst>
          </p:cNvPr>
          <p:cNvSpPr>
            <a:spLocks noChangeShapeType="1"/>
          </p:cNvSpPr>
          <p:nvPr/>
        </p:nvSpPr>
        <p:spPr bwMode="auto">
          <a:xfrm flipH="1">
            <a:off x="7737574" y="4643438"/>
            <a:ext cx="185738" cy="756345"/>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075326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D8099C9C-3D62-DE45-9182-4A3DA3708E6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Exercise</a:t>
            </a:r>
          </a:p>
        </p:txBody>
      </p:sp>
      <p:sp>
        <p:nvSpPr>
          <p:cNvPr id="28674" name="Rectangle 2">
            <a:extLst>
              <a:ext uri="{FF2B5EF4-FFF2-40B4-BE49-F238E27FC236}">
                <a16:creationId xmlns:a16="http://schemas.microsoft.com/office/drawing/2014/main" id="{321FFE74-7D5C-2145-8649-73F422E290DD}"/>
              </a:ext>
            </a:extLst>
          </p:cNvPr>
          <p:cNvSpPr>
            <a:spLocks noGrp="1" noChangeArrowheads="1"/>
          </p:cNvSpPr>
          <p:nvPr>
            <p:ph type="body" idx="1"/>
          </p:nvPr>
        </p:nvSpPr>
        <p:spPr>
          <a:xfrm>
            <a:off x="653653" y="1844824"/>
            <a:ext cx="7836694" cy="1371600"/>
          </a:xfrm>
        </p:spPr>
        <p:txBody>
          <a:bodyPr/>
          <a:lstStyle/>
          <a:p>
            <a:pPr marL="78581" indent="0" eaLnBrk="1" hangingPunct="1">
              <a:buNone/>
              <a:defRPr/>
            </a:pPr>
            <a:r>
              <a:rPr lang="en-US" altLang="en-US" sz="2400" dirty="0">
                <a:solidFill>
                  <a:schemeClr val="bg2"/>
                </a:solidFill>
                <a:ea typeface="ＭＳ Ｐゴシック" panose="020B0600070205080204" pitchFamily="34" charset="-128"/>
              </a:rPr>
              <a:t>Find all the email address from - </a:t>
            </a:r>
          </a:p>
          <a:p>
            <a:r>
              <a:rPr lang="en-US" sz="2400" dirty="0"/>
              <a:t>Hello from shubhamg199630@gmail.com  to </a:t>
            </a:r>
            <a:r>
              <a:rPr lang="en-US" sz="2400" dirty="0" err="1"/>
              <a:t>priya@yahoo.com</a:t>
            </a:r>
            <a:r>
              <a:rPr lang="en-US" sz="2400" dirty="0"/>
              <a:t> about the meeting @2PM</a:t>
            </a:r>
          </a:p>
          <a:p>
            <a:pPr marL="421481" eaLnBrk="1" hangingPunct="1">
              <a:buFont typeface="Gill Sans" charset="0"/>
              <a:buChar char="•"/>
              <a:defRPr/>
            </a:pPr>
            <a:endParaRPr lang="en-US" sz="2400" dirty="0">
              <a:solidFill>
                <a:schemeClr val="bg2"/>
              </a:solidFill>
              <a:ea typeface="ＭＳ Ｐゴシック" panose="020B0600070205080204" pitchFamily="34" charset="-128"/>
              <a:sym typeface="Gill Sans" charset="0"/>
            </a:endParaRPr>
          </a:p>
        </p:txBody>
      </p:sp>
    </p:spTree>
    <p:extLst>
      <p:ext uri="{BB962C8B-B14F-4D97-AF65-F5344CB8AC3E}">
        <p14:creationId xmlns:p14="http://schemas.microsoft.com/office/powerpoint/2010/main" val="40450229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D1D2D147-0D3F-9C4C-9C8E-A297AC7475F8}"/>
              </a:ext>
            </a:extLst>
          </p:cNvPr>
          <p:cNvSpPr>
            <a:spLocks noGrp="1" noChangeArrowheads="1"/>
          </p:cNvSpPr>
          <p:nvPr>
            <p:ph type="title"/>
          </p:nvPr>
        </p:nvSpPr>
        <p:spPr>
          <a:xfrm>
            <a:off x="850106" y="764704"/>
            <a:ext cx="7443788" cy="885825"/>
          </a:xfrm>
        </p:spPr>
        <p:txBody>
          <a:bodyPr/>
          <a:lstStyle/>
          <a:p>
            <a:pPr eaLnBrk="1" hangingPunct="1">
              <a:defRPr/>
            </a:pPr>
            <a:r>
              <a:rPr lang="en-US" b="1" dirty="0">
                <a:solidFill>
                  <a:schemeClr val="accent2"/>
                </a:solidFill>
                <a:sym typeface="Gill Sans" charset="0"/>
              </a:rPr>
              <a:t>Regular Expression Quick Guide</a:t>
            </a:r>
          </a:p>
        </p:txBody>
      </p:sp>
      <p:sp>
        <p:nvSpPr>
          <p:cNvPr id="50178" name="Rectangle 2">
            <a:extLst>
              <a:ext uri="{FF2B5EF4-FFF2-40B4-BE49-F238E27FC236}">
                <a16:creationId xmlns:a16="http://schemas.microsoft.com/office/drawing/2014/main" id="{CC27497A-CADD-784E-8C46-A074F6734C2E}"/>
              </a:ext>
            </a:extLst>
          </p:cNvPr>
          <p:cNvSpPr>
            <a:spLocks/>
          </p:cNvSpPr>
          <p:nvPr/>
        </p:nvSpPr>
        <p:spPr bwMode="auto">
          <a:xfrm>
            <a:off x="575072" y="2007394"/>
            <a:ext cx="8279606"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Matches the </a:t>
            </a:r>
            <a:r>
              <a:rPr lang="en-US" altLang="en-US" sz="1631">
                <a:solidFill>
                  <a:srgbClr val="FF00FF"/>
                </a:solidFill>
                <a:latin typeface="Monaco" pitchFamily="2" charset="77"/>
                <a:ea typeface="ＭＳ Ｐゴシック" panose="020B0600070205080204" pitchFamily="34" charset="-128"/>
                <a:sym typeface="Monaco" pitchFamily="2" charset="77"/>
              </a:rPr>
              <a:t>beginning</a:t>
            </a:r>
            <a:r>
              <a:rPr lang="en-US" altLang="en-US" sz="1631">
                <a:solidFill>
                  <a:schemeClr val="tx1"/>
                </a:solidFill>
                <a:latin typeface="Monaco" pitchFamily="2" charset="77"/>
                <a:ea typeface="ＭＳ Ｐゴシック" panose="020B0600070205080204" pitchFamily="34" charset="-128"/>
                <a:sym typeface="Monaco" pitchFamily="2" charset="77"/>
              </a:rPr>
              <a:t> of a line</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Matches the </a:t>
            </a:r>
            <a:r>
              <a:rPr lang="en-US" altLang="en-US" sz="1631">
                <a:solidFill>
                  <a:srgbClr val="FF00FF"/>
                </a:solidFill>
                <a:latin typeface="Monaco" pitchFamily="2" charset="77"/>
                <a:ea typeface="ＭＳ Ｐゴシック" panose="020B0600070205080204" pitchFamily="34" charset="-128"/>
                <a:sym typeface="Monaco" pitchFamily="2" charset="77"/>
              </a:rPr>
              <a:t>end</a:t>
            </a:r>
            <a:r>
              <a:rPr lang="en-US" altLang="en-US" sz="1631">
                <a:solidFill>
                  <a:schemeClr val="tx1"/>
                </a:solidFill>
                <a:latin typeface="Monaco" pitchFamily="2" charset="77"/>
                <a:ea typeface="ＭＳ Ｐゴシック" panose="020B0600070205080204" pitchFamily="34" charset="-128"/>
                <a:sym typeface="Monaco" pitchFamily="2" charset="77"/>
              </a:rPr>
              <a:t> of the line</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t>
            </a:r>
            <a:r>
              <a:rPr lang="en-US" altLang="en-US" sz="1631">
                <a:solidFill>
                  <a:schemeClr val="tx1"/>
                </a:solidFill>
                <a:latin typeface="Monaco" pitchFamily="2" charset="77"/>
                <a:ea typeface="ＭＳ Ｐゴシック" panose="020B0600070205080204" pitchFamily="34" charset="-128"/>
                <a:sym typeface="Monaco" pitchFamily="2" charset="77"/>
              </a:rPr>
              <a:t>        Matches </a:t>
            </a:r>
            <a:r>
              <a:rPr lang="en-US" altLang="en-US" sz="1631">
                <a:solidFill>
                  <a:srgbClr val="FF00FF"/>
                </a:solidFill>
                <a:latin typeface="Monaco" pitchFamily="2" charset="77"/>
                <a:ea typeface="ＭＳ Ｐゴシック" panose="020B0600070205080204" pitchFamily="34" charset="-128"/>
                <a:sym typeface="Monaco" pitchFamily="2" charset="77"/>
              </a:rPr>
              <a:t>any</a:t>
            </a:r>
            <a:r>
              <a:rPr lang="en-US" altLang="en-US" sz="1631">
                <a:solidFill>
                  <a:schemeClr val="tx1"/>
                </a:solidFill>
                <a:latin typeface="Monaco" pitchFamily="2" charset="77"/>
                <a:ea typeface="ＭＳ Ｐゴシック" panose="020B0600070205080204" pitchFamily="34" charset="-128"/>
                <a:sym typeface="Monaco" pitchFamily="2" charset="77"/>
              </a:rPr>
              <a:t> character</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\s</a:t>
            </a:r>
            <a:r>
              <a:rPr lang="en-US" altLang="en-US" sz="1631">
                <a:solidFill>
                  <a:schemeClr val="tx1"/>
                </a:solidFill>
                <a:latin typeface="Monaco" pitchFamily="2" charset="77"/>
                <a:ea typeface="ＭＳ Ｐゴシック" panose="020B0600070205080204" pitchFamily="34" charset="-128"/>
                <a:sym typeface="Monaco" pitchFamily="2" charset="77"/>
              </a:rPr>
              <a:t>       Matches </a:t>
            </a:r>
            <a:r>
              <a:rPr lang="en-US" altLang="en-US" sz="1631">
                <a:solidFill>
                  <a:srgbClr val="FF00FF"/>
                </a:solidFill>
                <a:latin typeface="Monaco" pitchFamily="2" charset="77"/>
                <a:ea typeface="ＭＳ Ｐゴシック" panose="020B0600070205080204" pitchFamily="34" charset="-128"/>
                <a:sym typeface="Monaco" pitchFamily="2" charset="77"/>
              </a:rPr>
              <a:t>whitespace</a:t>
            </a:r>
            <a:endParaRPr lang="en-US" altLang="en-US" sz="1631">
              <a:solidFill>
                <a:schemeClr val="tx1"/>
              </a:solidFill>
              <a:latin typeface="Monaco" pitchFamily="2" charset="77"/>
              <a:ea typeface="ＭＳ Ｐゴシック" panose="020B0600070205080204" pitchFamily="34" charset="-128"/>
              <a:sym typeface="Monaco" pitchFamily="2" charset="77"/>
            </a:endParaRP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\S </a:t>
            </a:r>
            <a:r>
              <a:rPr lang="en-US" altLang="en-US" sz="1631">
                <a:solidFill>
                  <a:schemeClr val="tx1"/>
                </a:solidFill>
                <a:latin typeface="Monaco" pitchFamily="2" charset="77"/>
                <a:ea typeface="ＭＳ Ｐゴシック" panose="020B0600070205080204" pitchFamily="34" charset="-128"/>
                <a:sym typeface="Monaco" pitchFamily="2" charset="77"/>
              </a:rPr>
              <a:t>      Matches any </a:t>
            </a:r>
            <a:r>
              <a:rPr lang="en-US" altLang="en-US" sz="1631">
                <a:solidFill>
                  <a:srgbClr val="FF00FF"/>
                </a:solidFill>
                <a:latin typeface="Monaco" pitchFamily="2" charset="77"/>
                <a:ea typeface="ＭＳ Ｐゴシック" panose="020B0600070205080204" pitchFamily="34" charset="-128"/>
                <a:sym typeface="Monaco" pitchFamily="2" charset="77"/>
              </a:rPr>
              <a:t>non-whitespace</a:t>
            </a:r>
            <a:r>
              <a:rPr lang="en-US" altLang="en-US" sz="1631">
                <a:solidFill>
                  <a:schemeClr val="tx1"/>
                </a:solidFill>
                <a:latin typeface="Monaco" pitchFamily="2" charset="77"/>
                <a:ea typeface="ＭＳ Ｐゴシック" panose="020B0600070205080204" pitchFamily="34" charset="-128"/>
                <a:sym typeface="Monaco" pitchFamily="2" charset="77"/>
              </a:rPr>
              <a:t> character</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t>
            </a:r>
            <a:r>
              <a:rPr lang="en-US" altLang="en-US" sz="1631">
                <a:solidFill>
                  <a:schemeClr val="tx1"/>
                </a:solidFill>
                <a:latin typeface="Monaco" pitchFamily="2" charset="77"/>
                <a:ea typeface="ＭＳ Ｐゴシック" panose="020B0600070205080204" pitchFamily="34" charset="-128"/>
                <a:sym typeface="Monaco" pitchFamily="2" charset="77"/>
              </a:rPr>
              <a:t>        </a:t>
            </a:r>
            <a:r>
              <a:rPr lang="en-US" altLang="en-US" sz="1631">
                <a:solidFill>
                  <a:srgbClr val="FF00FF"/>
                </a:solidFill>
                <a:latin typeface="Monaco" pitchFamily="2" charset="77"/>
                <a:ea typeface="ＭＳ Ｐゴシック" panose="020B0600070205080204" pitchFamily="34" charset="-128"/>
                <a:sym typeface="Monaco" pitchFamily="2" charset="77"/>
              </a:rPr>
              <a:t>Repeats</a:t>
            </a:r>
            <a:r>
              <a:rPr lang="en-US" altLang="en-US" sz="1631">
                <a:solidFill>
                  <a:schemeClr val="tx1"/>
                </a:solidFill>
                <a:latin typeface="Monaco" pitchFamily="2" charset="77"/>
                <a:ea typeface="ＭＳ Ｐゴシック" panose="020B0600070205080204" pitchFamily="34" charset="-128"/>
                <a:sym typeface="Monaco" pitchFamily="2" charset="77"/>
              </a:rPr>
              <a:t> a character zero or more times</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a:t>
            </a:r>
            <a:r>
              <a:rPr lang="en-US" altLang="en-US" sz="1631">
                <a:solidFill>
                  <a:srgbClr val="FF00FF"/>
                </a:solidFill>
                <a:latin typeface="Monaco" pitchFamily="2" charset="77"/>
                <a:ea typeface="ＭＳ Ｐゴシック" panose="020B0600070205080204" pitchFamily="34" charset="-128"/>
                <a:sym typeface="Monaco" pitchFamily="2" charset="77"/>
              </a:rPr>
              <a:t>Repeats</a:t>
            </a:r>
            <a:r>
              <a:rPr lang="en-US" altLang="en-US" sz="1631">
                <a:solidFill>
                  <a:schemeClr val="tx1"/>
                </a:solidFill>
                <a:latin typeface="Monaco" pitchFamily="2" charset="77"/>
                <a:ea typeface="ＭＳ Ｐゴシック" panose="020B0600070205080204" pitchFamily="34" charset="-128"/>
                <a:sym typeface="Monaco" pitchFamily="2" charset="77"/>
              </a:rPr>
              <a:t> a character zero or more times (non-greedy)</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t>
            </a:r>
            <a:r>
              <a:rPr lang="en-US" altLang="en-US" sz="1631">
                <a:solidFill>
                  <a:schemeClr val="tx1"/>
                </a:solidFill>
                <a:latin typeface="Monaco" pitchFamily="2" charset="77"/>
                <a:ea typeface="ＭＳ Ｐゴシック" panose="020B0600070205080204" pitchFamily="34" charset="-128"/>
                <a:sym typeface="Monaco" pitchFamily="2" charset="77"/>
              </a:rPr>
              <a:t>        </a:t>
            </a:r>
            <a:r>
              <a:rPr lang="en-US" altLang="en-US" sz="1631">
                <a:solidFill>
                  <a:srgbClr val="FF00FF"/>
                </a:solidFill>
                <a:latin typeface="Monaco" pitchFamily="2" charset="77"/>
                <a:ea typeface="ＭＳ Ｐゴシック" panose="020B0600070205080204" pitchFamily="34" charset="-128"/>
                <a:sym typeface="Monaco" pitchFamily="2" charset="77"/>
              </a:rPr>
              <a:t>Repeats</a:t>
            </a:r>
            <a:r>
              <a:rPr lang="en-US" altLang="en-US" sz="1631">
                <a:solidFill>
                  <a:schemeClr val="tx1"/>
                </a:solidFill>
                <a:latin typeface="Monaco" pitchFamily="2" charset="77"/>
                <a:ea typeface="ＭＳ Ｐゴシック" panose="020B0600070205080204" pitchFamily="34" charset="-128"/>
                <a:sym typeface="Monaco" pitchFamily="2" charset="77"/>
              </a:rPr>
              <a:t> a chracter one or more times</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a:t>
            </a:r>
            <a:r>
              <a:rPr lang="en-US" altLang="en-US" sz="1631">
                <a:solidFill>
                  <a:srgbClr val="FF00FF"/>
                </a:solidFill>
                <a:latin typeface="Monaco" pitchFamily="2" charset="77"/>
                <a:ea typeface="ＭＳ Ｐゴシック" panose="020B0600070205080204" pitchFamily="34" charset="-128"/>
                <a:sym typeface="Monaco" pitchFamily="2" charset="77"/>
              </a:rPr>
              <a:t>Repeats</a:t>
            </a:r>
            <a:r>
              <a:rPr lang="en-US" altLang="en-US" sz="1631">
                <a:solidFill>
                  <a:schemeClr val="tx1"/>
                </a:solidFill>
                <a:latin typeface="Monaco" pitchFamily="2" charset="77"/>
                <a:ea typeface="ＭＳ Ｐゴシック" panose="020B0600070205080204" pitchFamily="34" charset="-128"/>
                <a:sym typeface="Monaco" pitchFamily="2" charset="77"/>
              </a:rPr>
              <a:t> a character one or more times (non-greedy)</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[aeiou]</a:t>
            </a:r>
            <a:r>
              <a:rPr lang="en-US" altLang="en-US" sz="1631">
                <a:solidFill>
                  <a:schemeClr val="tx1"/>
                </a:solidFill>
                <a:latin typeface="Monaco" pitchFamily="2" charset="77"/>
                <a:ea typeface="ＭＳ Ｐゴシック" panose="020B0600070205080204" pitchFamily="34" charset="-128"/>
                <a:sym typeface="Monaco" pitchFamily="2" charset="77"/>
              </a:rPr>
              <a:t>  Matches a single character in the listed </a:t>
            </a:r>
            <a:r>
              <a:rPr lang="en-US" altLang="en-US" sz="1631">
                <a:solidFill>
                  <a:srgbClr val="FF00FF"/>
                </a:solidFill>
                <a:latin typeface="Monaco" pitchFamily="2" charset="77"/>
                <a:ea typeface="ＭＳ Ｐゴシック" panose="020B0600070205080204" pitchFamily="34" charset="-128"/>
                <a:sym typeface="Monaco" pitchFamily="2" charset="77"/>
              </a:rPr>
              <a:t>set</a:t>
            </a:r>
            <a:endParaRPr lang="en-US" altLang="en-US" sz="1631">
              <a:solidFill>
                <a:schemeClr val="tx1"/>
              </a:solidFill>
              <a:latin typeface="Monaco" pitchFamily="2" charset="77"/>
              <a:ea typeface="ＭＳ Ｐゴシック" panose="020B0600070205080204" pitchFamily="34" charset="-128"/>
              <a:sym typeface="Monaco" pitchFamily="2" charset="77"/>
            </a:endParaRP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[^XYZ]</a:t>
            </a:r>
            <a:r>
              <a:rPr lang="en-US" altLang="en-US" sz="1631">
                <a:solidFill>
                  <a:schemeClr val="tx1"/>
                </a:solidFill>
                <a:latin typeface="Monaco" pitchFamily="2" charset="77"/>
                <a:ea typeface="ＭＳ Ｐゴシック" panose="020B0600070205080204" pitchFamily="34" charset="-128"/>
                <a:sym typeface="Monaco" pitchFamily="2" charset="77"/>
              </a:rPr>
              <a:t>   Matches a single character </a:t>
            </a:r>
            <a:r>
              <a:rPr lang="en-US" altLang="en-US" sz="1631">
                <a:solidFill>
                  <a:srgbClr val="FF00FF"/>
                </a:solidFill>
                <a:latin typeface="Monaco" pitchFamily="2" charset="77"/>
                <a:ea typeface="ＭＳ Ｐゴシック" panose="020B0600070205080204" pitchFamily="34" charset="-128"/>
                <a:sym typeface="Monaco" pitchFamily="2" charset="77"/>
              </a:rPr>
              <a:t>not in</a:t>
            </a:r>
            <a:r>
              <a:rPr lang="en-US" altLang="en-US" sz="1631">
                <a:solidFill>
                  <a:schemeClr val="tx1"/>
                </a:solidFill>
                <a:latin typeface="Monaco" pitchFamily="2" charset="77"/>
                <a:ea typeface="ＭＳ Ｐゴシック" panose="020B0600070205080204" pitchFamily="34" charset="-128"/>
                <a:sym typeface="Monaco" pitchFamily="2" charset="77"/>
              </a:rPr>
              <a:t> the listed </a:t>
            </a:r>
            <a:r>
              <a:rPr lang="en-US" altLang="en-US" sz="1631">
                <a:solidFill>
                  <a:srgbClr val="FF00FF"/>
                </a:solidFill>
                <a:latin typeface="Monaco" pitchFamily="2" charset="77"/>
                <a:ea typeface="ＭＳ Ｐゴシック" panose="020B0600070205080204" pitchFamily="34" charset="-128"/>
                <a:sym typeface="Monaco" pitchFamily="2" charset="77"/>
              </a:rPr>
              <a:t>set</a:t>
            </a:r>
            <a:endParaRPr lang="en-US" altLang="en-US" sz="1631">
              <a:solidFill>
                <a:schemeClr val="tx1"/>
              </a:solidFill>
              <a:latin typeface="Monaco" pitchFamily="2" charset="77"/>
              <a:ea typeface="ＭＳ Ｐゴシック" panose="020B0600070205080204" pitchFamily="34" charset="-128"/>
              <a:sym typeface="Monaco" pitchFamily="2" charset="77"/>
            </a:endParaRP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[a-z0-9]</a:t>
            </a:r>
            <a:r>
              <a:rPr lang="en-US" altLang="en-US" sz="1631">
                <a:solidFill>
                  <a:schemeClr val="tx1"/>
                </a:solidFill>
                <a:latin typeface="Monaco" pitchFamily="2" charset="77"/>
                <a:ea typeface="ＭＳ Ｐゴシック" panose="020B0600070205080204" pitchFamily="34" charset="-128"/>
                <a:sym typeface="Monaco" pitchFamily="2" charset="77"/>
              </a:rPr>
              <a:t> The set of characters can include a </a:t>
            </a:r>
            <a:r>
              <a:rPr lang="en-US" altLang="en-US" sz="1631">
                <a:solidFill>
                  <a:srgbClr val="FF00FF"/>
                </a:solidFill>
                <a:latin typeface="Monaco" pitchFamily="2" charset="77"/>
                <a:ea typeface="ＭＳ Ｐゴシック" panose="020B0600070205080204" pitchFamily="34" charset="-128"/>
                <a:sym typeface="Monaco" pitchFamily="2" charset="77"/>
              </a:rPr>
              <a:t>range</a:t>
            </a:r>
            <a:endParaRPr lang="en-US" altLang="en-US" sz="1631">
              <a:solidFill>
                <a:schemeClr val="tx1"/>
              </a:solidFill>
              <a:latin typeface="Monaco" pitchFamily="2" charset="77"/>
              <a:ea typeface="ＭＳ Ｐゴシック" panose="020B0600070205080204" pitchFamily="34" charset="-128"/>
              <a:sym typeface="Monaco" pitchFamily="2" charset="77"/>
            </a:endParaRP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Indicates where string </a:t>
            </a:r>
            <a:r>
              <a:rPr lang="en-US" altLang="en-US" sz="1631">
                <a:solidFill>
                  <a:srgbClr val="FF00FF"/>
                </a:solidFill>
                <a:latin typeface="Monaco" pitchFamily="2" charset="77"/>
                <a:ea typeface="ＭＳ Ｐゴシック" panose="020B0600070205080204" pitchFamily="34" charset="-128"/>
                <a:sym typeface="Monaco" pitchFamily="2" charset="77"/>
              </a:rPr>
              <a:t>extraction</a:t>
            </a:r>
            <a:r>
              <a:rPr lang="en-US" altLang="en-US" sz="1631">
                <a:solidFill>
                  <a:schemeClr val="tx1"/>
                </a:solidFill>
                <a:latin typeface="Monaco" pitchFamily="2" charset="77"/>
                <a:ea typeface="ＭＳ Ｐゴシック" panose="020B0600070205080204" pitchFamily="34" charset="-128"/>
                <a:sym typeface="Monaco" pitchFamily="2" charset="77"/>
              </a:rPr>
              <a:t> is to start</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Indicates where string </a:t>
            </a:r>
            <a:r>
              <a:rPr lang="en-US" altLang="en-US" sz="1631">
                <a:solidFill>
                  <a:srgbClr val="FF00FF"/>
                </a:solidFill>
                <a:latin typeface="Monaco" pitchFamily="2" charset="77"/>
                <a:ea typeface="ＭＳ Ｐゴシック" panose="020B0600070205080204" pitchFamily="34" charset="-128"/>
                <a:sym typeface="Monaco" pitchFamily="2" charset="77"/>
              </a:rPr>
              <a:t>extraction</a:t>
            </a:r>
            <a:r>
              <a:rPr lang="en-US" altLang="en-US" sz="1631">
                <a:solidFill>
                  <a:schemeClr val="tx1"/>
                </a:solidFill>
                <a:latin typeface="Monaco" pitchFamily="2" charset="77"/>
                <a:ea typeface="ＭＳ Ｐゴシック" panose="020B0600070205080204" pitchFamily="34" charset="-128"/>
                <a:sym typeface="Monaco" pitchFamily="2" charset="77"/>
              </a:rPr>
              <a:t> is to end</a:t>
            </a:r>
          </a:p>
        </p:txBody>
      </p:sp>
    </p:spTree>
    <p:extLst>
      <p:ext uri="{BB962C8B-B14F-4D97-AF65-F5344CB8AC3E}">
        <p14:creationId xmlns:p14="http://schemas.microsoft.com/office/powerpoint/2010/main" val="25061444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9B307EEE-52C6-8147-95CD-711F903F598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Escape Character</a:t>
            </a:r>
          </a:p>
        </p:txBody>
      </p:sp>
      <p:sp>
        <p:nvSpPr>
          <p:cNvPr id="51202" name="Rectangle 2">
            <a:extLst>
              <a:ext uri="{FF2B5EF4-FFF2-40B4-BE49-F238E27FC236}">
                <a16:creationId xmlns:a16="http://schemas.microsoft.com/office/drawing/2014/main" id="{0D5A98D1-5F4D-F240-8919-4AFAF440DE96}"/>
              </a:ext>
            </a:extLst>
          </p:cNvPr>
          <p:cNvSpPr>
            <a:spLocks noGrp="1" noChangeArrowheads="1"/>
          </p:cNvSpPr>
          <p:nvPr>
            <p:ph type="body" idx="1"/>
          </p:nvPr>
        </p:nvSpPr>
        <p:spPr>
          <a:xfrm>
            <a:off x="750987" y="1443123"/>
            <a:ext cx="7443788" cy="900113"/>
          </a:xfrm>
        </p:spPr>
        <p:txBody>
          <a:bodyPr/>
          <a:lstStyle/>
          <a:p>
            <a:pPr marL="621506" eaLnBrk="1" hangingPunct="1">
              <a:buFont typeface="Gill Sans" charset="0"/>
              <a:buChar char="•"/>
              <a:defRPr/>
            </a:pPr>
            <a:r>
              <a:rPr lang="en-US" sz="2400" dirty="0">
                <a:sym typeface="Gill Sans" charset="0"/>
              </a:rPr>
              <a:t>If you want a special regular expression character to just behave normally (most of the time) you prefix it with </a:t>
            </a:r>
            <a:r>
              <a:rPr lang="fr-FR" sz="2400" dirty="0">
                <a:sym typeface="Gill Sans" charset="0"/>
              </a:rPr>
              <a:t>'</a:t>
            </a:r>
            <a:r>
              <a:rPr lang="en-US" sz="2400" dirty="0">
                <a:sym typeface="Gill Sans" charset="0"/>
              </a:rPr>
              <a:t>\</a:t>
            </a:r>
            <a:r>
              <a:rPr lang="fr-FR" sz="2400" dirty="0">
                <a:sym typeface="Gill Sans" charset="0"/>
              </a:rPr>
              <a:t>'</a:t>
            </a:r>
            <a:endParaRPr lang="en-US" sz="2400" dirty="0">
              <a:sym typeface="Gill Sans" charset="0"/>
            </a:endParaRPr>
          </a:p>
        </p:txBody>
      </p:sp>
      <p:sp>
        <p:nvSpPr>
          <p:cNvPr id="51203" name="Rectangle 3">
            <a:extLst>
              <a:ext uri="{FF2B5EF4-FFF2-40B4-BE49-F238E27FC236}">
                <a16:creationId xmlns:a16="http://schemas.microsoft.com/office/drawing/2014/main" id="{DAFC6B34-B65B-384D-80E8-DBE5A676BD21}"/>
              </a:ext>
            </a:extLst>
          </p:cNvPr>
          <p:cNvSpPr>
            <a:spLocks/>
          </p:cNvSpPr>
          <p:nvPr/>
        </p:nvSpPr>
        <p:spPr bwMode="auto">
          <a:xfrm>
            <a:off x="442913" y="3492324"/>
            <a:ext cx="5209888" cy="164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138" dirty="0">
                <a:solidFill>
                  <a:schemeClr val="tx1"/>
                </a:solidFill>
                <a:ea typeface="ＭＳ Ｐゴシック" panose="020B0600070205080204" pitchFamily="34" charset="-128"/>
              </a:rPr>
              <a:t>&gt;&gt;&gt; import re</a:t>
            </a:r>
          </a:p>
          <a:p>
            <a:pPr algn="l" eaLnBrk="1" hangingPunct="1"/>
            <a:r>
              <a:rPr lang="en-US" altLang="en-US" sz="2138" dirty="0">
                <a:solidFill>
                  <a:schemeClr val="tx1"/>
                </a:solidFill>
                <a:ea typeface="ＭＳ Ｐゴシック" panose="020B0600070205080204" pitchFamily="34" charset="-128"/>
              </a:rPr>
              <a:t>&gt;&gt;&gt; x = </a:t>
            </a:r>
            <a:r>
              <a:rPr lang="fr-FR" altLang="en-US" sz="2138" dirty="0">
                <a:solidFill>
                  <a:schemeClr val="tx1"/>
                </a:solidFill>
                <a:ea typeface="ＭＳ Ｐゴシック" panose="020B0600070205080204" pitchFamily="34" charset="-128"/>
              </a:rPr>
              <a:t>'</a:t>
            </a:r>
            <a:r>
              <a:rPr lang="en-US" altLang="en-US" sz="2138" dirty="0">
                <a:solidFill>
                  <a:schemeClr val="tx1"/>
                </a:solidFill>
                <a:ea typeface="ＭＳ Ｐゴシック" panose="020B0600070205080204" pitchFamily="34" charset="-128"/>
              </a:rPr>
              <a:t>We just received </a:t>
            </a:r>
            <a:r>
              <a:rPr lang="en-US" altLang="en-US" sz="2138" dirty="0">
                <a:solidFill>
                  <a:srgbClr val="FF00FF"/>
                </a:solidFill>
                <a:ea typeface="ＭＳ Ｐゴシック" panose="020B0600070205080204" pitchFamily="34" charset="-128"/>
              </a:rPr>
              <a:t>$10.00</a:t>
            </a:r>
            <a:r>
              <a:rPr lang="en-US" altLang="en-US" sz="2138" dirty="0">
                <a:solidFill>
                  <a:schemeClr val="tx1"/>
                </a:solidFill>
                <a:ea typeface="ＭＳ Ｐゴシック" panose="020B0600070205080204" pitchFamily="34" charset="-128"/>
              </a:rPr>
              <a:t> for cookies.</a:t>
            </a:r>
            <a:r>
              <a:rPr lang="fr-FR" altLang="en-US" sz="2138" dirty="0">
                <a:solidFill>
                  <a:schemeClr val="tx1"/>
                </a:solidFill>
                <a:ea typeface="ＭＳ Ｐゴシック" panose="020B0600070205080204" pitchFamily="34" charset="-128"/>
              </a:rPr>
              <a:t>'</a:t>
            </a:r>
          </a:p>
          <a:p>
            <a:pPr algn="l" eaLnBrk="1" hangingPunct="1"/>
            <a:r>
              <a:rPr lang="en-US" altLang="en-US" sz="2138" dirty="0">
                <a:solidFill>
                  <a:schemeClr val="tx1"/>
                </a:solidFill>
                <a:ea typeface="ＭＳ Ｐゴシック" panose="020B0600070205080204" pitchFamily="34" charset="-128"/>
              </a:rPr>
              <a:t>&gt;&gt;&gt; y = </a:t>
            </a:r>
            <a:r>
              <a:rPr lang="en-US" altLang="en-US" sz="2138" dirty="0" err="1">
                <a:solidFill>
                  <a:schemeClr val="tx1"/>
                </a:solidFill>
                <a:ea typeface="ＭＳ Ｐゴシック" panose="020B0600070205080204" pitchFamily="34" charset="-128"/>
              </a:rPr>
              <a:t>re.findall</a:t>
            </a:r>
            <a:r>
              <a:rPr lang="en-US" altLang="en-US" sz="2138" dirty="0">
                <a:solidFill>
                  <a:schemeClr val="tx1"/>
                </a:solidFill>
                <a:ea typeface="ＭＳ Ｐゴシック" panose="020B0600070205080204" pitchFamily="34" charset="-128"/>
              </a:rPr>
              <a:t>(</a:t>
            </a:r>
            <a:r>
              <a:rPr lang="fr-FR" altLang="en-US" sz="2138" dirty="0">
                <a:solidFill>
                  <a:schemeClr val="tx1"/>
                </a:solidFill>
                <a:ea typeface="ＭＳ Ｐゴシック" panose="020B0600070205080204" pitchFamily="34" charset="-128"/>
              </a:rPr>
              <a:t>'</a:t>
            </a:r>
            <a:r>
              <a:rPr lang="en-US" altLang="en-US" sz="2138" dirty="0">
                <a:solidFill>
                  <a:schemeClr val="tx1"/>
                </a:solidFill>
                <a:ea typeface="ＭＳ Ｐゴシック" panose="020B0600070205080204" pitchFamily="34" charset="-128"/>
              </a:rPr>
              <a:t>\$[0-9.]+</a:t>
            </a:r>
            <a:r>
              <a:rPr lang="fr-FR" altLang="en-US" sz="2138" dirty="0">
                <a:solidFill>
                  <a:schemeClr val="tx1"/>
                </a:solidFill>
                <a:ea typeface="ＭＳ Ｐゴシック" panose="020B0600070205080204" pitchFamily="34" charset="-128"/>
              </a:rPr>
              <a:t>'</a:t>
            </a:r>
            <a:r>
              <a:rPr lang="en-US" altLang="en-US" sz="2138" dirty="0">
                <a:solidFill>
                  <a:schemeClr val="tx1"/>
                </a:solidFill>
                <a:ea typeface="ＭＳ Ｐゴシック" panose="020B0600070205080204" pitchFamily="34" charset="-128"/>
              </a:rPr>
              <a:t>,x)</a:t>
            </a:r>
          </a:p>
          <a:p>
            <a:pPr algn="l" eaLnBrk="1" hangingPunct="1"/>
            <a:r>
              <a:rPr lang="en-US" altLang="en-US" sz="2138" dirty="0">
                <a:solidFill>
                  <a:schemeClr val="tx1"/>
                </a:solidFill>
                <a:ea typeface="ＭＳ Ｐゴシック" panose="020B0600070205080204" pitchFamily="34" charset="-128"/>
              </a:rPr>
              <a:t>&gt;&gt;&gt; print y</a:t>
            </a:r>
          </a:p>
          <a:p>
            <a:pPr algn="l" eaLnBrk="1" hangingPunct="1"/>
            <a:r>
              <a:rPr lang="en-US" altLang="en-US" sz="2138" dirty="0">
                <a:solidFill>
                  <a:schemeClr val="tx1"/>
                </a:solidFill>
                <a:ea typeface="ＭＳ Ｐゴシック" panose="020B0600070205080204" pitchFamily="34" charset="-128"/>
              </a:rPr>
              <a:t>[</a:t>
            </a:r>
            <a:r>
              <a:rPr lang="fr-FR" altLang="en-US" sz="2138" dirty="0">
                <a:solidFill>
                  <a:schemeClr val="tx1"/>
                </a:solidFill>
                <a:ea typeface="ＭＳ Ｐゴシック" panose="020B0600070205080204" pitchFamily="34" charset="-128"/>
              </a:rPr>
              <a:t>'</a:t>
            </a:r>
            <a:r>
              <a:rPr lang="en-US" altLang="en-US" sz="2138" dirty="0">
                <a:solidFill>
                  <a:srgbClr val="FF00FF"/>
                </a:solidFill>
                <a:ea typeface="ＭＳ Ｐゴシック" panose="020B0600070205080204" pitchFamily="34" charset="-128"/>
              </a:rPr>
              <a:t>$10.00</a:t>
            </a:r>
            <a:r>
              <a:rPr lang="fr-FR" altLang="en-US" sz="2138" dirty="0">
                <a:solidFill>
                  <a:schemeClr val="tx1"/>
                </a:solidFill>
                <a:ea typeface="ＭＳ Ｐゴシック" panose="020B0600070205080204" pitchFamily="34" charset="-128"/>
              </a:rPr>
              <a:t>'</a:t>
            </a:r>
            <a:r>
              <a:rPr lang="en-US" altLang="en-US" sz="2138" dirty="0">
                <a:solidFill>
                  <a:schemeClr val="tx1"/>
                </a:solidFill>
                <a:ea typeface="ＭＳ Ｐゴシック" panose="020B0600070205080204" pitchFamily="34" charset="-128"/>
              </a:rPr>
              <a:t>]</a:t>
            </a:r>
          </a:p>
        </p:txBody>
      </p:sp>
      <p:sp>
        <p:nvSpPr>
          <p:cNvPr id="51204" name="Rectangle 4">
            <a:extLst>
              <a:ext uri="{FF2B5EF4-FFF2-40B4-BE49-F238E27FC236}">
                <a16:creationId xmlns:a16="http://schemas.microsoft.com/office/drawing/2014/main" id="{DDC80A89-AB9C-1042-A909-C7B9680401A3}"/>
              </a:ext>
            </a:extLst>
          </p:cNvPr>
          <p:cNvSpPr>
            <a:spLocks/>
          </p:cNvSpPr>
          <p:nvPr/>
        </p:nvSpPr>
        <p:spPr bwMode="auto">
          <a:xfrm>
            <a:off x="6343650" y="4709999"/>
            <a:ext cx="1274388" cy="42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756" dirty="0">
                <a:solidFill>
                  <a:schemeClr val="tx1"/>
                </a:solidFill>
                <a:ea typeface="ＭＳ Ｐゴシック" panose="020B0600070205080204" pitchFamily="34" charset="-128"/>
              </a:rPr>
              <a:t>\$</a:t>
            </a:r>
            <a:r>
              <a:rPr lang="en-US" altLang="en-US" sz="2756" dirty="0">
                <a:solidFill>
                  <a:srgbClr val="00FF00"/>
                </a:solidFill>
                <a:ea typeface="ＭＳ Ｐゴシック" panose="020B0600070205080204" pitchFamily="34" charset="-128"/>
              </a:rPr>
              <a:t>[0-9.]</a:t>
            </a:r>
            <a:r>
              <a:rPr lang="en-US" altLang="en-US" sz="2756" dirty="0">
                <a:solidFill>
                  <a:srgbClr val="FF7F00"/>
                </a:solidFill>
                <a:ea typeface="ＭＳ Ｐゴシック" panose="020B0600070205080204" pitchFamily="34" charset="-128"/>
              </a:rPr>
              <a:t>+</a:t>
            </a:r>
          </a:p>
        </p:txBody>
      </p:sp>
      <p:sp>
        <p:nvSpPr>
          <p:cNvPr id="51205" name="Rectangle 5">
            <a:extLst>
              <a:ext uri="{FF2B5EF4-FFF2-40B4-BE49-F238E27FC236}">
                <a16:creationId xmlns:a16="http://schemas.microsoft.com/office/drawing/2014/main" id="{E4BBE0F6-3D86-ED4D-A13C-D0A5740B1815}"/>
              </a:ext>
            </a:extLst>
          </p:cNvPr>
          <p:cNvSpPr>
            <a:spLocks/>
          </p:cNvSpPr>
          <p:nvPr/>
        </p:nvSpPr>
        <p:spPr bwMode="auto">
          <a:xfrm>
            <a:off x="6751737" y="5521925"/>
            <a:ext cx="1867499"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a:solidFill>
                  <a:srgbClr val="00FF00"/>
                </a:solidFill>
                <a:ea typeface="ＭＳ Ｐゴシック" panose="020B0600070205080204" pitchFamily="34" charset="-128"/>
              </a:rPr>
              <a:t>A digit or period</a:t>
            </a:r>
          </a:p>
        </p:txBody>
      </p:sp>
      <p:sp>
        <p:nvSpPr>
          <p:cNvPr id="51206" name="Rectangle 6">
            <a:extLst>
              <a:ext uri="{FF2B5EF4-FFF2-40B4-BE49-F238E27FC236}">
                <a16:creationId xmlns:a16="http://schemas.microsoft.com/office/drawing/2014/main" id="{9E3B4265-16E8-E645-A4C3-D30C9AF0D0EE}"/>
              </a:ext>
            </a:extLst>
          </p:cNvPr>
          <p:cNvSpPr>
            <a:spLocks/>
          </p:cNvSpPr>
          <p:nvPr/>
        </p:nvSpPr>
        <p:spPr bwMode="auto">
          <a:xfrm>
            <a:off x="4472881" y="5443343"/>
            <a:ext cx="1879617"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dirty="0">
                <a:solidFill>
                  <a:schemeClr val="tx1"/>
                </a:solidFill>
                <a:ea typeface="ＭＳ Ｐゴシック" panose="020B0600070205080204" pitchFamily="34" charset="-128"/>
              </a:rPr>
              <a:t>A real dollar sign</a:t>
            </a:r>
          </a:p>
        </p:txBody>
      </p:sp>
      <p:sp>
        <p:nvSpPr>
          <p:cNvPr id="51207" name="Line 7">
            <a:extLst>
              <a:ext uri="{FF2B5EF4-FFF2-40B4-BE49-F238E27FC236}">
                <a16:creationId xmlns:a16="http://schemas.microsoft.com/office/drawing/2014/main" id="{25BDA8FF-AD51-C149-8E78-07DC9BFC4B83}"/>
              </a:ext>
            </a:extLst>
          </p:cNvPr>
          <p:cNvSpPr>
            <a:spLocks noChangeShapeType="1"/>
          </p:cNvSpPr>
          <p:nvPr/>
        </p:nvSpPr>
        <p:spPr bwMode="auto">
          <a:xfrm flipH="1">
            <a:off x="6293644" y="5188149"/>
            <a:ext cx="175915" cy="280392"/>
          </a:xfrm>
          <a:prstGeom prst="line">
            <a:avLst/>
          </a:prstGeom>
          <a:noFill/>
          <a:ln w="76200">
            <a:solidFill>
              <a:srgbClr val="FF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dirty="0">
              <a:highlight>
                <a:srgbClr val="000000"/>
              </a:highlight>
            </a:endParaRPr>
          </a:p>
        </p:txBody>
      </p:sp>
      <p:sp>
        <p:nvSpPr>
          <p:cNvPr id="51208" name="Line 8">
            <a:extLst>
              <a:ext uri="{FF2B5EF4-FFF2-40B4-BE49-F238E27FC236}">
                <a16:creationId xmlns:a16="http://schemas.microsoft.com/office/drawing/2014/main" id="{08848E99-805C-FF44-ABD3-355BBD4CD9E4}"/>
              </a:ext>
            </a:extLst>
          </p:cNvPr>
          <p:cNvSpPr>
            <a:spLocks noChangeShapeType="1"/>
          </p:cNvSpPr>
          <p:nvPr/>
        </p:nvSpPr>
        <p:spPr bwMode="auto">
          <a:xfrm>
            <a:off x="6832104" y="5182791"/>
            <a:ext cx="376833" cy="289322"/>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1209" name="Line 9">
            <a:extLst>
              <a:ext uri="{FF2B5EF4-FFF2-40B4-BE49-F238E27FC236}">
                <a16:creationId xmlns:a16="http://schemas.microsoft.com/office/drawing/2014/main" id="{82356F84-DB74-2249-963E-141DB1FC7377}"/>
              </a:ext>
            </a:extLst>
          </p:cNvPr>
          <p:cNvSpPr>
            <a:spLocks noChangeShapeType="1"/>
          </p:cNvSpPr>
          <p:nvPr/>
        </p:nvSpPr>
        <p:spPr bwMode="auto">
          <a:xfrm flipH="1">
            <a:off x="7255372" y="5159574"/>
            <a:ext cx="91083" cy="286643"/>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1210" name="Rectangle 10">
            <a:extLst>
              <a:ext uri="{FF2B5EF4-FFF2-40B4-BE49-F238E27FC236}">
                <a16:creationId xmlns:a16="http://schemas.microsoft.com/office/drawing/2014/main" id="{C7731907-C3F7-D548-9727-693CE82E5C57}"/>
              </a:ext>
            </a:extLst>
          </p:cNvPr>
          <p:cNvSpPr>
            <a:spLocks/>
          </p:cNvSpPr>
          <p:nvPr/>
        </p:nvSpPr>
        <p:spPr bwMode="auto">
          <a:xfrm>
            <a:off x="7214295" y="3564731"/>
            <a:ext cx="162163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a:solidFill>
                  <a:srgbClr val="FF7F00"/>
                </a:solidFill>
                <a:ea typeface="ＭＳ Ｐゴシック" panose="020B0600070205080204" pitchFamily="34" charset="-128"/>
              </a:rPr>
              <a:t>At least one or more</a:t>
            </a:r>
          </a:p>
        </p:txBody>
      </p:sp>
      <p:sp>
        <p:nvSpPr>
          <p:cNvPr id="51211" name="Line 11">
            <a:extLst>
              <a:ext uri="{FF2B5EF4-FFF2-40B4-BE49-F238E27FC236}">
                <a16:creationId xmlns:a16="http://schemas.microsoft.com/office/drawing/2014/main" id="{E56DF977-3818-BF4A-9ED7-8DC7070B128C}"/>
              </a:ext>
            </a:extLst>
          </p:cNvPr>
          <p:cNvSpPr>
            <a:spLocks noChangeShapeType="1"/>
          </p:cNvSpPr>
          <p:nvPr/>
        </p:nvSpPr>
        <p:spPr bwMode="auto">
          <a:xfrm rot="10800000" flipH="1">
            <a:off x="7550051" y="4301431"/>
            <a:ext cx="174129" cy="433090"/>
          </a:xfrm>
          <a:prstGeom prst="line">
            <a:avLst/>
          </a:prstGeom>
          <a:noFill/>
          <a:ln w="762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2963172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2CB1-7BC0-9C48-AA99-5CBD00E34959}"/>
              </a:ext>
            </a:extLst>
          </p:cNvPr>
          <p:cNvSpPr>
            <a:spLocks noGrp="1"/>
          </p:cNvSpPr>
          <p:nvPr>
            <p:ph type="title"/>
          </p:nvPr>
        </p:nvSpPr>
        <p:spPr/>
        <p:txBody>
          <a:bodyPr/>
          <a:lstStyle/>
          <a:p>
            <a:pPr>
              <a:defRPr/>
            </a:pPr>
            <a:r>
              <a:rPr lang="en-US" b="1" dirty="0">
                <a:solidFill>
                  <a:schemeClr val="accent2"/>
                </a:solidFill>
                <a:sym typeface="Gill Sans" charset="0"/>
              </a:rPr>
              <a:t>Search and Match</a:t>
            </a:r>
            <a:endParaRPr lang="en-US" dirty="0">
              <a:effectLst>
                <a:outerShdw blurRad="38100" dist="38100" dir="2700000" algn="tl">
                  <a:srgbClr val="000000"/>
                </a:outerShdw>
              </a:effectLst>
              <a:ea typeface="ＭＳ Ｐゴシック" charset="-128"/>
              <a:cs typeface="ＭＳ Ｐゴシック" charset="-128"/>
            </a:endParaRPr>
          </a:p>
        </p:txBody>
      </p:sp>
      <p:sp>
        <p:nvSpPr>
          <p:cNvPr id="23555" name="Content Placeholder 2">
            <a:extLst>
              <a:ext uri="{FF2B5EF4-FFF2-40B4-BE49-F238E27FC236}">
                <a16:creationId xmlns:a16="http://schemas.microsoft.com/office/drawing/2014/main" id="{C913B749-76D2-0547-BDAB-4B6DE8C6D57B}"/>
              </a:ext>
            </a:extLst>
          </p:cNvPr>
          <p:cNvSpPr>
            <a:spLocks noGrp="1"/>
          </p:cNvSpPr>
          <p:nvPr>
            <p:ph idx="1"/>
          </p:nvPr>
        </p:nvSpPr>
        <p:spPr/>
        <p:txBody>
          <a:bodyPr/>
          <a:lstStyle/>
          <a:p>
            <a:r>
              <a:rPr lang="en-US" altLang="en-US" sz="2000" dirty="0">
                <a:ea typeface="ＭＳ Ｐゴシック" panose="020B0600070205080204" pitchFamily="34" charset="-128"/>
              </a:rPr>
              <a:t>The two basic functions are </a:t>
            </a:r>
            <a:r>
              <a:rPr lang="en-US" altLang="en-US" sz="2000" b="1" dirty="0" err="1">
                <a:ea typeface="ＭＳ Ｐゴシック" panose="020B0600070205080204" pitchFamily="34" charset="-128"/>
              </a:rPr>
              <a:t>re.search</a:t>
            </a:r>
            <a:r>
              <a:rPr lang="en-US" altLang="en-US" sz="2000" b="1" dirty="0">
                <a:ea typeface="ＭＳ Ｐゴシック" panose="020B0600070205080204" pitchFamily="34" charset="-128"/>
              </a:rPr>
              <a:t> </a:t>
            </a:r>
            <a:r>
              <a:rPr lang="en-US" altLang="en-US" sz="2000" dirty="0">
                <a:ea typeface="ＭＳ Ｐゴシック" panose="020B0600070205080204" pitchFamily="34" charset="-128"/>
              </a:rPr>
              <a:t>and </a:t>
            </a:r>
            <a:r>
              <a:rPr lang="en-US" altLang="en-US" sz="2000" b="1" dirty="0" err="1">
                <a:ea typeface="ＭＳ Ｐゴシック" panose="020B0600070205080204" pitchFamily="34" charset="-128"/>
              </a:rPr>
              <a:t>re.match</a:t>
            </a:r>
            <a:endParaRPr lang="en-US" altLang="en-US" sz="2000" b="1" dirty="0">
              <a:ea typeface="ＭＳ Ｐゴシック" panose="020B0600070205080204" pitchFamily="34" charset="-128"/>
            </a:endParaRPr>
          </a:p>
          <a:p>
            <a:pPr lvl="1"/>
            <a:r>
              <a:rPr lang="en-US" altLang="en-US" sz="2000" dirty="0">
                <a:ea typeface="ＭＳ Ｐゴシック" panose="020B0600070205080204" pitchFamily="34" charset="-128"/>
              </a:rPr>
              <a:t>Search looks for a pattern anywhere in a string</a:t>
            </a:r>
          </a:p>
          <a:p>
            <a:pPr lvl="1"/>
            <a:r>
              <a:rPr lang="en-US" altLang="en-US" sz="2000" dirty="0">
                <a:ea typeface="ＭＳ Ｐゴシック" panose="020B0600070205080204" pitchFamily="34" charset="-128"/>
              </a:rPr>
              <a:t>Match looks for a match staring at the beginning</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Both return </a:t>
            </a:r>
            <a:r>
              <a:rPr lang="en-US" altLang="en-US" sz="2000" i="1" dirty="0">
                <a:ea typeface="ＭＳ Ｐゴシック" panose="020B0600070205080204" pitchFamily="34" charset="-128"/>
              </a:rPr>
              <a:t>None</a:t>
            </a:r>
            <a:r>
              <a:rPr lang="en-US" altLang="en-US" sz="2000" dirty="0">
                <a:ea typeface="ＭＳ Ｐゴシック" panose="020B0600070205080204" pitchFamily="34" charset="-128"/>
              </a:rPr>
              <a:t> (logical false) if the pattern isn’t found and a “match object” instance if it is</a:t>
            </a:r>
          </a:p>
          <a:p>
            <a:pPr lvl="1">
              <a:buFontTx/>
              <a:buNone/>
            </a:pPr>
            <a:endParaRPr lang="en-US" altLang="en-US" sz="2000" dirty="0">
              <a:latin typeface="Courier" pitchFamily="2" charset="0"/>
              <a:ea typeface="ＭＳ Ｐゴシック" panose="020B0600070205080204" pitchFamily="34" charset="-128"/>
            </a:endParaRPr>
          </a:p>
          <a:p>
            <a:pPr lvl="1">
              <a:buFontTx/>
              <a:buNone/>
            </a:pPr>
            <a:r>
              <a:rPr lang="en-US" altLang="en-US" sz="2000" dirty="0">
                <a:solidFill>
                  <a:schemeClr val="bg2"/>
                </a:solidFill>
                <a:latin typeface="Courier" pitchFamily="2" charset="0"/>
                <a:ea typeface="ＭＳ Ｐゴシック" panose="020B0600070205080204" pitchFamily="34" charset="-128"/>
              </a:rPr>
              <a:t>&gt;&gt;&gt; import re</a:t>
            </a:r>
          </a:p>
          <a:p>
            <a:pPr lvl="1">
              <a:buFontTx/>
              <a:buNone/>
            </a:pPr>
            <a:r>
              <a:rPr lang="en-US" altLang="en-US" sz="2000" dirty="0">
                <a:solidFill>
                  <a:schemeClr val="bg2"/>
                </a:solidFill>
                <a:latin typeface="Courier" pitchFamily="2" charset="0"/>
                <a:ea typeface="ＭＳ Ｐゴシック" panose="020B0600070205080204" pitchFamily="34" charset="-128"/>
              </a:rPr>
              <a:t>&gt;&gt;&gt; pat = "a*b”</a:t>
            </a:r>
          </a:p>
          <a:p>
            <a:pPr lvl="1">
              <a:buFontTx/>
              <a:buNone/>
            </a:pPr>
            <a:r>
              <a:rPr lang="en-US" altLang="en-US" sz="2000" dirty="0">
                <a:solidFill>
                  <a:schemeClr val="bg2"/>
                </a:solidFill>
                <a:latin typeface="Courier" pitchFamily="2" charset="0"/>
                <a:ea typeface="ＭＳ Ｐゴシック" panose="020B0600070205080204" pitchFamily="34" charset="-128"/>
              </a:rPr>
              <a:t>&gt;&gt;&gt; </a:t>
            </a:r>
            <a:r>
              <a:rPr lang="en-US" altLang="en-US" sz="2000" dirty="0" err="1">
                <a:solidFill>
                  <a:schemeClr val="bg2"/>
                </a:solidFill>
                <a:latin typeface="Courier" pitchFamily="2" charset="0"/>
                <a:ea typeface="ＭＳ Ｐゴシック" panose="020B0600070205080204" pitchFamily="34" charset="-128"/>
              </a:rPr>
              <a:t>re.search</a:t>
            </a:r>
            <a:r>
              <a:rPr lang="en-US" altLang="en-US" sz="2000" dirty="0">
                <a:solidFill>
                  <a:schemeClr val="bg2"/>
                </a:solidFill>
                <a:latin typeface="Courier" pitchFamily="2" charset="0"/>
                <a:ea typeface="ＭＳ Ｐゴシック" panose="020B0600070205080204" pitchFamily="34" charset="-128"/>
              </a:rPr>
              <a:t>(pat,"</a:t>
            </a:r>
            <a:r>
              <a:rPr lang="en-US" altLang="en-US" sz="2000" dirty="0" err="1">
                <a:solidFill>
                  <a:schemeClr val="bg2"/>
                </a:solidFill>
                <a:latin typeface="Courier" pitchFamily="2" charset="0"/>
                <a:ea typeface="ＭＳ Ｐゴシック" panose="020B0600070205080204" pitchFamily="34" charset="-128"/>
              </a:rPr>
              <a:t>fooaaabcde</a:t>
            </a:r>
            <a:r>
              <a:rPr lang="en-US" altLang="en-US" sz="2000" dirty="0">
                <a:solidFill>
                  <a:schemeClr val="bg2"/>
                </a:solidFill>
                <a:latin typeface="Courier" pitchFamily="2" charset="0"/>
                <a:ea typeface="ＭＳ Ｐゴシック" panose="020B0600070205080204" pitchFamily="34" charset="-128"/>
              </a:rPr>
              <a:t>")</a:t>
            </a:r>
          </a:p>
          <a:p>
            <a:pPr lvl="1">
              <a:buFontTx/>
              <a:buNone/>
            </a:pPr>
            <a:r>
              <a:rPr lang="en-US" altLang="en-US" sz="2000" dirty="0">
                <a:solidFill>
                  <a:schemeClr val="bg2"/>
                </a:solidFill>
                <a:latin typeface="Courier" pitchFamily="2" charset="0"/>
                <a:ea typeface="ＭＳ Ｐゴシック" panose="020B0600070205080204" pitchFamily="34" charset="-128"/>
              </a:rPr>
              <a:t>&lt;_</a:t>
            </a:r>
            <a:r>
              <a:rPr lang="en-US" altLang="en-US" sz="2000" dirty="0" err="1">
                <a:solidFill>
                  <a:schemeClr val="bg2"/>
                </a:solidFill>
                <a:latin typeface="Courier" pitchFamily="2" charset="0"/>
                <a:ea typeface="ＭＳ Ｐゴシック" panose="020B0600070205080204" pitchFamily="34" charset="-128"/>
              </a:rPr>
              <a:t>sre.SRE_Match</a:t>
            </a:r>
            <a:r>
              <a:rPr lang="en-US" altLang="en-US" sz="2000" dirty="0">
                <a:solidFill>
                  <a:schemeClr val="bg2"/>
                </a:solidFill>
                <a:latin typeface="Courier" pitchFamily="2" charset="0"/>
                <a:ea typeface="ＭＳ Ｐゴシック" panose="020B0600070205080204" pitchFamily="34" charset="-128"/>
              </a:rPr>
              <a:t> object at 0x809c0&gt;</a:t>
            </a:r>
          </a:p>
          <a:p>
            <a:pPr lvl="1">
              <a:buFontTx/>
              <a:buNone/>
            </a:pPr>
            <a:r>
              <a:rPr lang="en-US" altLang="en-US" sz="2000" dirty="0">
                <a:solidFill>
                  <a:schemeClr val="bg2"/>
                </a:solidFill>
                <a:latin typeface="Courier" pitchFamily="2" charset="0"/>
                <a:ea typeface="ＭＳ Ｐゴシック" panose="020B0600070205080204" pitchFamily="34" charset="-128"/>
              </a:rPr>
              <a:t>&gt;&gt;&gt; </a:t>
            </a:r>
            <a:r>
              <a:rPr lang="en-US" altLang="en-US" sz="2000" dirty="0" err="1">
                <a:solidFill>
                  <a:schemeClr val="bg2"/>
                </a:solidFill>
                <a:latin typeface="Courier" pitchFamily="2" charset="0"/>
                <a:ea typeface="ＭＳ Ｐゴシック" panose="020B0600070205080204" pitchFamily="34" charset="-128"/>
              </a:rPr>
              <a:t>re.match</a:t>
            </a:r>
            <a:r>
              <a:rPr lang="en-US" altLang="en-US" sz="2000" dirty="0">
                <a:solidFill>
                  <a:schemeClr val="bg2"/>
                </a:solidFill>
                <a:latin typeface="Courier" pitchFamily="2" charset="0"/>
                <a:ea typeface="ＭＳ Ｐゴシック" panose="020B0600070205080204" pitchFamily="34" charset="-128"/>
              </a:rPr>
              <a:t>(pat,"</a:t>
            </a:r>
            <a:r>
              <a:rPr lang="en-US" altLang="en-US" sz="2000" dirty="0" err="1">
                <a:solidFill>
                  <a:schemeClr val="bg2"/>
                </a:solidFill>
                <a:latin typeface="Courier" pitchFamily="2" charset="0"/>
                <a:ea typeface="ＭＳ Ｐゴシック" panose="020B0600070205080204" pitchFamily="34" charset="-128"/>
              </a:rPr>
              <a:t>fooaaabcde</a:t>
            </a:r>
            <a:r>
              <a:rPr lang="en-US" altLang="en-US" sz="2000" dirty="0">
                <a:solidFill>
                  <a:schemeClr val="bg2"/>
                </a:solidFill>
                <a:latin typeface="Courier" pitchFamily="2" charset="0"/>
                <a:ea typeface="ＭＳ Ｐゴシック" panose="020B0600070205080204" pitchFamily="34" charset="-128"/>
              </a:rPr>
              <a:t>")</a:t>
            </a:r>
          </a:p>
          <a:p>
            <a:pPr lvl="1">
              <a:buFontTx/>
              <a:buNone/>
            </a:pPr>
            <a:r>
              <a:rPr lang="en-US" altLang="en-US" sz="2000" dirty="0">
                <a:solidFill>
                  <a:schemeClr val="bg2"/>
                </a:solidFill>
                <a:latin typeface="Courier" pitchFamily="2" charset="0"/>
                <a:ea typeface="ＭＳ Ｐゴシック" panose="020B0600070205080204" pitchFamily="34" charset="-128"/>
              </a:rPr>
              <a:t>&gt;&gt;&gt; </a:t>
            </a:r>
          </a:p>
        </p:txBody>
      </p:sp>
    </p:spTree>
    <p:extLst>
      <p:ext uri="{BB962C8B-B14F-4D97-AF65-F5344CB8AC3E}">
        <p14:creationId xmlns:p14="http://schemas.microsoft.com/office/powerpoint/2010/main" val="354463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efde9bd7e1_0_14"/>
          <p:cNvSpPr txBox="1">
            <a:spLocks noGrp="1"/>
          </p:cNvSpPr>
          <p:nvPr>
            <p:ph type="title"/>
          </p:nvPr>
        </p:nvSpPr>
        <p:spPr>
          <a:xfrm>
            <a:off x="303646" y="943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Metrics to Remember</a:t>
            </a:r>
            <a:endParaRPr/>
          </a:p>
        </p:txBody>
      </p:sp>
      <p:sp>
        <p:nvSpPr>
          <p:cNvPr id="159" name="Google Shape;159;gefde9bd7e1_0_14"/>
          <p:cNvSpPr txBox="1">
            <a:spLocks noGrp="1"/>
          </p:cNvSpPr>
          <p:nvPr>
            <p:ph type="body" idx="1"/>
          </p:nvPr>
        </p:nvSpPr>
        <p:spPr>
          <a:xfrm>
            <a:off x="611560" y="1411083"/>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a:t>For any tokenized corpus, you can map each token to a type; for example, how many times the appears (the number of tokens of the type the), and so on.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Once we have the word frequency distributions over a corpus, we can calculate two metrics: </a:t>
            </a:r>
            <a:endParaRPr/>
          </a:p>
          <a:p>
            <a:pPr marL="0" lvl="0" indent="0" algn="l" rtl="0">
              <a:spcBef>
                <a:spcPts val="480"/>
              </a:spcBef>
              <a:spcAft>
                <a:spcPts val="0"/>
              </a:spcAft>
              <a:buClr>
                <a:schemeClr val="dk1"/>
              </a:buClr>
              <a:buSzPts val="2400"/>
              <a:buFont typeface="Arial"/>
              <a:buNone/>
            </a:pPr>
            <a:r>
              <a:rPr lang="en-US" sz="2400"/>
              <a:t>	</a:t>
            </a:r>
            <a:r>
              <a:rPr lang="en-US" sz="2400">
                <a:solidFill>
                  <a:schemeClr val="lt2"/>
                </a:solidFill>
              </a:rPr>
              <a:t>- </a:t>
            </a:r>
            <a:r>
              <a:rPr lang="en-US" sz="1800">
                <a:solidFill>
                  <a:schemeClr val="lt2"/>
                </a:solidFill>
              </a:rPr>
              <a:t>the rank/frequency profile and </a:t>
            </a:r>
            <a:endParaRPr/>
          </a:p>
          <a:p>
            <a:pPr marL="0" lvl="0" indent="0" algn="l" rtl="0">
              <a:spcBef>
                <a:spcPts val="360"/>
              </a:spcBef>
              <a:spcAft>
                <a:spcPts val="0"/>
              </a:spcAft>
              <a:buClr>
                <a:schemeClr val="lt2"/>
              </a:buClr>
              <a:buSzPts val="1800"/>
              <a:buFont typeface="Arial"/>
              <a:buNone/>
            </a:pPr>
            <a:r>
              <a:rPr lang="en-US" sz="1800">
                <a:solidFill>
                  <a:schemeClr val="lt2"/>
                </a:solidFill>
              </a:rPr>
              <a:t>	- the frequency spectrum of the word frequencies.</a:t>
            </a:r>
            <a:endParaRPr/>
          </a:p>
        </p:txBody>
      </p:sp>
      <p:sp>
        <p:nvSpPr>
          <p:cNvPr id="160" name="Google Shape;160;gefde9bd7e1_0_1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FCAB-2F72-4946-987B-D627BF0E54FD}"/>
              </a:ext>
            </a:extLst>
          </p:cNvPr>
          <p:cNvSpPr>
            <a:spLocks noGrp="1"/>
          </p:cNvSpPr>
          <p:nvPr>
            <p:ph type="title"/>
          </p:nvPr>
        </p:nvSpPr>
        <p:spPr/>
        <p:txBody>
          <a:bodyPr/>
          <a:lstStyle/>
          <a:p>
            <a:pPr>
              <a:defRPr/>
            </a:pPr>
            <a:r>
              <a:rPr lang="en-US" b="1" dirty="0">
                <a:solidFill>
                  <a:schemeClr val="accent2"/>
                </a:solidFill>
                <a:sym typeface="Gill Sans" charset="0"/>
              </a:rPr>
              <a:t>Match Object</a:t>
            </a:r>
            <a:endParaRPr lang="en-US" altLang="en-US" dirty="0">
              <a:solidFill>
                <a:schemeClr val="accent2"/>
              </a:solidFill>
              <a:effectLst>
                <a:outerShdw blurRad="38100" dist="38100" dir="2700000" algn="tl">
                  <a:srgbClr val="000000"/>
                </a:outerShdw>
              </a:effectLst>
              <a:ea typeface="ＭＳ Ｐゴシック" panose="020B0600070205080204" pitchFamily="34" charset="-128"/>
            </a:endParaRPr>
          </a:p>
        </p:txBody>
      </p:sp>
      <p:sp>
        <p:nvSpPr>
          <p:cNvPr id="24579" name="Content Placeholder 2">
            <a:extLst>
              <a:ext uri="{FF2B5EF4-FFF2-40B4-BE49-F238E27FC236}">
                <a16:creationId xmlns:a16="http://schemas.microsoft.com/office/drawing/2014/main" id="{E92E4095-767A-C341-B6FD-BF6E581DBA8E}"/>
              </a:ext>
            </a:extLst>
          </p:cNvPr>
          <p:cNvSpPr>
            <a:spLocks noGrp="1"/>
          </p:cNvSpPr>
          <p:nvPr>
            <p:ph idx="1"/>
          </p:nvPr>
        </p:nvSpPr>
        <p:spPr>
          <a:xfrm>
            <a:off x="685800" y="1295400"/>
            <a:ext cx="8153400" cy="5334000"/>
          </a:xfrm>
        </p:spPr>
        <p:txBody>
          <a:bodyPr/>
          <a:lstStyle/>
          <a:p>
            <a:r>
              <a:rPr lang="en-US" altLang="en-US" sz="2000" dirty="0">
                <a:ea typeface="ＭＳ Ｐゴシック" panose="020B0600070205080204" pitchFamily="34" charset="-128"/>
              </a:rPr>
              <a:t>A: an instance of the match class with the details of the match result</a:t>
            </a:r>
          </a:p>
          <a:p>
            <a:pPr lvl="1">
              <a:buFontTx/>
              <a:buNone/>
            </a:pPr>
            <a:endParaRPr lang="en-US" altLang="en-US" sz="2000" dirty="0">
              <a:ea typeface="ＭＳ Ｐゴシック" panose="020B0600070205080204" pitchFamily="34" charset="-128"/>
            </a:endParaRPr>
          </a:p>
          <a:p>
            <a:pPr lvl="1">
              <a:buFontTx/>
              <a:buNone/>
            </a:pPr>
            <a:r>
              <a:rPr lang="en-US" altLang="en-US" sz="2000" dirty="0">
                <a:solidFill>
                  <a:schemeClr val="bg2"/>
                </a:solidFill>
                <a:ea typeface="ＭＳ Ｐゴシック" panose="020B0600070205080204" pitchFamily="34" charset="-128"/>
              </a:rPr>
              <a:t>&gt;&gt;&gt; r1 = </a:t>
            </a:r>
            <a:r>
              <a:rPr lang="en-US" altLang="en-US" sz="2000" dirty="0" err="1">
                <a:solidFill>
                  <a:schemeClr val="bg2"/>
                </a:solidFill>
                <a:ea typeface="ＭＳ Ｐゴシック" panose="020B0600070205080204" pitchFamily="34" charset="-128"/>
              </a:rPr>
              <a:t>re.search</a:t>
            </a:r>
            <a:r>
              <a:rPr lang="en-US" altLang="en-US" sz="2000" dirty="0">
                <a:solidFill>
                  <a:schemeClr val="bg2"/>
                </a:solidFill>
                <a:ea typeface="ＭＳ Ｐゴシック" panose="020B0600070205080204" pitchFamily="34" charset="-128"/>
              </a:rPr>
              <a:t>("a*b","</a:t>
            </a:r>
            <a:r>
              <a:rPr lang="en-US" altLang="en-US" sz="2000" dirty="0" err="1">
                <a:solidFill>
                  <a:schemeClr val="bg2"/>
                </a:solidFill>
                <a:ea typeface="ＭＳ Ｐゴシック" panose="020B0600070205080204" pitchFamily="34" charset="-128"/>
              </a:rPr>
              <a:t>fooaaabcde</a:t>
            </a:r>
            <a:r>
              <a:rPr lang="en-US" altLang="en-US" sz="2000" dirty="0">
                <a:solidFill>
                  <a:schemeClr val="bg2"/>
                </a:solidFill>
                <a:ea typeface="ＭＳ Ｐゴシック" panose="020B0600070205080204" pitchFamily="34" charset="-128"/>
              </a:rPr>
              <a:t>")</a:t>
            </a:r>
          </a:p>
          <a:p>
            <a:pPr lvl="1">
              <a:buFontTx/>
              <a:buNone/>
            </a:pPr>
            <a:r>
              <a:rPr lang="en-US" altLang="en-US" sz="2000" dirty="0">
                <a:solidFill>
                  <a:schemeClr val="bg2"/>
                </a:solidFill>
                <a:ea typeface="ＭＳ Ｐゴシック" panose="020B0600070205080204" pitchFamily="34" charset="-128"/>
              </a:rPr>
              <a:t>&gt;&gt;&gt; r1.group()  # group returns string matched</a:t>
            </a:r>
          </a:p>
          <a:p>
            <a:pPr lvl="1">
              <a:buFontTx/>
              <a:buNone/>
            </a:pP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aaab</a:t>
            </a:r>
            <a:r>
              <a:rPr lang="en-US" altLang="en-US" sz="2000" dirty="0">
                <a:ea typeface="ＭＳ Ｐゴシック" panose="020B0600070205080204" pitchFamily="34" charset="-128"/>
              </a:rPr>
              <a:t>'</a:t>
            </a:r>
          </a:p>
          <a:p>
            <a:pPr lvl="1">
              <a:buFontTx/>
              <a:buNone/>
            </a:pPr>
            <a:r>
              <a:rPr lang="en-US" altLang="en-US" sz="2000" dirty="0">
                <a:solidFill>
                  <a:schemeClr val="bg2"/>
                </a:solidFill>
                <a:ea typeface="ＭＳ Ｐゴシック" panose="020B0600070205080204" pitchFamily="34" charset="-128"/>
              </a:rPr>
              <a:t>&gt;&gt;&gt; r1.start()  # index of the match start</a:t>
            </a:r>
          </a:p>
          <a:p>
            <a:pPr lvl="1">
              <a:buFontTx/>
              <a:buNone/>
            </a:pPr>
            <a:r>
              <a:rPr lang="en-US" altLang="en-US" sz="2000" dirty="0">
                <a:ea typeface="ＭＳ Ｐゴシック" panose="020B0600070205080204" pitchFamily="34" charset="-128"/>
              </a:rPr>
              <a:t>3</a:t>
            </a:r>
          </a:p>
          <a:p>
            <a:pPr lvl="1">
              <a:buFontTx/>
              <a:buNone/>
            </a:pPr>
            <a:r>
              <a:rPr lang="en-US" altLang="en-US" sz="2000" dirty="0">
                <a:solidFill>
                  <a:schemeClr val="bg2"/>
                </a:solidFill>
                <a:ea typeface="ＭＳ Ｐゴシック" panose="020B0600070205080204" pitchFamily="34" charset="-128"/>
              </a:rPr>
              <a:t>&gt;&gt;&gt; r1.end()    # index of the match end</a:t>
            </a:r>
          </a:p>
          <a:p>
            <a:pPr lvl="1">
              <a:buFontTx/>
              <a:buNone/>
            </a:pPr>
            <a:r>
              <a:rPr lang="en-US" altLang="en-US" sz="2000" dirty="0">
                <a:ea typeface="ＭＳ Ｐゴシック" panose="020B0600070205080204" pitchFamily="34" charset="-128"/>
              </a:rPr>
              <a:t>7</a:t>
            </a:r>
          </a:p>
          <a:p>
            <a:pPr lvl="1">
              <a:buFontTx/>
              <a:buNone/>
            </a:pPr>
            <a:r>
              <a:rPr lang="en-US" altLang="en-US" sz="2000" dirty="0">
                <a:solidFill>
                  <a:schemeClr val="bg2"/>
                </a:solidFill>
                <a:ea typeface="ＭＳ Ｐゴシック" panose="020B0600070205080204" pitchFamily="34" charset="-128"/>
              </a:rPr>
              <a:t>&gt;&gt;&gt; r1.span()   # tuple of (start, end)</a:t>
            </a:r>
          </a:p>
          <a:p>
            <a:pPr lvl="1">
              <a:buFontTx/>
              <a:buNone/>
            </a:pPr>
            <a:r>
              <a:rPr lang="en-US" altLang="en-US" sz="2000" dirty="0">
                <a:ea typeface="ＭＳ Ｐゴシック" panose="020B0600070205080204" pitchFamily="34" charset="-128"/>
              </a:rPr>
              <a:t>(3, 7)</a:t>
            </a:r>
          </a:p>
          <a:p>
            <a:pPr lvl="1">
              <a:buFontTx/>
              <a:buNone/>
            </a:pPr>
            <a:endParaRPr lang="en-US" altLang="en-US" dirty="0">
              <a:latin typeface="Courier" pitchFamily="2" charset="0"/>
              <a:ea typeface="ＭＳ Ｐゴシック" panose="020B0600070205080204" pitchFamily="34" charset="-128"/>
            </a:endParaRPr>
          </a:p>
          <a:p>
            <a:pPr>
              <a:buFont typeface="Symbol" pitchFamily="2" charset="2"/>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37719543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DEEC-8FEC-7A4E-861D-2601CFE7F8C0}"/>
              </a:ext>
            </a:extLst>
          </p:cNvPr>
          <p:cNvSpPr>
            <a:spLocks noGrp="1"/>
          </p:cNvSpPr>
          <p:nvPr>
            <p:ph type="title"/>
          </p:nvPr>
        </p:nvSpPr>
        <p:spPr/>
        <p:txBody>
          <a:bodyPr/>
          <a:lstStyle/>
          <a:p>
            <a:pPr>
              <a:defRPr/>
            </a:pPr>
            <a:r>
              <a:rPr lang="en-US" b="1" dirty="0">
                <a:solidFill>
                  <a:schemeClr val="accent2"/>
                </a:solidFill>
                <a:sym typeface="Gill Sans" charset="0"/>
              </a:rPr>
              <a:t>What got Matched</a:t>
            </a:r>
            <a:endParaRPr lang="en-US" dirty="0">
              <a:solidFill>
                <a:schemeClr val="accent2"/>
              </a:solidFill>
              <a:effectLst>
                <a:outerShdw blurRad="38100" dist="38100" dir="2700000" algn="tl">
                  <a:srgbClr val="000000"/>
                </a:outerShdw>
              </a:effectLst>
              <a:ea typeface="ＭＳ Ｐゴシック" charset="-128"/>
              <a:cs typeface="ＭＳ Ｐゴシック" charset="-128"/>
            </a:endParaRPr>
          </a:p>
        </p:txBody>
      </p:sp>
      <p:sp>
        <p:nvSpPr>
          <p:cNvPr id="25603" name="Content Placeholder 2">
            <a:extLst>
              <a:ext uri="{FF2B5EF4-FFF2-40B4-BE49-F238E27FC236}">
                <a16:creationId xmlns:a16="http://schemas.microsoft.com/office/drawing/2014/main" id="{A8B62C71-4BF8-2E4B-8E44-E4878989583F}"/>
              </a:ext>
            </a:extLst>
          </p:cNvPr>
          <p:cNvSpPr>
            <a:spLocks noGrp="1"/>
          </p:cNvSpPr>
          <p:nvPr>
            <p:ph idx="1"/>
          </p:nvPr>
        </p:nvSpPr>
        <p:spPr/>
        <p:txBody>
          <a:bodyPr/>
          <a:lstStyle/>
          <a:p>
            <a:r>
              <a:rPr lang="en-US" altLang="en-US" sz="2400" dirty="0">
                <a:ea typeface="ＭＳ Ｐゴシック" panose="020B0600070205080204" pitchFamily="34" charset="-128"/>
              </a:rPr>
              <a:t>Here’s a pattern to match simple email addresses</a:t>
            </a:r>
          </a:p>
          <a:p>
            <a:pPr lvl="2">
              <a:buFontTx/>
              <a:buNone/>
            </a:pPr>
            <a:r>
              <a:rPr lang="en-US" altLang="en-US" dirty="0">
                <a:solidFill>
                  <a:schemeClr val="bg2"/>
                </a:solidFill>
                <a:ea typeface="ＭＳ Ｐゴシック" panose="020B0600070205080204" pitchFamily="34" charset="-128"/>
              </a:rPr>
              <a:t> \w+@(\w+\.)+(</a:t>
            </a:r>
            <a:r>
              <a:rPr lang="en-US" altLang="en-US" dirty="0" err="1">
                <a:solidFill>
                  <a:schemeClr val="bg2"/>
                </a:solidFill>
                <a:ea typeface="ＭＳ Ｐゴシック" panose="020B0600070205080204" pitchFamily="34" charset="-128"/>
              </a:rPr>
              <a:t>com|org|net|edu</a:t>
            </a:r>
            <a:r>
              <a:rPr lang="en-US" altLang="en-US" dirty="0">
                <a:solidFill>
                  <a:schemeClr val="bg2"/>
                </a:solidFill>
                <a:ea typeface="ＭＳ Ｐゴシック" panose="020B0600070205080204" pitchFamily="34" charset="-128"/>
              </a:rPr>
              <a:t>)</a:t>
            </a:r>
          </a:p>
          <a:p>
            <a:pPr>
              <a:buFont typeface="Symbol" pitchFamily="2" charset="2"/>
              <a:buNone/>
            </a:pPr>
            <a:endParaRPr lang="en-US" altLang="en-US" sz="2000" dirty="0">
              <a:latin typeface="Courier" pitchFamily="2" charset="0"/>
              <a:ea typeface="ＭＳ Ｐゴシック" panose="020B0600070205080204" pitchFamily="34" charset="-128"/>
            </a:endParaRPr>
          </a:p>
          <a:p>
            <a:pPr>
              <a:buFont typeface="Symbol" pitchFamily="2" charset="2"/>
              <a:buNone/>
            </a:pPr>
            <a:r>
              <a:rPr lang="en-US" altLang="en-US" sz="2200" dirty="0">
                <a:latin typeface="Courier" pitchFamily="2" charset="0"/>
                <a:ea typeface="ＭＳ Ｐゴシック" panose="020B0600070205080204" pitchFamily="34" charset="-128"/>
              </a:rPr>
              <a:t>&gt;&gt;&gt; pat1 = "\w+@(\w+\.)+(</a:t>
            </a:r>
            <a:r>
              <a:rPr lang="en-US" altLang="en-US" sz="2200" dirty="0" err="1">
                <a:latin typeface="Courier" pitchFamily="2" charset="0"/>
                <a:ea typeface="ＭＳ Ｐゴシック" panose="020B0600070205080204" pitchFamily="34" charset="-128"/>
              </a:rPr>
              <a:t>com|org|net|edu</a:t>
            </a:r>
            <a:r>
              <a:rPr lang="en-US" altLang="en-US" sz="2200" dirty="0">
                <a:latin typeface="Courier" pitchFamily="2" charset="0"/>
                <a:ea typeface="ＭＳ Ｐゴシック" panose="020B0600070205080204" pitchFamily="34" charset="-128"/>
              </a:rPr>
              <a:t>)"</a:t>
            </a:r>
          </a:p>
          <a:p>
            <a:pPr>
              <a:buFont typeface="Symbol" pitchFamily="2" charset="2"/>
              <a:buNone/>
            </a:pPr>
            <a:r>
              <a:rPr lang="en-US" altLang="en-US" sz="2200" dirty="0">
                <a:latin typeface="Courier" pitchFamily="2" charset="0"/>
                <a:ea typeface="ＭＳ Ｐゴシック" panose="020B0600070205080204" pitchFamily="34" charset="-128"/>
              </a:rPr>
              <a:t>&gt;&gt;&gt; r1 = </a:t>
            </a:r>
            <a:r>
              <a:rPr lang="en-US" altLang="en-US" sz="2200" dirty="0" err="1">
                <a:latin typeface="Courier" pitchFamily="2" charset="0"/>
                <a:ea typeface="ＭＳ Ｐゴシック" panose="020B0600070205080204" pitchFamily="34" charset="-128"/>
              </a:rPr>
              <a:t>re.match</a:t>
            </a:r>
            <a:r>
              <a:rPr lang="en-US" altLang="en-US" sz="2200" dirty="0">
                <a:latin typeface="Courier" pitchFamily="2" charset="0"/>
                <a:ea typeface="ＭＳ Ｐゴシック" panose="020B0600070205080204" pitchFamily="34" charset="-128"/>
              </a:rPr>
              <a:t>(pat,"</a:t>
            </a:r>
            <a:r>
              <a:rPr lang="en-US" altLang="en-US" sz="2200" dirty="0" err="1">
                <a:latin typeface="Courier" pitchFamily="2" charset="0"/>
                <a:ea typeface="ＭＳ Ｐゴシック" panose="020B0600070205080204" pitchFamily="34" charset="-128"/>
              </a:rPr>
              <a:t>finin@cs.umbc.edu</a:t>
            </a:r>
            <a:r>
              <a:rPr lang="en-US" altLang="en-US" sz="2200" dirty="0">
                <a:latin typeface="Courier" pitchFamily="2" charset="0"/>
                <a:ea typeface="ＭＳ Ｐゴシック" panose="020B0600070205080204" pitchFamily="34" charset="-128"/>
              </a:rPr>
              <a:t>")</a:t>
            </a:r>
          </a:p>
          <a:p>
            <a:pPr>
              <a:buFont typeface="Symbol" pitchFamily="2" charset="2"/>
              <a:buNone/>
            </a:pPr>
            <a:r>
              <a:rPr lang="en-US" altLang="en-US" sz="2200" dirty="0">
                <a:latin typeface="Courier" pitchFamily="2" charset="0"/>
                <a:ea typeface="ＭＳ Ｐゴシック" panose="020B0600070205080204" pitchFamily="34" charset="-128"/>
              </a:rPr>
              <a:t>&gt;&gt;&gt; r1.group()</a:t>
            </a:r>
          </a:p>
          <a:p>
            <a:pPr>
              <a:buFont typeface="Symbol" pitchFamily="2" charset="2"/>
              <a:buNone/>
            </a:pPr>
            <a:r>
              <a:rPr lang="en-US" altLang="en-US" sz="2200" dirty="0">
                <a:latin typeface="Courier" pitchFamily="2" charset="0"/>
                <a:ea typeface="ＭＳ Ｐゴシック" panose="020B0600070205080204" pitchFamily="34" charset="-128"/>
              </a:rPr>
              <a:t>'</a:t>
            </a:r>
            <a:r>
              <a:rPr lang="en-US" altLang="en-US" sz="2200" dirty="0" err="1">
                <a:latin typeface="Courier" pitchFamily="2" charset="0"/>
                <a:ea typeface="ＭＳ Ｐゴシック" panose="020B0600070205080204" pitchFamily="34" charset="-128"/>
              </a:rPr>
              <a:t>finin@cs.umbc.edu</a:t>
            </a:r>
            <a:r>
              <a:rPr lang="en-US" altLang="en-US" sz="2200" dirty="0">
                <a:latin typeface="Courier" pitchFamily="2" charset="0"/>
                <a:ea typeface="ＭＳ Ｐゴシック" panose="020B0600070205080204" pitchFamily="34" charset="-128"/>
              </a:rPr>
              <a:t>’</a:t>
            </a:r>
          </a:p>
          <a:p>
            <a:pPr>
              <a:buFont typeface="Symbol" pitchFamily="2" charset="2"/>
              <a:buNone/>
            </a:pPr>
            <a:endParaRPr lang="en-US" altLang="en-US" sz="2000" dirty="0">
              <a:latin typeface="Courier" pitchFamily="2" charset="0"/>
              <a:ea typeface="ＭＳ Ｐゴシック" panose="020B0600070205080204" pitchFamily="34" charset="-128"/>
            </a:endParaRPr>
          </a:p>
          <a:p>
            <a:r>
              <a:rPr lang="en-US" altLang="en-US" sz="2400" dirty="0">
                <a:ea typeface="ＭＳ Ｐゴシック" panose="020B0600070205080204" pitchFamily="34" charset="-128"/>
              </a:rPr>
              <a:t>We might want to extract the pattern parts, like the email name and host </a:t>
            </a:r>
          </a:p>
        </p:txBody>
      </p:sp>
    </p:spTree>
    <p:extLst>
      <p:ext uri="{BB962C8B-B14F-4D97-AF65-F5344CB8AC3E}">
        <p14:creationId xmlns:p14="http://schemas.microsoft.com/office/powerpoint/2010/main" val="28498190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D7CD-508C-554C-B75F-92A0E9E45340}"/>
              </a:ext>
            </a:extLst>
          </p:cNvPr>
          <p:cNvSpPr>
            <a:spLocks noGrp="1"/>
          </p:cNvSpPr>
          <p:nvPr>
            <p:ph type="title"/>
          </p:nvPr>
        </p:nvSpPr>
        <p:spPr/>
        <p:txBody>
          <a:bodyPr/>
          <a:lstStyle/>
          <a:p>
            <a:pPr>
              <a:defRPr/>
            </a:pPr>
            <a:r>
              <a:rPr lang="en-US" b="1" dirty="0">
                <a:solidFill>
                  <a:schemeClr val="accent2"/>
                </a:solidFill>
                <a:sym typeface="Gill Sans" charset="0"/>
              </a:rPr>
              <a:t>What got Matched</a:t>
            </a:r>
            <a:endParaRPr lang="en-US" dirty="0">
              <a:solidFill>
                <a:schemeClr val="accent2"/>
              </a:solidFill>
              <a:effectLst>
                <a:outerShdw blurRad="38100" dist="38100" dir="2700000" algn="tl">
                  <a:srgbClr val="000000"/>
                </a:outerShdw>
              </a:effectLst>
              <a:ea typeface="ＭＳ Ｐゴシック" charset="-128"/>
              <a:cs typeface="ＭＳ Ｐゴシック" charset="-128"/>
            </a:endParaRPr>
          </a:p>
        </p:txBody>
      </p:sp>
      <p:sp>
        <p:nvSpPr>
          <p:cNvPr id="26627" name="Content Placeholder 2">
            <a:extLst>
              <a:ext uri="{FF2B5EF4-FFF2-40B4-BE49-F238E27FC236}">
                <a16:creationId xmlns:a16="http://schemas.microsoft.com/office/drawing/2014/main" id="{DB34B8D3-D536-D24F-B654-4573B71CD439}"/>
              </a:ext>
            </a:extLst>
          </p:cNvPr>
          <p:cNvSpPr>
            <a:spLocks noGrp="1"/>
          </p:cNvSpPr>
          <p:nvPr>
            <p:ph idx="1"/>
          </p:nvPr>
        </p:nvSpPr>
        <p:spPr/>
        <p:txBody>
          <a:bodyPr/>
          <a:lstStyle/>
          <a:p>
            <a:r>
              <a:rPr lang="en-US" altLang="en-US" sz="2400" dirty="0">
                <a:ea typeface="ＭＳ Ｐゴシック" panose="020B0600070205080204" pitchFamily="34" charset="-128"/>
              </a:rPr>
              <a:t>We can put parentheses around groups we want to be able to reference</a:t>
            </a:r>
          </a:p>
          <a:p>
            <a:pPr lvl="1">
              <a:buNone/>
            </a:pPr>
            <a:endParaRPr lang="en-US" altLang="en-US" sz="1400" dirty="0">
              <a:ea typeface="ＭＳ Ｐゴシック" panose="020B0600070205080204" pitchFamily="34" charset="-128"/>
            </a:endParaRPr>
          </a:p>
          <a:p>
            <a:pPr lvl="1">
              <a:buNone/>
            </a:pPr>
            <a:r>
              <a:rPr lang="en-US" altLang="en-US" sz="1600" dirty="0">
                <a:ea typeface="ＭＳ Ｐゴシック" panose="020B0600070205080204" pitchFamily="34" charset="-128"/>
              </a:rPr>
              <a:t>&gt;&gt;&gt; pat2 = "(\w+)@((\w+\.)+(</a:t>
            </a:r>
            <a:r>
              <a:rPr lang="en-US" altLang="en-US" sz="1600" dirty="0" err="1">
                <a:ea typeface="ＭＳ Ｐゴシック" panose="020B0600070205080204" pitchFamily="34" charset="-128"/>
              </a:rPr>
              <a:t>com|org|net|edu</a:t>
            </a:r>
            <a:r>
              <a:rPr lang="en-US" altLang="en-US" sz="1600" dirty="0">
                <a:ea typeface="ＭＳ Ｐゴシック" panose="020B0600070205080204" pitchFamily="34" charset="-128"/>
              </a:rPr>
              <a:t>))"</a:t>
            </a:r>
          </a:p>
          <a:p>
            <a:pPr lvl="1">
              <a:buNone/>
            </a:pPr>
            <a:r>
              <a:rPr lang="en-US" altLang="en-US" sz="1600" dirty="0">
                <a:ea typeface="ＭＳ Ｐゴシック" panose="020B0600070205080204" pitchFamily="34" charset="-128"/>
              </a:rPr>
              <a:t>&gt;&gt;&gt; r2 = </a:t>
            </a:r>
            <a:r>
              <a:rPr lang="en-US" altLang="en-US" sz="1600" dirty="0" err="1">
                <a:ea typeface="ＭＳ Ｐゴシック" panose="020B0600070205080204" pitchFamily="34" charset="-128"/>
              </a:rPr>
              <a:t>re.match</a:t>
            </a:r>
            <a:r>
              <a:rPr lang="en-US" altLang="en-US" sz="1600" dirty="0">
                <a:ea typeface="ＭＳ Ｐゴシック" panose="020B0600070205080204" pitchFamily="34" charset="-128"/>
              </a:rPr>
              <a:t>(pat2,"finin@cs.umbc.edu")</a:t>
            </a:r>
          </a:p>
          <a:p>
            <a:pPr lvl="1">
              <a:buNone/>
            </a:pPr>
            <a:r>
              <a:rPr lang="en-US" altLang="en-US" sz="1600" dirty="0">
                <a:ea typeface="ＭＳ Ｐゴシック" panose="020B0600070205080204" pitchFamily="34" charset="-128"/>
              </a:rPr>
              <a:t>&gt;&gt;&gt; r2.group(1)</a:t>
            </a:r>
          </a:p>
          <a:p>
            <a:pPr lvl="1">
              <a:buNone/>
            </a:pPr>
            <a:r>
              <a:rPr lang="en-US" altLang="en-US" sz="1600" dirty="0">
                <a:ea typeface="ＭＳ Ｐゴシック" panose="020B0600070205080204" pitchFamily="34" charset="-128"/>
              </a:rPr>
              <a:t>'</a:t>
            </a:r>
            <a:r>
              <a:rPr lang="en-US" altLang="en-US" sz="1600" dirty="0" err="1">
                <a:ea typeface="ＭＳ Ｐゴシック" panose="020B0600070205080204" pitchFamily="34" charset="-128"/>
              </a:rPr>
              <a:t>finin</a:t>
            </a:r>
            <a:r>
              <a:rPr lang="en-US" altLang="en-US" sz="1600" dirty="0">
                <a:ea typeface="ＭＳ Ｐゴシック" panose="020B0600070205080204" pitchFamily="34" charset="-128"/>
              </a:rPr>
              <a:t>'</a:t>
            </a:r>
          </a:p>
          <a:p>
            <a:pPr lvl="1">
              <a:buNone/>
            </a:pPr>
            <a:r>
              <a:rPr lang="en-US" altLang="en-US" sz="1600" dirty="0">
                <a:ea typeface="ＭＳ Ｐゴシック" panose="020B0600070205080204" pitchFamily="34" charset="-128"/>
              </a:rPr>
              <a:t>&gt;&gt;&gt; r2.group(2)</a:t>
            </a:r>
          </a:p>
          <a:p>
            <a:pPr lvl="1">
              <a:buNone/>
            </a:pPr>
            <a:r>
              <a:rPr lang="en-US" altLang="en-US" sz="1600" dirty="0">
                <a:ea typeface="ＭＳ Ｐゴシック" panose="020B0600070205080204" pitchFamily="34" charset="-128"/>
              </a:rPr>
              <a:t>'</a:t>
            </a:r>
            <a:r>
              <a:rPr lang="en-US" altLang="en-US" sz="1600" dirty="0" err="1">
                <a:ea typeface="ＭＳ Ｐゴシック" panose="020B0600070205080204" pitchFamily="34" charset="-128"/>
              </a:rPr>
              <a:t>cs.umbc.edu</a:t>
            </a:r>
            <a:r>
              <a:rPr lang="en-US" altLang="en-US" sz="1600" dirty="0">
                <a:ea typeface="ＭＳ Ｐゴシック" panose="020B0600070205080204" pitchFamily="34" charset="-128"/>
              </a:rPr>
              <a:t>'</a:t>
            </a:r>
          </a:p>
          <a:p>
            <a:pPr lvl="1">
              <a:buNone/>
            </a:pPr>
            <a:r>
              <a:rPr lang="en-US" altLang="en-US" sz="1600" dirty="0">
                <a:ea typeface="ＭＳ Ｐゴシック" panose="020B0600070205080204" pitchFamily="34" charset="-128"/>
              </a:rPr>
              <a:t>&gt;&gt;&gt; r2.groups()</a:t>
            </a:r>
          </a:p>
          <a:p>
            <a:pPr lvl="1">
              <a:buNone/>
            </a:pPr>
            <a:r>
              <a:rPr lang="en-US" altLang="en-US" sz="1600" dirty="0">
                <a:ea typeface="ＭＳ Ｐゴシック" panose="020B0600070205080204" pitchFamily="34" charset="-128"/>
              </a:rPr>
              <a:t>r2.groups()</a:t>
            </a:r>
          </a:p>
          <a:p>
            <a:pPr lvl="1">
              <a:buNone/>
            </a:pPr>
            <a:r>
              <a:rPr lang="en-US" altLang="en-US" sz="1600" dirty="0">
                <a:ea typeface="ＭＳ Ｐゴシック" panose="020B0600070205080204" pitchFamily="34" charset="-128"/>
              </a:rPr>
              <a:t>('</a:t>
            </a:r>
            <a:r>
              <a:rPr lang="en-US" altLang="en-US" sz="1600" dirty="0" err="1">
                <a:ea typeface="ＭＳ Ｐゴシック" panose="020B0600070205080204" pitchFamily="34" charset="-128"/>
              </a:rPr>
              <a:t>finin</a:t>
            </a:r>
            <a:r>
              <a:rPr lang="en-US" altLang="en-US" sz="1600" dirty="0">
                <a:ea typeface="ＭＳ Ｐゴシック" panose="020B0600070205080204" pitchFamily="34" charset="-128"/>
              </a:rPr>
              <a:t>', '</a:t>
            </a:r>
            <a:r>
              <a:rPr lang="en-US" altLang="en-US" sz="1600" dirty="0" err="1">
                <a:ea typeface="ＭＳ Ｐゴシック" panose="020B0600070205080204" pitchFamily="34" charset="-128"/>
              </a:rPr>
              <a:t>cs.umbc.edu</a:t>
            </a:r>
            <a:r>
              <a:rPr lang="en-US" altLang="en-US" sz="1600" dirty="0">
                <a:ea typeface="ＭＳ Ｐゴシック" panose="020B0600070205080204" pitchFamily="34" charset="-128"/>
              </a:rPr>
              <a:t>', '</a:t>
            </a:r>
            <a:r>
              <a:rPr lang="en-US" altLang="en-US" sz="1600" dirty="0" err="1">
                <a:ea typeface="ＭＳ Ｐゴシック" panose="020B0600070205080204" pitchFamily="34" charset="-128"/>
              </a:rPr>
              <a:t>umbc</a:t>
            </a:r>
            <a:r>
              <a:rPr lang="en-US" altLang="en-US" sz="1600" dirty="0">
                <a:ea typeface="ＭＳ Ｐゴシック" panose="020B0600070205080204" pitchFamily="34" charset="-128"/>
              </a:rPr>
              <a:t>.', '</a:t>
            </a:r>
            <a:r>
              <a:rPr lang="en-US" altLang="en-US" sz="1600" dirty="0" err="1">
                <a:ea typeface="ＭＳ Ｐゴシック" panose="020B0600070205080204" pitchFamily="34" charset="-128"/>
              </a:rPr>
              <a:t>edu</a:t>
            </a:r>
            <a:r>
              <a:rPr lang="en-US" altLang="en-US" sz="1600" dirty="0">
                <a:ea typeface="ＭＳ Ｐゴシック" panose="020B0600070205080204" pitchFamily="34" charset="-128"/>
              </a:rPr>
              <a:t>’)</a:t>
            </a:r>
          </a:p>
          <a:p>
            <a:endParaRPr lang="en-US" altLang="en-US" sz="2400" dirty="0">
              <a:ea typeface="ＭＳ Ｐゴシック" panose="020B0600070205080204" pitchFamily="34" charset="-128"/>
            </a:endParaRPr>
          </a:p>
          <a:p>
            <a:r>
              <a:rPr lang="en-US" altLang="en-US" sz="2000" dirty="0">
                <a:ea typeface="ＭＳ Ｐゴシック" panose="020B0600070205080204" pitchFamily="34" charset="-128"/>
              </a:rPr>
              <a:t>Note that the ‘groups’ are numbered in a preorder traversal of the forest</a:t>
            </a:r>
          </a:p>
        </p:txBody>
      </p:sp>
    </p:spTree>
    <p:extLst>
      <p:ext uri="{BB962C8B-B14F-4D97-AF65-F5344CB8AC3E}">
        <p14:creationId xmlns:p14="http://schemas.microsoft.com/office/powerpoint/2010/main" val="41695782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987A-46C9-1946-A8E1-D52329E5CA11}"/>
              </a:ext>
            </a:extLst>
          </p:cNvPr>
          <p:cNvSpPr>
            <a:spLocks noGrp="1"/>
          </p:cNvSpPr>
          <p:nvPr>
            <p:ph type="title"/>
          </p:nvPr>
        </p:nvSpPr>
        <p:spPr/>
        <p:txBody>
          <a:bodyPr/>
          <a:lstStyle/>
          <a:p>
            <a:pPr>
              <a:defRPr/>
            </a:pPr>
            <a:r>
              <a:rPr lang="en-US" b="1" dirty="0">
                <a:solidFill>
                  <a:schemeClr val="accent2"/>
                </a:solidFill>
                <a:sym typeface="Gill Sans" charset="0"/>
              </a:rPr>
              <a:t>What got Matched</a:t>
            </a:r>
            <a:endParaRPr lang="en-US" dirty="0">
              <a:effectLst>
                <a:outerShdw blurRad="38100" dist="38100" dir="2700000" algn="tl">
                  <a:srgbClr val="000000"/>
                </a:outerShdw>
              </a:effectLst>
              <a:ea typeface="ＭＳ Ｐゴシック" charset="-128"/>
              <a:cs typeface="ＭＳ Ｐゴシック" charset="-128"/>
            </a:endParaRPr>
          </a:p>
        </p:txBody>
      </p:sp>
      <p:sp>
        <p:nvSpPr>
          <p:cNvPr id="27651" name="Content Placeholder 2">
            <a:extLst>
              <a:ext uri="{FF2B5EF4-FFF2-40B4-BE49-F238E27FC236}">
                <a16:creationId xmlns:a16="http://schemas.microsoft.com/office/drawing/2014/main" id="{23D71A32-1546-D244-BAFA-D5A68FD9417E}"/>
              </a:ext>
            </a:extLst>
          </p:cNvPr>
          <p:cNvSpPr>
            <a:spLocks noGrp="1"/>
          </p:cNvSpPr>
          <p:nvPr>
            <p:ph idx="1"/>
          </p:nvPr>
        </p:nvSpPr>
        <p:spPr/>
        <p:txBody>
          <a:bodyPr/>
          <a:lstStyle/>
          <a:p>
            <a:r>
              <a:rPr lang="en-US" altLang="en-US" sz="2800" dirty="0">
                <a:ea typeface="ＭＳ Ｐゴシック" panose="020B0600070205080204" pitchFamily="34" charset="-128"/>
              </a:rPr>
              <a:t>We can ‘label’ the groups as well… </a:t>
            </a:r>
            <a:endParaRPr lang="en-US" altLang="en-US" sz="2000" dirty="0">
              <a:latin typeface="Courier" pitchFamily="2" charset="0"/>
              <a:ea typeface="ＭＳ Ｐゴシック" panose="020B0600070205080204" pitchFamily="34" charset="-128"/>
            </a:endParaRP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&gt;&gt;&gt; pat3 ="(?P&lt;name&gt;\w+)@(?P&lt;host&gt;(\w+\.)+(</a:t>
            </a:r>
            <a:r>
              <a:rPr lang="en-US" altLang="en-US" sz="2400" dirty="0" err="1">
                <a:solidFill>
                  <a:schemeClr val="bg2"/>
                </a:solidFill>
                <a:latin typeface="Courier" pitchFamily="2" charset="0"/>
                <a:ea typeface="ＭＳ Ｐゴシック" panose="020B0600070205080204" pitchFamily="34" charset="-128"/>
              </a:rPr>
              <a:t>com|org|net|edu</a:t>
            </a:r>
            <a:r>
              <a:rPr lang="en-US" altLang="en-US" sz="2400" dirty="0">
                <a:solidFill>
                  <a:schemeClr val="bg2"/>
                </a:solidFill>
                <a:latin typeface="Courier" pitchFamily="2" charset="0"/>
                <a:ea typeface="ＭＳ Ｐゴシック" panose="020B0600070205080204" pitchFamily="34" charset="-128"/>
              </a:rPr>
              <a:t>))"</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&gt;&gt;&gt; r3 = </a:t>
            </a:r>
            <a:r>
              <a:rPr lang="en-US" altLang="en-US" sz="2400" dirty="0" err="1">
                <a:solidFill>
                  <a:schemeClr val="bg2"/>
                </a:solidFill>
                <a:latin typeface="Courier" pitchFamily="2" charset="0"/>
                <a:ea typeface="ＭＳ Ｐゴシック" panose="020B0600070205080204" pitchFamily="34" charset="-128"/>
              </a:rPr>
              <a:t>re.match</a:t>
            </a:r>
            <a:r>
              <a:rPr lang="en-US" altLang="en-US" sz="2400" dirty="0">
                <a:solidFill>
                  <a:schemeClr val="bg2"/>
                </a:solidFill>
                <a:latin typeface="Courier" pitchFamily="2" charset="0"/>
                <a:ea typeface="ＭＳ Ｐゴシック" panose="020B0600070205080204" pitchFamily="34" charset="-128"/>
              </a:rPr>
              <a:t>(pat3,"finin@cs.umbc.edu")</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&gt;&gt;&gt; r3.group('name')</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a:t>
            </a:r>
            <a:r>
              <a:rPr lang="en-US" altLang="en-US" sz="2400" dirty="0" err="1">
                <a:solidFill>
                  <a:schemeClr val="bg2"/>
                </a:solidFill>
                <a:latin typeface="Courier" pitchFamily="2" charset="0"/>
                <a:ea typeface="ＭＳ Ｐゴシック" panose="020B0600070205080204" pitchFamily="34" charset="-128"/>
              </a:rPr>
              <a:t>finin</a:t>
            </a:r>
            <a:r>
              <a:rPr lang="en-US" altLang="en-US" sz="2400" dirty="0">
                <a:solidFill>
                  <a:schemeClr val="bg2"/>
                </a:solidFill>
                <a:latin typeface="Courier" pitchFamily="2" charset="0"/>
                <a:ea typeface="ＭＳ Ｐゴシック" panose="020B0600070205080204" pitchFamily="34" charset="-128"/>
              </a:rPr>
              <a:t>'</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&gt;&gt;&gt; r3.group('host')</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a:t>
            </a:r>
            <a:r>
              <a:rPr lang="en-US" altLang="en-US" sz="2400" dirty="0" err="1">
                <a:solidFill>
                  <a:schemeClr val="bg2"/>
                </a:solidFill>
                <a:latin typeface="Courier" pitchFamily="2" charset="0"/>
                <a:ea typeface="ＭＳ Ｐゴシック" panose="020B0600070205080204" pitchFamily="34" charset="-128"/>
              </a:rPr>
              <a:t>cs.umbc.edu</a:t>
            </a:r>
            <a:r>
              <a:rPr lang="en-US" altLang="en-US" sz="2400" dirty="0">
                <a:solidFill>
                  <a:schemeClr val="bg2"/>
                </a:solidFill>
                <a:latin typeface="Courier" pitchFamily="2" charset="0"/>
                <a:ea typeface="ＭＳ Ｐゴシック" panose="020B0600070205080204" pitchFamily="34" charset="-128"/>
              </a:rPr>
              <a:t>’</a:t>
            </a:r>
          </a:p>
          <a:p>
            <a:r>
              <a:rPr lang="en-US" altLang="en-US" sz="2800" dirty="0">
                <a:ea typeface="ＭＳ Ｐゴシック" panose="020B0600070205080204" pitchFamily="34" charset="-128"/>
              </a:rPr>
              <a:t>And reference the matching parts by the labels</a:t>
            </a:r>
          </a:p>
        </p:txBody>
      </p:sp>
    </p:spTree>
    <p:extLst>
      <p:ext uri="{BB962C8B-B14F-4D97-AF65-F5344CB8AC3E}">
        <p14:creationId xmlns:p14="http://schemas.microsoft.com/office/powerpoint/2010/main" val="36141591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7BDF-F669-CA4B-ABCF-AD34FC833768}"/>
              </a:ext>
            </a:extLst>
          </p:cNvPr>
          <p:cNvSpPr>
            <a:spLocks noGrp="1"/>
          </p:cNvSpPr>
          <p:nvPr>
            <p:ph type="title"/>
          </p:nvPr>
        </p:nvSpPr>
        <p:spPr/>
        <p:txBody>
          <a:bodyPr/>
          <a:lstStyle/>
          <a:p>
            <a:pPr>
              <a:defRPr/>
            </a:pPr>
            <a:r>
              <a:rPr lang="en-US" dirty="0">
                <a:solidFill>
                  <a:schemeClr val="accent2"/>
                </a:solidFill>
                <a:effectLst>
                  <a:outerShdw blurRad="38100" dist="38100" dir="2700000" algn="tl">
                    <a:srgbClr val="000000"/>
                  </a:outerShdw>
                </a:effectLst>
                <a:ea typeface="ＭＳ Ｐゴシック" charset="-128"/>
                <a:cs typeface="ＭＳ Ｐゴシック" charset="-128"/>
              </a:rPr>
              <a:t>More re functions</a:t>
            </a:r>
          </a:p>
        </p:txBody>
      </p:sp>
      <p:sp>
        <p:nvSpPr>
          <p:cNvPr id="28675" name="Content Placeholder 2">
            <a:extLst>
              <a:ext uri="{FF2B5EF4-FFF2-40B4-BE49-F238E27FC236}">
                <a16:creationId xmlns:a16="http://schemas.microsoft.com/office/drawing/2014/main" id="{2457E321-ED90-6445-A6D8-3CACF26ECD3D}"/>
              </a:ext>
            </a:extLst>
          </p:cNvPr>
          <p:cNvSpPr>
            <a:spLocks noGrp="1"/>
          </p:cNvSpPr>
          <p:nvPr>
            <p:ph idx="1"/>
          </p:nvPr>
        </p:nvSpPr>
        <p:spPr>
          <a:xfrm>
            <a:off x="685800" y="1295400"/>
            <a:ext cx="8229600" cy="5334000"/>
          </a:xfrm>
        </p:spPr>
        <p:txBody>
          <a:bodyPr/>
          <a:lstStyle/>
          <a:p>
            <a:r>
              <a:rPr lang="en-US" altLang="en-US" sz="2800" dirty="0" err="1">
                <a:ea typeface="ＭＳ Ｐゴシック" panose="020B0600070205080204" pitchFamily="34" charset="-128"/>
              </a:rPr>
              <a:t>re.split</a:t>
            </a:r>
            <a:r>
              <a:rPr lang="en-US" altLang="en-US" sz="2800" dirty="0">
                <a:ea typeface="ＭＳ Ｐゴシック" panose="020B0600070205080204" pitchFamily="34" charset="-128"/>
              </a:rPr>
              <a:t>() is like split but can use patterns</a:t>
            </a:r>
            <a:endParaRPr lang="en-US" altLang="en-US" dirty="0">
              <a:ea typeface="ＭＳ Ｐゴシック" panose="020B0600070205080204" pitchFamily="34" charset="-128"/>
            </a:endParaRPr>
          </a:p>
          <a:p>
            <a:pPr>
              <a:buFont typeface="Symbol" pitchFamily="2" charset="2"/>
              <a:buNone/>
            </a:pPr>
            <a:r>
              <a:rPr lang="en-US" altLang="en-US" sz="2200" dirty="0">
                <a:latin typeface="Courier" pitchFamily="2" charset="0"/>
                <a:ea typeface="ＭＳ Ｐゴシック" panose="020B0600070205080204" pitchFamily="34" charset="-128"/>
              </a:rPr>
              <a:t>&gt;&gt;&gt; </a:t>
            </a:r>
            <a:r>
              <a:rPr lang="en-US" altLang="en-US" sz="2200" dirty="0" err="1">
                <a:latin typeface="Courier" pitchFamily="2" charset="0"/>
                <a:ea typeface="ＭＳ Ｐゴシック" panose="020B0600070205080204" pitchFamily="34" charset="-128"/>
              </a:rPr>
              <a:t>re.split</a:t>
            </a:r>
            <a:r>
              <a:rPr lang="en-US" altLang="en-US" sz="2200" dirty="0">
                <a:latin typeface="Courier" pitchFamily="2" charset="0"/>
                <a:ea typeface="ＭＳ Ｐゴシック" panose="020B0600070205080204" pitchFamily="34" charset="-128"/>
              </a:rPr>
              <a:t>("\W+", “This... is a test,  </a:t>
            </a:r>
          </a:p>
          <a:p>
            <a:pPr>
              <a:buFont typeface="Symbol" pitchFamily="2" charset="2"/>
              <a:buNone/>
            </a:pPr>
            <a:r>
              <a:rPr lang="en-US" altLang="en-US" sz="2200" dirty="0">
                <a:latin typeface="Courier" pitchFamily="2" charset="0"/>
                <a:ea typeface="ＭＳ Ｐゴシック" panose="020B0600070205080204" pitchFamily="34" charset="-128"/>
              </a:rPr>
              <a:t>  short and sweet, of split().”)</a:t>
            </a:r>
          </a:p>
          <a:p>
            <a:pPr>
              <a:buFont typeface="Symbol" pitchFamily="2" charset="2"/>
              <a:buNone/>
            </a:pPr>
            <a:r>
              <a:rPr lang="en-US" altLang="en-US" sz="2200" dirty="0">
                <a:latin typeface="Courier" pitchFamily="2" charset="0"/>
                <a:ea typeface="ＭＳ Ｐゴシック" panose="020B0600070205080204" pitchFamily="34" charset="-128"/>
              </a:rPr>
              <a:t>['This', 'is', 'a', 'test', 'short’,</a:t>
            </a:r>
          </a:p>
          <a:p>
            <a:pPr>
              <a:buFont typeface="Symbol" pitchFamily="2" charset="2"/>
              <a:buNone/>
            </a:pPr>
            <a:r>
              <a:rPr lang="en-US" altLang="en-US" sz="2200" dirty="0">
                <a:latin typeface="Courier" pitchFamily="2" charset="0"/>
                <a:ea typeface="ＭＳ Ｐゴシック" panose="020B0600070205080204" pitchFamily="34" charset="-128"/>
              </a:rPr>
              <a:t>  'and', 'sweet', 'of', 'split’, ‘’]</a:t>
            </a:r>
            <a:endParaRPr lang="en-US" altLang="en-US" sz="2200" dirty="0">
              <a:ea typeface="ＭＳ Ｐゴシック" panose="020B0600070205080204" pitchFamily="34" charset="-128"/>
            </a:endParaRPr>
          </a:p>
          <a:p>
            <a:r>
              <a:rPr lang="en-US" altLang="en-US" sz="2800" dirty="0" err="1">
                <a:ea typeface="ＭＳ Ｐゴシック" panose="020B0600070205080204" pitchFamily="34" charset="-128"/>
              </a:rPr>
              <a:t>re.sub</a:t>
            </a:r>
            <a:r>
              <a:rPr lang="en-US" altLang="en-US" sz="2800" dirty="0">
                <a:ea typeface="ＭＳ Ｐゴシック" panose="020B0600070205080204" pitchFamily="34" charset="-128"/>
              </a:rPr>
              <a:t> substitutes one string for a pattern</a:t>
            </a:r>
          </a:p>
          <a:p>
            <a:pPr lvl="1">
              <a:buFontTx/>
              <a:buNone/>
            </a:pPr>
            <a:r>
              <a:rPr lang="en-US" altLang="en-US" sz="2200" dirty="0">
                <a:latin typeface="Courier" pitchFamily="2" charset="0"/>
                <a:ea typeface="ＭＳ Ｐゴシック" panose="020B0600070205080204" pitchFamily="34" charset="-128"/>
              </a:rPr>
              <a:t>&gt;&gt;&gt; </a:t>
            </a:r>
            <a:r>
              <a:rPr lang="en-US" altLang="en-US" sz="2200" dirty="0" err="1">
                <a:latin typeface="Courier" pitchFamily="2" charset="0"/>
                <a:ea typeface="ＭＳ Ｐゴシック" panose="020B0600070205080204" pitchFamily="34" charset="-128"/>
              </a:rPr>
              <a:t>re.sub</a:t>
            </a:r>
            <a:r>
              <a:rPr lang="en-US" altLang="en-US" sz="2200" dirty="0">
                <a:latin typeface="Courier" pitchFamily="2" charset="0"/>
                <a:ea typeface="ＭＳ Ｐゴシック" panose="020B0600070205080204" pitchFamily="34" charset="-128"/>
              </a:rPr>
              <a:t>('(</a:t>
            </a:r>
            <a:r>
              <a:rPr lang="en-US" altLang="en-US" sz="2200" dirty="0" err="1">
                <a:latin typeface="Courier" pitchFamily="2" charset="0"/>
                <a:ea typeface="ＭＳ Ｐゴシック" panose="020B0600070205080204" pitchFamily="34" charset="-128"/>
              </a:rPr>
              <a:t>blue|white|red</a:t>
            </a:r>
            <a:r>
              <a:rPr lang="en-US" altLang="en-US" sz="2200" dirty="0">
                <a:latin typeface="Courier" pitchFamily="2" charset="0"/>
                <a:ea typeface="ＭＳ Ｐゴシック" panose="020B0600070205080204" pitchFamily="34" charset="-128"/>
              </a:rPr>
              <a:t>)', 'black', 'blue socks and red shoes')</a:t>
            </a:r>
          </a:p>
          <a:p>
            <a:pPr lvl="1">
              <a:buFontTx/>
              <a:buNone/>
            </a:pPr>
            <a:r>
              <a:rPr lang="en-US" altLang="en-US" sz="2200" dirty="0">
                <a:latin typeface="Courier" pitchFamily="2" charset="0"/>
                <a:ea typeface="ＭＳ Ｐゴシック" panose="020B0600070205080204" pitchFamily="34" charset="-128"/>
              </a:rPr>
              <a:t>'black socks and black shoes’</a:t>
            </a:r>
          </a:p>
          <a:p>
            <a:r>
              <a:rPr lang="en-US" altLang="en-US" sz="2800" dirty="0" err="1">
                <a:ea typeface="ＭＳ Ｐゴシック" panose="020B0600070205080204" pitchFamily="34" charset="-128"/>
              </a:rPr>
              <a:t>re.findall</a:t>
            </a:r>
            <a:r>
              <a:rPr lang="en-US" altLang="en-US" sz="2800" dirty="0">
                <a:ea typeface="ＭＳ Ｐゴシック" panose="020B0600070205080204" pitchFamily="34" charset="-128"/>
              </a:rPr>
              <a:t>() finds all matches</a:t>
            </a:r>
          </a:p>
          <a:p>
            <a:pPr lvl="1">
              <a:buFontTx/>
              <a:buNone/>
            </a:pPr>
            <a:r>
              <a:rPr lang="en-US" altLang="en-US" sz="2200" dirty="0">
                <a:latin typeface="Courier" pitchFamily="2" charset="0"/>
                <a:ea typeface="ＭＳ Ｐゴシック" panose="020B0600070205080204" pitchFamily="34" charset="-128"/>
              </a:rPr>
              <a:t>&gt;&gt;&gt; </a:t>
            </a:r>
            <a:r>
              <a:rPr lang="en-US" altLang="en-US" sz="2200" dirty="0" err="1">
                <a:latin typeface="Courier" pitchFamily="2" charset="0"/>
                <a:ea typeface="ＭＳ Ｐゴシック" panose="020B0600070205080204" pitchFamily="34" charset="-128"/>
              </a:rPr>
              <a:t>re.findall</a:t>
            </a:r>
            <a:r>
              <a:rPr lang="en-US" altLang="en-US" sz="2200" dirty="0">
                <a:latin typeface="Courier" pitchFamily="2" charset="0"/>
                <a:ea typeface="ＭＳ Ｐゴシック" panose="020B0600070205080204" pitchFamily="34" charset="-128"/>
              </a:rPr>
              <a:t>("\d+”,"12 dogs,11 cats, 1 egg")</a:t>
            </a:r>
          </a:p>
          <a:p>
            <a:pPr lvl="1">
              <a:buFontTx/>
              <a:buNone/>
            </a:pPr>
            <a:r>
              <a:rPr lang="en-US" altLang="en-US" sz="2200" dirty="0">
                <a:latin typeface="Courier" pitchFamily="2" charset="0"/>
                <a:ea typeface="ＭＳ Ｐゴシック" panose="020B0600070205080204" pitchFamily="34" charset="-128"/>
              </a:rPr>
              <a:t>['12', '11', ’1’] </a:t>
            </a:r>
          </a:p>
          <a:p>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15651635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D8099C9C-3D62-DE45-9182-4A3DA3708E6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Exercise</a:t>
            </a:r>
          </a:p>
        </p:txBody>
      </p:sp>
      <p:sp>
        <p:nvSpPr>
          <p:cNvPr id="28674" name="Rectangle 2">
            <a:extLst>
              <a:ext uri="{FF2B5EF4-FFF2-40B4-BE49-F238E27FC236}">
                <a16:creationId xmlns:a16="http://schemas.microsoft.com/office/drawing/2014/main" id="{321FFE74-7D5C-2145-8649-73F422E290DD}"/>
              </a:ext>
            </a:extLst>
          </p:cNvPr>
          <p:cNvSpPr>
            <a:spLocks noGrp="1" noChangeArrowheads="1"/>
          </p:cNvSpPr>
          <p:nvPr>
            <p:ph type="body" idx="1"/>
          </p:nvPr>
        </p:nvSpPr>
        <p:spPr>
          <a:xfrm>
            <a:off x="653653" y="1844824"/>
            <a:ext cx="7836694" cy="1371600"/>
          </a:xfrm>
        </p:spPr>
        <p:txBody>
          <a:bodyPr/>
          <a:lstStyle/>
          <a:p>
            <a:pPr marL="78581" indent="0" eaLnBrk="1" hangingPunct="1">
              <a:buNone/>
              <a:defRPr/>
            </a:pPr>
            <a:r>
              <a:rPr lang="en-US" altLang="en-US" sz="2400" dirty="0">
                <a:solidFill>
                  <a:schemeClr val="bg2"/>
                </a:solidFill>
                <a:ea typeface="ＭＳ Ｐゴシック" panose="020B0600070205080204" pitchFamily="34" charset="-128"/>
              </a:rPr>
              <a:t>Find phone number from - </a:t>
            </a:r>
          </a:p>
          <a:p>
            <a:r>
              <a:rPr lang="en-US" sz="2400" dirty="0"/>
              <a:t>Call Mr. Jeff at 449-647-1200  </a:t>
            </a:r>
          </a:p>
          <a:p>
            <a:pPr marL="421481" eaLnBrk="1" hangingPunct="1">
              <a:buFont typeface="Gill Sans" charset="0"/>
              <a:buChar char="•"/>
              <a:defRPr/>
            </a:pPr>
            <a:endParaRPr lang="en-US" sz="2400" dirty="0">
              <a:solidFill>
                <a:schemeClr val="bg2"/>
              </a:solidFill>
              <a:ea typeface="ＭＳ Ｐゴシック" panose="020B0600070205080204" pitchFamily="34" charset="-128"/>
              <a:sym typeface="Gill Sans" charset="0"/>
            </a:endParaRPr>
          </a:p>
        </p:txBody>
      </p:sp>
    </p:spTree>
    <p:extLst>
      <p:ext uri="{BB962C8B-B14F-4D97-AF65-F5344CB8AC3E}">
        <p14:creationId xmlns:p14="http://schemas.microsoft.com/office/powerpoint/2010/main" val="201968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efde9bd7e1_0_21"/>
          <p:cNvSpPr txBox="1">
            <a:spLocks noGrp="1"/>
          </p:cNvSpPr>
          <p:nvPr>
            <p:ph type="title"/>
          </p:nvPr>
        </p:nvSpPr>
        <p:spPr>
          <a:xfrm>
            <a:off x="323528" y="9098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Ranks and Frequency</a:t>
            </a:r>
            <a:endParaRPr/>
          </a:p>
        </p:txBody>
      </p:sp>
      <p:sp>
        <p:nvSpPr>
          <p:cNvPr id="167" name="Google Shape;167;gefde9bd7e1_0_21"/>
          <p:cNvSpPr txBox="1">
            <a:spLocks noGrp="1"/>
          </p:cNvSpPr>
          <p:nvPr>
            <p:ph type="body" idx="1"/>
          </p:nvPr>
        </p:nvSpPr>
        <p:spPr>
          <a:xfrm>
            <a:off x="583727" y="1366370"/>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b="1"/>
              <a:t>Rank/Frequency Profile: </a:t>
            </a:r>
            <a:endParaRPr/>
          </a:p>
          <a:p>
            <a:pPr marL="400050" lvl="1" indent="0" algn="l" rtl="0">
              <a:spcBef>
                <a:spcPts val="360"/>
              </a:spcBef>
              <a:spcAft>
                <a:spcPts val="0"/>
              </a:spcAft>
              <a:buClr>
                <a:schemeClr val="dk1"/>
              </a:buClr>
              <a:buSzPts val="1800"/>
              <a:buFont typeface="Arial"/>
              <a:buNone/>
            </a:pPr>
            <a:r>
              <a:rPr lang="en-US" sz="1800"/>
              <a:t>To get the rank/frequency profile, take the type from the frequency list and replace it with its rank, where the most frequent type is given rank 1, and so forth.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b="1"/>
              <a:t>Frequency Specterm:</a:t>
            </a:r>
            <a:r>
              <a:rPr lang="en-US" sz="2000"/>
              <a:t> </a:t>
            </a:r>
            <a:endParaRPr/>
          </a:p>
          <a:p>
            <a:pPr marL="400050" lvl="1" indent="0" algn="l" rtl="0">
              <a:spcBef>
                <a:spcPts val="360"/>
              </a:spcBef>
              <a:spcAft>
                <a:spcPts val="0"/>
              </a:spcAft>
              <a:buClr>
                <a:schemeClr val="dk1"/>
              </a:buClr>
              <a:buSzPts val="1800"/>
              <a:buFont typeface="Arial"/>
              <a:buNone/>
            </a:pPr>
            <a:r>
              <a:rPr lang="en-US" sz="1800"/>
              <a:t>To build a frequency spectrum, you simply calculate the number of types that have a specific fre­quency. </a:t>
            </a:r>
            <a:endParaRPr/>
          </a:p>
          <a:p>
            <a:pPr marL="0" lvl="0" indent="0" algn="l" rtl="0">
              <a:spcBef>
                <a:spcPts val="400"/>
              </a:spcBef>
              <a:spcAft>
                <a:spcPts val="0"/>
              </a:spcAft>
              <a:buClr>
                <a:schemeClr val="dk1"/>
              </a:buClr>
              <a:buSzPts val="2000"/>
              <a:buFont typeface="Arial"/>
              <a:buNone/>
            </a:pPr>
            <a:endParaRPr sz="2000"/>
          </a:p>
        </p:txBody>
      </p:sp>
      <p:sp>
        <p:nvSpPr>
          <p:cNvPr id="168" name="Google Shape;168;gefde9bd7e1_0_2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12378</TotalTime>
  <Words>5917</Words>
  <Application>Microsoft Macintosh PowerPoint</Application>
  <PresentationFormat>On-screen Show (4:3)</PresentationFormat>
  <Paragraphs>713</Paragraphs>
  <Slides>85</Slides>
  <Notes>63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85</vt:i4>
      </vt:variant>
    </vt:vector>
  </HeadingPairs>
  <TitlesOfParts>
    <vt:vector size="94" baseType="lpstr">
      <vt:lpstr>Arial</vt:lpstr>
      <vt:lpstr>Calibri</vt:lpstr>
      <vt:lpstr>Courier</vt:lpstr>
      <vt:lpstr>Courier New Bold</vt:lpstr>
      <vt:lpstr>Gill Sans</vt:lpstr>
      <vt:lpstr>Monaco</vt:lpstr>
      <vt:lpstr>Symbol</vt:lpstr>
      <vt:lpstr>Times New Roman</vt:lpstr>
      <vt:lpstr>Default Design</vt:lpstr>
      <vt:lpstr>NLP 220  Data Science and Machine Learning Fundamentals  Lecture 10</vt:lpstr>
      <vt:lpstr>Corpus Analytics  </vt:lpstr>
      <vt:lpstr>Corpus analytics </vt:lpstr>
      <vt:lpstr>Corpus analytics </vt:lpstr>
      <vt:lpstr>Corpus analytics </vt:lpstr>
      <vt:lpstr>Corpus analytics </vt:lpstr>
      <vt:lpstr>Metrics to Remember</vt:lpstr>
      <vt:lpstr>Metrics to Remember</vt:lpstr>
      <vt:lpstr>Ranks and Frequency</vt:lpstr>
      <vt:lpstr>Ranks and Frequency</vt:lpstr>
      <vt:lpstr>Ranks and Frequency</vt:lpstr>
      <vt:lpstr>Frequency Distribution of IMDB Corpus </vt:lpstr>
      <vt:lpstr>Zipf’s Law</vt:lpstr>
      <vt:lpstr>Zipf’s Law</vt:lpstr>
      <vt:lpstr>N-gram analysis</vt:lpstr>
      <vt:lpstr>N-gram analysis</vt:lpstr>
      <vt:lpstr>N-gram analysis</vt:lpstr>
      <vt:lpstr>N-gram analysis</vt:lpstr>
      <vt:lpstr>N-gram analysis</vt:lpstr>
      <vt:lpstr>N-gram analysis</vt:lpstr>
      <vt:lpstr>N-gram analysis</vt:lpstr>
      <vt:lpstr>New Concept N-gram analysis - Collocations</vt:lpstr>
      <vt:lpstr>N-gram analysis - Collocation</vt:lpstr>
      <vt:lpstr>N-gram analysis - PMI</vt:lpstr>
      <vt:lpstr>Significant Collocations</vt:lpstr>
      <vt:lpstr>Significant Collocations </vt:lpstr>
      <vt:lpstr>Significant Collocations </vt:lpstr>
      <vt:lpstr>Significant Collocations </vt:lpstr>
      <vt:lpstr>Significant Collocations – Bigram Collocations </vt:lpstr>
      <vt:lpstr>Significant Collocations – Bigram Collocations </vt:lpstr>
      <vt:lpstr>Significant Collocations – Bigram Collocations </vt:lpstr>
      <vt:lpstr>Significant Collocations – Trigram Collocations </vt:lpstr>
      <vt:lpstr>Significant Collocations – Trigram Collocations </vt:lpstr>
      <vt:lpstr>Significant Collocations – Applying Filters </vt:lpstr>
      <vt:lpstr>More on Collocation Finder</vt:lpstr>
      <vt:lpstr>More on Collocation Finder</vt:lpstr>
      <vt:lpstr>More on Filtering </vt:lpstr>
      <vt:lpstr>Significant Collocations – quadgram collocations </vt:lpstr>
      <vt:lpstr>Significant Collocations </vt:lpstr>
      <vt:lpstr>Significant Collocations </vt:lpstr>
      <vt:lpstr>Significant Collocations </vt:lpstr>
      <vt:lpstr>Corpus Analytics - Summary</vt:lpstr>
      <vt:lpstr>Corpus Analytics - Summary</vt:lpstr>
      <vt:lpstr>Corpus Analytics - Summary</vt:lpstr>
      <vt:lpstr>Regular Expressions </vt:lpstr>
      <vt:lpstr>Regular Expressions</vt:lpstr>
      <vt:lpstr>Understanding Regular Expressions</vt:lpstr>
      <vt:lpstr>Regular Expressions</vt:lpstr>
      <vt:lpstr>Regular Expression Quick Guide</vt:lpstr>
      <vt:lpstr>Regular Expression Quick Guide</vt:lpstr>
      <vt:lpstr>Regular Expression Syntax</vt:lpstr>
      <vt:lpstr>Regular Expression Syntax</vt:lpstr>
      <vt:lpstr>Regular Expression Syntax</vt:lpstr>
      <vt:lpstr>Regular Expression Syntax</vt:lpstr>
      <vt:lpstr>The Regular Expression Module in Python</vt:lpstr>
      <vt:lpstr>Using re.search() like find()</vt:lpstr>
      <vt:lpstr>Using re.search() like startswith()</vt:lpstr>
      <vt:lpstr>Wild-Card Characters</vt:lpstr>
      <vt:lpstr>Exercise</vt:lpstr>
      <vt:lpstr>Matching and Extracting Data</vt:lpstr>
      <vt:lpstr>Matching and Extracting Data</vt:lpstr>
      <vt:lpstr>Warning: Greedy Matching</vt:lpstr>
      <vt:lpstr>Non-Greedy Matching</vt:lpstr>
      <vt:lpstr>Fine Tuning String Extraction</vt:lpstr>
      <vt:lpstr>Fine Tuning String Extraction</vt:lpstr>
      <vt:lpstr>Fine Tuning String Extraction</vt:lpstr>
      <vt:lpstr>The Double Split Version</vt:lpstr>
      <vt:lpstr>The Regex Version</vt:lpstr>
      <vt:lpstr>The Regex Version</vt:lpstr>
      <vt:lpstr>The Regex Version</vt:lpstr>
      <vt:lpstr>Even Cooler Regex Version</vt:lpstr>
      <vt:lpstr>Even Cooler Regex Version</vt:lpstr>
      <vt:lpstr>Even Cooler Regex Version</vt:lpstr>
      <vt:lpstr>Even Cooler Regex Version</vt:lpstr>
      <vt:lpstr>Even Cooler Regex Version</vt:lpstr>
      <vt:lpstr>Exercise</vt:lpstr>
      <vt:lpstr>Regular Expression Quick Guide</vt:lpstr>
      <vt:lpstr>Escape Character</vt:lpstr>
      <vt:lpstr>Search and Match</vt:lpstr>
      <vt:lpstr>Match Object</vt:lpstr>
      <vt:lpstr>What got Matched</vt:lpstr>
      <vt:lpstr>What got Matched</vt:lpstr>
      <vt:lpstr>What got Matched</vt:lpstr>
      <vt:lpstr>More re functions</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220  Data Collection, Wrangling and Crowdsourcing  Lecture 2</dc:title>
  <dc:creator>Richard Xiao</dc:creator>
  <cp:lastModifiedBy>Jalal Mahmud</cp:lastModifiedBy>
  <cp:revision>39</cp:revision>
  <dcterms:created xsi:type="dcterms:W3CDTF">2007-12-28T20:36:17Z</dcterms:created>
  <dcterms:modified xsi:type="dcterms:W3CDTF">2022-10-25T06:02:09Z</dcterms:modified>
</cp:coreProperties>
</file>