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7"/>
  </p:notesMasterIdLst>
  <p:sldIdLst>
    <p:sldId id="256" r:id="rId2"/>
    <p:sldId id="636" r:id="rId3"/>
    <p:sldId id="1052" r:id="rId4"/>
    <p:sldId id="1053" r:id="rId5"/>
    <p:sldId id="1054" r:id="rId6"/>
    <p:sldId id="1055" r:id="rId7"/>
    <p:sldId id="1056" r:id="rId8"/>
    <p:sldId id="798" r:id="rId9"/>
    <p:sldId id="799" r:id="rId10"/>
    <p:sldId id="1057" r:id="rId11"/>
    <p:sldId id="1058" r:id="rId12"/>
    <p:sldId id="637" r:id="rId13"/>
    <p:sldId id="1059" r:id="rId14"/>
    <p:sldId id="1060" r:id="rId15"/>
    <p:sldId id="1061" r:id="rId16"/>
    <p:sldId id="1062" r:id="rId17"/>
    <p:sldId id="1063" r:id="rId18"/>
    <p:sldId id="1064" r:id="rId19"/>
    <p:sldId id="1065" r:id="rId20"/>
    <p:sldId id="1066" r:id="rId21"/>
    <p:sldId id="850" r:id="rId22"/>
    <p:sldId id="1067" r:id="rId23"/>
    <p:sldId id="1068" r:id="rId24"/>
    <p:sldId id="1069" r:id="rId25"/>
    <p:sldId id="1070" r:id="rId26"/>
    <p:sldId id="1071" r:id="rId27"/>
    <p:sldId id="1072" r:id="rId28"/>
    <p:sldId id="1073" r:id="rId29"/>
    <p:sldId id="1074" r:id="rId30"/>
    <p:sldId id="1075" r:id="rId31"/>
    <p:sldId id="1076" r:id="rId32"/>
    <p:sldId id="1077" r:id="rId33"/>
    <p:sldId id="1078" r:id="rId34"/>
    <p:sldId id="1079" r:id="rId35"/>
    <p:sldId id="1080" r:id="rId36"/>
    <p:sldId id="638" r:id="rId37"/>
    <p:sldId id="639" r:id="rId38"/>
    <p:sldId id="640" r:id="rId39"/>
    <p:sldId id="641" r:id="rId40"/>
    <p:sldId id="642" r:id="rId41"/>
    <p:sldId id="643" r:id="rId42"/>
    <p:sldId id="1081" r:id="rId43"/>
    <p:sldId id="1082" r:id="rId44"/>
    <p:sldId id="1083" r:id="rId45"/>
    <p:sldId id="1084" r:id="rId46"/>
    <p:sldId id="1085" r:id="rId47"/>
    <p:sldId id="1086" r:id="rId48"/>
    <p:sldId id="1087" r:id="rId49"/>
    <p:sldId id="1088" r:id="rId50"/>
    <p:sldId id="1089" r:id="rId51"/>
    <p:sldId id="1090" r:id="rId52"/>
    <p:sldId id="1091" r:id="rId53"/>
    <p:sldId id="1092" r:id="rId54"/>
    <p:sldId id="1093" r:id="rId55"/>
    <p:sldId id="644" r:id="rId56"/>
    <p:sldId id="772" r:id="rId57"/>
    <p:sldId id="773" r:id="rId58"/>
    <p:sldId id="774" r:id="rId59"/>
    <p:sldId id="971" r:id="rId60"/>
    <p:sldId id="975" r:id="rId61"/>
    <p:sldId id="776" r:id="rId62"/>
    <p:sldId id="777" r:id="rId63"/>
    <p:sldId id="778" r:id="rId64"/>
    <p:sldId id="779" r:id="rId65"/>
    <p:sldId id="976" r:id="rId66"/>
    <p:sldId id="972" r:id="rId67"/>
    <p:sldId id="780" r:id="rId68"/>
    <p:sldId id="973" r:id="rId69"/>
    <p:sldId id="974" r:id="rId70"/>
    <p:sldId id="645" r:id="rId71"/>
    <p:sldId id="977" r:id="rId72"/>
    <p:sldId id="978" r:id="rId73"/>
    <p:sldId id="979" r:id="rId74"/>
    <p:sldId id="980" r:id="rId75"/>
    <p:sldId id="981" r:id="rId7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98" roundtripDataSignature="AMtx7mjUgZmqxuN6BtrzARQ7tI6Yzx2hI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EA6A71-DD3B-48FA-A207-69801635C969}">
  <a:tblStyle styleId="{76EA6A71-DD3B-48FA-A207-69801635C9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517"/>
    <p:restoredTop sz="94626"/>
  </p:normalViewPr>
  <p:slideViewPr>
    <p:cSldViewPr snapToGrid="0">
      <p:cViewPr varScale="1">
        <p:scale>
          <a:sx n="121" d="100"/>
          <a:sy n="121" d="100"/>
        </p:scale>
        <p:origin x="1904" y="168"/>
      </p:cViewPr>
      <p:guideLst>
        <p:guide orient="horz" pos="2160"/>
        <p:guide pos="2880"/>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59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60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598" Type="http://customschemas.google.com/relationships/presentationmetadata" Target="metadata"/><Relationship Id="rId60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60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18</a:t>
            </a:fld>
            <a:endParaRPr lang="en-GB" altLang="en-US"/>
          </a:p>
        </p:txBody>
      </p:sp>
    </p:spTree>
    <p:extLst>
      <p:ext uri="{BB962C8B-B14F-4D97-AF65-F5344CB8AC3E}">
        <p14:creationId xmlns:p14="http://schemas.microsoft.com/office/powerpoint/2010/main" val="3740813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19</a:t>
            </a:fld>
            <a:endParaRPr lang="en-GB" altLang="en-US"/>
          </a:p>
        </p:txBody>
      </p:sp>
    </p:spTree>
    <p:extLst>
      <p:ext uri="{BB962C8B-B14F-4D97-AF65-F5344CB8AC3E}">
        <p14:creationId xmlns:p14="http://schemas.microsoft.com/office/powerpoint/2010/main" val="2910572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20</a:t>
            </a:fld>
            <a:endParaRPr lang="en-GB" altLang="en-US"/>
          </a:p>
        </p:txBody>
      </p:sp>
    </p:spTree>
    <p:extLst>
      <p:ext uri="{BB962C8B-B14F-4D97-AF65-F5344CB8AC3E}">
        <p14:creationId xmlns:p14="http://schemas.microsoft.com/office/powerpoint/2010/main" val="2420519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22</a:t>
            </a:fld>
            <a:endParaRPr lang="en-GB" altLang="en-US"/>
          </a:p>
        </p:txBody>
      </p:sp>
    </p:spTree>
    <p:extLst>
      <p:ext uri="{BB962C8B-B14F-4D97-AF65-F5344CB8AC3E}">
        <p14:creationId xmlns:p14="http://schemas.microsoft.com/office/powerpoint/2010/main" val="2998699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23</a:t>
            </a:fld>
            <a:endParaRPr lang="en-GB" altLang="en-US"/>
          </a:p>
        </p:txBody>
      </p:sp>
    </p:spTree>
    <p:extLst>
      <p:ext uri="{BB962C8B-B14F-4D97-AF65-F5344CB8AC3E}">
        <p14:creationId xmlns:p14="http://schemas.microsoft.com/office/powerpoint/2010/main" val="134136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24</a:t>
            </a:fld>
            <a:endParaRPr lang="en-GB" altLang="en-US"/>
          </a:p>
        </p:txBody>
      </p:sp>
    </p:spTree>
    <p:extLst>
      <p:ext uri="{BB962C8B-B14F-4D97-AF65-F5344CB8AC3E}">
        <p14:creationId xmlns:p14="http://schemas.microsoft.com/office/powerpoint/2010/main" val="1530545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25</a:t>
            </a:fld>
            <a:endParaRPr lang="en-GB" altLang="en-US"/>
          </a:p>
        </p:txBody>
      </p:sp>
    </p:spTree>
    <p:extLst>
      <p:ext uri="{BB962C8B-B14F-4D97-AF65-F5344CB8AC3E}">
        <p14:creationId xmlns:p14="http://schemas.microsoft.com/office/powerpoint/2010/main" val="3370417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26</a:t>
            </a:fld>
            <a:endParaRPr lang="en-GB" altLang="en-US"/>
          </a:p>
        </p:txBody>
      </p:sp>
    </p:spTree>
    <p:extLst>
      <p:ext uri="{BB962C8B-B14F-4D97-AF65-F5344CB8AC3E}">
        <p14:creationId xmlns:p14="http://schemas.microsoft.com/office/powerpoint/2010/main" val="571189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27</a:t>
            </a:fld>
            <a:endParaRPr lang="en-GB" altLang="en-US"/>
          </a:p>
        </p:txBody>
      </p:sp>
    </p:spTree>
    <p:extLst>
      <p:ext uri="{BB962C8B-B14F-4D97-AF65-F5344CB8AC3E}">
        <p14:creationId xmlns:p14="http://schemas.microsoft.com/office/powerpoint/2010/main" val="11897502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28</a:t>
            </a:fld>
            <a:endParaRPr lang="en-GB" altLang="en-US"/>
          </a:p>
        </p:txBody>
      </p:sp>
    </p:spTree>
    <p:extLst>
      <p:ext uri="{BB962C8B-B14F-4D97-AF65-F5344CB8AC3E}">
        <p14:creationId xmlns:p14="http://schemas.microsoft.com/office/powerpoint/2010/main" val="1542232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2</a:t>
            </a:fld>
            <a:endParaRPr lang="en-GB" altLang="en-US"/>
          </a:p>
        </p:txBody>
      </p:sp>
    </p:spTree>
    <p:extLst>
      <p:ext uri="{BB962C8B-B14F-4D97-AF65-F5344CB8AC3E}">
        <p14:creationId xmlns:p14="http://schemas.microsoft.com/office/powerpoint/2010/main" val="3867437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29</a:t>
            </a:fld>
            <a:endParaRPr lang="en-GB" altLang="en-US"/>
          </a:p>
        </p:txBody>
      </p:sp>
    </p:spTree>
    <p:extLst>
      <p:ext uri="{BB962C8B-B14F-4D97-AF65-F5344CB8AC3E}">
        <p14:creationId xmlns:p14="http://schemas.microsoft.com/office/powerpoint/2010/main" val="1963837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30</a:t>
            </a:fld>
            <a:endParaRPr lang="en-GB" altLang="en-US"/>
          </a:p>
        </p:txBody>
      </p:sp>
    </p:spTree>
    <p:extLst>
      <p:ext uri="{BB962C8B-B14F-4D97-AF65-F5344CB8AC3E}">
        <p14:creationId xmlns:p14="http://schemas.microsoft.com/office/powerpoint/2010/main" val="1750204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31</a:t>
            </a:fld>
            <a:endParaRPr lang="en-GB" altLang="en-US"/>
          </a:p>
        </p:txBody>
      </p:sp>
    </p:spTree>
    <p:extLst>
      <p:ext uri="{BB962C8B-B14F-4D97-AF65-F5344CB8AC3E}">
        <p14:creationId xmlns:p14="http://schemas.microsoft.com/office/powerpoint/2010/main" val="1646373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32</a:t>
            </a:fld>
            <a:endParaRPr lang="en-GB" altLang="en-US"/>
          </a:p>
        </p:txBody>
      </p:sp>
    </p:spTree>
    <p:extLst>
      <p:ext uri="{BB962C8B-B14F-4D97-AF65-F5344CB8AC3E}">
        <p14:creationId xmlns:p14="http://schemas.microsoft.com/office/powerpoint/2010/main" val="2386308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33</a:t>
            </a:fld>
            <a:endParaRPr lang="en-GB" altLang="en-US"/>
          </a:p>
        </p:txBody>
      </p:sp>
    </p:spTree>
    <p:extLst>
      <p:ext uri="{BB962C8B-B14F-4D97-AF65-F5344CB8AC3E}">
        <p14:creationId xmlns:p14="http://schemas.microsoft.com/office/powerpoint/2010/main" val="1152078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34</a:t>
            </a:fld>
            <a:endParaRPr lang="en-GB" altLang="en-US"/>
          </a:p>
        </p:txBody>
      </p:sp>
    </p:spTree>
    <p:extLst>
      <p:ext uri="{BB962C8B-B14F-4D97-AF65-F5344CB8AC3E}">
        <p14:creationId xmlns:p14="http://schemas.microsoft.com/office/powerpoint/2010/main" val="18513278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35</a:t>
            </a:fld>
            <a:endParaRPr lang="en-GB" altLang="en-US"/>
          </a:p>
        </p:txBody>
      </p:sp>
    </p:spTree>
    <p:extLst>
      <p:ext uri="{BB962C8B-B14F-4D97-AF65-F5344CB8AC3E}">
        <p14:creationId xmlns:p14="http://schemas.microsoft.com/office/powerpoint/2010/main" val="6503441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36</a:t>
            </a:fld>
            <a:endParaRPr lang="en-GB" altLang="en-US"/>
          </a:p>
        </p:txBody>
      </p:sp>
    </p:spTree>
    <p:extLst>
      <p:ext uri="{BB962C8B-B14F-4D97-AF65-F5344CB8AC3E}">
        <p14:creationId xmlns:p14="http://schemas.microsoft.com/office/powerpoint/2010/main" val="1911145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48</a:t>
            </a:fld>
            <a:endParaRPr lang="en-GB" altLang="en-US"/>
          </a:p>
        </p:txBody>
      </p:sp>
    </p:spTree>
    <p:extLst>
      <p:ext uri="{BB962C8B-B14F-4D97-AF65-F5344CB8AC3E}">
        <p14:creationId xmlns:p14="http://schemas.microsoft.com/office/powerpoint/2010/main" val="14636350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49</a:t>
            </a:fld>
            <a:endParaRPr lang="en-GB" altLang="en-US"/>
          </a:p>
        </p:txBody>
      </p:sp>
    </p:spTree>
    <p:extLst>
      <p:ext uri="{BB962C8B-B14F-4D97-AF65-F5344CB8AC3E}">
        <p14:creationId xmlns:p14="http://schemas.microsoft.com/office/powerpoint/2010/main" val="3640342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10</a:t>
            </a:fld>
            <a:endParaRPr lang="en-GB" altLang="en-US"/>
          </a:p>
        </p:txBody>
      </p:sp>
    </p:spTree>
    <p:extLst>
      <p:ext uri="{BB962C8B-B14F-4D97-AF65-F5344CB8AC3E}">
        <p14:creationId xmlns:p14="http://schemas.microsoft.com/office/powerpoint/2010/main" val="7699029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50</a:t>
            </a:fld>
            <a:endParaRPr lang="en-GB" altLang="en-US"/>
          </a:p>
        </p:txBody>
      </p:sp>
    </p:spTree>
    <p:extLst>
      <p:ext uri="{BB962C8B-B14F-4D97-AF65-F5344CB8AC3E}">
        <p14:creationId xmlns:p14="http://schemas.microsoft.com/office/powerpoint/2010/main" val="2427578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51</a:t>
            </a:fld>
            <a:endParaRPr lang="en-GB" altLang="en-US"/>
          </a:p>
        </p:txBody>
      </p:sp>
    </p:spTree>
    <p:extLst>
      <p:ext uri="{BB962C8B-B14F-4D97-AF65-F5344CB8AC3E}">
        <p14:creationId xmlns:p14="http://schemas.microsoft.com/office/powerpoint/2010/main" val="19060979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52</a:t>
            </a:fld>
            <a:endParaRPr lang="en-GB" altLang="en-US"/>
          </a:p>
        </p:txBody>
      </p:sp>
    </p:spTree>
    <p:extLst>
      <p:ext uri="{BB962C8B-B14F-4D97-AF65-F5344CB8AC3E}">
        <p14:creationId xmlns:p14="http://schemas.microsoft.com/office/powerpoint/2010/main" val="7920022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53</a:t>
            </a:fld>
            <a:endParaRPr lang="en-GB" altLang="en-US"/>
          </a:p>
        </p:txBody>
      </p:sp>
    </p:spTree>
    <p:extLst>
      <p:ext uri="{BB962C8B-B14F-4D97-AF65-F5344CB8AC3E}">
        <p14:creationId xmlns:p14="http://schemas.microsoft.com/office/powerpoint/2010/main" val="30551306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54</a:t>
            </a:fld>
            <a:endParaRPr lang="en-GB" altLang="en-US"/>
          </a:p>
        </p:txBody>
      </p:sp>
    </p:spTree>
    <p:extLst>
      <p:ext uri="{BB962C8B-B14F-4D97-AF65-F5344CB8AC3E}">
        <p14:creationId xmlns:p14="http://schemas.microsoft.com/office/powerpoint/2010/main" val="36129428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55</a:t>
            </a:fld>
            <a:endParaRPr lang="en-GB" altLang="en-US"/>
          </a:p>
        </p:txBody>
      </p:sp>
    </p:spTree>
    <p:extLst>
      <p:ext uri="{BB962C8B-B14F-4D97-AF65-F5344CB8AC3E}">
        <p14:creationId xmlns:p14="http://schemas.microsoft.com/office/powerpoint/2010/main" val="7328423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65</a:t>
            </a:fld>
            <a:endParaRPr lang="en-GB" altLang="en-US"/>
          </a:p>
        </p:txBody>
      </p:sp>
    </p:spTree>
    <p:extLst>
      <p:ext uri="{BB962C8B-B14F-4D97-AF65-F5344CB8AC3E}">
        <p14:creationId xmlns:p14="http://schemas.microsoft.com/office/powerpoint/2010/main" val="18798912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66</a:t>
            </a:fld>
            <a:endParaRPr lang="en-GB" altLang="en-US"/>
          </a:p>
        </p:txBody>
      </p:sp>
    </p:spTree>
    <p:extLst>
      <p:ext uri="{BB962C8B-B14F-4D97-AF65-F5344CB8AC3E}">
        <p14:creationId xmlns:p14="http://schemas.microsoft.com/office/powerpoint/2010/main" val="29246173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75</a:t>
            </a:fld>
            <a:endParaRPr lang="en-GB" altLang="en-US"/>
          </a:p>
        </p:txBody>
      </p:sp>
    </p:spTree>
    <p:extLst>
      <p:ext uri="{BB962C8B-B14F-4D97-AF65-F5344CB8AC3E}">
        <p14:creationId xmlns:p14="http://schemas.microsoft.com/office/powerpoint/2010/main" val="3627818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12</a:t>
            </a:fld>
            <a:endParaRPr lang="en-GB" altLang="en-US"/>
          </a:p>
        </p:txBody>
      </p:sp>
    </p:spTree>
    <p:extLst>
      <p:ext uri="{BB962C8B-B14F-4D97-AF65-F5344CB8AC3E}">
        <p14:creationId xmlns:p14="http://schemas.microsoft.com/office/powerpoint/2010/main" val="2667904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13</a:t>
            </a:fld>
            <a:endParaRPr lang="en-GB" altLang="en-US"/>
          </a:p>
        </p:txBody>
      </p:sp>
    </p:spTree>
    <p:extLst>
      <p:ext uri="{BB962C8B-B14F-4D97-AF65-F5344CB8AC3E}">
        <p14:creationId xmlns:p14="http://schemas.microsoft.com/office/powerpoint/2010/main" val="1429642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14</a:t>
            </a:fld>
            <a:endParaRPr lang="en-GB" altLang="en-US"/>
          </a:p>
        </p:txBody>
      </p:sp>
    </p:spTree>
    <p:extLst>
      <p:ext uri="{BB962C8B-B14F-4D97-AF65-F5344CB8AC3E}">
        <p14:creationId xmlns:p14="http://schemas.microsoft.com/office/powerpoint/2010/main" val="2077018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15</a:t>
            </a:fld>
            <a:endParaRPr lang="en-GB" altLang="en-US"/>
          </a:p>
        </p:txBody>
      </p:sp>
    </p:spTree>
    <p:extLst>
      <p:ext uri="{BB962C8B-B14F-4D97-AF65-F5344CB8AC3E}">
        <p14:creationId xmlns:p14="http://schemas.microsoft.com/office/powerpoint/2010/main" val="1066338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16</a:t>
            </a:fld>
            <a:endParaRPr lang="en-GB" altLang="en-US"/>
          </a:p>
        </p:txBody>
      </p:sp>
    </p:spTree>
    <p:extLst>
      <p:ext uri="{BB962C8B-B14F-4D97-AF65-F5344CB8AC3E}">
        <p14:creationId xmlns:p14="http://schemas.microsoft.com/office/powerpoint/2010/main" val="474885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17</a:t>
            </a:fld>
            <a:endParaRPr lang="en-GB" altLang="en-US"/>
          </a:p>
        </p:txBody>
      </p:sp>
    </p:spTree>
    <p:extLst>
      <p:ext uri="{BB962C8B-B14F-4D97-AF65-F5344CB8AC3E}">
        <p14:creationId xmlns:p14="http://schemas.microsoft.com/office/powerpoint/2010/main" val="1097048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8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8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8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91"/>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91"/>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9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9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84"/>
        <p:cNvGrpSpPr/>
        <p:nvPr/>
      </p:nvGrpSpPr>
      <p:grpSpPr>
        <a:xfrm>
          <a:off x="0" y="0"/>
          <a:ext cx="0" cy="0"/>
          <a:chOff x="0" y="0"/>
          <a:chExt cx="0" cy="0"/>
        </a:xfrm>
      </p:grpSpPr>
      <p:sp>
        <p:nvSpPr>
          <p:cNvPr id="85" name="Google Shape;85;p9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6" name="Google Shape;86;p9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9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9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9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9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8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8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8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8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8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8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8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34" name="Google Shape;34;p8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8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8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8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0" name="Google Shape;40;p8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1" name="Google Shape;41;p8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8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8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7" name="Google Shape;47;p8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8" name="Google Shape;48;p8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9" name="Google Shape;49;p8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0" name="Google Shape;50;p8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8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8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8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61" name="Google Shape;61;p8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2" name="Google Shape;62;p8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8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89"/>
          <p:cNvSpPr>
            <a:spLocks noGrp="1"/>
          </p:cNvSpPr>
          <p:nvPr>
            <p:ph type="pic" idx="2"/>
          </p:nvPr>
        </p:nvSpPr>
        <p:spPr>
          <a:xfrm>
            <a:off x="1792288" y="612775"/>
            <a:ext cx="5486400" cy="4114800"/>
          </a:xfrm>
          <a:prstGeom prst="rect">
            <a:avLst/>
          </a:prstGeom>
          <a:noFill/>
          <a:ln>
            <a:noFill/>
          </a:ln>
        </p:spPr>
      </p:sp>
      <p:sp>
        <p:nvSpPr>
          <p:cNvPr id="68" name="Google Shape;68;p8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9" name="Google Shape;69;p8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9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90"/>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9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1" name="Google Shape;11;p8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8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ancsxiaoz@google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s://cdn.analyticsvidhya.com/wp-content/uploads/2020/03/Norm_eq.gi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cikit-learn.org/stable/modules/generated/sklearn.preprocessing.MinMaxScaler.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Normal_distributio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hyperlink" Target="https://cdn.analyticsvidhya.com/wp-content/uploads/2020/03/Stand_eq.gif" TargetMode="External"/><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analyticsvidhya.com/blog/2017/05/neural-network-from-scratch-in-python-and-r/?utm_source=blog&amp;utm_medium=feature-scaling-machine-learning-normalization-standardizatio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nalyticsvidhya.com/blog/2019/08/comprehensive-guide-k-means-clustering/?utm_source=blog&amp;utm_medium=feature-scaling-machine-learning-normalization-standardization" TargetMode="External"/><Relationship Id="rId2" Type="http://schemas.openxmlformats.org/officeDocument/2006/relationships/hyperlink" Target="https://www.analyticsvidhya.com/blog/2018/03/introduction-k-neighbours-algorithm-clustering/?utm_source=blog&amp;utm_medium=feature-scaling-machine-learning-normalization-standardization" TargetMode="External"/><Relationship Id="rId1" Type="http://schemas.openxmlformats.org/officeDocument/2006/relationships/slideLayout" Target="../slideLayouts/slideLayout2.xml"/><Relationship Id="rId4" Type="http://schemas.openxmlformats.org/officeDocument/2006/relationships/hyperlink" Target="https://www.analyticsvidhya.com/blog/2017/09/understaing-support-vector-machine-example-code/?utm_source=blog&amp;utm_medium=feature-scaling-machine-learning-normalization-standardization"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docs.python.org/3.1/library/functions.html#bytes"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analyticsvidhya.com/blog/2016/04/tree-based-algorithms-complete-tutorial-scratch-in-python/?utm_source=blog&amp;utm_medium=feature-scaling-machine-learning-normalization-standardization"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K-nearest_neighbors_algorithm" TargetMode="External"/><Relationship Id="rId2" Type="http://schemas.openxmlformats.org/officeDocument/2006/relationships/hyperlink" Target="https://en.wikipedia.org/wiki/Support_vector_machin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a:spLocks noGrp="1"/>
          </p:cNvSpPr>
          <p:nvPr>
            <p:ph type="ctrTitle" idx="4294967295"/>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dirty="0">
                <a:solidFill>
                  <a:schemeClr val="dk2"/>
                </a:solidFill>
                <a:latin typeface="Arial"/>
                <a:ea typeface="Arial"/>
                <a:cs typeface="Arial"/>
                <a:sym typeface="Arial"/>
              </a:rPr>
              <a:t>NLP 220 </a:t>
            </a:r>
            <a:br>
              <a:rPr lang="en-US" sz="3200" b="0" i="0" u="none" strike="noStrike" cap="none" dirty="0">
                <a:solidFill>
                  <a:schemeClr val="dk2"/>
                </a:solidFill>
                <a:latin typeface="Arial"/>
                <a:ea typeface="Arial"/>
                <a:cs typeface="Arial"/>
                <a:sym typeface="Arial"/>
              </a:rPr>
            </a:br>
            <a:r>
              <a:rPr lang="en-US" sz="3200" b="0" i="0" u="none" strike="noStrike" cap="none" dirty="0">
                <a:solidFill>
                  <a:schemeClr val="dk2"/>
                </a:solidFill>
                <a:latin typeface="Arial"/>
                <a:ea typeface="Arial"/>
                <a:cs typeface="Arial"/>
                <a:sym typeface="Arial"/>
              </a:rPr>
              <a:t>Data Science and Machine Learning Fundamentals</a:t>
            </a:r>
            <a:br>
              <a:rPr lang="en-US" sz="3200" b="0" i="0" u="none" strike="noStrike" cap="none" dirty="0">
                <a:solidFill>
                  <a:schemeClr val="dk2"/>
                </a:solidFill>
                <a:latin typeface="Arial"/>
                <a:ea typeface="Arial"/>
                <a:cs typeface="Arial"/>
                <a:sym typeface="Arial"/>
              </a:rPr>
            </a:br>
            <a:br>
              <a:rPr lang="en-US" sz="3200" b="0" i="0" u="none" strike="noStrike" cap="none" dirty="0">
                <a:solidFill>
                  <a:schemeClr val="dk2"/>
                </a:solidFill>
                <a:latin typeface="Arial"/>
                <a:ea typeface="Arial"/>
                <a:cs typeface="Arial"/>
                <a:sym typeface="Arial"/>
              </a:rPr>
            </a:br>
            <a:r>
              <a:rPr lang="en-US" sz="3200" b="0" i="0" u="none" strike="noStrike" cap="none" dirty="0">
                <a:solidFill>
                  <a:schemeClr val="dk2"/>
                </a:solidFill>
                <a:latin typeface="Arial"/>
                <a:ea typeface="Arial"/>
                <a:cs typeface="Arial"/>
                <a:sym typeface="Arial"/>
              </a:rPr>
              <a:t>Lecture 15</a:t>
            </a:r>
            <a:endParaRPr sz="3200" b="0" i="0" u="none" strike="noStrike" cap="none" dirty="0">
              <a:solidFill>
                <a:schemeClr val="dk2"/>
              </a:solidFill>
              <a:latin typeface="Arial"/>
              <a:ea typeface="Arial"/>
              <a:cs typeface="Arial"/>
              <a:sym typeface="Arial"/>
            </a:endParaRPr>
          </a:p>
        </p:txBody>
      </p:sp>
      <p:sp>
        <p:nvSpPr>
          <p:cNvPr id="96" name="Google Shape;96;p1"/>
          <p:cNvSpPr txBox="1">
            <a:spLocks noGrp="1"/>
          </p:cNvSpPr>
          <p:nvPr>
            <p:ph type="subTitle" idx="4294967295"/>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800"/>
              <a:buFont typeface="Arial"/>
              <a:buNone/>
            </a:pPr>
            <a:endParaRPr sz="2800" b="0" i="0" u="none" strike="noStrike" cap="none" dirty="0">
              <a:solidFill>
                <a:schemeClr val="hlink"/>
              </a:solidFill>
              <a:latin typeface="Arial"/>
              <a:ea typeface="Arial"/>
              <a:cs typeface="Arial"/>
              <a:sym typeface="Arial"/>
            </a:endParaRPr>
          </a:p>
          <a:p>
            <a:pPr marL="0" marR="0" lvl="0" indent="0" algn="ctr" rtl="0">
              <a:spcBef>
                <a:spcPts val="560"/>
              </a:spcBef>
              <a:spcAft>
                <a:spcPts val="0"/>
              </a:spcAft>
              <a:buClr>
                <a:schemeClr val="hlink"/>
              </a:buClr>
              <a:buSzPts val="2800"/>
              <a:buFont typeface="Arial"/>
              <a:buNone/>
            </a:pPr>
            <a:r>
              <a:rPr lang="en-US" sz="2800" b="0" i="0" u="none" strike="noStrike" cap="none" dirty="0">
                <a:solidFill>
                  <a:schemeClr val="hlink"/>
                </a:solidFill>
                <a:latin typeface="Arial"/>
                <a:ea typeface="Arial"/>
                <a:cs typeface="Arial"/>
                <a:sym typeface="Arial"/>
              </a:rPr>
              <a:t>Jalal Mahmud</a:t>
            </a:r>
            <a:endParaRPr dirty="0"/>
          </a:p>
          <a:p>
            <a:pPr marL="0" marR="0" lvl="0" indent="0" algn="ctr" rtl="0">
              <a:spcBef>
                <a:spcPts val="560"/>
              </a:spcBef>
              <a:spcAft>
                <a:spcPts val="0"/>
              </a:spcAft>
              <a:buClr>
                <a:schemeClr val="hlink"/>
              </a:buClr>
              <a:buSzPts val="2800"/>
              <a:buFont typeface="Arial"/>
              <a:buNone/>
            </a:pPr>
            <a:r>
              <a:rPr lang="en-US" sz="2800" b="0" i="0" u="sng" strike="noStrike" cap="none" dirty="0" err="1">
                <a:solidFill>
                  <a:schemeClr val="hlink"/>
                </a:solidFill>
                <a:latin typeface="Arial"/>
                <a:ea typeface="Arial"/>
                <a:cs typeface="Arial"/>
                <a:sym typeface="Arial"/>
                <a:hlinkClick r:id="rId3"/>
              </a:rPr>
              <a:t>jumahmud@</a:t>
            </a:r>
            <a:r>
              <a:rPr lang="en-US" sz="2800" b="0" i="0" u="none" strike="noStrike" cap="none" dirty="0" err="1">
                <a:solidFill>
                  <a:schemeClr val="hlink"/>
                </a:solidFill>
                <a:latin typeface="Arial"/>
                <a:ea typeface="Arial"/>
                <a:cs typeface="Arial"/>
                <a:sym typeface="Arial"/>
              </a:rPr>
              <a:t>ucsc.edu</a:t>
            </a:r>
            <a:endParaRPr sz="2800" b="0" i="0" u="none" strike="noStrike" cap="none" dirty="0">
              <a:solidFill>
                <a:schemeClr val="hlink"/>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Scaling</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B28A8518-5310-A048-9175-B98E833925B7}"/>
              </a:ext>
            </a:extLst>
          </p:cNvPr>
          <p:cNvSpPr>
            <a:spLocks noGrp="1"/>
          </p:cNvSpPr>
          <p:nvPr>
            <p:ph idx="1"/>
          </p:nvPr>
        </p:nvSpPr>
        <p:spPr>
          <a:xfrm>
            <a:off x="457200" y="1377642"/>
            <a:ext cx="8229600" cy="4525963"/>
          </a:xfrm>
        </p:spPr>
        <p:txBody>
          <a:bodyPr/>
          <a:lstStyle/>
          <a:p>
            <a:r>
              <a:rPr lang="en-US" sz="2000" dirty="0"/>
              <a:t>For example, you might be looking at the prices of some products in both Yen and US Dollars. </a:t>
            </a:r>
          </a:p>
          <a:p>
            <a:endParaRPr lang="en-US" sz="2000" dirty="0"/>
          </a:p>
          <a:p>
            <a:r>
              <a:rPr lang="en-US" sz="2000" dirty="0"/>
              <a:t>One US Dollar is worth about 100 Yen, but if you don't scale your prices, methods like SVM or KNN will consider a difference in price of 1 Yen as important as a difference of 1 US Dollar! </a:t>
            </a:r>
          </a:p>
          <a:p>
            <a:endParaRPr lang="en-US" sz="2000" dirty="0"/>
          </a:p>
          <a:p>
            <a:r>
              <a:rPr lang="en-US" sz="2000" dirty="0"/>
              <a:t>This clearly doesn't fit with our intuitions of the world. With currency, you can convert between currencies. </a:t>
            </a:r>
          </a:p>
          <a:p>
            <a:endParaRPr lang="en-US" sz="2000" dirty="0"/>
          </a:p>
          <a:p>
            <a:r>
              <a:rPr lang="en-US" sz="2000" dirty="0"/>
              <a:t>But what about if you're looking at something like height and weight? It's not entirely clear how many pounds should equal one inch (or how many kilograms should equal one meter).</a:t>
            </a:r>
            <a:endParaRPr lang="en-US" sz="2000" b="1" dirty="0">
              <a:solidFill>
                <a:schemeClr val="bg2"/>
              </a:solidFill>
            </a:endParaRPr>
          </a:p>
        </p:txBody>
      </p:sp>
      <p:sp>
        <p:nvSpPr>
          <p:cNvPr id="4" name="Slide Number Placeholder 3">
            <a:extLst>
              <a:ext uri="{FF2B5EF4-FFF2-40B4-BE49-F238E27FC236}">
                <a16:creationId xmlns:a16="http://schemas.microsoft.com/office/drawing/2014/main" id="{2790F53C-5483-0444-8528-3424947A6892}"/>
              </a:ext>
            </a:extLst>
          </p:cNvPr>
          <p:cNvSpPr>
            <a:spLocks noGrp="1"/>
          </p:cNvSpPr>
          <p:nvPr>
            <p:ph type="sldNum" sz="quarter" idx="12"/>
          </p:nvPr>
        </p:nvSpPr>
        <p:spPr/>
        <p:txBody>
          <a:bodyPr/>
          <a:lstStyle/>
          <a:p>
            <a:pPr>
              <a:defRPr/>
            </a:pPr>
            <a:fld id="{740F825C-949B-974C-AB99-C3CE0C97A40B}" type="slidenum">
              <a:rPr lang="en-GB" altLang="en-US" smtClean="0"/>
              <a:pPr>
                <a:defRPr/>
              </a:pPr>
              <a:t>10</a:t>
            </a:fld>
            <a:endParaRPr lang="en-GB" altLang="en-US"/>
          </a:p>
        </p:txBody>
      </p:sp>
    </p:spTree>
    <p:extLst>
      <p:ext uri="{BB962C8B-B14F-4D97-AF65-F5344CB8AC3E}">
        <p14:creationId xmlns:p14="http://schemas.microsoft.com/office/powerpoint/2010/main" val="1582460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Min-Max Scaling</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5" name="Rectangle 1">
            <a:extLst>
              <a:ext uri="{FF2B5EF4-FFF2-40B4-BE49-F238E27FC236}">
                <a16:creationId xmlns:a16="http://schemas.microsoft.com/office/drawing/2014/main" id="{E7571554-58C9-9449-AD41-5F4268EE4815}"/>
              </a:ext>
            </a:extLst>
          </p:cNvPr>
          <p:cNvSpPr>
            <a:spLocks noChangeArrowheads="1"/>
          </p:cNvSpPr>
          <p:nvPr/>
        </p:nvSpPr>
        <p:spPr bwMode="auto">
          <a:xfrm>
            <a:off x="452368" y="1435730"/>
            <a:ext cx="4636397"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Here’s the formula for Min-Max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37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4" name="Picture 2" descr="Normalization equation">
            <a:hlinkClick r:id="rId2"/>
            <a:extLst>
              <a:ext uri="{FF2B5EF4-FFF2-40B4-BE49-F238E27FC236}">
                <a16:creationId xmlns:a16="http://schemas.microsoft.com/office/drawing/2014/main" id="{8E722D50-9369-E247-B112-7BB1D82426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2832099"/>
            <a:ext cx="2298700" cy="59690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5F6CCFED-5BC2-2D47-A51E-F1A9CC76E1BF}"/>
              </a:ext>
            </a:extLst>
          </p:cNvPr>
          <p:cNvSpPr>
            <a:spLocks noGrp="1"/>
          </p:cNvSpPr>
          <p:nvPr>
            <p:ph type="sldNum" sz="quarter" idx="12"/>
          </p:nvPr>
        </p:nvSpPr>
        <p:spPr/>
        <p:txBody>
          <a:bodyPr/>
          <a:lstStyle/>
          <a:p>
            <a:pPr>
              <a:defRPr/>
            </a:pPr>
            <a:fld id="{740F825C-949B-974C-AB99-C3CE0C97A40B}" type="slidenum">
              <a:rPr lang="en-GB" altLang="en-US" smtClean="0"/>
              <a:pPr>
                <a:defRPr/>
              </a:pPr>
              <a:t>11</a:t>
            </a:fld>
            <a:endParaRPr lang="en-GB" altLang="en-US"/>
          </a:p>
        </p:txBody>
      </p:sp>
    </p:spTree>
    <p:extLst>
      <p:ext uri="{BB962C8B-B14F-4D97-AF65-F5344CB8AC3E}">
        <p14:creationId xmlns:p14="http://schemas.microsoft.com/office/powerpoint/2010/main" val="434989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Scaling</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B28A8518-5310-A048-9175-B98E833925B7}"/>
              </a:ext>
            </a:extLst>
          </p:cNvPr>
          <p:cNvSpPr>
            <a:spLocks noGrp="1"/>
          </p:cNvSpPr>
          <p:nvPr>
            <p:ph idx="1"/>
          </p:nvPr>
        </p:nvSpPr>
        <p:spPr/>
        <p:txBody>
          <a:bodyPr/>
          <a:lstStyle/>
          <a:p>
            <a:pPr marL="0" indent="0">
              <a:buNone/>
            </a:pPr>
            <a:endParaRPr lang="en-US" sz="2000" b="1" dirty="0">
              <a:solidFill>
                <a:schemeClr val="bg2"/>
              </a:solidFill>
            </a:endParaRPr>
          </a:p>
          <a:p>
            <a:pPr marL="0" indent="0">
              <a:buNone/>
            </a:pPr>
            <a:endParaRPr lang="en-US" sz="1800" b="1" dirty="0">
              <a:solidFill>
                <a:schemeClr val="bg2"/>
              </a:solidFill>
            </a:endParaRPr>
          </a:p>
        </p:txBody>
      </p:sp>
      <p:pic>
        <p:nvPicPr>
          <p:cNvPr id="5" name="Picture 4" descr="Graphical user interface, text, application, email&#10;&#10;Description automatically generated">
            <a:extLst>
              <a:ext uri="{FF2B5EF4-FFF2-40B4-BE49-F238E27FC236}">
                <a16:creationId xmlns:a16="http://schemas.microsoft.com/office/drawing/2014/main" id="{4D7B24F2-43A6-2D42-96D9-748783EA51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1284649"/>
            <a:ext cx="5760640" cy="5209382"/>
          </a:xfrm>
          <a:prstGeom prst="rect">
            <a:avLst/>
          </a:prstGeom>
        </p:spPr>
      </p:pic>
      <p:sp>
        <p:nvSpPr>
          <p:cNvPr id="4" name="Slide Number Placeholder 3">
            <a:extLst>
              <a:ext uri="{FF2B5EF4-FFF2-40B4-BE49-F238E27FC236}">
                <a16:creationId xmlns:a16="http://schemas.microsoft.com/office/drawing/2014/main" id="{BE07F24D-233B-8D4C-9C7F-6976AFD87BE5}"/>
              </a:ext>
            </a:extLst>
          </p:cNvPr>
          <p:cNvSpPr>
            <a:spLocks noGrp="1"/>
          </p:cNvSpPr>
          <p:nvPr>
            <p:ph type="sldNum" sz="quarter" idx="12"/>
          </p:nvPr>
        </p:nvSpPr>
        <p:spPr/>
        <p:txBody>
          <a:bodyPr/>
          <a:lstStyle/>
          <a:p>
            <a:pPr>
              <a:defRPr/>
            </a:pPr>
            <a:fld id="{740F825C-949B-974C-AB99-C3CE0C97A40B}" type="slidenum">
              <a:rPr lang="en-GB" altLang="en-US" smtClean="0"/>
              <a:pPr>
                <a:defRPr/>
              </a:pPr>
              <a:t>12</a:t>
            </a:fld>
            <a:endParaRPr lang="en-GB" altLang="en-US"/>
          </a:p>
        </p:txBody>
      </p:sp>
    </p:spTree>
    <p:extLst>
      <p:ext uri="{BB962C8B-B14F-4D97-AF65-F5344CB8AC3E}">
        <p14:creationId xmlns:p14="http://schemas.microsoft.com/office/powerpoint/2010/main" val="1632628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Scaling</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B28A8518-5310-A048-9175-B98E833925B7}"/>
              </a:ext>
            </a:extLst>
          </p:cNvPr>
          <p:cNvSpPr>
            <a:spLocks noGrp="1"/>
          </p:cNvSpPr>
          <p:nvPr>
            <p:ph idx="1"/>
          </p:nvPr>
        </p:nvSpPr>
        <p:spPr/>
        <p:txBody>
          <a:bodyPr/>
          <a:lstStyle/>
          <a:p>
            <a:pPr marL="0" indent="0">
              <a:buNone/>
            </a:pPr>
            <a:endParaRPr lang="en-US" sz="2000" b="1" dirty="0">
              <a:solidFill>
                <a:schemeClr val="bg2"/>
              </a:solidFill>
            </a:endParaRPr>
          </a:p>
          <a:p>
            <a:pPr marL="0" indent="0">
              <a:buNone/>
            </a:pPr>
            <a:endParaRPr lang="en-US" sz="1800" b="1" dirty="0">
              <a:solidFill>
                <a:schemeClr val="bg2"/>
              </a:solidFill>
            </a:endParaRPr>
          </a:p>
        </p:txBody>
      </p:sp>
      <p:pic>
        <p:nvPicPr>
          <p:cNvPr id="6" name="Picture 5" descr="Graphical user interface, text, application&#10;&#10;Description automatically generated">
            <a:extLst>
              <a:ext uri="{FF2B5EF4-FFF2-40B4-BE49-F238E27FC236}">
                <a16:creationId xmlns:a16="http://schemas.microsoft.com/office/drawing/2014/main" id="{5F986675-D7E4-2B43-A5C4-D1821EB7E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506406"/>
            <a:ext cx="8554209" cy="4010826"/>
          </a:xfrm>
          <a:prstGeom prst="rect">
            <a:avLst/>
          </a:prstGeom>
        </p:spPr>
      </p:pic>
      <p:sp>
        <p:nvSpPr>
          <p:cNvPr id="4" name="Slide Number Placeholder 3">
            <a:extLst>
              <a:ext uri="{FF2B5EF4-FFF2-40B4-BE49-F238E27FC236}">
                <a16:creationId xmlns:a16="http://schemas.microsoft.com/office/drawing/2014/main" id="{29D25680-8448-5047-B0AF-284F3F78B27F}"/>
              </a:ext>
            </a:extLst>
          </p:cNvPr>
          <p:cNvSpPr>
            <a:spLocks noGrp="1"/>
          </p:cNvSpPr>
          <p:nvPr>
            <p:ph type="sldNum" sz="quarter" idx="12"/>
          </p:nvPr>
        </p:nvSpPr>
        <p:spPr/>
        <p:txBody>
          <a:bodyPr/>
          <a:lstStyle/>
          <a:p>
            <a:pPr>
              <a:defRPr/>
            </a:pPr>
            <a:fld id="{740F825C-949B-974C-AB99-C3CE0C97A40B}" type="slidenum">
              <a:rPr lang="en-GB" altLang="en-US" smtClean="0"/>
              <a:pPr>
                <a:defRPr/>
              </a:pPr>
              <a:t>13</a:t>
            </a:fld>
            <a:endParaRPr lang="en-GB" altLang="en-US"/>
          </a:p>
        </p:txBody>
      </p:sp>
    </p:spTree>
    <p:extLst>
      <p:ext uri="{BB962C8B-B14F-4D97-AF65-F5344CB8AC3E}">
        <p14:creationId xmlns:p14="http://schemas.microsoft.com/office/powerpoint/2010/main" val="4172771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Scaling</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B28A8518-5310-A048-9175-B98E833925B7}"/>
              </a:ext>
            </a:extLst>
          </p:cNvPr>
          <p:cNvSpPr>
            <a:spLocks noGrp="1"/>
          </p:cNvSpPr>
          <p:nvPr>
            <p:ph idx="1"/>
          </p:nvPr>
        </p:nvSpPr>
        <p:spPr/>
        <p:txBody>
          <a:bodyPr/>
          <a:lstStyle/>
          <a:p>
            <a:pPr marL="0" indent="0">
              <a:buNone/>
            </a:pPr>
            <a:endParaRPr lang="en-US" sz="2000" b="1" dirty="0">
              <a:solidFill>
                <a:schemeClr val="bg2"/>
              </a:solidFill>
            </a:endParaRPr>
          </a:p>
          <a:p>
            <a:pPr marL="0" indent="0">
              <a:buNone/>
            </a:pPr>
            <a:endParaRPr lang="en-US" sz="1800" b="1" dirty="0">
              <a:solidFill>
                <a:schemeClr val="bg2"/>
              </a:solidFill>
            </a:endParaRPr>
          </a:p>
        </p:txBody>
      </p:sp>
      <p:pic>
        <p:nvPicPr>
          <p:cNvPr id="5" name="Picture 4" descr="Chart, histogram&#10;&#10;Description automatically generated">
            <a:extLst>
              <a:ext uri="{FF2B5EF4-FFF2-40B4-BE49-F238E27FC236}">
                <a16:creationId xmlns:a16="http://schemas.microsoft.com/office/drawing/2014/main" id="{F935F64A-6323-E448-B54A-3834F548E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9950" y="1739900"/>
            <a:ext cx="4864100" cy="3378200"/>
          </a:xfrm>
          <a:prstGeom prst="rect">
            <a:avLst/>
          </a:prstGeom>
        </p:spPr>
      </p:pic>
      <p:sp>
        <p:nvSpPr>
          <p:cNvPr id="4" name="Slide Number Placeholder 3">
            <a:extLst>
              <a:ext uri="{FF2B5EF4-FFF2-40B4-BE49-F238E27FC236}">
                <a16:creationId xmlns:a16="http://schemas.microsoft.com/office/drawing/2014/main" id="{E421A344-2731-7643-A1FC-5DB7449E7D87}"/>
              </a:ext>
            </a:extLst>
          </p:cNvPr>
          <p:cNvSpPr>
            <a:spLocks noGrp="1"/>
          </p:cNvSpPr>
          <p:nvPr>
            <p:ph type="sldNum" sz="quarter" idx="12"/>
          </p:nvPr>
        </p:nvSpPr>
        <p:spPr/>
        <p:txBody>
          <a:bodyPr/>
          <a:lstStyle/>
          <a:p>
            <a:pPr>
              <a:defRPr/>
            </a:pPr>
            <a:fld id="{740F825C-949B-974C-AB99-C3CE0C97A40B}" type="slidenum">
              <a:rPr lang="en-GB" altLang="en-US" smtClean="0"/>
              <a:pPr>
                <a:defRPr/>
              </a:pPr>
              <a:t>14</a:t>
            </a:fld>
            <a:endParaRPr lang="en-GB" altLang="en-US"/>
          </a:p>
        </p:txBody>
      </p:sp>
    </p:spTree>
    <p:extLst>
      <p:ext uri="{BB962C8B-B14F-4D97-AF65-F5344CB8AC3E}">
        <p14:creationId xmlns:p14="http://schemas.microsoft.com/office/powerpoint/2010/main" val="1856206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Scaling</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B28A8518-5310-A048-9175-B98E833925B7}"/>
              </a:ext>
            </a:extLst>
          </p:cNvPr>
          <p:cNvSpPr>
            <a:spLocks noGrp="1"/>
          </p:cNvSpPr>
          <p:nvPr>
            <p:ph idx="1"/>
          </p:nvPr>
        </p:nvSpPr>
        <p:spPr/>
        <p:txBody>
          <a:bodyPr/>
          <a:lstStyle/>
          <a:p>
            <a:pPr marL="0" indent="0">
              <a:buNone/>
            </a:pPr>
            <a:endParaRPr lang="en-US" sz="2000" b="1" dirty="0">
              <a:solidFill>
                <a:schemeClr val="bg2"/>
              </a:solidFill>
            </a:endParaRPr>
          </a:p>
          <a:p>
            <a:pPr marL="0" indent="0">
              <a:buNone/>
            </a:pPr>
            <a:endParaRPr lang="en-US" sz="1800" b="1" dirty="0">
              <a:solidFill>
                <a:schemeClr val="bg2"/>
              </a:solidFill>
            </a:endParaRPr>
          </a:p>
        </p:txBody>
      </p:sp>
      <p:sp>
        <p:nvSpPr>
          <p:cNvPr id="4" name="Rectangle 3">
            <a:extLst>
              <a:ext uri="{FF2B5EF4-FFF2-40B4-BE49-F238E27FC236}">
                <a16:creationId xmlns:a16="http://schemas.microsoft.com/office/drawing/2014/main" id="{CE75F2D6-C8CE-8847-80B4-4F399EE39B6F}"/>
              </a:ext>
            </a:extLst>
          </p:cNvPr>
          <p:cNvSpPr/>
          <p:nvPr/>
        </p:nvSpPr>
        <p:spPr>
          <a:xfrm>
            <a:off x="755576" y="5808839"/>
            <a:ext cx="7823804" cy="369332"/>
          </a:xfrm>
          <a:prstGeom prst="rect">
            <a:avLst/>
          </a:prstGeom>
        </p:spPr>
        <p:txBody>
          <a:bodyPr wrap="square">
            <a:spAutoFit/>
          </a:bodyPr>
          <a:lstStyle/>
          <a:p>
            <a:r>
              <a:rPr lang="en-US" dirty="0"/>
              <a:t>http://</a:t>
            </a:r>
            <a:r>
              <a:rPr lang="en-US" dirty="0" err="1"/>
              <a:t>rasbt.github.io</a:t>
            </a:r>
            <a:r>
              <a:rPr lang="en-US" dirty="0"/>
              <a:t>/</a:t>
            </a:r>
            <a:r>
              <a:rPr lang="en-US" dirty="0" err="1"/>
              <a:t>mlxtend</a:t>
            </a:r>
            <a:r>
              <a:rPr lang="en-US" dirty="0"/>
              <a:t>/</a:t>
            </a:r>
            <a:r>
              <a:rPr lang="en-US" dirty="0" err="1"/>
              <a:t>user_guide</a:t>
            </a:r>
            <a:r>
              <a:rPr lang="en-US" dirty="0"/>
              <a:t>/preprocessing/</a:t>
            </a:r>
            <a:r>
              <a:rPr lang="en-US" dirty="0" err="1"/>
              <a:t>minmax_scaling</a:t>
            </a:r>
            <a:r>
              <a:rPr lang="en-US" dirty="0"/>
              <a:t>/</a:t>
            </a:r>
          </a:p>
        </p:txBody>
      </p:sp>
      <p:pic>
        <p:nvPicPr>
          <p:cNvPr id="7" name="Picture 6" descr="Table&#10;&#10;Description automatically generated">
            <a:extLst>
              <a:ext uri="{FF2B5EF4-FFF2-40B4-BE49-F238E27FC236}">
                <a16:creationId xmlns:a16="http://schemas.microsoft.com/office/drawing/2014/main" id="{00A6995F-5A2F-0C4F-86B9-CF43909931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1091" y="1227283"/>
            <a:ext cx="6781130" cy="4466855"/>
          </a:xfrm>
          <a:prstGeom prst="rect">
            <a:avLst/>
          </a:prstGeom>
        </p:spPr>
      </p:pic>
      <p:sp>
        <p:nvSpPr>
          <p:cNvPr id="5" name="Slide Number Placeholder 4">
            <a:extLst>
              <a:ext uri="{FF2B5EF4-FFF2-40B4-BE49-F238E27FC236}">
                <a16:creationId xmlns:a16="http://schemas.microsoft.com/office/drawing/2014/main" id="{91FB3A80-ECC5-5F48-ABC7-DD3A4E4A5A33}"/>
              </a:ext>
            </a:extLst>
          </p:cNvPr>
          <p:cNvSpPr>
            <a:spLocks noGrp="1"/>
          </p:cNvSpPr>
          <p:nvPr>
            <p:ph type="sldNum" sz="quarter" idx="12"/>
          </p:nvPr>
        </p:nvSpPr>
        <p:spPr/>
        <p:txBody>
          <a:bodyPr/>
          <a:lstStyle/>
          <a:p>
            <a:pPr>
              <a:defRPr/>
            </a:pPr>
            <a:fld id="{740F825C-949B-974C-AB99-C3CE0C97A40B}" type="slidenum">
              <a:rPr lang="en-GB" altLang="en-US" smtClean="0"/>
              <a:pPr>
                <a:defRPr/>
              </a:pPr>
              <a:t>15</a:t>
            </a:fld>
            <a:endParaRPr lang="en-GB" altLang="en-US"/>
          </a:p>
        </p:txBody>
      </p:sp>
    </p:spTree>
    <p:extLst>
      <p:ext uri="{BB962C8B-B14F-4D97-AF65-F5344CB8AC3E}">
        <p14:creationId xmlns:p14="http://schemas.microsoft.com/office/powerpoint/2010/main" val="1440066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Scaling</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B28A8518-5310-A048-9175-B98E833925B7}"/>
              </a:ext>
            </a:extLst>
          </p:cNvPr>
          <p:cNvSpPr>
            <a:spLocks noGrp="1"/>
          </p:cNvSpPr>
          <p:nvPr>
            <p:ph idx="1"/>
          </p:nvPr>
        </p:nvSpPr>
        <p:spPr/>
        <p:txBody>
          <a:bodyPr/>
          <a:lstStyle/>
          <a:p>
            <a:pPr marL="0" indent="0">
              <a:buNone/>
            </a:pPr>
            <a:endParaRPr lang="en-US" sz="2000" b="1" dirty="0">
              <a:solidFill>
                <a:schemeClr val="bg2"/>
              </a:solidFill>
            </a:endParaRPr>
          </a:p>
          <a:p>
            <a:pPr marL="0" indent="0">
              <a:buNone/>
            </a:pPr>
            <a:endParaRPr lang="en-US" sz="1800" b="1" dirty="0">
              <a:solidFill>
                <a:schemeClr val="bg2"/>
              </a:solidFill>
            </a:endParaRPr>
          </a:p>
        </p:txBody>
      </p:sp>
      <p:sp>
        <p:nvSpPr>
          <p:cNvPr id="4" name="Rectangle 3">
            <a:extLst>
              <a:ext uri="{FF2B5EF4-FFF2-40B4-BE49-F238E27FC236}">
                <a16:creationId xmlns:a16="http://schemas.microsoft.com/office/drawing/2014/main" id="{CE75F2D6-C8CE-8847-80B4-4F399EE39B6F}"/>
              </a:ext>
            </a:extLst>
          </p:cNvPr>
          <p:cNvSpPr/>
          <p:nvPr/>
        </p:nvSpPr>
        <p:spPr>
          <a:xfrm>
            <a:off x="755576" y="5808839"/>
            <a:ext cx="7823804" cy="369332"/>
          </a:xfrm>
          <a:prstGeom prst="rect">
            <a:avLst/>
          </a:prstGeom>
        </p:spPr>
        <p:txBody>
          <a:bodyPr wrap="square">
            <a:spAutoFit/>
          </a:bodyPr>
          <a:lstStyle/>
          <a:p>
            <a:r>
              <a:rPr lang="en-US" dirty="0"/>
              <a:t>http://</a:t>
            </a:r>
            <a:r>
              <a:rPr lang="en-US" dirty="0" err="1"/>
              <a:t>rasbt.github.io</a:t>
            </a:r>
            <a:r>
              <a:rPr lang="en-US" dirty="0"/>
              <a:t>/</a:t>
            </a:r>
            <a:r>
              <a:rPr lang="en-US" dirty="0" err="1"/>
              <a:t>mlxtend</a:t>
            </a:r>
            <a:r>
              <a:rPr lang="en-US" dirty="0"/>
              <a:t>/</a:t>
            </a:r>
            <a:r>
              <a:rPr lang="en-US" dirty="0" err="1"/>
              <a:t>user_guide</a:t>
            </a:r>
            <a:r>
              <a:rPr lang="en-US" dirty="0"/>
              <a:t>/preprocessing/</a:t>
            </a:r>
            <a:r>
              <a:rPr lang="en-US" dirty="0" err="1"/>
              <a:t>minmax_scaling</a:t>
            </a:r>
            <a:r>
              <a:rPr lang="en-US" dirty="0"/>
              <a:t>/</a:t>
            </a:r>
          </a:p>
        </p:txBody>
      </p:sp>
      <p:pic>
        <p:nvPicPr>
          <p:cNvPr id="9" name="Picture 8" descr="Table&#10;&#10;Description automatically generated">
            <a:extLst>
              <a:ext uri="{FF2B5EF4-FFF2-40B4-BE49-F238E27FC236}">
                <a16:creationId xmlns:a16="http://schemas.microsoft.com/office/drawing/2014/main" id="{B04863FD-82DD-A442-ACA7-5703964C4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098" y="1344202"/>
            <a:ext cx="7823804" cy="4113546"/>
          </a:xfrm>
          <a:prstGeom prst="rect">
            <a:avLst/>
          </a:prstGeom>
        </p:spPr>
      </p:pic>
      <p:sp>
        <p:nvSpPr>
          <p:cNvPr id="5" name="Slide Number Placeholder 4">
            <a:extLst>
              <a:ext uri="{FF2B5EF4-FFF2-40B4-BE49-F238E27FC236}">
                <a16:creationId xmlns:a16="http://schemas.microsoft.com/office/drawing/2014/main" id="{829B5B74-1EBF-7A44-8C53-F3AB6D76D01A}"/>
              </a:ext>
            </a:extLst>
          </p:cNvPr>
          <p:cNvSpPr>
            <a:spLocks noGrp="1"/>
          </p:cNvSpPr>
          <p:nvPr>
            <p:ph type="sldNum" sz="quarter" idx="12"/>
          </p:nvPr>
        </p:nvSpPr>
        <p:spPr/>
        <p:txBody>
          <a:bodyPr/>
          <a:lstStyle/>
          <a:p>
            <a:pPr>
              <a:defRPr/>
            </a:pPr>
            <a:fld id="{740F825C-949B-974C-AB99-C3CE0C97A40B}" type="slidenum">
              <a:rPr lang="en-GB" altLang="en-US" smtClean="0"/>
              <a:pPr>
                <a:defRPr/>
              </a:pPr>
              <a:t>16</a:t>
            </a:fld>
            <a:endParaRPr lang="en-GB" altLang="en-US"/>
          </a:p>
        </p:txBody>
      </p:sp>
    </p:spTree>
    <p:extLst>
      <p:ext uri="{BB962C8B-B14F-4D97-AF65-F5344CB8AC3E}">
        <p14:creationId xmlns:p14="http://schemas.microsoft.com/office/powerpoint/2010/main" val="3287652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Scaling</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B28A8518-5310-A048-9175-B98E833925B7}"/>
              </a:ext>
            </a:extLst>
          </p:cNvPr>
          <p:cNvSpPr>
            <a:spLocks noGrp="1"/>
          </p:cNvSpPr>
          <p:nvPr>
            <p:ph idx="1"/>
          </p:nvPr>
        </p:nvSpPr>
        <p:spPr/>
        <p:txBody>
          <a:bodyPr/>
          <a:lstStyle/>
          <a:p>
            <a:pPr marL="0" indent="0">
              <a:buNone/>
            </a:pPr>
            <a:endParaRPr lang="en-US" sz="2000" b="1" dirty="0">
              <a:solidFill>
                <a:schemeClr val="bg2"/>
              </a:solidFill>
            </a:endParaRPr>
          </a:p>
          <a:p>
            <a:pPr marL="0" indent="0">
              <a:buNone/>
            </a:pPr>
            <a:endParaRPr lang="en-US" sz="1800" b="1" dirty="0">
              <a:solidFill>
                <a:schemeClr val="bg2"/>
              </a:solidFill>
            </a:endParaRPr>
          </a:p>
        </p:txBody>
      </p:sp>
      <p:sp>
        <p:nvSpPr>
          <p:cNvPr id="4" name="Rectangle 3">
            <a:extLst>
              <a:ext uri="{FF2B5EF4-FFF2-40B4-BE49-F238E27FC236}">
                <a16:creationId xmlns:a16="http://schemas.microsoft.com/office/drawing/2014/main" id="{9EBD8945-EAFB-1F48-912A-79A4B40D71E4}"/>
              </a:ext>
            </a:extLst>
          </p:cNvPr>
          <p:cNvSpPr/>
          <p:nvPr/>
        </p:nvSpPr>
        <p:spPr>
          <a:xfrm>
            <a:off x="914400" y="1788823"/>
            <a:ext cx="8229600" cy="3416320"/>
          </a:xfrm>
          <a:prstGeom prst="rect">
            <a:avLst/>
          </a:prstGeom>
        </p:spPr>
        <p:txBody>
          <a:bodyPr wrap="square">
            <a:spAutoFit/>
          </a:bodyPr>
          <a:lstStyle/>
          <a:p>
            <a:endParaRPr lang="en-US" dirty="0"/>
          </a:p>
          <a:p>
            <a:r>
              <a:rPr lang="en-US" b="1" dirty="0"/>
              <a:t>You can also look at: </a:t>
            </a:r>
          </a:p>
          <a:p>
            <a:endParaRPr lang="en-US" dirty="0"/>
          </a:p>
          <a:p>
            <a:r>
              <a:rPr lang="en-US" dirty="0">
                <a:hlinkClick r:id="rId3"/>
              </a:rPr>
              <a:t>https://scikit-learn.org/stable/modules/generated/sklearn.preprocessing.MinMaxScaler.html</a:t>
            </a:r>
            <a:endParaRPr lang="en-US" dirty="0"/>
          </a:p>
          <a:p>
            <a:endParaRPr lang="en-US" dirty="0"/>
          </a:p>
          <a:p>
            <a:endParaRPr lang="en-US" dirty="0"/>
          </a:p>
          <a:p>
            <a:r>
              <a:rPr lang="en-US" dirty="0"/>
              <a:t>Transform features by scaling each feature to a given range.</a:t>
            </a:r>
          </a:p>
          <a:p>
            <a:endParaRPr lang="en-US" dirty="0"/>
          </a:p>
          <a:p>
            <a:r>
              <a:rPr lang="en-US" dirty="0"/>
              <a:t>This estimator scales and translates each feature individually such that it is in the given range on the training set, e.g. between zero and one.</a:t>
            </a:r>
          </a:p>
          <a:p>
            <a:endParaRPr lang="en-US" dirty="0"/>
          </a:p>
        </p:txBody>
      </p:sp>
      <p:sp>
        <p:nvSpPr>
          <p:cNvPr id="5" name="Slide Number Placeholder 4">
            <a:extLst>
              <a:ext uri="{FF2B5EF4-FFF2-40B4-BE49-F238E27FC236}">
                <a16:creationId xmlns:a16="http://schemas.microsoft.com/office/drawing/2014/main" id="{C214A457-1E7C-A64F-9DC4-DB04747137BA}"/>
              </a:ext>
            </a:extLst>
          </p:cNvPr>
          <p:cNvSpPr>
            <a:spLocks noGrp="1"/>
          </p:cNvSpPr>
          <p:nvPr>
            <p:ph type="sldNum" sz="quarter" idx="12"/>
          </p:nvPr>
        </p:nvSpPr>
        <p:spPr/>
        <p:txBody>
          <a:bodyPr/>
          <a:lstStyle/>
          <a:p>
            <a:pPr>
              <a:defRPr/>
            </a:pPr>
            <a:fld id="{740F825C-949B-974C-AB99-C3CE0C97A40B}" type="slidenum">
              <a:rPr lang="en-GB" altLang="en-US" smtClean="0"/>
              <a:pPr>
                <a:defRPr/>
              </a:pPr>
              <a:t>17</a:t>
            </a:fld>
            <a:endParaRPr lang="en-GB" altLang="en-US"/>
          </a:p>
        </p:txBody>
      </p:sp>
    </p:spTree>
    <p:extLst>
      <p:ext uri="{BB962C8B-B14F-4D97-AF65-F5344CB8AC3E}">
        <p14:creationId xmlns:p14="http://schemas.microsoft.com/office/powerpoint/2010/main" val="4113493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Scaling</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B28A8518-5310-A048-9175-B98E833925B7}"/>
              </a:ext>
            </a:extLst>
          </p:cNvPr>
          <p:cNvSpPr>
            <a:spLocks noGrp="1"/>
          </p:cNvSpPr>
          <p:nvPr>
            <p:ph idx="1"/>
          </p:nvPr>
        </p:nvSpPr>
        <p:spPr/>
        <p:txBody>
          <a:bodyPr/>
          <a:lstStyle/>
          <a:p>
            <a:pPr marL="0" indent="0">
              <a:buNone/>
            </a:pPr>
            <a:endParaRPr lang="en-US" sz="2000" b="1" dirty="0">
              <a:solidFill>
                <a:schemeClr val="bg2"/>
              </a:solidFill>
            </a:endParaRPr>
          </a:p>
          <a:p>
            <a:pPr marL="0" indent="0">
              <a:buNone/>
            </a:pPr>
            <a:endParaRPr lang="en-US" sz="1800" b="1" dirty="0">
              <a:solidFill>
                <a:schemeClr val="bg2"/>
              </a:solidFill>
            </a:endParaRPr>
          </a:p>
        </p:txBody>
      </p:sp>
      <p:pic>
        <p:nvPicPr>
          <p:cNvPr id="6" name="Picture 5" descr="Graphical user interface, text, application&#10;&#10;Description automatically generated">
            <a:extLst>
              <a:ext uri="{FF2B5EF4-FFF2-40B4-BE49-F238E27FC236}">
                <a16:creationId xmlns:a16="http://schemas.microsoft.com/office/drawing/2014/main" id="{D41E4275-825E-E94E-8C9D-FA3C768BD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1450" y="1651000"/>
            <a:ext cx="6261100" cy="3556000"/>
          </a:xfrm>
          <a:prstGeom prst="rect">
            <a:avLst/>
          </a:prstGeom>
        </p:spPr>
      </p:pic>
      <p:sp>
        <p:nvSpPr>
          <p:cNvPr id="4" name="Slide Number Placeholder 3">
            <a:extLst>
              <a:ext uri="{FF2B5EF4-FFF2-40B4-BE49-F238E27FC236}">
                <a16:creationId xmlns:a16="http://schemas.microsoft.com/office/drawing/2014/main" id="{F87A349F-5EA1-4D4B-8EB3-76C5D7384F01}"/>
              </a:ext>
            </a:extLst>
          </p:cNvPr>
          <p:cNvSpPr>
            <a:spLocks noGrp="1"/>
          </p:cNvSpPr>
          <p:nvPr>
            <p:ph type="sldNum" sz="quarter" idx="12"/>
          </p:nvPr>
        </p:nvSpPr>
        <p:spPr/>
        <p:txBody>
          <a:bodyPr/>
          <a:lstStyle/>
          <a:p>
            <a:pPr>
              <a:defRPr/>
            </a:pPr>
            <a:fld id="{740F825C-949B-974C-AB99-C3CE0C97A40B}" type="slidenum">
              <a:rPr lang="en-GB" altLang="en-US" smtClean="0"/>
              <a:pPr>
                <a:defRPr/>
              </a:pPr>
              <a:t>18</a:t>
            </a:fld>
            <a:endParaRPr lang="en-GB" altLang="en-US"/>
          </a:p>
        </p:txBody>
      </p:sp>
    </p:spTree>
    <p:extLst>
      <p:ext uri="{BB962C8B-B14F-4D97-AF65-F5344CB8AC3E}">
        <p14:creationId xmlns:p14="http://schemas.microsoft.com/office/powerpoint/2010/main" val="1687487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Normalization</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B28A8518-5310-A048-9175-B98E833925B7}"/>
              </a:ext>
            </a:extLst>
          </p:cNvPr>
          <p:cNvSpPr>
            <a:spLocks noGrp="1"/>
          </p:cNvSpPr>
          <p:nvPr>
            <p:ph idx="1"/>
          </p:nvPr>
        </p:nvSpPr>
        <p:spPr/>
        <p:txBody>
          <a:bodyPr/>
          <a:lstStyle/>
          <a:p>
            <a:pPr marL="0" indent="0">
              <a:buNone/>
            </a:pPr>
            <a:endParaRPr lang="en-US" sz="2000" b="1" dirty="0">
              <a:solidFill>
                <a:schemeClr val="bg2"/>
              </a:solidFill>
            </a:endParaRPr>
          </a:p>
          <a:p>
            <a:pPr marL="0" indent="0">
              <a:buNone/>
            </a:pPr>
            <a:endParaRPr lang="en-US" sz="1800" b="1" dirty="0">
              <a:solidFill>
                <a:schemeClr val="bg2"/>
              </a:solidFill>
            </a:endParaRPr>
          </a:p>
        </p:txBody>
      </p:sp>
      <p:sp>
        <p:nvSpPr>
          <p:cNvPr id="4" name="Rectangle 3">
            <a:extLst>
              <a:ext uri="{FF2B5EF4-FFF2-40B4-BE49-F238E27FC236}">
                <a16:creationId xmlns:a16="http://schemas.microsoft.com/office/drawing/2014/main" id="{9AB8AC68-0810-D94A-9A66-C514A78FB9DD}"/>
              </a:ext>
            </a:extLst>
          </p:cNvPr>
          <p:cNvSpPr/>
          <p:nvPr/>
        </p:nvSpPr>
        <p:spPr>
          <a:xfrm>
            <a:off x="899592" y="1377642"/>
            <a:ext cx="7679788" cy="4093428"/>
          </a:xfrm>
          <a:prstGeom prst="rect">
            <a:avLst/>
          </a:prstGeom>
        </p:spPr>
        <p:txBody>
          <a:bodyPr wrap="square">
            <a:spAutoFit/>
          </a:bodyPr>
          <a:lstStyle/>
          <a:p>
            <a:pPr marL="342900" indent="-342900">
              <a:buFont typeface="Arial" panose="020B0604020202020204" pitchFamily="34" charset="0"/>
              <a:buChar char="•"/>
            </a:pPr>
            <a:r>
              <a:rPr lang="en-US" sz="2000" dirty="0"/>
              <a:t>Scaling just changes the range of your data.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Normalization is a more radical transformation. The point of normalization is to change your observations so that they can be described as a normal distribution.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chemeClr val="bg2"/>
                </a:solidFill>
                <a:hlinkClick r:id="rId3">
                  <a:extLst>
                    <a:ext uri="{A12FA001-AC4F-418D-AE19-62706E023703}">
                      <ahyp:hlinkClr xmlns:ahyp="http://schemas.microsoft.com/office/drawing/2018/hyperlinkcolor" val="tx"/>
                    </a:ext>
                  </a:extLst>
                </a:hlinkClick>
              </a:rPr>
              <a:t>Normal distribution:</a:t>
            </a:r>
            <a:r>
              <a:rPr lang="en-US" sz="2000" dirty="0">
                <a:solidFill>
                  <a:schemeClr val="bg2"/>
                </a:solidFill>
              </a:rPr>
              <a:t> Also known as the "bell curve", this is a specific statistical distribution where a roughly equal observations fall above and below the mean, the mean and the median are the same, and there are more observations closer to the mean. The normal distribution is also known as the Gaussian distribution.</a:t>
            </a:r>
          </a:p>
        </p:txBody>
      </p:sp>
      <p:sp>
        <p:nvSpPr>
          <p:cNvPr id="5" name="Slide Number Placeholder 4">
            <a:extLst>
              <a:ext uri="{FF2B5EF4-FFF2-40B4-BE49-F238E27FC236}">
                <a16:creationId xmlns:a16="http://schemas.microsoft.com/office/drawing/2014/main" id="{DEFE1EC3-8EEB-C649-ACA1-D2D96A9A9A8C}"/>
              </a:ext>
            </a:extLst>
          </p:cNvPr>
          <p:cNvSpPr>
            <a:spLocks noGrp="1"/>
          </p:cNvSpPr>
          <p:nvPr>
            <p:ph type="sldNum" sz="quarter" idx="12"/>
          </p:nvPr>
        </p:nvSpPr>
        <p:spPr/>
        <p:txBody>
          <a:bodyPr/>
          <a:lstStyle/>
          <a:p>
            <a:pPr>
              <a:defRPr/>
            </a:pPr>
            <a:fld id="{740F825C-949B-974C-AB99-C3CE0C97A40B}" type="slidenum">
              <a:rPr lang="en-GB" altLang="en-US" smtClean="0"/>
              <a:pPr>
                <a:defRPr/>
              </a:pPr>
              <a:t>19</a:t>
            </a:fld>
            <a:endParaRPr lang="en-GB" altLang="en-US"/>
          </a:p>
        </p:txBody>
      </p:sp>
    </p:spTree>
    <p:extLst>
      <p:ext uri="{BB962C8B-B14F-4D97-AF65-F5344CB8AC3E}">
        <p14:creationId xmlns:p14="http://schemas.microsoft.com/office/powerpoint/2010/main" val="36532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524036" y="1997968"/>
            <a:ext cx="8229600" cy="1143000"/>
          </a:xfrm>
        </p:spPr>
        <p:txBody>
          <a:bodyPr/>
          <a:lstStyle/>
          <a:p>
            <a:r>
              <a:rPr lang="en-US" sz="4000" b="1" dirty="0">
                <a:solidFill>
                  <a:schemeClr val="accent2"/>
                </a:solidFill>
              </a:rPr>
              <a:t>Scaling and Normalization</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B28A8518-5310-A048-9175-B98E833925B7}"/>
              </a:ext>
            </a:extLst>
          </p:cNvPr>
          <p:cNvSpPr>
            <a:spLocks noGrp="1"/>
          </p:cNvSpPr>
          <p:nvPr>
            <p:ph idx="1"/>
          </p:nvPr>
        </p:nvSpPr>
        <p:spPr/>
        <p:txBody>
          <a:bodyPr/>
          <a:lstStyle/>
          <a:p>
            <a:pPr marL="0" indent="0">
              <a:buNone/>
            </a:pPr>
            <a:endParaRPr lang="en-US" sz="2000" b="1" dirty="0">
              <a:solidFill>
                <a:schemeClr val="bg2"/>
              </a:solidFill>
            </a:endParaRPr>
          </a:p>
          <a:p>
            <a:pPr marL="0" indent="0">
              <a:buNone/>
            </a:pPr>
            <a:endParaRPr lang="en-US" sz="1800" b="1" dirty="0">
              <a:solidFill>
                <a:schemeClr val="bg2"/>
              </a:solidFill>
            </a:endParaRPr>
          </a:p>
        </p:txBody>
      </p:sp>
      <p:sp>
        <p:nvSpPr>
          <p:cNvPr id="4" name="Rectangle 3">
            <a:extLst>
              <a:ext uri="{FF2B5EF4-FFF2-40B4-BE49-F238E27FC236}">
                <a16:creationId xmlns:a16="http://schemas.microsoft.com/office/drawing/2014/main" id="{35D598D9-C2F4-BF4C-9E0D-86B0F2282045}"/>
              </a:ext>
            </a:extLst>
          </p:cNvPr>
          <p:cNvSpPr/>
          <p:nvPr/>
        </p:nvSpPr>
        <p:spPr>
          <a:xfrm>
            <a:off x="1331640" y="5724128"/>
            <a:ext cx="6696744" cy="369332"/>
          </a:xfrm>
          <a:prstGeom prst="rect">
            <a:avLst/>
          </a:prstGeom>
        </p:spPr>
        <p:txBody>
          <a:bodyPr wrap="square">
            <a:spAutoFit/>
          </a:bodyPr>
          <a:lstStyle/>
          <a:p>
            <a:r>
              <a:rPr lang="en-US" dirty="0"/>
              <a:t>https://</a:t>
            </a:r>
            <a:r>
              <a:rPr lang="en-US" dirty="0" err="1"/>
              <a:t>www.kaggle.com</a:t>
            </a:r>
            <a:r>
              <a:rPr lang="en-US" dirty="0"/>
              <a:t>/</a:t>
            </a:r>
            <a:r>
              <a:rPr lang="en-US" dirty="0" err="1"/>
              <a:t>alexisbcook</a:t>
            </a:r>
            <a:r>
              <a:rPr lang="en-US" dirty="0"/>
              <a:t>/scaling-and-normalization</a:t>
            </a:r>
          </a:p>
        </p:txBody>
      </p:sp>
      <p:sp>
        <p:nvSpPr>
          <p:cNvPr id="5" name="Slide Number Placeholder 4">
            <a:extLst>
              <a:ext uri="{FF2B5EF4-FFF2-40B4-BE49-F238E27FC236}">
                <a16:creationId xmlns:a16="http://schemas.microsoft.com/office/drawing/2014/main" id="{94C2A3BD-70DC-2844-93EE-A25EFC9D1079}"/>
              </a:ext>
            </a:extLst>
          </p:cNvPr>
          <p:cNvSpPr>
            <a:spLocks noGrp="1"/>
          </p:cNvSpPr>
          <p:nvPr>
            <p:ph type="sldNum" sz="quarter" idx="12"/>
          </p:nvPr>
        </p:nvSpPr>
        <p:spPr/>
        <p:txBody>
          <a:bodyPr/>
          <a:lstStyle/>
          <a:p>
            <a:pPr>
              <a:defRPr/>
            </a:pPr>
            <a:fld id="{740F825C-949B-974C-AB99-C3CE0C97A40B}" type="slidenum">
              <a:rPr lang="en-GB" altLang="en-US" smtClean="0"/>
              <a:pPr>
                <a:defRPr/>
              </a:pPr>
              <a:t>2</a:t>
            </a:fld>
            <a:endParaRPr lang="en-GB" altLang="en-US"/>
          </a:p>
        </p:txBody>
      </p:sp>
    </p:spTree>
    <p:extLst>
      <p:ext uri="{BB962C8B-B14F-4D97-AF65-F5344CB8AC3E}">
        <p14:creationId xmlns:p14="http://schemas.microsoft.com/office/powerpoint/2010/main" val="2063161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Normalization</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B28A8518-5310-A048-9175-B98E833925B7}"/>
              </a:ext>
            </a:extLst>
          </p:cNvPr>
          <p:cNvSpPr>
            <a:spLocks noGrp="1"/>
          </p:cNvSpPr>
          <p:nvPr>
            <p:ph idx="1"/>
          </p:nvPr>
        </p:nvSpPr>
        <p:spPr/>
        <p:txBody>
          <a:bodyPr/>
          <a:lstStyle/>
          <a:p>
            <a:pPr marL="0" indent="0">
              <a:buNone/>
            </a:pPr>
            <a:endParaRPr lang="en-US" sz="2000" b="1" dirty="0">
              <a:solidFill>
                <a:schemeClr val="bg2"/>
              </a:solidFill>
            </a:endParaRPr>
          </a:p>
          <a:p>
            <a:pPr marL="0" indent="0">
              <a:buNone/>
            </a:pPr>
            <a:endParaRPr lang="en-US" sz="1800" b="1" dirty="0">
              <a:solidFill>
                <a:schemeClr val="bg2"/>
              </a:solidFill>
            </a:endParaRPr>
          </a:p>
        </p:txBody>
      </p:sp>
      <p:sp>
        <p:nvSpPr>
          <p:cNvPr id="4" name="Rectangle 3">
            <a:extLst>
              <a:ext uri="{FF2B5EF4-FFF2-40B4-BE49-F238E27FC236}">
                <a16:creationId xmlns:a16="http://schemas.microsoft.com/office/drawing/2014/main" id="{9AB8AC68-0810-D94A-9A66-C514A78FB9DD}"/>
              </a:ext>
            </a:extLst>
          </p:cNvPr>
          <p:cNvSpPr/>
          <p:nvPr/>
        </p:nvSpPr>
        <p:spPr>
          <a:xfrm>
            <a:off x="899592" y="1377642"/>
            <a:ext cx="7679788" cy="3416320"/>
          </a:xfrm>
          <a:prstGeom prst="rect">
            <a:avLst/>
          </a:prstGeom>
        </p:spPr>
        <p:txBody>
          <a:bodyPr wrap="square">
            <a:spAutoFit/>
          </a:bodyPr>
          <a:lstStyle/>
          <a:p>
            <a:pPr marL="342900" indent="-342900">
              <a:buFont typeface="Arial" panose="020B0604020202020204" pitchFamily="34" charset="0"/>
              <a:buChar char="•"/>
            </a:pPr>
            <a:r>
              <a:rPr lang="en-US" sz="2000" dirty="0"/>
              <a:t>In general, you'll normalize your data if you're going to be using a machine learning or statistics technique that assumes your data is normally distributed.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Some examples of these include linear discriminant analysis (LDA) and Gaussian naive Bayes.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dirty="0">
              <a:solidFill>
                <a:schemeClr val="bg2"/>
              </a:solidFill>
            </a:endParaRPr>
          </a:p>
          <a:p>
            <a:endParaRPr lang="en-US" dirty="0">
              <a:solidFill>
                <a:schemeClr val="bg2"/>
              </a:solidFill>
            </a:endParaRPr>
          </a:p>
        </p:txBody>
      </p:sp>
      <p:sp>
        <p:nvSpPr>
          <p:cNvPr id="5" name="Slide Number Placeholder 4">
            <a:extLst>
              <a:ext uri="{FF2B5EF4-FFF2-40B4-BE49-F238E27FC236}">
                <a16:creationId xmlns:a16="http://schemas.microsoft.com/office/drawing/2014/main" id="{F3A800AB-07A6-6442-8471-B6C52E711C38}"/>
              </a:ext>
            </a:extLst>
          </p:cNvPr>
          <p:cNvSpPr>
            <a:spLocks noGrp="1"/>
          </p:cNvSpPr>
          <p:nvPr>
            <p:ph type="sldNum" sz="quarter" idx="12"/>
          </p:nvPr>
        </p:nvSpPr>
        <p:spPr/>
        <p:txBody>
          <a:bodyPr/>
          <a:lstStyle/>
          <a:p>
            <a:pPr>
              <a:defRPr/>
            </a:pPr>
            <a:fld id="{740F825C-949B-974C-AB99-C3CE0C97A40B}" type="slidenum">
              <a:rPr lang="en-GB" altLang="en-US" smtClean="0"/>
              <a:pPr>
                <a:defRPr/>
              </a:pPr>
              <a:t>20</a:t>
            </a:fld>
            <a:endParaRPr lang="en-GB" altLang="en-US"/>
          </a:p>
        </p:txBody>
      </p:sp>
    </p:spTree>
    <p:extLst>
      <p:ext uri="{BB962C8B-B14F-4D97-AF65-F5344CB8AC3E}">
        <p14:creationId xmlns:p14="http://schemas.microsoft.com/office/powerpoint/2010/main" val="4252138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Normalizing</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4" name="Rectangle 1">
            <a:extLst>
              <a:ext uri="{FF2B5EF4-FFF2-40B4-BE49-F238E27FC236}">
                <a16:creationId xmlns:a16="http://schemas.microsoft.com/office/drawing/2014/main" id="{6CCF9BAD-4B56-8C40-B8C5-61840EFF9A3D}"/>
              </a:ext>
            </a:extLst>
          </p:cNvPr>
          <p:cNvSpPr>
            <a:spLocks noChangeArrowheads="1"/>
          </p:cNvSpPr>
          <p:nvPr/>
        </p:nvSpPr>
        <p:spPr bwMode="auto">
          <a:xfrm>
            <a:off x="552299" y="1397675"/>
            <a:ext cx="857798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b="1"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This means that the mean of the attribute becomes zero and the resultant </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distribution has a unit standard deviation.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Here’s the formula for </a:t>
            </a:r>
            <a:r>
              <a:rPr lang="en-US" altLang="en-US" dirty="0"/>
              <a:t>normalization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9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descr="Standardization equation">
            <a:hlinkClick r:id="rId2"/>
            <a:extLst>
              <a:ext uri="{FF2B5EF4-FFF2-40B4-BE49-F238E27FC236}">
                <a16:creationId xmlns:a16="http://schemas.microsoft.com/office/drawing/2014/main" id="{48D7ABA9-9BE7-BE4A-A494-0BA93A2C77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056" y="3772198"/>
            <a:ext cx="1727200" cy="6604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Feature scaling: Mu">
            <a:extLst>
              <a:ext uri="{FF2B5EF4-FFF2-40B4-BE49-F238E27FC236}">
                <a16:creationId xmlns:a16="http://schemas.microsoft.com/office/drawing/2014/main" id="{32529BB1-F933-794F-B202-877607025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0" y="449263"/>
            <a:ext cx="139700" cy="1524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8642D81D-AD47-0747-98F3-45E2DB34F2DD}"/>
              </a:ext>
            </a:extLst>
          </p:cNvPr>
          <p:cNvSpPr>
            <a:spLocks noGrp="1"/>
          </p:cNvSpPr>
          <p:nvPr>
            <p:ph type="sldNum" sz="quarter" idx="12"/>
          </p:nvPr>
        </p:nvSpPr>
        <p:spPr/>
        <p:txBody>
          <a:bodyPr/>
          <a:lstStyle/>
          <a:p>
            <a:pPr>
              <a:defRPr/>
            </a:pPr>
            <a:fld id="{740F825C-949B-974C-AB99-C3CE0C97A40B}" type="slidenum">
              <a:rPr lang="en-GB" altLang="en-US" smtClean="0"/>
              <a:pPr>
                <a:defRPr/>
              </a:pPr>
              <a:t>21</a:t>
            </a:fld>
            <a:endParaRPr lang="en-GB" altLang="en-US"/>
          </a:p>
        </p:txBody>
      </p:sp>
    </p:spTree>
    <p:extLst>
      <p:ext uri="{BB962C8B-B14F-4D97-AF65-F5344CB8AC3E}">
        <p14:creationId xmlns:p14="http://schemas.microsoft.com/office/powerpoint/2010/main" val="556508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Normalization</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B28A8518-5310-A048-9175-B98E833925B7}"/>
              </a:ext>
            </a:extLst>
          </p:cNvPr>
          <p:cNvSpPr>
            <a:spLocks noGrp="1"/>
          </p:cNvSpPr>
          <p:nvPr>
            <p:ph idx="1"/>
          </p:nvPr>
        </p:nvSpPr>
        <p:spPr/>
        <p:txBody>
          <a:bodyPr/>
          <a:lstStyle/>
          <a:p>
            <a:pPr marL="0" indent="0">
              <a:buNone/>
            </a:pPr>
            <a:endParaRPr lang="en-US" sz="2000" b="1" dirty="0">
              <a:solidFill>
                <a:schemeClr val="bg2"/>
              </a:solidFill>
            </a:endParaRPr>
          </a:p>
          <a:p>
            <a:pPr marL="0" indent="0">
              <a:buNone/>
            </a:pPr>
            <a:endParaRPr lang="en-US" sz="1800" b="1" dirty="0">
              <a:solidFill>
                <a:schemeClr val="bg2"/>
              </a:solidFill>
            </a:endParaRPr>
          </a:p>
        </p:txBody>
      </p:sp>
      <p:pic>
        <p:nvPicPr>
          <p:cNvPr id="6" name="Picture 5" descr="Graphical user interface, text, application&#10;&#10;Description automatically generated">
            <a:extLst>
              <a:ext uri="{FF2B5EF4-FFF2-40B4-BE49-F238E27FC236}">
                <a16:creationId xmlns:a16="http://schemas.microsoft.com/office/drawing/2014/main" id="{5BFAB88D-3F2C-C747-8619-7B39AA127A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340" y="1714349"/>
            <a:ext cx="6244480" cy="3854015"/>
          </a:xfrm>
          <a:prstGeom prst="rect">
            <a:avLst/>
          </a:prstGeom>
        </p:spPr>
      </p:pic>
      <p:sp>
        <p:nvSpPr>
          <p:cNvPr id="4" name="Slide Number Placeholder 3">
            <a:extLst>
              <a:ext uri="{FF2B5EF4-FFF2-40B4-BE49-F238E27FC236}">
                <a16:creationId xmlns:a16="http://schemas.microsoft.com/office/drawing/2014/main" id="{C24C9AA2-2707-B542-8573-9A1FA855D332}"/>
              </a:ext>
            </a:extLst>
          </p:cNvPr>
          <p:cNvSpPr>
            <a:spLocks noGrp="1"/>
          </p:cNvSpPr>
          <p:nvPr>
            <p:ph type="sldNum" sz="quarter" idx="12"/>
          </p:nvPr>
        </p:nvSpPr>
        <p:spPr/>
        <p:txBody>
          <a:bodyPr/>
          <a:lstStyle/>
          <a:p>
            <a:pPr>
              <a:defRPr/>
            </a:pPr>
            <a:fld id="{740F825C-949B-974C-AB99-C3CE0C97A40B}" type="slidenum">
              <a:rPr lang="en-GB" altLang="en-US" smtClean="0"/>
              <a:pPr>
                <a:defRPr/>
              </a:pPr>
              <a:t>22</a:t>
            </a:fld>
            <a:endParaRPr lang="en-GB" altLang="en-US"/>
          </a:p>
        </p:txBody>
      </p:sp>
    </p:spTree>
    <p:extLst>
      <p:ext uri="{BB962C8B-B14F-4D97-AF65-F5344CB8AC3E}">
        <p14:creationId xmlns:p14="http://schemas.microsoft.com/office/powerpoint/2010/main" val="676252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Normalization</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B28A8518-5310-A048-9175-B98E833925B7}"/>
              </a:ext>
            </a:extLst>
          </p:cNvPr>
          <p:cNvSpPr>
            <a:spLocks noGrp="1"/>
          </p:cNvSpPr>
          <p:nvPr>
            <p:ph idx="1"/>
          </p:nvPr>
        </p:nvSpPr>
        <p:spPr/>
        <p:txBody>
          <a:bodyPr/>
          <a:lstStyle/>
          <a:p>
            <a:pPr marL="0" indent="0">
              <a:buNone/>
            </a:pPr>
            <a:endParaRPr lang="en-US" sz="2000" b="1" dirty="0">
              <a:solidFill>
                <a:schemeClr val="bg2"/>
              </a:solidFill>
            </a:endParaRPr>
          </a:p>
          <a:p>
            <a:pPr marL="0" indent="0">
              <a:buNone/>
            </a:pPr>
            <a:endParaRPr lang="en-US" sz="1800" b="1" dirty="0">
              <a:solidFill>
                <a:schemeClr val="bg2"/>
              </a:solidFill>
            </a:endParaRPr>
          </a:p>
        </p:txBody>
      </p:sp>
      <p:pic>
        <p:nvPicPr>
          <p:cNvPr id="5" name="Picture 4" descr="Chart, histogram&#10;&#10;Description automatically generated">
            <a:extLst>
              <a:ext uri="{FF2B5EF4-FFF2-40B4-BE49-F238E27FC236}">
                <a16:creationId xmlns:a16="http://schemas.microsoft.com/office/drawing/2014/main" id="{98158408-D4B7-E04F-B61C-409F10F0B3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804" y="1498945"/>
            <a:ext cx="5814392" cy="3860110"/>
          </a:xfrm>
          <a:prstGeom prst="rect">
            <a:avLst/>
          </a:prstGeom>
        </p:spPr>
      </p:pic>
      <p:sp>
        <p:nvSpPr>
          <p:cNvPr id="7" name="Rectangle 6">
            <a:extLst>
              <a:ext uri="{FF2B5EF4-FFF2-40B4-BE49-F238E27FC236}">
                <a16:creationId xmlns:a16="http://schemas.microsoft.com/office/drawing/2014/main" id="{EC24193B-A566-4448-9F09-92B8F19B2D33}"/>
              </a:ext>
            </a:extLst>
          </p:cNvPr>
          <p:cNvSpPr/>
          <p:nvPr/>
        </p:nvSpPr>
        <p:spPr>
          <a:xfrm>
            <a:off x="899592" y="5257800"/>
            <a:ext cx="7787208" cy="1200329"/>
          </a:xfrm>
          <a:prstGeom prst="rect">
            <a:avLst/>
          </a:prstGeom>
        </p:spPr>
        <p:txBody>
          <a:bodyPr wrap="square">
            <a:spAutoFit/>
          </a:bodyPr>
          <a:lstStyle/>
          <a:p>
            <a:r>
              <a:rPr lang="en-US" dirty="0"/>
              <a:t>Notice that the </a:t>
            </a:r>
            <a:r>
              <a:rPr lang="en-US" i="1" dirty="0"/>
              <a:t>shape</a:t>
            </a:r>
            <a:r>
              <a:rPr lang="en-US" dirty="0"/>
              <a:t> of our data has changed. </a:t>
            </a:r>
          </a:p>
          <a:p>
            <a:endParaRPr lang="en-US" dirty="0"/>
          </a:p>
          <a:p>
            <a:r>
              <a:rPr lang="en-US" dirty="0"/>
              <a:t>Before normalizing it was almost L-shaped. But after normalizing it looks more like the outline of a bell (hence "bell curve").</a:t>
            </a:r>
          </a:p>
        </p:txBody>
      </p:sp>
      <p:sp>
        <p:nvSpPr>
          <p:cNvPr id="4" name="Slide Number Placeholder 3">
            <a:extLst>
              <a:ext uri="{FF2B5EF4-FFF2-40B4-BE49-F238E27FC236}">
                <a16:creationId xmlns:a16="http://schemas.microsoft.com/office/drawing/2014/main" id="{F677BAE3-E1A7-8548-A595-33450A13A48C}"/>
              </a:ext>
            </a:extLst>
          </p:cNvPr>
          <p:cNvSpPr>
            <a:spLocks noGrp="1"/>
          </p:cNvSpPr>
          <p:nvPr>
            <p:ph type="sldNum" sz="quarter" idx="12"/>
          </p:nvPr>
        </p:nvSpPr>
        <p:spPr/>
        <p:txBody>
          <a:bodyPr/>
          <a:lstStyle/>
          <a:p>
            <a:pPr>
              <a:defRPr/>
            </a:pPr>
            <a:fld id="{740F825C-949B-974C-AB99-C3CE0C97A40B}" type="slidenum">
              <a:rPr lang="en-GB" altLang="en-US" smtClean="0"/>
              <a:pPr>
                <a:defRPr/>
              </a:pPr>
              <a:t>23</a:t>
            </a:fld>
            <a:endParaRPr lang="en-GB" altLang="en-US"/>
          </a:p>
        </p:txBody>
      </p:sp>
    </p:spTree>
    <p:extLst>
      <p:ext uri="{BB962C8B-B14F-4D97-AF65-F5344CB8AC3E}">
        <p14:creationId xmlns:p14="http://schemas.microsoft.com/office/powerpoint/2010/main" val="398292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422297" y="245532"/>
            <a:ext cx="8229600" cy="1143000"/>
          </a:xfrm>
        </p:spPr>
        <p:txBody>
          <a:bodyPr/>
          <a:lstStyle/>
          <a:p>
            <a:r>
              <a:rPr lang="en-US" sz="4000" b="1" dirty="0">
                <a:solidFill>
                  <a:schemeClr val="accent2"/>
                </a:solidFill>
              </a:rPr>
              <a:t>Box-cox transform of train and test data</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B28A8518-5310-A048-9175-B98E833925B7}"/>
              </a:ext>
            </a:extLst>
          </p:cNvPr>
          <p:cNvSpPr>
            <a:spLocks noGrp="1"/>
          </p:cNvSpPr>
          <p:nvPr>
            <p:ph idx="1"/>
          </p:nvPr>
        </p:nvSpPr>
        <p:spPr/>
        <p:txBody>
          <a:bodyPr/>
          <a:lstStyle/>
          <a:p>
            <a:pPr marL="0" indent="0">
              <a:buNone/>
            </a:pPr>
            <a:endParaRPr lang="en-US" sz="2000" b="1" dirty="0">
              <a:solidFill>
                <a:schemeClr val="bg2"/>
              </a:solidFill>
            </a:endParaRPr>
          </a:p>
          <a:p>
            <a:pPr marL="0" indent="0">
              <a:buNone/>
            </a:pPr>
            <a:endParaRPr lang="en-US" sz="1800" b="1" dirty="0">
              <a:solidFill>
                <a:schemeClr val="bg2"/>
              </a:solidFill>
            </a:endParaRPr>
          </a:p>
        </p:txBody>
      </p:sp>
      <p:sp>
        <p:nvSpPr>
          <p:cNvPr id="4" name="Rectangle 3">
            <a:extLst>
              <a:ext uri="{FF2B5EF4-FFF2-40B4-BE49-F238E27FC236}">
                <a16:creationId xmlns:a16="http://schemas.microsoft.com/office/drawing/2014/main" id="{B50FF9BD-BDD7-B849-9973-03D23721CCE0}"/>
              </a:ext>
            </a:extLst>
          </p:cNvPr>
          <p:cNvSpPr/>
          <p:nvPr/>
        </p:nvSpPr>
        <p:spPr>
          <a:xfrm>
            <a:off x="864689" y="6331106"/>
            <a:ext cx="7344816" cy="369332"/>
          </a:xfrm>
          <a:prstGeom prst="rect">
            <a:avLst/>
          </a:prstGeom>
        </p:spPr>
        <p:txBody>
          <a:bodyPr wrap="square">
            <a:spAutoFit/>
          </a:bodyPr>
          <a:lstStyle/>
          <a:p>
            <a:r>
              <a:rPr lang="en-US" dirty="0"/>
              <a:t>https://</a:t>
            </a:r>
            <a:r>
              <a:rPr lang="en-US" dirty="0" err="1"/>
              <a:t>www.kaggle.com</a:t>
            </a:r>
            <a:r>
              <a:rPr lang="en-US" dirty="0"/>
              <a:t>/</a:t>
            </a:r>
            <a:r>
              <a:rPr lang="en-US" dirty="0" err="1"/>
              <a:t>rtatman</a:t>
            </a:r>
            <a:r>
              <a:rPr lang="en-US" dirty="0"/>
              <a:t>/</a:t>
            </a:r>
            <a:r>
              <a:rPr lang="en-US" dirty="0" err="1"/>
              <a:t>boxcox</a:t>
            </a:r>
            <a:r>
              <a:rPr lang="en-US" dirty="0"/>
              <a:t>-transform-on-train-test-data</a:t>
            </a:r>
          </a:p>
        </p:txBody>
      </p:sp>
      <p:pic>
        <p:nvPicPr>
          <p:cNvPr id="8" name="Picture 7" descr="Graphical user interface, text, application, email&#10;&#10;Description automatically generated">
            <a:extLst>
              <a:ext uri="{FF2B5EF4-FFF2-40B4-BE49-F238E27FC236}">
                <a16:creationId xmlns:a16="http://schemas.microsoft.com/office/drawing/2014/main" id="{AFCA473B-25FB-7D4A-8A8E-071E0D2FF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083" y="1512891"/>
            <a:ext cx="5932140" cy="4783662"/>
          </a:xfrm>
          <a:prstGeom prst="rect">
            <a:avLst/>
          </a:prstGeom>
        </p:spPr>
      </p:pic>
      <p:sp>
        <p:nvSpPr>
          <p:cNvPr id="5" name="Slide Number Placeholder 4">
            <a:extLst>
              <a:ext uri="{FF2B5EF4-FFF2-40B4-BE49-F238E27FC236}">
                <a16:creationId xmlns:a16="http://schemas.microsoft.com/office/drawing/2014/main" id="{92A9C505-38ED-4C47-A19A-7246DACFAFF8}"/>
              </a:ext>
            </a:extLst>
          </p:cNvPr>
          <p:cNvSpPr>
            <a:spLocks noGrp="1"/>
          </p:cNvSpPr>
          <p:nvPr>
            <p:ph type="sldNum" sz="quarter" idx="12"/>
          </p:nvPr>
        </p:nvSpPr>
        <p:spPr/>
        <p:txBody>
          <a:bodyPr/>
          <a:lstStyle/>
          <a:p>
            <a:pPr>
              <a:defRPr/>
            </a:pPr>
            <a:fld id="{740F825C-949B-974C-AB99-C3CE0C97A40B}" type="slidenum">
              <a:rPr lang="en-GB" altLang="en-US" smtClean="0"/>
              <a:pPr>
                <a:defRPr/>
              </a:pPr>
              <a:t>24</a:t>
            </a:fld>
            <a:endParaRPr lang="en-GB" altLang="en-US"/>
          </a:p>
        </p:txBody>
      </p:sp>
    </p:spTree>
    <p:extLst>
      <p:ext uri="{BB962C8B-B14F-4D97-AF65-F5344CB8AC3E}">
        <p14:creationId xmlns:p14="http://schemas.microsoft.com/office/powerpoint/2010/main" val="1986656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422297" y="245532"/>
            <a:ext cx="8229600" cy="1143000"/>
          </a:xfrm>
        </p:spPr>
        <p:txBody>
          <a:bodyPr/>
          <a:lstStyle/>
          <a:p>
            <a:r>
              <a:rPr lang="en-US" sz="4000" b="1" dirty="0">
                <a:solidFill>
                  <a:schemeClr val="accent2"/>
                </a:solidFill>
              </a:rPr>
              <a:t>Box-cox transform of train and test data</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B28A8518-5310-A048-9175-B98E833925B7}"/>
              </a:ext>
            </a:extLst>
          </p:cNvPr>
          <p:cNvSpPr>
            <a:spLocks noGrp="1"/>
          </p:cNvSpPr>
          <p:nvPr>
            <p:ph idx="1"/>
          </p:nvPr>
        </p:nvSpPr>
        <p:spPr/>
        <p:txBody>
          <a:bodyPr/>
          <a:lstStyle/>
          <a:p>
            <a:pPr marL="0" indent="0">
              <a:buNone/>
            </a:pPr>
            <a:endParaRPr lang="en-US" sz="2000" b="1" dirty="0">
              <a:solidFill>
                <a:schemeClr val="bg2"/>
              </a:solidFill>
            </a:endParaRPr>
          </a:p>
          <a:p>
            <a:pPr marL="0" indent="0">
              <a:buNone/>
            </a:pPr>
            <a:endParaRPr lang="en-US" sz="1800" b="1" dirty="0">
              <a:solidFill>
                <a:schemeClr val="bg2"/>
              </a:solidFill>
            </a:endParaRPr>
          </a:p>
        </p:txBody>
      </p:sp>
      <p:sp>
        <p:nvSpPr>
          <p:cNvPr id="4" name="Rectangle 3">
            <a:extLst>
              <a:ext uri="{FF2B5EF4-FFF2-40B4-BE49-F238E27FC236}">
                <a16:creationId xmlns:a16="http://schemas.microsoft.com/office/drawing/2014/main" id="{B50FF9BD-BDD7-B849-9973-03D23721CCE0}"/>
              </a:ext>
            </a:extLst>
          </p:cNvPr>
          <p:cNvSpPr/>
          <p:nvPr/>
        </p:nvSpPr>
        <p:spPr>
          <a:xfrm>
            <a:off x="864689" y="6331106"/>
            <a:ext cx="7344816" cy="369332"/>
          </a:xfrm>
          <a:prstGeom prst="rect">
            <a:avLst/>
          </a:prstGeom>
        </p:spPr>
        <p:txBody>
          <a:bodyPr wrap="square">
            <a:spAutoFit/>
          </a:bodyPr>
          <a:lstStyle/>
          <a:p>
            <a:r>
              <a:rPr lang="en-US" dirty="0"/>
              <a:t>https://</a:t>
            </a:r>
            <a:r>
              <a:rPr lang="en-US" dirty="0" err="1"/>
              <a:t>www.kaggle.com</a:t>
            </a:r>
            <a:r>
              <a:rPr lang="en-US" dirty="0"/>
              <a:t>/</a:t>
            </a:r>
            <a:r>
              <a:rPr lang="en-US" dirty="0" err="1"/>
              <a:t>rtatman</a:t>
            </a:r>
            <a:r>
              <a:rPr lang="en-US" dirty="0"/>
              <a:t>/</a:t>
            </a:r>
            <a:r>
              <a:rPr lang="en-US" dirty="0" err="1"/>
              <a:t>boxcox</a:t>
            </a:r>
            <a:r>
              <a:rPr lang="en-US" dirty="0"/>
              <a:t>-transform-on-train-test-data</a:t>
            </a:r>
          </a:p>
        </p:txBody>
      </p:sp>
      <p:pic>
        <p:nvPicPr>
          <p:cNvPr id="6" name="Picture 5" descr="Chart, histogram&#10;&#10;Description automatically generated">
            <a:extLst>
              <a:ext uri="{FF2B5EF4-FFF2-40B4-BE49-F238E27FC236}">
                <a16:creationId xmlns:a16="http://schemas.microsoft.com/office/drawing/2014/main" id="{BB53B4B4-6228-F746-A6A3-788509167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1350" y="2051050"/>
            <a:ext cx="5321300" cy="2755900"/>
          </a:xfrm>
          <a:prstGeom prst="rect">
            <a:avLst/>
          </a:prstGeom>
        </p:spPr>
      </p:pic>
      <p:sp>
        <p:nvSpPr>
          <p:cNvPr id="5" name="Slide Number Placeholder 4">
            <a:extLst>
              <a:ext uri="{FF2B5EF4-FFF2-40B4-BE49-F238E27FC236}">
                <a16:creationId xmlns:a16="http://schemas.microsoft.com/office/drawing/2014/main" id="{B6B8B62F-53AF-BA46-AC71-46789B0916F2}"/>
              </a:ext>
            </a:extLst>
          </p:cNvPr>
          <p:cNvSpPr>
            <a:spLocks noGrp="1"/>
          </p:cNvSpPr>
          <p:nvPr>
            <p:ph type="sldNum" sz="quarter" idx="12"/>
          </p:nvPr>
        </p:nvSpPr>
        <p:spPr/>
        <p:txBody>
          <a:bodyPr/>
          <a:lstStyle/>
          <a:p>
            <a:pPr>
              <a:defRPr/>
            </a:pPr>
            <a:fld id="{740F825C-949B-974C-AB99-C3CE0C97A40B}" type="slidenum">
              <a:rPr lang="en-GB" altLang="en-US" smtClean="0"/>
              <a:pPr>
                <a:defRPr/>
              </a:pPr>
              <a:t>25</a:t>
            </a:fld>
            <a:endParaRPr lang="en-GB" altLang="en-US"/>
          </a:p>
        </p:txBody>
      </p:sp>
    </p:spTree>
    <p:extLst>
      <p:ext uri="{BB962C8B-B14F-4D97-AF65-F5344CB8AC3E}">
        <p14:creationId xmlns:p14="http://schemas.microsoft.com/office/powerpoint/2010/main" val="4144162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02840" y="2564904"/>
            <a:ext cx="8229600" cy="1143000"/>
          </a:xfrm>
        </p:spPr>
        <p:txBody>
          <a:bodyPr/>
          <a:lstStyle/>
          <a:p>
            <a:r>
              <a:rPr lang="en-US" sz="4000" b="1" dirty="0">
                <a:solidFill>
                  <a:schemeClr val="accent2"/>
                </a:solidFill>
              </a:rPr>
              <a:t>Let’s Try the Code! </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B28A8518-5310-A048-9175-B98E833925B7}"/>
              </a:ext>
            </a:extLst>
          </p:cNvPr>
          <p:cNvSpPr>
            <a:spLocks noGrp="1"/>
          </p:cNvSpPr>
          <p:nvPr>
            <p:ph idx="1"/>
          </p:nvPr>
        </p:nvSpPr>
        <p:spPr/>
        <p:txBody>
          <a:bodyPr/>
          <a:lstStyle/>
          <a:p>
            <a:pPr marL="0" indent="0">
              <a:buNone/>
            </a:pPr>
            <a:endParaRPr lang="en-US" sz="2000" b="1" dirty="0">
              <a:solidFill>
                <a:schemeClr val="bg2"/>
              </a:solidFill>
            </a:endParaRPr>
          </a:p>
          <a:p>
            <a:pPr marL="0" indent="0">
              <a:buNone/>
            </a:pPr>
            <a:endParaRPr lang="en-US" sz="1800" b="1" dirty="0">
              <a:solidFill>
                <a:schemeClr val="bg2"/>
              </a:solidFill>
            </a:endParaRPr>
          </a:p>
        </p:txBody>
      </p:sp>
      <p:sp>
        <p:nvSpPr>
          <p:cNvPr id="4" name="Slide Number Placeholder 3">
            <a:extLst>
              <a:ext uri="{FF2B5EF4-FFF2-40B4-BE49-F238E27FC236}">
                <a16:creationId xmlns:a16="http://schemas.microsoft.com/office/drawing/2014/main" id="{AE7091DA-F10A-7C4C-8571-1DBD9E824A1B}"/>
              </a:ext>
            </a:extLst>
          </p:cNvPr>
          <p:cNvSpPr>
            <a:spLocks noGrp="1"/>
          </p:cNvSpPr>
          <p:nvPr>
            <p:ph type="sldNum" sz="quarter" idx="12"/>
          </p:nvPr>
        </p:nvSpPr>
        <p:spPr/>
        <p:txBody>
          <a:bodyPr/>
          <a:lstStyle/>
          <a:p>
            <a:pPr>
              <a:defRPr/>
            </a:pPr>
            <a:fld id="{740F825C-949B-974C-AB99-C3CE0C97A40B}" type="slidenum">
              <a:rPr lang="en-GB" altLang="en-US" smtClean="0"/>
              <a:pPr>
                <a:defRPr/>
              </a:pPr>
              <a:t>26</a:t>
            </a:fld>
            <a:endParaRPr lang="en-GB" altLang="en-US"/>
          </a:p>
        </p:txBody>
      </p:sp>
    </p:spTree>
    <p:extLst>
      <p:ext uri="{BB962C8B-B14F-4D97-AF65-F5344CB8AC3E}">
        <p14:creationId xmlns:p14="http://schemas.microsoft.com/office/powerpoint/2010/main" val="369332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02840" y="2564904"/>
            <a:ext cx="8229600" cy="1143000"/>
          </a:xfrm>
        </p:spPr>
        <p:txBody>
          <a:bodyPr/>
          <a:lstStyle/>
          <a:p>
            <a:r>
              <a:rPr lang="en-US" sz="4000" b="1" dirty="0">
                <a:solidFill>
                  <a:schemeClr val="accent2"/>
                </a:solidFill>
              </a:rPr>
              <a:t>Scaling &amp; Normalization: Another Example </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B28A8518-5310-A048-9175-B98E833925B7}"/>
              </a:ext>
            </a:extLst>
          </p:cNvPr>
          <p:cNvSpPr>
            <a:spLocks noGrp="1"/>
          </p:cNvSpPr>
          <p:nvPr>
            <p:ph idx="1"/>
          </p:nvPr>
        </p:nvSpPr>
        <p:spPr/>
        <p:txBody>
          <a:bodyPr/>
          <a:lstStyle/>
          <a:p>
            <a:pPr marL="0" indent="0">
              <a:buNone/>
            </a:pPr>
            <a:endParaRPr lang="en-US" sz="2000" b="1" dirty="0">
              <a:solidFill>
                <a:schemeClr val="bg2"/>
              </a:solidFill>
            </a:endParaRPr>
          </a:p>
          <a:p>
            <a:pPr marL="0" indent="0">
              <a:buNone/>
            </a:pPr>
            <a:endParaRPr lang="en-US" sz="1800" b="1" dirty="0">
              <a:solidFill>
                <a:schemeClr val="bg2"/>
              </a:solidFill>
            </a:endParaRPr>
          </a:p>
        </p:txBody>
      </p:sp>
      <p:sp>
        <p:nvSpPr>
          <p:cNvPr id="4" name="Slide Number Placeholder 3">
            <a:extLst>
              <a:ext uri="{FF2B5EF4-FFF2-40B4-BE49-F238E27FC236}">
                <a16:creationId xmlns:a16="http://schemas.microsoft.com/office/drawing/2014/main" id="{E7DA9750-4CA8-0444-9D7E-911E81586F1A}"/>
              </a:ext>
            </a:extLst>
          </p:cNvPr>
          <p:cNvSpPr>
            <a:spLocks noGrp="1"/>
          </p:cNvSpPr>
          <p:nvPr>
            <p:ph type="sldNum" sz="quarter" idx="12"/>
          </p:nvPr>
        </p:nvSpPr>
        <p:spPr/>
        <p:txBody>
          <a:bodyPr/>
          <a:lstStyle/>
          <a:p>
            <a:pPr>
              <a:defRPr/>
            </a:pPr>
            <a:fld id="{740F825C-949B-974C-AB99-C3CE0C97A40B}" type="slidenum">
              <a:rPr lang="en-GB" altLang="en-US" smtClean="0"/>
              <a:pPr>
                <a:defRPr/>
              </a:pPr>
              <a:t>27</a:t>
            </a:fld>
            <a:endParaRPr lang="en-GB" altLang="en-US"/>
          </a:p>
        </p:txBody>
      </p:sp>
    </p:spTree>
    <p:extLst>
      <p:ext uri="{BB962C8B-B14F-4D97-AF65-F5344CB8AC3E}">
        <p14:creationId xmlns:p14="http://schemas.microsoft.com/office/powerpoint/2010/main" val="444870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457200" y="557808"/>
            <a:ext cx="8229600" cy="1143000"/>
          </a:xfrm>
        </p:spPr>
        <p:txBody>
          <a:bodyPr/>
          <a:lstStyle/>
          <a:p>
            <a:r>
              <a:rPr lang="en-US" sz="4000" b="1" dirty="0">
                <a:solidFill>
                  <a:schemeClr val="accent2"/>
                </a:solidFill>
              </a:rPr>
              <a:t>Scaling &amp; Normalization: Another Example </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B28A8518-5310-A048-9175-B98E833925B7}"/>
              </a:ext>
            </a:extLst>
          </p:cNvPr>
          <p:cNvSpPr>
            <a:spLocks noGrp="1"/>
          </p:cNvSpPr>
          <p:nvPr>
            <p:ph idx="1"/>
          </p:nvPr>
        </p:nvSpPr>
        <p:spPr/>
        <p:txBody>
          <a:bodyPr/>
          <a:lstStyle/>
          <a:p>
            <a:pPr marL="0" indent="0">
              <a:buNone/>
            </a:pPr>
            <a:endParaRPr lang="en-US" sz="2000" b="1" dirty="0">
              <a:solidFill>
                <a:schemeClr val="bg2"/>
              </a:solidFill>
            </a:endParaRPr>
          </a:p>
          <a:p>
            <a:pPr marL="0" indent="0">
              <a:buNone/>
            </a:pPr>
            <a:endParaRPr lang="en-US" sz="1800" b="1" dirty="0">
              <a:solidFill>
                <a:schemeClr val="bg2"/>
              </a:solidFill>
            </a:endParaRPr>
          </a:p>
        </p:txBody>
      </p:sp>
      <p:sp>
        <p:nvSpPr>
          <p:cNvPr id="6" name="Title 1">
            <a:extLst>
              <a:ext uri="{FF2B5EF4-FFF2-40B4-BE49-F238E27FC236}">
                <a16:creationId xmlns:a16="http://schemas.microsoft.com/office/drawing/2014/main" id="{3958CB3B-5BE8-8E4D-A54D-4D03B7C7EBA8}"/>
              </a:ext>
            </a:extLst>
          </p:cNvPr>
          <p:cNvSpPr txBox="1">
            <a:spLocks/>
          </p:cNvSpPr>
          <p:nvPr/>
        </p:nvSpPr>
        <p:spPr bwMode="auto">
          <a:xfrm>
            <a:off x="524036" y="334198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3200" b="1" kern="0" dirty="0">
                <a:solidFill>
                  <a:schemeClr val="accent5">
                    <a:lumMod val="50000"/>
                  </a:schemeClr>
                </a:solidFill>
              </a:rPr>
              <a:t>Kickstarter Project Dataset</a:t>
            </a:r>
            <a:r>
              <a:rPr lang="en-US" sz="4000" b="1" kern="0" dirty="0">
                <a:solidFill>
                  <a:schemeClr val="accent2"/>
                </a:solidFill>
              </a:rPr>
              <a:t> </a:t>
            </a:r>
          </a:p>
        </p:txBody>
      </p:sp>
      <p:sp>
        <p:nvSpPr>
          <p:cNvPr id="4" name="Slide Number Placeholder 3">
            <a:extLst>
              <a:ext uri="{FF2B5EF4-FFF2-40B4-BE49-F238E27FC236}">
                <a16:creationId xmlns:a16="http://schemas.microsoft.com/office/drawing/2014/main" id="{8D25A67F-BFFA-E74F-B4FC-BB968A76AE11}"/>
              </a:ext>
            </a:extLst>
          </p:cNvPr>
          <p:cNvSpPr>
            <a:spLocks noGrp="1"/>
          </p:cNvSpPr>
          <p:nvPr>
            <p:ph type="sldNum" sz="quarter" idx="12"/>
          </p:nvPr>
        </p:nvSpPr>
        <p:spPr/>
        <p:txBody>
          <a:bodyPr/>
          <a:lstStyle/>
          <a:p>
            <a:pPr>
              <a:defRPr/>
            </a:pPr>
            <a:fld id="{740F825C-949B-974C-AB99-C3CE0C97A40B}" type="slidenum">
              <a:rPr lang="en-GB" altLang="en-US" smtClean="0"/>
              <a:pPr>
                <a:defRPr/>
              </a:pPr>
              <a:t>28</a:t>
            </a:fld>
            <a:endParaRPr lang="en-GB" altLang="en-US"/>
          </a:p>
        </p:txBody>
      </p:sp>
    </p:spTree>
    <p:extLst>
      <p:ext uri="{BB962C8B-B14F-4D97-AF65-F5344CB8AC3E}">
        <p14:creationId xmlns:p14="http://schemas.microsoft.com/office/powerpoint/2010/main" val="4040158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457200" y="557808"/>
            <a:ext cx="8229600" cy="1143000"/>
          </a:xfrm>
        </p:spPr>
        <p:txBody>
          <a:bodyPr/>
          <a:lstStyle/>
          <a:p>
            <a:r>
              <a:rPr lang="en-US" sz="4000" b="1" dirty="0">
                <a:solidFill>
                  <a:schemeClr val="accent2"/>
                </a:solidFill>
              </a:rPr>
              <a:t>Scaling &amp; Normalization: Another Example </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B28A8518-5310-A048-9175-B98E833925B7}"/>
              </a:ext>
            </a:extLst>
          </p:cNvPr>
          <p:cNvSpPr>
            <a:spLocks noGrp="1"/>
          </p:cNvSpPr>
          <p:nvPr>
            <p:ph idx="1"/>
          </p:nvPr>
        </p:nvSpPr>
        <p:spPr/>
        <p:txBody>
          <a:bodyPr/>
          <a:lstStyle/>
          <a:p>
            <a:pPr marL="0" indent="0">
              <a:buNone/>
            </a:pPr>
            <a:endParaRPr lang="en-US" sz="2000" b="1" dirty="0">
              <a:solidFill>
                <a:schemeClr val="bg2"/>
              </a:solidFill>
            </a:endParaRPr>
          </a:p>
          <a:p>
            <a:pPr marL="0" indent="0">
              <a:buNone/>
            </a:pPr>
            <a:endParaRPr lang="en-US" sz="1800" b="1" dirty="0">
              <a:solidFill>
                <a:schemeClr val="bg2"/>
              </a:solidFill>
            </a:endParaRPr>
          </a:p>
        </p:txBody>
      </p:sp>
      <p:pic>
        <p:nvPicPr>
          <p:cNvPr id="7" name="Picture 6" descr="Table, Excel&#10;&#10;Description automatically generated">
            <a:extLst>
              <a:ext uri="{FF2B5EF4-FFF2-40B4-BE49-F238E27FC236}">
                <a16:creationId xmlns:a16="http://schemas.microsoft.com/office/drawing/2014/main" id="{68C56D90-0904-584B-A2E1-880678AE1F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259" y="2283402"/>
            <a:ext cx="8229600" cy="3328014"/>
          </a:xfrm>
          <a:prstGeom prst="rect">
            <a:avLst/>
          </a:prstGeom>
        </p:spPr>
      </p:pic>
      <p:sp>
        <p:nvSpPr>
          <p:cNvPr id="4" name="Slide Number Placeholder 3">
            <a:extLst>
              <a:ext uri="{FF2B5EF4-FFF2-40B4-BE49-F238E27FC236}">
                <a16:creationId xmlns:a16="http://schemas.microsoft.com/office/drawing/2014/main" id="{219B2704-A8E3-A84C-855E-BCD437F53BE2}"/>
              </a:ext>
            </a:extLst>
          </p:cNvPr>
          <p:cNvSpPr>
            <a:spLocks noGrp="1"/>
          </p:cNvSpPr>
          <p:nvPr>
            <p:ph type="sldNum" sz="quarter" idx="12"/>
          </p:nvPr>
        </p:nvSpPr>
        <p:spPr/>
        <p:txBody>
          <a:bodyPr/>
          <a:lstStyle/>
          <a:p>
            <a:pPr>
              <a:defRPr/>
            </a:pPr>
            <a:fld id="{740F825C-949B-974C-AB99-C3CE0C97A40B}" type="slidenum">
              <a:rPr lang="en-GB" altLang="en-US" smtClean="0"/>
              <a:pPr>
                <a:defRPr/>
              </a:pPr>
              <a:t>29</a:t>
            </a:fld>
            <a:endParaRPr lang="en-GB" altLang="en-US"/>
          </a:p>
        </p:txBody>
      </p:sp>
    </p:spTree>
    <p:extLst>
      <p:ext uri="{BB962C8B-B14F-4D97-AF65-F5344CB8AC3E}">
        <p14:creationId xmlns:p14="http://schemas.microsoft.com/office/powerpoint/2010/main" val="303132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Scaling and Normalizing</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B28A8518-5310-A048-9175-B98E833925B7}"/>
              </a:ext>
            </a:extLst>
          </p:cNvPr>
          <p:cNvSpPr>
            <a:spLocks noGrp="1"/>
          </p:cNvSpPr>
          <p:nvPr>
            <p:ph idx="1"/>
          </p:nvPr>
        </p:nvSpPr>
        <p:spPr>
          <a:xfrm>
            <a:off x="470326" y="1277560"/>
            <a:ext cx="8229600" cy="4525963"/>
          </a:xfrm>
        </p:spPr>
        <p:txBody>
          <a:bodyPr/>
          <a:lstStyle/>
          <a:p>
            <a:pPr marL="0" indent="0">
              <a:buNone/>
            </a:pPr>
            <a:endParaRPr lang="en-US" sz="2000" b="1" dirty="0">
              <a:solidFill>
                <a:schemeClr val="bg2"/>
              </a:solidFill>
            </a:endParaRPr>
          </a:p>
          <a:p>
            <a:r>
              <a:rPr lang="en-US" sz="2000" dirty="0"/>
              <a:t>Depending on your data and the type of research you are conducting, scaling and normalizing your dataset might mean calculating new values using the values you currently have. </a:t>
            </a:r>
          </a:p>
          <a:p>
            <a:pPr marL="0" indent="0">
              <a:buNone/>
            </a:pPr>
            <a:endParaRPr lang="en-US" sz="2000" dirty="0"/>
          </a:p>
          <a:p>
            <a:pPr marL="0" indent="0">
              <a:buNone/>
            </a:pPr>
            <a:r>
              <a:rPr lang="en-US" sz="2000" dirty="0"/>
              <a:t>  </a:t>
            </a:r>
          </a:p>
          <a:p>
            <a:r>
              <a:rPr lang="en-US" sz="2000" dirty="0"/>
              <a:t>or it might mean applying scaling or normalizations across a particular column or value</a:t>
            </a:r>
          </a:p>
          <a:p>
            <a:endParaRPr lang="en-US" sz="2000" b="1" dirty="0">
              <a:solidFill>
                <a:schemeClr val="bg2"/>
              </a:solidFill>
            </a:endParaRPr>
          </a:p>
        </p:txBody>
      </p:sp>
      <p:sp>
        <p:nvSpPr>
          <p:cNvPr id="4" name="Slide Number Placeholder 3">
            <a:extLst>
              <a:ext uri="{FF2B5EF4-FFF2-40B4-BE49-F238E27FC236}">
                <a16:creationId xmlns:a16="http://schemas.microsoft.com/office/drawing/2014/main" id="{333C4F34-BA44-6A47-BAFE-AD760D97D403}"/>
              </a:ext>
            </a:extLst>
          </p:cNvPr>
          <p:cNvSpPr>
            <a:spLocks noGrp="1"/>
          </p:cNvSpPr>
          <p:nvPr>
            <p:ph type="sldNum" sz="quarter" idx="12"/>
          </p:nvPr>
        </p:nvSpPr>
        <p:spPr/>
        <p:txBody>
          <a:bodyPr/>
          <a:lstStyle/>
          <a:p>
            <a:pPr>
              <a:defRPr/>
            </a:pPr>
            <a:fld id="{740F825C-949B-974C-AB99-C3CE0C97A40B}" type="slidenum">
              <a:rPr lang="en-GB" altLang="en-US" smtClean="0"/>
              <a:pPr>
                <a:defRPr/>
              </a:pPr>
              <a:t>3</a:t>
            </a:fld>
            <a:endParaRPr lang="en-GB" altLang="en-US"/>
          </a:p>
        </p:txBody>
      </p:sp>
    </p:spTree>
    <p:extLst>
      <p:ext uri="{BB962C8B-B14F-4D97-AF65-F5344CB8AC3E}">
        <p14:creationId xmlns:p14="http://schemas.microsoft.com/office/powerpoint/2010/main" val="1938593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457200" y="557808"/>
            <a:ext cx="8229600" cy="1143000"/>
          </a:xfrm>
        </p:spPr>
        <p:txBody>
          <a:bodyPr/>
          <a:lstStyle/>
          <a:p>
            <a:r>
              <a:rPr lang="en-US" sz="4000" b="1" dirty="0">
                <a:solidFill>
                  <a:schemeClr val="accent2"/>
                </a:solidFill>
              </a:rPr>
              <a:t>Scaling &amp; Normalization: Another Example </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B28A8518-5310-A048-9175-B98E833925B7}"/>
              </a:ext>
            </a:extLst>
          </p:cNvPr>
          <p:cNvSpPr>
            <a:spLocks noGrp="1"/>
          </p:cNvSpPr>
          <p:nvPr>
            <p:ph idx="1"/>
          </p:nvPr>
        </p:nvSpPr>
        <p:spPr/>
        <p:txBody>
          <a:bodyPr/>
          <a:lstStyle/>
          <a:p>
            <a:pPr marL="0" indent="0">
              <a:buNone/>
            </a:pPr>
            <a:endParaRPr lang="en-US" sz="2000" b="1" dirty="0">
              <a:solidFill>
                <a:schemeClr val="bg2"/>
              </a:solidFill>
            </a:endParaRPr>
          </a:p>
          <a:p>
            <a:pPr marL="0" indent="0">
              <a:buNone/>
            </a:pPr>
            <a:endParaRPr lang="en-US" sz="1800" b="1" dirty="0">
              <a:solidFill>
                <a:schemeClr val="bg2"/>
              </a:solidFill>
            </a:endParaRPr>
          </a:p>
        </p:txBody>
      </p:sp>
      <p:pic>
        <p:nvPicPr>
          <p:cNvPr id="5" name="Picture 4" descr="Graphical user interface, text, application, email&#10;&#10;Description automatically generated">
            <a:extLst>
              <a:ext uri="{FF2B5EF4-FFF2-40B4-BE49-F238E27FC236}">
                <a16:creationId xmlns:a16="http://schemas.microsoft.com/office/drawing/2014/main" id="{DB01455C-A019-7440-9398-2EC00FA6B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060848"/>
            <a:ext cx="7556500" cy="3937000"/>
          </a:xfrm>
          <a:prstGeom prst="rect">
            <a:avLst/>
          </a:prstGeom>
        </p:spPr>
      </p:pic>
      <p:sp>
        <p:nvSpPr>
          <p:cNvPr id="4" name="Slide Number Placeholder 3">
            <a:extLst>
              <a:ext uri="{FF2B5EF4-FFF2-40B4-BE49-F238E27FC236}">
                <a16:creationId xmlns:a16="http://schemas.microsoft.com/office/drawing/2014/main" id="{995BC341-1454-BD4F-B3DB-D46F11055A3D}"/>
              </a:ext>
            </a:extLst>
          </p:cNvPr>
          <p:cNvSpPr>
            <a:spLocks noGrp="1"/>
          </p:cNvSpPr>
          <p:nvPr>
            <p:ph type="sldNum" sz="quarter" idx="12"/>
          </p:nvPr>
        </p:nvSpPr>
        <p:spPr/>
        <p:txBody>
          <a:bodyPr/>
          <a:lstStyle/>
          <a:p>
            <a:pPr>
              <a:defRPr/>
            </a:pPr>
            <a:fld id="{740F825C-949B-974C-AB99-C3CE0C97A40B}" type="slidenum">
              <a:rPr lang="en-GB" altLang="en-US" smtClean="0"/>
              <a:pPr>
                <a:defRPr/>
              </a:pPr>
              <a:t>30</a:t>
            </a:fld>
            <a:endParaRPr lang="en-GB" altLang="en-US"/>
          </a:p>
        </p:txBody>
      </p:sp>
    </p:spTree>
    <p:extLst>
      <p:ext uri="{BB962C8B-B14F-4D97-AF65-F5344CB8AC3E}">
        <p14:creationId xmlns:p14="http://schemas.microsoft.com/office/powerpoint/2010/main" val="3551212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457200" y="557808"/>
            <a:ext cx="8229600" cy="1143000"/>
          </a:xfrm>
        </p:spPr>
        <p:txBody>
          <a:bodyPr/>
          <a:lstStyle/>
          <a:p>
            <a:r>
              <a:rPr lang="en-US" sz="4000" b="1" dirty="0">
                <a:solidFill>
                  <a:schemeClr val="accent2"/>
                </a:solidFill>
              </a:rPr>
              <a:t>Scaling &amp; Normalization: Another Example </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B28A8518-5310-A048-9175-B98E833925B7}"/>
              </a:ext>
            </a:extLst>
          </p:cNvPr>
          <p:cNvSpPr>
            <a:spLocks noGrp="1"/>
          </p:cNvSpPr>
          <p:nvPr>
            <p:ph idx="1"/>
          </p:nvPr>
        </p:nvSpPr>
        <p:spPr/>
        <p:txBody>
          <a:bodyPr/>
          <a:lstStyle/>
          <a:p>
            <a:pPr marL="0" indent="0">
              <a:buNone/>
            </a:pPr>
            <a:endParaRPr lang="en-US" sz="2000" b="1" dirty="0">
              <a:solidFill>
                <a:schemeClr val="bg2"/>
              </a:solidFill>
            </a:endParaRPr>
          </a:p>
          <a:p>
            <a:pPr marL="0" indent="0">
              <a:buNone/>
            </a:pPr>
            <a:endParaRPr lang="en-US" sz="1800" b="1" dirty="0">
              <a:solidFill>
                <a:schemeClr val="bg2"/>
              </a:solidFill>
            </a:endParaRPr>
          </a:p>
        </p:txBody>
      </p:sp>
      <p:sp>
        <p:nvSpPr>
          <p:cNvPr id="4" name="Rectangle 3">
            <a:extLst>
              <a:ext uri="{FF2B5EF4-FFF2-40B4-BE49-F238E27FC236}">
                <a16:creationId xmlns:a16="http://schemas.microsoft.com/office/drawing/2014/main" id="{22A308C3-C724-D248-8E64-576A5E9D8933}"/>
              </a:ext>
            </a:extLst>
          </p:cNvPr>
          <p:cNvSpPr/>
          <p:nvPr/>
        </p:nvSpPr>
        <p:spPr>
          <a:xfrm>
            <a:off x="827584" y="1988840"/>
            <a:ext cx="7560840" cy="923330"/>
          </a:xfrm>
          <a:prstGeom prst="rect">
            <a:avLst/>
          </a:prstGeom>
        </p:spPr>
        <p:txBody>
          <a:bodyPr wrap="square">
            <a:spAutoFit/>
          </a:bodyPr>
          <a:lstStyle/>
          <a:p>
            <a:r>
              <a:rPr lang="en-US" dirty="0"/>
              <a:t>Let's start by scaling the goals of each campaign, which is how much money they were asking for. </a:t>
            </a:r>
          </a:p>
          <a:p>
            <a:endParaRPr lang="en-US" dirty="0"/>
          </a:p>
        </p:txBody>
      </p:sp>
      <p:pic>
        <p:nvPicPr>
          <p:cNvPr id="7" name="Picture 6" descr="Graphical user interface, text, application&#10;&#10;Description automatically generated">
            <a:extLst>
              <a:ext uri="{FF2B5EF4-FFF2-40B4-BE49-F238E27FC236}">
                <a16:creationId xmlns:a16="http://schemas.microsoft.com/office/drawing/2014/main" id="{1AD67D13-3565-7346-A111-36E121839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14" y="3112740"/>
            <a:ext cx="7485502" cy="2764532"/>
          </a:xfrm>
          <a:prstGeom prst="rect">
            <a:avLst/>
          </a:prstGeom>
        </p:spPr>
      </p:pic>
      <p:sp>
        <p:nvSpPr>
          <p:cNvPr id="5" name="Slide Number Placeholder 4">
            <a:extLst>
              <a:ext uri="{FF2B5EF4-FFF2-40B4-BE49-F238E27FC236}">
                <a16:creationId xmlns:a16="http://schemas.microsoft.com/office/drawing/2014/main" id="{08B819D2-6261-7B46-B386-A0260A032236}"/>
              </a:ext>
            </a:extLst>
          </p:cNvPr>
          <p:cNvSpPr>
            <a:spLocks noGrp="1"/>
          </p:cNvSpPr>
          <p:nvPr>
            <p:ph type="sldNum" sz="quarter" idx="12"/>
          </p:nvPr>
        </p:nvSpPr>
        <p:spPr/>
        <p:txBody>
          <a:bodyPr/>
          <a:lstStyle/>
          <a:p>
            <a:pPr>
              <a:defRPr/>
            </a:pPr>
            <a:fld id="{740F825C-949B-974C-AB99-C3CE0C97A40B}" type="slidenum">
              <a:rPr lang="en-GB" altLang="en-US" smtClean="0"/>
              <a:pPr>
                <a:defRPr/>
              </a:pPr>
              <a:t>31</a:t>
            </a:fld>
            <a:endParaRPr lang="en-GB" altLang="en-US"/>
          </a:p>
        </p:txBody>
      </p:sp>
    </p:spTree>
    <p:extLst>
      <p:ext uri="{BB962C8B-B14F-4D97-AF65-F5344CB8AC3E}">
        <p14:creationId xmlns:p14="http://schemas.microsoft.com/office/powerpoint/2010/main" val="24960809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457200" y="557808"/>
            <a:ext cx="8229600" cy="1143000"/>
          </a:xfrm>
        </p:spPr>
        <p:txBody>
          <a:bodyPr/>
          <a:lstStyle/>
          <a:p>
            <a:r>
              <a:rPr lang="en-US" sz="4000" b="1" dirty="0">
                <a:solidFill>
                  <a:schemeClr val="accent2"/>
                </a:solidFill>
              </a:rPr>
              <a:t>Scaling &amp; Normalization: Another Example </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B28A8518-5310-A048-9175-B98E833925B7}"/>
              </a:ext>
            </a:extLst>
          </p:cNvPr>
          <p:cNvSpPr>
            <a:spLocks noGrp="1"/>
          </p:cNvSpPr>
          <p:nvPr>
            <p:ph idx="1"/>
          </p:nvPr>
        </p:nvSpPr>
        <p:spPr/>
        <p:txBody>
          <a:bodyPr/>
          <a:lstStyle/>
          <a:p>
            <a:pPr marL="0" indent="0">
              <a:buNone/>
            </a:pPr>
            <a:endParaRPr lang="en-US" sz="2000" b="1" dirty="0">
              <a:solidFill>
                <a:schemeClr val="bg2"/>
              </a:solidFill>
            </a:endParaRPr>
          </a:p>
          <a:p>
            <a:pPr marL="0" indent="0">
              <a:buNone/>
            </a:pPr>
            <a:endParaRPr lang="en-US" sz="1800" b="1" dirty="0">
              <a:solidFill>
                <a:schemeClr val="bg2"/>
              </a:solidFill>
            </a:endParaRPr>
          </a:p>
        </p:txBody>
      </p:sp>
      <p:pic>
        <p:nvPicPr>
          <p:cNvPr id="6" name="Picture 5" descr="Text&#10;&#10;Description automatically generated">
            <a:extLst>
              <a:ext uri="{FF2B5EF4-FFF2-40B4-BE49-F238E27FC236}">
                <a16:creationId xmlns:a16="http://schemas.microsoft.com/office/drawing/2014/main" id="{5E046279-7C46-154E-AC4D-4C793C71D8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2597150"/>
            <a:ext cx="5473700" cy="1663700"/>
          </a:xfrm>
          <a:prstGeom prst="rect">
            <a:avLst/>
          </a:prstGeom>
        </p:spPr>
      </p:pic>
      <p:sp>
        <p:nvSpPr>
          <p:cNvPr id="4" name="Slide Number Placeholder 3">
            <a:extLst>
              <a:ext uri="{FF2B5EF4-FFF2-40B4-BE49-F238E27FC236}">
                <a16:creationId xmlns:a16="http://schemas.microsoft.com/office/drawing/2014/main" id="{2679466C-DFD6-1C4D-BF88-90ABC15EE953}"/>
              </a:ext>
            </a:extLst>
          </p:cNvPr>
          <p:cNvSpPr>
            <a:spLocks noGrp="1"/>
          </p:cNvSpPr>
          <p:nvPr>
            <p:ph type="sldNum" sz="quarter" idx="12"/>
          </p:nvPr>
        </p:nvSpPr>
        <p:spPr/>
        <p:txBody>
          <a:bodyPr/>
          <a:lstStyle/>
          <a:p>
            <a:pPr>
              <a:defRPr/>
            </a:pPr>
            <a:fld id="{740F825C-949B-974C-AB99-C3CE0C97A40B}" type="slidenum">
              <a:rPr lang="en-GB" altLang="en-US" smtClean="0"/>
              <a:pPr>
                <a:defRPr/>
              </a:pPr>
              <a:t>32</a:t>
            </a:fld>
            <a:endParaRPr lang="en-GB" altLang="en-US"/>
          </a:p>
        </p:txBody>
      </p:sp>
    </p:spTree>
    <p:extLst>
      <p:ext uri="{BB962C8B-B14F-4D97-AF65-F5344CB8AC3E}">
        <p14:creationId xmlns:p14="http://schemas.microsoft.com/office/powerpoint/2010/main" val="380227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457200" y="557808"/>
            <a:ext cx="8229600" cy="1143000"/>
          </a:xfrm>
        </p:spPr>
        <p:txBody>
          <a:bodyPr/>
          <a:lstStyle/>
          <a:p>
            <a:r>
              <a:rPr lang="en-US" sz="4000" b="1" dirty="0">
                <a:solidFill>
                  <a:schemeClr val="accent2"/>
                </a:solidFill>
              </a:rPr>
              <a:t>Scaling &amp; Normalization: Another Example </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B28A8518-5310-A048-9175-B98E833925B7}"/>
              </a:ext>
            </a:extLst>
          </p:cNvPr>
          <p:cNvSpPr>
            <a:spLocks noGrp="1"/>
          </p:cNvSpPr>
          <p:nvPr>
            <p:ph idx="1"/>
          </p:nvPr>
        </p:nvSpPr>
        <p:spPr/>
        <p:txBody>
          <a:bodyPr/>
          <a:lstStyle/>
          <a:p>
            <a:pPr marL="0" indent="0">
              <a:buNone/>
            </a:pPr>
            <a:endParaRPr lang="en-US" sz="2000" b="1" dirty="0">
              <a:solidFill>
                <a:schemeClr val="bg2"/>
              </a:solidFill>
            </a:endParaRPr>
          </a:p>
          <a:p>
            <a:pPr marL="0" indent="0">
              <a:buNone/>
            </a:pPr>
            <a:endParaRPr lang="en-US" sz="1800" b="1" dirty="0">
              <a:solidFill>
                <a:schemeClr val="bg2"/>
              </a:solidFill>
            </a:endParaRPr>
          </a:p>
        </p:txBody>
      </p:sp>
      <p:pic>
        <p:nvPicPr>
          <p:cNvPr id="5" name="Picture 4" descr="Graphical user interface, text, application&#10;&#10;Description automatically generated">
            <a:extLst>
              <a:ext uri="{FF2B5EF4-FFF2-40B4-BE49-F238E27FC236}">
                <a16:creationId xmlns:a16="http://schemas.microsoft.com/office/drawing/2014/main" id="{0F5B79E2-9B18-C341-B0A6-BC3CD4967A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246531"/>
            <a:ext cx="8880893" cy="3011269"/>
          </a:xfrm>
          <a:prstGeom prst="rect">
            <a:avLst/>
          </a:prstGeom>
        </p:spPr>
      </p:pic>
      <p:sp>
        <p:nvSpPr>
          <p:cNvPr id="4" name="Slide Number Placeholder 3">
            <a:extLst>
              <a:ext uri="{FF2B5EF4-FFF2-40B4-BE49-F238E27FC236}">
                <a16:creationId xmlns:a16="http://schemas.microsoft.com/office/drawing/2014/main" id="{4D287472-7AC7-7544-A257-810FAE2D2100}"/>
              </a:ext>
            </a:extLst>
          </p:cNvPr>
          <p:cNvSpPr>
            <a:spLocks noGrp="1"/>
          </p:cNvSpPr>
          <p:nvPr>
            <p:ph type="sldNum" sz="quarter" idx="12"/>
          </p:nvPr>
        </p:nvSpPr>
        <p:spPr/>
        <p:txBody>
          <a:bodyPr/>
          <a:lstStyle/>
          <a:p>
            <a:pPr>
              <a:defRPr/>
            </a:pPr>
            <a:fld id="{740F825C-949B-974C-AB99-C3CE0C97A40B}" type="slidenum">
              <a:rPr lang="en-GB" altLang="en-US" smtClean="0"/>
              <a:pPr>
                <a:defRPr/>
              </a:pPr>
              <a:t>33</a:t>
            </a:fld>
            <a:endParaRPr lang="en-GB" altLang="en-US"/>
          </a:p>
        </p:txBody>
      </p:sp>
    </p:spTree>
    <p:extLst>
      <p:ext uri="{BB962C8B-B14F-4D97-AF65-F5344CB8AC3E}">
        <p14:creationId xmlns:p14="http://schemas.microsoft.com/office/powerpoint/2010/main" val="4200001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457200" y="557808"/>
            <a:ext cx="8229600" cy="1143000"/>
          </a:xfrm>
        </p:spPr>
        <p:txBody>
          <a:bodyPr/>
          <a:lstStyle/>
          <a:p>
            <a:r>
              <a:rPr lang="en-US" sz="4000" b="1" dirty="0">
                <a:solidFill>
                  <a:schemeClr val="accent2"/>
                </a:solidFill>
              </a:rPr>
              <a:t>Scaling &amp; Normalization: Another Example </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B28A8518-5310-A048-9175-B98E833925B7}"/>
              </a:ext>
            </a:extLst>
          </p:cNvPr>
          <p:cNvSpPr>
            <a:spLocks noGrp="1"/>
          </p:cNvSpPr>
          <p:nvPr>
            <p:ph idx="1"/>
          </p:nvPr>
        </p:nvSpPr>
        <p:spPr/>
        <p:txBody>
          <a:bodyPr/>
          <a:lstStyle/>
          <a:p>
            <a:pPr marL="0" indent="0">
              <a:buNone/>
            </a:pPr>
            <a:endParaRPr lang="en-US" sz="2000" b="1" dirty="0">
              <a:solidFill>
                <a:schemeClr val="bg2"/>
              </a:solidFill>
            </a:endParaRPr>
          </a:p>
          <a:p>
            <a:pPr marL="0" indent="0">
              <a:buNone/>
            </a:pPr>
            <a:endParaRPr lang="en-US" sz="1800" b="1" dirty="0">
              <a:solidFill>
                <a:schemeClr val="bg2"/>
              </a:solidFill>
            </a:endParaRPr>
          </a:p>
        </p:txBody>
      </p:sp>
      <p:pic>
        <p:nvPicPr>
          <p:cNvPr id="6" name="Picture 5" descr="Graphical user interface, text, application&#10;&#10;Description automatically generated">
            <a:extLst>
              <a:ext uri="{FF2B5EF4-FFF2-40B4-BE49-F238E27FC236}">
                <a16:creationId xmlns:a16="http://schemas.microsoft.com/office/drawing/2014/main" id="{3679037C-259C-F440-BC9C-C3615F0D2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72" y="2372432"/>
            <a:ext cx="6958255" cy="2113136"/>
          </a:xfrm>
          <a:prstGeom prst="rect">
            <a:avLst/>
          </a:prstGeom>
        </p:spPr>
      </p:pic>
      <p:sp>
        <p:nvSpPr>
          <p:cNvPr id="4" name="Slide Number Placeholder 3">
            <a:extLst>
              <a:ext uri="{FF2B5EF4-FFF2-40B4-BE49-F238E27FC236}">
                <a16:creationId xmlns:a16="http://schemas.microsoft.com/office/drawing/2014/main" id="{0A416C66-DD82-414F-9433-141A1959E578}"/>
              </a:ext>
            </a:extLst>
          </p:cNvPr>
          <p:cNvSpPr>
            <a:spLocks noGrp="1"/>
          </p:cNvSpPr>
          <p:nvPr>
            <p:ph type="sldNum" sz="quarter" idx="12"/>
          </p:nvPr>
        </p:nvSpPr>
        <p:spPr/>
        <p:txBody>
          <a:bodyPr/>
          <a:lstStyle/>
          <a:p>
            <a:pPr>
              <a:defRPr/>
            </a:pPr>
            <a:fld id="{740F825C-949B-974C-AB99-C3CE0C97A40B}" type="slidenum">
              <a:rPr lang="en-GB" altLang="en-US" smtClean="0"/>
              <a:pPr>
                <a:defRPr/>
              </a:pPr>
              <a:t>34</a:t>
            </a:fld>
            <a:endParaRPr lang="en-GB" altLang="en-US"/>
          </a:p>
        </p:txBody>
      </p:sp>
    </p:spTree>
    <p:extLst>
      <p:ext uri="{BB962C8B-B14F-4D97-AF65-F5344CB8AC3E}">
        <p14:creationId xmlns:p14="http://schemas.microsoft.com/office/powerpoint/2010/main" val="3340550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524036" y="2060848"/>
            <a:ext cx="8229600" cy="1143000"/>
          </a:xfrm>
        </p:spPr>
        <p:txBody>
          <a:bodyPr/>
          <a:lstStyle/>
          <a:p>
            <a:r>
              <a:rPr lang="en-US" sz="4000" b="1" dirty="0">
                <a:solidFill>
                  <a:schemeClr val="accent2"/>
                </a:solidFill>
              </a:rPr>
              <a:t>Let’s Try The Code!</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Slide Number Placeholder 2">
            <a:extLst>
              <a:ext uri="{FF2B5EF4-FFF2-40B4-BE49-F238E27FC236}">
                <a16:creationId xmlns:a16="http://schemas.microsoft.com/office/drawing/2014/main" id="{01A74AE7-130F-D84C-A8D0-521E2839C9A5}"/>
              </a:ext>
            </a:extLst>
          </p:cNvPr>
          <p:cNvSpPr>
            <a:spLocks noGrp="1"/>
          </p:cNvSpPr>
          <p:nvPr>
            <p:ph type="sldNum" sz="quarter" idx="12"/>
          </p:nvPr>
        </p:nvSpPr>
        <p:spPr/>
        <p:txBody>
          <a:bodyPr/>
          <a:lstStyle/>
          <a:p>
            <a:pPr>
              <a:defRPr/>
            </a:pPr>
            <a:fld id="{740F825C-949B-974C-AB99-C3CE0C97A40B}" type="slidenum">
              <a:rPr lang="en-GB" altLang="en-US" smtClean="0"/>
              <a:pPr>
                <a:defRPr/>
              </a:pPr>
              <a:t>35</a:t>
            </a:fld>
            <a:endParaRPr lang="en-GB" altLang="en-US"/>
          </a:p>
        </p:txBody>
      </p:sp>
    </p:spTree>
    <p:extLst>
      <p:ext uri="{BB962C8B-B14F-4D97-AF65-F5344CB8AC3E}">
        <p14:creationId xmlns:p14="http://schemas.microsoft.com/office/powerpoint/2010/main" val="4039019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524036" y="2060848"/>
            <a:ext cx="8229600" cy="1143000"/>
          </a:xfrm>
        </p:spPr>
        <p:txBody>
          <a:bodyPr/>
          <a:lstStyle/>
          <a:p>
            <a:r>
              <a:rPr lang="en-US" sz="4000" b="1" dirty="0">
                <a:solidFill>
                  <a:schemeClr val="accent2"/>
                </a:solidFill>
              </a:rPr>
              <a:t>Parsing Dates</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052FAAAE-CB3B-DA44-BD9C-EE9C679C474A}"/>
              </a:ext>
            </a:extLst>
          </p:cNvPr>
          <p:cNvSpPr/>
          <p:nvPr/>
        </p:nvSpPr>
        <p:spPr>
          <a:xfrm>
            <a:off x="1835696" y="5480357"/>
            <a:ext cx="6264696" cy="369332"/>
          </a:xfrm>
          <a:prstGeom prst="rect">
            <a:avLst/>
          </a:prstGeom>
        </p:spPr>
        <p:txBody>
          <a:bodyPr wrap="square">
            <a:spAutoFit/>
          </a:bodyPr>
          <a:lstStyle/>
          <a:p>
            <a:r>
              <a:rPr lang="en-US" dirty="0"/>
              <a:t>https://</a:t>
            </a:r>
            <a:r>
              <a:rPr lang="en-US" dirty="0" err="1"/>
              <a:t>www.kaggle.com</a:t>
            </a:r>
            <a:r>
              <a:rPr lang="en-US" dirty="0"/>
              <a:t>/</a:t>
            </a:r>
            <a:r>
              <a:rPr lang="en-US" dirty="0" err="1"/>
              <a:t>alexisbcook</a:t>
            </a:r>
            <a:r>
              <a:rPr lang="en-US" dirty="0"/>
              <a:t>/parsing-dates</a:t>
            </a:r>
          </a:p>
        </p:txBody>
      </p:sp>
    </p:spTree>
    <p:extLst>
      <p:ext uri="{BB962C8B-B14F-4D97-AF65-F5344CB8AC3E}">
        <p14:creationId xmlns:p14="http://schemas.microsoft.com/office/powerpoint/2010/main" val="20899422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Parsing Dates</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pic>
        <p:nvPicPr>
          <p:cNvPr id="4" name="Picture 3" descr="Graphical user interface, text, application, email&#10;&#10;Description automatically generated">
            <a:extLst>
              <a:ext uri="{FF2B5EF4-FFF2-40B4-BE49-F238E27FC236}">
                <a16:creationId xmlns:a16="http://schemas.microsoft.com/office/drawing/2014/main" id="{EB0ACA72-C55E-4847-8B38-00B57FFB7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1720850"/>
            <a:ext cx="6604000" cy="3416300"/>
          </a:xfrm>
          <a:prstGeom prst="rect">
            <a:avLst/>
          </a:prstGeom>
        </p:spPr>
      </p:pic>
    </p:spTree>
    <p:extLst>
      <p:ext uri="{BB962C8B-B14F-4D97-AF65-F5344CB8AC3E}">
        <p14:creationId xmlns:p14="http://schemas.microsoft.com/office/powerpoint/2010/main" val="1267341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Parsing Dates</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pic>
        <p:nvPicPr>
          <p:cNvPr id="5" name="Picture 4" descr="Table&#10;&#10;Description automatically generated">
            <a:extLst>
              <a:ext uri="{FF2B5EF4-FFF2-40B4-BE49-F238E27FC236}">
                <a16:creationId xmlns:a16="http://schemas.microsoft.com/office/drawing/2014/main" id="{A11AF409-7798-1247-A6FB-9807E8F0F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916832"/>
            <a:ext cx="7259786" cy="3667988"/>
          </a:xfrm>
          <a:prstGeom prst="rect">
            <a:avLst/>
          </a:prstGeom>
        </p:spPr>
      </p:pic>
    </p:spTree>
    <p:extLst>
      <p:ext uri="{BB962C8B-B14F-4D97-AF65-F5344CB8AC3E}">
        <p14:creationId xmlns:p14="http://schemas.microsoft.com/office/powerpoint/2010/main" val="3613664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Parsing Dates</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pic>
        <p:nvPicPr>
          <p:cNvPr id="4" name="Picture 3" descr="Graphical user interface, text, application&#10;&#10;Description automatically generated">
            <a:extLst>
              <a:ext uri="{FF2B5EF4-FFF2-40B4-BE49-F238E27FC236}">
                <a16:creationId xmlns:a16="http://schemas.microsoft.com/office/drawing/2014/main" id="{4713831D-B204-534E-A686-EA98A3F1BD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150" y="1924050"/>
            <a:ext cx="6743700" cy="3009900"/>
          </a:xfrm>
          <a:prstGeom prst="rect">
            <a:avLst/>
          </a:prstGeom>
        </p:spPr>
      </p:pic>
    </p:spTree>
    <p:extLst>
      <p:ext uri="{BB962C8B-B14F-4D97-AF65-F5344CB8AC3E}">
        <p14:creationId xmlns:p14="http://schemas.microsoft.com/office/powerpoint/2010/main" val="463891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Scaling and Normalizing</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B28A8518-5310-A048-9175-B98E833925B7}"/>
              </a:ext>
            </a:extLst>
          </p:cNvPr>
          <p:cNvSpPr>
            <a:spLocks noGrp="1"/>
          </p:cNvSpPr>
          <p:nvPr>
            <p:ph idx="1"/>
          </p:nvPr>
        </p:nvSpPr>
        <p:spPr>
          <a:xfrm>
            <a:off x="518864" y="1196752"/>
            <a:ext cx="8229600" cy="4525963"/>
          </a:xfrm>
        </p:spPr>
        <p:txBody>
          <a:bodyPr/>
          <a:lstStyle/>
          <a:p>
            <a:pPr marL="0" indent="0">
              <a:buNone/>
            </a:pPr>
            <a:endParaRPr lang="en-US" sz="2000" b="1" dirty="0">
              <a:solidFill>
                <a:schemeClr val="bg2"/>
              </a:solidFill>
            </a:endParaRPr>
          </a:p>
          <a:p>
            <a:endParaRPr lang="en-US" sz="2000" b="1" dirty="0">
              <a:solidFill>
                <a:schemeClr val="bg2"/>
              </a:solidFill>
            </a:endParaRPr>
          </a:p>
          <a:p>
            <a:r>
              <a:rPr lang="en-US" sz="2000" dirty="0"/>
              <a:t>Normalization, from a statistical view, often has to do with calculating new values from a dataset to standardize the data on a particular scale. </a:t>
            </a:r>
          </a:p>
          <a:p>
            <a:endParaRPr lang="en-US" sz="2000" dirty="0"/>
          </a:p>
          <a:p>
            <a:r>
              <a:rPr lang="en-US" sz="2000" dirty="0"/>
              <a:t>For example, you might need to normalize scores for a test to scale so you can accurately view the distribution. </a:t>
            </a:r>
          </a:p>
          <a:p>
            <a:endParaRPr lang="en-US" sz="2000" dirty="0"/>
          </a:p>
          <a:p>
            <a:r>
              <a:rPr lang="en-US" sz="2000" dirty="0"/>
              <a:t>You might also need to normalize data so you can accurately see percentiles, or percentiles across different groups</a:t>
            </a:r>
            <a:endParaRPr lang="en-US" sz="2000" b="1" dirty="0">
              <a:solidFill>
                <a:schemeClr val="bg2"/>
              </a:solidFill>
            </a:endParaRPr>
          </a:p>
        </p:txBody>
      </p:sp>
      <p:sp>
        <p:nvSpPr>
          <p:cNvPr id="4" name="Slide Number Placeholder 3">
            <a:extLst>
              <a:ext uri="{FF2B5EF4-FFF2-40B4-BE49-F238E27FC236}">
                <a16:creationId xmlns:a16="http://schemas.microsoft.com/office/drawing/2014/main" id="{B411DD7F-BB20-5B4A-AA7B-6249EA9A5A5D}"/>
              </a:ext>
            </a:extLst>
          </p:cNvPr>
          <p:cNvSpPr>
            <a:spLocks noGrp="1"/>
          </p:cNvSpPr>
          <p:nvPr>
            <p:ph type="sldNum" sz="quarter" idx="12"/>
          </p:nvPr>
        </p:nvSpPr>
        <p:spPr/>
        <p:txBody>
          <a:bodyPr/>
          <a:lstStyle/>
          <a:p>
            <a:pPr>
              <a:defRPr/>
            </a:pPr>
            <a:fld id="{740F825C-949B-974C-AB99-C3CE0C97A40B}" type="slidenum">
              <a:rPr lang="en-GB" altLang="en-US" smtClean="0"/>
              <a:pPr>
                <a:defRPr/>
              </a:pPr>
              <a:t>4</a:t>
            </a:fld>
            <a:endParaRPr lang="en-GB" altLang="en-US"/>
          </a:p>
        </p:txBody>
      </p:sp>
    </p:spTree>
    <p:extLst>
      <p:ext uri="{BB962C8B-B14F-4D97-AF65-F5344CB8AC3E}">
        <p14:creationId xmlns:p14="http://schemas.microsoft.com/office/powerpoint/2010/main" val="36481708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Parsing Dates</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pic>
        <p:nvPicPr>
          <p:cNvPr id="5" name="Picture 4" descr="Text&#10;&#10;Description automatically generated">
            <a:extLst>
              <a:ext uri="{FF2B5EF4-FFF2-40B4-BE49-F238E27FC236}">
                <a16:creationId xmlns:a16="http://schemas.microsoft.com/office/drawing/2014/main" id="{F2D912EC-49C4-5B4B-B26D-E567A499A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700808"/>
            <a:ext cx="6171069" cy="2057023"/>
          </a:xfrm>
          <a:prstGeom prst="rect">
            <a:avLst/>
          </a:prstGeom>
        </p:spPr>
      </p:pic>
    </p:spTree>
    <p:extLst>
      <p:ext uri="{BB962C8B-B14F-4D97-AF65-F5344CB8AC3E}">
        <p14:creationId xmlns:p14="http://schemas.microsoft.com/office/powerpoint/2010/main" val="894501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Convert Date Columns to Date Time</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18A1082A-C27E-BD49-9462-8733450CF8A6}"/>
              </a:ext>
            </a:extLst>
          </p:cNvPr>
          <p:cNvSpPr/>
          <p:nvPr/>
        </p:nvSpPr>
        <p:spPr>
          <a:xfrm>
            <a:off x="827584" y="1844824"/>
            <a:ext cx="7344816" cy="1938992"/>
          </a:xfrm>
          <a:prstGeom prst="rect">
            <a:avLst/>
          </a:prstGeom>
        </p:spPr>
        <p:txBody>
          <a:bodyPr wrap="square">
            <a:spAutoFit/>
          </a:bodyPr>
          <a:lstStyle/>
          <a:p>
            <a:pPr marL="285750" indent="-285750">
              <a:buFont typeface="Arial" panose="020B0604020202020204" pitchFamily="34" charset="0"/>
              <a:buChar char="•"/>
            </a:pPr>
            <a:r>
              <a:rPr lang="en-US" sz="2000" dirty="0"/>
              <a:t>Now that we know that our date column isn't being recognized as a date, it's time to convert it so that it </a:t>
            </a:r>
            <a:r>
              <a:rPr lang="en-US" sz="2000" i="1" dirty="0"/>
              <a:t>is</a:t>
            </a:r>
            <a:r>
              <a:rPr lang="en-US" sz="2000" dirty="0"/>
              <a:t> recognized as a date.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This is called "parsing dates" because we're taking in a string and identifying its component parts.</a:t>
            </a:r>
          </a:p>
        </p:txBody>
      </p:sp>
      <p:pic>
        <p:nvPicPr>
          <p:cNvPr id="6" name="Picture 5">
            <a:extLst>
              <a:ext uri="{FF2B5EF4-FFF2-40B4-BE49-F238E27FC236}">
                <a16:creationId xmlns:a16="http://schemas.microsoft.com/office/drawing/2014/main" id="{04396B99-0E21-0448-B523-3CE713652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950" y="4221088"/>
            <a:ext cx="8213259" cy="798190"/>
          </a:xfrm>
          <a:prstGeom prst="rect">
            <a:avLst/>
          </a:prstGeom>
        </p:spPr>
      </p:pic>
    </p:spTree>
    <p:extLst>
      <p:ext uri="{BB962C8B-B14F-4D97-AF65-F5344CB8AC3E}">
        <p14:creationId xmlns:p14="http://schemas.microsoft.com/office/powerpoint/2010/main" val="35993128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Convert Date Columns to Date Time</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pic>
        <p:nvPicPr>
          <p:cNvPr id="5" name="Picture 4" descr="Graphical user interface, text, application&#10;&#10;Description automatically generated">
            <a:extLst>
              <a:ext uri="{FF2B5EF4-FFF2-40B4-BE49-F238E27FC236}">
                <a16:creationId xmlns:a16="http://schemas.microsoft.com/office/drawing/2014/main" id="{D30EF508-EB19-9840-A7B4-4887F4B18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338" y="1700808"/>
            <a:ext cx="6349862" cy="3042642"/>
          </a:xfrm>
          <a:prstGeom prst="rect">
            <a:avLst/>
          </a:prstGeom>
        </p:spPr>
      </p:pic>
      <p:sp>
        <p:nvSpPr>
          <p:cNvPr id="7" name="Rectangle 6">
            <a:extLst>
              <a:ext uri="{FF2B5EF4-FFF2-40B4-BE49-F238E27FC236}">
                <a16:creationId xmlns:a16="http://schemas.microsoft.com/office/drawing/2014/main" id="{2FCA0BC0-EDD9-4843-B2B7-0BDF99342E9B}"/>
              </a:ext>
            </a:extLst>
          </p:cNvPr>
          <p:cNvSpPr/>
          <p:nvPr/>
        </p:nvSpPr>
        <p:spPr>
          <a:xfrm>
            <a:off x="1115616" y="5661248"/>
            <a:ext cx="6349862" cy="646331"/>
          </a:xfrm>
          <a:prstGeom prst="rect">
            <a:avLst/>
          </a:prstGeom>
        </p:spPr>
        <p:txBody>
          <a:bodyPr wrap="square">
            <a:spAutoFit/>
          </a:bodyPr>
          <a:lstStyle/>
          <a:p>
            <a:r>
              <a:rPr lang="en-US" dirty="0"/>
              <a:t>Now that our dates are parsed correctly, we can interact with them in useful ways.</a:t>
            </a:r>
          </a:p>
        </p:txBody>
      </p:sp>
    </p:spTree>
    <p:extLst>
      <p:ext uri="{BB962C8B-B14F-4D97-AF65-F5344CB8AC3E}">
        <p14:creationId xmlns:p14="http://schemas.microsoft.com/office/powerpoint/2010/main" val="2627931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Convert Date Columns to Date Time</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7D432CF0-7051-BA48-AA10-C51969BEFCE0}"/>
              </a:ext>
            </a:extLst>
          </p:cNvPr>
          <p:cNvSpPr/>
          <p:nvPr/>
        </p:nvSpPr>
        <p:spPr>
          <a:xfrm>
            <a:off x="683568" y="2197477"/>
            <a:ext cx="7895812" cy="3600986"/>
          </a:xfrm>
          <a:prstGeom prst="rect">
            <a:avLst/>
          </a:prstGeom>
        </p:spPr>
        <p:txBody>
          <a:bodyPr wrap="square">
            <a:spAutoFit/>
          </a:bodyPr>
          <a:lstStyle/>
          <a:p>
            <a:r>
              <a:rPr lang="en-US" sz="2000" b="1" dirty="0"/>
              <a:t>What if I run into an error with multiple date formats?</a:t>
            </a:r>
            <a:r>
              <a:rPr lang="en-US" sz="2000" dirty="0"/>
              <a:t> While we're specifying the date format here, sometimes you'll run into an error when there are multiple date formats in a single column. </a:t>
            </a:r>
          </a:p>
          <a:p>
            <a:endParaRPr lang="en-US" sz="2000" dirty="0"/>
          </a:p>
          <a:p>
            <a:r>
              <a:rPr lang="en-US" sz="2000" dirty="0"/>
              <a:t>If that happens, you have pandas try to infer what the right date format should be. </a:t>
            </a:r>
          </a:p>
          <a:p>
            <a:endParaRPr lang="en-US" dirty="0"/>
          </a:p>
          <a:p>
            <a:r>
              <a:rPr lang="en-US" dirty="0"/>
              <a:t>You can do that like so:</a:t>
            </a:r>
          </a:p>
          <a:p>
            <a:endParaRPr lang="en-US" dirty="0"/>
          </a:p>
          <a:p>
            <a:r>
              <a:rPr lang="en-US" dirty="0"/>
              <a:t>landslides['</a:t>
            </a:r>
            <a:r>
              <a:rPr lang="en-US" dirty="0" err="1"/>
              <a:t>date_parsed</a:t>
            </a:r>
            <a:r>
              <a:rPr lang="en-US" dirty="0"/>
              <a:t>'] = </a:t>
            </a:r>
            <a:r>
              <a:rPr lang="en-US" dirty="0" err="1"/>
              <a:t>pd.to_datetime</a:t>
            </a:r>
            <a:r>
              <a:rPr lang="en-US" dirty="0"/>
              <a:t>(landslides['Date'], </a:t>
            </a:r>
            <a:r>
              <a:rPr lang="en-US" dirty="0" err="1"/>
              <a:t>infer_datetime_format</a:t>
            </a:r>
            <a:r>
              <a:rPr lang="en-US" dirty="0"/>
              <a:t>=True)</a:t>
            </a:r>
          </a:p>
          <a:p>
            <a:endParaRPr lang="en-US" b="1" dirty="0"/>
          </a:p>
        </p:txBody>
      </p:sp>
    </p:spTree>
    <p:extLst>
      <p:ext uri="{BB962C8B-B14F-4D97-AF65-F5344CB8AC3E}">
        <p14:creationId xmlns:p14="http://schemas.microsoft.com/office/powerpoint/2010/main" val="2772638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Convert Date Columns to Date Time</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7D432CF0-7051-BA48-AA10-C51969BEFCE0}"/>
              </a:ext>
            </a:extLst>
          </p:cNvPr>
          <p:cNvSpPr/>
          <p:nvPr/>
        </p:nvSpPr>
        <p:spPr>
          <a:xfrm>
            <a:off x="683568" y="1700808"/>
            <a:ext cx="7895812" cy="3693319"/>
          </a:xfrm>
          <a:prstGeom prst="rect">
            <a:avLst/>
          </a:prstGeom>
        </p:spPr>
        <p:txBody>
          <a:bodyPr wrap="square">
            <a:spAutoFit/>
          </a:bodyPr>
          <a:lstStyle/>
          <a:p>
            <a:pPr>
              <a:buFont typeface="Arial" panose="020B0604020202020204" pitchFamily="34" charset="0"/>
              <a:buChar char="•"/>
            </a:pPr>
            <a:endParaRPr lang="en-US" b="1" dirty="0"/>
          </a:p>
          <a:p>
            <a:r>
              <a:rPr lang="en-US" b="1" dirty="0"/>
              <a:t>Why don't you always use </a:t>
            </a:r>
            <a:r>
              <a:rPr lang="en-US" b="1" dirty="0" err="1"/>
              <a:t>infer_datetime_format</a:t>
            </a:r>
            <a:r>
              <a:rPr lang="en-US" b="1" dirty="0"/>
              <a:t> = True?</a:t>
            </a:r>
            <a:r>
              <a:rPr lang="en-US" dirty="0"/>
              <a:t> </a:t>
            </a:r>
          </a:p>
          <a:p>
            <a:endParaRPr lang="en-US" dirty="0"/>
          </a:p>
          <a:p>
            <a:r>
              <a:rPr lang="en-US" sz="2000" dirty="0"/>
              <a:t>There are two big reasons not to always have pandas guess the time format. </a:t>
            </a:r>
          </a:p>
          <a:p>
            <a:endParaRPr lang="en-US" sz="2000" dirty="0"/>
          </a:p>
          <a:p>
            <a:r>
              <a:rPr lang="en-US" sz="2000" dirty="0"/>
              <a:t>The first is that pandas won't always been able to figure out the correct date format, especially if someone has gotten creative with data entry. </a:t>
            </a:r>
          </a:p>
          <a:p>
            <a:endParaRPr lang="en-US" sz="2000" dirty="0"/>
          </a:p>
          <a:p>
            <a:r>
              <a:rPr lang="en-US" sz="2000" dirty="0"/>
              <a:t>The second is that it's much slower than specifying the exact format of the dates.</a:t>
            </a:r>
          </a:p>
        </p:txBody>
      </p:sp>
    </p:spTree>
    <p:extLst>
      <p:ext uri="{BB962C8B-B14F-4D97-AF65-F5344CB8AC3E}">
        <p14:creationId xmlns:p14="http://schemas.microsoft.com/office/powerpoint/2010/main" val="16601131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Select the day of the month</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7D432CF0-7051-BA48-AA10-C51969BEFCE0}"/>
              </a:ext>
            </a:extLst>
          </p:cNvPr>
          <p:cNvSpPr/>
          <p:nvPr/>
        </p:nvSpPr>
        <p:spPr>
          <a:xfrm>
            <a:off x="683568" y="1700808"/>
            <a:ext cx="7895812" cy="923330"/>
          </a:xfrm>
          <a:prstGeom prst="rect">
            <a:avLst/>
          </a:prstGeom>
        </p:spPr>
        <p:txBody>
          <a:bodyPr wrap="square">
            <a:spAutoFit/>
          </a:bodyPr>
          <a:lstStyle/>
          <a:p>
            <a:pPr>
              <a:buFont typeface="Arial" panose="020B0604020202020204" pitchFamily="34" charset="0"/>
              <a:buChar char="•"/>
            </a:pPr>
            <a:endParaRPr lang="en-US" b="1" dirty="0"/>
          </a:p>
          <a:p>
            <a:pPr>
              <a:buFont typeface="Arial" panose="020B0604020202020204" pitchFamily="34" charset="0"/>
              <a:buChar char="•"/>
            </a:pPr>
            <a:endParaRPr lang="en-US" b="1" dirty="0"/>
          </a:p>
          <a:p>
            <a:pPr>
              <a:buFont typeface="Arial" panose="020B0604020202020204" pitchFamily="34" charset="0"/>
              <a:buChar char="•"/>
            </a:pPr>
            <a:endParaRPr lang="en-US" b="1" dirty="0"/>
          </a:p>
        </p:txBody>
      </p:sp>
      <p:sp>
        <p:nvSpPr>
          <p:cNvPr id="4" name="Rectangle 3">
            <a:extLst>
              <a:ext uri="{FF2B5EF4-FFF2-40B4-BE49-F238E27FC236}">
                <a16:creationId xmlns:a16="http://schemas.microsoft.com/office/drawing/2014/main" id="{4E5D1121-2834-8546-8D96-ED59DD172743}"/>
              </a:ext>
            </a:extLst>
          </p:cNvPr>
          <p:cNvSpPr/>
          <p:nvPr/>
        </p:nvSpPr>
        <p:spPr>
          <a:xfrm>
            <a:off x="827584" y="1604157"/>
            <a:ext cx="7632848" cy="707886"/>
          </a:xfrm>
          <a:prstGeom prst="rect">
            <a:avLst/>
          </a:prstGeom>
        </p:spPr>
        <p:txBody>
          <a:bodyPr wrap="square">
            <a:spAutoFit/>
          </a:bodyPr>
          <a:lstStyle/>
          <a:p>
            <a:pPr marL="285750" indent="-285750">
              <a:buFont typeface="Arial" panose="020B0604020202020204" pitchFamily="34" charset="0"/>
              <a:buChar char="•"/>
            </a:pPr>
            <a:r>
              <a:rPr lang="en-US" sz="2000" dirty="0"/>
              <a:t>Now that we have a column of parsed dates, we can extract information like the day of the month that a landslide occurred.</a:t>
            </a:r>
          </a:p>
        </p:txBody>
      </p:sp>
      <p:pic>
        <p:nvPicPr>
          <p:cNvPr id="6" name="Picture 5" descr="Graphical user interface, text, application&#10;&#10;Description automatically generated">
            <a:extLst>
              <a:ext uri="{FF2B5EF4-FFF2-40B4-BE49-F238E27FC236}">
                <a16:creationId xmlns:a16="http://schemas.microsoft.com/office/drawing/2014/main" id="{D20A49E2-8F11-D747-B204-09AD1EF06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34" y="2924944"/>
            <a:ext cx="8622554" cy="3096344"/>
          </a:xfrm>
          <a:prstGeom prst="rect">
            <a:avLst/>
          </a:prstGeom>
        </p:spPr>
      </p:pic>
    </p:spTree>
    <p:extLst>
      <p:ext uri="{BB962C8B-B14F-4D97-AF65-F5344CB8AC3E}">
        <p14:creationId xmlns:p14="http://schemas.microsoft.com/office/powerpoint/2010/main" val="13972849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Select the day of the month</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7D432CF0-7051-BA48-AA10-C51969BEFCE0}"/>
              </a:ext>
            </a:extLst>
          </p:cNvPr>
          <p:cNvSpPr/>
          <p:nvPr/>
        </p:nvSpPr>
        <p:spPr>
          <a:xfrm>
            <a:off x="683568" y="1700808"/>
            <a:ext cx="7895812" cy="923330"/>
          </a:xfrm>
          <a:prstGeom prst="rect">
            <a:avLst/>
          </a:prstGeom>
        </p:spPr>
        <p:txBody>
          <a:bodyPr wrap="square">
            <a:spAutoFit/>
          </a:bodyPr>
          <a:lstStyle/>
          <a:p>
            <a:pPr>
              <a:buFont typeface="Arial" panose="020B0604020202020204" pitchFamily="34" charset="0"/>
              <a:buChar char="•"/>
            </a:pPr>
            <a:endParaRPr lang="en-US" b="1" dirty="0"/>
          </a:p>
          <a:p>
            <a:pPr>
              <a:buFont typeface="Arial" panose="020B0604020202020204" pitchFamily="34" charset="0"/>
              <a:buChar char="•"/>
            </a:pPr>
            <a:endParaRPr lang="en-US" b="1" dirty="0"/>
          </a:p>
          <a:p>
            <a:pPr>
              <a:buFont typeface="Arial" panose="020B0604020202020204" pitchFamily="34" charset="0"/>
              <a:buChar char="•"/>
            </a:pPr>
            <a:endParaRPr lang="en-US" b="1" dirty="0"/>
          </a:p>
        </p:txBody>
      </p:sp>
      <p:sp>
        <p:nvSpPr>
          <p:cNvPr id="5" name="Rectangle 4">
            <a:extLst>
              <a:ext uri="{FF2B5EF4-FFF2-40B4-BE49-F238E27FC236}">
                <a16:creationId xmlns:a16="http://schemas.microsoft.com/office/drawing/2014/main" id="{51E0CDC0-D339-D949-8718-BC63598B4997}"/>
              </a:ext>
            </a:extLst>
          </p:cNvPr>
          <p:cNvSpPr/>
          <p:nvPr/>
        </p:nvSpPr>
        <p:spPr>
          <a:xfrm>
            <a:off x="1043608" y="1709896"/>
            <a:ext cx="7128792" cy="3785652"/>
          </a:xfrm>
          <a:prstGeom prst="rect">
            <a:avLst/>
          </a:prstGeom>
        </p:spPr>
        <p:txBody>
          <a:bodyPr wrap="square">
            <a:spAutoFit/>
          </a:bodyPr>
          <a:lstStyle/>
          <a:p>
            <a:pPr marL="285750" indent="-285750">
              <a:buFont typeface="Arial" panose="020B0604020202020204" pitchFamily="34" charset="0"/>
              <a:buChar char="•"/>
            </a:pPr>
            <a:r>
              <a:rPr lang="en-US" sz="2000" dirty="0"/>
              <a:t>If we tried to get the same information from the original "date" column, we would get an error: </a:t>
            </a:r>
            <a:r>
              <a:rPr lang="en-US" sz="2000" dirty="0" err="1"/>
              <a:t>AttributeError</a:t>
            </a:r>
            <a:r>
              <a:rPr lang="en-US" sz="2000" dirty="0"/>
              <a:t>: Can only use .dt accessor with date time like values.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This is because </a:t>
            </a:r>
            <a:r>
              <a:rPr lang="en-US" sz="2000" dirty="0" err="1"/>
              <a:t>dt.day</a:t>
            </a:r>
            <a:r>
              <a:rPr lang="en-US" sz="2000" dirty="0"/>
              <a:t> doesn't know how to deal with a column with the </a:t>
            </a:r>
            <a:r>
              <a:rPr lang="en-US" sz="2000" dirty="0" err="1"/>
              <a:t>dtype</a:t>
            </a:r>
            <a:r>
              <a:rPr lang="en-US" sz="2000" dirty="0"/>
              <a:t> "object".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Even though our </a:t>
            </a:r>
            <a:r>
              <a:rPr lang="en-US" sz="2000" dirty="0" err="1"/>
              <a:t>dataframe</a:t>
            </a:r>
            <a:r>
              <a:rPr lang="en-US" sz="2000" dirty="0"/>
              <a:t> has dates in it, we have to parse them before we can interact with them in a useful way.</a:t>
            </a:r>
          </a:p>
        </p:txBody>
      </p:sp>
    </p:spTree>
    <p:extLst>
      <p:ext uri="{BB962C8B-B14F-4D97-AF65-F5344CB8AC3E}">
        <p14:creationId xmlns:p14="http://schemas.microsoft.com/office/powerpoint/2010/main" val="20793188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Plot the day of the month to check the date parsing</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7D432CF0-7051-BA48-AA10-C51969BEFCE0}"/>
              </a:ext>
            </a:extLst>
          </p:cNvPr>
          <p:cNvSpPr/>
          <p:nvPr/>
        </p:nvSpPr>
        <p:spPr>
          <a:xfrm>
            <a:off x="683568" y="1700808"/>
            <a:ext cx="7895812" cy="923330"/>
          </a:xfrm>
          <a:prstGeom prst="rect">
            <a:avLst/>
          </a:prstGeom>
        </p:spPr>
        <p:txBody>
          <a:bodyPr wrap="square">
            <a:spAutoFit/>
          </a:bodyPr>
          <a:lstStyle/>
          <a:p>
            <a:pPr>
              <a:buFont typeface="Arial" panose="020B0604020202020204" pitchFamily="34" charset="0"/>
              <a:buChar char="•"/>
            </a:pPr>
            <a:endParaRPr lang="en-US" b="1" dirty="0"/>
          </a:p>
          <a:p>
            <a:pPr>
              <a:buFont typeface="Arial" panose="020B0604020202020204" pitchFamily="34" charset="0"/>
              <a:buChar char="•"/>
            </a:pPr>
            <a:endParaRPr lang="en-US" b="1" dirty="0"/>
          </a:p>
          <a:p>
            <a:pPr>
              <a:buFont typeface="Arial" panose="020B0604020202020204" pitchFamily="34" charset="0"/>
              <a:buChar char="•"/>
            </a:pPr>
            <a:endParaRPr lang="en-US" b="1" dirty="0"/>
          </a:p>
        </p:txBody>
      </p:sp>
      <p:sp>
        <p:nvSpPr>
          <p:cNvPr id="5" name="Rectangle 4">
            <a:extLst>
              <a:ext uri="{FF2B5EF4-FFF2-40B4-BE49-F238E27FC236}">
                <a16:creationId xmlns:a16="http://schemas.microsoft.com/office/drawing/2014/main" id="{51E0CDC0-D339-D949-8718-BC63598B4997}"/>
              </a:ext>
            </a:extLst>
          </p:cNvPr>
          <p:cNvSpPr/>
          <p:nvPr/>
        </p:nvSpPr>
        <p:spPr>
          <a:xfrm>
            <a:off x="1043608" y="1709896"/>
            <a:ext cx="7128792" cy="4524315"/>
          </a:xfrm>
          <a:prstGeom prst="rect">
            <a:avLst/>
          </a:prstGeom>
        </p:spPr>
        <p:txBody>
          <a:bodyPr wrap="square">
            <a:spAutoFit/>
          </a:bodyPr>
          <a:lstStyle/>
          <a:p>
            <a:pPr marL="285750" indent="-285750">
              <a:buFont typeface="Arial" panose="020B0604020202020204" pitchFamily="34" charset="0"/>
              <a:buChar char="•"/>
            </a:pPr>
            <a:r>
              <a:rPr lang="en-US" dirty="0"/>
              <a:t>One of the biggest dangers in parsing dates is mixing up the months and days.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dirty="0" err="1"/>
              <a:t>to_datetime</a:t>
            </a:r>
            <a:r>
              <a:rPr lang="en-US" dirty="0"/>
              <a:t>() function does have very helpful error messages, but it doesn't hurt to double-check that the days of the month we've extracted make sense.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do this, let's plot a histogram of the days of the month.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expect it to have values between 1 and 31 and, since there's no reason to suppose the landslides are more common on some days of the month than others, a relatively even distribution.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(With a dip on 31 because not all months have 31 days.)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Let's see if that's the case:</a:t>
            </a:r>
          </a:p>
        </p:txBody>
      </p:sp>
    </p:spTree>
    <p:extLst>
      <p:ext uri="{BB962C8B-B14F-4D97-AF65-F5344CB8AC3E}">
        <p14:creationId xmlns:p14="http://schemas.microsoft.com/office/powerpoint/2010/main" val="956649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Plot the day of the month to check the date parsing</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7D432CF0-7051-BA48-AA10-C51969BEFCE0}"/>
              </a:ext>
            </a:extLst>
          </p:cNvPr>
          <p:cNvSpPr/>
          <p:nvPr/>
        </p:nvSpPr>
        <p:spPr>
          <a:xfrm>
            <a:off x="683568" y="1700808"/>
            <a:ext cx="7895812" cy="923330"/>
          </a:xfrm>
          <a:prstGeom prst="rect">
            <a:avLst/>
          </a:prstGeom>
        </p:spPr>
        <p:txBody>
          <a:bodyPr wrap="square">
            <a:spAutoFit/>
          </a:bodyPr>
          <a:lstStyle/>
          <a:p>
            <a:pPr>
              <a:buFont typeface="Arial" panose="020B0604020202020204" pitchFamily="34" charset="0"/>
              <a:buChar char="•"/>
            </a:pPr>
            <a:endParaRPr lang="en-US" b="1" dirty="0"/>
          </a:p>
          <a:p>
            <a:pPr>
              <a:buFont typeface="Arial" panose="020B0604020202020204" pitchFamily="34" charset="0"/>
              <a:buChar char="•"/>
            </a:pPr>
            <a:endParaRPr lang="en-US" b="1" dirty="0"/>
          </a:p>
          <a:p>
            <a:pPr>
              <a:buFont typeface="Arial" panose="020B0604020202020204" pitchFamily="34" charset="0"/>
              <a:buChar char="•"/>
            </a:pPr>
            <a:endParaRPr lang="en-US" b="1" dirty="0"/>
          </a:p>
        </p:txBody>
      </p:sp>
      <p:pic>
        <p:nvPicPr>
          <p:cNvPr id="6" name="Picture 5" descr="Graphical user interface, text, application, email&#10;&#10;Description automatically generated">
            <a:extLst>
              <a:ext uri="{FF2B5EF4-FFF2-40B4-BE49-F238E27FC236}">
                <a16:creationId xmlns:a16="http://schemas.microsoft.com/office/drawing/2014/main" id="{C9F5FDBB-6F6F-3C4D-9549-A51B5C547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800" y="1700808"/>
            <a:ext cx="6502400" cy="2032000"/>
          </a:xfrm>
          <a:prstGeom prst="rect">
            <a:avLst/>
          </a:prstGeom>
        </p:spPr>
      </p:pic>
      <p:pic>
        <p:nvPicPr>
          <p:cNvPr id="8" name="Picture 7" descr="Chart, histogram&#10;&#10;Description automatically generated">
            <a:extLst>
              <a:ext uri="{FF2B5EF4-FFF2-40B4-BE49-F238E27FC236}">
                <a16:creationId xmlns:a16="http://schemas.microsoft.com/office/drawing/2014/main" id="{6EB4CB99-C6FC-9E4F-BCFD-11B5F478A0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9752" y="3861602"/>
            <a:ext cx="3987800" cy="2768600"/>
          </a:xfrm>
          <a:prstGeom prst="rect">
            <a:avLst/>
          </a:prstGeom>
        </p:spPr>
      </p:pic>
    </p:spTree>
    <p:extLst>
      <p:ext uri="{BB962C8B-B14F-4D97-AF65-F5344CB8AC3E}">
        <p14:creationId xmlns:p14="http://schemas.microsoft.com/office/powerpoint/2010/main" val="32045125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524036" y="2060848"/>
            <a:ext cx="8229600" cy="1143000"/>
          </a:xfrm>
        </p:spPr>
        <p:txBody>
          <a:bodyPr/>
          <a:lstStyle/>
          <a:p>
            <a:r>
              <a:rPr lang="en-US" sz="4000" b="1" dirty="0">
                <a:solidFill>
                  <a:schemeClr val="accent2"/>
                </a:solidFill>
              </a:rPr>
              <a:t>Another Example  </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Tree>
    <p:extLst>
      <p:ext uri="{BB962C8B-B14F-4D97-AF65-F5344CB8AC3E}">
        <p14:creationId xmlns:p14="http://schemas.microsoft.com/office/powerpoint/2010/main" val="1648513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Why you should do this?</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B28A8518-5310-A048-9175-B98E833925B7}"/>
              </a:ext>
            </a:extLst>
          </p:cNvPr>
          <p:cNvSpPr>
            <a:spLocks noGrp="1"/>
          </p:cNvSpPr>
          <p:nvPr>
            <p:ph idx="1"/>
          </p:nvPr>
        </p:nvSpPr>
        <p:spPr/>
        <p:txBody>
          <a:bodyPr/>
          <a:lstStyle/>
          <a:p>
            <a:r>
              <a:rPr lang="en-US" sz="2000" dirty="0"/>
              <a:t>Why do we need to scale the variables in our dataset? </a:t>
            </a:r>
          </a:p>
          <a:p>
            <a:endParaRPr lang="en-US" sz="2000" dirty="0"/>
          </a:p>
          <a:p>
            <a:r>
              <a:rPr lang="en-US" sz="2000" dirty="0"/>
              <a:t>Some machine learning algorithms are sensitive to feature scaling while others are virtually invariant to it. </a:t>
            </a:r>
          </a:p>
          <a:p>
            <a:endParaRPr lang="en-US" sz="2000" b="1" dirty="0">
              <a:solidFill>
                <a:schemeClr val="bg2"/>
              </a:solidFill>
            </a:endParaRPr>
          </a:p>
          <a:p>
            <a:r>
              <a:rPr lang="en-US" sz="2000" b="1" dirty="0"/>
              <a:t>Machine learning algorithms like </a:t>
            </a:r>
            <a:r>
              <a:rPr lang="en-US" sz="2000" b="1" dirty="0">
                <a:hlinkClick r:id="rId2"/>
              </a:rPr>
              <a:t>linear regression</a:t>
            </a:r>
            <a:r>
              <a:rPr lang="en-US" sz="2000" b="1" dirty="0"/>
              <a:t>, </a:t>
            </a:r>
            <a:r>
              <a:rPr lang="en-US" sz="2000" b="1" dirty="0">
                <a:hlinkClick r:id="rId2"/>
              </a:rPr>
              <a:t>logistic regression</a:t>
            </a:r>
            <a:r>
              <a:rPr lang="en-US" sz="2000" b="1" dirty="0"/>
              <a:t>, </a:t>
            </a:r>
            <a:r>
              <a:rPr lang="en-US" sz="2000" b="1" dirty="0">
                <a:hlinkClick r:id="rId2"/>
              </a:rPr>
              <a:t>neural network</a:t>
            </a:r>
            <a:r>
              <a:rPr lang="en-US" sz="2000" b="1" dirty="0"/>
              <a:t>, etc. that use gradient descent as an optimization technique require data to be scaled.</a:t>
            </a:r>
          </a:p>
          <a:p>
            <a:endParaRPr lang="en-US" sz="2000" b="1" dirty="0">
              <a:solidFill>
                <a:schemeClr val="bg2"/>
              </a:solidFill>
            </a:endParaRPr>
          </a:p>
          <a:p>
            <a:r>
              <a:rPr lang="en-US" sz="2000" dirty="0"/>
              <a:t>Having features on a similar scale can help the gradient descent converge more quickly towards the minima.</a:t>
            </a:r>
            <a:endParaRPr lang="en-US" sz="2000" b="1" dirty="0">
              <a:solidFill>
                <a:schemeClr val="bg2"/>
              </a:solidFill>
            </a:endParaRPr>
          </a:p>
        </p:txBody>
      </p:sp>
      <p:sp>
        <p:nvSpPr>
          <p:cNvPr id="4" name="Slide Number Placeholder 3">
            <a:extLst>
              <a:ext uri="{FF2B5EF4-FFF2-40B4-BE49-F238E27FC236}">
                <a16:creationId xmlns:a16="http://schemas.microsoft.com/office/drawing/2014/main" id="{4047C28B-9B72-7844-B37A-EE357AAE19C1}"/>
              </a:ext>
            </a:extLst>
          </p:cNvPr>
          <p:cNvSpPr>
            <a:spLocks noGrp="1"/>
          </p:cNvSpPr>
          <p:nvPr>
            <p:ph type="sldNum" sz="quarter" idx="12"/>
          </p:nvPr>
        </p:nvSpPr>
        <p:spPr/>
        <p:txBody>
          <a:bodyPr/>
          <a:lstStyle/>
          <a:p>
            <a:pPr>
              <a:defRPr/>
            </a:pPr>
            <a:fld id="{740F825C-949B-974C-AB99-C3CE0C97A40B}" type="slidenum">
              <a:rPr lang="en-GB" altLang="en-US" smtClean="0"/>
              <a:pPr>
                <a:defRPr/>
              </a:pPr>
              <a:t>5</a:t>
            </a:fld>
            <a:endParaRPr lang="en-GB" altLang="en-US"/>
          </a:p>
        </p:txBody>
      </p:sp>
    </p:spTree>
    <p:extLst>
      <p:ext uri="{BB962C8B-B14F-4D97-AF65-F5344CB8AC3E}">
        <p14:creationId xmlns:p14="http://schemas.microsoft.com/office/powerpoint/2010/main" val="15749140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446856" y="0"/>
            <a:ext cx="8229600" cy="1143000"/>
          </a:xfrm>
        </p:spPr>
        <p:txBody>
          <a:bodyPr/>
          <a:lstStyle/>
          <a:p>
            <a:r>
              <a:rPr lang="en-US" sz="4000" b="1" dirty="0">
                <a:solidFill>
                  <a:schemeClr val="accent2"/>
                </a:solidFill>
              </a:rPr>
              <a:t>Another Example  </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pic>
        <p:nvPicPr>
          <p:cNvPr id="4" name="Picture 3" descr="Table, Excel&#10;&#10;Description automatically generated">
            <a:extLst>
              <a:ext uri="{FF2B5EF4-FFF2-40B4-BE49-F238E27FC236}">
                <a16:creationId xmlns:a16="http://schemas.microsoft.com/office/drawing/2014/main" id="{7EB988F5-2A56-1D4F-8D34-A705DE856C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104" y="1556792"/>
            <a:ext cx="8227791" cy="3241251"/>
          </a:xfrm>
          <a:prstGeom prst="rect">
            <a:avLst/>
          </a:prstGeom>
        </p:spPr>
      </p:pic>
    </p:spTree>
    <p:extLst>
      <p:ext uri="{BB962C8B-B14F-4D97-AF65-F5344CB8AC3E}">
        <p14:creationId xmlns:p14="http://schemas.microsoft.com/office/powerpoint/2010/main" val="41915494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446856" y="0"/>
            <a:ext cx="8229600" cy="1143000"/>
          </a:xfrm>
        </p:spPr>
        <p:txBody>
          <a:bodyPr/>
          <a:lstStyle/>
          <a:p>
            <a:r>
              <a:rPr lang="en-US" sz="4000" b="1" dirty="0">
                <a:solidFill>
                  <a:schemeClr val="accent2"/>
                </a:solidFill>
              </a:rPr>
              <a:t>Another Example  </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pic>
        <p:nvPicPr>
          <p:cNvPr id="5" name="Picture 4" descr="Graphical user interface, text, application, email&#10;&#10;Description automatically generated">
            <a:extLst>
              <a:ext uri="{FF2B5EF4-FFF2-40B4-BE49-F238E27FC236}">
                <a16:creationId xmlns:a16="http://schemas.microsoft.com/office/drawing/2014/main" id="{C7DC71E8-AB22-C748-B62B-CE69AE2DE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053" y="1182157"/>
            <a:ext cx="8421609" cy="2499921"/>
          </a:xfrm>
          <a:prstGeom prst="rect">
            <a:avLst/>
          </a:prstGeom>
        </p:spPr>
      </p:pic>
      <p:sp>
        <p:nvSpPr>
          <p:cNvPr id="6" name="Rectangle 5">
            <a:extLst>
              <a:ext uri="{FF2B5EF4-FFF2-40B4-BE49-F238E27FC236}">
                <a16:creationId xmlns:a16="http://schemas.microsoft.com/office/drawing/2014/main" id="{525821ED-6FC7-724F-BE2C-B069FE3D84AE}"/>
              </a:ext>
            </a:extLst>
          </p:cNvPr>
          <p:cNvSpPr/>
          <p:nvPr/>
        </p:nvSpPr>
        <p:spPr>
          <a:xfrm>
            <a:off x="459053" y="3933056"/>
            <a:ext cx="5372579" cy="369332"/>
          </a:xfrm>
          <a:prstGeom prst="rect">
            <a:avLst/>
          </a:prstGeom>
        </p:spPr>
        <p:txBody>
          <a:bodyPr wrap="square">
            <a:spAutoFit/>
          </a:bodyPr>
          <a:lstStyle/>
          <a:p>
            <a:r>
              <a:rPr lang="en-US" dirty="0">
                <a:solidFill>
                  <a:srgbClr val="0000FF"/>
                </a:solidFill>
                <a:latin typeface="Menlo" panose="020B0609030804020204" pitchFamily="49" charset="0"/>
              </a:rPr>
              <a:t>print</a:t>
            </a:r>
            <a:r>
              <a:rPr lang="en-US" dirty="0">
                <a:latin typeface="Menlo" panose="020B0609030804020204" pitchFamily="49" charset="0"/>
              </a:rPr>
              <a:t>(earthquakes[</a:t>
            </a:r>
            <a:r>
              <a:rPr lang="en-US" i="1" dirty="0">
                <a:solidFill>
                  <a:srgbClr val="00AA00"/>
                </a:solidFill>
                <a:latin typeface="Menlo" panose="020B0609030804020204" pitchFamily="49" charset="0"/>
              </a:rPr>
              <a:t>'Date'</a:t>
            </a:r>
            <a:r>
              <a:rPr lang="en-US" dirty="0">
                <a:latin typeface="Menlo" panose="020B0609030804020204" pitchFamily="49" charset="0"/>
              </a:rPr>
              <a:t>].head())</a:t>
            </a:r>
            <a:endParaRPr lang="en-US" dirty="0">
              <a:effectLst/>
              <a:latin typeface="Menlo" panose="020B0609030804020204" pitchFamily="49" charset="0"/>
            </a:endParaRPr>
          </a:p>
        </p:txBody>
      </p:sp>
    </p:spTree>
    <p:extLst>
      <p:ext uri="{BB962C8B-B14F-4D97-AF65-F5344CB8AC3E}">
        <p14:creationId xmlns:p14="http://schemas.microsoft.com/office/powerpoint/2010/main" val="26341476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446856" y="0"/>
            <a:ext cx="8229600" cy="1143000"/>
          </a:xfrm>
        </p:spPr>
        <p:txBody>
          <a:bodyPr/>
          <a:lstStyle/>
          <a:p>
            <a:r>
              <a:rPr lang="en-US" sz="4000" b="1" dirty="0">
                <a:solidFill>
                  <a:schemeClr val="accent2"/>
                </a:solidFill>
              </a:rPr>
              <a:t>Another Example  </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8" name="Rectangle 7">
            <a:extLst>
              <a:ext uri="{FF2B5EF4-FFF2-40B4-BE49-F238E27FC236}">
                <a16:creationId xmlns:a16="http://schemas.microsoft.com/office/drawing/2014/main" id="{488658A3-2DB5-464A-9C69-DC0D19DCB9D0}"/>
              </a:ext>
            </a:extLst>
          </p:cNvPr>
          <p:cNvSpPr/>
          <p:nvPr/>
        </p:nvSpPr>
        <p:spPr>
          <a:xfrm>
            <a:off x="446856" y="3047979"/>
            <a:ext cx="2672526" cy="369332"/>
          </a:xfrm>
          <a:prstGeom prst="rect">
            <a:avLst/>
          </a:prstGeom>
        </p:spPr>
        <p:txBody>
          <a:bodyPr wrap="none">
            <a:spAutoFit/>
          </a:bodyPr>
          <a:lstStyle/>
          <a:p>
            <a:r>
              <a:rPr lang="en-US" dirty="0"/>
              <a:t>earthquakes[3378:3383]</a:t>
            </a:r>
          </a:p>
        </p:txBody>
      </p:sp>
      <p:sp>
        <p:nvSpPr>
          <p:cNvPr id="9" name="Rectangle 8">
            <a:extLst>
              <a:ext uri="{FF2B5EF4-FFF2-40B4-BE49-F238E27FC236}">
                <a16:creationId xmlns:a16="http://schemas.microsoft.com/office/drawing/2014/main" id="{D01AD955-B591-B646-A0F4-0BC3144B1110}"/>
              </a:ext>
            </a:extLst>
          </p:cNvPr>
          <p:cNvSpPr/>
          <p:nvPr/>
        </p:nvSpPr>
        <p:spPr>
          <a:xfrm>
            <a:off x="446856" y="1495325"/>
            <a:ext cx="8085584" cy="1200329"/>
          </a:xfrm>
          <a:prstGeom prst="rect">
            <a:avLst/>
          </a:prstGeom>
        </p:spPr>
        <p:txBody>
          <a:bodyPr wrap="square">
            <a:spAutoFit/>
          </a:bodyPr>
          <a:lstStyle/>
          <a:p>
            <a:r>
              <a:rPr lang="en-US" dirty="0"/>
              <a:t>Most of the entries in the "Date" column follow the same format: "month/day/four-digit year". </a:t>
            </a:r>
          </a:p>
          <a:p>
            <a:endParaRPr lang="en-US" dirty="0"/>
          </a:p>
          <a:p>
            <a:r>
              <a:rPr lang="en-US" dirty="0"/>
              <a:t>However, the entry at index 3378 follows a completely different pattern.</a:t>
            </a:r>
          </a:p>
        </p:txBody>
      </p:sp>
      <p:sp>
        <p:nvSpPr>
          <p:cNvPr id="3" name="Rectangle 2">
            <a:extLst>
              <a:ext uri="{FF2B5EF4-FFF2-40B4-BE49-F238E27FC236}">
                <a16:creationId xmlns:a16="http://schemas.microsoft.com/office/drawing/2014/main" id="{8C550146-A8DC-C142-974B-1C6E9EC85CC3}"/>
              </a:ext>
            </a:extLst>
          </p:cNvPr>
          <p:cNvSpPr/>
          <p:nvPr/>
        </p:nvSpPr>
        <p:spPr>
          <a:xfrm>
            <a:off x="518864" y="4072216"/>
            <a:ext cx="8085584" cy="1754326"/>
          </a:xfrm>
          <a:prstGeom prst="rect">
            <a:avLst/>
          </a:prstGeom>
        </p:spPr>
        <p:txBody>
          <a:bodyPr wrap="square">
            <a:spAutoFit/>
          </a:bodyPr>
          <a:lstStyle/>
          <a:p>
            <a:r>
              <a:rPr lang="en-US" dirty="0">
                <a:latin typeface="Menlo" panose="020B0609030804020204" pitchFamily="49" charset="0"/>
              </a:rPr>
              <a:t>                          Date  ...    Status</a:t>
            </a:r>
          </a:p>
          <a:p>
            <a:r>
              <a:rPr lang="en-US" dirty="0">
                <a:latin typeface="Menlo" panose="020B0609030804020204" pitchFamily="49" charset="0"/>
              </a:rPr>
              <a:t>3378  1975-02-23T02:58:41.000Z  ...  Reviewed</a:t>
            </a:r>
          </a:p>
          <a:p>
            <a:r>
              <a:rPr lang="en-US" dirty="0">
                <a:latin typeface="Menlo" panose="020B0609030804020204" pitchFamily="49" charset="0"/>
              </a:rPr>
              <a:t>3379                   2/23/75  ...  Reviewed</a:t>
            </a:r>
          </a:p>
          <a:p>
            <a:r>
              <a:rPr lang="en-US" dirty="0">
                <a:latin typeface="Menlo" panose="020B0609030804020204" pitchFamily="49" charset="0"/>
              </a:rPr>
              <a:t>3380                   2/23/75  ...  Reviewed</a:t>
            </a:r>
          </a:p>
          <a:p>
            <a:r>
              <a:rPr lang="en-US" dirty="0">
                <a:latin typeface="Menlo" panose="020B0609030804020204" pitchFamily="49" charset="0"/>
              </a:rPr>
              <a:t>3381                   2/25/75  ...  Reviewed</a:t>
            </a:r>
          </a:p>
          <a:p>
            <a:r>
              <a:rPr lang="en-US" dirty="0">
                <a:latin typeface="Menlo" panose="020B0609030804020204" pitchFamily="49" charset="0"/>
              </a:rPr>
              <a:t>3382                   2/26/75  ...  Reviewed</a:t>
            </a:r>
            <a:endParaRPr lang="en-US" dirty="0">
              <a:effectLst/>
              <a:latin typeface="Menlo" panose="020B0609030804020204" pitchFamily="49" charset="0"/>
            </a:endParaRPr>
          </a:p>
        </p:txBody>
      </p:sp>
    </p:spTree>
    <p:extLst>
      <p:ext uri="{BB962C8B-B14F-4D97-AF65-F5344CB8AC3E}">
        <p14:creationId xmlns:p14="http://schemas.microsoft.com/office/powerpoint/2010/main" val="13801630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446856" y="0"/>
            <a:ext cx="8229600" cy="1143000"/>
          </a:xfrm>
        </p:spPr>
        <p:txBody>
          <a:bodyPr/>
          <a:lstStyle/>
          <a:p>
            <a:r>
              <a:rPr lang="en-US" sz="4000" b="1" dirty="0">
                <a:solidFill>
                  <a:schemeClr val="accent2"/>
                </a:solidFill>
              </a:rPr>
              <a:t>Another Example  </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4" name="Rectangle 3">
            <a:extLst>
              <a:ext uri="{FF2B5EF4-FFF2-40B4-BE49-F238E27FC236}">
                <a16:creationId xmlns:a16="http://schemas.microsoft.com/office/drawing/2014/main" id="{A5D20198-E7FF-9A4A-B438-6EB40F93B39F}"/>
              </a:ext>
            </a:extLst>
          </p:cNvPr>
          <p:cNvSpPr/>
          <p:nvPr/>
        </p:nvSpPr>
        <p:spPr>
          <a:xfrm>
            <a:off x="683568" y="1143000"/>
            <a:ext cx="7488832" cy="1477328"/>
          </a:xfrm>
          <a:prstGeom prst="rect">
            <a:avLst/>
          </a:prstGeom>
        </p:spPr>
        <p:txBody>
          <a:bodyPr wrap="square">
            <a:spAutoFit/>
          </a:bodyPr>
          <a:lstStyle/>
          <a:p>
            <a:r>
              <a:rPr lang="en-US" dirty="0"/>
              <a:t>This does appear to be an issue with data entry: ideally, all entries in the column have the same format. </a:t>
            </a:r>
          </a:p>
          <a:p>
            <a:endParaRPr lang="en-US" dirty="0"/>
          </a:p>
          <a:p>
            <a:r>
              <a:rPr lang="en-US" dirty="0"/>
              <a:t>We can get an idea of how widespread this issue is by checking the length of each entry in the "Date" column.</a:t>
            </a:r>
          </a:p>
        </p:txBody>
      </p:sp>
      <p:sp>
        <p:nvSpPr>
          <p:cNvPr id="5" name="Rectangle 4">
            <a:extLst>
              <a:ext uri="{FF2B5EF4-FFF2-40B4-BE49-F238E27FC236}">
                <a16:creationId xmlns:a16="http://schemas.microsoft.com/office/drawing/2014/main" id="{ED350D89-E50F-A846-996C-C8C1778AF492}"/>
              </a:ext>
            </a:extLst>
          </p:cNvPr>
          <p:cNvSpPr/>
          <p:nvPr/>
        </p:nvSpPr>
        <p:spPr>
          <a:xfrm>
            <a:off x="683568" y="3284984"/>
            <a:ext cx="4572000" cy="646331"/>
          </a:xfrm>
          <a:prstGeom prst="rect">
            <a:avLst/>
          </a:prstGeom>
        </p:spPr>
        <p:txBody>
          <a:bodyPr>
            <a:spAutoFit/>
          </a:bodyPr>
          <a:lstStyle/>
          <a:p>
            <a:r>
              <a:rPr lang="en-US" dirty="0" err="1"/>
              <a:t>date_lengths</a:t>
            </a:r>
            <a:r>
              <a:rPr lang="en-US" dirty="0"/>
              <a:t> = </a:t>
            </a:r>
            <a:r>
              <a:rPr lang="en-US" dirty="0" err="1"/>
              <a:t>earthquakes.Date.str.len</a:t>
            </a:r>
            <a:r>
              <a:rPr lang="en-US" dirty="0"/>
              <a:t>()</a:t>
            </a:r>
          </a:p>
          <a:p>
            <a:r>
              <a:rPr lang="en-US" dirty="0" err="1"/>
              <a:t>date_lengths.value_counts</a:t>
            </a:r>
            <a:r>
              <a:rPr lang="en-US" dirty="0"/>
              <a:t>()</a:t>
            </a:r>
          </a:p>
        </p:txBody>
      </p:sp>
      <p:sp>
        <p:nvSpPr>
          <p:cNvPr id="6" name="Rectangle 5">
            <a:extLst>
              <a:ext uri="{FF2B5EF4-FFF2-40B4-BE49-F238E27FC236}">
                <a16:creationId xmlns:a16="http://schemas.microsoft.com/office/drawing/2014/main" id="{CE3048DD-FE90-BA44-9B1E-4CCA4CEE3B3A}"/>
              </a:ext>
            </a:extLst>
          </p:cNvPr>
          <p:cNvSpPr/>
          <p:nvPr/>
        </p:nvSpPr>
        <p:spPr>
          <a:xfrm>
            <a:off x="1547664" y="4437112"/>
            <a:ext cx="4572000" cy="1754326"/>
          </a:xfrm>
          <a:prstGeom prst="rect">
            <a:avLst/>
          </a:prstGeom>
        </p:spPr>
        <p:txBody>
          <a:bodyPr>
            <a:spAutoFit/>
          </a:bodyPr>
          <a:lstStyle/>
          <a:p>
            <a:r>
              <a:rPr lang="en-US" dirty="0">
                <a:latin typeface="Menlo" panose="020B0609030804020204" pitchFamily="49" charset="0"/>
              </a:rPr>
              <a:t>[5 rows x 21 columns]</a:t>
            </a:r>
          </a:p>
          <a:p>
            <a:r>
              <a:rPr lang="en-US" dirty="0">
                <a:latin typeface="Menlo" panose="020B0609030804020204" pitchFamily="49" charset="0"/>
              </a:rPr>
              <a:t>7     14158</a:t>
            </a:r>
          </a:p>
          <a:p>
            <a:r>
              <a:rPr lang="en-US" dirty="0">
                <a:latin typeface="Menlo" panose="020B0609030804020204" pitchFamily="49" charset="0"/>
              </a:rPr>
              <a:t>6      5024</a:t>
            </a:r>
          </a:p>
          <a:p>
            <a:r>
              <a:rPr lang="en-US" dirty="0">
                <a:latin typeface="Menlo" panose="020B0609030804020204" pitchFamily="49" charset="0"/>
              </a:rPr>
              <a:t>8      4227</a:t>
            </a:r>
          </a:p>
          <a:p>
            <a:r>
              <a:rPr lang="en-US" dirty="0">
                <a:latin typeface="Menlo" panose="020B0609030804020204" pitchFamily="49" charset="0"/>
              </a:rPr>
              <a:t>24        3</a:t>
            </a:r>
          </a:p>
          <a:p>
            <a:r>
              <a:rPr lang="en-US" dirty="0">
                <a:latin typeface="Menlo" panose="020B0609030804020204" pitchFamily="49" charset="0"/>
              </a:rPr>
              <a:t>Name: Date, </a:t>
            </a:r>
            <a:r>
              <a:rPr lang="en-US" dirty="0" err="1">
                <a:latin typeface="Menlo" panose="020B0609030804020204" pitchFamily="49" charset="0"/>
              </a:rPr>
              <a:t>dtype</a:t>
            </a:r>
            <a:r>
              <a:rPr lang="en-US" dirty="0">
                <a:latin typeface="Menlo" panose="020B0609030804020204" pitchFamily="49" charset="0"/>
              </a:rPr>
              <a:t>: int64</a:t>
            </a:r>
            <a:endParaRPr lang="en-US" dirty="0">
              <a:effectLst/>
              <a:latin typeface="Menlo" panose="020B0609030804020204" pitchFamily="49" charset="0"/>
            </a:endParaRPr>
          </a:p>
        </p:txBody>
      </p:sp>
    </p:spTree>
    <p:extLst>
      <p:ext uri="{BB962C8B-B14F-4D97-AF65-F5344CB8AC3E}">
        <p14:creationId xmlns:p14="http://schemas.microsoft.com/office/powerpoint/2010/main" val="40742331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446856" y="0"/>
            <a:ext cx="8229600" cy="1143000"/>
          </a:xfrm>
        </p:spPr>
        <p:txBody>
          <a:bodyPr/>
          <a:lstStyle/>
          <a:p>
            <a:r>
              <a:rPr lang="en-US" sz="4000" b="1" dirty="0">
                <a:solidFill>
                  <a:schemeClr val="accent2"/>
                </a:solidFill>
              </a:rPr>
              <a:t>Another Example  </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FF2D85FC-965A-2748-A782-75112AD23398}"/>
              </a:ext>
            </a:extLst>
          </p:cNvPr>
          <p:cNvSpPr/>
          <p:nvPr/>
        </p:nvSpPr>
        <p:spPr>
          <a:xfrm>
            <a:off x="1043608" y="1597312"/>
            <a:ext cx="7056784" cy="923330"/>
          </a:xfrm>
          <a:prstGeom prst="rect">
            <a:avLst/>
          </a:prstGeom>
        </p:spPr>
        <p:txBody>
          <a:bodyPr wrap="square">
            <a:spAutoFit/>
          </a:bodyPr>
          <a:lstStyle/>
          <a:p>
            <a:r>
              <a:rPr lang="en-US" dirty="0"/>
              <a:t>indices = </a:t>
            </a:r>
            <a:r>
              <a:rPr lang="en-US" dirty="0" err="1"/>
              <a:t>np.where</a:t>
            </a:r>
            <a:r>
              <a:rPr lang="en-US" dirty="0"/>
              <a:t>([</a:t>
            </a:r>
            <a:r>
              <a:rPr lang="en-US" dirty="0" err="1"/>
              <a:t>date_lengths</a:t>
            </a:r>
            <a:r>
              <a:rPr lang="en-US" dirty="0"/>
              <a:t> == 24])[1]</a:t>
            </a:r>
          </a:p>
          <a:p>
            <a:r>
              <a:rPr lang="en-US" dirty="0"/>
              <a:t>print('Indices with corrupted data:', indices)</a:t>
            </a:r>
          </a:p>
          <a:p>
            <a:r>
              <a:rPr lang="en-US" dirty="0"/>
              <a:t>print(</a:t>
            </a:r>
            <a:r>
              <a:rPr lang="en-US" dirty="0" err="1"/>
              <a:t>earthquakes.loc</a:t>
            </a:r>
            <a:r>
              <a:rPr lang="en-US" dirty="0"/>
              <a:t>[indices])</a:t>
            </a:r>
          </a:p>
        </p:txBody>
      </p:sp>
      <p:sp>
        <p:nvSpPr>
          <p:cNvPr id="7" name="Rectangle 6">
            <a:extLst>
              <a:ext uri="{FF2B5EF4-FFF2-40B4-BE49-F238E27FC236}">
                <a16:creationId xmlns:a16="http://schemas.microsoft.com/office/drawing/2014/main" id="{EFBF85B8-D5F8-1F40-BBBF-844576868FBE}"/>
              </a:ext>
            </a:extLst>
          </p:cNvPr>
          <p:cNvSpPr/>
          <p:nvPr/>
        </p:nvSpPr>
        <p:spPr>
          <a:xfrm>
            <a:off x="1043608" y="3429000"/>
            <a:ext cx="7488832" cy="1477328"/>
          </a:xfrm>
          <a:prstGeom prst="rect">
            <a:avLst/>
          </a:prstGeom>
        </p:spPr>
        <p:txBody>
          <a:bodyPr wrap="square">
            <a:spAutoFit/>
          </a:bodyPr>
          <a:lstStyle/>
          <a:p>
            <a:r>
              <a:rPr lang="en-US" dirty="0">
                <a:latin typeface="Menlo" panose="020B0609030804020204" pitchFamily="49" charset="0"/>
              </a:rPr>
              <a:t>Indices with corrupted data: [ 3378  7512 20650]</a:t>
            </a:r>
          </a:p>
          <a:p>
            <a:r>
              <a:rPr lang="en-US" dirty="0">
                <a:latin typeface="Menlo" panose="020B0609030804020204" pitchFamily="49" charset="0"/>
              </a:rPr>
              <a:t>                           Date  ...    Status</a:t>
            </a:r>
          </a:p>
          <a:p>
            <a:r>
              <a:rPr lang="en-US" dirty="0">
                <a:latin typeface="Menlo" panose="020B0609030804020204" pitchFamily="49" charset="0"/>
              </a:rPr>
              <a:t>3378   1975-02-23T02:58:41.000Z  ...  Reviewed</a:t>
            </a:r>
          </a:p>
          <a:p>
            <a:r>
              <a:rPr lang="en-US" dirty="0">
                <a:latin typeface="Menlo" panose="020B0609030804020204" pitchFamily="49" charset="0"/>
              </a:rPr>
              <a:t>7512   1985-04-28T02:53:41.530Z  ...  Reviewed</a:t>
            </a:r>
          </a:p>
          <a:p>
            <a:r>
              <a:rPr lang="en-US" dirty="0">
                <a:latin typeface="Menlo" panose="020B0609030804020204" pitchFamily="49" charset="0"/>
              </a:rPr>
              <a:t>20650  2011-03-13T02:23:34.520Z  ...  Reviewed</a:t>
            </a:r>
            <a:endParaRPr lang="en-US" dirty="0">
              <a:effectLst/>
              <a:latin typeface="Menlo" panose="020B0609030804020204" pitchFamily="49" charset="0"/>
            </a:endParaRPr>
          </a:p>
        </p:txBody>
      </p:sp>
    </p:spTree>
    <p:extLst>
      <p:ext uri="{BB962C8B-B14F-4D97-AF65-F5344CB8AC3E}">
        <p14:creationId xmlns:p14="http://schemas.microsoft.com/office/powerpoint/2010/main" val="28462434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524036" y="2060848"/>
            <a:ext cx="8229600" cy="1143000"/>
          </a:xfrm>
        </p:spPr>
        <p:txBody>
          <a:bodyPr/>
          <a:lstStyle/>
          <a:p>
            <a:r>
              <a:rPr lang="en-US" sz="4000" b="1" dirty="0">
                <a:solidFill>
                  <a:schemeClr val="accent2"/>
                </a:solidFill>
              </a:rPr>
              <a:t>Character Encoding</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052FAAAE-CB3B-DA44-BD9C-EE9C679C474A}"/>
              </a:ext>
            </a:extLst>
          </p:cNvPr>
          <p:cNvSpPr/>
          <p:nvPr/>
        </p:nvSpPr>
        <p:spPr>
          <a:xfrm>
            <a:off x="1619672" y="5480357"/>
            <a:ext cx="6264696" cy="369332"/>
          </a:xfrm>
          <a:prstGeom prst="rect">
            <a:avLst/>
          </a:prstGeom>
        </p:spPr>
        <p:txBody>
          <a:bodyPr wrap="square">
            <a:spAutoFit/>
          </a:bodyPr>
          <a:lstStyle/>
          <a:p>
            <a:r>
              <a:rPr lang="en-US" dirty="0"/>
              <a:t>https://</a:t>
            </a:r>
            <a:r>
              <a:rPr lang="en-US" dirty="0" err="1"/>
              <a:t>www.kaggle.com</a:t>
            </a:r>
            <a:r>
              <a:rPr lang="en-US" dirty="0"/>
              <a:t>/</a:t>
            </a:r>
            <a:r>
              <a:rPr lang="en-US" dirty="0" err="1"/>
              <a:t>alexisbcook</a:t>
            </a:r>
            <a:r>
              <a:rPr lang="en-US" dirty="0"/>
              <a:t>/character-encodings</a:t>
            </a:r>
          </a:p>
        </p:txBody>
      </p:sp>
      <p:sp>
        <p:nvSpPr>
          <p:cNvPr id="4" name="Slide Number Placeholder 3">
            <a:extLst>
              <a:ext uri="{FF2B5EF4-FFF2-40B4-BE49-F238E27FC236}">
                <a16:creationId xmlns:a16="http://schemas.microsoft.com/office/drawing/2014/main" id="{422BDC0D-B8DC-1A40-8872-66A7F7EC4535}"/>
              </a:ext>
            </a:extLst>
          </p:cNvPr>
          <p:cNvSpPr>
            <a:spLocks noGrp="1"/>
          </p:cNvSpPr>
          <p:nvPr>
            <p:ph type="sldNum" sz="quarter" idx="12"/>
          </p:nvPr>
        </p:nvSpPr>
        <p:spPr/>
        <p:txBody>
          <a:bodyPr/>
          <a:lstStyle/>
          <a:p>
            <a:pPr>
              <a:defRPr/>
            </a:pPr>
            <a:fld id="{740F825C-949B-974C-AB99-C3CE0C97A40B}" type="slidenum">
              <a:rPr lang="en-GB" altLang="en-US" smtClean="0"/>
              <a:pPr>
                <a:defRPr/>
              </a:pPr>
              <a:t>55</a:t>
            </a:fld>
            <a:endParaRPr lang="en-GB" altLang="en-US"/>
          </a:p>
        </p:txBody>
      </p:sp>
    </p:spTree>
    <p:extLst>
      <p:ext uri="{BB962C8B-B14F-4D97-AF65-F5344CB8AC3E}">
        <p14:creationId xmlns:p14="http://schemas.microsoft.com/office/powerpoint/2010/main" val="12544124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Character Encoding</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9635D3BB-D04B-6948-91BD-1AB934308007}"/>
              </a:ext>
            </a:extLst>
          </p:cNvPr>
          <p:cNvSpPr/>
          <p:nvPr/>
        </p:nvSpPr>
        <p:spPr>
          <a:xfrm>
            <a:off x="827584" y="1443841"/>
            <a:ext cx="7128792" cy="3970318"/>
          </a:xfrm>
          <a:prstGeom prst="rect">
            <a:avLst/>
          </a:prstGeom>
        </p:spPr>
        <p:txBody>
          <a:bodyPr wrap="square">
            <a:spAutoFit/>
          </a:bodyPr>
          <a:lstStyle/>
          <a:p>
            <a:endParaRPr lang="en-US" b="1" dirty="0"/>
          </a:p>
          <a:p>
            <a:endParaRPr lang="en-US" b="1" dirty="0"/>
          </a:p>
          <a:p>
            <a:pPr marL="285750" indent="-285750">
              <a:buFont typeface="Arial" panose="020B0604020202020204" pitchFamily="34" charset="0"/>
              <a:buChar char="•"/>
            </a:pPr>
            <a:r>
              <a:rPr lang="en-US" b="1" dirty="0"/>
              <a:t>Character encodings</a:t>
            </a:r>
            <a:r>
              <a:rPr lang="en-US" dirty="0"/>
              <a:t> are specific sets of rules for mapping from raw binary byte strings (that look like this: 0110100001101001) to characters that make up human-readable text (like "hi").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many different encodings, and if you tried to read in text with a different encoding than the one it was originally written in, you ended up with scrambled text called "mojibake" (said like </a:t>
            </a:r>
            <a:r>
              <a:rPr lang="en-US" dirty="0" err="1"/>
              <a:t>mo</a:t>
            </a:r>
            <a:r>
              <a:rPr lang="en-US" dirty="0"/>
              <a:t>-gee-bah-kay). </a:t>
            </a:r>
          </a:p>
          <a:p>
            <a:endParaRPr lang="en-US" dirty="0"/>
          </a:p>
          <a:p>
            <a:r>
              <a:rPr lang="en-US" dirty="0"/>
              <a:t>Here's an example of mojibake:</a:t>
            </a:r>
          </a:p>
          <a:p>
            <a:r>
              <a:rPr lang="en-US" dirty="0" err="1"/>
              <a:t>æ</a:t>
            </a:r>
            <a:r>
              <a:rPr lang="en-US" dirty="0"/>
              <a:t>–‡</a:t>
            </a:r>
            <a:r>
              <a:rPr lang="en-US" dirty="0" err="1"/>
              <a:t>å</a:t>
            </a:r>
            <a:r>
              <a:rPr lang="en-US" dirty="0"/>
              <a:t>—</a:t>
            </a:r>
            <a:r>
              <a:rPr lang="en-US" dirty="0" err="1"/>
              <a:t>åŒ</a:t>
            </a:r>
            <a:r>
              <a:rPr lang="en-US" dirty="0"/>
              <a:t>–</a:t>
            </a:r>
            <a:r>
              <a:rPr lang="en-US" dirty="0" err="1"/>
              <a:t>ã</a:t>
            </a:r>
            <a:r>
              <a:rPr lang="en-US" dirty="0"/>
              <a:t>??</a:t>
            </a:r>
          </a:p>
          <a:p>
            <a:endParaRPr lang="en-US" dirty="0"/>
          </a:p>
        </p:txBody>
      </p:sp>
      <p:sp>
        <p:nvSpPr>
          <p:cNvPr id="4" name="Slide Number Placeholder 3">
            <a:extLst>
              <a:ext uri="{FF2B5EF4-FFF2-40B4-BE49-F238E27FC236}">
                <a16:creationId xmlns:a16="http://schemas.microsoft.com/office/drawing/2014/main" id="{9C613C4C-BFA5-5241-B395-884019F7F6C4}"/>
              </a:ext>
            </a:extLst>
          </p:cNvPr>
          <p:cNvSpPr>
            <a:spLocks noGrp="1"/>
          </p:cNvSpPr>
          <p:nvPr>
            <p:ph type="sldNum" sz="quarter" idx="12"/>
          </p:nvPr>
        </p:nvSpPr>
        <p:spPr/>
        <p:txBody>
          <a:bodyPr/>
          <a:lstStyle/>
          <a:p>
            <a:pPr>
              <a:defRPr/>
            </a:pPr>
            <a:fld id="{740F825C-949B-974C-AB99-C3CE0C97A40B}" type="slidenum">
              <a:rPr lang="en-GB" altLang="en-US" smtClean="0"/>
              <a:pPr>
                <a:defRPr/>
              </a:pPr>
              <a:t>56</a:t>
            </a:fld>
            <a:endParaRPr lang="en-GB" altLang="en-US"/>
          </a:p>
        </p:txBody>
      </p:sp>
    </p:spTree>
    <p:extLst>
      <p:ext uri="{BB962C8B-B14F-4D97-AF65-F5344CB8AC3E}">
        <p14:creationId xmlns:p14="http://schemas.microsoft.com/office/powerpoint/2010/main" val="32815376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Character Encoding</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9635D3BB-D04B-6948-91BD-1AB934308007}"/>
              </a:ext>
            </a:extLst>
          </p:cNvPr>
          <p:cNvSpPr/>
          <p:nvPr/>
        </p:nvSpPr>
        <p:spPr>
          <a:xfrm>
            <a:off x="827584" y="1377642"/>
            <a:ext cx="7128792" cy="2308324"/>
          </a:xfrm>
          <a:prstGeom prst="rect">
            <a:avLst/>
          </a:prstGeom>
        </p:spPr>
        <p:txBody>
          <a:bodyPr wrap="square">
            <a:spAutoFit/>
          </a:bodyPr>
          <a:lstStyle/>
          <a:p>
            <a:endParaRPr lang="en-US" b="1" dirty="0"/>
          </a:p>
          <a:p>
            <a:endParaRPr lang="en-US" b="1" dirty="0"/>
          </a:p>
          <a:p>
            <a:r>
              <a:rPr lang="en-US" dirty="0"/>
              <a:t>You might also end up with  "unknown" characters. </a:t>
            </a:r>
          </a:p>
          <a:p>
            <a:endParaRPr lang="en-US" dirty="0"/>
          </a:p>
          <a:p>
            <a:r>
              <a:rPr lang="en-US" dirty="0"/>
              <a:t>There are what gets printed when there's no mapping between a particular byte and a character in the encoding you're using to read your byte string in and they look like this:</a:t>
            </a:r>
          </a:p>
          <a:p>
            <a:endParaRPr lang="en-US" dirty="0"/>
          </a:p>
        </p:txBody>
      </p:sp>
      <p:pic>
        <p:nvPicPr>
          <p:cNvPr id="6" name="Picture 5" descr="A close up of a logo&#10;&#10;Description automatically generated">
            <a:extLst>
              <a:ext uri="{FF2B5EF4-FFF2-40B4-BE49-F238E27FC236}">
                <a16:creationId xmlns:a16="http://schemas.microsoft.com/office/drawing/2014/main" id="{E3A09D86-6F26-D945-BDBE-A33B117FAA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4149080"/>
            <a:ext cx="1866900" cy="482600"/>
          </a:xfrm>
          <a:prstGeom prst="rect">
            <a:avLst/>
          </a:prstGeom>
        </p:spPr>
      </p:pic>
      <p:sp>
        <p:nvSpPr>
          <p:cNvPr id="7" name="Rectangle 6">
            <a:extLst>
              <a:ext uri="{FF2B5EF4-FFF2-40B4-BE49-F238E27FC236}">
                <a16:creationId xmlns:a16="http://schemas.microsoft.com/office/drawing/2014/main" id="{54F9EA75-5854-7147-9075-E61C26141CD7}"/>
              </a:ext>
            </a:extLst>
          </p:cNvPr>
          <p:cNvSpPr/>
          <p:nvPr/>
        </p:nvSpPr>
        <p:spPr>
          <a:xfrm>
            <a:off x="818735" y="4741694"/>
            <a:ext cx="7920880" cy="1477328"/>
          </a:xfrm>
          <a:prstGeom prst="rect">
            <a:avLst/>
          </a:prstGeom>
        </p:spPr>
        <p:txBody>
          <a:bodyPr wrap="square">
            <a:spAutoFit/>
          </a:bodyPr>
          <a:lstStyle/>
          <a:p>
            <a:r>
              <a:rPr lang="en-US" dirty="0"/>
              <a:t>Character encoding mismatches are less common today than they used to be, but it's definitely still a problem. </a:t>
            </a:r>
          </a:p>
          <a:p>
            <a:endParaRPr lang="en-US" dirty="0"/>
          </a:p>
          <a:p>
            <a:r>
              <a:rPr lang="en-US" dirty="0"/>
              <a:t>There are lots of different character encodings, but the main one you need to know is UTF-8.</a:t>
            </a:r>
          </a:p>
        </p:txBody>
      </p:sp>
      <p:sp>
        <p:nvSpPr>
          <p:cNvPr id="4" name="Slide Number Placeholder 3">
            <a:extLst>
              <a:ext uri="{FF2B5EF4-FFF2-40B4-BE49-F238E27FC236}">
                <a16:creationId xmlns:a16="http://schemas.microsoft.com/office/drawing/2014/main" id="{E926195D-64C0-8641-B6E8-794687876F95}"/>
              </a:ext>
            </a:extLst>
          </p:cNvPr>
          <p:cNvSpPr>
            <a:spLocks noGrp="1"/>
          </p:cNvSpPr>
          <p:nvPr>
            <p:ph type="sldNum" sz="quarter" idx="12"/>
          </p:nvPr>
        </p:nvSpPr>
        <p:spPr/>
        <p:txBody>
          <a:bodyPr/>
          <a:lstStyle/>
          <a:p>
            <a:pPr>
              <a:defRPr/>
            </a:pPr>
            <a:fld id="{740F825C-949B-974C-AB99-C3CE0C97A40B}" type="slidenum">
              <a:rPr lang="en-GB" altLang="en-US" smtClean="0"/>
              <a:pPr>
                <a:defRPr/>
              </a:pPr>
              <a:t>57</a:t>
            </a:fld>
            <a:endParaRPr lang="en-GB" altLang="en-US"/>
          </a:p>
        </p:txBody>
      </p:sp>
    </p:spTree>
    <p:extLst>
      <p:ext uri="{BB962C8B-B14F-4D97-AF65-F5344CB8AC3E}">
        <p14:creationId xmlns:p14="http://schemas.microsoft.com/office/powerpoint/2010/main" val="23367399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Character Encoding</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4" name="Rectangle 3">
            <a:extLst>
              <a:ext uri="{FF2B5EF4-FFF2-40B4-BE49-F238E27FC236}">
                <a16:creationId xmlns:a16="http://schemas.microsoft.com/office/drawing/2014/main" id="{9831CC8A-1074-B648-BED9-404D88092977}"/>
              </a:ext>
            </a:extLst>
          </p:cNvPr>
          <p:cNvSpPr/>
          <p:nvPr/>
        </p:nvSpPr>
        <p:spPr>
          <a:xfrm>
            <a:off x="827584" y="2132856"/>
            <a:ext cx="7272808" cy="3416320"/>
          </a:xfrm>
          <a:prstGeom prst="rect">
            <a:avLst/>
          </a:prstGeom>
        </p:spPr>
        <p:txBody>
          <a:bodyPr wrap="square">
            <a:spAutoFit/>
          </a:bodyPr>
          <a:lstStyle/>
          <a:p>
            <a:r>
              <a:rPr lang="en-US" dirty="0">
                <a:solidFill>
                  <a:schemeClr val="accent2"/>
                </a:solidFill>
              </a:rPr>
              <a:t>UTF-8 is </a:t>
            </a:r>
            <a:r>
              <a:rPr lang="en-US" b="1" dirty="0">
                <a:solidFill>
                  <a:schemeClr val="accent2"/>
                </a:solidFill>
              </a:rPr>
              <a:t>the</a:t>
            </a:r>
            <a:r>
              <a:rPr lang="en-US" dirty="0">
                <a:solidFill>
                  <a:schemeClr val="accent2"/>
                </a:solidFill>
              </a:rPr>
              <a:t> standard text encoding</a:t>
            </a:r>
            <a:r>
              <a:rPr lang="en-US" dirty="0"/>
              <a:t>. All Python code is in UTF-8 and, ideally, all your data should be as well.</a:t>
            </a:r>
          </a:p>
          <a:p>
            <a:endParaRPr lang="en-US" dirty="0"/>
          </a:p>
          <a:p>
            <a:r>
              <a:rPr lang="en-US" dirty="0"/>
              <a:t> It's when things aren't in UTF-8 that you run into trouble.</a:t>
            </a:r>
          </a:p>
          <a:p>
            <a:endParaRPr lang="en-US" dirty="0"/>
          </a:p>
          <a:p>
            <a:r>
              <a:rPr lang="en-US" dirty="0"/>
              <a:t>It was pretty hard to deal with encodings in Python 2, but thankfully in Python 3 it's a lot simpler. </a:t>
            </a:r>
          </a:p>
          <a:p>
            <a:endParaRPr lang="en-US" dirty="0"/>
          </a:p>
          <a:p>
            <a:r>
              <a:rPr lang="en-US" dirty="0"/>
              <a:t>There are two main data types you'll encounter when working with text in Python 3. </a:t>
            </a:r>
          </a:p>
          <a:p>
            <a:endParaRPr lang="en-US" dirty="0"/>
          </a:p>
          <a:p>
            <a:r>
              <a:rPr lang="en-US" dirty="0"/>
              <a:t>One is is the string, which is what text is by default.</a:t>
            </a:r>
          </a:p>
        </p:txBody>
      </p:sp>
      <p:sp>
        <p:nvSpPr>
          <p:cNvPr id="3" name="Slide Number Placeholder 2">
            <a:extLst>
              <a:ext uri="{FF2B5EF4-FFF2-40B4-BE49-F238E27FC236}">
                <a16:creationId xmlns:a16="http://schemas.microsoft.com/office/drawing/2014/main" id="{7B3DEB09-942C-F742-A9A7-E5F878B2E901}"/>
              </a:ext>
            </a:extLst>
          </p:cNvPr>
          <p:cNvSpPr>
            <a:spLocks noGrp="1"/>
          </p:cNvSpPr>
          <p:nvPr>
            <p:ph type="sldNum" sz="quarter" idx="12"/>
          </p:nvPr>
        </p:nvSpPr>
        <p:spPr/>
        <p:txBody>
          <a:bodyPr/>
          <a:lstStyle/>
          <a:p>
            <a:pPr>
              <a:defRPr/>
            </a:pPr>
            <a:fld id="{740F825C-949B-974C-AB99-C3CE0C97A40B}" type="slidenum">
              <a:rPr lang="en-GB" altLang="en-US" smtClean="0"/>
              <a:pPr>
                <a:defRPr/>
              </a:pPr>
              <a:t>58</a:t>
            </a:fld>
            <a:endParaRPr lang="en-GB" altLang="en-US"/>
          </a:p>
        </p:txBody>
      </p:sp>
    </p:spTree>
    <p:extLst>
      <p:ext uri="{BB962C8B-B14F-4D97-AF65-F5344CB8AC3E}">
        <p14:creationId xmlns:p14="http://schemas.microsoft.com/office/powerpoint/2010/main" val="20940759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Character Encoding</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5" name="Rectangle 4">
            <a:extLst>
              <a:ext uri="{FF2B5EF4-FFF2-40B4-BE49-F238E27FC236}">
                <a16:creationId xmlns:a16="http://schemas.microsoft.com/office/drawing/2014/main" id="{0CF38FCA-64E3-9442-830B-3310CC038128}"/>
              </a:ext>
            </a:extLst>
          </p:cNvPr>
          <p:cNvSpPr/>
          <p:nvPr/>
        </p:nvSpPr>
        <p:spPr>
          <a:xfrm>
            <a:off x="971600" y="1421731"/>
            <a:ext cx="6696744" cy="2031325"/>
          </a:xfrm>
          <a:prstGeom prst="rect">
            <a:avLst/>
          </a:prstGeom>
        </p:spPr>
        <p:txBody>
          <a:bodyPr wrap="square">
            <a:spAutoFit/>
          </a:bodyPr>
          <a:lstStyle/>
          <a:p>
            <a:r>
              <a:rPr lang="en-US" dirty="0">
                <a:solidFill>
                  <a:schemeClr val="bg2"/>
                </a:solidFill>
              </a:rPr>
              <a:t># start with a string </a:t>
            </a:r>
          </a:p>
          <a:p>
            <a:endParaRPr lang="en-US" dirty="0"/>
          </a:p>
          <a:p>
            <a:r>
              <a:rPr lang="en-US" dirty="0"/>
              <a:t>before = "This is the euro symbol: €" </a:t>
            </a:r>
          </a:p>
          <a:p>
            <a:endParaRPr lang="en-US" dirty="0"/>
          </a:p>
          <a:p>
            <a:r>
              <a:rPr lang="en-US" dirty="0">
                <a:solidFill>
                  <a:schemeClr val="bg2"/>
                </a:solidFill>
              </a:rPr>
              <a:t># check to see what datatype it is</a:t>
            </a:r>
            <a:r>
              <a:rPr lang="en-US" dirty="0"/>
              <a:t> </a:t>
            </a:r>
          </a:p>
          <a:p>
            <a:endParaRPr lang="en-US" dirty="0"/>
          </a:p>
          <a:p>
            <a:r>
              <a:rPr lang="en-US" dirty="0"/>
              <a:t>type(before)</a:t>
            </a:r>
          </a:p>
        </p:txBody>
      </p:sp>
      <p:sp>
        <p:nvSpPr>
          <p:cNvPr id="3" name="Slide Number Placeholder 2">
            <a:extLst>
              <a:ext uri="{FF2B5EF4-FFF2-40B4-BE49-F238E27FC236}">
                <a16:creationId xmlns:a16="http://schemas.microsoft.com/office/drawing/2014/main" id="{ECCC5880-ACAA-BC41-A5A8-64488F639C3D}"/>
              </a:ext>
            </a:extLst>
          </p:cNvPr>
          <p:cNvSpPr>
            <a:spLocks noGrp="1"/>
          </p:cNvSpPr>
          <p:nvPr>
            <p:ph type="sldNum" sz="quarter" idx="12"/>
          </p:nvPr>
        </p:nvSpPr>
        <p:spPr/>
        <p:txBody>
          <a:bodyPr/>
          <a:lstStyle/>
          <a:p>
            <a:pPr>
              <a:defRPr/>
            </a:pPr>
            <a:fld id="{740F825C-949B-974C-AB99-C3CE0C97A40B}" type="slidenum">
              <a:rPr lang="en-GB" altLang="en-US" smtClean="0"/>
              <a:pPr>
                <a:defRPr/>
              </a:pPr>
              <a:t>59</a:t>
            </a:fld>
            <a:endParaRPr lang="en-GB" altLang="en-US"/>
          </a:p>
        </p:txBody>
      </p:sp>
    </p:spTree>
    <p:extLst>
      <p:ext uri="{BB962C8B-B14F-4D97-AF65-F5344CB8AC3E}">
        <p14:creationId xmlns:p14="http://schemas.microsoft.com/office/powerpoint/2010/main" val="143164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Why you should do this?</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B28A8518-5310-A048-9175-B98E833925B7}"/>
              </a:ext>
            </a:extLst>
          </p:cNvPr>
          <p:cNvSpPr>
            <a:spLocks noGrp="1"/>
          </p:cNvSpPr>
          <p:nvPr>
            <p:ph idx="1"/>
          </p:nvPr>
        </p:nvSpPr>
        <p:spPr/>
        <p:txBody>
          <a:bodyPr/>
          <a:lstStyle/>
          <a:p>
            <a:r>
              <a:rPr lang="en-US" sz="2000" dirty="0"/>
              <a:t>Distance algorithms like </a:t>
            </a:r>
            <a:r>
              <a:rPr lang="en-US" sz="2000" dirty="0">
                <a:hlinkClick r:id="rId2"/>
              </a:rPr>
              <a:t>KNN</a:t>
            </a:r>
            <a:r>
              <a:rPr lang="en-US" sz="2000" dirty="0"/>
              <a:t>, </a:t>
            </a:r>
            <a:r>
              <a:rPr lang="en-US" sz="2000" dirty="0">
                <a:hlinkClick r:id="rId3"/>
              </a:rPr>
              <a:t>K-means</a:t>
            </a:r>
            <a:r>
              <a:rPr lang="en-US" sz="2000" dirty="0"/>
              <a:t>, and </a:t>
            </a:r>
            <a:r>
              <a:rPr lang="en-US" sz="2000" dirty="0">
                <a:hlinkClick r:id="rId4"/>
              </a:rPr>
              <a:t>SVM</a:t>
            </a:r>
            <a:r>
              <a:rPr lang="en-US" sz="2000" dirty="0"/>
              <a:t> are most affected by the range of features. </a:t>
            </a:r>
          </a:p>
          <a:p>
            <a:endParaRPr lang="en-US" sz="2000" dirty="0"/>
          </a:p>
          <a:p>
            <a:r>
              <a:rPr lang="en-US" sz="2000" dirty="0"/>
              <a:t>This is because behind the scenes </a:t>
            </a:r>
            <a:r>
              <a:rPr lang="en-US" sz="2000" b="1" dirty="0"/>
              <a:t>they are using distances between data points to determine their similarity.</a:t>
            </a:r>
          </a:p>
          <a:p>
            <a:pPr marL="0" indent="0">
              <a:buNone/>
            </a:pPr>
            <a:endParaRPr lang="en-US" sz="2000" b="1" dirty="0">
              <a:solidFill>
                <a:schemeClr val="bg2"/>
              </a:solidFill>
            </a:endParaRPr>
          </a:p>
          <a:p>
            <a:pPr marL="0" indent="0">
              <a:buNone/>
            </a:pPr>
            <a:endParaRPr lang="en-US" sz="2000" b="1" dirty="0">
              <a:solidFill>
                <a:schemeClr val="bg2"/>
              </a:solidFill>
            </a:endParaRPr>
          </a:p>
        </p:txBody>
      </p:sp>
      <p:sp>
        <p:nvSpPr>
          <p:cNvPr id="5" name="Rectangle 4">
            <a:extLst>
              <a:ext uri="{FF2B5EF4-FFF2-40B4-BE49-F238E27FC236}">
                <a16:creationId xmlns:a16="http://schemas.microsoft.com/office/drawing/2014/main" id="{A95560E2-CE1D-3D48-8B4B-479E45DC0B9D}"/>
              </a:ext>
            </a:extLst>
          </p:cNvPr>
          <p:cNvSpPr/>
          <p:nvPr/>
        </p:nvSpPr>
        <p:spPr>
          <a:xfrm>
            <a:off x="611560" y="4327222"/>
            <a:ext cx="8229600" cy="984885"/>
          </a:xfrm>
          <a:prstGeom prst="rect">
            <a:avLst/>
          </a:prstGeom>
        </p:spPr>
        <p:txBody>
          <a:bodyPr wrap="square">
            <a:spAutoFit/>
          </a:bodyPr>
          <a:lstStyle/>
          <a:p>
            <a:r>
              <a:rPr lang="en-US" sz="2000" dirty="0"/>
              <a:t>Therefore, we scale our data before employing a distance based algorithm so that all the features contribute equally to the result.</a:t>
            </a:r>
          </a:p>
          <a:p>
            <a:endParaRPr lang="en-US" dirty="0"/>
          </a:p>
        </p:txBody>
      </p:sp>
      <p:sp>
        <p:nvSpPr>
          <p:cNvPr id="4" name="Slide Number Placeholder 3">
            <a:extLst>
              <a:ext uri="{FF2B5EF4-FFF2-40B4-BE49-F238E27FC236}">
                <a16:creationId xmlns:a16="http://schemas.microsoft.com/office/drawing/2014/main" id="{2549A4C9-3537-484E-A5B4-FEAED7C92813}"/>
              </a:ext>
            </a:extLst>
          </p:cNvPr>
          <p:cNvSpPr>
            <a:spLocks noGrp="1"/>
          </p:cNvSpPr>
          <p:nvPr>
            <p:ph type="sldNum" sz="quarter" idx="12"/>
          </p:nvPr>
        </p:nvSpPr>
        <p:spPr/>
        <p:txBody>
          <a:bodyPr/>
          <a:lstStyle/>
          <a:p>
            <a:pPr>
              <a:defRPr/>
            </a:pPr>
            <a:fld id="{740F825C-949B-974C-AB99-C3CE0C97A40B}" type="slidenum">
              <a:rPr lang="en-GB" altLang="en-US" smtClean="0"/>
              <a:pPr>
                <a:defRPr/>
              </a:pPr>
              <a:t>6</a:t>
            </a:fld>
            <a:endParaRPr lang="en-GB" altLang="en-US"/>
          </a:p>
        </p:txBody>
      </p:sp>
    </p:spTree>
    <p:extLst>
      <p:ext uri="{BB962C8B-B14F-4D97-AF65-F5344CB8AC3E}">
        <p14:creationId xmlns:p14="http://schemas.microsoft.com/office/powerpoint/2010/main" val="31178643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Character Encoding</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5" name="Rectangle 4">
            <a:extLst>
              <a:ext uri="{FF2B5EF4-FFF2-40B4-BE49-F238E27FC236}">
                <a16:creationId xmlns:a16="http://schemas.microsoft.com/office/drawing/2014/main" id="{0CF38FCA-64E3-9442-830B-3310CC038128}"/>
              </a:ext>
            </a:extLst>
          </p:cNvPr>
          <p:cNvSpPr/>
          <p:nvPr/>
        </p:nvSpPr>
        <p:spPr>
          <a:xfrm>
            <a:off x="971600" y="1421731"/>
            <a:ext cx="6696744" cy="3139321"/>
          </a:xfrm>
          <a:prstGeom prst="rect">
            <a:avLst/>
          </a:prstGeom>
        </p:spPr>
        <p:txBody>
          <a:bodyPr wrap="square">
            <a:spAutoFit/>
          </a:bodyPr>
          <a:lstStyle/>
          <a:p>
            <a:r>
              <a:rPr lang="en-US" dirty="0"/>
              <a:t>The </a:t>
            </a:r>
            <a:r>
              <a:rPr lang="en-US" b="1" dirty="0"/>
              <a:t>encode()</a:t>
            </a:r>
            <a:r>
              <a:rPr lang="en-US" dirty="0"/>
              <a:t> method returns an encoded version of the string. </a:t>
            </a:r>
          </a:p>
          <a:p>
            <a:endParaRPr lang="en-US" dirty="0"/>
          </a:p>
          <a:p>
            <a:r>
              <a:rPr lang="en-US" b="1" dirty="0"/>
              <a:t>Default encoding is the current default string encoding</a:t>
            </a:r>
            <a:r>
              <a:rPr lang="en-US" dirty="0"/>
              <a:t>. The errors may be given to set a different error handling scheme.</a:t>
            </a:r>
          </a:p>
          <a:p>
            <a:endParaRPr lang="en-US" dirty="0"/>
          </a:p>
          <a:p>
            <a:endParaRPr lang="en-US" dirty="0"/>
          </a:p>
          <a:p>
            <a:r>
              <a:rPr lang="en-US" b="1" dirty="0"/>
              <a:t>Syntax</a:t>
            </a:r>
          </a:p>
          <a:p>
            <a:endParaRPr lang="en-US" b="1" dirty="0"/>
          </a:p>
          <a:p>
            <a:r>
              <a:rPr lang="en-US" dirty="0"/>
              <a:t>Following is the syntax for </a:t>
            </a:r>
            <a:r>
              <a:rPr lang="en-US" b="1" dirty="0"/>
              <a:t>encode()</a:t>
            </a:r>
            <a:r>
              <a:rPr lang="en-US" dirty="0"/>
              <a:t> method −</a:t>
            </a:r>
          </a:p>
          <a:p>
            <a:endParaRPr lang="en-US" dirty="0"/>
          </a:p>
          <a:p>
            <a:r>
              <a:rPr lang="en-US" dirty="0" err="1"/>
              <a:t>str.encode</a:t>
            </a:r>
            <a:r>
              <a:rPr lang="en-US" dirty="0"/>
              <a:t>(encoding = 'UTF-8',errors = 'strict')</a:t>
            </a:r>
          </a:p>
        </p:txBody>
      </p:sp>
      <p:sp>
        <p:nvSpPr>
          <p:cNvPr id="3" name="Slide Number Placeholder 2">
            <a:extLst>
              <a:ext uri="{FF2B5EF4-FFF2-40B4-BE49-F238E27FC236}">
                <a16:creationId xmlns:a16="http://schemas.microsoft.com/office/drawing/2014/main" id="{67A789DF-04C6-4744-9D33-34C5CE6FECA5}"/>
              </a:ext>
            </a:extLst>
          </p:cNvPr>
          <p:cNvSpPr>
            <a:spLocks noGrp="1"/>
          </p:cNvSpPr>
          <p:nvPr>
            <p:ph type="sldNum" sz="quarter" idx="12"/>
          </p:nvPr>
        </p:nvSpPr>
        <p:spPr/>
        <p:txBody>
          <a:bodyPr/>
          <a:lstStyle/>
          <a:p>
            <a:pPr>
              <a:defRPr/>
            </a:pPr>
            <a:fld id="{740F825C-949B-974C-AB99-C3CE0C97A40B}" type="slidenum">
              <a:rPr lang="en-GB" altLang="en-US" smtClean="0"/>
              <a:pPr>
                <a:defRPr/>
              </a:pPr>
              <a:t>60</a:t>
            </a:fld>
            <a:endParaRPr lang="en-GB" altLang="en-US"/>
          </a:p>
        </p:txBody>
      </p:sp>
    </p:spTree>
    <p:extLst>
      <p:ext uri="{BB962C8B-B14F-4D97-AF65-F5344CB8AC3E}">
        <p14:creationId xmlns:p14="http://schemas.microsoft.com/office/powerpoint/2010/main" val="3920439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Character Encoding</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9635D3BB-D04B-6948-91BD-1AB934308007}"/>
              </a:ext>
            </a:extLst>
          </p:cNvPr>
          <p:cNvSpPr/>
          <p:nvPr/>
        </p:nvSpPr>
        <p:spPr>
          <a:xfrm>
            <a:off x="647564" y="1684784"/>
            <a:ext cx="7848872" cy="4524315"/>
          </a:xfrm>
          <a:prstGeom prst="rect">
            <a:avLst/>
          </a:prstGeom>
        </p:spPr>
        <p:txBody>
          <a:bodyPr wrap="square">
            <a:spAutoFit/>
          </a:bodyPr>
          <a:lstStyle/>
          <a:p>
            <a:endParaRPr lang="en-US" b="1" dirty="0"/>
          </a:p>
          <a:p>
            <a:endParaRPr lang="en-US" dirty="0">
              <a:solidFill>
                <a:schemeClr val="bg2"/>
              </a:solidFill>
            </a:endParaRPr>
          </a:p>
          <a:p>
            <a:endParaRPr lang="en-US" dirty="0">
              <a:solidFill>
                <a:schemeClr val="bg2"/>
              </a:solidFill>
            </a:endParaRPr>
          </a:p>
          <a:p>
            <a:endParaRPr lang="en-US" dirty="0">
              <a:solidFill>
                <a:schemeClr val="bg2"/>
              </a:solidFill>
            </a:endParaRPr>
          </a:p>
          <a:p>
            <a:r>
              <a:rPr lang="en-US" dirty="0">
                <a:solidFill>
                  <a:schemeClr val="bg2"/>
                </a:solidFill>
              </a:rPr>
              <a:t># encode it to a different encoding, replacing characters that raise errors </a:t>
            </a:r>
          </a:p>
          <a:p>
            <a:endParaRPr lang="en-US" dirty="0"/>
          </a:p>
          <a:p>
            <a:r>
              <a:rPr lang="en-US" dirty="0"/>
              <a:t>after = </a:t>
            </a:r>
            <a:r>
              <a:rPr lang="en-US" dirty="0" err="1"/>
              <a:t>before.encode</a:t>
            </a:r>
            <a:r>
              <a:rPr lang="en-US" dirty="0"/>
              <a:t>("utf-8", errors="replace") </a:t>
            </a:r>
          </a:p>
          <a:p>
            <a:endParaRPr lang="en-US" dirty="0"/>
          </a:p>
          <a:p>
            <a:r>
              <a:rPr lang="en-US" dirty="0">
                <a:solidFill>
                  <a:schemeClr val="bg2"/>
                </a:solidFill>
              </a:rPr>
              <a:t># check the type</a:t>
            </a:r>
            <a:r>
              <a:rPr lang="en-US" dirty="0"/>
              <a:t> </a:t>
            </a:r>
          </a:p>
          <a:p>
            <a:endParaRPr lang="en-US" dirty="0"/>
          </a:p>
          <a:p>
            <a:r>
              <a:rPr lang="en-US" dirty="0"/>
              <a:t>type(after)</a:t>
            </a:r>
          </a:p>
          <a:p>
            <a:endParaRPr lang="en-US" dirty="0"/>
          </a:p>
          <a:p>
            <a:r>
              <a:rPr lang="en-US" dirty="0"/>
              <a:t>print(before)</a:t>
            </a:r>
          </a:p>
          <a:p>
            <a:r>
              <a:rPr lang="en-US" dirty="0"/>
              <a:t>print(after)</a:t>
            </a:r>
          </a:p>
          <a:p>
            <a:endParaRPr lang="en-US" dirty="0"/>
          </a:p>
          <a:p>
            <a:endParaRPr lang="en-US" dirty="0"/>
          </a:p>
        </p:txBody>
      </p:sp>
      <p:sp>
        <p:nvSpPr>
          <p:cNvPr id="5" name="Rectangle 4">
            <a:extLst>
              <a:ext uri="{FF2B5EF4-FFF2-40B4-BE49-F238E27FC236}">
                <a16:creationId xmlns:a16="http://schemas.microsoft.com/office/drawing/2014/main" id="{2BD47BFB-BF0E-6B40-AE32-ABEC109FE32B}"/>
              </a:ext>
            </a:extLst>
          </p:cNvPr>
          <p:cNvSpPr/>
          <p:nvPr/>
        </p:nvSpPr>
        <p:spPr>
          <a:xfrm>
            <a:off x="645790" y="1556792"/>
            <a:ext cx="7428304" cy="1200329"/>
          </a:xfrm>
          <a:prstGeom prst="rect">
            <a:avLst/>
          </a:prstGeom>
        </p:spPr>
        <p:txBody>
          <a:bodyPr wrap="square">
            <a:spAutoFit/>
          </a:bodyPr>
          <a:lstStyle/>
          <a:p>
            <a:r>
              <a:rPr lang="en-US" dirty="0"/>
              <a:t>The other data is the </a:t>
            </a:r>
            <a:r>
              <a:rPr lang="en-US" dirty="0">
                <a:hlinkClick r:id="rId2"/>
              </a:rPr>
              <a:t>bytes</a:t>
            </a:r>
            <a:r>
              <a:rPr lang="en-US" dirty="0"/>
              <a:t> data type, which is a sequence of integers. </a:t>
            </a:r>
          </a:p>
          <a:p>
            <a:endParaRPr lang="en-US" dirty="0"/>
          </a:p>
          <a:p>
            <a:r>
              <a:rPr lang="en-US" b="1" dirty="0"/>
              <a:t>You can convert a string into bytes by specifying which encoding it's in:</a:t>
            </a:r>
          </a:p>
        </p:txBody>
      </p:sp>
      <p:sp>
        <p:nvSpPr>
          <p:cNvPr id="4" name="Rectangle 3">
            <a:extLst>
              <a:ext uri="{FF2B5EF4-FFF2-40B4-BE49-F238E27FC236}">
                <a16:creationId xmlns:a16="http://schemas.microsoft.com/office/drawing/2014/main" id="{B1D9133A-EE4F-5044-8649-71A463110FD2}"/>
              </a:ext>
            </a:extLst>
          </p:cNvPr>
          <p:cNvSpPr/>
          <p:nvPr/>
        </p:nvSpPr>
        <p:spPr>
          <a:xfrm>
            <a:off x="645790" y="5785745"/>
            <a:ext cx="7428304" cy="646331"/>
          </a:xfrm>
          <a:prstGeom prst="rect">
            <a:avLst/>
          </a:prstGeom>
        </p:spPr>
        <p:txBody>
          <a:bodyPr wrap="square">
            <a:spAutoFit/>
          </a:bodyPr>
          <a:lstStyle/>
          <a:p>
            <a:r>
              <a:rPr lang="en-US" dirty="0">
                <a:latin typeface="Menlo" panose="020B0609030804020204" pitchFamily="49" charset="0"/>
              </a:rPr>
              <a:t>This is the euro symbol: €</a:t>
            </a:r>
          </a:p>
          <a:p>
            <a:r>
              <a:rPr lang="en-US" dirty="0" err="1">
                <a:latin typeface="Menlo" panose="020B0609030804020204" pitchFamily="49" charset="0"/>
              </a:rPr>
              <a:t>b'This</a:t>
            </a:r>
            <a:r>
              <a:rPr lang="en-US" dirty="0">
                <a:latin typeface="Menlo" panose="020B0609030804020204" pitchFamily="49" charset="0"/>
              </a:rPr>
              <a:t> is the euro symbol: \xe2\x82\</a:t>
            </a:r>
            <a:r>
              <a:rPr lang="en-US" dirty="0" err="1">
                <a:latin typeface="Menlo" panose="020B0609030804020204" pitchFamily="49" charset="0"/>
              </a:rPr>
              <a:t>xac</a:t>
            </a:r>
            <a:r>
              <a:rPr lang="en-US" dirty="0">
                <a:latin typeface="Menlo" panose="020B0609030804020204" pitchFamily="49" charset="0"/>
              </a:rPr>
              <a:t>'</a:t>
            </a:r>
            <a:endParaRPr lang="en-US" dirty="0">
              <a:effectLst/>
              <a:latin typeface="Menlo" panose="020B0609030804020204" pitchFamily="49" charset="0"/>
            </a:endParaRPr>
          </a:p>
        </p:txBody>
      </p:sp>
      <p:sp>
        <p:nvSpPr>
          <p:cNvPr id="6" name="Slide Number Placeholder 5">
            <a:extLst>
              <a:ext uri="{FF2B5EF4-FFF2-40B4-BE49-F238E27FC236}">
                <a16:creationId xmlns:a16="http://schemas.microsoft.com/office/drawing/2014/main" id="{B5A32491-D64B-FB4D-A5E7-6C9A1CF47B12}"/>
              </a:ext>
            </a:extLst>
          </p:cNvPr>
          <p:cNvSpPr>
            <a:spLocks noGrp="1"/>
          </p:cNvSpPr>
          <p:nvPr>
            <p:ph type="sldNum" sz="quarter" idx="12"/>
          </p:nvPr>
        </p:nvSpPr>
        <p:spPr/>
        <p:txBody>
          <a:bodyPr/>
          <a:lstStyle/>
          <a:p>
            <a:pPr>
              <a:defRPr/>
            </a:pPr>
            <a:fld id="{740F825C-949B-974C-AB99-C3CE0C97A40B}" type="slidenum">
              <a:rPr lang="en-GB" altLang="en-US" smtClean="0"/>
              <a:pPr>
                <a:defRPr/>
              </a:pPr>
              <a:t>61</a:t>
            </a:fld>
            <a:endParaRPr lang="en-GB" altLang="en-US"/>
          </a:p>
        </p:txBody>
      </p:sp>
    </p:spTree>
    <p:extLst>
      <p:ext uri="{BB962C8B-B14F-4D97-AF65-F5344CB8AC3E}">
        <p14:creationId xmlns:p14="http://schemas.microsoft.com/office/powerpoint/2010/main" val="17771282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Character Encoding</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9635D3BB-D04B-6948-91BD-1AB934308007}"/>
              </a:ext>
            </a:extLst>
          </p:cNvPr>
          <p:cNvSpPr/>
          <p:nvPr/>
        </p:nvSpPr>
        <p:spPr>
          <a:xfrm>
            <a:off x="827584" y="1377642"/>
            <a:ext cx="7128792" cy="646331"/>
          </a:xfrm>
          <a:prstGeom prst="rect">
            <a:avLst/>
          </a:prstGeom>
        </p:spPr>
        <p:txBody>
          <a:bodyPr wrap="square">
            <a:spAutoFit/>
          </a:bodyPr>
          <a:lstStyle/>
          <a:p>
            <a:endParaRPr lang="en-US" b="1" dirty="0"/>
          </a:p>
          <a:p>
            <a:endParaRPr lang="en-US" b="1" dirty="0"/>
          </a:p>
        </p:txBody>
      </p:sp>
      <p:sp>
        <p:nvSpPr>
          <p:cNvPr id="4" name="Rectangle 3">
            <a:extLst>
              <a:ext uri="{FF2B5EF4-FFF2-40B4-BE49-F238E27FC236}">
                <a16:creationId xmlns:a16="http://schemas.microsoft.com/office/drawing/2014/main" id="{B0439F22-DF16-6B4D-BAC6-0F088C34F516}"/>
              </a:ext>
            </a:extLst>
          </p:cNvPr>
          <p:cNvSpPr/>
          <p:nvPr/>
        </p:nvSpPr>
        <p:spPr>
          <a:xfrm>
            <a:off x="683568" y="1412776"/>
            <a:ext cx="7488832" cy="3447098"/>
          </a:xfrm>
          <a:prstGeom prst="rect">
            <a:avLst/>
          </a:prstGeom>
        </p:spPr>
        <p:txBody>
          <a:bodyPr wrap="square">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000" b="1" dirty="0"/>
              <a:t>If you look at a bytes object, you'll see that it has a b in front of it, and then maybe some text after.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That's because bytes are printed out as if they were characters encoded in ASCII. </a:t>
            </a:r>
          </a:p>
          <a:p>
            <a:pPr marL="285750" indent="-285750">
              <a:buFont typeface="Arial" panose="020B0604020202020204" pitchFamily="34" charset="0"/>
              <a:buChar char="•"/>
            </a:pPr>
            <a:endParaRPr lang="en-US" sz="2000" dirty="0"/>
          </a:p>
          <a:p>
            <a:endParaRPr lang="en-US" sz="2000" dirty="0"/>
          </a:p>
          <a:p>
            <a:pPr marL="285750" indent="-285750">
              <a:buFont typeface="Arial" panose="020B0604020202020204" pitchFamily="34" charset="0"/>
              <a:buChar char="•"/>
            </a:pPr>
            <a:r>
              <a:rPr lang="en-US" sz="2000" dirty="0">
                <a:solidFill>
                  <a:schemeClr val="accent2"/>
                </a:solidFill>
              </a:rPr>
              <a:t>Here you can see that our euro symbol has been replaced with some mojibake that looks like "\xe2\x82\</a:t>
            </a:r>
            <a:r>
              <a:rPr lang="en-US" sz="2000" dirty="0" err="1">
                <a:solidFill>
                  <a:schemeClr val="accent2"/>
                </a:solidFill>
              </a:rPr>
              <a:t>xac</a:t>
            </a:r>
            <a:r>
              <a:rPr lang="en-US" sz="2000" dirty="0">
                <a:solidFill>
                  <a:schemeClr val="accent2"/>
                </a:solidFill>
              </a:rPr>
              <a:t>" when it's printed as if it were an ASCII string.</a:t>
            </a:r>
          </a:p>
        </p:txBody>
      </p:sp>
      <p:sp>
        <p:nvSpPr>
          <p:cNvPr id="5" name="Slide Number Placeholder 4">
            <a:extLst>
              <a:ext uri="{FF2B5EF4-FFF2-40B4-BE49-F238E27FC236}">
                <a16:creationId xmlns:a16="http://schemas.microsoft.com/office/drawing/2014/main" id="{CFBCB4C4-5C07-9A4C-AF42-E44405CDF13F}"/>
              </a:ext>
            </a:extLst>
          </p:cNvPr>
          <p:cNvSpPr>
            <a:spLocks noGrp="1"/>
          </p:cNvSpPr>
          <p:nvPr>
            <p:ph type="sldNum" sz="quarter" idx="12"/>
          </p:nvPr>
        </p:nvSpPr>
        <p:spPr/>
        <p:txBody>
          <a:bodyPr/>
          <a:lstStyle/>
          <a:p>
            <a:pPr>
              <a:defRPr/>
            </a:pPr>
            <a:fld id="{740F825C-949B-974C-AB99-C3CE0C97A40B}" type="slidenum">
              <a:rPr lang="en-GB" altLang="en-US" smtClean="0"/>
              <a:pPr>
                <a:defRPr/>
              </a:pPr>
              <a:t>62</a:t>
            </a:fld>
            <a:endParaRPr lang="en-GB" altLang="en-US"/>
          </a:p>
        </p:txBody>
      </p:sp>
    </p:spTree>
    <p:extLst>
      <p:ext uri="{BB962C8B-B14F-4D97-AF65-F5344CB8AC3E}">
        <p14:creationId xmlns:p14="http://schemas.microsoft.com/office/powerpoint/2010/main" val="3902788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Character Encoding</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9635D3BB-D04B-6948-91BD-1AB934308007}"/>
              </a:ext>
            </a:extLst>
          </p:cNvPr>
          <p:cNvSpPr/>
          <p:nvPr/>
        </p:nvSpPr>
        <p:spPr>
          <a:xfrm>
            <a:off x="827584" y="1377642"/>
            <a:ext cx="7128792" cy="646331"/>
          </a:xfrm>
          <a:prstGeom prst="rect">
            <a:avLst/>
          </a:prstGeom>
        </p:spPr>
        <p:txBody>
          <a:bodyPr wrap="square">
            <a:spAutoFit/>
          </a:bodyPr>
          <a:lstStyle/>
          <a:p>
            <a:endParaRPr lang="en-US" b="1" dirty="0"/>
          </a:p>
          <a:p>
            <a:endParaRPr lang="en-US" b="1" dirty="0"/>
          </a:p>
        </p:txBody>
      </p:sp>
      <p:sp>
        <p:nvSpPr>
          <p:cNvPr id="4" name="Rectangle 3">
            <a:extLst>
              <a:ext uri="{FF2B5EF4-FFF2-40B4-BE49-F238E27FC236}">
                <a16:creationId xmlns:a16="http://schemas.microsoft.com/office/drawing/2014/main" id="{B0439F22-DF16-6B4D-BAC6-0F088C34F516}"/>
              </a:ext>
            </a:extLst>
          </p:cNvPr>
          <p:cNvSpPr/>
          <p:nvPr/>
        </p:nvSpPr>
        <p:spPr>
          <a:xfrm>
            <a:off x="827584" y="1370798"/>
            <a:ext cx="7344816" cy="2831544"/>
          </a:xfrm>
          <a:prstGeom prst="rect">
            <a:avLst/>
          </a:prstGeom>
        </p:spPr>
        <p:txBody>
          <a:bodyPr wrap="square">
            <a:spAutoFit/>
          </a:bodyPr>
          <a:lstStyle/>
          <a:p>
            <a:r>
              <a:rPr lang="en-US" sz="2000" dirty="0"/>
              <a:t>When we convert our bytes back to a string with the correct encoding, we can see that our text is all there correctly, which is great! :)</a:t>
            </a:r>
          </a:p>
          <a:p>
            <a:endParaRPr lang="en-US" sz="2000" dirty="0"/>
          </a:p>
          <a:p>
            <a:r>
              <a:rPr lang="en-US" sz="2000" dirty="0">
                <a:solidFill>
                  <a:schemeClr val="bg2"/>
                </a:solidFill>
              </a:rPr>
              <a:t># convert it back to utf-8 </a:t>
            </a:r>
          </a:p>
          <a:p>
            <a:endParaRPr lang="en-US" sz="2000" dirty="0"/>
          </a:p>
          <a:p>
            <a:r>
              <a:rPr lang="en-US" sz="2000" dirty="0"/>
              <a:t>print(</a:t>
            </a:r>
            <a:r>
              <a:rPr lang="en-US" sz="2000" dirty="0" err="1"/>
              <a:t>after.decode</a:t>
            </a:r>
            <a:r>
              <a:rPr lang="en-US" sz="2000" dirty="0"/>
              <a:t>("utf-8"))</a:t>
            </a:r>
          </a:p>
          <a:p>
            <a:endParaRPr lang="en-US" sz="2000" dirty="0"/>
          </a:p>
          <a:p>
            <a:endParaRPr lang="en-US" dirty="0"/>
          </a:p>
        </p:txBody>
      </p:sp>
      <p:sp>
        <p:nvSpPr>
          <p:cNvPr id="5" name="Rectangle 4">
            <a:extLst>
              <a:ext uri="{FF2B5EF4-FFF2-40B4-BE49-F238E27FC236}">
                <a16:creationId xmlns:a16="http://schemas.microsoft.com/office/drawing/2014/main" id="{B37EC4DD-4680-0242-983F-6400E98860CC}"/>
              </a:ext>
            </a:extLst>
          </p:cNvPr>
          <p:cNvSpPr/>
          <p:nvPr/>
        </p:nvSpPr>
        <p:spPr>
          <a:xfrm>
            <a:off x="827584" y="4518663"/>
            <a:ext cx="3810659" cy="369332"/>
          </a:xfrm>
          <a:prstGeom prst="rect">
            <a:avLst/>
          </a:prstGeom>
        </p:spPr>
        <p:txBody>
          <a:bodyPr wrap="none">
            <a:spAutoFit/>
          </a:bodyPr>
          <a:lstStyle/>
          <a:p>
            <a:r>
              <a:rPr lang="en-US" dirty="0">
                <a:latin typeface="Menlo" panose="020B0609030804020204" pitchFamily="49" charset="0"/>
              </a:rPr>
              <a:t>This is the euro symbol: €</a:t>
            </a:r>
            <a:endParaRPr lang="en-US" dirty="0">
              <a:effectLst/>
              <a:latin typeface="Menlo" panose="020B0609030804020204" pitchFamily="49" charset="0"/>
            </a:endParaRPr>
          </a:p>
        </p:txBody>
      </p:sp>
      <p:sp>
        <p:nvSpPr>
          <p:cNvPr id="6" name="Slide Number Placeholder 5">
            <a:extLst>
              <a:ext uri="{FF2B5EF4-FFF2-40B4-BE49-F238E27FC236}">
                <a16:creationId xmlns:a16="http://schemas.microsoft.com/office/drawing/2014/main" id="{48E15AE9-5ACA-BA4B-A804-7BB1EC213BCB}"/>
              </a:ext>
            </a:extLst>
          </p:cNvPr>
          <p:cNvSpPr>
            <a:spLocks noGrp="1"/>
          </p:cNvSpPr>
          <p:nvPr>
            <p:ph type="sldNum" sz="quarter" idx="12"/>
          </p:nvPr>
        </p:nvSpPr>
        <p:spPr/>
        <p:txBody>
          <a:bodyPr/>
          <a:lstStyle/>
          <a:p>
            <a:pPr>
              <a:defRPr/>
            </a:pPr>
            <a:fld id="{740F825C-949B-974C-AB99-C3CE0C97A40B}" type="slidenum">
              <a:rPr lang="en-GB" altLang="en-US" smtClean="0"/>
              <a:pPr>
                <a:defRPr/>
              </a:pPr>
              <a:t>63</a:t>
            </a:fld>
            <a:endParaRPr lang="en-GB" altLang="en-US"/>
          </a:p>
        </p:txBody>
      </p:sp>
    </p:spTree>
    <p:extLst>
      <p:ext uri="{BB962C8B-B14F-4D97-AF65-F5344CB8AC3E}">
        <p14:creationId xmlns:p14="http://schemas.microsoft.com/office/powerpoint/2010/main" val="30891599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Character Encoding</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9635D3BB-D04B-6948-91BD-1AB934308007}"/>
              </a:ext>
            </a:extLst>
          </p:cNvPr>
          <p:cNvSpPr/>
          <p:nvPr/>
        </p:nvSpPr>
        <p:spPr>
          <a:xfrm>
            <a:off x="467544" y="1377641"/>
            <a:ext cx="7488832" cy="646331"/>
          </a:xfrm>
          <a:prstGeom prst="rect">
            <a:avLst/>
          </a:prstGeom>
        </p:spPr>
        <p:txBody>
          <a:bodyPr wrap="square">
            <a:spAutoFit/>
          </a:bodyPr>
          <a:lstStyle/>
          <a:p>
            <a:endParaRPr lang="en-US" b="1" dirty="0"/>
          </a:p>
          <a:p>
            <a:endParaRPr lang="en-US" b="1" dirty="0"/>
          </a:p>
        </p:txBody>
      </p:sp>
      <p:sp>
        <p:nvSpPr>
          <p:cNvPr id="6" name="Rectangle 5">
            <a:extLst>
              <a:ext uri="{FF2B5EF4-FFF2-40B4-BE49-F238E27FC236}">
                <a16:creationId xmlns:a16="http://schemas.microsoft.com/office/drawing/2014/main" id="{FF8956F5-B8D4-8C4B-9BA9-68A628F1ADEF}"/>
              </a:ext>
            </a:extLst>
          </p:cNvPr>
          <p:cNvSpPr/>
          <p:nvPr/>
        </p:nvSpPr>
        <p:spPr>
          <a:xfrm>
            <a:off x="755576" y="1370798"/>
            <a:ext cx="7344816" cy="3693319"/>
          </a:xfrm>
          <a:prstGeom prst="rect">
            <a:avLst/>
          </a:prstGeom>
        </p:spPr>
        <p:txBody>
          <a:bodyPr wrap="square">
            <a:spAutoFit/>
          </a:bodyPr>
          <a:lstStyle/>
          <a:p>
            <a:pPr marL="285750" indent="-285750">
              <a:buFont typeface="Arial" panose="020B0604020202020204" pitchFamily="34" charset="0"/>
              <a:buChar char="•"/>
            </a:pPr>
            <a:r>
              <a:rPr lang="en-US" dirty="0">
                <a:solidFill>
                  <a:schemeClr val="bg2"/>
                </a:solidFill>
              </a:rPr>
              <a:t>However, when we try to use a different encoding to map our bytes into a string, we get an error. </a:t>
            </a:r>
          </a:p>
          <a:p>
            <a:pPr marL="285750" indent="-285750">
              <a:buFont typeface="Arial" panose="020B0604020202020204" pitchFamily="34" charset="0"/>
              <a:buChar char="•"/>
            </a:pPr>
            <a:endParaRPr lang="en-US" dirty="0">
              <a:solidFill>
                <a:schemeClr val="bg2"/>
              </a:solidFill>
            </a:endParaRPr>
          </a:p>
          <a:p>
            <a:pPr marL="285750" indent="-285750">
              <a:buFont typeface="Arial" panose="020B0604020202020204" pitchFamily="34" charset="0"/>
              <a:buChar char="•"/>
            </a:pPr>
            <a:r>
              <a:rPr lang="en-US" dirty="0">
                <a:solidFill>
                  <a:schemeClr val="bg2"/>
                </a:solidFill>
              </a:rPr>
              <a:t>This is because the encoding we're trying to use doesn't know what to do with the bytes we're trying to pass it. </a:t>
            </a:r>
          </a:p>
          <a:p>
            <a:pPr marL="285750" indent="-285750">
              <a:buFont typeface="Arial" panose="020B0604020202020204" pitchFamily="34" charset="0"/>
              <a:buChar char="•"/>
            </a:pPr>
            <a:endParaRPr lang="en-US" dirty="0">
              <a:solidFill>
                <a:schemeClr val="bg2"/>
              </a:solidFill>
            </a:endParaRPr>
          </a:p>
          <a:p>
            <a:pPr marL="285750" indent="-285750">
              <a:buFont typeface="Arial" panose="020B0604020202020204" pitchFamily="34" charset="0"/>
              <a:buChar char="•"/>
            </a:pPr>
            <a:r>
              <a:rPr lang="en-US" dirty="0">
                <a:solidFill>
                  <a:schemeClr val="bg2"/>
                </a:solidFill>
              </a:rPr>
              <a:t>You need to tell Python the encoding that the byte string is actually supposed to be in.</a:t>
            </a:r>
          </a:p>
          <a:p>
            <a:pPr marL="285750" indent="-285750">
              <a:buFont typeface="Arial" panose="020B0604020202020204" pitchFamily="34" charset="0"/>
              <a:buChar char="•"/>
            </a:pPr>
            <a:endParaRPr lang="en-US" dirty="0">
              <a:solidFill>
                <a:schemeClr val="bg2"/>
              </a:solidFill>
            </a:endParaRPr>
          </a:p>
          <a:p>
            <a:endParaRPr lang="en-US" dirty="0">
              <a:solidFill>
                <a:schemeClr val="bg2"/>
              </a:solidFill>
            </a:endParaRPr>
          </a:p>
          <a:p>
            <a:endParaRPr lang="en-US" dirty="0">
              <a:solidFill>
                <a:schemeClr val="bg2"/>
              </a:solidFill>
            </a:endParaRPr>
          </a:p>
          <a:p>
            <a:r>
              <a:rPr lang="en-US" dirty="0">
                <a:solidFill>
                  <a:schemeClr val="bg2"/>
                </a:solidFill>
              </a:rPr>
              <a:t># try to decode our bytes with the ascii encoding </a:t>
            </a:r>
            <a:r>
              <a:rPr lang="en-US" dirty="0"/>
              <a:t>print(</a:t>
            </a:r>
            <a:r>
              <a:rPr lang="en-US" dirty="0" err="1"/>
              <a:t>after.decode</a:t>
            </a:r>
            <a:r>
              <a:rPr lang="en-US" dirty="0"/>
              <a:t>("ascii"))</a:t>
            </a:r>
          </a:p>
        </p:txBody>
      </p:sp>
      <p:sp>
        <p:nvSpPr>
          <p:cNvPr id="4" name="Slide Number Placeholder 3">
            <a:extLst>
              <a:ext uri="{FF2B5EF4-FFF2-40B4-BE49-F238E27FC236}">
                <a16:creationId xmlns:a16="http://schemas.microsoft.com/office/drawing/2014/main" id="{B6542897-CEA6-854F-BD38-8EB6214AB9D0}"/>
              </a:ext>
            </a:extLst>
          </p:cNvPr>
          <p:cNvSpPr>
            <a:spLocks noGrp="1"/>
          </p:cNvSpPr>
          <p:nvPr>
            <p:ph type="sldNum" sz="quarter" idx="12"/>
          </p:nvPr>
        </p:nvSpPr>
        <p:spPr/>
        <p:txBody>
          <a:bodyPr/>
          <a:lstStyle/>
          <a:p>
            <a:pPr>
              <a:defRPr/>
            </a:pPr>
            <a:fld id="{740F825C-949B-974C-AB99-C3CE0C97A40B}" type="slidenum">
              <a:rPr lang="en-GB" altLang="en-US" smtClean="0"/>
              <a:pPr>
                <a:defRPr/>
              </a:pPr>
              <a:t>64</a:t>
            </a:fld>
            <a:endParaRPr lang="en-GB" altLang="en-US"/>
          </a:p>
        </p:txBody>
      </p:sp>
    </p:spTree>
    <p:extLst>
      <p:ext uri="{BB962C8B-B14F-4D97-AF65-F5344CB8AC3E}">
        <p14:creationId xmlns:p14="http://schemas.microsoft.com/office/powerpoint/2010/main" val="11536186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Character Encoding</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9635D3BB-D04B-6948-91BD-1AB934308007}"/>
              </a:ext>
            </a:extLst>
          </p:cNvPr>
          <p:cNvSpPr/>
          <p:nvPr/>
        </p:nvSpPr>
        <p:spPr>
          <a:xfrm>
            <a:off x="467544" y="1377641"/>
            <a:ext cx="7488832" cy="646331"/>
          </a:xfrm>
          <a:prstGeom prst="rect">
            <a:avLst/>
          </a:prstGeom>
        </p:spPr>
        <p:txBody>
          <a:bodyPr wrap="square">
            <a:spAutoFit/>
          </a:bodyPr>
          <a:lstStyle/>
          <a:p>
            <a:endParaRPr lang="en-US" b="1" dirty="0"/>
          </a:p>
          <a:p>
            <a:endParaRPr lang="en-US" b="1" dirty="0"/>
          </a:p>
        </p:txBody>
      </p:sp>
      <p:sp>
        <p:nvSpPr>
          <p:cNvPr id="6" name="Rectangle 5">
            <a:extLst>
              <a:ext uri="{FF2B5EF4-FFF2-40B4-BE49-F238E27FC236}">
                <a16:creationId xmlns:a16="http://schemas.microsoft.com/office/drawing/2014/main" id="{FF8956F5-B8D4-8C4B-9BA9-68A628F1ADEF}"/>
              </a:ext>
            </a:extLst>
          </p:cNvPr>
          <p:cNvSpPr/>
          <p:nvPr/>
        </p:nvSpPr>
        <p:spPr>
          <a:xfrm>
            <a:off x="755576" y="1370798"/>
            <a:ext cx="7344816" cy="3139321"/>
          </a:xfrm>
          <a:prstGeom prst="rect">
            <a:avLst/>
          </a:prstGeom>
        </p:spPr>
        <p:txBody>
          <a:bodyPr wrap="square">
            <a:spAutoFit/>
          </a:bodyPr>
          <a:lstStyle/>
          <a:p>
            <a:r>
              <a:rPr lang="en-US" b="1" dirty="0"/>
              <a:t>Analogy:</a:t>
            </a:r>
          </a:p>
          <a:p>
            <a:endParaRPr lang="en-US" dirty="0"/>
          </a:p>
          <a:p>
            <a:r>
              <a:rPr lang="en-US" dirty="0"/>
              <a:t>You can think of different encodings as different ways of recording music. </a:t>
            </a:r>
          </a:p>
          <a:p>
            <a:endParaRPr lang="en-US" dirty="0"/>
          </a:p>
          <a:p>
            <a:r>
              <a:rPr lang="en-US" dirty="0"/>
              <a:t>You can record the same music on a CD, cassette tape or 8-track. </a:t>
            </a:r>
          </a:p>
          <a:p>
            <a:r>
              <a:rPr lang="en-US" dirty="0"/>
              <a:t>While the music may sound more-or-less the same, you need to use the right equipment to play the music from each recording format. </a:t>
            </a:r>
          </a:p>
          <a:p>
            <a:endParaRPr lang="en-US" dirty="0"/>
          </a:p>
          <a:p>
            <a:r>
              <a:rPr lang="en-US" dirty="0"/>
              <a:t>The correct decoder is like a cassette player or a CD player. If you try to play a cassette in a CD player, it just won't work.</a:t>
            </a:r>
          </a:p>
        </p:txBody>
      </p:sp>
      <p:sp>
        <p:nvSpPr>
          <p:cNvPr id="4" name="Slide Number Placeholder 3">
            <a:extLst>
              <a:ext uri="{FF2B5EF4-FFF2-40B4-BE49-F238E27FC236}">
                <a16:creationId xmlns:a16="http://schemas.microsoft.com/office/drawing/2014/main" id="{73D2930A-51B7-E04C-8FFB-8EDDF3900E75}"/>
              </a:ext>
            </a:extLst>
          </p:cNvPr>
          <p:cNvSpPr>
            <a:spLocks noGrp="1"/>
          </p:cNvSpPr>
          <p:nvPr>
            <p:ph type="sldNum" sz="quarter" idx="12"/>
          </p:nvPr>
        </p:nvSpPr>
        <p:spPr/>
        <p:txBody>
          <a:bodyPr/>
          <a:lstStyle/>
          <a:p>
            <a:pPr>
              <a:defRPr/>
            </a:pPr>
            <a:fld id="{740F825C-949B-974C-AB99-C3CE0C97A40B}" type="slidenum">
              <a:rPr lang="en-GB" altLang="en-US" smtClean="0"/>
              <a:pPr>
                <a:defRPr/>
              </a:pPr>
              <a:t>65</a:t>
            </a:fld>
            <a:endParaRPr lang="en-GB" altLang="en-US"/>
          </a:p>
        </p:txBody>
      </p:sp>
    </p:spTree>
    <p:extLst>
      <p:ext uri="{BB962C8B-B14F-4D97-AF65-F5344CB8AC3E}">
        <p14:creationId xmlns:p14="http://schemas.microsoft.com/office/powerpoint/2010/main" val="5248111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Character Encoding</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6" name="Rectangle 5">
            <a:extLst>
              <a:ext uri="{FF2B5EF4-FFF2-40B4-BE49-F238E27FC236}">
                <a16:creationId xmlns:a16="http://schemas.microsoft.com/office/drawing/2014/main" id="{FF8956F5-B8D4-8C4B-9BA9-68A628F1ADEF}"/>
              </a:ext>
            </a:extLst>
          </p:cNvPr>
          <p:cNvSpPr/>
          <p:nvPr/>
        </p:nvSpPr>
        <p:spPr>
          <a:xfrm>
            <a:off x="827584" y="2060848"/>
            <a:ext cx="6696744" cy="646331"/>
          </a:xfrm>
          <a:prstGeom prst="rect">
            <a:avLst/>
          </a:prstGeom>
        </p:spPr>
        <p:txBody>
          <a:bodyPr wrap="square">
            <a:spAutoFit/>
          </a:bodyPr>
          <a:lstStyle/>
          <a:p>
            <a:r>
              <a:rPr lang="en-US" dirty="0">
                <a:solidFill>
                  <a:schemeClr val="bg2"/>
                </a:solidFill>
              </a:rPr>
              <a:t># try to decode our bytes with the ascii encoding </a:t>
            </a:r>
            <a:r>
              <a:rPr lang="en-US" dirty="0"/>
              <a:t>print(</a:t>
            </a:r>
            <a:r>
              <a:rPr lang="en-US" dirty="0" err="1"/>
              <a:t>after.decode</a:t>
            </a:r>
            <a:r>
              <a:rPr lang="en-US" dirty="0"/>
              <a:t>("ascii"))</a:t>
            </a:r>
          </a:p>
        </p:txBody>
      </p:sp>
      <p:pic>
        <p:nvPicPr>
          <p:cNvPr id="8" name="Picture 7" descr="Text&#10;&#10;Description automatically generated">
            <a:extLst>
              <a:ext uri="{FF2B5EF4-FFF2-40B4-BE49-F238E27FC236}">
                <a16:creationId xmlns:a16="http://schemas.microsoft.com/office/drawing/2014/main" id="{206F748B-75DB-AC45-AE6E-AC735A06DF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680" y="3067438"/>
            <a:ext cx="8013700" cy="2565400"/>
          </a:xfrm>
          <a:prstGeom prst="rect">
            <a:avLst/>
          </a:prstGeom>
        </p:spPr>
      </p:pic>
      <p:sp>
        <p:nvSpPr>
          <p:cNvPr id="3" name="Slide Number Placeholder 2">
            <a:extLst>
              <a:ext uri="{FF2B5EF4-FFF2-40B4-BE49-F238E27FC236}">
                <a16:creationId xmlns:a16="http://schemas.microsoft.com/office/drawing/2014/main" id="{0204016C-CCDC-0D44-BCB7-D8385966A9D2}"/>
              </a:ext>
            </a:extLst>
          </p:cNvPr>
          <p:cNvSpPr>
            <a:spLocks noGrp="1"/>
          </p:cNvSpPr>
          <p:nvPr>
            <p:ph type="sldNum" sz="quarter" idx="12"/>
          </p:nvPr>
        </p:nvSpPr>
        <p:spPr/>
        <p:txBody>
          <a:bodyPr/>
          <a:lstStyle/>
          <a:p>
            <a:pPr>
              <a:defRPr/>
            </a:pPr>
            <a:fld id="{740F825C-949B-974C-AB99-C3CE0C97A40B}" type="slidenum">
              <a:rPr lang="en-GB" altLang="en-US" smtClean="0"/>
              <a:pPr>
                <a:defRPr/>
              </a:pPr>
              <a:t>66</a:t>
            </a:fld>
            <a:endParaRPr lang="en-GB" altLang="en-US"/>
          </a:p>
        </p:txBody>
      </p:sp>
    </p:spTree>
    <p:extLst>
      <p:ext uri="{BB962C8B-B14F-4D97-AF65-F5344CB8AC3E}">
        <p14:creationId xmlns:p14="http://schemas.microsoft.com/office/powerpoint/2010/main" val="25618927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Character Encoding</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9635D3BB-D04B-6948-91BD-1AB934308007}"/>
              </a:ext>
            </a:extLst>
          </p:cNvPr>
          <p:cNvSpPr/>
          <p:nvPr/>
        </p:nvSpPr>
        <p:spPr>
          <a:xfrm>
            <a:off x="827584" y="1377642"/>
            <a:ext cx="7128792" cy="4524315"/>
          </a:xfrm>
          <a:prstGeom prst="rect">
            <a:avLst/>
          </a:prstGeom>
        </p:spPr>
        <p:txBody>
          <a:bodyPr wrap="square">
            <a:spAutoFit/>
          </a:bodyPr>
          <a:lstStyle/>
          <a:p>
            <a:endParaRPr lang="en-US" b="1" dirty="0"/>
          </a:p>
          <a:p>
            <a:pPr marL="285750" indent="-285750">
              <a:buFont typeface="Arial" panose="020B0604020202020204" pitchFamily="34" charset="0"/>
              <a:buChar char="•"/>
            </a:pPr>
            <a:r>
              <a:rPr lang="en-US" dirty="0"/>
              <a:t>We can also run into trouble if we try to use the wrong encoding to map from a string to bytes.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Strings are UTF-8 by default in Python 3, so if we try to treat them like they were in another encoding we'll create problems.</a:t>
            </a:r>
          </a:p>
          <a:p>
            <a:endParaRPr lang="en-US" dirty="0"/>
          </a:p>
          <a:p>
            <a:pPr marL="285750" indent="-285750">
              <a:buFont typeface="Arial" panose="020B0604020202020204" pitchFamily="34" charset="0"/>
              <a:buChar char="•"/>
            </a:pPr>
            <a:r>
              <a:rPr lang="en-US" dirty="0"/>
              <a:t>For example, if we try to convert a string to bytes for ASCII using encode(), we can ask for the bytes to be what they would be if the text was in ASCII.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Since our text isn't in ASCII, though, there will be some characters it can't handle. </a:t>
            </a:r>
          </a:p>
          <a:p>
            <a:endParaRPr lang="en-US" dirty="0"/>
          </a:p>
          <a:p>
            <a:endParaRPr lang="en-US" b="1" dirty="0"/>
          </a:p>
          <a:p>
            <a:endParaRPr lang="en-US" b="1" dirty="0"/>
          </a:p>
        </p:txBody>
      </p:sp>
      <p:sp>
        <p:nvSpPr>
          <p:cNvPr id="4" name="Slide Number Placeholder 3">
            <a:extLst>
              <a:ext uri="{FF2B5EF4-FFF2-40B4-BE49-F238E27FC236}">
                <a16:creationId xmlns:a16="http://schemas.microsoft.com/office/drawing/2014/main" id="{796CFA23-3AB4-924D-B14F-6C12C4524EF8}"/>
              </a:ext>
            </a:extLst>
          </p:cNvPr>
          <p:cNvSpPr>
            <a:spLocks noGrp="1"/>
          </p:cNvSpPr>
          <p:nvPr>
            <p:ph type="sldNum" sz="quarter" idx="12"/>
          </p:nvPr>
        </p:nvSpPr>
        <p:spPr/>
        <p:txBody>
          <a:bodyPr/>
          <a:lstStyle/>
          <a:p>
            <a:pPr>
              <a:defRPr/>
            </a:pPr>
            <a:fld id="{740F825C-949B-974C-AB99-C3CE0C97A40B}" type="slidenum">
              <a:rPr lang="en-GB" altLang="en-US" smtClean="0"/>
              <a:pPr>
                <a:defRPr/>
              </a:pPr>
              <a:t>67</a:t>
            </a:fld>
            <a:endParaRPr lang="en-GB" altLang="en-US"/>
          </a:p>
        </p:txBody>
      </p:sp>
    </p:spTree>
    <p:extLst>
      <p:ext uri="{BB962C8B-B14F-4D97-AF65-F5344CB8AC3E}">
        <p14:creationId xmlns:p14="http://schemas.microsoft.com/office/powerpoint/2010/main" val="1602210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Character Encoding</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9635D3BB-D04B-6948-91BD-1AB934308007}"/>
              </a:ext>
            </a:extLst>
          </p:cNvPr>
          <p:cNvSpPr/>
          <p:nvPr/>
        </p:nvSpPr>
        <p:spPr>
          <a:xfrm>
            <a:off x="827584" y="1377642"/>
            <a:ext cx="7128792" cy="4524315"/>
          </a:xfrm>
          <a:prstGeom prst="rect">
            <a:avLst/>
          </a:prstGeom>
        </p:spPr>
        <p:txBody>
          <a:bodyPr wrap="square">
            <a:spAutoFit/>
          </a:bodyPr>
          <a:lstStyle/>
          <a:p>
            <a:endParaRPr lang="en-US" dirty="0"/>
          </a:p>
          <a:p>
            <a:pPr marL="285750" indent="-285750">
              <a:buFont typeface="Arial" panose="020B0604020202020204" pitchFamily="34" charset="0"/>
              <a:buChar char="•"/>
            </a:pPr>
            <a:r>
              <a:rPr lang="en-US" dirty="0"/>
              <a:t>We can automatically replace the characters that ASCII can't handle.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we do that, however, any characters not in ASCII will just be replaced with the unknown character.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Then, when we convert the bytes back to a string, the character will be replaced with the unknown character.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dangerous part about this is that there's not way to tell which character it </a:t>
            </a:r>
            <a:r>
              <a:rPr lang="en-US" i="1" dirty="0"/>
              <a:t>should</a:t>
            </a:r>
            <a:r>
              <a:rPr lang="en-US" dirty="0"/>
              <a:t> have been.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That means we may have just made our data unusable!</a:t>
            </a:r>
          </a:p>
          <a:p>
            <a:pPr marL="285750" indent="-285750">
              <a:buFont typeface="Arial" panose="020B0604020202020204" pitchFamily="34" charset="0"/>
              <a:buChar char="•"/>
            </a:pPr>
            <a:endParaRPr lang="en-US" b="1" dirty="0"/>
          </a:p>
          <a:p>
            <a:endParaRPr lang="en-US" b="1" dirty="0"/>
          </a:p>
        </p:txBody>
      </p:sp>
      <p:sp>
        <p:nvSpPr>
          <p:cNvPr id="4" name="Slide Number Placeholder 3">
            <a:extLst>
              <a:ext uri="{FF2B5EF4-FFF2-40B4-BE49-F238E27FC236}">
                <a16:creationId xmlns:a16="http://schemas.microsoft.com/office/drawing/2014/main" id="{58CC385A-81AE-8E4F-8507-4094BDBDD046}"/>
              </a:ext>
            </a:extLst>
          </p:cNvPr>
          <p:cNvSpPr>
            <a:spLocks noGrp="1"/>
          </p:cNvSpPr>
          <p:nvPr>
            <p:ph type="sldNum" sz="quarter" idx="12"/>
          </p:nvPr>
        </p:nvSpPr>
        <p:spPr/>
        <p:txBody>
          <a:bodyPr/>
          <a:lstStyle/>
          <a:p>
            <a:pPr>
              <a:defRPr/>
            </a:pPr>
            <a:fld id="{740F825C-949B-974C-AB99-C3CE0C97A40B}" type="slidenum">
              <a:rPr lang="en-GB" altLang="en-US" smtClean="0"/>
              <a:pPr>
                <a:defRPr/>
              </a:pPr>
              <a:t>68</a:t>
            </a:fld>
            <a:endParaRPr lang="en-GB" altLang="en-US"/>
          </a:p>
        </p:txBody>
      </p:sp>
    </p:spTree>
    <p:extLst>
      <p:ext uri="{BB962C8B-B14F-4D97-AF65-F5344CB8AC3E}">
        <p14:creationId xmlns:p14="http://schemas.microsoft.com/office/powerpoint/2010/main" val="29044536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Character Encoding</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9635D3BB-D04B-6948-91BD-1AB934308007}"/>
              </a:ext>
            </a:extLst>
          </p:cNvPr>
          <p:cNvSpPr/>
          <p:nvPr/>
        </p:nvSpPr>
        <p:spPr>
          <a:xfrm>
            <a:off x="827584" y="1377642"/>
            <a:ext cx="7128792" cy="923330"/>
          </a:xfrm>
          <a:prstGeom prst="rect">
            <a:avLst/>
          </a:prstGeom>
        </p:spPr>
        <p:txBody>
          <a:bodyPr wrap="square">
            <a:spAutoFit/>
          </a:bodyPr>
          <a:lstStyle/>
          <a:p>
            <a:endParaRPr lang="en-US" dirty="0"/>
          </a:p>
          <a:p>
            <a:pPr marL="285750" indent="-285750">
              <a:buFont typeface="Arial" panose="020B0604020202020204" pitchFamily="34" charset="0"/>
              <a:buChar char="•"/>
            </a:pPr>
            <a:endParaRPr lang="en-US" b="1" dirty="0"/>
          </a:p>
          <a:p>
            <a:endParaRPr lang="en-US" b="1" dirty="0"/>
          </a:p>
        </p:txBody>
      </p:sp>
      <p:pic>
        <p:nvPicPr>
          <p:cNvPr id="5" name="Picture 4" descr="Graphical user interface, text, application, email&#10;&#10;Description automatically generated">
            <a:extLst>
              <a:ext uri="{FF2B5EF4-FFF2-40B4-BE49-F238E27FC236}">
                <a16:creationId xmlns:a16="http://schemas.microsoft.com/office/drawing/2014/main" id="{8362ED97-4B3A-EF45-AE39-6BDA701B9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632" y="1628800"/>
            <a:ext cx="7024752" cy="3512376"/>
          </a:xfrm>
          <a:prstGeom prst="rect">
            <a:avLst/>
          </a:prstGeom>
        </p:spPr>
      </p:pic>
      <p:sp>
        <p:nvSpPr>
          <p:cNvPr id="6" name="Rectangle 5">
            <a:extLst>
              <a:ext uri="{FF2B5EF4-FFF2-40B4-BE49-F238E27FC236}">
                <a16:creationId xmlns:a16="http://schemas.microsoft.com/office/drawing/2014/main" id="{693DECBA-C444-004D-A427-57AE05525334}"/>
              </a:ext>
            </a:extLst>
          </p:cNvPr>
          <p:cNvSpPr/>
          <p:nvPr/>
        </p:nvSpPr>
        <p:spPr>
          <a:xfrm>
            <a:off x="827584" y="5400303"/>
            <a:ext cx="7200800" cy="1200329"/>
          </a:xfrm>
          <a:prstGeom prst="rect">
            <a:avLst/>
          </a:prstGeom>
        </p:spPr>
        <p:txBody>
          <a:bodyPr wrap="square">
            <a:spAutoFit/>
          </a:bodyPr>
          <a:lstStyle/>
          <a:p>
            <a:r>
              <a:rPr lang="en-US" dirty="0"/>
              <a:t>This is bad and we want to avoid doing it! It's far better to convert all our text to UTF-8 as soon as we can and keep it in that encoding. The best time to convert non UTF-8 input into UTF-8 is when you read in files, which we'll talk about next.</a:t>
            </a:r>
          </a:p>
        </p:txBody>
      </p:sp>
      <p:sp>
        <p:nvSpPr>
          <p:cNvPr id="4" name="Slide Number Placeholder 3">
            <a:extLst>
              <a:ext uri="{FF2B5EF4-FFF2-40B4-BE49-F238E27FC236}">
                <a16:creationId xmlns:a16="http://schemas.microsoft.com/office/drawing/2014/main" id="{8B8AB4C2-597B-7D4C-8F87-273E01568735}"/>
              </a:ext>
            </a:extLst>
          </p:cNvPr>
          <p:cNvSpPr>
            <a:spLocks noGrp="1"/>
          </p:cNvSpPr>
          <p:nvPr>
            <p:ph type="sldNum" sz="quarter" idx="12"/>
          </p:nvPr>
        </p:nvSpPr>
        <p:spPr/>
        <p:txBody>
          <a:bodyPr/>
          <a:lstStyle/>
          <a:p>
            <a:pPr>
              <a:defRPr/>
            </a:pPr>
            <a:fld id="{740F825C-949B-974C-AB99-C3CE0C97A40B}" type="slidenum">
              <a:rPr lang="en-GB" altLang="en-US" smtClean="0"/>
              <a:pPr>
                <a:defRPr/>
              </a:pPr>
              <a:t>69</a:t>
            </a:fld>
            <a:endParaRPr lang="en-GB" altLang="en-US"/>
          </a:p>
        </p:txBody>
      </p:sp>
    </p:spTree>
    <p:extLst>
      <p:ext uri="{BB962C8B-B14F-4D97-AF65-F5344CB8AC3E}">
        <p14:creationId xmlns:p14="http://schemas.microsoft.com/office/powerpoint/2010/main" val="407272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Why you should do this?</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5" name="Rectangle 4">
            <a:extLst>
              <a:ext uri="{FF2B5EF4-FFF2-40B4-BE49-F238E27FC236}">
                <a16:creationId xmlns:a16="http://schemas.microsoft.com/office/drawing/2014/main" id="{A95560E2-CE1D-3D48-8B4B-479E45DC0B9D}"/>
              </a:ext>
            </a:extLst>
          </p:cNvPr>
          <p:cNvSpPr/>
          <p:nvPr/>
        </p:nvSpPr>
        <p:spPr>
          <a:xfrm>
            <a:off x="598472" y="1600200"/>
            <a:ext cx="8229600" cy="2831544"/>
          </a:xfrm>
          <a:prstGeom prst="rect">
            <a:avLst/>
          </a:prstGeom>
        </p:spPr>
        <p:txBody>
          <a:bodyPr wrap="square">
            <a:spAutoFit/>
          </a:bodyPr>
          <a:lstStyle/>
          <a:p>
            <a:endParaRPr lang="en-US" dirty="0"/>
          </a:p>
          <a:p>
            <a:pPr marL="342900" indent="-342900">
              <a:buFont typeface="Arial" panose="020B0604020202020204" pitchFamily="34" charset="0"/>
              <a:buChar char="•"/>
            </a:pPr>
            <a:r>
              <a:rPr lang="en-US" sz="2000" dirty="0">
                <a:hlinkClick r:id="rId2"/>
              </a:rPr>
              <a:t>Tree-based algorithms</a:t>
            </a:r>
            <a:r>
              <a:rPr lang="en-US" sz="2000" dirty="0"/>
              <a:t>, on the other hand, are fairly insensitive to the scale of the features.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Think about it, a decision tree is only splitting a node based on a single feature. The decision tree splits a node on a feature that increases the homogeneity of the node.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split on a feature is not influenced by other features.</a:t>
            </a:r>
          </a:p>
        </p:txBody>
      </p:sp>
      <p:sp>
        <p:nvSpPr>
          <p:cNvPr id="3" name="Slide Number Placeholder 2">
            <a:extLst>
              <a:ext uri="{FF2B5EF4-FFF2-40B4-BE49-F238E27FC236}">
                <a16:creationId xmlns:a16="http://schemas.microsoft.com/office/drawing/2014/main" id="{ECFCB7A7-E5D3-CE41-B6F7-3D4B3C7DC50C}"/>
              </a:ext>
            </a:extLst>
          </p:cNvPr>
          <p:cNvSpPr>
            <a:spLocks noGrp="1"/>
          </p:cNvSpPr>
          <p:nvPr>
            <p:ph type="sldNum" sz="quarter" idx="12"/>
          </p:nvPr>
        </p:nvSpPr>
        <p:spPr/>
        <p:txBody>
          <a:bodyPr/>
          <a:lstStyle/>
          <a:p>
            <a:pPr>
              <a:defRPr/>
            </a:pPr>
            <a:fld id="{740F825C-949B-974C-AB99-C3CE0C97A40B}" type="slidenum">
              <a:rPr lang="en-GB" altLang="en-US" smtClean="0"/>
              <a:pPr>
                <a:defRPr/>
              </a:pPr>
              <a:t>7</a:t>
            </a:fld>
            <a:endParaRPr lang="en-GB" altLang="en-US"/>
          </a:p>
        </p:txBody>
      </p:sp>
    </p:spTree>
    <p:extLst>
      <p:ext uri="{BB962C8B-B14F-4D97-AF65-F5344CB8AC3E}">
        <p14:creationId xmlns:p14="http://schemas.microsoft.com/office/powerpoint/2010/main" val="9728962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557808"/>
            <a:ext cx="8229600" cy="1143000"/>
          </a:xfrm>
        </p:spPr>
        <p:txBody>
          <a:bodyPr/>
          <a:lstStyle/>
          <a:p>
            <a:r>
              <a:rPr lang="en-US" sz="4000" b="1" dirty="0">
                <a:solidFill>
                  <a:schemeClr val="accent2"/>
                </a:solidFill>
              </a:rPr>
              <a:t>Reading in files with encoding problems</a:t>
            </a:r>
            <a:br>
              <a:rPr lang="en-US" sz="4000" b="1" dirty="0">
                <a:solidFill>
                  <a:schemeClr val="accent2"/>
                </a:solidFill>
              </a:rPr>
            </a:b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7D5A36E2-7265-2143-B9E6-8E7496BB50DC}"/>
              </a:ext>
            </a:extLst>
          </p:cNvPr>
          <p:cNvSpPr/>
          <p:nvPr/>
        </p:nvSpPr>
        <p:spPr>
          <a:xfrm>
            <a:off x="564620" y="1700808"/>
            <a:ext cx="8061700" cy="923330"/>
          </a:xfrm>
          <a:prstGeom prst="rect">
            <a:avLst/>
          </a:prstGeom>
        </p:spPr>
        <p:txBody>
          <a:bodyPr wrap="square">
            <a:spAutoFit/>
          </a:bodyPr>
          <a:lstStyle/>
          <a:p>
            <a:r>
              <a:rPr lang="en-US" dirty="0"/>
              <a:t>Most files you'll encounter will probably be encoded with UTF-8. This is what Python expects by default, so most of the time you won't run into problems. However, sometimes you'll get an error like this:</a:t>
            </a:r>
          </a:p>
        </p:txBody>
      </p:sp>
      <p:pic>
        <p:nvPicPr>
          <p:cNvPr id="6" name="Picture 5">
            <a:extLst>
              <a:ext uri="{FF2B5EF4-FFF2-40B4-BE49-F238E27FC236}">
                <a16:creationId xmlns:a16="http://schemas.microsoft.com/office/drawing/2014/main" id="{C578A751-B2B4-7144-A375-F94F703C6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780928"/>
            <a:ext cx="4786093" cy="3751262"/>
          </a:xfrm>
          <a:prstGeom prst="rect">
            <a:avLst/>
          </a:prstGeom>
        </p:spPr>
      </p:pic>
      <p:sp>
        <p:nvSpPr>
          <p:cNvPr id="4" name="Slide Number Placeholder 3">
            <a:extLst>
              <a:ext uri="{FF2B5EF4-FFF2-40B4-BE49-F238E27FC236}">
                <a16:creationId xmlns:a16="http://schemas.microsoft.com/office/drawing/2014/main" id="{E3C5FBD0-CE0C-6041-9ECD-B8620FF0F56B}"/>
              </a:ext>
            </a:extLst>
          </p:cNvPr>
          <p:cNvSpPr>
            <a:spLocks noGrp="1"/>
          </p:cNvSpPr>
          <p:nvPr>
            <p:ph type="sldNum" sz="quarter" idx="12"/>
          </p:nvPr>
        </p:nvSpPr>
        <p:spPr/>
        <p:txBody>
          <a:bodyPr/>
          <a:lstStyle/>
          <a:p>
            <a:pPr>
              <a:defRPr/>
            </a:pPr>
            <a:fld id="{740F825C-949B-974C-AB99-C3CE0C97A40B}" type="slidenum">
              <a:rPr lang="en-GB" altLang="en-US" smtClean="0"/>
              <a:pPr>
                <a:defRPr/>
              </a:pPr>
              <a:t>70</a:t>
            </a:fld>
            <a:endParaRPr lang="en-GB" altLang="en-US"/>
          </a:p>
        </p:txBody>
      </p:sp>
    </p:spTree>
    <p:extLst>
      <p:ext uri="{BB962C8B-B14F-4D97-AF65-F5344CB8AC3E}">
        <p14:creationId xmlns:p14="http://schemas.microsoft.com/office/powerpoint/2010/main" val="13187263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557808"/>
            <a:ext cx="8229600" cy="1143000"/>
          </a:xfrm>
        </p:spPr>
        <p:txBody>
          <a:bodyPr/>
          <a:lstStyle/>
          <a:p>
            <a:r>
              <a:rPr lang="en-US" sz="4000" b="1" dirty="0">
                <a:solidFill>
                  <a:schemeClr val="accent2"/>
                </a:solidFill>
              </a:rPr>
              <a:t>Reading in files with encoding problems</a:t>
            </a:r>
            <a:br>
              <a:rPr lang="en-US" sz="4000" b="1" dirty="0">
                <a:solidFill>
                  <a:schemeClr val="accent2"/>
                </a:solidFill>
              </a:rPr>
            </a:b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4" name="Rectangle 3">
            <a:extLst>
              <a:ext uri="{FF2B5EF4-FFF2-40B4-BE49-F238E27FC236}">
                <a16:creationId xmlns:a16="http://schemas.microsoft.com/office/drawing/2014/main" id="{CA81FB55-6BCF-094B-A447-E6E78920B17A}"/>
              </a:ext>
            </a:extLst>
          </p:cNvPr>
          <p:cNvSpPr/>
          <p:nvPr/>
        </p:nvSpPr>
        <p:spPr>
          <a:xfrm>
            <a:off x="827584" y="1916832"/>
            <a:ext cx="7751796" cy="4247317"/>
          </a:xfrm>
          <a:prstGeom prst="rect">
            <a:avLst/>
          </a:prstGeom>
        </p:spPr>
        <p:txBody>
          <a:bodyPr wrap="square">
            <a:spAutoFit/>
          </a:bodyPr>
          <a:lstStyle/>
          <a:p>
            <a:r>
              <a:rPr lang="en-US" dirty="0"/>
              <a:t>Notice that we get the same </a:t>
            </a:r>
            <a:r>
              <a:rPr lang="en-US" dirty="0" err="1"/>
              <a:t>UnicodeDecodeError</a:t>
            </a:r>
            <a:r>
              <a:rPr lang="en-US" dirty="0"/>
              <a:t> we got when we tried to decode UTF-8 bytes as if they were ASCII! </a:t>
            </a:r>
          </a:p>
          <a:p>
            <a:endParaRPr lang="en-US" dirty="0"/>
          </a:p>
          <a:p>
            <a:endParaRPr lang="en-US" dirty="0"/>
          </a:p>
          <a:p>
            <a:r>
              <a:rPr lang="en-US" dirty="0"/>
              <a:t>This tells us that this file isn't actually UTF-8. We don't know what encoding it actually </a:t>
            </a:r>
            <a:r>
              <a:rPr lang="en-US" i="1" dirty="0"/>
              <a:t>is</a:t>
            </a:r>
            <a:r>
              <a:rPr lang="en-US" dirty="0"/>
              <a:t> though. </a:t>
            </a:r>
          </a:p>
          <a:p>
            <a:endParaRPr lang="en-US" dirty="0"/>
          </a:p>
          <a:p>
            <a:r>
              <a:rPr lang="en-US" dirty="0"/>
              <a:t>One way to figure it out is to try and test a bunch of different character encodings and see if any of them work. </a:t>
            </a:r>
          </a:p>
          <a:p>
            <a:endParaRPr lang="en-US" dirty="0"/>
          </a:p>
          <a:p>
            <a:endParaRPr lang="en-US" dirty="0"/>
          </a:p>
          <a:p>
            <a:r>
              <a:rPr lang="en-US" b="1" dirty="0"/>
              <a:t>A better way, though, is to use the </a:t>
            </a:r>
            <a:r>
              <a:rPr lang="en-US" b="1" dirty="0" err="1"/>
              <a:t>chardet</a:t>
            </a:r>
            <a:r>
              <a:rPr lang="en-US" b="1" dirty="0"/>
              <a:t> module to try and automatically guess what the right encoding is. It's not 100% guaranteed to be right, but it's usually faster than just trying to guess.</a:t>
            </a:r>
          </a:p>
        </p:txBody>
      </p:sp>
      <p:sp>
        <p:nvSpPr>
          <p:cNvPr id="3" name="Slide Number Placeholder 2">
            <a:extLst>
              <a:ext uri="{FF2B5EF4-FFF2-40B4-BE49-F238E27FC236}">
                <a16:creationId xmlns:a16="http://schemas.microsoft.com/office/drawing/2014/main" id="{B5665DD8-D9E2-384D-8120-97ED518B9191}"/>
              </a:ext>
            </a:extLst>
          </p:cNvPr>
          <p:cNvSpPr>
            <a:spLocks noGrp="1"/>
          </p:cNvSpPr>
          <p:nvPr>
            <p:ph type="sldNum" sz="quarter" idx="12"/>
          </p:nvPr>
        </p:nvSpPr>
        <p:spPr/>
        <p:txBody>
          <a:bodyPr/>
          <a:lstStyle/>
          <a:p>
            <a:pPr>
              <a:defRPr/>
            </a:pPr>
            <a:fld id="{740F825C-949B-974C-AB99-C3CE0C97A40B}" type="slidenum">
              <a:rPr lang="en-GB" altLang="en-US" smtClean="0"/>
              <a:pPr>
                <a:defRPr/>
              </a:pPr>
              <a:t>71</a:t>
            </a:fld>
            <a:endParaRPr lang="en-GB" altLang="en-US"/>
          </a:p>
        </p:txBody>
      </p:sp>
    </p:spTree>
    <p:extLst>
      <p:ext uri="{BB962C8B-B14F-4D97-AF65-F5344CB8AC3E}">
        <p14:creationId xmlns:p14="http://schemas.microsoft.com/office/powerpoint/2010/main" val="4291567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557808"/>
            <a:ext cx="8229600" cy="1143000"/>
          </a:xfrm>
        </p:spPr>
        <p:txBody>
          <a:bodyPr/>
          <a:lstStyle/>
          <a:p>
            <a:r>
              <a:rPr lang="en-US" sz="4000" b="1" dirty="0">
                <a:solidFill>
                  <a:schemeClr val="accent2"/>
                </a:solidFill>
              </a:rPr>
              <a:t>Reading in files with encoding problems</a:t>
            </a:r>
            <a:br>
              <a:rPr lang="en-US" sz="4000" b="1" dirty="0">
                <a:solidFill>
                  <a:schemeClr val="accent2"/>
                </a:solidFill>
              </a:rPr>
            </a:b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pic>
        <p:nvPicPr>
          <p:cNvPr id="5" name="Picture 4" descr="Graphical user interface, text, application&#10;&#10;Description automatically generated">
            <a:extLst>
              <a:ext uri="{FF2B5EF4-FFF2-40B4-BE49-F238E27FC236}">
                <a16:creationId xmlns:a16="http://schemas.microsoft.com/office/drawing/2014/main" id="{B0F3584C-F170-FB40-9214-9C9FC3540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 y="1746250"/>
            <a:ext cx="7734300" cy="3365500"/>
          </a:xfrm>
          <a:prstGeom prst="rect">
            <a:avLst/>
          </a:prstGeom>
        </p:spPr>
      </p:pic>
      <p:sp>
        <p:nvSpPr>
          <p:cNvPr id="3" name="Slide Number Placeholder 2">
            <a:extLst>
              <a:ext uri="{FF2B5EF4-FFF2-40B4-BE49-F238E27FC236}">
                <a16:creationId xmlns:a16="http://schemas.microsoft.com/office/drawing/2014/main" id="{DAAED6A5-D166-9C4F-87C9-4642520C51A8}"/>
              </a:ext>
            </a:extLst>
          </p:cNvPr>
          <p:cNvSpPr>
            <a:spLocks noGrp="1"/>
          </p:cNvSpPr>
          <p:nvPr>
            <p:ph type="sldNum" sz="quarter" idx="12"/>
          </p:nvPr>
        </p:nvSpPr>
        <p:spPr/>
        <p:txBody>
          <a:bodyPr/>
          <a:lstStyle/>
          <a:p>
            <a:pPr>
              <a:defRPr/>
            </a:pPr>
            <a:fld id="{740F825C-949B-974C-AB99-C3CE0C97A40B}" type="slidenum">
              <a:rPr lang="en-GB" altLang="en-US" smtClean="0"/>
              <a:pPr>
                <a:defRPr/>
              </a:pPr>
              <a:t>72</a:t>
            </a:fld>
            <a:endParaRPr lang="en-GB" altLang="en-US"/>
          </a:p>
        </p:txBody>
      </p:sp>
    </p:spTree>
    <p:extLst>
      <p:ext uri="{BB962C8B-B14F-4D97-AF65-F5344CB8AC3E}">
        <p14:creationId xmlns:p14="http://schemas.microsoft.com/office/powerpoint/2010/main" val="16995376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557808"/>
            <a:ext cx="8229600" cy="1143000"/>
          </a:xfrm>
        </p:spPr>
        <p:txBody>
          <a:bodyPr/>
          <a:lstStyle/>
          <a:p>
            <a:r>
              <a:rPr lang="en-US" sz="4000" b="1" dirty="0">
                <a:solidFill>
                  <a:schemeClr val="accent2"/>
                </a:solidFill>
              </a:rPr>
              <a:t>Reading in files with encoding problems</a:t>
            </a:r>
            <a:br>
              <a:rPr lang="en-US" sz="4000" b="1" dirty="0">
                <a:solidFill>
                  <a:schemeClr val="accent2"/>
                </a:solidFill>
              </a:rPr>
            </a:b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pic>
        <p:nvPicPr>
          <p:cNvPr id="4" name="Picture 3" descr="Graphical user interface, text&#10;&#10;Description automatically generated">
            <a:extLst>
              <a:ext uri="{FF2B5EF4-FFF2-40B4-BE49-F238E27FC236}">
                <a16:creationId xmlns:a16="http://schemas.microsoft.com/office/drawing/2014/main" id="{59AA7458-CD9F-954C-AA74-5F54E121A1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 y="2311400"/>
            <a:ext cx="8026400" cy="2235200"/>
          </a:xfrm>
          <a:prstGeom prst="rect">
            <a:avLst/>
          </a:prstGeom>
        </p:spPr>
      </p:pic>
      <p:sp>
        <p:nvSpPr>
          <p:cNvPr id="3" name="Slide Number Placeholder 2">
            <a:extLst>
              <a:ext uri="{FF2B5EF4-FFF2-40B4-BE49-F238E27FC236}">
                <a16:creationId xmlns:a16="http://schemas.microsoft.com/office/drawing/2014/main" id="{1F10002D-8C89-2542-83D6-63EC310A467E}"/>
              </a:ext>
            </a:extLst>
          </p:cNvPr>
          <p:cNvSpPr>
            <a:spLocks noGrp="1"/>
          </p:cNvSpPr>
          <p:nvPr>
            <p:ph type="sldNum" sz="quarter" idx="12"/>
          </p:nvPr>
        </p:nvSpPr>
        <p:spPr/>
        <p:txBody>
          <a:bodyPr/>
          <a:lstStyle/>
          <a:p>
            <a:pPr>
              <a:defRPr/>
            </a:pPr>
            <a:fld id="{740F825C-949B-974C-AB99-C3CE0C97A40B}" type="slidenum">
              <a:rPr lang="en-GB" altLang="en-US" smtClean="0"/>
              <a:pPr>
                <a:defRPr/>
              </a:pPr>
              <a:t>73</a:t>
            </a:fld>
            <a:endParaRPr lang="en-GB" altLang="en-US"/>
          </a:p>
        </p:txBody>
      </p:sp>
    </p:spTree>
    <p:extLst>
      <p:ext uri="{BB962C8B-B14F-4D97-AF65-F5344CB8AC3E}">
        <p14:creationId xmlns:p14="http://schemas.microsoft.com/office/powerpoint/2010/main" val="20439696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557808"/>
            <a:ext cx="8229600" cy="1143000"/>
          </a:xfrm>
        </p:spPr>
        <p:txBody>
          <a:bodyPr/>
          <a:lstStyle/>
          <a:p>
            <a:r>
              <a:rPr lang="en-US" sz="4000" b="1" dirty="0">
                <a:solidFill>
                  <a:schemeClr val="accent2"/>
                </a:solidFill>
              </a:rPr>
              <a:t>Reading in files with encoding problems</a:t>
            </a:r>
            <a:br>
              <a:rPr lang="en-US" sz="4000" b="1" dirty="0">
                <a:solidFill>
                  <a:schemeClr val="accent2"/>
                </a:solidFill>
              </a:rPr>
            </a:b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pic>
        <p:nvPicPr>
          <p:cNvPr id="5" name="Picture 4" descr="Table&#10;&#10;Description automatically generated">
            <a:extLst>
              <a:ext uri="{FF2B5EF4-FFF2-40B4-BE49-F238E27FC236}">
                <a16:creationId xmlns:a16="http://schemas.microsoft.com/office/drawing/2014/main" id="{B613D7E3-FF5A-BC4C-B460-88D7CF5AB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906" y="1844824"/>
            <a:ext cx="7683500" cy="4267200"/>
          </a:xfrm>
          <a:prstGeom prst="rect">
            <a:avLst/>
          </a:prstGeom>
        </p:spPr>
      </p:pic>
      <p:sp>
        <p:nvSpPr>
          <p:cNvPr id="3" name="Slide Number Placeholder 2">
            <a:extLst>
              <a:ext uri="{FF2B5EF4-FFF2-40B4-BE49-F238E27FC236}">
                <a16:creationId xmlns:a16="http://schemas.microsoft.com/office/drawing/2014/main" id="{A1FF96A7-FE65-2D4C-98D7-D03085544DF6}"/>
              </a:ext>
            </a:extLst>
          </p:cNvPr>
          <p:cNvSpPr>
            <a:spLocks noGrp="1"/>
          </p:cNvSpPr>
          <p:nvPr>
            <p:ph type="sldNum" sz="quarter" idx="12"/>
          </p:nvPr>
        </p:nvSpPr>
        <p:spPr/>
        <p:txBody>
          <a:bodyPr/>
          <a:lstStyle/>
          <a:p>
            <a:pPr>
              <a:defRPr/>
            </a:pPr>
            <a:fld id="{740F825C-949B-974C-AB99-C3CE0C97A40B}" type="slidenum">
              <a:rPr lang="en-GB" altLang="en-US" smtClean="0"/>
              <a:pPr>
                <a:defRPr/>
              </a:pPr>
              <a:t>74</a:t>
            </a:fld>
            <a:endParaRPr lang="en-GB" altLang="en-US"/>
          </a:p>
        </p:txBody>
      </p:sp>
    </p:spTree>
    <p:extLst>
      <p:ext uri="{BB962C8B-B14F-4D97-AF65-F5344CB8AC3E}">
        <p14:creationId xmlns:p14="http://schemas.microsoft.com/office/powerpoint/2010/main" val="11033053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557808"/>
            <a:ext cx="8229600" cy="1143000"/>
          </a:xfrm>
        </p:spPr>
        <p:txBody>
          <a:bodyPr/>
          <a:lstStyle/>
          <a:p>
            <a:r>
              <a:rPr lang="en-US" sz="4000" b="1" dirty="0">
                <a:solidFill>
                  <a:schemeClr val="accent2"/>
                </a:solidFill>
              </a:rPr>
              <a:t>Reading in files with encoding problems</a:t>
            </a:r>
            <a:br>
              <a:rPr lang="en-US" sz="4000" b="1" dirty="0">
                <a:solidFill>
                  <a:schemeClr val="accent2"/>
                </a:solidFill>
              </a:rPr>
            </a:b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69B8F287-D22D-5142-8204-48F588CBC895}"/>
              </a:ext>
            </a:extLst>
          </p:cNvPr>
          <p:cNvSpPr/>
          <p:nvPr/>
        </p:nvSpPr>
        <p:spPr>
          <a:xfrm>
            <a:off x="899592" y="1772816"/>
            <a:ext cx="7488832" cy="2031325"/>
          </a:xfrm>
          <a:prstGeom prst="rect">
            <a:avLst/>
          </a:prstGeom>
        </p:spPr>
        <p:txBody>
          <a:bodyPr wrap="square">
            <a:spAutoFit/>
          </a:bodyPr>
          <a:lstStyle/>
          <a:p>
            <a:r>
              <a:rPr lang="en-US" b="1" dirty="0"/>
              <a:t>What if the encoding </a:t>
            </a:r>
            <a:r>
              <a:rPr lang="en-US" b="1" dirty="0" err="1"/>
              <a:t>chardet</a:t>
            </a:r>
            <a:r>
              <a:rPr lang="en-US" b="1" dirty="0"/>
              <a:t> guesses isn't right?</a:t>
            </a:r>
            <a:r>
              <a:rPr lang="en-US" dirty="0"/>
              <a:t> </a:t>
            </a:r>
          </a:p>
          <a:p>
            <a:endParaRPr lang="en-US" dirty="0"/>
          </a:p>
          <a:p>
            <a:r>
              <a:rPr lang="en-US" dirty="0"/>
              <a:t>Since </a:t>
            </a:r>
            <a:r>
              <a:rPr lang="en-US" dirty="0" err="1"/>
              <a:t>chardet</a:t>
            </a:r>
            <a:r>
              <a:rPr lang="en-US" dirty="0"/>
              <a:t> is basically just a fancy guesser, sometimes it will guess the wrong encoding. </a:t>
            </a:r>
          </a:p>
          <a:p>
            <a:endParaRPr lang="en-US" dirty="0"/>
          </a:p>
          <a:p>
            <a:r>
              <a:rPr lang="en-US" dirty="0"/>
              <a:t>One thing you can try is looking at more or less of the file and seeing if you get a different result and then try that.</a:t>
            </a:r>
          </a:p>
        </p:txBody>
      </p:sp>
      <p:sp>
        <p:nvSpPr>
          <p:cNvPr id="4" name="Slide Number Placeholder 3">
            <a:extLst>
              <a:ext uri="{FF2B5EF4-FFF2-40B4-BE49-F238E27FC236}">
                <a16:creationId xmlns:a16="http://schemas.microsoft.com/office/drawing/2014/main" id="{746C9B89-50C5-024A-83F0-C8916590E814}"/>
              </a:ext>
            </a:extLst>
          </p:cNvPr>
          <p:cNvSpPr>
            <a:spLocks noGrp="1"/>
          </p:cNvSpPr>
          <p:nvPr>
            <p:ph type="sldNum" sz="quarter" idx="12"/>
          </p:nvPr>
        </p:nvSpPr>
        <p:spPr/>
        <p:txBody>
          <a:bodyPr/>
          <a:lstStyle/>
          <a:p>
            <a:pPr>
              <a:defRPr/>
            </a:pPr>
            <a:fld id="{740F825C-949B-974C-AB99-C3CE0C97A40B}" type="slidenum">
              <a:rPr lang="en-GB" altLang="en-US" smtClean="0"/>
              <a:pPr>
                <a:defRPr/>
              </a:pPr>
              <a:t>75</a:t>
            </a:fld>
            <a:endParaRPr lang="en-GB" altLang="en-US"/>
          </a:p>
        </p:txBody>
      </p:sp>
    </p:spTree>
    <p:extLst>
      <p:ext uri="{BB962C8B-B14F-4D97-AF65-F5344CB8AC3E}">
        <p14:creationId xmlns:p14="http://schemas.microsoft.com/office/powerpoint/2010/main" val="1722300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Scaling and Normalization </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B28A8518-5310-A048-9175-B98E833925B7}"/>
              </a:ext>
            </a:extLst>
          </p:cNvPr>
          <p:cNvSpPr>
            <a:spLocks noGrp="1"/>
          </p:cNvSpPr>
          <p:nvPr>
            <p:ph idx="1"/>
          </p:nvPr>
        </p:nvSpPr>
        <p:spPr/>
        <p:txBody>
          <a:bodyPr/>
          <a:lstStyle/>
          <a:p>
            <a:pPr marL="0" indent="0">
              <a:buNone/>
            </a:pPr>
            <a:endParaRPr lang="en-US" sz="2000" b="1" dirty="0">
              <a:solidFill>
                <a:schemeClr val="bg2"/>
              </a:solidFill>
            </a:endParaRPr>
          </a:p>
          <a:p>
            <a:pPr marL="0" indent="0">
              <a:buNone/>
            </a:pPr>
            <a:r>
              <a:rPr lang="en-US" sz="2400" b="1" dirty="0"/>
              <a:t>Scaling vs. Normalization: What's the difference?</a:t>
            </a:r>
          </a:p>
          <a:p>
            <a:pPr marL="0" indent="0">
              <a:buNone/>
            </a:pPr>
            <a:endParaRPr lang="en-US" sz="1800" b="1" dirty="0">
              <a:solidFill>
                <a:schemeClr val="bg2"/>
              </a:solidFill>
            </a:endParaRPr>
          </a:p>
          <a:p>
            <a:r>
              <a:rPr lang="en-US" sz="1800" dirty="0"/>
              <a:t>One of the reasons that it's easy to get confused between scaling and normalization is because the terms are sometimes used interchangeably and, to make it even more confusing, they are very similar! </a:t>
            </a:r>
          </a:p>
          <a:p>
            <a:endParaRPr lang="en-US" sz="1800" dirty="0"/>
          </a:p>
          <a:p>
            <a:r>
              <a:rPr lang="en-US" sz="1800" dirty="0"/>
              <a:t>In both cases, you're transforming the values of numeric variables so that the transformed data points have specific helpful properties. The difference is that:</a:t>
            </a:r>
          </a:p>
          <a:p>
            <a:endParaRPr lang="en-US" sz="1800" dirty="0"/>
          </a:p>
          <a:p>
            <a:r>
              <a:rPr lang="en-US" sz="1800" dirty="0"/>
              <a:t>in </a:t>
            </a:r>
            <a:r>
              <a:rPr lang="en-US" sz="1800" b="1" dirty="0"/>
              <a:t>scaling</a:t>
            </a:r>
            <a:r>
              <a:rPr lang="en-US" sz="1800" dirty="0"/>
              <a:t>, you're changing the </a:t>
            </a:r>
            <a:r>
              <a:rPr lang="en-US" sz="1800" i="1" dirty="0"/>
              <a:t>range</a:t>
            </a:r>
            <a:r>
              <a:rPr lang="en-US" sz="1800" dirty="0"/>
              <a:t> of your data, while </a:t>
            </a:r>
          </a:p>
          <a:p>
            <a:endParaRPr lang="en-US" sz="1800" dirty="0"/>
          </a:p>
          <a:p>
            <a:r>
              <a:rPr lang="en-US" sz="1800" dirty="0"/>
              <a:t>in </a:t>
            </a:r>
            <a:r>
              <a:rPr lang="en-US" sz="1800" b="1" dirty="0"/>
              <a:t>normalization</a:t>
            </a:r>
            <a:r>
              <a:rPr lang="en-US" sz="1800" dirty="0"/>
              <a:t>, you're changing the </a:t>
            </a:r>
            <a:r>
              <a:rPr lang="en-US" sz="1800" i="1" dirty="0"/>
              <a:t>shape of the distribution</a:t>
            </a:r>
            <a:r>
              <a:rPr lang="en-US" sz="1800" dirty="0"/>
              <a:t> of your data. </a:t>
            </a:r>
          </a:p>
          <a:p>
            <a:pPr marL="0" indent="0">
              <a:buNone/>
            </a:pPr>
            <a:endParaRPr lang="en-US" sz="1800" b="1" dirty="0">
              <a:solidFill>
                <a:schemeClr val="bg2"/>
              </a:solidFill>
            </a:endParaRPr>
          </a:p>
        </p:txBody>
      </p:sp>
      <p:sp>
        <p:nvSpPr>
          <p:cNvPr id="4" name="Slide Number Placeholder 3">
            <a:extLst>
              <a:ext uri="{FF2B5EF4-FFF2-40B4-BE49-F238E27FC236}">
                <a16:creationId xmlns:a16="http://schemas.microsoft.com/office/drawing/2014/main" id="{1D2DA59F-C5D2-2A49-B956-39D714DD9807}"/>
              </a:ext>
            </a:extLst>
          </p:cNvPr>
          <p:cNvSpPr>
            <a:spLocks noGrp="1"/>
          </p:cNvSpPr>
          <p:nvPr>
            <p:ph type="sldNum" sz="quarter" idx="12"/>
          </p:nvPr>
        </p:nvSpPr>
        <p:spPr/>
        <p:txBody>
          <a:bodyPr/>
          <a:lstStyle/>
          <a:p>
            <a:pPr>
              <a:defRPr/>
            </a:pPr>
            <a:fld id="{740F825C-949B-974C-AB99-C3CE0C97A40B}" type="slidenum">
              <a:rPr lang="en-GB" altLang="en-US" smtClean="0"/>
              <a:pPr>
                <a:defRPr/>
              </a:pPr>
              <a:t>8</a:t>
            </a:fld>
            <a:endParaRPr lang="en-GB" altLang="en-US"/>
          </a:p>
        </p:txBody>
      </p:sp>
    </p:spTree>
    <p:extLst>
      <p:ext uri="{BB962C8B-B14F-4D97-AF65-F5344CB8AC3E}">
        <p14:creationId xmlns:p14="http://schemas.microsoft.com/office/powerpoint/2010/main" val="3926037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Scaling</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B28A8518-5310-A048-9175-B98E833925B7}"/>
              </a:ext>
            </a:extLst>
          </p:cNvPr>
          <p:cNvSpPr>
            <a:spLocks noGrp="1"/>
          </p:cNvSpPr>
          <p:nvPr>
            <p:ph idx="1"/>
          </p:nvPr>
        </p:nvSpPr>
        <p:spPr>
          <a:xfrm>
            <a:off x="457200" y="1377642"/>
            <a:ext cx="8229600" cy="4525963"/>
          </a:xfrm>
        </p:spPr>
        <p:txBody>
          <a:bodyPr/>
          <a:lstStyle/>
          <a:p>
            <a:pPr marL="0" indent="0">
              <a:buNone/>
            </a:pPr>
            <a:endParaRPr lang="en-US" sz="2000" b="1" dirty="0">
              <a:solidFill>
                <a:schemeClr val="bg2"/>
              </a:solidFill>
            </a:endParaRPr>
          </a:p>
          <a:p>
            <a:r>
              <a:rPr lang="en-US" sz="2000" dirty="0"/>
              <a:t>This means that you're transforming your data so that it fits within a specific scale, like 0-100 or 0-1. </a:t>
            </a:r>
          </a:p>
          <a:p>
            <a:endParaRPr lang="en-US" sz="2000" dirty="0"/>
          </a:p>
          <a:p>
            <a:r>
              <a:rPr lang="en-US" sz="2000" dirty="0"/>
              <a:t>You want to scale data when you're using methods based on measures of how far apart data points are, like </a:t>
            </a:r>
            <a:r>
              <a:rPr lang="en-US" sz="2000" dirty="0">
                <a:hlinkClick r:id="rId2"/>
              </a:rPr>
              <a:t>support vector machines (SVM)</a:t>
            </a:r>
            <a:r>
              <a:rPr lang="en-US" sz="2000" dirty="0"/>
              <a:t> or </a:t>
            </a:r>
            <a:r>
              <a:rPr lang="en-US" sz="2000" dirty="0">
                <a:hlinkClick r:id="rId3"/>
              </a:rPr>
              <a:t>k-nearest neighbors (KNN)</a:t>
            </a:r>
            <a:r>
              <a:rPr lang="en-US" sz="2000" dirty="0"/>
              <a:t>. </a:t>
            </a:r>
          </a:p>
          <a:p>
            <a:endParaRPr lang="en-US" sz="2000" dirty="0"/>
          </a:p>
          <a:p>
            <a:r>
              <a:rPr lang="en-US" sz="2000" dirty="0"/>
              <a:t>With these algorithms, a change of "1" in any numeric feature is given the same importance.</a:t>
            </a:r>
            <a:endParaRPr lang="en-US" sz="2000" b="1" dirty="0">
              <a:solidFill>
                <a:schemeClr val="bg2"/>
              </a:solidFill>
            </a:endParaRPr>
          </a:p>
        </p:txBody>
      </p:sp>
      <p:sp>
        <p:nvSpPr>
          <p:cNvPr id="4" name="Slide Number Placeholder 3">
            <a:extLst>
              <a:ext uri="{FF2B5EF4-FFF2-40B4-BE49-F238E27FC236}">
                <a16:creationId xmlns:a16="http://schemas.microsoft.com/office/drawing/2014/main" id="{09D2B4C7-A719-2248-B91D-6B5C2BE748CE}"/>
              </a:ext>
            </a:extLst>
          </p:cNvPr>
          <p:cNvSpPr>
            <a:spLocks noGrp="1"/>
          </p:cNvSpPr>
          <p:nvPr>
            <p:ph type="sldNum" sz="quarter" idx="12"/>
          </p:nvPr>
        </p:nvSpPr>
        <p:spPr/>
        <p:txBody>
          <a:bodyPr/>
          <a:lstStyle/>
          <a:p>
            <a:pPr>
              <a:defRPr/>
            </a:pPr>
            <a:fld id="{740F825C-949B-974C-AB99-C3CE0C97A40B}" type="slidenum">
              <a:rPr lang="en-GB" altLang="en-US" smtClean="0"/>
              <a:pPr>
                <a:defRPr/>
              </a:pPr>
              <a:t>9</a:t>
            </a:fld>
            <a:endParaRPr lang="en-GB" altLang="en-US"/>
          </a:p>
        </p:txBody>
      </p:sp>
    </p:spTree>
    <p:extLst>
      <p:ext uri="{BB962C8B-B14F-4D97-AF65-F5344CB8AC3E}">
        <p14:creationId xmlns:p14="http://schemas.microsoft.com/office/powerpoint/2010/main" val="178526444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7423</TotalTime>
  <Words>3237</Words>
  <Application>Microsoft Macintosh PowerPoint</Application>
  <PresentationFormat>On-screen Show (4:3)</PresentationFormat>
  <Paragraphs>466</Paragraphs>
  <Slides>75</Slides>
  <Notes>38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75</vt:i4>
      </vt:variant>
    </vt:vector>
  </HeadingPairs>
  <TitlesOfParts>
    <vt:vector size="78" baseType="lpstr">
      <vt:lpstr>Arial</vt:lpstr>
      <vt:lpstr>Menlo</vt:lpstr>
      <vt:lpstr>Default Design</vt:lpstr>
      <vt:lpstr>NLP 220  Data Science and Machine Learning Fundamentals  Lecture 15</vt:lpstr>
      <vt:lpstr>Scaling and Normalization</vt:lpstr>
      <vt:lpstr>Scaling and Normalizing</vt:lpstr>
      <vt:lpstr>Scaling and Normalizing</vt:lpstr>
      <vt:lpstr>Why you should do this?</vt:lpstr>
      <vt:lpstr>Why you should do this?</vt:lpstr>
      <vt:lpstr>Why you should do this?</vt:lpstr>
      <vt:lpstr>Scaling and Normalization </vt:lpstr>
      <vt:lpstr>Scaling</vt:lpstr>
      <vt:lpstr>Scaling</vt:lpstr>
      <vt:lpstr>Min-Max Scaling</vt:lpstr>
      <vt:lpstr>Scaling</vt:lpstr>
      <vt:lpstr>Scaling</vt:lpstr>
      <vt:lpstr>Scaling</vt:lpstr>
      <vt:lpstr>Scaling</vt:lpstr>
      <vt:lpstr>Scaling</vt:lpstr>
      <vt:lpstr>Scaling</vt:lpstr>
      <vt:lpstr>Scaling</vt:lpstr>
      <vt:lpstr>Normalization</vt:lpstr>
      <vt:lpstr>Normalization</vt:lpstr>
      <vt:lpstr>Normalizing</vt:lpstr>
      <vt:lpstr>Normalization</vt:lpstr>
      <vt:lpstr>Normalization</vt:lpstr>
      <vt:lpstr>Box-cox transform of train and test data</vt:lpstr>
      <vt:lpstr>Box-cox transform of train and test data</vt:lpstr>
      <vt:lpstr>Let’s Try the Code! </vt:lpstr>
      <vt:lpstr>Scaling &amp; Normalization: Another Example </vt:lpstr>
      <vt:lpstr>Scaling &amp; Normalization: Another Example </vt:lpstr>
      <vt:lpstr>Scaling &amp; Normalization: Another Example </vt:lpstr>
      <vt:lpstr>Scaling &amp; Normalization: Another Example </vt:lpstr>
      <vt:lpstr>Scaling &amp; Normalization: Another Example </vt:lpstr>
      <vt:lpstr>Scaling &amp; Normalization: Another Example </vt:lpstr>
      <vt:lpstr>Scaling &amp; Normalization: Another Example </vt:lpstr>
      <vt:lpstr>Scaling &amp; Normalization: Another Example </vt:lpstr>
      <vt:lpstr>Let’s Try The Code!</vt:lpstr>
      <vt:lpstr>Parsing Dates</vt:lpstr>
      <vt:lpstr>Parsing Dates</vt:lpstr>
      <vt:lpstr>Parsing Dates</vt:lpstr>
      <vt:lpstr>Parsing Dates</vt:lpstr>
      <vt:lpstr>Parsing Dates</vt:lpstr>
      <vt:lpstr>Convert Date Columns to Date Time</vt:lpstr>
      <vt:lpstr>Convert Date Columns to Date Time</vt:lpstr>
      <vt:lpstr>Convert Date Columns to Date Time</vt:lpstr>
      <vt:lpstr>Convert Date Columns to Date Time</vt:lpstr>
      <vt:lpstr>Select the day of the month</vt:lpstr>
      <vt:lpstr>Select the day of the month</vt:lpstr>
      <vt:lpstr>Plot the day of the month to check the date parsing</vt:lpstr>
      <vt:lpstr>Plot the day of the month to check the date parsing</vt:lpstr>
      <vt:lpstr>Another Example  </vt:lpstr>
      <vt:lpstr>Another Example  </vt:lpstr>
      <vt:lpstr>Another Example  </vt:lpstr>
      <vt:lpstr>Another Example  </vt:lpstr>
      <vt:lpstr>Another Example  </vt:lpstr>
      <vt:lpstr>Another Example  </vt:lpstr>
      <vt:lpstr>Character Encoding</vt:lpstr>
      <vt:lpstr>Character Encoding</vt:lpstr>
      <vt:lpstr>Character Encoding</vt:lpstr>
      <vt:lpstr>Character Encoding</vt:lpstr>
      <vt:lpstr>Character Encoding</vt:lpstr>
      <vt:lpstr>Character Encoding</vt:lpstr>
      <vt:lpstr>Character Encoding</vt:lpstr>
      <vt:lpstr>Character Encoding</vt:lpstr>
      <vt:lpstr>Character Encoding</vt:lpstr>
      <vt:lpstr>Character Encoding</vt:lpstr>
      <vt:lpstr>Character Encoding</vt:lpstr>
      <vt:lpstr>Character Encoding</vt:lpstr>
      <vt:lpstr>Character Encoding</vt:lpstr>
      <vt:lpstr>Character Encoding</vt:lpstr>
      <vt:lpstr>Character Encoding</vt:lpstr>
      <vt:lpstr>Reading in files with encoding problems </vt:lpstr>
      <vt:lpstr>Reading in files with encoding problems </vt:lpstr>
      <vt:lpstr>Reading in files with encoding problems </vt:lpstr>
      <vt:lpstr>Reading in files with encoding problems </vt:lpstr>
      <vt:lpstr>Reading in files with encoding problems </vt:lpstr>
      <vt:lpstr>Reading in files with encoding problems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220  Data Collection, Wrangling and Crowdsourcing  Lecture 2</dc:title>
  <dc:creator>Richard Xiao</dc:creator>
  <cp:lastModifiedBy>Jalal Mahmud</cp:lastModifiedBy>
  <cp:revision>33</cp:revision>
  <dcterms:created xsi:type="dcterms:W3CDTF">2007-12-28T20:36:17Z</dcterms:created>
  <dcterms:modified xsi:type="dcterms:W3CDTF">2022-11-10T05:07:43Z</dcterms:modified>
</cp:coreProperties>
</file>