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media/image57.jpg" ContentType="image/jpg"/>
  <Override PartName="/ppt/media/image58.jpg" ContentType="image/jpg"/>
  <Override PartName="/ppt/media/image59.jpg" ContentType="image/jpg"/>
  <Override PartName="/ppt/media/image78.jpg" ContentType="image/jpg"/>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8"/>
  </p:notesMasterIdLst>
  <p:sldIdLst>
    <p:sldId id="256" r:id="rId2"/>
    <p:sldId id="257" r:id="rId3"/>
    <p:sldId id="410" r:id="rId4"/>
    <p:sldId id="411" r:id="rId5"/>
    <p:sldId id="412" r:id="rId6"/>
    <p:sldId id="413" r:id="rId7"/>
    <p:sldId id="414" r:id="rId8"/>
    <p:sldId id="415" r:id="rId9"/>
    <p:sldId id="416" r:id="rId10"/>
    <p:sldId id="41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354" r:id="rId27"/>
    <p:sldId id="355" r:id="rId28"/>
    <p:sldId id="356" r:id="rId29"/>
    <p:sldId id="357" r:id="rId30"/>
    <p:sldId id="350" r:id="rId31"/>
    <p:sldId id="358" r:id="rId32"/>
    <p:sldId id="359" r:id="rId33"/>
    <p:sldId id="360" r:id="rId34"/>
    <p:sldId id="361" r:id="rId35"/>
    <p:sldId id="418" r:id="rId36"/>
    <p:sldId id="419" r:id="rId37"/>
  </p:sldIdLst>
  <p:sldSz cx="9144000" cy="6858000" type="screen4x3"/>
  <p:notesSz cx="6858000" cy="9144000"/>
  <p:embeddedFontLst>
    <p:embeddedFont>
      <p:font typeface="Calibri" panose="020F0502020204030204" pitchFamily="34" charset="0"/>
      <p:regular r:id="rId39"/>
      <p:bold r:id="rId40"/>
      <p:italic r:id="rId41"/>
      <p:boldItalic r:id="rId42"/>
    </p:embeddedFont>
    <p:embeddedFont>
      <p:font typeface="Cambria Math" panose="02040503050406030204" pitchFamily="18"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1" roundtripDataSignature="AMtx7mhWKial1/JVIZM+LFH8OuNlggbwG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11"/>
    <p:restoredTop sz="94626"/>
  </p:normalViewPr>
  <p:slideViewPr>
    <p:cSldViewPr snapToGrid="0">
      <p:cViewPr varScale="1">
        <p:scale>
          <a:sx n="121" d="100"/>
          <a:sy n="121" d="100"/>
        </p:scale>
        <p:origin x="1904" y="168"/>
      </p:cViewPr>
      <p:guideLst>
        <p:guide orient="horz" pos="2160"/>
        <p:guide pos="2880"/>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104"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10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10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10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9" name="Google Shape;9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f4e14a0e4a_0_1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8" name="Google Shape;178;gf4e14a0e4a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f4e14a0e4a_0_1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3" name="Google Shape;203;gf4e14a0e4a_0_1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f4e14a0e4a_0_1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9" name="Google Shape;209;gf4e14a0e4a_0_1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f4e14a0e4a_0_1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5" name="Google Shape;215;gf4e14a0e4a_0_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f4e14a0e4a_0_1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1" name="Google Shape;221;gf4e14a0e4a_0_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f4e14a0e4a_0_1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1" name="Google Shape;251;gf4e14a0e4a_0_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f4e14a0e4a_0_1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5" name="Google Shape;265;gf4e14a0e4a_0_1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f4e14a0e4a_0_1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3" name="Google Shape;273;gf4e14a0e4a_0_1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4e14a0e4a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5" name="Google Shape;105;gf4e14a0e4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4e14a0e4a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2" name="Google Shape;112;gf4e14a0e4a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4e14a0e4a_0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1" name="Google Shape;121;gf4e14a0e4a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f4e14a0e4a_0_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9" name="Google Shape;129;gf4e14a0e4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f4e14a0e4a_0_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6" name="Google Shape;136;gf4e14a0e4a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3" name="Google Shape;14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0" name="Google Shape;15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8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8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5"/>
        <p:cNvGrpSpPr/>
        <p:nvPr/>
      </p:nvGrpSpPr>
      <p:grpSpPr>
        <a:xfrm>
          <a:off x="0" y="0"/>
          <a:ext cx="0" cy="0"/>
          <a:chOff x="0" y="0"/>
          <a:chExt cx="0" cy="0"/>
        </a:xfrm>
      </p:grpSpPr>
      <p:sp>
        <p:nvSpPr>
          <p:cNvPr id="26" name="Google Shape;26;p100"/>
          <p:cNvSpPr txBox="1">
            <a:spLocks noGrp="1"/>
          </p:cNvSpPr>
          <p:nvPr>
            <p:ph type="title"/>
          </p:nvPr>
        </p:nvSpPr>
        <p:spPr>
          <a:xfrm>
            <a:off x="457200" y="274638"/>
            <a:ext cx="8229600" cy="11430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sz="3300" b="0" i="0">
                <a:solidFill>
                  <a:srgbClr val="4472C4"/>
                </a:solidFill>
                <a:latin typeface="Calibri"/>
                <a:ea typeface="Calibri"/>
                <a:cs typeface="Calibri"/>
                <a:sym typeface="Calibri"/>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 name="Google Shape;27;p100"/>
          <p:cNvSpPr txBox="1">
            <a:spLocks noGrp="1"/>
          </p:cNvSpPr>
          <p:nvPr>
            <p:ph type="ftr" idx="11"/>
          </p:nvPr>
        </p:nvSpPr>
        <p:spPr>
          <a:xfrm>
            <a:off x="3124200" y="6245225"/>
            <a:ext cx="2895600" cy="47625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00"/>
          <p:cNvSpPr txBox="1">
            <a:spLocks noGrp="1"/>
          </p:cNvSpPr>
          <p:nvPr>
            <p:ph type="dt" idx="10"/>
          </p:nvPr>
        </p:nvSpPr>
        <p:spPr>
          <a:xfrm>
            <a:off x="457200" y="6245225"/>
            <a:ext cx="2133600" cy="4762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00"/>
          <p:cNvSpPr txBox="1">
            <a:spLocks noGrp="1"/>
          </p:cNvSpPr>
          <p:nvPr>
            <p:ph type="sldNum" idx="12"/>
          </p:nvPr>
        </p:nvSpPr>
        <p:spPr>
          <a:xfrm>
            <a:off x="6553200" y="6245225"/>
            <a:ext cx="2133600" cy="476250"/>
          </a:xfrm>
          <a:prstGeom prst="rect">
            <a:avLst/>
          </a:prstGeom>
          <a:noFill/>
          <a:ln>
            <a:noFill/>
          </a:ln>
        </p:spPr>
        <p:txBody>
          <a:bodyPr spcFirstLastPara="1" wrap="square" lIns="0" tIns="0" rIns="0" bIns="0" anchor="t" anchorCtr="0">
            <a:noAutofit/>
          </a:bodyPr>
          <a:lstStyle>
            <a:lvl1pPr marL="0" lvl="0" indent="0" algn="r">
              <a:lnSpc>
                <a:spcPct val="100000"/>
              </a:lnSpc>
              <a:spcBef>
                <a:spcPts val="0"/>
              </a:spcBef>
              <a:spcAft>
                <a:spcPts val="0"/>
              </a:spcAft>
              <a:buSzPts val="1400"/>
              <a:buNone/>
              <a:defRPr>
                <a:solidFill>
                  <a:srgbClr val="888888"/>
                </a:solidFill>
              </a:defRPr>
            </a:lvl1pPr>
            <a:lvl2pPr marL="0" lvl="1" indent="0" algn="r">
              <a:lnSpc>
                <a:spcPct val="100000"/>
              </a:lnSpc>
              <a:spcBef>
                <a:spcPts val="0"/>
              </a:spcBef>
              <a:spcAft>
                <a:spcPts val="0"/>
              </a:spcAft>
              <a:buSzPts val="1400"/>
              <a:buNone/>
              <a:defRPr>
                <a:solidFill>
                  <a:srgbClr val="888888"/>
                </a:solidFill>
              </a:defRPr>
            </a:lvl2pPr>
            <a:lvl3pPr marL="0" lvl="2" indent="0" algn="r">
              <a:lnSpc>
                <a:spcPct val="100000"/>
              </a:lnSpc>
              <a:spcBef>
                <a:spcPts val="0"/>
              </a:spcBef>
              <a:spcAft>
                <a:spcPts val="0"/>
              </a:spcAft>
              <a:buSzPts val="1400"/>
              <a:buNone/>
              <a:defRPr>
                <a:solidFill>
                  <a:srgbClr val="888888"/>
                </a:solidFill>
              </a:defRPr>
            </a:lvl3pPr>
            <a:lvl4pPr marL="0" lvl="3" indent="0" algn="r">
              <a:lnSpc>
                <a:spcPct val="100000"/>
              </a:lnSpc>
              <a:spcBef>
                <a:spcPts val="0"/>
              </a:spcBef>
              <a:spcAft>
                <a:spcPts val="0"/>
              </a:spcAft>
              <a:buSzPts val="1400"/>
              <a:buNone/>
              <a:defRPr>
                <a:solidFill>
                  <a:srgbClr val="888888"/>
                </a:solidFill>
              </a:defRPr>
            </a:lvl4pPr>
            <a:lvl5pPr marL="0" lvl="4" indent="0" algn="r">
              <a:lnSpc>
                <a:spcPct val="100000"/>
              </a:lnSpc>
              <a:spcBef>
                <a:spcPts val="0"/>
              </a:spcBef>
              <a:spcAft>
                <a:spcPts val="0"/>
              </a:spcAft>
              <a:buSzPts val="1400"/>
              <a:buNone/>
              <a:defRPr>
                <a:solidFill>
                  <a:srgbClr val="888888"/>
                </a:solidFill>
              </a:defRPr>
            </a:lvl5pPr>
            <a:lvl6pPr marL="0" lvl="5" indent="0" algn="r">
              <a:lnSpc>
                <a:spcPct val="100000"/>
              </a:lnSpc>
              <a:spcBef>
                <a:spcPts val="0"/>
              </a:spcBef>
              <a:spcAft>
                <a:spcPts val="0"/>
              </a:spcAft>
              <a:buSzPts val="1400"/>
              <a:buNone/>
              <a:defRPr>
                <a:solidFill>
                  <a:srgbClr val="888888"/>
                </a:solidFill>
              </a:defRPr>
            </a:lvl6pPr>
            <a:lvl7pPr marL="0" lvl="6" indent="0" algn="r">
              <a:lnSpc>
                <a:spcPct val="100000"/>
              </a:lnSpc>
              <a:spcBef>
                <a:spcPts val="0"/>
              </a:spcBef>
              <a:spcAft>
                <a:spcPts val="0"/>
              </a:spcAft>
              <a:buSzPts val="1400"/>
              <a:buNone/>
              <a:defRPr>
                <a:solidFill>
                  <a:srgbClr val="888888"/>
                </a:solidFill>
              </a:defRPr>
            </a:lvl7pPr>
            <a:lvl8pPr marL="0" lvl="7" indent="0" algn="r">
              <a:lnSpc>
                <a:spcPct val="100000"/>
              </a:lnSpc>
              <a:spcBef>
                <a:spcPts val="0"/>
              </a:spcBef>
              <a:spcAft>
                <a:spcPts val="0"/>
              </a:spcAft>
              <a:buSzPts val="1400"/>
              <a:buNone/>
              <a:defRPr>
                <a:solidFill>
                  <a:srgbClr val="888888"/>
                </a:solidFill>
              </a:defRPr>
            </a:lvl8pPr>
            <a:lvl9pPr marL="0" lvl="8" indent="0" algn="r">
              <a:lnSpc>
                <a:spcPct val="100000"/>
              </a:lnSpc>
              <a:spcBef>
                <a:spcPts val="0"/>
              </a:spcBef>
              <a:spcAft>
                <a:spcPts val="0"/>
              </a:spcAft>
              <a:buSzPts val="1400"/>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400" b="0" i="0" u="none" strike="noStrike" cap="none">
              <a:latin typeface="Arial"/>
              <a:ea typeface="Arial"/>
              <a:cs typeface="Arial"/>
              <a:sym typeface="Arial"/>
            </a:endParaRPr>
          </a:p>
        </p:txBody>
      </p:sp>
    </p:spTree>
    <p:extLst>
      <p:ext uri="{BB962C8B-B14F-4D97-AF65-F5344CB8AC3E}">
        <p14:creationId xmlns:p14="http://schemas.microsoft.com/office/powerpoint/2010/main" val="1839385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30"/>
        <p:cNvGrpSpPr/>
        <p:nvPr/>
      </p:nvGrpSpPr>
      <p:grpSpPr>
        <a:xfrm>
          <a:off x="0" y="0"/>
          <a:ext cx="0" cy="0"/>
          <a:chOff x="0" y="0"/>
          <a:chExt cx="0" cy="0"/>
        </a:xfrm>
      </p:grpSpPr>
      <p:sp>
        <p:nvSpPr>
          <p:cNvPr id="31" name="Google Shape;31;p101"/>
          <p:cNvSpPr txBox="1">
            <a:spLocks noGrp="1"/>
          </p:cNvSpPr>
          <p:nvPr>
            <p:ph type="title"/>
          </p:nvPr>
        </p:nvSpPr>
        <p:spPr>
          <a:xfrm>
            <a:off x="457200" y="274638"/>
            <a:ext cx="8229600" cy="11430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sz="3300" b="0" i="0">
                <a:solidFill>
                  <a:srgbClr val="4472C4"/>
                </a:solidFill>
                <a:latin typeface="Calibri"/>
                <a:ea typeface="Calibri"/>
                <a:cs typeface="Calibri"/>
                <a:sym typeface="Calibri"/>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101"/>
          <p:cNvSpPr txBox="1">
            <a:spLocks noGrp="1"/>
          </p:cNvSpPr>
          <p:nvPr>
            <p:ph type="body" idx="1"/>
          </p:nvPr>
        </p:nvSpPr>
        <p:spPr>
          <a:xfrm>
            <a:off x="457200" y="1577340"/>
            <a:ext cx="3977640" cy="569387"/>
          </a:xfrm>
          <a:prstGeom prst="rect">
            <a:avLst/>
          </a:prstGeom>
          <a:noFill/>
          <a:ln>
            <a:noFill/>
          </a:ln>
        </p:spPr>
        <p:txBody>
          <a:bodyPr spcFirstLastPara="1" wrap="square" lIns="0" tIns="0" rIns="0" bIns="0" anchor="t" anchorCtr="0">
            <a:spAutoFit/>
          </a:bodyPr>
          <a:lstStyle>
            <a:lvl1pPr marL="457200" lvl="0" indent="-431800" algn="l">
              <a:lnSpc>
                <a:spcPct val="100000"/>
              </a:lnSpc>
              <a:spcBef>
                <a:spcPts val="640"/>
              </a:spcBef>
              <a:spcAft>
                <a:spcPts val="0"/>
              </a:spcAft>
              <a:buSzPts val="3200"/>
              <a:buChar char="•"/>
              <a:defRPr/>
            </a:lvl1pPr>
            <a:lvl2pPr marL="914400" lvl="1" indent="-406400" algn="l">
              <a:lnSpc>
                <a:spcPct val="100000"/>
              </a:lnSpc>
              <a:spcBef>
                <a:spcPts val="560"/>
              </a:spcBef>
              <a:spcAft>
                <a:spcPts val="0"/>
              </a:spcAft>
              <a:buSzPts val="2800"/>
              <a:buChar char="–"/>
              <a:defRPr/>
            </a:lvl2pPr>
            <a:lvl3pPr marL="1371600" lvl="2" indent="-381000" algn="l">
              <a:lnSpc>
                <a:spcPct val="100000"/>
              </a:lnSpc>
              <a:spcBef>
                <a:spcPts val="480"/>
              </a:spcBef>
              <a:spcAft>
                <a:spcPts val="0"/>
              </a:spcAft>
              <a:buSzPts val="2400"/>
              <a:buChar char="•"/>
              <a:defRPr/>
            </a:lvl3pPr>
            <a:lvl4pPr marL="1828800" lvl="3" indent="-355600" algn="l">
              <a:lnSpc>
                <a:spcPct val="100000"/>
              </a:lnSpc>
              <a:spcBef>
                <a:spcPts val="400"/>
              </a:spcBef>
              <a:spcAft>
                <a:spcPts val="0"/>
              </a:spcAft>
              <a:buSzPts val="2000"/>
              <a:buChar char="–"/>
              <a:defRPr/>
            </a:lvl4pPr>
            <a:lvl5pPr marL="2286000" lvl="4" indent="-355600" algn="l">
              <a:lnSpc>
                <a:spcPct val="100000"/>
              </a:lnSpc>
              <a:spcBef>
                <a:spcPts val="400"/>
              </a:spcBef>
              <a:spcAft>
                <a:spcPts val="0"/>
              </a:spcAft>
              <a:buSzPts val="2000"/>
              <a:buChar char="»"/>
              <a:defRPr/>
            </a:lvl5pPr>
            <a:lvl6pPr marL="2743200" lvl="5" indent="-355600" algn="l">
              <a:lnSpc>
                <a:spcPct val="100000"/>
              </a:lnSpc>
              <a:spcBef>
                <a:spcPts val="400"/>
              </a:spcBef>
              <a:spcAft>
                <a:spcPts val="0"/>
              </a:spcAft>
              <a:buSzPts val="2000"/>
              <a:buChar char="»"/>
              <a:defRPr/>
            </a:lvl6pPr>
            <a:lvl7pPr marL="3200400" lvl="6" indent="-355600" algn="l">
              <a:lnSpc>
                <a:spcPct val="100000"/>
              </a:lnSpc>
              <a:spcBef>
                <a:spcPts val="400"/>
              </a:spcBef>
              <a:spcAft>
                <a:spcPts val="0"/>
              </a:spcAft>
              <a:buSzPts val="2000"/>
              <a:buChar char="»"/>
              <a:defRPr/>
            </a:lvl7pPr>
            <a:lvl8pPr marL="3657600" lvl="7" indent="-355600" algn="l">
              <a:lnSpc>
                <a:spcPct val="100000"/>
              </a:lnSpc>
              <a:spcBef>
                <a:spcPts val="400"/>
              </a:spcBef>
              <a:spcAft>
                <a:spcPts val="0"/>
              </a:spcAft>
              <a:buSzPts val="2000"/>
              <a:buChar char="»"/>
              <a:defRPr/>
            </a:lvl8pPr>
            <a:lvl9pPr marL="4114800" lvl="8" indent="-355600" algn="l">
              <a:lnSpc>
                <a:spcPct val="100000"/>
              </a:lnSpc>
              <a:spcBef>
                <a:spcPts val="400"/>
              </a:spcBef>
              <a:spcAft>
                <a:spcPts val="0"/>
              </a:spcAft>
              <a:buSzPts val="2000"/>
              <a:buChar char="»"/>
              <a:defRPr/>
            </a:lvl9pPr>
          </a:lstStyle>
          <a:p>
            <a:endParaRPr/>
          </a:p>
        </p:txBody>
      </p:sp>
      <p:sp>
        <p:nvSpPr>
          <p:cNvPr id="33" name="Google Shape;33;p101"/>
          <p:cNvSpPr txBox="1">
            <a:spLocks noGrp="1"/>
          </p:cNvSpPr>
          <p:nvPr>
            <p:ph type="body" idx="2"/>
          </p:nvPr>
        </p:nvSpPr>
        <p:spPr>
          <a:xfrm>
            <a:off x="4709160" y="1577340"/>
            <a:ext cx="3977640" cy="569387"/>
          </a:xfrm>
          <a:prstGeom prst="rect">
            <a:avLst/>
          </a:prstGeom>
          <a:noFill/>
          <a:ln>
            <a:noFill/>
          </a:ln>
        </p:spPr>
        <p:txBody>
          <a:bodyPr spcFirstLastPara="1" wrap="square" lIns="0" tIns="0" rIns="0" bIns="0" anchor="t" anchorCtr="0">
            <a:spAutoFit/>
          </a:bodyPr>
          <a:lstStyle>
            <a:lvl1pPr marL="457200" lvl="0" indent="-431800" algn="l">
              <a:lnSpc>
                <a:spcPct val="100000"/>
              </a:lnSpc>
              <a:spcBef>
                <a:spcPts val="640"/>
              </a:spcBef>
              <a:spcAft>
                <a:spcPts val="0"/>
              </a:spcAft>
              <a:buSzPts val="3200"/>
              <a:buChar char="•"/>
              <a:defRPr/>
            </a:lvl1pPr>
            <a:lvl2pPr marL="914400" lvl="1" indent="-406400" algn="l">
              <a:lnSpc>
                <a:spcPct val="100000"/>
              </a:lnSpc>
              <a:spcBef>
                <a:spcPts val="560"/>
              </a:spcBef>
              <a:spcAft>
                <a:spcPts val="0"/>
              </a:spcAft>
              <a:buSzPts val="2800"/>
              <a:buChar char="–"/>
              <a:defRPr/>
            </a:lvl2pPr>
            <a:lvl3pPr marL="1371600" lvl="2" indent="-381000" algn="l">
              <a:lnSpc>
                <a:spcPct val="100000"/>
              </a:lnSpc>
              <a:spcBef>
                <a:spcPts val="480"/>
              </a:spcBef>
              <a:spcAft>
                <a:spcPts val="0"/>
              </a:spcAft>
              <a:buSzPts val="2400"/>
              <a:buChar char="•"/>
              <a:defRPr/>
            </a:lvl3pPr>
            <a:lvl4pPr marL="1828800" lvl="3" indent="-355600" algn="l">
              <a:lnSpc>
                <a:spcPct val="100000"/>
              </a:lnSpc>
              <a:spcBef>
                <a:spcPts val="400"/>
              </a:spcBef>
              <a:spcAft>
                <a:spcPts val="0"/>
              </a:spcAft>
              <a:buSzPts val="2000"/>
              <a:buChar char="–"/>
              <a:defRPr/>
            </a:lvl4pPr>
            <a:lvl5pPr marL="2286000" lvl="4" indent="-355600" algn="l">
              <a:lnSpc>
                <a:spcPct val="100000"/>
              </a:lnSpc>
              <a:spcBef>
                <a:spcPts val="400"/>
              </a:spcBef>
              <a:spcAft>
                <a:spcPts val="0"/>
              </a:spcAft>
              <a:buSzPts val="2000"/>
              <a:buChar char="»"/>
              <a:defRPr/>
            </a:lvl5pPr>
            <a:lvl6pPr marL="2743200" lvl="5" indent="-355600" algn="l">
              <a:lnSpc>
                <a:spcPct val="100000"/>
              </a:lnSpc>
              <a:spcBef>
                <a:spcPts val="400"/>
              </a:spcBef>
              <a:spcAft>
                <a:spcPts val="0"/>
              </a:spcAft>
              <a:buSzPts val="2000"/>
              <a:buChar char="»"/>
              <a:defRPr/>
            </a:lvl6pPr>
            <a:lvl7pPr marL="3200400" lvl="6" indent="-355600" algn="l">
              <a:lnSpc>
                <a:spcPct val="100000"/>
              </a:lnSpc>
              <a:spcBef>
                <a:spcPts val="400"/>
              </a:spcBef>
              <a:spcAft>
                <a:spcPts val="0"/>
              </a:spcAft>
              <a:buSzPts val="2000"/>
              <a:buChar char="»"/>
              <a:defRPr/>
            </a:lvl7pPr>
            <a:lvl8pPr marL="3657600" lvl="7" indent="-355600" algn="l">
              <a:lnSpc>
                <a:spcPct val="100000"/>
              </a:lnSpc>
              <a:spcBef>
                <a:spcPts val="400"/>
              </a:spcBef>
              <a:spcAft>
                <a:spcPts val="0"/>
              </a:spcAft>
              <a:buSzPts val="2000"/>
              <a:buChar char="»"/>
              <a:defRPr/>
            </a:lvl8pPr>
            <a:lvl9pPr marL="4114800" lvl="8" indent="-355600" algn="l">
              <a:lnSpc>
                <a:spcPct val="100000"/>
              </a:lnSpc>
              <a:spcBef>
                <a:spcPts val="400"/>
              </a:spcBef>
              <a:spcAft>
                <a:spcPts val="0"/>
              </a:spcAft>
              <a:buSzPts val="2000"/>
              <a:buChar char="»"/>
              <a:defRPr/>
            </a:lvl9pPr>
          </a:lstStyle>
          <a:p>
            <a:endParaRPr/>
          </a:p>
        </p:txBody>
      </p:sp>
      <p:sp>
        <p:nvSpPr>
          <p:cNvPr id="34" name="Google Shape;34;p101"/>
          <p:cNvSpPr txBox="1">
            <a:spLocks noGrp="1"/>
          </p:cNvSpPr>
          <p:nvPr>
            <p:ph type="ftr" idx="11"/>
          </p:nvPr>
        </p:nvSpPr>
        <p:spPr>
          <a:xfrm>
            <a:off x="3124200" y="6245225"/>
            <a:ext cx="2895600" cy="47625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01"/>
          <p:cNvSpPr txBox="1">
            <a:spLocks noGrp="1"/>
          </p:cNvSpPr>
          <p:nvPr>
            <p:ph type="dt" idx="10"/>
          </p:nvPr>
        </p:nvSpPr>
        <p:spPr>
          <a:xfrm>
            <a:off x="457200" y="6245225"/>
            <a:ext cx="2133600" cy="4762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01"/>
          <p:cNvSpPr txBox="1">
            <a:spLocks noGrp="1"/>
          </p:cNvSpPr>
          <p:nvPr>
            <p:ph type="sldNum" idx="12"/>
          </p:nvPr>
        </p:nvSpPr>
        <p:spPr>
          <a:xfrm>
            <a:off x="6553200" y="6245225"/>
            <a:ext cx="2133600" cy="476250"/>
          </a:xfrm>
          <a:prstGeom prst="rect">
            <a:avLst/>
          </a:prstGeom>
          <a:noFill/>
          <a:ln>
            <a:noFill/>
          </a:ln>
        </p:spPr>
        <p:txBody>
          <a:bodyPr spcFirstLastPara="1" wrap="square" lIns="0" tIns="0" rIns="0" bIns="0" anchor="t" anchorCtr="0">
            <a:noAutofit/>
          </a:bodyPr>
          <a:lstStyle>
            <a:lvl1pPr marL="0" lvl="0" indent="0" algn="r">
              <a:lnSpc>
                <a:spcPct val="100000"/>
              </a:lnSpc>
              <a:spcBef>
                <a:spcPts val="0"/>
              </a:spcBef>
              <a:spcAft>
                <a:spcPts val="0"/>
              </a:spcAft>
              <a:buSzPts val="1400"/>
              <a:buNone/>
              <a:defRPr>
                <a:solidFill>
                  <a:srgbClr val="888888"/>
                </a:solidFill>
              </a:defRPr>
            </a:lvl1pPr>
            <a:lvl2pPr marL="0" lvl="1" indent="0" algn="r">
              <a:lnSpc>
                <a:spcPct val="100000"/>
              </a:lnSpc>
              <a:spcBef>
                <a:spcPts val="0"/>
              </a:spcBef>
              <a:spcAft>
                <a:spcPts val="0"/>
              </a:spcAft>
              <a:buSzPts val="1400"/>
              <a:buNone/>
              <a:defRPr>
                <a:solidFill>
                  <a:srgbClr val="888888"/>
                </a:solidFill>
              </a:defRPr>
            </a:lvl2pPr>
            <a:lvl3pPr marL="0" lvl="2" indent="0" algn="r">
              <a:lnSpc>
                <a:spcPct val="100000"/>
              </a:lnSpc>
              <a:spcBef>
                <a:spcPts val="0"/>
              </a:spcBef>
              <a:spcAft>
                <a:spcPts val="0"/>
              </a:spcAft>
              <a:buSzPts val="1400"/>
              <a:buNone/>
              <a:defRPr>
                <a:solidFill>
                  <a:srgbClr val="888888"/>
                </a:solidFill>
              </a:defRPr>
            </a:lvl3pPr>
            <a:lvl4pPr marL="0" lvl="3" indent="0" algn="r">
              <a:lnSpc>
                <a:spcPct val="100000"/>
              </a:lnSpc>
              <a:spcBef>
                <a:spcPts val="0"/>
              </a:spcBef>
              <a:spcAft>
                <a:spcPts val="0"/>
              </a:spcAft>
              <a:buSzPts val="1400"/>
              <a:buNone/>
              <a:defRPr>
                <a:solidFill>
                  <a:srgbClr val="888888"/>
                </a:solidFill>
              </a:defRPr>
            </a:lvl4pPr>
            <a:lvl5pPr marL="0" lvl="4" indent="0" algn="r">
              <a:lnSpc>
                <a:spcPct val="100000"/>
              </a:lnSpc>
              <a:spcBef>
                <a:spcPts val="0"/>
              </a:spcBef>
              <a:spcAft>
                <a:spcPts val="0"/>
              </a:spcAft>
              <a:buSzPts val="1400"/>
              <a:buNone/>
              <a:defRPr>
                <a:solidFill>
                  <a:srgbClr val="888888"/>
                </a:solidFill>
              </a:defRPr>
            </a:lvl5pPr>
            <a:lvl6pPr marL="0" lvl="5" indent="0" algn="r">
              <a:lnSpc>
                <a:spcPct val="100000"/>
              </a:lnSpc>
              <a:spcBef>
                <a:spcPts val="0"/>
              </a:spcBef>
              <a:spcAft>
                <a:spcPts val="0"/>
              </a:spcAft>
              <a:buSzPts val="1400"/>
              <a:buNone/>
              <a:defRPr>
                <a:solidFill>
                  <a:srgbClr val="888888"/>
                </a:solidFill>
              </a:defRPr>
            </a:lvl6pPr>
            <a:lvl7pPr marL="0" lvl="6" indent="0" algn="r">
              <a:lnSpc>
                <a:spcPct val="100000"/>
              </a:lnSpc>
              <a:spcBef>
                <a:spcPts val="0"/>
              </a:spcBef>
              <a:spcAft>
                <a:spcPts val="0"/>
              </a:spcAft>
              <a:buSzPts val="1400"/>
              <a:buNone/>
              <a:defRPr>
                <a:solidFill>
                  <a:srgbClr val="888888"/>
                </a:solidFill>
              </a:defRPr>
            </a:lvl7pPr>
            <a:lvl8pPr marL="0" lvl="7" indent="0" algn="r">
              <a:lnSpc>
                <a:spcPct val="100000"/>
              </a:lnSpc>
              <a:spcBef>
                <a:spcPts val="0"/>
              </a:spcBef>
              <a:spcAft>
                <a:spcPts val="0"/>
              </a:spcAft>
              <a:buSzPts val="1400"/>
              <a:buNone/>
              <a:defRPr>
                <a:solidFill>
                  <a:srgbClr val="888888"/>
                </a:solidFill>
              </a:defRPr>
            </a:lvl8pPr>
            <a:lvl9pPr marL="0" lvl="8" indent="0" algn="r">
              <a:lnSpc>
                <a:spcPct val="100000"/>
              </a:lnSpc>
              <a:spcBef>
                <a:spcPts val="0"/>
              </a:spcBef>
              <a:spcAft>
                <a:spcPts val="0"/>
              </a:spcAft>
              <a:buSzPts val="1400"/>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400" b="0" i="0" u="none" strike="noStrike" cap="none">
              <a:latin typeface="Arial"/>
              <a:ea typeface="Arial"/>
              <a:cs typeface="Arial"/>
              <a:sym typeface="Arial"/>
            </a:endParaRPr>
          </a:p>
        </p:txBody>
      </p:sp>
    </p:spTree>
    <p:extLst>
      <p:ext uri="{BB962C8B-B14F-4D97-AF65-F5344CB8AC3E}">
        <p14:creationId xmlns:p14="http://schemas.microsoft.com/office/powerpoint/2010/main" val="509734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8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 name="Google Shape;21;p8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 name="Google Shape;22;p8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8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8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8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9" name="Google Shape;39;p8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chemeClr val="dk1"/>
              </a:buClr>
              <a:buSzPts val="2000"/>
              <a:buFont typeface="Arial"/>
              <a:buNone/>
              <a:defRPr sz="2000"/>
            </a:lvl1pPr>
            <a:lvl2pPr marL="914400" lvl="1" indent="-228600" algn="l">
              <a:lnSpc>
                <a:spcPct val="100000"/>
              </a:lnSpc>
              <a:spcBef>
                <a:spcPts val="360"/>
              </a:spcBef>
              <a:spcAft>
                <a:spcPts val="0"/>
              </a:spcAft>
              <a:buClr>
                <a:schemeClr val="dk1"/>
              </a:buClr>
              <a:buSzPts val="1800"/>
              <a:buFont typeface="Arial"/>
              <a:buNone/>
              <a:defRPr sz="1800"/>
            </a:lvl2pPr>
            <a:lvl3pPr marL="1371600" lvl="2" indent="-228600" algn="l">
              <a:lnSpc>
                <a:spcPct val="100000"/>
              </a:lnSpc>
              <a:spcBef>
                <a:spcPts val="320"/>
              </a:spcBef>
              <a:spcAft>
                <a:spcPts val="0"/>
              </a:spcAft>
              <a:buClr>
                <a:schemeClr val="dk1"/>
              </a:buClr>
              <a:buSzPts val="1600"/>
              <a:buFont typeface="Arial"/>
              <a:buNone/>
              <a:defRPr sz="1600"/>
            </a:lvl3pPr>
            <a:lvl4pPr marL="1828800" lvl="3" indent="-228600" algn="l">
              <a:lnSpc>
                <a:spcPct val="100000"/>
              </a:lnSpc>
              <a:spcBef>
                <a:spcPts val="280"/>
              </a:spcBef>
              <a:spcAft>
                <a:spcPts val="0"/>
              </a:spcAft>
              <a:buClr>
                <a:schemeClr val="dk1"/>
              </a:buClr>
              <a:buSzPts val="1400"/>
              <a:buFont typeface="Arial"/>
              <a:buNone/>
              <a:defRPr sz="1400"/>
            </a:lvl4pPr>
            <a:lvl5pPr marL="2286000" lvl="4" indent="-228600" algn="l">
              <a:lnSpc>
                <a:spcPct val="100000"/>
              </a:lnSpc>
              <a:spcBef>
                <a:spcPts val="280"/>
              </a:spcBef>
              <a:spcAft>
                <a:spcPts val="0"/>
              </a:spcAft>
              <a:buClr>
                <a:schemeClr val="dk1"/>
              </a:buClr>
              <a:buSzPts val="1400"/>
              <a:buFont typeface="Arial"/>
              <a:buNone/>
              <a:defRPr sz="1400"/>
            </a:lvl5pPr>
            <a:lvl6pPr marL="2743200" lvl="5" indent="-228600" algn="l">
              <a:lnSpc>
                <a:spcPct val="100000"/>
              </a:lnSpc>
              <a:spcBef>
                <a:spcPts val="280"/>
              </a:spcBef>
              <a:spcAft>
                <a:spcPts val="0"/>
              </a:spcAft>
              <a:buClr>
                <a:schemeClr val="dk1"/>
              </a:buClr>
              <a:buSzPts val="1400"/>
              <a:buFont typeface="Arial"/>
              <a:buNone/>
              <a:defRPr sz="1400"/>
            </a:lvl6pPr>
            <a:lvl7pPr marL="3200400" lvl="6" indent="-228600" algn="l">
              <a:lnSpc>
                <a:spcPct val="100000"/>
              </a:lnSpc>
              <a:spcBef>
                <a:spcPts val="280"/>
              </a:spcBef>
              <a:spcAft>
                <a:spcPts val="0"/>
              </a:spcAft>
              <a:buClr>
                <a:schemeClr val="dk1"/>
              </a:buClr>
              <a:buSzPts val="1400"/>
              <a:buFont typeface="Arial"/>
              <a:buNone/>
              <a:defRPr sz="1400"/>
            </a:lvl7pPr>
            <a:lvl8pPr marL="3657600" lvl="7" indent="-228600" algn="l">
              <a:lnSpc>
                <a:spcPct val="100000"/>
              </a:lnSpc>
              <a:spcBef>
                <a:spcPts val="280"/>
              </a:spcBef>
              <a:spcAft>
                <a:spcPts val="0"/>
              </a:spcAft>
              <a:buClr>
                <a:schemeClr val="dk1"/>
              </a:buClr>
              <a:buSzPts val="1400"/>
              <a:buFont typeface="Arial"/>
              <a:buNone/>
              <a:defRPr sz="1400"/>
            </a:lvl8pPr>
            <a:lvl9pPr marL="4114800" lvl="8" indent="-228600" algn="l">
              <a:lnSpc>
                <a:spcPct val="100000"/>
              </a:lnSpc>
              <a:spcBef>
                <a:spcPts val="280"/>
              </a:spcBef>
              <a:spcAft>
                <a:spcPts val="0"/>
              </a:spcAft>
              <a:buClr>
                <a:schemeClr val="dk1"/>
              </a:buClr>
              <a:buSzPts val="1400"/>
              <a:buFont typeface="Arial"/>
              <a:buNone/>
              <a:defRPr sz="1400"/>
            </a:lvl9pPr>
          </a:lstStyle>
          <a:p>
            <a:endParaRPr/>
          </a:p>
        </p:txBody>
      </p:sp>
      <p:sp>
        <p:nvSpPr>
          <p:cNvPr id="40" name="Google Shape;40;p8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8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8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8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2" name="Google Shape;52;p8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Arial"/>
              <a:buNone/>
              <a:defRPr sz="2400" b="1"/>
            </a:lvl1pPr>
            <a:lvl2pPr marL="914400" lvl="1" indent="-228600" algn="l">
              <a:lnSpc>
                <a:spcPct val="100000"/>
              </a:lnSpc>
              <a:spcBef>
                <a:spcPts val="400"/>
              </a:spcBef>
              <a:spcAft>
                <a:spcPts val="0"/>
              </a:spcAft>
              <a:buClr>
                <a:schemeClr val="dk1"/>
              </a:buClr>
              <a:buSzPts val="2000"/>
              <a:buFont typeface="Arial"/>
              <a:buNone/>
              <a:defRPr sz="2000" b="1"/>
            </a:lvl2pPr>
            <a:lvl3pPr marL="1371600" lvl="2" indent="-228600" algn="l">
              <a:lnSpc>
                <a:spcPct val="100000"/>
              </a:lnSpc>
              <a:spcBef>
                <a:spcPts val="360"/>
              </a:spcBef>
              <a:spcAft>
                <a:spcPts val="0"/>
              </a:spcAft>
              <a:buClr>
                <a:schemeClr val="dk1"/>
              </a:buClr>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53" name="Google Shape;53;p8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55600" algn="l">
              <a:lnSpc>
                <a:spcPct val="100000"/>
              </a:lnSpc>
              <a:spcBef>
                <a:spcPts val="400"/>
              </a:spcBef>
              <a:spcAft>
                <a:spcPts val="0"/>
              </a:spcAft>
              <a:buClr>
                <a:schemeClr val="dk1"/>
              </a:buClr>
              <a:buSzPts val="2000"/>
              <a:buFont typeface="Arial"/>
              <a:buChar char="–"/>
              <a:defRPr sz="2000"/>
            </a:lvl2pPr>
            <a:lvl3pPr marL="1371600" lvl="2" indent="-342900" algn="l">
              <a:lnSpc>
                <a:spcPct val="100000"/>
              </a:lnSpc>
              <a:spcBef>
                <a:spcPts val="360"/>
              </a:spcBef>
              <a:spcAft>
                <a:spcPts val="0"/>
              </a:spcAft>
              <a:buClr>
                <a:schemeClr val="dk1"/>
              </a:buClr>
              <a:buSzPts val="1800"/>
              <a:buFont typeface="Arial"/>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54" name="Google Shape;54;p8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Arial"/>
              <a:buNone/>
              <a:defRPr sz="2400" b="1"/>
            </a:lvl1pPr>
            <a:lvl2pPr marL="914400" lvl="1" indent="-228600" algn="l">
              <a:lnSpc>
                <a:spcPct val="100000"/>
              </a:lnSpc>
              <a:spcBef>
                <a:spcPts val="400"/>
              </a:spcBef>
              <a:spcAft>
                <a:spcPts val="0"/>
              </a:spcAft>
              <a:buClr>
                <a:schemeClr val="dk1"/>
              </a:buClr>
              <a:buSzPts val="2000"/>
              <a:buFont typeface="Arial"/>
              <a:buNone/>
              <a:defRPr sz="2000" b="1"/>
            </a:lvl2pPr>
            <a:lvl3pPr marL="1371600" lvl="2" indent="-228600" algn="l">
              <a:lnSpc>
                <a:spcPct val="100000"/>
              </a:lnSpc>
              <a:spcBef>
                <a:spcPts val="360"/>
              </a:spcBef>
              <a:spcAft>
                <a:spcPts val="0"/>
              </a:spcAft>
              <a:buClr>
                <a:schemeClr val="dk1"/>
              </a:buClr>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55" name="Google Shape;55;p8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55600" algn="l">
              <a:lnSpc>
                <a:spcPct val="100000"/>
              </a:lnSpc>
              <a:spcBef>
                <a:spcPts val="400"/>
              </a:spcBef>
              <a:spcAft>
                <a:spcPts val="0"/>
              </a:spcAft>
              <a:buClr>
                <a:schemeClr val="dk1"/>
              </a:buClr>
              <a:buSzPts val="2000"/>
              <a:buFont typeface="Arial"/>
              <a:buChar char="–"/>
              <a:defRPr sz="2000"/>
            </a:lvl2pPr>
            <a:lvl3pPr marL="1371600" lvl="2" indent="-342900" algn="l">
              <a:lnSpc>
                <a:spcPct val="100000"/>
              </a:lnSpc>
              <a:spcBef>
                <a:spcPts val="360"/>
              </a:spcBef>
              <a:spcAft>
                <a:spcPts val="0"/>
              </a:spcAft>
              <a:buClr>
                <a:schemeClr val="dk1"/>
              </a:buClr>
              <a:buSzPts val="1800"/>
              <a:buFont typeface="Arial"/>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56" name="Google Shape;56;p8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8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6" name="Google Shape;66;p8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Font typeface="Arial"/>
              <a:buChar char="•"/>
              <a:defRPr sz="3200"/>
            </a:lvl1pPr>
            <a:lvl2pPr marL="914400" lvl="1" indent="-406400" algn="l">
              <a:lnSpc>
                <a:spcPct val="100000"/>
              </a:lnSpc>
              <a:spcBef>
                <a:spcPts val="560"/>
              </a:spcBef>
              <a:spcAft>
                <a:spcPts val="0"/>
              </a:spcAft>
              <a:buClr>
                <a:schemeClr val="dk1"/>
              </a:buClr>
              <a:buSzPts val="2800"/>
              <a:buFont typeface="Arial"/>
              <a:buChar char="–"/>
              <a:defRPr sz="2800"/>
            </a:lvl2pPr>
            <a:lvl3pPr marL="1371600" lvl="2" indent="-381000" algn="l">
              <a:lnSpc>
                <a:spcPct val="100000"/>
              </a:lnSpc>
              <a:spcBef>
                <a:spcPts val="480"/>
              </a:spcBef>
              <a:spcAft>
                <a:spcPts val="0"/>
              </a:spcAft>
              <a:buClr>
                <a:schemeClr val="dk1"/>
              </a:buClr>
              <a:buSzPts val="2400"/>
              <a:buFont typeface="Arial"/>
              <a:buChar char="•"/>
              <a:defRPr sz="2400"/>
            </a:lvl3pPr>
            <a:lvl4pPr marL="1828800" lvl="3" indent="-355600" algn="l">
              <a:lnSpc>
                <a:spcPct val="100000"/>
              </a:lnSpc>
              <a:spcBef>
                <a:spcPts val="400"/>
              </a:spcBef>
              <a:spcAft>
                <a:spcPts val="0"/>
              </a:spcAft>
              <a:buClr>
                <a:schemeClr val="dk1"/>
              </a:buClr>
              <a:buSzPts val="2000"/>
              <a:buFont typeface="Arial"/>
              <a:buChar char="–"/>
              <a:defRPr sz="2000"/>
            </a:lvl4pPr>
            <a:lvl5pPr marL="2286000" lvl="4" indent="-355600" algn="l">
              <a:lnSpc>
                <a:spcPct val="100000"/>
              </a:lnSpc>
              <a:spcBef>
                <a:spcPts val="400"/>
              </a:spcBef>
              <a:spcAft>
                <a:spcPts val="0"/>
              </a:spcAft>
              <a:buClr>
                <a:schemeClr val="dk1"/>
              </a:buClr>
              <a:buSzPts val="2000"/>
              <a:buFont typeface="Arial"/>
              <a:buChar char="»"/>
              <a:defRPr sz="2000"/>
            </a:lvl5pPr>
            <a:lvl6pPr marL="2743200" lvl="5" indent="-355600" algn="l">
              <a:lnSpc>
                <a:spcPct val="100000"/>
              </a:lnSpc>
              <a:spcBef>
                <a:spcPts val="400"/>
              </a:spcBef>
              <a:spcAft>
                <a:spcPts val="0"/>
              </a:spcAft>
              <a:buClr>
                <a:schemeClr val="dk1"/>
              </a:buClr>
              <a:buSzPts val="2000"/>
              <a:buFont typeface="Arial"/>
              <a:buChar char="»"/>
              <a:defRPr sz="2000"/>
            </a:lvl6pPr>
            <a:lvl7pPr marL="3200400" lvl="6" indent="-355600" algn="l">
              <a:lnSpc>
                <a:spcPct val="100000"/>
              </a:lnSpc>
              <a:spcBef>
                <a:spcPts val="400"/>
              </a:spcBef>
              <a:spcAft>
                <a:spcPts val="0"/>
              </a:spcAft>
              <a:buClr>
                <a:schemeClr val="dk1"/>
              </a:buClr>
              <a:buSzPts val="2000"/>
              <a:buFont typeface="Arial"/>
              <a:buChar char="»"/>
              <a:defRPr sz="2000"/>
            </a:lvl7pPr>
            <a:lvl8pPr marL="3657600" lvl="7" indent="-355600" algn="l">
              <a:lnSpc>
                <a:spcPct val="100000"/>
              </a:lnSpc>
              <a:spcBef>
                <a:spcPts val="400"/>
              </a:spcBef>
              <a:spcAft>
                <a:spcPts val="0"/>
              </a:spcAft>
              <a:buClr>
                <a:schemeClr val="dk1"/>
              </a:buClr>
              <a:buSzPts val="2000"/>
              <a:buFont typeface="Arial"/>
              <a:buChar char="»"/>
              <a:defRPr sz="2000"/>
            </a:lvl8pPr>
            <a:lvl9pPr marL="4114800" lvl="8" indent="-355600" algn="l">
              <a:lnSpc>
                <a:spcPct val="100000"/>
              </a:lnSpc>
              <a:spcBef>
                <a:spcPts val="400"/>
              </a:spcBef>
              <a:spcAft>
                <a:spcPts val="0"/>
              </a:spcAft>
              <a:buClr>
                <a:schemeClr val="dk1"/>
              </a:buClr>
              <a:buSzPts val="2000"/>
              <a:buFont typeface="Arial"/>
              <a:buChar char="»"/>
              <a:defRPr sz="2000"/>
            </a:lvl9pPr>
          </a:lstStyle>
          <a:p>
            <a:endParaRPr/>
          </a:p>
        </p:txBody>
      </p:sp>
      <p:sp>
        <p:nvSpPr>
          <p:cNvPr id="67" name="Google Shape;67;p8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Font typeface="Arial"/>
              <a:buNone/>
              <a:defRPr sz="1400"/>
            </a:lvl1pPr>
            <a:lvl2pPr marL="914400" lvl="1" indent="-228600" algn="l">
              <a:lnSpc>
                <a:spcPct val="100000"/>
              </a:lnSpc>
              <a:spcBef>
                <a:spcPts val="240"/>
              </a:spcBef>
              <a:spcAft>
                <a:spcPts val="0"/>
              </a:spcAft>
              <a:buClr>
                <a:schemeClr val="dk1"/>
              </a:buClr>
              <a:buSzPts val="1200"/>
              <a:buFont typeface="Arial"/>
              <a:buNone/>
              <a:defRPr sz="1200"/>
            </a:lvl2pPr>
            <a:lvl3pPr marL="1371600" lvl="2" indent="-228600" algn="l">
              <a:lnSpc>
                <a:spcPct val="100000"/>
              </a:lnSpc>
              <a:spcBef>
                <a:spcPts val="200"/>
              </a:spcBef>
              <a:spcAft>
                <a:spcPts val="0"/>
              </a:spcAft>
              <a:buClr>
                <a:schemeClr val="dk1"/>
              </a:buClr>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68" name="Google Shape;68;p8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8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8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8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3" name="Google Shape;73;p89"/>
          <p:cNvSpPr>
            <a:spLocks noGrp="1"/>
          </p:cNvSpPr>
          <p:nvPr>
            <p:ph type="pic" idx="2"/>
          </p:nvPr>
        </p:nvSpPr>
        <p:spPr>
          <a:xfrm>
            <a:off x="1792288" y="612775"/>
            <a:ext cx="5486400" cy="4114800"/>
          </a:xfrm>
          <a:prstGeom prst="rect">
            <a:avLst/>
          </a:prstGeom>
          <a:noFill/>
          <a:ln>
            <a:noFill/>
          </a:ln>
        </p:spPr>
      </p:sp>
      <p:sp>
        <p:nvSpPr>
          <p:cNvPr id="74" name="Google Shape;74;p8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Font typeface="Arial"/>
              <a:buNone/>
              <a:defRPr sz="1400"/>
            </a:lvl1pPr>
            <a:lvl2pPr marL="914400" lvl="1" indent="-228600" algn="l">
              <a:lnSpc>
                <a:spcPct val="100000"/>
              </a:lnSpc>
              <a:spcBef>
                <a:spcPts val="240"/>
              </a:spcBef>
              <a:spcAft>
                <a:spcPts val="0"/>
              </a:spcAft>
              <a:buClr>
                <a:schemeClr val="dk1"/>
              </a:buClr>
              <a:buSzPts val="1200"/>
              <a:buFont typeface="Arial"/>
              <a:buNone/>
              <a:defRPr sz="1200"/>
            </a:lvl2pPr>
            <a:lvl3pPr marL="1371600" lvl="2" indent="-228600" algn="l">
              <a:lnSpc>
                <a:spcPct val="100000"/>
              </a:lnSpc>
              <a:spcBef>
                <a:spcPts val="200"/>
              </a:spcBef>
              <a:spcAft>
                <a:spcPts val="0"/>
              </a:spcAft>
              <a:buClr>
                <a:schemeClr val="dk1"/>
              </a:buClr>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75" name="Google Shape;75;p8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8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8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9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0" name="Google Shape;80;p90"/>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9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9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9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91"/>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6" name="Google Shape;86;p91"/>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7" name="Google Shape;87;p9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9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9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90"/>
        <p:cNvGrpSpPr/>
        <p:nvPr/>
      </p:nvGrpSpPr>
      <p:grpSpPr>
        <a:xfrm>
          <a:off x="0" y="0"/>
          <a:ext cx="0" cy="0"/>
          <a:chOff x="0" y="0"/>
          <a:chExt cx="0" cy="0"/>
        </a:xfrm>
      </p:grpSpPr>
      <p:sp>
        <p:nvSpPr>
          <p:cNvPr id="91" name="Google Shape;91;p9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2" name="Google Shape;92;p9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3" name="Google Shape;93;p9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4" name="Google Shape;94;p9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9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9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11" name="Google Shape;11;p8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8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8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8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5" r:id="rId4"/>
    <p:sldLayoutId id="2147483657" r:id="rId5"/>
    <p:sldLayoutId id="2147483658" r:id="rId6"/>
    <p:sldLayoutId id="2147483659" r:id="rId7"/>
    <p:sldLayoutId id="2147483660" r:id="rId8"/>
    <p:sldLayoutId id="2147483661" r:id="rId9"/>
    <p:sldLayoutId id="2147483663" r:id="rId10"/>
    <p:sldLayoutId id="214748366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umahmud@ucs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Ordinary_least_squar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owardsdatascience.com/https-medium-com-pupalerushikesh-svm-f4b42800e98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machinelearningmastery.com/linear-regression-for-machine-learn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jp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jpg"/><Relationship Id="rId9" Type="http://schemas.openxmlformats.org/officeDocument/2006/relationships/image" Target="../media/image27.png"/><Relationship Id="rId1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18" Type="http://schemas.openxmlformats.org/officeDocument/2006/relationships/image" Target="../media/image52.png"/><Relationship Id="rId3" Type="http://schemas.openxmlformats.org/officeDocument/2006/relationships/image" Target="../media/image37.png"/><Relationship Id="rId21" Type="http://schemas.openxmlformats.org/officeDocument/2006/relationships/image" Target="../media/image55.png"/><Relationship Id="rId7" Type="http://schemas.openxmlformats.org/officeDocument/2006/relationships/image" Target="../media/image41.png"/><Relationship Id="rId12" Type="http://schemas.openxmlformats.org/officeDocument/2006/relationships/image" Target="../media/image46.png"/><Relationship Id="rId17" Type="http://schemas.openxmlformats.org/officeDocument/2006/relationships/image" Target="../media/image51.png"/><Relationship Id="rId2" Type="http://schemas.openxmlformats.org/officeDocument/2006/relationships/notesSlide" Target="../notesSlides/notesSlide17.xml"/><Relationship Id="rId16" Type="http://schemas.openxmlformats.org/officeDocument/2006/relationships/image" Target="../media/image50.png"/><Relationship Id="rId20"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5" Type="http://schemas.openxmlformats.org/officeDocument/2006/relationships/image" Target="../media/image49.png"/><Relationship Id="rId10" Type="http://schemas.openxmlformats.org/officeDocument/2006/relationships/image" Target="../media/image44.png"/><Relationship Id="rId19" Type="http://schemas.openxmlformats.org/officeDocument/2006/relationships/image" Target="../media/image53.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48.png"/><Relationship Id="rId22" Type="http://schemas.openxmlformats.org/officeDocument/2006/relationships/image" Target="../media/image56.png"/></Relationships>
</file>

<file path=ppt/slides/_rels/slide26.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8.jp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28.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1.png"/><Relationship Id="rId3" Type="http://schemas.openxmlformats.org/officeDocument/2006/relationships/image" Target="../media/image61.png"/><Relationship Id="rId7" Type="http://schemas.openxmlformats.org/officeDocument/2006/relationships/image" Target="../media/image65.png"/><Relationship Id="rId12"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62.png"/><Relationship Id="rId9" Type="http://schemas.openxmlformats.org/officeDocument/2006/relationships/image" Target="../media/image67.png"/></Relationships>
</file>

<file path=ppt/slides/_rels/slide31.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6.png"/><Relationship Id="rId3" Type="http://schemas.openxmlformats.org/officeDocument/2006/relationships/image" Target="../media/image72.png"/><Relationship Id="rId7" Type="http://schemas.openxmlformats.org/officeDocument/2006/relationships/image" Target="../media/image74.png"/><Relationship Id="rId12"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73.png"/><Relationship Id="rId10" Type="http://schemas.openxmlformats.org/officeDocument/2006/relationships/image" Target="../media/image75.png"/><Relationship Id="rId4" Type="http://schemas.openxmlformats.org/officeDocument/2006/relationships/image" Target="../media/image62.png"/><Relationship Id="rId9" Type="http://schemas.openxmlformats.org/officeDocument/2006/relationships/image" Target="../media/image6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Tikhonov_regularization" TargetMode="External"/><Relationship Id="rId2" Type="http://schemas.openxmlformats.org/officeDocument/2006/relationships/hyperlink" Target="https://en.wikipedia.org/wiki/Lasso_(statisti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ctrTitle" idx="4294967295"/>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3200" b="0" i="0" u="none" strike="noStrike" cap="none" dirty="0">
                <a:solidFill>
                  <a:schemeClr val="dk2"/>
                </a:solidFill>
                <a:latin typeface="Arial"/>
                <a:ea typeface="Arial"/>
                <a:cs typeface="Arial"/>
                <a:sym typeface="Arial"/>
              </a:rPr>
              <a:t>NLP 220 </a:t>
            </a:r>
            <a:br>
              <a:rPr lang="en-US" sz="3200" b="0" i="0" u="none" strike="noStrike" cap="none" dirty="0">
                <a:solidFill>
                  <a:schemeClr val="dk2"/>
                </a:solidFill>
                <a:latin typeface="Arial"/>
                <a:ea typeface="Arial"/>
                <a:cs typeface="Arial"/>
                <a:sym typeface="Arial"/>
              </a:rPr>
            </a:br>
            <a:r>
              <a:rPr lang="en-US" sz="3200" b="0" i="0" u="none" strike="noStrike" cap="none" dirty="0">
                <a:solidFill>
                  <a:schemeClr val="dk2"/>
                </a:solidFill>
                <a:latin typeface="Arial"/>
                <a:ea typeface="Arial"/>
                <a:cs typeface="Arial"/>
                <a:sym typeface="Arial"/>
              </a:rPr>
              <a:t>Data Science and Machine Learning Fundamentals </a:t>
            </a:r>
            <a:br>
              <a:rPr lang="en-US" sz="3200" b="0" i="0" u="none" strike="noStrike" cap="none" dirty="0">
                <a:solidFill>
                  <a:schemeClr val="dk2"/>
                </a:solidFill>
                <a:latin typeface="Arial"/>
                <a:ea typeface="Arial"/>
                <a:cs typeface="Arial"/>
                <a:sym typeface="Arial"/>
              </a:rPr>
            </a:br>
            <a:br>
              <a:rPr lang="en-US" sz="3200" b="0" i="0" u="none" strike="noStrike" cap="none" dirty="0">
                <a:solidFill>
                  <a:schemeClr val="dk2"/>
                </a:solidFill>
                <a:latin typeface="Arial"/>
                <a:ea typeface="Arial"/>
                <a:cs typeface="Arial"/>
                <a:sym typeface="Arial"/>
              </a:rPr>
            </a:br>
            <a:r>
              <a:rPr lang="en-US" sz="3200" b="0" i="0" u="none" strike="noStrike" cap="none" dirty="0">
                <a:solidFill>
                  <a:schemeClr val="dk2"/>
                </a:solidFill>
                <a:latin typeface="Arial"/>
                <a:ea typeface="Arial"/>
                <a:cs typeface="Arial"/>
                <a:sym typeface="Arial"/>
              </a:rPr>
              <a:t>Lecture 6</a:t>
            </a:r>
            <a:endParaRPr sz="3200" b="0" i="0" u="none" strike="noStrike" cap="none" dirty="0">
              <a:solidFill>
                <a:schemeClr val="dk2"/>
              </a:solidFill>
              <a:latin typeface="Arial"/>
              <a:ea typeface="Arial"/>
              <a:cs typeface="Arial"/>
              <a:sym typeface="Arial"/>
            </a:endParaRPr>
          </a:p>
        </p:txBody>
      </p:sp>
      <p:sp>
        <p:nvSpPr>
          <p:cNvPr id="102" name="Google Shape;102;p1"/>
          <p:cNvSpPr txBox="1">
            <a:spLocks noGrp="1"/>
          </p:cNvSpPr>
          <p:nvPr>
            <p:ph type="subTitle" idx="4294967295"/>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800"/>
              <a:buFont typeface="Arial"/>
              <a:buNone/>
            </a:pPr>
            <a:endParaRPr sz="2800" b="0" i="0" u="none" strike="noStrike" cap="none" dirty="0">
              <a:solidFill>
                <a:schemeClr val="hlink"/>
              </a:solidFill>
              <a:latin typeface="Arial"/>
              <a:ea typeface="Arial"/>
              <a:cs typeface="Arial"/>
              <a:sym typeface="Arial"/>
            </a:endParaRPr>
          </a:p>
          <a:p>
            <a:pPr marL="0" marR="0" lvl="0" indent="0" algn="ctr" rtl="0">
              <a:lnSpc>
                <a:spcPct val="100000"/>
              </a:lnSpc>
              <a:spcBef>
                <a:spcPts val="560"/>
              </a:spcBef>
              <a:spcAft>
                <a:spcPts val="0"/>
              </a:spcAft>
              <a:buClr>
                <a:schemeClr val="hlink"/>
              </a:buClr>
              <a:buSzPts val="2800"/>
              <a:buFont typeface="Arial"/>
              <a:buNone/>
            </a:pPr>
            <a:r>
              <a:rPr lang="en-US" sz="2800" b="0" i="0" u="none" strike="noStrike" cap="none" dirty="0">
                <a:solidFill>
                  <a:schemeClr val="hlink"/>
                </a:solidFill>
                <a:latin typeface="Arial"/>
                <a:ea typeface="Arial"/>
                <a:cs typeface="Arial"/>
                <a:sym typeface="Arial"/>
              </a:rPr>
              <a:t>Jalal Mahmud</a:t>
            </a:r>
            <a:endParaRPr sz="3200" b="0" i="0" u="none" strike="noStrike" cap="none" dirty="0">
              <a:solidFill>
                <a:schemeClr val="dk1"/>
              </a:solidFill>
              <a:latin typeface="Arial"/>
              <a:ea typeface="Arial"/>
              <a:cs typeface="Arial"/>
              <a:sym typeface="Arial"/>
            </a:endParaRPr>
          </a:p>
          <a:p>
            <a:pPr marL="0" marR="0" lvl="0" indent="0" algn="ctr" rtl="0">
              <a:lnSpc>
                <a:spcPct val="100000"/>
              </a:lnSpc>
              <a:spcBef>
                <a:spcPts val="560"/>
              </a:spcBef>
              <a:spcAft>
                <a:spcPts val="0"/>
              </a:spcAft>
              <a:buClr>
                <a:schemeClr val="hlink"/>
              </a:buClr>
              <a:buSzPts val="2800"/>
              <a:buFont typeface="Arial"/>
              <a:buNone/>
            </a:pPr>
            <a:r>
              <a:rPr lang="en-US" sz="2800" b="0" i="0" u="sng" strike="noStrike" cap="none" dirty="0">
                <a:solidFill>
                  <a:schemeClr val="hlink"/>
                </a:solidFill>
                <a:latin typeface="Arial"/>
                <a:ea typeface="Arial"/>
                <a:cs typeface="Arial"/>
                <a:sym typeface="Arial"/>
                <a:hlinkClick r:id="rId3"/>
              </a:rPr>
              <a:t>jumahmud@ucsc.edu</a:t>
            </a:r>
            <a:endParaRPr sz="2800" b="0" i="0" u="none" strike="noStrike" cap="none" dirty="0">
              <a:solidFill>
                <a:schemeClr val="hlink"/>
              </a:solidFill>
              <a:latin typeface="Arial"/>
              <a:ea typeface="Arial"/>
              <a:cs typeface="Arial"/>
              <a:sym typeface="Arial"/>
            </a:endParaRPr>
          </a:p>
          <a:p>
            <a:pPr marL="0" marR="0" lvl="0" indent="0" algn="ctr" rtl="0">
              <a:lnSpc>
                <a:spcPct val="100000"/>
              </a:lnSpc>
              <a:spcBef>
                <a:spcPts val="560"/>
              </a:spcBef>
              <a:spcAft>
                <a:spcPts val="0"/>
              </a:spcAft>
              <a:buClr>
                <a:schemeClr val="hlink"/>
              </a:buClr>
              <a:buSzPts val="2800"/>
              <a:buFont typeface="Arial"/>
              <a:buNone/>
            </a:pPr>
            <a:endParaRPr sz="2800" b="0" i="0" u="none" strike="noStrike" cap="none" dirty="0">
              <a:solidFill>
                <a:schemeClr val="dk2"/>
              </a:solidFill>
              <a:latin typeface="Arial"/>
              <a:ea typeface="Arial"/>
              <a:cs typeface="Arial"/>
              <a:sym typeface="Arial"/>
            </a:endParaRPr>
          </a:p>
          <a:p>
            <a:pPr marL="0" lvl="0" indent="0" algn="ctr">
              <a:spcBef>
                <a:spcPts val="560"/>
              </a:spcBef>
              <a:buClr>
                <a:schemeClr val="hlink"/>
              </a:buClr>
              <a:buSzPts val="2800"/>
              <a:buNone/>
            </a:pPr>
            <a:r>
              <a:rPr lang="fr-FR" sz="2800" dirty="0">
                <a:solidFill>
                  <a:schemeClr val="dk2"/>
                </a:solidFill>
              </a:rPr>
              <a:t> </a:t>
            </a:r>
            <a:endParaRPr lang="fr-FR" sz="2800" dirty="0">
              <a:solidFill>
                <a:schemeClr val="hlink"/>
              </a:solidFill>
            </a:endParaRPr>
          </a:p>
          <a:p>
            <a:pPr marL="0" indent="0">
              <a:buNone/>
            </a:pPr>
            <a:endParaRPr lang="fr-FR" altLang="en-US" sz="1800" dirty="0"/>
          </a:p>
          <a:p>
            <a:pPr marL="0" indent="0">
              <a:buNone/>
            </a:pPr>
            <a:r>
              <a:rPr lang="fr-FR" altLang="en-US" sz="1800" dirty="0"/>
              <a:t>					</a:t>
            </a:r>
            <a:endParaRPr sz="2800" b="0" i="0" u="none" strike="noStrike" cap="none" dirty="0">
              <a:solidFill>
                <a:schemeClr val="hlink"/>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9EF36-934E-DEB3-F144-08F04E313530}"/>
              </a:ext>
            </a:extLst>
          </p:cNvPr>
          <p:cNvSpPr>
            <a:spLocks noGrp="1"/>
          </p:cNvSpPr>
          <p:nvPr>
            <p:ph type="title"/>
          </p:nvPr>
        </p:nvSpPr>
        <p:spPr/>
        <p:txBody>
          <a:bodyPr/>
          <a:lstStyle/>
          <a:p>
            <a:r>
              <a:rPr lang="en-US" dirty="0"/>
              <a:t>Ordinary Least Square </a:t>
            </a:r>
          </a:p>
        </p:txBody>
      </p:sp>
      <p:sp>
        <p:nvSpPr>
          <p:cNvPr id="3" name="Text Placeholder 2">
            <a:extLst>
              <a:ext uri="{FF2B5EF4-FFF2-40B4-BE49-F238E27FC236}">
                <a16:creationId xmlns:a16="http://schemas.microsoft.com/office/drawing/2014/main" id="{EAA61D3B-5B1F-C183-D64C-B383E0928145}"/>
              </a:ext>
            </a:extLst>
          </p:cNvPr>
          <p:cNvSpPr>
            <a:spLocks noGrp="1"/>
          </p:cNvSpPr>
          <p:nvPr>
            <p:ph type="body" idx="1"/>
          </p:nvPr>
        </p:nvSpPr>
        <p:spPr/>
        <p:txBody>
          <a:bodyPr/>
          <a:lstStyle/>
          <a:p>
            <a:r>
              <a:rPr lang="en-US" sz="2400" dirty="0"/>
              <a:t>The </a:t>
            </a:r>
            <a:r>
              <a:rPr lang="en-US" sz="2400" dirty="0">
                <a:hlinkClick r:id="rId2"/>
              </a:rPr>
              <a:t>Ordinary Least Squares</a:t>
            </a:r>
            <a:r>
              <a:rPr lang="en-US" sz="2400" dirty="0"/>
              <a:t> procedure seeks to minimize the sum of the squared residuals. </a:t>
            </a:r>
          </a:p>
          <a:p>
            <a:endParaRPr lang="en-US" sz="2400" dirty="0"/>
          </a:p>
          <a:p>
            <a:r>
              <a:rPr lang="en-US" sz="2400" dirty="0"/>
              <a:t>This means that given a regression line through the data we calculate the distance from each data point to the regression line, square it, and sum all of the squared errors together. </a:t>
            </a:r>
          </a:p>
          <a:p>
            <a:endParaRPr lang="en-US" sz="2400" dirty="0"/>
          </a:p>
          <a:p>
            <a:r>
              <a:rPr lang="en-US" sz="2400" dirty="0"/>
              <a:t>This is the quantity that ordinary least squares seeks to minimize.</a:t>
            </a:r>
          </a:p>
        </p:txBody>
      </p:sp>
    </p:spTree>
    <p:extLst>
      <p:ext uri="{BB962C8B-B14F-4D97-AF65-F5344CB8AC3E}">
        <p14:creationId xmlns:p14="http://schemas.microsoft.com/office/powerpoint/2010/main" val="1354434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f4e14a0e4a_0_7"/>
          <p:cNvSpPr txBox="1">
            <a:spLocks noGrp="1"/>
          </p:cNvSpPr>
          <p:nvPr>
            <p:ph type="title"/>
          </p:nvPr>
        </p:nvSpPr>
        <p:spPr>
          <a:xfrm>
            <a:off x="181078" y="480914"/>
            <a:ext cx="4526846" cy="530273"/>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400"/>
              <a:buNone/>
            </a:pPr>
            <a:r>
              <a:rPr lang="en-US" sz="3300" b="1" dirty="0">
                <a:solidFill>
                  <a:srgbClr val="002060"/>
                </a:solidFill>
              </a:rPr>
              <a:t>Gradient Descent</a:t>
            </a:r>
            <a:endParaRPr sz="3300" b="1" dirty="0">
              <a:solidFill>
                <a:srgbClr val="002060"/>
              </a:solidFill>
            </a:endParaRPr>
          </a:p>
        </p:txBody>
      </p:sp>
      <p:sp>
        <p:nvSpPr>
          <p:cNvPr id="115" name="Google Shape;115;gf4e14a0e4a_0_7"/>
          <p:cNvSpPr txBox="1"/>
          <p:nvPr/>
        </p:nvSpPr>
        <p:spPr>
          <a:xfrm>
            <a:off x="687705" y="1845735"/>
            <a:ext cx="7584281" cy="1947641"/>
          </a:xfrm>
          <a:prstGeom prst="rect">
            <a:avLst/>
          </a:prstGeom>
          <a:noFill/>
          <a:ln>
            <a:noFill/>
          </a:ln>
        </p:spPr>
        <p:txBody>
          <a:bodyPr spcFirstLastPara="1" wrap="square" lIns="0" tIns="40950" rIns="0" bIns="0" anchor="t" anchorCtr="0">
            <a:spAutoFit/>
          </a:bodyPr>
          <a:lstStyle/>
          <a:p>
            <a:pPr marL="180975" marR="3810" lvl="0" indent="-171450" algn="l" rtl="0">
              <a:lnSpc>
                <a:spcPct val="90200"/>
              </a:lnSpc>
              <a:spcBef>
                <a:spcPts val="0"/>
              </a:spcBef>
              <a:spcAft>
                <a:spcPts val="0"/>
              </a:spcAft>
              <a:buClr>
                <a:srgbClr val="000000"/>
              </a:buClr>
              <a:buSzPts val="2100"/>
              <a:buFont typeface="Arial"/>
              <a:buChar char="•"/>
            </a:pPr>
            <a:r>
              <a:rPr lang="en-US" sz="2100" b="0" i="0" u="none" strike="noStrike" cap="none" dirty="0">
                <a:solidFill>
                  <a:srgbClr val="000000"/>
                </a:solidFill>
                <a:latin typeface="Calibri"/>
                <a:ea typeface="Calibri"/>
                <a:cs typeface="Calibri"/>
                <a:sym typeface="Calibri"/>
              </a:rPr>
              <a:t>Even when we cannot solve the models analytically, we can still train models effectively by </a:t>
            </a:r>
            <a:r>
              <a:rPr lang="en-US" sz="2100" b="1" i="0" u="none" strike="noStrike" cap="none" dirty="0">
                <a:solidFill>
                  <a:srgbClr val="000000"/>
                </a:solidFill>
                <a:latin typeface="Calibri"/>
                <a:ea typeface="Calibri"/>
                <a:cs typeface="Calibri"/>
                <a:sym typeface="Calibri"/>
              </a:rPr>
              <a:t>iteratively reducing the error by updating the parameters in the direction that incrementally lowers the loss function:</a:t>
            </a:r>
            <a:endParaRPr sz="2100" b="0" i="0" u="none" strike="noStrike" cap="none" dirty="0">
              <a:solidFill>
                <a:srgbClr val="000000"/>
              </a:solidFill>
              <a:latin typeface="Calibri"/>
              <a:ea typeface="Calibri"/>
              <a:cs typeface="Calibri"/>
              <a:sym typeface="Calibri"/>
            </a:endParaRPr>
          </a:p>
          <a:p>
            <a:pPr marL="523875" marR="250031" lvl="1" indent="-171450" algn="l" rtl="0">
              <a:lnSpc>
                <a:spcPct val="107142"/>
              </a:lnSpc>
              <a:spcBef>
                <a:spcPts val="405"/>
              </a:spcBef>
              <a:spcAft>
                <a:spcPts val="0"/>
              </a:spcAft>
              <a:buClr>
                <a:srgbClr val="000000"/>
              </a:buClr>
              <a:buSzPts val="2100"/>
              <a:buFont typeface="Arial"/>
              <a:buChar char="•"/>
            </a:pPr>
            <a:r>
              <a:rPr lang="en-US" sz="2100" b="0" i="0" u="none" strike="noStrike" cap="none" dirty="0">
                <a:solidFill>
                  <a:srgbClr val="000000"/>
                </a:solidFill>
                <a:latin typeface="Calibri"/>
                <a:ea typeface="Calibri"/>
                <a:cs typeface="Calibri"/>
                <a:sym typeface="Calibri"/>
              </a:rPr>
              <a:t>Derivative of the true loss (i.e., average of the losses computed over all examples in the training data).</a:t>
            </a:r>
            <a:endParaRPr sz="21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gf4e14a0e4a_0_14"/>
          <p:cNvSpPr txBox="1"/>
          <p:nvPr/>
        </p:nvSpPr>
        <p:spPr>
          <a:xfrm>
            <a:off x="2222829" y="894719"/>
            <a:ext cx="2866500" cy="1025400"/>
          </a:xfrm>
          <a:prstGeom prst="rect">
            <a:avLst/>
          </a:prstGeom>
          <a:noFill/>
          <a:ln>
            <a:noFill/>
          </a:ln>
        </p:spPr>
        <p:txBody>
          <a:bodyPr spcFirstLastPara="1" wrap="square" lIns="0" tIns="9525" rIns="0" bIns="0" anchor="t" anchorCtr="0">
            <a:spAutoFit/>
          </a:bodyPr>
          <a:lstStyle/>
          <a:p>
            <a:pPr marL="9525" marR="0" lvl="0" indent="0" algn="l" rtl="0">
              <a:lnSpc>
                <a:spcPct val="100000"/>
              </a:lnSpc>
              <a:spcBef>
                <a:spcPts val="0"/>
              </a:spcBef>
              <a:spcAft>
                <a:spcPts val="0"/>
              </a:spcAft>
              <a:buNone/>
            </a:pPr>
            <a:r>
              <a:rPr lang="en-US" sz="3300" b="0" i="0" u="none" strike="noStrike" cap="none" dirty="0">
                <a:solidFill>
                  <a:srgbClr val="0070C0"/>
                </a:solidFill>
                <a:latin typeface="Cambria Math"/>
                <a:ea typeface="Cambria Math"/>
                <a:cs typeface="Cambria Math"/>
                <a:sym typeface="Cambria Math"/>
              </a:rPr>
              <a:t>Case Study:	𝑓</a:t>
            </a:r>
            <a:r>
              <a:rPr lang="en-US" sz="3300" dirty="0">
                <a:solidFill>
                  <a:srgbClr val="0070C0"/>
                </a:solidFill>
                <a:latin typeface="Cambria Math"/>
                <a:ea typeface="Cambria Math"/>
                <a:cs typeface="Cambria Math"/>
                <a:sym typeface="Cambria Math"/>
              </a:rPr>
              <a:t>(x)</a:t>
            </a:r>
            <a:endParaRPr sz="3300" b="0" i="0" u="none" strike="noStrike" cap="none" dirty="0">
              <a:solidFill>
                <a:srgbClr val="000000"/>
              </a:solidFill>
              <a:latin typeface="Cambria Math"/>
              <a:ea typeface="Cambria Math"/>
              <a:cs typeface="Cambria Math"/>
              <a:sym typeface="Cambria Math"/>
            </a:endParaRPr>
          </a:p>
        </p:txBody>
      </p:sp>
      <p:sp>
        <p:nvSpPr>
          <p:cNvPr id="125" name="Google Shape;125;gf4e14a0e4a_0_14"/>
          <p:cNvSpPr txBox="1">
            <a:spLocks noGrp="1"/>
          </p:cNvSpPr>
          <p:nvPr>
            <p:ph type="title"/>
          </p:nvPr>
        </p:nvSpPr>
        <p:spPr>
          <a:xfrm>
            <a:off x="3981499" y="1379121"/>
            <a:ext cx="1760700" cy="517500"/>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400"/>
              <a:buNone/>
            </a:pPr>
            <a:r>
              <a:rPr lang="en-US" dirty="0">
                <a:latin typeface="Cambria Math"/>
                <a:ea typeface="Cambria Math"/>
                <a:cs typeface="Cambria Math"/>
                <a:sym typeface="Cambria Math"/>
              </a:rPr>
              <a:t>= 𝑚𝑥 + 𝑏</a:t>
            </a:r>
            <a:endParaRPr dirty="0">
              <a:latin typeface="Cambria Math"/>
              <a:ea typeface="Cambria Math"/>
              <a:cs typeface="Cambria Math"/>
              <a:sym typeface="Cambria Math"/>
            </a:endParaRPr>
          </a:p>
        </p:txBody>
      </p:sp>
      <p:pic>
        <p:nvPicPr>
          <p:cNvPr id="126" name="Google Shape;126;gf4e14a0e4a_0_14"/>
          <p:cNvPicPr preferRelativeResize="0"/>
          <p:nvPr/>
        </p:nvPicPr>
        <p:blipFill rotWithShape="1">
          <a:blip r:embed="rId3">
            <a:alphaModFix/>
          </a:blip>
          <a:srcRect/>
          <a:stretch/>
        </p:blipFill>
        <p:spPr>
          <a:xfrm>
            <a:off x="702945" y="2887266"/>
            <a:ext cx="6792278" cy="33961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f4e14a0e4a_0_21"/>
          <p:cNvSpPr txBox="1">
            <a:spLocks noGrp="1"/>
          </p:cNvSpPr>
          <p:nvPr>
            <p:ph type="title"/>
          </p:nvPr>
        </p:nvSpPr>
        <p:spPr>
          <a:xfrm>
            <a:off x="687705" y="866599"/>
            <a:ext cx="6886987" cy="530273"/>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400"/>
              <a:buNone/>
            </a:pPr>
            <a:r>
              <a:rPr lang="en-US" sz="3300" b="1">
                <a:solidFill>
                  <a:srgbClr val="002060"/>
                </a:solidFill>
              </a:rPr>
              <a:t>Gradient Descent (cont.)</a:t>
            </a:r>
            <a:endParaRPr sz="3300" b="1">
              <a:solidFill>
                <a:srgbClr val="002060"/>
              </a:solidFill>
            </a:endParaRPr>
          </a:p>
        </p:txBody>
      </p:sp>
      <p:sp>
        <p:nvSpPr>
          <p:cNvPr id="132" name="Google Shape;132;gf4e14a0e4a_0_21"/>
          <p:cNvSpPr txBox="1"/>
          <p:nvPr/>
        </p:nvSpPr>
        <p:spPr>
          <a:xfrm>
            <a:off x="687705" y="2204085"/>
            <a:ext cx="7761446" cy="1297150"/>
          </a:xfrm>
          <a:prstGeom prst="rect">
            <a:avLst/>
          </a:prstGeom>
          <a:noFill/>
          <a:ln>
            <a:noFill/>
          </a:ln>
        </p:spPr>
        <p:txBody>
          <a:bodyPr spcFirstLastPara="1" wrap="square" lIns="0" tIns="9525" rIns="0" bIns="0" anchor="t" anchorCtr="0">
            <a:spAutoFit/>
          </a:bodyPr>
          <a:lstStyle/>
          <a:p>
            <a:pPr marL="180975" marR="0" lvl="0" indent="-171450" algn="l" rtl="0">
              <a:lnSpc>
                <a:spcPct val="100000"/>
              </a:lnSpc>
              <a:spcBef>
                <a:spcPts val="0"/>
              </a:spcBef>
              <a:spcAft>
                <a:spcPts val="0"/>
              </a:spcAft>
              <a:buClr>
                <a:srgbClr val="000000"/>
              </a:buClr>
              <a:buSzPts val="2100"/>
              <a:buFont typeface="Arial"/>
              <a:buChar char="•"/>
            </a:pPr>
            <a:r>
              <a:rPr lang="en-US" sz="2100" b="0" i="0" u="none" strike="noStrike" cap="none">
                <a:solidFill>
                  <a:srgbClr val="000000"/>
                </a:solidFill>
                <a:latin typeface="Calibri"/>
                <a:ea typeface="Calibri"/>
                <a:cs typeface="Calibri"/>
                <a:sym typeface="Calibri"/>
              </a:rPr>
              <a:t>Steps of the algorithm:</a:t>
            </a:r>
            <a:endParaRPr sz="2100" b="0" i="0" u="none" strike="noStrike" cap="none">
              <a:solidFill>
                <a:srgbClr val="000000"/>
              </a:solidFill>
              <a:latin typeface="Calibri"/>
              <a:ea typeface="Calibri"/>
              <a:cs typeface="Calibri"/>
              <a:sym typeface="Calibri"/>
            </a:endParaRPr>
          </a:p>
          <a:p>
            <a:pPr marL="738188" marR="0" lvl="1" indent="-385763" algn="l" rtl="0">
              <a:lnSpc>
                <a:spcPct val="100000"/>
              </a:lnSpc>
              <a:spcBef>
                <a:spcPts val="109"/>
              </a:spcBef>
              <a:spcAft>
                <a:spcPts val="0"/>
              </a:spcAft>
              <a:buClr>
                <a:srgbClr val="000000"/>
              </a:buClr>
              <a:buSzPts val="2100"/>
              <a:buFont typeface="Arial"/>
              <a:buAutoNum type="arabicPeriod"/>
            </a:pPr>
            <a:r>
              <a:rPr lang="en-US" sz="2100" b="0" i="0" u="none" strike="noStrike" cap="none">
                <a:solidFill>
                  <a:srgbClr val="000000"/>
                </a:solidFill>
                <a:latin typeface="Calibri"/>
                <a:ea typeface="Calibri"/>
                <a:cs typeface="Calibri"/>
                <a:sym typeface="Calibri"/>
              </a:rPr>
              <a:t>initialize the values of the model parameters, typically at random</a:t>
            </a:r>
            <a:endParaRPr sz="2100" b="0" i="0" u="none" strike="noStrike" cap="none">
              <a:solidFill>
                <a:srgbClr val="000000"/>
              </a:solidFill>
              <a:latin typeface="Calibri"/>
              <a:ea typeface="Calibri"/>
              <a:cs typeface="Calibri"/>
              <a:sym typeface="Calibri"/>
            </a:endParaRPr>
          </a:p>
          <a:p>
            <a:pPr marL="737711" marR="3810" lvl="1" indent="-385763" algn="l" rtl="0">
              <a:lnSpc>
                <a:spcPct val="111428"/>
              </a:lnSpc>
              <a:spcBef>
                <a:spcPts val="315"/>
              </a:spcBef>
              <a:spcAft>
                <a:spcPts val="0"/>
              </a:spcAft>
              <a:buClr>
                <a:srgbClr val="000000"/>
              </a:buClr>
              <a:buSzPts val="2100"/>
              <a:buFont typeface="Arial"/>
              <a:buAutoNum type="arabicPeriod"/>
            </a:pPr>
            <a:r>
              <a:rPr lang="en-US" sz="2100" b="0" i="0" u="none" strike="noStrike" cap="none">
                <a:solidFill>
                  <a:srgbClr val="000000"/>
                </a:solidFill>
                <a:latin typeface="Calibri"/>
                <a:ea typeface="Calibri"/>
                <a:cs typeface="Calibri"/>
                <a:sym typeface="Calibri"/>
              </a:rPr>
              <a:t>iteratively update the parameters in the direction of the negative gradient.</a:t>
            </a:r>
            <a:endParaRPr sz="2100" b="0" i="0" u="none" strike="noStrike" cap="none">
              <a:solidFill>
                <a:srgbClr val="000000"/>
              </a:solidFill>
              <a:latin typeface="Calibri"/>
              <a:ea typeface="Calibri"/>
              <a:cs typeface="Calibri"/>
              <a:sym typeface="Calibri"/>
            </a:endParaRPr>
          </a:p>
        </p:txBody>
      </p:sp>
      <p:sp>
        <p:nvSpPr>
          <p:cNvPr id="133" name="Google Shape;133;gf4e14a0e4a_0_21"/>
          <p:cNvSpPr txBox="1"/>
          <p:nvPr/>
        </p:nvSpPr>
        <p:spPr>
          <a:xfrm>
            <a:off x="1146537" y="4371212"/>
            <a:ext cx="2967038" cy="979114"/>
          </a:xfrm>
          <a:prstGeom prst="rect">
            <a:avLst/>
          </a:prstGeom>
          <a:noFill/>
          <a:ln>
            <a:noFill/>
          </a:ln>
        </p:spPr>
        <p:txBody>
          <a:bodyPr spcFirstLastPara="1" wrap="square" lIns="0" tIns="9525" rIns="0" bIns="0" anchor="t" anchorCtr="0">
            <a:spAutoFit/>
          </a:bodyPr>
          <a:lstStyle/>
          <a:p>
            <a:pPr marL="9525" marR="0" lvl="0" indent="0" algn="l" rtl="0">
              <a:lnSpc>
                <a:spcPct val="100000"/>
              </a:lnSpc>
              <a:spcBef>
                <a:spcPts val="0"/>
              </a:spcBef>
              <a:spcAft>
                <a:spcPts val="0"/>
              </a:spcAft>
              <a:buNone/>
            </a:pPr>
            <a:r>
              <a:rPr lang="en-US" sz="2100" b="0" i="0" u="none" strike="noStrike" cap="none">
                <a:solidFill>
                  <a:srgbClr val="000000"/>
                </a:solidFill>
                <a:latin typeface="Calibri"/>
                <a:ea typeface="Calibri"/>
                <a:cs typeface="Calibri"/>
                <a:sym typeface="Calibri"/>
              </a:rPr>
              <a:t>Notation:</a:t>
            </a:r>
            <a:endParaRPr sz="2100" b="0" i="0" u="none" strike="noStrike" cap="none">
              <a:solidFill>
                <a:srgbClr val="000000"/>
              </a:solidFill>
              <a:latin typeface="Calibri"/>
              <a:ea typeface="Calibri"/>
              <a:cs typeface="Calibri"/>
              <a:sym typeface="Calibri"/>
            </a:endParaRPr>
          </a:p>
          <a:p>
            <a:pPr marL="9525" marR="0" lvl="0" indent="0" algn="l" rtl="0">
              <a:lnSpc>
                <a:spcPct val="100000"/>
              </a:lnSpc>
              <a:spcBef>
                <a:spcPts val="19"/>
              </a:spcBef>
              <a:spcAft>
                <a:spcPts val="0"/>
              </a:spcAft>
              <a:buNone/>
            </a:pPr>
            <a:r>
              <a:rPr lang="en-US" sz="2100" b="0" i="0" u="none" strike="noStrike" cap="none">
                <a:solidFill>
                  <a:srgbClr val="000000"/>
                </a:solidFill>
                <a:latin typeface="Cambria Math"/>
                <a:ea typeface="Cambria Math"/>
                <a:cs typeface="Cambria Math"/>
                <a:sym typeface="Cambria Math"/>
              </a:rPr>
              <a:t>𝛳</a:t>
            </a:r>
            <a:r>
              <a:rPr lang="en-US" sz="2100" b="0" i="0" u="none" strike="noStrike" cap="none">
                <a:solidFill>
                  <a:srgbClr val="000000"/>
                </a:solidFill>
                <a:latin typeface="Calibri"/>
                <a:ea typeface="Calibri"/>
                <a:cs typeface="Calibri"/>
                <a:sym typeface="Calibri"/>
              </a:rPr>
              <a:t>: model parameters (</a:t>
            </a:r>
            <a:r>
              <a:rPr lang="en-US" sz="3094" b="1" i="0" u="none" strike="noStrike" cap="none" baseline="30000">
                <a:solidFill>
                  <a:srgbClr val="000000"/>
                </a:solidFill>
                <a:latin typeface="Cambria Math"/>
                <a:ea typeface="Cambria Math"/>
                <a:cs typeface="Cambria Math"/>
                <a:sym typeface="Cambria Math"/>
              </a:rPr>
              <a:t>𝐰</a:t>
            </a:r>
            <a:r>
              <a:rPr lang="en-US" sz="2100" b="0" i="0" u="none" strike="noStrike" cap="none">
                <a:solidFill>
                  <a:srgbClr val="000000"/>
                </a:solidFill>
                <a:latin typeface="Calibri"/>
                <a:ea typeface="Calibri"/>
                <a:cs typeface="Calibri"/>
                <a:sym typeface="Calibri"/>
              </a:rPr>
              <a:t>,</a:t>
            </a:r>
            <a:r>
              <a:rPr lang="en-US" sz="2100" b="0" i="0" u="none" strike="noStrike" cap="none">
                <a:solidFill>
                  <a:srgbClr val="000000"/>
                </a:solidFill>
                <a:latin typeface="Cambria Math"/>
                <a:ea typeface="Cambria Math"/>
                <a:cs typeface="Cambria Math"/>
                <a:sym typeface="Cambria Math"/>
              </a:rPr>
              <a:t>𝑏</a:t>
            </a:r>
            <a:r>
              <a:rPr lang="en-US" sz="2100" b="0" i="0" u="none" strike="noStrike" cap="none">
                <a:solidFill>
                  <a:srgbClr val="000000"/>
                </a:solidFill>
                <a:latin typeface="Calibri"/>
                <a:ea typeface="Calibri"/>
                <a:cs typeface="Calibri"/>
                <a:sym typeface="Calibri"/>
              </a:rPr>
              <a:t>)</a:t>
            </a:r>
            <a:endParaRPr sz="2100" b="0" i="0" u="none" strike="noStrike" cap="none">
              <a:solidFill>
                <a:srgbClr val="000000"/>
              </a:solidFill>
              <a:latin typeface="Calibri"/>
              <a:ea typeface="Calibri"/>
              <a:cs typeface="Calibri"/>
              <a:sym typeface="Calibri"/>
            </a:endParaRPr>
          </a:p>
          <a:p>
            <a:pPr marL="9525" marR="0" lvl="0" indent="0" algn="l" rtl="0">
              <a:lnSpc>
                <a:spcPct val="100000"/>
              </a:lnSpc>
              <a:spcBef>
                <a:spcPts val="34"/>
              </a:spcBef>
              <a:spcAft>
                <a:spcPts val="0"/>
              </a:spcAft>
              <a:buNone/>
            </a:pPr>
            <a:r>
              <a:rPr lang="en-US" sz="2100" b="0" i="0" u="none" strike="noStrike" cap="none">
                <a:solidFill>
                  <a:srgbClr val="000000"/>
                </a:solidFill>
                <a:latin typeface="Times New Roman"/>
                <a:ea typeface="Times New Roman"/>
                <a:cs typeface="Times New Roman"/>
                <a:sym typeface="Times New Roman"/>
              </a:rPr>
              <a:t>C</a:t>
            </a:r>
            <a:r>
              <a:rPr lang="en-US" sz="2100" b="0" i="0" u="none" strike="noStrike" cap="none">
                <a:solidFill>
                  <a:srgbClr val="000000"/>
                </a:solidFill>
                <a:latin typeface="Calibri"/>
                <a:ea typeface="Calibri"/>
                <a:cs typeface="Calibri"/>
                <a:sym typeface="Calibri"/>
              </a:rPr>
              <a:t>(</a:t>
            </a:r>
            <a:r>
              <a:rPr lang="en-US" sz="2100" b="0" i="0" u="none" strike="noStrike" cap="none">
                <a:solidFill>
                  <a:srgbClr val="000000"/>
                </a:solidFill>
                <a:latin typeface="Cambria Math"/>
                <a:ea typeface="Cambria Math"/>
                <a:cs typeface="Cambria Math"/>
                <a:sym typeface="Cambria Math"/>
              </a:rPr>
              <a:t>𝛳</a:t>
            </a:r>
            <a:r>
              <a:rPr lang="en-US" sz="2100" b="0" i="0" u="none" strike="noStrike" cap="none">
                <a:solidFill>
                  <a:srgbClr val="000000"/>
                </a:solidFill>
                <a:latin typeface="Calibri"/>
                <a:ea typeface="Calibri"/>
                <a:cs typeface="Calibri"/>
                <a:sym typeface="Calibri"/>
              </a:rPr>
              <a:t>): </a:t>
            </a:r>
            <a:r>
              <a:rPr lang="en-US" sz="2100" b="0" i="0" u="none" strike="noStrike" cap="none">
                <a:solidFill>
                  <a:srgbClr val="000000"/>
                </a:solidFill>
                <a:latin typeface="Cambria Math"/>
                <a:ea typeface="Cambria Math"/>
                <a:cs typeface="Cambria Math"/>
                <a:sym typeface="Cambria Math"/>
              </a:rPr>
              <a:t>𝐿 </a:t>
            </a:r>
            <a:r>
              <a:rPr lang="en-US" sz="2100" b="0" i="0" u="none" strike="noStrike" cap="none">
                <a:solidFill>
                  <a:srgbClr val="000000"/>
                </a:solidFill>
                <a:latin typeface="Calibri"/>
                <a:ea typeface="Calibri"/>
                <a:cs typeface="Calibri"/>
                <a:sym typeface="Calibri"/>
              </a:rPr>
              <a:t>(</a:t>
            </a:r>
            <a:r>
              <a:rPr lang="en-US" sz="3094" b="1" i="0" u="none" strike="noStrike" cap="none" baseline="30000">
                <a:solidFill>
                  <a:srgbClr val="000000"/>
                </a:solidFill>
                <a:latin typeface="Cambria Math"/>
                <a:ea typeface="Cambria Math"/>
                <a:cs typeface="Cambria Math"/>
                <a:sym typeface="Cambria Math"/>
              </a:rPr>
              <a:t>𝐰</a:t>
            </a:r>
            <a:r>
              <a:rPr lang="en-US" sz="2100" b="0" i="0" u="none" strike="noStrike" cap="none">
                <a:solidFill>
                  <a:srgbClr val="000000"/>
                </a:solidFill>
                <a:latin typeface="Calibri"/>
                <a:ea typeface="Calibri"/>
                <a:cs typeface="Calibri"/>
                <a:sym typeface="Calibri"/>
              </a:rPr>
              <a:t>,</a:t>
            </a:r>
            <a:r>
              <a:rPr lang="en-US" sz="2100" b="0" i="0" u="none" strike="noStrike" cap="none">
                <a:solidFill>
                  <a:srgbClr val="000000"/>
                </a:solidFill>
                <a:latin typeface="Cambria Math"/>
                <a:ea typeface="Cambria Math"/>
                <a:cs typeface="Cambria Math"/>
                <a:sym typeface="Cambria Math"/>
              </a:rPr>
              <a:t>𝑏</a:t>
            </a:r>
            <a:r>
              <a:rPr lang="en-US" sz="2100" b="0" i="0" u="none" strike="noStrike" cap="none">
                <a:solidFill>
                  <a:srgbClr val="000000"/>
                </a:solidFill>
                <a:latin typeface="Calibri"/>
                <a:ea typeface="Calibri"/>
                <a:cs typeface="Calibri"/>
                <a:sym typeface="Calibri"/>
              </a:rPr>
              <a:t>)</a:t>
            </a:r>
            <a:endParaRPr sz="2100" b="0" i="0" u="none" strike="noStrike" cap="non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f4e14a0e4a_0_27"/>
          <p:cNvSpPr txBox="1">
            <a:spLocks noGrp="1"/>
          </p:cNvSpPr>
          <p:nvPr>
            <p:ph type="title"/>
          </p:nvPr>
        </p:nvSpPr>
        <p:spPr>
          <a:xfrm>
            <a:off x="680627" y="756183"/>
            <a:ext cx="6118591" cy="530273"/>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400"/>
              <a:buNone/>
            </a:pPr>
            <a:r>
              <a:rPr lang="en-US" sz="3300" b="1">
                <a:solidFill>
                  <a:srgbClr val="002060"/>
                </a:solidFill>
              </a:rPr>
              <a:t>Gradient Descent (cont.)</a:t>
            </a:r>
            <a:endParaRPr sz="3300" b="1">
              <a:solidFill>
                <a:srgbClr val="002060"/>
              </a:solidFill>
            </a:endParaRPr>
          </a:p>
        </p:txBody>
      </p:sp>
      <p:sp>
        <p:nvSpPr>
          <p:cNvPr id="139" name="Google Shape;139;gf4e14a0e4a_0_27"/>
          <p:cNvSpPr txBox="1"/>
          <p:nvPr/>
        </p:nvSpPr>
        <p:spPr>
          <a:xfrm>
            <a:off x="687704" y="2057019"/>
            <a:ext cx="6484620" cy="443391"/>
          </a:xfrm>
          <a:prstGeom prst="rect">
            <a:avLst/>
          </a:prstGeom>
          <a:noFill/>
          <a:ln>
            <a:noFill/>
          </a:ln>
        </p:spPr>
        <p:txBody>
          <a:bodyPr spcFirstLastPara="1" wrap="square" lIns="0" tIns="164775" rIns="0" bIns="0" anchor="t" anchorCtr="0">
            <a:spAutoFit/>
          </a:bodyPr>
          <a:lstStyle/>
          <a:p>
            <a:pPr marL="180975" marR="0" lvl="0" indent="-1714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Assume that </a:t>
            </a:r>
            <a:r>
              <a:rPr lang="en-US" sz="1800" b="0" i="1" u="none" strike="noStrike" cap="none">
                <a:solidFill>
                  <a:srgbClr val="000000"/>
                </a:solidFill>
                <a:latin typeface="Times New Roman"/>
                <a:ea typeface="Times New Roman"/>
                <a:cs typeface="Times New Roman"/>
                <a:sym typeface="Times New Roman"/>
              </a:rPr>
              <a:t>θ </a:t>
            </a:r>
            <a:r>
              <a:rPr lang="en-US" sz="1800" b="0" i="0" u="none" strike="noStrike" cap="none">
                <a:solidFill>
                  <a:srgbClr val="000000"/>
                </a:solidFill>
                <a:latin typeface="Calibri"/>
                <a:ea typeface="Calibri"/>
                <a:cs typeface="Calibri"/>
                <a:sym typeface="Calibri"/>
              </a:rPr>
              <a:t>has only one variable</a:t>
            </a:r>
            <a:endParaRPr sz="1800" b="0" i="0" u="none" strike="noStrike" cap="none">
              <a:solidFill>
                <a:srgbClr val="000000"/>
              </a:solidFill>
              <a:latin typeface="Calibri"/>
              <a:ea typeface="Calibri"/>
              <a:cs typeface="Calibri"/>
              <a:sym typeface="Calibri"/>
            </a:endParaRPr>
          </a:p>
        </p:txBody>
      </p:sp>
      <p:pic>
        <p:nvPicPr>
          <p:cNvPr id="140" name="Google Shape;140;gf4e14a0e4a_0_27" descr="Chart&#10;&#10;Description automatically generated"/>
          <p:cNvPicPr preferRelativeResize="0"/>
          <p:nvPr/>
        </p:nvPicPr>
        <p:blipFill rotWithShape="1">
          <a:blip r:embed="rId3">
            <a:alphaModFix/>
          </a:blip>
          <a:srcRect/>
          <a:stretch/>
        </p:blipFill>
        <p:spPr>
          <a:xfrm>
            <a:off x="469556" y="2839000"/>
            <a:ext cx="7291707" cy="359887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
          <p:cNvSpPr txBox="1">
            <a:spLocks noGrp="1"/>
          </p:cNvSpPr>
          <p:nvPr>
            <p:ph type="title"/>
          </p:nvPr>
        </p:nvSpPr>
        <p:spPr>
          <a:xfrm>
            <a:off x="329358" y="679501"/>
            <a:ext cx="6096156" cy="530273"/>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400"/>
              <a:buNone/>
            </a:pPr>
            <a:r>
              <a:rPr lang="en-US" sz="3300" b="1">
                <a:solidFill>
                  <a:srgbClr val="002060"/>
                </a:solidFill>
              </a:rPr>
              <a:t>Gradient Descent (cont.)</a:t>
            </a:r>
            <a:endParaRPr sz="3300" b="1">
              <a:solidFill>
                <a:srgbClr val="002060"/>
              </a:solidFill>
            </a:endParaRPr>
          </a:p>
        </p:txBody>
      </p:sp>
      <p:sp>
        <p:nvSpPr>
          <p:cNvPr id="146" name="Google Shape;146;p2"/>
          <p:cNvSpPr txBox="1"/>
          <p:nvPr/>
        </p:nvSpPr>
        <p:spPr>
          <a:xfrm>
            <a:off x="678179" y="2081708"/>
            <a:ext cx="4687253" cy="418384"/>
          </a:xfrm>
          <a:prstGeom prst="rect">
            <a:avLst/>
          </a:prstGeom>
          <a:noFill/>
          <a:ln>
            <a:noFill/>
          </a:ln>
        </p:spPr>
        <p:txBody>
          <a:bodyPr spcFirstLastPara="1" wrap="square" lIns="0" tIns="140000" rIns="0" bIns="0" anchor="t" anchorCtr="0">
            <a:spAutoFit/>
          </a:bodyPr>
          <a:lstStyle/>
          <a:p>
            <a:pPr marL="190500" marR="0" lvl="0" indent="-1714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Assume that </a:t>
            </a:r>
            <a:r>
              <a:rPr lang="en-US" sz="1800" b="0" i="1" u="none" strike="noStrike" cap="none">
                <a:solidFill>
                  <a:srgbClr val="000000"/>
                </a:solidFill>
                <a:latin typeface="Times New Roman"/>
                <a:ea typeface="Times New Roman"/>
                <a:cs typeface="Times New Roman"/>
                <a:sym typeface="Times New Roman"/>
              </a:rPr>
              <a:t>θ </a:t>
            </a:r>
            <a:r>
              <a:rPr lang="en-US" sz="1800" b="0" i="0" u="none" strike="noStrike" cap="none">
                <a:solidFill>
                  <a:srgbClr val="000000"/>
                </a:solidFill>
                <a:latin typeface="Calibri"/>
                <a:ea typeface="Calibri"/>
                <a:cs typeface="Calibri"/>
                <a:sym typeface="Calibri"/>
              </a:rPr>
              <a:t>has only one variable</a:t>
            </a:r>
            <a:endParaRPr sz="1800" b="0" i="0" u="none" strike="noStrike" cap="none">
              <a:solidFill>
                <a:srgbClr val="000000"/>
              </a:solidFill>
              <a:latin typeface="Calibri"/>
              <a:ea typeface="Calibri"/>
              <a:cs typeface="Calibri"/>
              <a:sym typeface="Calibri"/>
            </a:endParaRPr>
          </a:p>
        </p:txBody>
      </p:sp>
      <p:pic>
        <p:nvPicPr>
          <p:cNvPr id="147" name="Google Shape;147;p2" descr="Diagram&#10;&#10;Description automatically generated"/>
          <p:cNvPicPr preferRelativeResize="0"/>
          <p:nvPr/>
        </p:nvPicPr>
        <p:blipFill rotWithShape="1">
          <a:blip r:embed="rId3">
            <a:alphaModFix/>
          </a:blip>
          <a:srcRect/>
          <a:stretch/>
        </p:blipFill>
        <p:spPr>
          <a:xfrm>
            <a:off x="1000896" y="2698024"/>
            <a:ext cx="6252519" cy="33197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grpSp>
        <p:nvGrpSpPr>
          <p:cNvPr id="152" name="Google Shape;152;p4"/>
          <p:cNvGrpSpPr/>
          <p:nvPr/>
        </p:nvGrpSpPr>
        <p:grpSpPr>
          <a:xfrm>
            <a:off x="1485552" y="2550316"/>
            <a:ext cx="6207186" cy="2968077"/>
            <a:chOff x="1980736" y="2257422"/>
            <a:chExt cx="8276248" cy="3957436"/>
          </a:xfrm>
        </p:grpSpPr>
        <p:pic>
          <p:nvPicPr>
            <p:cNvPr id="153" name="Google Shape;153;p4"/>
            <p:cNvPicPr preferRelativeResize="0"/>
            <p:nvPr/>
          </p:nvPicPr>
          <p:blipFill rotWithShape="1">
            <a:blip r:embed="rId3">
              <a:alphaModFix/>
            </a:blip>
            <a:srcRect/>
            <a:stretch/>
          </p:blipFill>
          <p:spPr>
            <a:xfrm>
              <a:off x="3369138" y="2257422"/>
              <a:ext cx="6887846" cy="3957436"/>
            </a:xfrm>
            <a:prstGeom prst="rect">
              <a:avLst/>
            </a:prstGeom>
            <a:noFill/>
            <a:ln>
              <a:noFill/>
            </a:ln>
          </p:spPr>
        </p:pic>
        <p:pic>
          <p:nvPicPr>
            <p:cNvPr id="154" name="Google Shape;154;p4"/>
            <p:cNvPicPr preferRelativeResize="0"/>
            <p:nvPr/>
          </p:nvPicPr>
          <p:blipFill rotWithShape="1">
            <a:blip r:embed="rId4">
              <a:alphaModFix/>
            </a:blip>
            <a:srcRect/>
            <a:stretch/>
          </p:blipFill>
          <p:spPr>
            <a:xfrm>
              <a:off x="4926741" y="5785566"/>
              <a:ext cx="304175" cy="362670"/>
            </a:xfrm>
            <a:prstGeom prst="rect">
              <a:avLst/>
            </a:prstGeom>
            <a:noFill/>
            <a:ln>
              <a:noFill/>
            </a:ln>
          </p:spPr>
        </p:pic>
        <p:pic>
          <p:nvPicPr>
            <p:cNvPr id="155" name="Google Shape;155;p4"/>
            <p:cNvPicPr preferRelativeResize="0"/>
            <p:nvPr/>
          </p:nvPicPr>
          <p:blipFill rotWithShape="1">
            <a:blip r:embed="rId5">
              <a:alphaModFix/>
            </a:blip>
            <a:srcRect/>
            <a:stretch/>
          </p:blipFill>
          <p:spPr>
            <a:xfrm>
              <a:off x="9246600" y="5492423"/>
              <a:ext cx="271807" cy="317964"/>
            </a:xfrm>
            <a:prstGeom prst="rect">
              <a:avLst/>
            </a:prstGeom>
            <a:noFill/>
            <a:ln>
              <a:noFill/>
            </a:ln>
          </p:spPr>
        </p:pic>
        <p:pic>
          <p:nvPicPr>
            <p:cNvPr id="156" name="Google Shape;156;p4"/>
            <p:cNvPicPr preferRelativeResize="0"/>
            <p:nvPr/>
          </p:nvPicPr>
          <p:blipFill rotWithShape="1">
            <a:blip r:embed="rId6">
              <a:alphaModFix/>
            </a:blip>
            <a:srcRect/>
            <a:stretch/>
          </p:blipFill>
          <p:spPr>
            <a:xfrm>
              <a:off x="1980736" y="4016727"/>
              <a:ext cx="1434804" cy="420955"/>
            </a:xfrm>
            <a:prstGeom prst="rect">
              <a:avLst/>
            </a:prstGeom>
            <a:noFill/>
            <a:ln>
              <a:noFill/>
            </a:ln>
          </p:spPr>
        </p:pic>
      </p:grpSp>
      <p:sp>
        <p:nvSpPr>
          <p:cNvPr id="157" name="Google Shape;157;p4"/>
          <p:cNvSpPr txBox="1">
            <a:spLocks noGrp="1"/>
          </p:cNvSpPr>
          <p:nvPr>
            <p:ph type="title"/>
          </p:nvPr>
        </p:nvSpPr>
        <p:spPr>
          <a:xfrm>
            <a:off x="678180" y="489006"/>
            <a:ext cx="4133374" cy="1038105"/>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400"/>
              <a:buNone/>
            </a:pPr>
            <a:r>
              <a:rPr lang="en-US" sz="3300" b="1"/>
              <a:t>Gradient Descent (cont.)</a:t>
            </a:r>
            <a:endParaRPr sz="3300" b="1"/>
          </a:p>
        </p:txBody>
      </p:sp>
      <p:sp>
        <p:nvSpPr>
          <p:cNvPr id="158" name="Google Shape;158;p4"/>
          <p:cNvSpPr txBox="1"/>
          <p:nvPr/>
        </p:nvSpPr>
        <p:spPr>
          <a:xfrm>
            <a:off x="678180" y="2212467"/>
            <a:ext cx="3956209" cy="286617"/>
          </a:xfrm>
          <a:prstGeom prst="rect">
            <a:avLst/>
          </a:prstGeom>
          <a:noFill/>
          <a:ln>
            <a:noFill/>
          </a:ln>
        </p:spPr>
        <p:txBody>
          <a:bodyPr spcFirstLastPara="1" wrap="square" lIns="0" tIns="9525" rIns="0" bIns="0" anchor="t" anchorCtr="0">
            <a:spAutoFit/>
          </a:bodyPr>
          <a:lstStyle/>
          <a:p>
            <a:pPr marL="190500" marR="0" lvl="0" indent="-1714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Assume that </a:t>
            </a:r>
            <a:r>
              <a:rPr lang="en-US" sz="1800" b="0" i="1" u="none" strike="noStrike" cap="none">
                <a:solidFill>
                  <a:srgbClr val="000000"/>
                </a:solidFill>
                <a:latin typeface="Times New Roman"/>
                <a:ea typeface="Times New Roman"/>
                <a:cs typeface="Times New Roman"/>
                <a:sym typeface="Times New Roman"/>
              </a:rPr>
              <a:t>θ </a:t>
            </a:r>
            <a:r>
              <a:rPr lang="en-US" sz="1800" b="0" i="0" u="none" strike="noStrike" cap="none">
                <a:solidFill>
                  <a:srgbClr val="000000"/>
                </a:solidFill>
                <a:latin typeface="Calibri"/>
                <a:ea typeface="Calibri"/>
                <a:cs typeface="Calibri"/>
                <a:sym typeface="Calibri"/>
              </a:rPr>
              <a:t>has two variables </a:t>
            </a:r>
            <a:r>
              <a:rPr lang="en-US" sz="1800" b="0" i="0" u="none" strike="noStrike" cap="none">
                <a:solidFill>
                  <a:srgbClr val="000000"/>
                </a:solidFill>
                <a:latin typeface="Times New Roman"/>
                <a:ea typeface="Times New Roman"/>
                <a:cs typeface="Times New Roman"/>
                <a:sym typeface="Times New Roman"/>
              </a:rPr>
              <a:t>{</a:t>
            </a:r>
            <a:r>
              <a:rPr lang="en-US" sz="1800" b="0" i="1" u="none" strike="noStrike" cap="none">
                <a:solidFill>
                  <a:srgbClr val="000000"/>
                </a:solidFill>
                <a:latin typeface="Times New Roman"/>
                <a:ea typeface="Times New Roman"/>
                <a:cs typeface="Times New Roman"/>
                <a:sym typeface="Times New Roman"/>
              </a:rPr>
              <a:t>θ</a:t>
            </a:r>
            <a:r>
              <a:rPr lang="en-US" sz="1800" b="0" i="1" u="none" strike="noStrike" cap="none" baseline="-25000">
                <a:solidFill>
                  <a:srgbClr val="000000"/>
                </a:solidFill>
                <a:latin typeface="Times New Roman"/>
                <a:ea typeface="Times New Roman"/>
                <a:cs typeface="Times New Roman"/>
                <a:sym typeface="Times New Roman"/>
              </a:rPr>
              <a:t>1</a:t>
            </a:r>
            <a:r>
              <a:rPr lang="en-US" sz="1800" b="0" i="1" u="none" strike="noStrike" cap="none">
                <a:solidFill>
                  <a:srgbClr val="000000"/>
                </a:solidFill>
                <a:latin typeface="Times New Roman"/>
                <a:ea typeface="Times New Roman"/>
                <a:cs typeface="Times New Roman"/>
                <a:sym typeface="Times New Roman"/>
              </a:rPr>
              <a:t>, θ</a:t>
            </a:r>
            <a:r>
              <a:rPr lang="en-US" sz="1800" b="0" i="1" u="none" strike="noStrike" cap="none" baseline="-25000">
                <a:solidFill>
                  <a:srgbClr val="000000"/>
                </a:solidFill>
                <a:latin typeface="Times New Roman"/>
                <a:ea typeface="Times New Roman"/>
                <a:cs typeface="Times New Roman"/>
                <a:sym typeface="Times New Roman"/>
              </a:rPr>
              <a:t>2</a:t>
            </a:r>
            <a:r>
              <a:rPr lang="en-US" sz="1800" b="0" i="0" u="none" strike="noStrike" cap="none">
                <a:solidFill>
                  <a:srgbClr val="000000"/>
                </a:solidFill>
                <a:latin typeface="Times New Roman"/>
                <a:ea typeface="Times New Roman"/>
                <a:cs typeface="Times New Roman"/>
                <a:sym typeface="Times New Roman"/>
              </a:rPr>
              <a:t>}</a:t>
            </a:r>
            <a:endParaRPr sz="1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a:spLocks noGrp="1"/>
          </p:cNvSpPr>
          <p:nvPr>
            <p:ph type="title"/>
          </p:nvPr>
        </p:nvSpPr>
        <p:spPr>
          <a:xfrm>
            <a:off x="519983" y="468756"/>
            <a:ext cx="4133374" cy="1038105"/>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400"/>
              <a:buNone/>
            </a:pPr>
            <a:r>
              <a:rPr lang="en-US" sz="3300" b="1"/>
              <a:t>Gradient Descent (cont.)</a:t>
            </a:r>
            <a:endParaRPr sz="3300" b="1"/>
          </a:p>
        </p:txBody>
      </p:sp>
      <p:sp>
        <p:nvSpPr>
          <p:cNvPr id="164" name="Google Shape;164;p5"/>
          <p:cNvSpPr/>
          <p:nvPr/>
        </p:nvSpPr>
        <p:spPr>
          <a:xfrm>
            <a:off x="4331044" y="3246837"/>
            <a:ext cx="237649" cy="176689"/>
          </a:xfrm>
          <a:custGeom>
            <a:avLst/>
            <a:gdLst/>
            <a:ahLst/>
            <a:cxnLst/>
            <a:rect l="l" t="t" r="r" b="b"/>
            <a:pathLst>
              <a:path w="316864" h="235585" extrusionOk="0">
                <a:moveTo>
                  <a:pt x="241451" y="0"/>
                </a:moveTo>
                <a:lnTo>
                  <a:pt x="238103" y="9550"/>
                </a:lnTo>
                <a:lnTo>
                  <a:pt x="251722" y="15460"/>
                </a:lnTo>
                <a:lnTo>
                  <a:pt x="263434" y="23642"/>
                </a:lnTo>
                <a:lnTo>
                  <a:pt x="287216" y="61566"/>
                </a:lnTo>
                <a:lnTo>
                  <a:pt x="295029" y="116459"/>
                </a:lnTo>
                <a:lnTo>
                  <a:pt x="294157" y="137209"/>
                </a:lnTo>
                <a:lnTo>
                  <a:pt x="281076" y="188019"/>
                </a:lnTo>
                <a:lnTo>
                  <a:pt x="251881" y="219785"/>
                </a:lnTo>
                <a:lnTo>
                  <a:pt x="238475" y="225723"/>
                </a:lnTo>
                <a:lnTo>
                  <a:pt x="241451" y="235272"/>
                </a:lnTo>
                <a:lnTo>
                  <a:pt x="286402" y="208564"/>
                </a:lnTo>
                <a:lnTo>
                  <a:pt x="311648" y="159261"/>
                </a:lnTo>
                <a:lnTo>
                  <a:pt x="316485" y="117698"/>
                </a:lnTo>
                <a:lnTo>
                  <a:pt x="315272" y="96130"/>
                </a:lnTo>
                <a:lnTo>
                  <a:pt x="305567" y="57899"/>
                </a:lnTo>
                <a:lnTo>
                  <a:pt x="273465" y="15084"/>
                </a:lnTo>
                <a:lnTo>
                  <a:pt x="258508" y="6158"/>
                </a:lnTo>
                <a:lnTo>
                  <a:pt x="241451" y="0"/>
                </a:lnTo>
                <a:close/>
              </a:path>
              <a:path w="316864" h="235585" extrusionOk="0">
                <a:moveTo>
                  <a:pt x="75034" y="0"/>
                </a:moveTo>
                <a:lnTo>
                  <a:pt x="30164" y="26777"/>
                </a:lnTo>
                <a:lnTo>
                  <a:pt x="4852" y="76197"/>
                </a:lnTo>
                <a:lnTo>
                  <a:pt x="0" y="117698"/>
                </a:lnTo>
                <a:lnTo>
                  <a:pt x="1209" y="139313"/>
                </a:lnTo>
                <a:lnTo>
                  <a:pt x="10882" y="177543"/>
                </a:lnTo>
                <a:lnTo>
                  <a:pt x="42942" y="220219"/>
                </a:lnTo>
                <a:lnTo>
                  <a:pt x="75034" y="235272"/>
                </a:lnTo>
                <a:lnTo>
                  <a:pt x="78011" y="225723"/>
                </a:lnTo>
                <a:lnTo>
                  <a:pt x="64604" y="219785"/>
                </a:lnTo>
                <a:lnTo>
                  <a:pt x="53035" y="211522"/>
                </a:lnTo>
                <a:lnTo>
                  <a:pt x="29304" y="172989"/>
                </a:lnTo>
                <a:lnTo>
                  <a:pt x="21456" y="116459"/>
                </a:lnTo>
                <a:lnTo>
                  <a:pt x="22328" y="96386"/>
                </a:lnTo>
                <a:lnTo>
                  <a:pt x="35408" y="46819"/>
                </a:lnTo>
                <a:lnTo>
                  <a:pt x="64813" y="15460"/>
                </a:lnTo>
                <a:lnTo>
                  <a:pt x="78383" y="9550"/>
                </a:lnTo>
                <a:lnTo>
                  <a:pt x="75034"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165" name="Google Shape;165;p5"/>
          <p:cNvSpPr txBox="1"/>
          <p:nvPr/>
        </p:nvSpPr>
        <p:spPr>
          <a:xfrm>
            <a:off x="668654" y="2054275"/>
            <a:ext cx="4460558" cy="1665841"/>
          </a:xfrm>
          <a:prstGeom prst="rect">
            <a:avLst/>
          </a:prstGeom>
          <a:noFill/>
          <a:ln>
            <a:noFill/>
          </a:ln>
        </p:spPr>
        <p:txBody>
          <a:bodyPr spcFirstLastPara="1" wrap="square" lIns="0" tIns="167625" rIns="0" bIns="0" anchor="t" anchorCtr="0">
            <a:spAutoFit/>
          </a:bodyPr>
          <a:lstStyle/>
          <a:p>
            <a:pPr marL="200025" marR="0" lvl="0" indent="-1714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Assume that </a:t>
            </a:r>
            <a:r>
              <a:rPr lang="en-US" sz="1800" b="0" i="1" u="none" strike="noStrike" cap="none">
                <a:solidFill>
                  <a:srgbClr val="000000"/>
                </a:solidFill>
                <a:latin typeface="Times New Roman"/>
                <a:ea typeface="Times New Roman"/>
                <a:cs typeface="Times New Roman"/>
                <a:sym typeface="Times New Roman"/>
              </a:rPr>
              <a:t>θ </a:t>
            </a:r>
            <a:r>
              <a:rPr lang="en-US" sz="1800" b="0" i="0" u="none" strike="noStrike" cap="none">
                <a:solidFill>
                  <a:srgbClr val="000000"/>
                </a:solidFill>
                <a:latin typeface="Calibri"/>
                <a:ea typeface="Calibri"/>
                <a:cs typeface="Calibri"/>
                <a:sym typeface="Calibri"/>
              </a:rPr>
              <a:t>has two variables </a:t>
            </a:r>
            <a:r>
              <a:rPr lang="en-US" sz="1800" b="0" i="0" u="none" strike="noStrike" cap="none">
                <a:solidFill>
                  <a:srgbClr val="000000"/>
                </a:solidFill>
                <a:latin typeface="Times New Roman"/>
                <a:ea typeface="Times New Roman"/>
                <a:cs typeface="Times New Roman"/>
                <a:sym typeface="Times New Roman"/>
              </a:rPr>
              <a:t>{</a:t>
            </a:r>
            <a:r>
              <a:rPr lang="en-US" sz="1800" b="0" i="1" u="none" strike="noStrike" cap="none">
                <a:solidFill>
                  <a:srgbClr val="000000"/>
                </a:solidFill>
                <a:latin typeface="Times New Roman"/>
                <a:ea typeface="Times New Roman"/>
                <a:cs typeface="Times New Roman"/>
                <a:sym typeface="Times New Roman"/>
              </a:rPr>
              <a:t>θ</a:t>
            </a:r>
            <a:r>
              <a:rPr lang="en-US" sz="1800" b="0" i="1" u="none" strike="noStrike" cap="none" baseline="-25000">
                <a:solidFill>
                  <a:srgbClr val="000000"/>
                </a:solidFill>
                <a:latin typeface="Times New Roman"/>
                <a:ea typeface="Times New Roman"/>
                <a:cs typeface="Times New Roman"/>
                <a:sym typeface="Times New Roman"/>
              </a:rPr>
              <a:t>1</a:t>
            </a:r>
            <a:r>
              <a:rPr lang="en-US" sz="1800" b="0" i="1" u="none" strike="noStrike" cap="none">
                <a:solidFill>
                  <a:srgbClr val="000000"/>
                </a:solidFill>
                <a:latin typeface="Times New Roman"/>
                <a:ea typeface="Times New Roman"/>
                <a:cs typeface="Times New Roman"/>
                <a:sym typeface="Times New Roman"/>
              </a:rPr>
              <a:t>, θ</a:t>
            </a:r>
            <a:r>
              <a:rPr lang="en-US" sz="1800" b="0" i="1" u="none" strike="noStrike" cap="none" baseline="-25000">
                <a:solidFill>
                  <a:srgbClr val="000000"/>
                </a:solidFill>
                <a:latin typeface="Times New Roman"/>
                <a:ea typeface="Times New Roman"/>
                <a:cs typeface="Times New Roman"/>
                <a:sym typeface="Times New Roman"/>
              </a:rPr>
              <a:t>2</a:t>
            </a:r>
            <a:r>
              <a:rPr lang="en-US" sz="1800" b="0" i="0" u="none" strike="noStrike" cap="none">
                <a:solidFill>
                  <a:srgbClr val="000000"/>
                </a:solidFill>
                <a:latin typeface="Times New Roman"/>
                <a:ea typeface="Times New Roman"/>
                <a:cs typeface="Times New Roman"/>
                <a:sym typeface="Times New Roman"/>
              </a:rPr>
              <a:t>}</a:t>
            </a:r>
            <a:endParaRPr sz="1800" b="0" i="0" u="none" strike="noStrike" cap="none">
              <a:solidFill>
                <a:srgbClr val="000000"/>
              </a:solidFill>
              <a:latin typeface="Times New Roman"/>
              <a:ea typeface="Times New Roman"/>
              <a:cs typeface="Times New Roman"/>
              <a:sym typeface="Times New Roman"/>
            </a:endParaRPr>
          </a:p>
          <a:p>
            <a:pPr marL="1503045" marR="0" lvl="1" indent="-342900" algn="l" rtl="0">
              <a:lnSpc>
                <a:spcPct val="100000"/>
              </a:lnSpc>
              <a:spcBef>
                <a:spcPts val="1039"/>
              </a:spcBef>
              <a:spcAft>
                <a:spcPts val="0"/>
              </a:spcAft>
              <a:buClr>
                <a:srgbClr val="000000"/>
              </a:buClr>
              <a:buSzPts val="1500"/>
              <a:buFont typeface="Arial"/>
              <a:buChar char="•"/>
            </a:pPr>
            <a:r>
              <a:rPr lang="en-US" sz="1500" b="0" i="0" u="none" strike="noStrike" cap="none">
                <a:solidFill>
                  <a:srgbClr val="000000"/>
                </a:solidFill>
                <a:latin typeface="Calibri"/>
                <a:ea typeface="Calibri"/>
                <a:cs typeface="Calibri"/>
                <a:sym typeface="Calibri"/>
              </a:rPr>
              <a:t>Randomly start at </a:t>
            </a:r>
            <a:r>
              <a:rPr lang="en-US" sz="1500" b="0" i="0" u="none" strike="noStrike" cap="none">
                <a:solidFill>
                  <a:srgbClr val="000000"/>
                </a:solidFill>
                <a:latin typeface="Cambria Math"/>
                <a:ea typeface="Cambria Math"/>
                <a:cs typeface="Cambria Math"/>
                <a:sym typeface="Cambria Math"/>
              </a:rPr>
              <a:t>𝜃</a:t>
            </a:r>
            <a:r>
              <a:rPr lang="en-US" sz="1687" b="0" i="0" u="none" strike="noStrike" cap="none" baseline="30000">
                <a:solidFill>
                  <a:srgbClr val="000000"/>
                </a:solidFill>
                <a:latin typeface="Cambria Math"/>
                <a:ea typeface="Cambria Math"/>
                <a:cs typeface="Cambria Math"/>
                <a:sym typeface="Cambria Math"/>
              </a:rPr>
              <a:t>0</a:t>
            </a:r>
            <a:r>
              <a:rPr lang="en-US" sz="1500" b="0" i="0" u="none" strike="noStrike" cap="none">
                <a:solidFill>
                  <a:srgbClr val="000000"/>
                </a:solidFill>
                <a:latin typeface="Calibri"/>
                <a:ea typeface="Calibri"/>
                <a:cs typeface="Calibri"/>
                <a:sym typeface="Calibri"/>
              </a:rPr>
              <a:t>:</a:t>
            </a:r>
            <a:endParaRPr sz="1500" b="0" i="0" u="none" strike="noStrike" cap="none">
              <a:solidFill>
                <a:srgbClr val="000000"/>
              </a:solidFill>
              <a:latin typeface="Calibri"/>
              <a:ea typeface="Calibri"/>
              <a:cs typeface="Calibri"/>
              <a:sym typeface="Calibri"/>
            </a:endParaRPr>
          </a:p>
          <a:p>
            <a:pPr marL="0" marR="0" lvl="1" indent="0" algn="l" rtl="0">
              <a:lnSpc>
                <a:spcPct val="100000"/>
              </a:lnSpc>
              <a:spcBef>
                <a:spcPts val="41"/>
              </a:spcBef>
              <a:spcAft>
                <a:spcPts val="0"/>
              </a:spcAft>
              <a:buClr>
                <a:srgbClr val="000000"/>
              </a:buClr>
              <a:buSzPts val="2175"/>
              <a:buFont typeface="Arial"/>
              <a:buNone/>
            </a:pPr>
            <a:endParaRPr sz="2175" b="0" i="0" u="none" strike="noStrike" cap="none">
              <a:solidFill>
                <a:srgbClr val="000000"/>
              </a:solidFill>
              <a:latin typeface="Calibri"/>
              <a:ea typeface="Calibri"/>
              <a:cs typeface="Calibri"/>
              <a:sym typeface="Calibri"/>
            </a:endParaRPr>
          </a:p>
          <a:p>
            <a:pPr marL="1503045" marR="0" lvl="1" indent="-342900" algn="l" rtl="0">
              <a:lnSpc>
                <a:spcPct val="100000"/>
              </a:lnSpc>
              <a:spcBef>
                <a:spcPts val="4"/>
              </a:spcBef>
              <a:spcAft>
                <a:spcPts val="0"/>
              </a:spcAft>
              <a:buClr>
                <a:srgbClr val="000000"/>
              </a:buClr>
              <a:buSzPts val="1500"/>
              <a:buFont typeface="Arial"/>
              <a:buChar char="•"/>
            </a:pPr>
            <a:r>
              <a:rPr lang="en-US" sz="1500" b="0" i="0" u="none" strike="noStrike" cap="none">
                <a:solidFill>
                  <a:srgbClr val="000000"/>
                </a:solidFill>
                <a:latin typeface="Calibri"/>
                <a:ea typeface="Calibri"/>
                <a:cs typeface="Calibri"/>
                <a:sym typeface="Calibri"/>
              </a:rPr>
              <a:t>Compute the gradients of </a:t>
            </a:r>
            <a:r>
              <a:rPr lang="en-US" sz="1500" b="0" i="0" u="none" strike="noStrike" cap="none">
                <a:solidFill>
                  <a:srgbClr val="000000"/>
                </a:solidFill>
                <a:latin typeface="Cambria Math"/>
                <a:ea typeface="Cambria Math"/>
                <a:cs typeface="Cambria Math"/>
                <a:sym typeface="Cambria Math"/>
              </a:rPr>
              <a:t>𝐶 𝜃	</a:t>
            </a:r>
            <a:r>
              <a:rPr lang="en-US" sz="1500" b="0" i="0" u="none" strike="noStrike" cap="none">
                <a:solidFill>
                  <a:srgbClr val="000000"/>
                </a:solidFill>
                <a:latin typeface="Calibri"/>
                <a:ea typeface="Calibri"/>
                <a:cs typeface="Calibri"/>
                <a:sym typeface="Calibri"/>
              </a:rPr>
              <a:t>at </a:t>
            </a:r>
            <a:r>
              <a:rPr lang="en-US" sz="1500" b="0" i="0" u="none" strike="noStrike" cap="none">
                <a:solidFill>
                  <a:srgbClr val="000000"/>
                </a:solidFill>
                <a:latin typeface="Cambria Math"/>
                <a:ea typeface="Cambria Math"/>
                <a:cs typeface="Cambria Math"/>
                <a:sym typeface="Cambria Math"/>
              </a:rPr>
              <a:t>𝜃</a:t>
            </a:r>
            <a:r>
              <a:rPr lang="en-US" sz="1687" b="0" i="0" u="none" strike="noStrike" cap="none" baseline="30000">
                <a:solidFill>
                  <a:srgbClr val="000000"/>
                </a:solidFill>
                <a:latin typeface="Cambria Math"/>
                <a:ea typeface="Cambria Math"/>
                <a:cs typeface="Cambria Math"/>
                <a:sym typeface="Cambria Math"/>
              </a:rPr>
              <a:t>0</a:t>
            </a:r>
            <a:r>
              <a:rPr lang="en-US" sz="1500" b="0" i="0" u="none" strike="noStrike" cap="none">
                <a:solidFill>
                  <a:srgbClr val="000000"/>
                </a:solidFill>
                <a:latin typeface="Calibri"/>
                <a:ea typeface="Calibri"/>
                <a:cs typeface="Calibri"/>
                <a:sym typeface="Calibri"/>
              </a:rPr>
              <a:t>:</a:t>
            </a:r>
            <a:endParaRPr sz="1500" b="0" i="0" u="none" strike="noStrike" cap="none">
              <a:solidFill>
                <a:srgbClr val="000000"/>
              </a:solidFill>
              <a:latin typeface="Calibri"/>
              <a:ea typeface="Calibri"/>
              <a:cs typeface="Calibri"/>
              <a:sym typeface="Calibri"/>
            </a:endParaRPr>
          </a:p>
          <a:p>
            <a:pPr marL="1503045" marR="0" lvl="1" indent="-342900" algn="l" rtl="0">
              <a:lnSpc>
                <a:spcPct val="100000"/>
              </a:lnSpc>
              <a:spcBef>
                <a:spcPts val="450"/>
              </a:spcBef>
              <a:spcAft>
                <a:spcPts val="0"/>
              </a:spcAft>
              <a:buClr>
                <a:srgbClr val="000000"/>
              </a:buClr>
              <a:buSzPts val="1500"/>
              <a:buFont typeface="Arial"/>
              <a:buChar char="•"/>
            </a:pPr>
            <a:r>
              <a:rPr lang="en-US" sz="1500" b="0" i="0" u="none" strike="noStrike" cap="none">
                <a:solidFill>
                  <a:srgbClr val="000000"/>
                </a:solidFill>
                <a:latin typeface="Calibri"/>
                <a:ea typeface="Calibri"/>
                <a:cs typeface="Calibri"/>
                <a:sym typeface="Calibri"/>
              </a:rPr>
              <a:t>Update parameters:</a:t>
            </a:r>
            <a:endParaRPr sz="1500" b="0" i="0" u="none" strike="noStrike" cap="none">
              <a:solidFill>
                <a:srgbClr val="000000"/>
              </a:solidFill>
              <a:latin typeface="Calibri"/>
              <a:ea typeface="Calibri"/>
              <a:cs typeface="Calibri"/>
              <a:sym typeface="Calibri"/>
            </a:endParaRPr>
          </a:p>
        </p:txBody>
      </p:sp>
      <p:sp>
        <p:nvSpPr>
          <p:cNvPr id="166" name="Google Shape;166;p5"/>
          <p:cNvSpPr/>
          <p:nvPr/>
        </p:nvSpPr>
        <p:spPr>
          <a:xfrm>
            <a:off x="4331044" y="4675587"/>
            <a:ext cx="237649" cy="176689"/>
          </a:xfrm>
          <a:custGeom>
            <a:avLst/>
            <a:gdLst/>
            <a:ahLst/>
            <a:cxnLst/>
            <a:rect l="l" t="t" r="r" b="b"/>
            <a:pathLst>
              <a:path w="316864" h="235585" extrusionOk="0">
                <a:moveTo>
                  <a:pt x="241451" y="0"/>
                </a:moveTo>
                <a:lnTo>
                  <a:pt x="238103" y="9550"/>
                </a:lnTo>
                <a:lnTo>
                  <a:pt x="251722" y="15460"/>
                </a:lnTo>
                <a:lnTo>
                  <a:pt x="263434" y="23642"/>
                </a:lnTo>
                <a:lnTo>
                  <a:pt x="287216" y="61566"/>
                </a:lnTo>
                <a:lnTo>
                  <a:pt x="295029" y="116458"/>
                </a:lnTo>
                <a:lnTo>
                  <a:pt x="294157" y="137209"/>
                </a:lnTo>
                <a:lnTo>
                  <a:pt x="281076" y="188019"/>
                </a:lnTo>
                <a:lnTo>
                  <a:pt x="251881" y="219785"/>
                </a:lnTo>
                <a:lnTo>
                  <a:pt x="238475" y="225723"/>
                </a:lnTo>
                <a:lnTo>
                  <a:pt x="241451" y="235272"/>
                </a:lnTo>
                <a:lnTo>
                  <a:pt x="286402" y="208564"/>
                </a:lnTo>
                <a:lnTo>
                  <a:pt x="311648" y="159261"/>
                </a:lnTo>
                <a:lnTo>
                  <a:pt x="316485" y="117698"/>
                </a:lnTo>
                <a:lnTo>
                  <a:pt x="315272" y="96130"/>
                </a:lnTo>
                <a:lnTo>
                  <a:pt x="305567" y="57899"/>
                </a:lnTo>
                <a:lnTo>
                  <a:pt x="273465" y="15084"/>
                </a:lnTo>
                <a:lnTo>
                  <a:pt x="258508" y="6158"/>
                </a:lnTo>
                <a:lnTo>
                  <a:pt x="241451" y="0"/>
                </a:lnTo>
                <a:close/>
              </a:path>
              <a:path w="316864" h="235585" extrusionOk="0">
                <a:moveTo>
                  <a:pt x="75034" y="0"/>
                </a:moveTo>
                <a:lnTo>
                  <a:pt x="30164" y="26777"/>
                </a:lnTo>
                <a:lnTo>
                  <a:pt x="4852" y="76197"/>
                </a:lnTo>
                <a:lnTo>
                  <a:pt x="0" y="117698"/>
                </a:lnTo>
                <a:lnTo>
                  <a:pt x="1209" y="139313"/>
                </a:lnTo>
                <a:lnTo>
                  <a:pt x="10882" y="177543"/>
                </a:lnTo>
                <a:lnTo>
                  <a:pt x="42942" y="220219"/>
                </a:lnTo>
                <a:lnTo>
                  <a:pt x="75034" y="235272"/>
                </a:lnTo>
                <a:lnTo>
                  <a:pt x="78011" y="225723"/>
                </a:lnTo>
                <a:lnTo>
                  <a:pt x="64604" y="219785"/>
                </a:lnTo>
                <a:lnTo>
                  <a:pt x="53035" y="211522"/>
                </a:lnTo>
                <a:lnTo>
                  <a:pt x="29304" y="172989"/>
                </a:lnTo>
                <a:lnTo>
                  <a:pt x="21456" y="116458"/>
                </a:lnTo>
                <a:lnTo>
                  <a:pt x="22328" y="96386"/>
                </a:lnTo>
                <a:lnTo>
                  <a:pt x="35408" y="46819"/>
                </a:lnTo>
                <a:lnTo>
                  <a:pt x="64813" y="15460"/>
                </a:lnTo>
                <a:lnTo>
                  <a:pt x="78383" y="9550"/>
                </a:lnTo>
                <a:lnTo>
                  <a:pt x="75034"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167" name="Google Shape;167;p5"/>
          <p:cNvSpPr txBox="1"/>
          <p:nvPr/>
        </p:nvSpPr>
        <p:spPr>
          <a:xfrm>
            <a:off x="1800226" y="4618863"/>
            <a:ext cx="3315176" cy="240450"/>
          </a:xfrm>
          <a:prstGeom prst="rect">
            <a:avLst/>
          </a:prstGeom>
          <a:noFill/>
          <a:ln>
            <a:noFill/>
          </a:ln>
        </p:spPr>
        <p:txBody>
          <a:bodyPr spcFirstLastPara="1" wrap="square" lIns="0" tIns="9525" rIns="0" bIns="0" anchor="t" anchorCtr="0">
            <a:spAutoFit/>
          </a:bodyPr>
          <a:lstStyle/>
          <a:p>
            <a:pPr marL="371475" marR="0" lvl="0" indent="-34290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Calibri"/>
                <a:ea typeface="Calibri"/>
                <a:cs typeface="Calibri"/>
                <a:sym typeface="Calibri"/>
              </a:rPr>
              <a:t>Compute the gradients of </a:t>
            </a:r>
            <a:r>
              <a:rPr lang="en-US" sz="1500" b="0" i="0" u="none" strike="noStrike" cap="none">
                <a:solidFill>
                  <a:srgbClr val="000000"/>
                </a:solidFill>
                <a:latin typeface="Cambria Math"/>
                <a:ea typeface="Cambria Math"/>
                <a:cs typeface="Cambria Math"/>
                <a:sym typeface="Cambria Math"/>
              </a:rPr>
              <a:t>𝐶 𝜃	</a:t>
            </a:r>
            <a:r>
              <a:rPr lang="en-US" sz="1500" b="0" i="0" u="none" strike="noStrike" cap="none">
                <a:solidFill>
                  <a:srgbClr val="000000"/>
                </a:solidFill>
                <a:latin typeface="Calibri"/>
                <a:ea typeface="Calibri"/>
                <a:cs typeface="Calibri"/>
                <a:sym typeface="Calibri"/>
              </a:rPr>
              <a:t>at </a:t>
            </a:r>
            <a:r>
              <a:rPr lang="en-US" sz="1500" b="0" i="0" u="none" strike="noStrike" cap="none">
                <a:solidFill>
                  <a:srgbClr val="000000"/>
                </a:solidFill>
                <a:latin typeface="Cambria Math"/>
                <a:ea typeface="Cambria Math"/>
                <a:cs typeface="Cambria Math"/>
                <a:sym typeface="Cambria Math"/>
              </a:rPr>
              <a:t>𝜃</a:t>
            </a:r>
            <a:r>
              <a:rPr lang="en-US" sz="1687" b="0" i="0" u="none" strike="noStrike" cap="none" baseline="30000">
                <a:solidFill>
                  <a:srgbClr val="000000"/>
                </a:solidFill>
                <a:latin typeface="Cambria Math"/>
                <a:ea typeface="Cambria Math"/>
                <a:cs typeface="Cambria Math"/>
                <a:sym typeface="Cambria Math"/>
              </a:rPr>
              <a:t>1</a:t>
            </a:r>
            <a:r>
              <a:rPr lang="en-US" sz="1500" b="0" i="0" u="none" strike="noStrike" cap="none">
                <a:solidFill>
                  <a:srgbClr val="000000"/>
                </a:solidFill>
                <a:latin typeface="Calibri"/>
                <a:ea typeface="Calibri"/>
                <a:cs typeface="Calibri"/>
                <a:sym typeface="Calibri"/>
              </a:rPr>
              <a:t>:</a:t>
            </a:r>
            <a:endParaRPr sz="1500" b="0" i="0" u="none" strike="noStrike" cap="none">
              <a:solidFill>
                <a:srgbClr val="000000"/>
              </a:solidFill>
              <a:latin typeface="Calibri"/>
              <a:ea typeface="Calibri"/>
              <a:cs typeface="Calibri"/>
              <a:sym typeface="Calibri"/>
            </a:endParaRPr>
          </a:p>
        </p:txBody>
      </p:sp>
      <p:pic>
        <p:nvPicPr>
          <p:cNvPr id="168" name="Google Shape;168;p5"/>
          <p:cNvPicPr preferRelativeResize="0"/>
          <p:nvPr/>
        </p:nvPicPr>
        <p:blipFill rotWithShape="1">
          <a:blip r:embed="rId3">
            <a:alphaModFix/>
          </a:blip>
          <a:srcRect/>
          <a:stretch/>
        </p:blipFill>
        <p:spPr>
          <a:xfrm>
            <a:off x="2363567" y="3733075"/>
            <a:ext cx="1911693" cy="697835"/>
          </a:xfrm>
          <a:prstGeom prst="rect">
            <a:avLst/>
          </a:prstGeom>
          <a:noFill/>
          <a:ln>
            <a:noFill/>
          </a:ln>
        </p:spPr>
      </p:pic>
      <p:grpSp>
        <p:nvGrpSpPr>
          <p:cNvPr id="169" name="Google Shape;169;p5"/>
          <p:cNvGrpSpPr/>
          <p:nvPr/>
        </p:nvGrpSpPr>
        <p:grpSpPr>
          <a:xfrm>
            <a:off x="4484015" y="3858237"/>
            <a:ext cx="3197067" cy="455772"/>
            <a:chOff x="5978687" y="4001317"/>
            <a:chExt cx="4262755" cy="607695"/>
          </a:xfrm>
        </p:grpSpPr>
        <p:sp>
          <p:nvSpPr>
            <p:cNvPr id="170" name="Google Shape;170;p5"/>
            <p:cNvSpPr/>
            <p:nvPr/>
          </p:nvSpPr>
          <p:spPr>
            <a:xfrm>
              <a:off x="5978687" y="4001317"/>
              <a:ext cx="4262755" cy="607695"/>
            </a:xfrm>
            <a:custGeom>
              <a:avLst/>
              <a:gdLst/>
              <a:ahLst/>
              <a:cxnLst/>
              <a:rect l="l" t="t" r="r" b="b"/>
              <a:pathLst>
                <a:path w="4262755" h="607695" extrusionOk="0">
                  <a:moveTo>
                    <a:pt x="4262592" y="0"/>
                  </a:moveTo>
                  <a:lnTo>
                    <a:pt x="0" y="0"/>
                  </a:lnTo>
                  <a:lnTo>
                    <a:pt x="0" y="607161"/>
                  </a:lnTo>
                  <a:lnTo>
                    <a:pt x="4262592" y="607161"/>
                  </a:lnTo>
                  <a:lnTo>
                    <a:pt x="4262592" y="0"/>
                  </a:lnTo>
                  <a:close/>
                </a:path>
              </a:pathLst>
            </a:custGeom>
            <a:solidFill>
              <a:srgbClr val="FFFF9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171" name="Google Shape;171;p5"/>
            <p:cNvSpPr/>
            <p:nvPr/>
          </p:nvSpPr>
          <p:spPr>
            <a:xfrm>
              <a:off x="5978687" y="4001317"/>
              <a:ext cx="4262755" cy="607695"/>
            </a:xfrm>
            <a:custGeom>
              <a:avLst/>
              <a:gdLst/>
              <a:ahLst/>
              <a:cxnLst/>
              <a:rect l="l" t="t" r="r" b="b"/>
              <a:pathLst>
                <a:path w="4262755" h="607695" extrusionOk="0">
                  <a:moveTo>
                    <a:pt x="0" y="0"/>
                  </a:moveTo>
                  <a:lnTo>
                    <a:pt x="4262592" y="0"/>
                  </a:lnTo>
                  <a:lnTo>
                    <a:pt x="4262592" y="607162"/>
                  </a:lnTo>
                  <a:lnTo>
                    <a:pt x="0" y="607162"/>
                  </a:lnTo>
                  <a:lnTo>
                    <a:pt x="0" y="0"/>
                  </a:lnTo>
                  <a:close/>
                </a:path>
              </a:pathLst>
            </a:custGeom>
            <a:noFill/>
            <a:ln w="9525" cap="flat" cmpd="sng">
              <a:solidFill>
                <a:srgbClr val="5959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pic>
          <p:nvPicPr>
            <p:cNvPr id="172" name="Google Shape;172;p5"/>
            <p:cNvPicPr preferRelativeResize="0"/>
            <p:nvPr/>
          </p:nvPicPr>
          <p:blipFill rotWithShape="1">
            <a:blip r:embed="rId4">
              <a:alphaModFix/>
            </a:blip>
            <a:srcRect/>
            <a:stretch/>
          </p:blipFill>
          <p:spPr>
            <a:xfrm>
              <a:off x="6204476" y="4052426"/>
              <a:ext cx="3838219" cy="518678"/>
            </a:xfrm>
            <a:prstGeom prst="rect">
              <a:avLst/>
            </a:prstGeom>
            <a:noFill/>
            <a:ln>
              <a:noFill/>
            </a:ln>
          </p:spPr>
        </p:pic>
      </p:grpSp>
      <p:pic>
        <p:nvPicPr>
          <p:cNvPr id="173" name="Google Shape;173;p5"/>
          <p:cNvPicPr preferRelativeResize="0"/>
          <p:nvPr/>
        </p:nvPicPr>
        <p:blipFill rotWithShape="1">
          <a:blip r:embed="rId5">
            <a:alphaModFix/>
          </a:blip>
          <a:srcRect/>
          <a:stretch/>
        </p:blipFill>
        <p:spPr>
          <a:xfrm>
            <a:off x="5183272" y="2946869"/>
            <a:ext cx="1627181" cy="745077"/>
          </a:xfrm>
          <a:prstGeom prst="rect">
            <a:avLst/>
          </a:prstGeom>
          <a:noFill/>
          <a:ln>
            <a:noFill/>
          </a:ln>
        </p:spPr>
      </p:pic>
      <p:pic>
        <p:nvPicPr>
          <p:cNvPr id="174" name="Google Shape;174;p5"/>
          <p:cNvPicPr preferRelativeResize="0"/>
          <p:nvPr/>
        </p:nvPicPr>
        <p:blipFill rotWithShape="1">
          <a:blip r:embed="rId6">
            <a:alphaModFix/>
          </a:blip>
          <a:srcRect/>
          <a:stretch/>
        </p:blipFill>
        <p:spPr>
          <a:xfrm>
            <a:off x="5183273" y="4418222"/>
            <a:ext cx="1690079" cy="773878"/>
          </a:xfrm>
          <a:prstGeom prst="rect">
            <a:avLst/>
          </a:prstGeom>
          <a:noFill/>
          <a:ln>
            <a:noFill/>
          </a:ln>
        </p:spPr>
      </p:pic>
      <p:pic>
        <p:nvPicPr>
          <p:cNvPr id="175" name="Google Shape;175;p5"/>
          <p:cNvPicPr preferRelativeResize="0"/>
          <p:nvPr/>
        </p:nvPicPr>
        <p:blipFill rotWithShape="1">
          <a:blip r:embed="rId7">
            <a:alphaModFix/>
          </a:blip>
          <a:srcRect/>
          <a:stretch/>
        </p:blipFill>
        <p:spPr>
          <a:xfrm>
            <a:off x="3932571" y="2574691"/>
            <a:ext cx="861676" cy="56465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f4e14a0e4a_0_116"/>
          <p:cNvSpPr txBox="1">
            <a:spLocks noGrp="1"/>
          </p:cNvSpPr>
          <p:nvPr>
            <p:ph type="title"/>
          </p:nvPr>
        </p:nvSpPr>
        <p:spPr>
          <a:xfrm>
            <a:off x="533984" y="443562"/>
            <a:ext cx="4135755" cy="1130438"/>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400"/>
              <a:buNone/>
            </a:pPr>
            <a:r>
              <a:rPr lang="en-US" sz="3600" b="1" dirty="0">
                <a:solidFill>
                  <a:srgbClr val="002060"/>
                </a:solidFill>
              </a:rPr>
              <a:t>Gradient Descent (cont.)</a:t>
            </a:r>
            <a:endParaRPr sz="3600" b="1" dirty="0">
              <a:solidFill>
                <a:srgbClr val="002060"/>
              </a:solidFill>
            </a:endParaRPr>
          </a:p>
        </p:txBody>
      </p:sp>
      <p:grpSp>
        <p:nvGrpSpPr>
          <p:cNvPr id="181" name="Google Shape;181;gf4e14a0e4a_0_116"/>
          <p:cNvGrpSpPr/>
          <p:nvPr/>
        </p:nvGrpSpPr>
        <p:grpSpPr>
          <a:xfrm>
            <a:off x="1524581" y="2620517"/>
            <a:ext cx="3055620" cy="2698395"/>
            <a:chOff x="2032774" y="2351023"/>
            <a:chExt cx="4074160" cy="3597860"/>
          </a:xfrm>
        </p:grpSpPr>
        <p:sp>
          <p:nvSpPr>
            <p:cNvPr id="182" name="Google Shape;182;gf4e14a0e4a_0_116"/>
            <p:cNvSpPr/>
            <p:nvPr/>
          </p:nvSpPr>
          <p:spPr>
            <a:xfrm>
              <a:off x="2420912" y="2720543"/>
              <a:ext cx="3202305" cy="3228340"/>
            </a:xfrm>
            <a:custGeom>
              <a:avLst/>
              <a:gdLst/>
              <a:ahLst/>
              <a:cxnLst/>
              <a:rect l="l" t="t" r="r" b="b"/>
              <a:pathLst>
                <a:path w="3202304" h="3228340" extrusionOk="0">
                  <a:moveTo>
                    <a:pt x="690194" y="2130564"/>
                  </a:moveTo>
                  <a:lnTo>
                    <a:pt x="499694" y="2035314"/>
                  </a:lnTo>
                  <a:lnTo>
                    <a:pt x="499694" y="2098814"/>
                  </a:lnTo>
                  <a:lnTo>
                    <a:pt x="0" y="2098814"/>
                  </a:lnTo>
                  <a:lnTo>
                    <a:pt x="0" y="2162314"/>
                  </a:lnTo>
                  <a:lnTo>
                    <a:pt x="499694" y="2162314"/>
                  </a:lnTo>
                  <a:lnTo>
                    <a:pt x="499694" y="2225814"/>
                  </a:lnTo>
                  <a:lnTo>
                    <a:pt x="626694" y="2162314"/>
                  </a:lnTo>
                  <a:lnTo>
                    <a:pt x="690194" y="2130564"/>
                  </a:lnTo>
                  <a:close/>
                </a:path>
                <a:path w="3202304" h="3228340" extrusionOk="0">
                  <a:moveTo>
                    <a:pt x="3202089" y="2214892"/>
                  </a:moveTo>
                  <a:lnTo>
                    <a:pt x="3138652" y="2212035"/>
                  </a:lnTo>
                  <a:lnTo>
                    <a:pt x="3179368" y="1306309"/>
                  </a:lnTo>
                  <a:lnTo>
                    <a:pt x="3151987" y="1305090"/>
                  </a:lnTo>
                  <a:lnTo>
                    <a:pt x="3131248" y="1263434"/>
                  </a:lnTo>
                  <a:lnTo>
                    <a:pt x="3071177" y="1142847"/>
                  </a:lnTo>
                  <a:lnTo>
                    <a:pt x="3033001" y="1193596"/>
                  </a:lnTo>
                  <a:lnTo>
                    <a:pt x="2276741" y="624713"/>
                  </a:lnTo>
                  <a:lnTo>
                    <a:pt x="2261412" y="645096"/>
                  </a:lnTo>
                  <a:lnTo>
                    <a:pt x="2245741" y="628510"/>
                  </a:lnTo>
                  <a:lnTo>
                    <a:pt x="2122640" y="498322"/>
                  </a:lnTo>
                  <a:lnTo>
                    <a:pt x="2100884" y="557974"/>
                  </a:lnTo>
                  <a:lnTo>
                    <a:pt x="570852" y="0"/>
                  </a:lnTo>
                  <a:lnTo>
                    <a:pt x="549084" y="59651"/>
                  </a:lnTo>
                  <a:lnTo>
                    <a:pt x="2079129" y="617626"/>
                  </a:lnTo>
                  <a:lnTo>
                    <a:pt x="2057374" y="677291"/>
                  </a:lnTo>
                  <a:lnTo>
                    <a:pt x="2254123" y="654773"/>
                  </a:lnTo>
                  <a:lnTo>
                    <a:pt x="2238565" y="675462"/>
                  </a:lnTo>
                  <a:lnTo>
                    <a:pt x="2994825" y="1244346"/>
                  </a:lnTo>
                  <a:lnTo>
                    <a:pt x="2956649" y="1295095"/>
                  </a:lnTo>
                  <a:lnTo>
                    <a:pt x="3114992" y="1324127"/>
                  </a:lnTo>
                  <a:lnTo>
                    <a:pt x="3075216" y="2209190"/>
                  </a:lnTo>
                  <a:lnTo>
                    <a:pt x="3011779" y="2206333"/>
                  </a:lnTo>
                  <a:lnTo>
                    <a:pt x="3064116" y="2323960"/>
                  </a:lnTo>
                  <a:lnTo>
                    <a:pt x="2474976" y="3059404"/>
                  </a:lnTo>
                  <a:lnTo>
                    <a:pt x="2425420" y="3019704"/>
                  </a:lnTo>
                  <a:lnTo>
                    <a:pt x="2380653" y="3227933"/>
                  </a:lnTo>
                  <a:lnTo>
                    <a:pt x="2574099" y="3138805"/>
                  </a:lnTo>
                  <a:lnTo>
                    <a:pt x="2555468" y="3123882"/>
                  </a:lnTo>
                  <a:lnTo>
                    <a:pt x="2524544" y="3099104"/>
                  </a:lnTo>
                  <a:lnTo>
                    <a:pt x="3093174" y="2389251"/>
                  </a:lnTo>
                  <a:lnTo>
                    <a:pt x="3098381" y="2400922"/>
                  </a:lnTo>
                  <a:lnTo>
                    <a:pt x="3131680" y="2341181"/>
                  </a:lnTo>
                  <a:lnTo>
                    <a:pt x="3154502" y="2312695"/>
                  </a:lnTo>
                  <a:lnTo>
                    <a:pt x="3149701" y="2308860"/>
                  </a:lnTo>
                  <a:lnTo>
                    <a:pt x="3185998" y="2243759"/>
                  </a:lnTo>
                  <a:lnTo>
                    <a:pt x="3202089" y="2214892"/>
                  </a:lnTo>
                  <a:close/>
                </a:path>
              </a:pathLst>
            </a:custGeom>
            <a:solidFill>
              <a:srgbClr val="0070C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183" name="Google Shape;183;gf4e14a0e4a_0_116"/>
            <p:cNvSpPr/>
            <p:nvPr/>
          </p:nvSpPr>
          <p:spPr>
            <a:xfrm>
              <a:off x="2032774" y="2351023"/>
              <a:ext cx="4074160" cy="2681605"/>
            </a:xfrm>
            <a:custGeom>
              <a:avLst/>
              <a:gdLst/>
              <a:ahLst/>
              <a:cxnLst/>
              <a:rect l="l" t="t" r="r" b="b"/>
              <a:pathLst>
                <a:path w="4074160" h="2681604" extrusionOk="0">
                  <a:moveTo>
                    <a:pt x="959980" y="369900"/>
                  </a:moveTo>
                  <a:lnTo>
                    <a:pt x="188556" y="58889"/>
                  </a:lnTo>
                  <a:lnTo>
                    <a:pt x="193332" y="47015"/>
                  </a:lnTo>
                  <a:lnTo>
                    <a:pt x="212293" y="0"/>
                  </a:lnTo>
                  <a:lnTo>
                    <a:pt x="0" y="17106"/>
                  </a:lnTo>
                  <a:lnTo>
                    <a:pt x="141071" y="176682"/>
                  </a:lnTo>
                  <a:lnTo>
                    <a:pt x="164807" y="117792"/>
                  </a:lnTo>
                  <a:lnTo>
                    <a:pt x="936231" y="428790"/>
                  </a:lnTo>
                  <a:lnTo>
                    <a:pt x="959980" y="369900"/>
                  </a:lnTo>
                  <a:close/>
                </a:path>
                <a:path w="4074160" h="2681604" extrusionOk="0">
                  <a:moveTo>
                    <a:pt x="1087323" y="2001926"/>
                  </a:moveTo>
                  <a:lnTo>
                    <a:pt x="896823" y="1906676"/>
                  </a:lnTo>
                  <a:lnTo>
                    <a:pt x="896823" y="1970176"/>
                  </a:lnTo>
                  <a:lnTo>
                    <a:pt x="397129" y="1970163"/>
                  </a:lnTo>
                  <a:lnTo>
                    <a:pt x="397129" y="2033663"/>
                  </a:lnTo>
                  <a:lnTo>
                    <a:pt x="896823" y="2033676"/>
                  </a:lnTo>
                  <a:lnTo>
                    <a:pt x="896823" y="2097176"/>
                  </a:lnTo>
                  <a:lnTo>
                    <a:pt x="1023823" y="2033676"/>
                  </a:lnTo>
                  <a:lnTo>
                    <a:pt x="928573" y="2033676"/>
                  </a:lnTo>
                  <a:lnTo>
                    <a:pt x="1023823" y="2033663"/>
                  </a:lnTo>
                  <a:lnTo>
                    <a:pt x="1087323" y="2001926"/>
                  </a:lnTo>
                  <a:close/>
                </a:path>
                <a:path w="4074160" h="2681604" extrusionOk="0">
                  <a:moveTo>
                    <a:pt x="2696832" y="980732"/>
                  </a:moveTo>
                  <a:lnTo>
                    <a:pt x="2352649" y="740194"/>
                  </a:lnTo>
                  <a:lnTo>
                    <a:pt x="2365349" y="722007"/>
                  </a:lnTo>
                  <a:lnTo>
                    <a:pt x="2389022" y="688136"/>
                  </a:lnTo>
                  <a:lnTo>
                    <a:pt x="2178316" y="657085"/>
                  </a:lnTo>
                  <a:lnTo>
                    <a:pt x="2279891" y="844283"/>
                  </a:lnTo>
                  <a:lnTo>
                    <a:pt x="2316264" y="792238"/>
                  </a:lnTo>
                  <a:lnTo>
                    <a:pt x="2660459" y="1032789"/>
                  </a:lnTo>
                  <a:lnTo>
                    <a:pt x="2696832" y="980732"/>
                  </a:lnTo>
                  <a:close/>
                </a:path>
                <a:path w="4074160" h="2681604" extrusionOk="0">
                  <a:moveTo>
                    <a:pt x="3642906" y="1321358"/>
                  </a:moveTo>
                  <a:lnTo>
                    <a:pt x="3626383" y="1285252"/>
                  </a:lnTo>
                  <a:lnTo>
                    <a:pt x="3554285" y="1127683"/>
                  </a:lnTo>
                  <a:lnTo>
                    <a:pt x="3452520" y="1314792"/>
                  </a:lnTo>
                  <a:lnTo>
                    <a:pt x="3515982" y="1316977"/>
                  </a:lnTo>
                  <a:lnTo>
                    <a:pt x="3504057" y="1662633"/>
                  </a:lnTo>
                  <a:lnTo>
                    <a:pt x="3567519" y="1664817"/>
                  </a:lnTo>
                  <a:lnTo>
                    <a:pt x="3579444" y="1319174"/>
                  </a:lnTo>
                  <a:lnTo>
                    <a:pt x="3642906" y="1321358"/>
                  </a:lnTo>
                  <a:close/>
                </a:path>
                <a:path w="4074160" h="2681604" extrusionOk="0">
                  <a:moveTo>
                    <a:pt x="4073855" y="1892211"/>
                  </a:moveTo>
                  <a:lnTo>
                    <a:pt x="3884714" y="1990128"/>
                  </a:lnTo>
                  <a:lnTo>
                    <a:pt x="3936047" y="2027504"/>
                  </a:lnTo>
                  <a:lnTo>
                    <a:pt x="3487318" y="2643670"/>
                  </a:lnTo>
                  <a:lnTo>
                    <a:pt x="3538651" y="2681046"/>
                  </a:lnTo>
                  <a:lnTo>
                    <a:pt x="3987381" y="2064893"/>
                  </a:lnTo>
                  <a:lnTo>
                    <a:pt x="4038714" y="2102269"/>
                  </a:lnTo>
                  <a:lnTo>
                    <a:pt x="4055516" y="2001837"/>
                  </a:lnTo>
                  <a:lnTo>
                    <a:pt x="4073855" y="1892211"/>
                  </a:lnTo>
                  <a:close/>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grpSp>
      <p:sp>
        <p:nvSpPr>
          <p:cNvPr id="184" name="Google Shape;184;gf4e14a0e4a_0_116"/>
          <p:cNvSpPr txBox="1"/>
          <p:nvPr/>
        </p:nvSpPr>
        <p:spPr>
          <a:xfrm>
            <a:off x="2392393" y="3894962"/>
            <a:ext cx="1046321" cy="686150"/>
          </a:xfrm>
          <a:prstGeom prst="rect">
            <a:avLst/>
          </a:prstGeom>
          <a:noFill/>
          <a:ln>
            <a:noFill/>
          </a:ln>
        </p:spPr>
        <p:txBody>
          <a:bodyPr spcFirstLastPara="1" wrap="square" lIns="0" tIns="9525" rIns="0" bIns="0" anchor="t" anchorCtr="0">
            <a:spAutoFit/>
          </a:bodyPr>
          <a:lstStyle/>
          <a:p>
            <a:pPr marL="9525" marR="3810" lvl="0" indent="6667" algn="l" rtl="0">
              <a:lnSpc>
                <a:spcPct val="127499"/>
              </a:lnSpc>
              <a:spcBef>
                <a:spcPts val="0"/>
              </a:spcBef>
              <a:spcAft>
                <a:spcPts val="0"/>
              </a:spcAft>
              <a:buNone/>
            </a:pPr>
            <a:r>
              <a:rPr lang="en-US" sz="1800" b="0" i="0" u="none" strike="noStrike" cap="none">
                <a:solidFill>
                  <a:srgbClr val="000000"/>
                </a:solidFill>
                <a:latin typeface="Calibri"/>
                <a:ea typeface="Calibri"/>
                <a:cs typeface="Calibri"/>
                <a:sym typeface="Calibri"/>
              </a:rPr>
              <a:t>Gradient Movement</a:t>
            </a:r>
            <a:endParaRPr sz="1800" b="0" i="0" u="none" strike="noStrike" cap="none">
              <a:solidFill>
                <a:srgbClr val="000000"/>
              </a:solidFill>
              <a:latin typeface="Calibri"/>
              <a:ea typeface="Calibri"/>
              <a:cs typeface="Calibri"/>
              <a:sym typeface="Calibri"/>
            </a:endParaRPr>
          </a:p>
        </p:txBody>
      </p:sp>
      <p:sp>
        <p:nvSpPr>
          <p:cNvPr id="185" name="Google Shape;185;gf4e14a0e4a_0_116"/>
          <p:cNvSpPr txBox="1"/>
          <p:nvPr/>
        </p:nvSpPr>
        <p:spPr>
          <a:xfrm>
            <a:off x="3251073" y="3314319"/>
            <a:ext cx="291465" cy="286617"/>
          </a:xfrm>
          <a:prstGeom prst="rect">
            <a:avLst/>
          </a:prstGeom>
          <a:noFill/>
          <a:ln>
            <a:noFill/>
          </a:ln>
        </p:spPr>
        <p:txBody>
          <a:bodyPr spcFirstLastPara="1" wrap="square" lIns="0" tIns="9525" rIns="0" bIns="0" anchor="t" anchorCtr="0">
            <a:spAutoFit/>
          </a:bodyPr>
          <a:lstStyle/>
          <a:p>
            <a:pPr marL="28575" marR="0" lvl="0" indent="0" algn="l" rtl="0">
              <a:lnSpc>
                <a:spcPct val="100000"/>
              </a:lnSpc>
              <a:spcBef>
                <a:spcPts val="0"/>
              </a:spcBef>
              <a:spcAft>
                <a:spcPts val="0"/>
              </a:spcAft>
              <a:buNone/>
            </a:pPr>
            <a:r>
              <a:rPr lang="en-US" sz="2700" b="0" i="0" u="none" strike="noStrike" cap="none" baseline="-25000">
                <a:solidFill>
                  <a:srgbClr val="000000"/>
                </a:solidFill>
                <a:latin typeface="Cambria Math"/>
                <a:ea typeface="Cambria Math"/>
                <a:cs typeface="Cambria Math"/>
                <a:sym typeface="Cambria Math"/>
              </a:rPr>
              <a:t>𝜃</a:t>
            </a:r>
            <a:r>
              <a:rPr lang="en-US" sz="1350" b="0" i="0" u="none" strike="noStrike" cap="none">
                <a:solidFill>
                  <a:srgbClr val="000000"/>
                </a:solidFill>
                <a:latin typeface="Cambria Math"/>
                <a:ea typeface="Cambria Math"/>
                <a:cs typeface="Cambria Math"/>
                <a:sym typeface="Cambria Math"/>
              </a:rPr>
              <a:t>1</a:t>
            </a:r>
            <a:endParaRPr sz="1350" b="0" i="0" u="none" strike="noStrike" cap="none">
              <a:solidFill>
                <a:srgbClr val="000000"/>
              </a:solidFill>
              <a:latin typeface="Cambria Math"/>
              <a:ea typeface="Cambria Math"/>
              <a:cs typeface="Cambria Math"/>
              <a:sym typeface="Cambria Math"/>
            </a:endParaRPr>
          </a:p>
        </p:txBody>
      </p:sp>
      <p:sp>
        <p:nvSpPr>
          <p:cNvPr id="186" name="Google Shape;186;gf4e14a0e4a_0_116"/>
          <p:cNvSpPr txBox="1"/>
          <p:nvPr/>
        </p:nvSpPr>
        <p:spPr>
          <a:xfrm>
            <a:off x="3828960" y="3785235"/>
            <a:ext cx="296228" cy="286617"/>
          </a:xfrm>
          <a:prstGeom prst="rect">
            <a:avLst/>
          </a:prstGeom>
          <a:noFill/>
          <a:ln>
            <a:noFill/>
          </a:ln>
        </p:spPr>
        <p:txBody>
          <a:bodyPr spcFirstLastPara="1" wrap="square" lIns="0" tIns="9525" rIns="0" bIns="0" anchor="t" anchorCtr="0">
            <a:spAutoFit/>
          </a:bodyPr>
          <a:lstStyle/>
          <a:p>
            <a:pPr marL="28575" marR="0" lvl="0" indent="0" algn="l" rtl="0">
              <a:lnSpc>
                <a:spcPct val="100000"/>
              </a:lnSpc>
              <a:spcBef>
                <a:spcPts val="0"/>
              </a:spcBef>
              <a:spcAft>
                <a:spcPts val="0"/>
              </a:spcAft>
              <a:buNone/>
            </a:pPr>
            <a:r>
              <a:rPr lang="en-US" sz="2700" b="0" i="0" u="none" strike="noStrike" cap="none" baseline="-25000">
                <a:solidFill>
                  <a:srgbClr val="000000"/>
                </a:solidFill>
                <a:latin typeface="Cambria Math"/>
                <a:ea typeface="Cambria Math"/>
                <a:cs typeface="Cambria Math"/>
                <a:sym typeface="Cambria Math"/>
              </a:rPr>
              <a:t>𝜃</a:t>
            </a:r>
            <a:r>
              <a:rPr lang="en-US" sz="1350" b="0" i="0" u="none" strike="noStrike" cap="none">
                <a:solidFill>
                  <a:srgbClr val="000000"/>
                </a:solidFill>
                <a:latin typeface="Cambria Math"/>
                <a:ea typeface="Cambria Math"/>
                <a:cs typeface="Cambria Math"/>
                <a:sym typeface="Cambria Math"/>
              </a:rPr>
              <a:t>2</a:t>
            </a:r>
            <a:endParaRPr sz="1350" b="0" i="0" u="none" strike="noStrike" cap="none">
              <a:solidFill>
                <a:srgbClr val="000000"/>
              </a:solidFill>
              <a:latin typeface="Cambria Math"/>
              <a:ea typeface="Cambria Math"/>
              <a:cs typeface="Cambria Math"/>
              <a:sym typeface="Cambria Math"/>
            </a:endParaRPr>
          </a:p>
        </p:txBody>
      </p:sp>
      <p:sp>
        <p:nvSpPr>
          <p:cNvPr id="187" name="Google Shape;187;gf4e14a0e4a_0_116"/>
          <p:cNvSpPr txBox="1"/>
          <p:nvPr/>
        </p:nvSpPr>
        <p:spPr>
          <a:xfrm>
            <a:off x="3771808" y="4413885"/>
            <a:ext cx="296228" cy="286617"/>
          </a:xfrm>
          <a:prstGeom prst="rect">
            <a:avLst/>
          </a:prstGeom>
          <a:noFill/>
          <a:ln>
            <a:noFill/>
          </a:ln>
        </p:spPr>
        <p:txBody>
          <a:bodyPr spcFirstLastPara="1" wrap="square" lIns="0" tIns="9525" rIns="0" bIns="0" anchor="t" anchorCtr="0">
            <a:spAutoFit/>
          </a:bodyPr>
          <a:lstStyle/>
          <a:p>
            <a:pPr marL="28575" marR="0" lvl="0" indent="0" algn="l" rtl="0">
              <a:lnSpc>
                <a:spcPct val="100000"/>
              </a:lnSpc>
              <a:spcBef>
                <a:spcPts val="0"/>
              </a:spcBef>
              <a:spcAft>
                <a:spcPts val="0"/>
              </a:spcAft>
              <a:buNone/>
            </a:pPr>
            <a:r>
              <a:rPr lang="en-US" sz="2700" b="0" i="0" u="none" strike="noStrike" cap="none" baseline="-25000">
                <a:solidFill>
                  <a:srgbClr val="000000"/>
                </a:solidFill>
                <a:latin typeface="Cambria Math"/>
                <a:ea typeface="Cambria Math"/>
                <a:cs typeface="Cambria Math"/>
                <a:sym typeface="Cambria Math"/>
              </a:rPr>
              <a:t>𝜃</a:t>
            </a:r>
            <a:r>
              <a:rPr lang="en-US" sz="1350" b="0" i="0" u="none" strike="noStrike" cap="none">
                <a:solidFill>
                  <a:srgbClr val="000000"/>
                </a:solidFill>
                <a:latin typeface="Cambria Math"/>
                <a:ea typeface="Cambria Math"/>
                <a:cs typeface="Cambria Math"/>
                <a:sym typeface="Cambria Math"/>
              </a:rPr>
              <a:t>3</a:t>
            </a:r>
            <a:endParaRPr sz="1350" b="0" i="0" u="none" strike="noStrike" cap="none">
              <a:solidFill>
                <a:srgbClr val="000000"/>
              </a:solidFill>
              <a:latin typeface="Cambria Math"/>
              <a:ea typeface="Cambria Math"/>
              <a:cs typeface="Cambria Math"/>
              <a:sym typeface="Cambria Math"/>
            </a:endParaRPr>
          </a:p>
        </p:txBody>
      </p:sp>
      <p:sp>
        <p:nvSpPr>
          <p:cNvPr id="188" name="Google Shape;188;gf4e14a0e4a_0_116"/>
          <p:cNvSpPr/>
          <p:nvPr/>
        </p:nvSpPr>
        <p:spPr>
          <a:xfrm>
            <a:off x="2222011" y="2568464"/>
            <a:ext cx="2768441" cy="1204436"/>
          </a:xfrm>
          <a:custGeom>
            <a:avLst/>
            <a:gdLst/>
            <a:ahLst/>
            <a:cxnLst/>
            <a:rect l="l" t="t" r="r" b="b"/>
            <a:pathLst>
              <a:path w="3691254" h="1605914" extrusionOk="0">
                <a:moveTo>
                  <a:pt x="94056" y="11468"/>
                </a:moveTo>
                <a:lnTo>
                  <a:pt x="90030" y="0"/>
                </a:lnTo>
                <a:lnTo>
                  <a:pt x="69570" y="7391"/>
                </a:lnTo>
                <a:lnTo>
                  <a:pt x="51612" y="18110"/>
                </a:lnTo>
                <a:lnTo>
                  <a:pt x="23291" y="49491"/>
                </a:lnTo>
                <a:lnTo>
                  <a:pt x="5816" y="91440"/>
                </a:lnTo>
                <a:lnTo>
                  <a:pt x="0" y="141249"/>
                </a:lnTo>
                <a:lnTo>
                  <a:pt x="1447" y="167182"/>
                </a:lnTo>
                <a:lnTo>
                  <a:pt x="13055" y="213055"/>
                </a:lnTo>
                <a:lnTo>
                  <a:pt x="36093" y="250278"/>
                </a:lnTo>
                <a:lnTo>
                  <a:pt x="69507" y="274955"/>
                </a:lnTo>
                <a:lnTo>
                  <a:pt x="90030" y="282333"/>
                </a:lnTo>
                <a:lnTo>
                  <a:pt x="93611" y="270878"/>
                </a:lnTo>
                <a:lnTo>
                  <a:pt x="77520" y="263753"/>
                </a:lnTo>
                <a:lnTo>
                  <a:pt x="63639" y="253834"/>
                </a:lnTo>
                <a:lnTo>
                  <a:pt x="35153" y="207594"/>
                </a:lnTo>
                <a:lnTo>
                  <a:pt x="26784" y="164655"/>
                </a:lnTo>
                <a:lnTo>
                  <a:pt x="25742" y="139750"/>
                </a:lnTo>
                <a:lnTo>
                  <a:pt x="26784" y="115671"/>
                </a:lnTo>
                <a:lnTo>
                  <a:pt x="35153" y="73888"/>
                </a:lnTo>
                <a:lnTo>
                  <a:pt x="63754" y="28371"/>
                </a:lnTo>
                <a:lnTo>
                  <a:pt x="77774" y="18554"/>
                </a:lnTo>
                <a:lnTo>
                  <a:pt x="94056" y="11468"/>
                </a:lnTo>
                <a:close/>
              </a:path>
              <a:path w="3691254" h="1605914" extrusionOk="0">
                <a:moveTo>
                  <a:pt x="527011" y="141249"/>
                </a:moveTo>
                <a:lnTo>
                  <a:pt x="521182" y="91440"/>
                </a:lnTo>
                <a:lnTo>
                  <a:pt x="503720" y="49491"/>
                </a:lnTo>
                <a:lnTo>
                  <a:pt x="475386" y="18110"/>
                </a:lnTo>
                <a:lnTo>
                  <a:pt x="436968" y="0"/>
                </a:lnTo>
                <a:lnTo>
                  <a:pt x="432955" y="11468"/>
                </a:lnTo>
                <a:lnTo>
                  <a:pt x="449287" y="18554"/>
                </a:lnTo>
                <a:lnTo>
                  <a:pt x="463346" y="28371"/>
                </a:lnTo>
                <a:lnTo>
                  <a:pt x="491883" y="73888"/>
                </a:lnTo>
                <a:lnTo>
                  <a:pt x="500214" y="115671"/>
                </a:lnTo>
                <a:lnTo>
                  <a:pt x="501256" y="139750"/>
                </a:lnTo>
                <a:lnTo>
                  <a:pt x="500214" y="164655"/>
                </a:lnTo>
                <a:lnTo>
                  <a:pt x="491845" y="207594"/>
                </a:lnTo>
                <a:lnTo>
                  <a:pt x="463359" y="253834"/>
                </a:lnTo>
                <a:lnTo>
                  <a:pt x="433400" y="270878"/>
                </a:lnTo>
                <a:lnTo>
                  <a:pt x="436968" y="282333"/>
                </a:lnTo>
                <a:lnTo>
                  <a:pt x="475475" y="264274"/>
                </a:lnTo>
                <a:lnTo>
                  <a:pt x="503796" y="232994"/>
                </a:lnTo>
                <a:lnTo>
                  <a:pt x="521208" y="191122"/>
                </a:lnTo>
                <a:lnTo>
                  <a:pt x="525551" y="167182"/>
                </a:lnTo>
                <a:lnTo>
                  <a:pt x="527011" y="141249"/>
                </a:lnTo>
                <a:close/>
              </a:path>
              <a:path w="3691254" h="1605914" extrusionOk="0">
                <a:moveTo>
                  <a:pt x="2053107" y="550837"/>
                </a:moveTo>
                <a:lnTo>
                  <a:pt x="2049081" y="539369"/>
                </a:lnTo>
                <a:lnTo>
                  <a:pt x="2028621" y="546760"/>
                </a:lnTo>
                <a:lnTo>
                  <a:pt x="2010664" y="557479"/>
                </a:lnTo>
                <a:lnTo>
                  <a:pt x="1982330" y="588860"/>
                </a:lnTo>
                <a:lnTo>
                  <a:pt x="1964867" y="630809"/>
                </a:lnTo>
                <a:lnTo>
                  <a:pt x="1959038" y="680605"/>
                </a:lnTo>
                <a:lnTo>
                  <a:pt x="1960499" y="706551"/>
                </a:lnTo>
                <a:lnTo>
                  <a:pt x="1972106" y="752424"/>
                </a:lnTo>
                <a:lnTo>
                  <a:pt x="1995144" y="789647"/>
                </a:lnTo>
                <a:lnTo>
                  <a:pt x="2028558" y="814324"/>
                </a:lnTo>
                <a:lnTo>
                  <a:pt x="2049081" y="821702"/>
                </a:lnTo>
                <a:lnTo>
                  <a:pt x="2052662" y="810247"/>
                </a:lnTo>
                <a:lnTo>
                  <a:pt x="2036572" y="803122"/>
                </a:lnTo>
                <a:lnTo>
                  <a:pt x="2022690" y="793203"/>
                </a:lnTo>
                <a:lnTo>
                  <a:pt x="1994204" y="746963"/>
                </a:lnTo>
                <a:lnTo>
                  <a:pt x="1985835" y="704024"/>
                </a:lnTo>
                <a:lnTo>
                  <a:pt x="1984794" y="679119"/>
                </a:lnTo>
                <a:lnTo>
                  <a:pt x="1985835" y="655040"/>
                </a:lnTo>
                <a:lnTo>
                  <a:pt x="1994204" y="613257"/>
                </a:lnTo>
                <a:lnTo>
                  <a:pt x="2022792" y="567740"/>
                </a:lnTo>
                <a:lnTo>
                  <a:pt x="2036826" y="557923"/>
                </a:lnTo>
                <a:lnTo>
                  <a:pt x="2053107" y="550837"/>
                </a:lnTo>
                <a:close/>
              </a:path>
              <a:path w="3691254" h="1605914" extrusionOk="0">
                <a:moveTo>
                  <a:pt x="2479522" y="680605"/>
                </a:moveTo>
                <a:lnTo>
                  <a:pt x="2473693" y="630809"/>
                </a:lnTo>
                <a:lnTo>
                  <a:pt x="2456230" y="588860"/>
                </a:lnTo>
                <a:lnTo>
                  <a:pt x="2427897" y="557479"/>
                </a:lnTo>
                <a:lnTo>
                  <a:pt x="2389479" y="539369"/>
                </a:lnTo>
                <a:lnTo>
                  <a:pt x="2385453" y="550837"/>
                </a:lnTo>
                <a:lnTo>
                  <a:pt x="2401798" y="557923"/>
                </a:lnTo>
                <a:lnTo>
                  <a:pt x="2415857" y="567740"/>
                </a:lnTo>
                <a:lnTo>
                  <a:pt x="2444394" y="613257"/>
                </a:lnTo>
                <a:lnTo>
                  <a:pt x="2452725" y="655040"/>
                </a:lnTo>
                <a:lnTo>
                  <a:pt x="2453767" y="679119"/>
                </a:lnTo>
                <a:lnTo>
                  <a:pt x="2452725" y="704024"/>
                </a:lnTo>
                <a:lnTo>
                  <a:pt x="2444356" y="746963"/>
                </a:lnTo>
                <a:lnTo>
                  <a:pt x="2415870" y="793203"/>
                </a:lnTo>
                <a:lnTo>
                  <a:pt x="2385911" y="810247"/>
                </a:lnTo>
                <a:lnTo>
                  <a:pt x="2389479" y="821702"/>
                </a:lnTo>
                <a:lnTo>
                  <a:pt x="2427986" y="803643"/>
                </a:lnTo>
                <a:lnTo>
                  <a:pt x="2456294" y="772363"/>
                </a:lnTo>
                <a:lnTo>
                  <a:pt x="2473718" y="730491"/>
                </a:lnTo>
                <a:lnTo>
                  <a:pt x="2478062" y="706551"/>
                </a:lnTo>
                <a:lnTo>
                  <a:pt x="2479522" y="680605"/>
                </a:lnTo>
                <a:close/>
              </a:path>
              <a:path w="3691254" h="1605914" extrusionOk="0">
                <a:moveTo>
                  <a:pt x="3258286" y="1334630"/>
                </a:moveTo>
                <a:lnTo>
                  <a:pt x="3254273" y="1323174"/>
                </a:lnTo>
                <a:lnTo>
                  <a:pt x="3233801" y="1330566"/>
                </a:lnTo>
                <a:lnTo>
                  <a:pt x="3215856" y="1341272"/>
                </a:lnTo>
                <a:lnTo>
                  <a:pt x="3187522" y="1372654"/>
                </a:lnTo>
                <a:lnTo>
                  <a:pt x="3170047" y="1414602"/>
                </a:lnTo>
                <a:lnTo>
                  <a:pt x="3164230" y="1464411"/>
                </a:lnTo>
                <a:lnTo>
                  <a:pt x="3165678" y="1490345"/>
                </a:lnTo>
                <a:lnTo>
                  <a:pt x="3177286" y="1536217"/>
                </a:lnTo>
                <a:lnTo>
                  <a:pt x="3200323" y="1573453"/>
                </a:lnTo>
                <a:lnTo>
                  <a:pt x="3233737" y="1598117"/>
                </a:lnTo>
                <a:lnTo>
                  <a:pt x="3254273" y="1605495"/>
                </a:lnTo>
                <a:lnTo>
                  <a:pt x="3257842" y="1594040"/>
                </a:lnTo>
                <a:lnTo>
                  <a:pt x="3241751" y="1586915"/>
                </a:lnTo>
                <a:lnTo>
                  <a:pt x="3227870" y="1576997"/>
                </a:lnTo>
                <a:lnTo>
                  <a:pt x="3199396" y="1530756"/>
                </a:lnTo>
                <a:lnTo>
                  <a:pt x="3191014" y="1487817"/>
                </a:lnTo>
                <a:lnTo>
                  <a:pt x="3189973" y="1462925"/>
                </a:lnTo>
                <a:lnTo>
                  <a:pt x="3191014" y="1438833"/>
                </a:lnTo>
                <a:lnTo>
                  <a:pt x="3199396" y="1397050"/>
                </a:lnTo>
                <a:lnTo>
                  <a:pt x="3227984" y="1351546"/>
                </a:lnTo>
                <a:lnTo>
                  <a:pt x="3242005" y="1341716"/>
                </a:lnTo>
                <a:lnTo>
                  <a:pt x="3258286" y="1334630"/>
                </a:lnTo>
                <a:close/>
              </a:path>
              <a:path w="3691254" h="1605914" extrusionOk="0">
                <a:moveTo>
                  <a:pt x="3691242" y="1464411"/>
                </a:moveTo>
                <a:lnTo>
                  <a:pt x="3685413" y="1414602"/>
                </a:lnTo>
                <a:lnTo>
                  <a:pt x="3667950" y="1372654"/>
                </a:lnTo>
                <a:lnTo>
                  <a:pt x="3639616" y="1341272"/>
                </a:lnTo>
                <a:lnTo>
                  <a:pt x="3601199" y="1323174"/>
                </a:lnTo>
                <a:lnTo>
                  <a:pt x="3597186" y="1334630"/>
                </a:lnTo>
                <a:lnTo>
                  <a:pt x="3613518" y="1341716"/>
                </a:lnTo>
                <a:lnTo>
                  <a:pt x="3627577" y="1351546"/>
                </a:lnTo>
                <a:lnTo>
                  <a:pt x="3656114" y="1397050"/>
                </a:lnTo>
                <a:lnTo>
                  <a:pt x="3664445" y="1438833"/>
                </a:lnTo>
                <a:lnTo>
                  <a:pt x="3665499" y="1462925"/>
                </a:lnTo>
                <a:lnTo>
                  <a:pt x="3664445" y="1487817"/>
                </a:lnTo>
                <a:lnTo>
                  <a:pt x="3656076" y="1530756"/>
                </a:lnTo>
                <a:lnTo>
                  <a:pt x="3627602" y="1576997"/>
                </a:lnTo>
                <a:lnTo>
                  <a:pt x="3597630" y="1594040"/>
                </a:lnTo>
                <a:lnTo>
                  <a:pt x="3601199" y="1605495"/>
                </a:lnTo>
                <a:lnTo>
                  <a:pt x="3639705" y="1587436"/>
                </a:lnTo>
                <a:lnTo>
                  <a:pt x="3668026" y="1556156"/>
                </a:lnTo>
                <a:lnTo>
                  <a:pt x="3685438" y="1514284"/>
                </a:lnTo>
                <a:lnTo>
                  <a:pt x="3689794" y="1490345"/>
                </a:lnTo>
                <a:lnTo>
                  <a:pt x="3691242" y="1464411"/>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189" name="Google Shape;189;gf4e14a0e4a_0_116"/>
          <p:cNvSpPr txBox="1"/>
          <p:nvPr/>
        </p:nvSpPr>
        <p:spPr>
          <a:xfrm>
            <a:off x="4259055" y="3494913"/>
            <a:ext cx="678656" cy="286617"/>
          </a:xfrm>
          <a:prstGeom prst="rect">
            <a:avLst/>
          </a:prstGeom>
          <a:noFill/>
          <a:ln>
            <a:noFill/>
          </a:ln>
        </p:spPr>
        <p:txBody>
          <a:bodyPr spcFirstLastPara="1" wrap="square" lIns="0" tIns="9525" rIns="0" bIns="0" anchor="t" anchorCtr="0">
            <a:spAutoFit/>
          </a:bodyPr>
          <a:lstStyle/>
          <a:p>
            <a:pPr marL="28575" marR="0" lvl="0" indent="0" algn="l" rtl="0">
              <a:lnSpc>
                <a:spcPct val="100000"/>
              </a:lnSpc>
              <a:spcBef>
                <a:spcPts val="0"/>
              </a:spcBef>
              <a:spcAft>
                <a:spcPts val="0"/>
              </a:spcAft>
              <a:buNone/>
            </a:pPr>
            <a:r>
              <a:rPr lang="en-US" sz="1800" b="0" i="0" u="none" strike="noStrike" cap="none">
                <a:solidFill>
                  <a:srgbClr val="000000"/>
                </a:solidFill>
                <a:latin typeface="Cambria Math"/>
                <a:ea typeface="Cambria Math"/>
                <a:cs typeface="Cambria Math"/>
                <a:sym typeface="Cambria Math"/>
              </a:rPr>
              <a:t>𝛻𝐶	𝜃</a:t>
            </a:r>
            <a:r>
              <a:rPr lang="en-US" sz="2025" b="0" i="0" u="none" strike="noStrike" cap="none" baseline="30000">
                <a:solidFill>
                  <a:srgbClr val="000000"/>
                </a:solidFill>
                <a:latin typeface="Cambria Math"/>
                <a:ea typeface="Cambria Math"/>
                <a:cs typeface="Cambria Math"/>
                <a:sym typeface="Cambria Math"/>
              </a:rPr>
              <a:t>2</a:t>
            </a:r>
            <a:endParaRPr sz="2025" b="0" i="0" u="none" strike="noStrike" cap="none" baseline="30000">
              <a:solidFill>
                <a:srgbClr val="000000"/>
              </a:solidFill>
              <a:latin typeface="Cambria Math"/>
              <a:ea typeface="Cambria Math"/>
              <a:cs typeface="Cambria Math"/>
              <a:sym typeface="Cambria Math"/>
            </a:endParaRPr>
          </a:p>
        </p:txBody>
      </p:sp>
      <p:sp>
        <p:nvSpPr>
          <p:cNvPr id="190" name="Google Shape;190;gf4e14a0e4a_0_116"/>
          <p:cNvSpPr/>
          <p:nvPr/>
        </p:nvSpPr>
        <p:spPr>
          <a:xfrm>
            <a:off x="4669739" y="4353250"/>
            <a:ext cx="395288" cy="211931"/>
          </a:xfrm>
          <a:custGeom>
            <a:avLst/>
            <a:gdLst/>
            <a:ahLst/>
            <a:cxnLst/>
            <a:rect l="l" t="t" r="r" b="b"/>
            <a:pathLst>
              <a:path w="527050" h="282575" extrusionOk="0">
                <a:moveTo>
                  <a:pt x="436973" y="0"/>
                </a:moveTo>
                <a:lnTo>
                  <a:pt x="432955" y="11459"/>
                </a:lnTo>
                <a:lnTo>
                  <a:pt x="449298" y="18552"/>
                </a:lnTo>
                <a:lnTo>
                  <a:pt x="463353" y="28370"/>
                </a:lnTo>
                <a:lnTo>
                  <a:pt x="491891" y="73878"/>
                </a:lnTo>
                <a:lnTo>
                  <a:pt x="500225" y="115662"/>
                </a:lnTo>
                <a:lnTo>
                  <a:pt x="501267" y="139749"/>
                </a:lnTo>
                <a:lnTo>
                  <a:pt x="500221" y="164650"/>
                </a:lnTo>
                <a:lnTo>
                  <a:pt x="491849" y="207587"/>
                </a:lnTo>
                <a:lnTo>
                  <a:pt x="463371" y="253825"/>
                </a:lnTo>
                <a:lnTo>
                  <a:pt x="433401" y="270866"/>
                </a:lnTo>
                <a:lnTo>
                  <a:pt x="436973" y="282326"/>
                </a:lnTo>
                <a:lnTo>
                  <a:pt x="475482" y="264262"/>
                </a:lnTo>
                <a:lnTo>
                  <a:pt x="503797" y="232990"/>
                </a:lnTo>
                <a:lnTo>
                  <a:pt x="521210" y="191113"/>
                </a:lnTo>
                <a:lnTo>
                  <a:pt x="527014" y="141237"/>
                </a:lnTo>
                <a:lnTo>
                  <a:pt x="525558" y="115355"/>
                </a:lnTo>
                <a:lnTo>
                  <a:pt x="513912" y="69479"/>
                </a:lnTo>
                <a:lnTo>
                  <a:pt x="490816" y="32132"/>
                </a:lnTo>
                <a:lnTo>
                  <a:pt x="457442" y="7389"/>
                </a:lnTo>
                <a:lnTo>
                  <a:pt x="436973" y="0"/>
                </a:lnTo>
                <a:close/>
              </a:path>
              <a:path w="527050" h="282575" extrusionOk="0">
                <a:moveTo>
                  <a:pt x="90041" y="0"/>
                </a:moveTo>
                <a:lnTo>
                  <a:pt x="51625" y="18100"/>
                </a:lnTo>
                <a:lnTo>
                  <a:pt x="23291" y="49485"/>
                </a:lnTo>
                <a:lnTo>
                  <a:pt x="5823" y="91436"/>
                </a:lnTo>
                <a:lnTo>
                  <a:pt x="0" y="141237"/>
                </a:lnTo>
                <a:lnTo>
                  <a:pt x="1451" y="167175"/>
                </a:lnTo>
                <a:lnTo>
                  <a:pt x="13059" y="213051"/>
                </a:lnTo>
                <a:lnTo>
                  <a:pt x="36100" y="250277"/>
                </a:lnTo>
                <a:lnTo>
                  <a:pt x="69512" y="274945"/>
                </a:lnTo>
                <a:lnTo>
                  <a:pt x="90041" y="282326"/>
                </a:lnTo>
                <a:lnTo>
                  <a:pt x="93612" y="270866"/>
                </a:lnTo>
                <a:lnTo>
                  <a:pt x="77525" y="263741"/>
                </a:lnTo>
                <a:lnTo>
                  <a:pt x="63642" y="253825"/>
                </a:lnTo>
                <a:lnTo>
                  <a:pt x="35165" y="207587"/>
                </a:lnTo>
                <a:lnTo>
                  <a:pt x="26794" y="164650"/>
                </a:lnTo>
                <a:lnTo>
                  <a:pt x="25747" y="139749"/>
                </a:lnTo>
                <a:lnTo>
                  <a:pt x="26794" y="115662"/>
                </a:lnTo>
                <a:lnTo>
                  <a:pt x="35165" y="73878"/>
                </a:lnTo>
                <a:lnTo>
                  <a:pt x="63754" y="28370"/>
                </a:lnTo>
                <a:lnTo>
                  <a:pt x="94060" y="11459"/>
                </a:lnTo>
                <a:lnTo>
                  <a:pt x="90041"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191" name="Google Shape;191;gf4e14a0e4a_0_116"/>
          <p:cNvSpPr txBox="1"/>
          <p:nvPr/>
        </p:nvSpPr>
        <p:spPr>
          <a:xfrm>
            <a:off x="4333609" y="4285870"/>
            <a:ext cx="678656" cy="286617"/>
          </a:xfrm>
          <a:prstGeom prst="rect">
            <a:avLst/>
          </a:prstGeom>
          <a:noFill/>
          <a:ln>
            <a:noFill/>
          </a:ln>
        </p:spPr>
        <p:txBody>
          <a:bodyPr spcFirstLastPara="1" wrap="square" lIns="0" tIns="9525" rIns="0" bIns="0" anchor="t" anchorCtr="0">
            <a:spAutoFit/>
          </a:bodyPr>
          <a:lstStyle/>
          <a:p>
            <a:pPr marL="28575" marR="0" lvl="0" indent="0" algn="l" rtl="0">
              <a:lnSpc>
                <a:spcPct val="100000"/>
              </a:lnSpc>
              <a:spcBef>
                <a:spcPts val="0"/>
              </a:spcBef>
              <a:spcAft>
                <a:spcPts val="0"/>
              </a:spcAft>
              <a:buNone/>
            </a:pPr>
            <a:r>
              <a:rPr lang="en-US" sz="1800" b="0" i="0" u="none" strike="noStrike" cap="none">
                <a:solidFill>
                  <a:srgbClr val="000000"/>
                </a:solidFill>
                <a:latin typeface="Cambria Math"/>
                <a:ea typeface="Cambria Math"/>
                <a:cs typeface="Cambria Math"/>
                <a:sym typeface="Cambria Math"/>
              </a:rPr>
              <a:t>𝛻𝐶	𝜃</a:t>
            </a:r>
            <a:r>
              <a:rPr lang="en-US" sz="2025" b="0" i="0" u="none" strike="noStrike" cap="none" baseline="30000">
                <a:solidFill>
                  <a:srgbClr val="000000"/>
                </a:solidFill>
                <a:latin typeface="Cambria Math"/>
                <a:ea typeface="Cambria Math"/>
                <a:cs typeface="Cambria Math"/>
                <a:sym typeface="Cambria Math"/>
              </a:rPr>
              <a:t>3</a:t>
            </a:r>
            <a:endParaRPr sz="2025" b="0" i="0" u="none" strike="noStrike" cap="none" baseline="30000">
              <a:solidFill>
                <a:srgbClr val="000000"/>
              </a:solidFill>
              <a:latin typeface="Cambria Math"/>
              <a:ea typeface="Cambria Math"/>
              <a:cs typeface="Cambria Math"/>
              <a:sym typeface="Cambria Math"/>
            </a:endParaRPr>
          </a:p>
        </p:txBody>
      </p:sp>
      <p:grpSp>
        <p:nvGrpSpPr>
          <p:cNvPr id="192" name="Google Shape;192;gf4e14a0e4a_0_116"/>
          <p:cNvGrpSpPr/>
          <p:nvPr/>
        </p:nvGrpSpPr>
        <p:grpSpPr>
          <a:xfrm>
            <a:off x="1524581" y="2486254"/>
            <a:ext cx="3286125" cy="3114199"/>
            <a:chOff x="2032774" y="2172004"/>
            <a:chExt cx="4381500" cy="4152265"/>
          </a:xfrm>
        </p:grpSpPr>
        <p:pic>
          <p:nvPicPr>
            <p:cNvPr id="193" name="Google Shape;193;gf4e14a0e4a_0_116"/>
            <p:cNvPicPr preferRelativeResize="0"/>
            <p:nvPr/>
          </p:nvPicPr>
          <p:blipFill rotWithShape="1">
            <a:blip r:embed="rId3">
              <a:alphaModFix/>
            </a:blip>
            <a:srcRect/>
            <a:stretch/>
          </p:blipFill>
          <p:spPr>
            <a:xfrm>
              <a:off x="2865749" y="2650487"/>
              <a:ext cx="192700" cy="192700"/>
            </a:xfrm>
            <a:prstGeom prst="rect">
              <a:avLst/>
            </a:prstGeom>
            <a:noFill/>
            <a:ln>
              <a:noFill/>
            </a:ln>
          </p:spPr>
        </p:pic>
        <p:sp>
          <p:nvSpPr>
            <p:cNvPr id="194" name="Google Shape;194;gf4e14a0e4a_0_116"/>
            <p:cNvSpPr/>
            <p:nvPr/>
          </p:nvSpPr>
          <p:spPr>
            <a:xfrm>
              <a:off x="2032774" y="2172004"/>
              <a:ext cx="4381500" cy="4152265"/>
            </a:xfrm>
            <a:custGeom>
              <a:avLst/>
              <a:gdLst/>
              <a:ahLst/>
              <a:cxnLst/>
              <a:rect l="l" t="t" r="r" b="b"/>
              <a:pathLst>
                <a:path w="4381500" h="4152265" extrusionOk="0">
                  <a:moveTo>
                    <a:pt x="4381106" y="3877195"/>
                  </a:moveTo>
                  <a:lnTo>
                    <a:pt x="4209656" y="3791470"/>
                  </a:lnTo>
                  <a:lnTo>
                    <a:pt x="4209656" y="3848620"/>
                  </a:lnTo>
                  <a:lnTo>
                    <a:pt x="236004" y="3848620"/>
                  </a:lnTo>
                  <a:lnTo>
                    <a:pt x="240804" y="171488"/>
                  </a:lnTo>
                  <a:lnTo>
                    <a:pt x="297954" y="171564"/>
                  </a:lnTo>
                  <a:lnTo>
                    <a:pt x="283641" y="142836"/>
                  </a:lnTo>
                  <a:lnTo>
                    <a:pt x="212458" y="0"/>
                  </a:lnTo>
                  <a:lnTo>
                    <a:pt x="126504" y="171335"/>
                  </a:lnTo>
                  <a:lnTo>
                    <a:pt x="183654" y="171411"/>
                  </a:lnTo>
                  <a:lnTo>
                    <a:pt x="178854" y="3848620"/>
                  </a:lnTo>
                  <a:lnTo>
                    <a:pt x="0" y="3848620"/>
                  </a:lnTo>
                  <a:lnTo>
                    <a:pt x="0" y="3905770"/>
                  </a:lnTo>
                  <a:lnTo>
                    <a:pt x="178777" y="3905770"/>
                  </a:lnTo>
                  <a:lnTo>
                    <a:pt x="178460" y="4151719"/>
                  </a:lnTo>
                  <a:lnTo>
                    <a:pt x="235610" y="4151795"/>
                  </a:lnTo>
                  <a:lnTo>
                    <a:pt x="235927" y="3905770"/>
                  </a:lnTo>
                  <a:lnTo>
                    <a:pt x="4209656" y="3905770"/>
                  </a:lnTo>
                  <a:lnTo>
                    <a:pt x="4209656" y="3962920"/>
                  </a:lnTo>
                  <a:lnTo>
                    <a:pt x="4323956" y="3905770"/>
                  </a:lnTo>
                  <a:lnTo>
                    <a:pt x="4381106" y="3877195"/>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grpSp>
      <p:sp>
        <p:nvSpPr>
          <p:cNvPr id="195" name="Google Shape;195;gf4e14a0e4a_0_116"/>
          <p:cNvSpPr txBox="1"/>
          <p:nvPr/>
        </p:nvSpPr>
        <p:spPr>
          <a:xfrm>
            <a:off x="4835007" y="5218558"/>
            <a:ext cx="271939" cy="286617"/>
          </a:xfrm>
          <a:prstGeom prst="rect">
            <a:avLst/>
          </a:prstGeom>
          <a:noFill/>
          <a:ln>
            <a:noFill/>
          </a:ln>
        </p:spPr>
        <p:txBody>
          <a:bodyPr spcFirstLastPara="1" wrap="square" lIns="0" tIns="9525" rIns="0" bIns="0" anchor="t" anchorCtr="0">
            <a:spAutoFit/>
          </a:bodyPr>
          <a:lstStyle/>
          <a:p>
            <a:pPr marL="28575" marR="0" lvl="0" indent="0" algn="l" rtl="0">
              <a:lnSpc>
                <a:spcPct val="100000"/>
              </a:lnSpc>
              <a:spcBef>
                <a:spcPts val="0"/>
              </a:spcBef>
              <a:spcAft>
                <a:spcPts val="0"/>
              </a:spcAft>
              <a:buNone/>
            </a:pPr>
            <a:r>
              <a:rPr lang="en-US" sz="1800" b="0" i="0" u="none" strike="noStrike" cap="none">
                <a:solidFill>
                  <a:srgbClr val="000000"/>
                </a:solidFill>
                <a:latin typeface="Cambria Math"/>
                <a:ea typeface="Cambria Math"/>
                <a:cs typeface="Cambria Math"/>
                <a:sym typeface="Cambria Math"/>
              </a:rPr>
              <a:t>𝜃</a:t>
            </a:r>
            <a:r>
              <a:rPr lang="en-US" sz="2025" b="0" i="0" u="none" strike="noStrike" cap="none" baseline="-25000">
                <a:solidFill>
                  <a:srgbClr val="000000"/>
                </a:solidFill>
                <a:latin typeface="Cambria Math"/>
                <a:ea typeface="Cambria Math"/>
                <a:cs typeface="Cambria Math"/>
                <a:sym typeface="Cambria Math"/>
              </a:rPr>
              <a:t>1</a:t>
            </a:r>
            <a:endParaRPr sz="2025" b="0" i="0" u="none" strike="noStrike" cap="none" baseline="-25000">
              <a:solidFill>
                <a:srgbClr val="000000"/>
              </a:solidFill>
              <a:latin typeface="Cambria Math"/>
              <a:ea typeface="Cambria Math"/>
              <a:cs typeface="Cambria Math"/>
              <a:sym typeface="Cambria Math"/>
            </a:endParaRPr>
          </a:p>
        </p:txBody>
      </p:sp>
      <p:sp>
        <p:nvSpPr>
          <p:cNvPr id="196" name="Google Shape;196;gf4e14a0e4a_0_116"/>
          <p:cNvSpPr txBox="1"/>
          <p:nvPr/>
        </p:nvSpPr>
        <p:spPr>
          <a:xfrm>
            <a:off x="1540313" y="2125600"/>
            <a:ext cx="2479358" cy="1070645"/>
          </a:xfrm>
          <a:prstGeom prst="rect">
            <a:avLst/>
          </a:prstGeom>
          <a:noFill/>
          <a:ln>
            <a:noFill/>
          </a:ln>
        </p:spPr>
        <p:txBody>
          <a:bodyPr spcFirstLastPara="1" wrap="square" lIns="0" tIns="59525" rIns="0" bIns="0" anchor="t" anchorCtr="0">
            <a:spAutoFit/>
          </a:bodyPr>
          <a:lstStyle/>
          <a:p>
            <a:pPr marL="19050" marR="0" lvl="0" indent="0" algn="l" rtl="0">
              <a:lnSpc>
                <a:spcPct val="100000"/>
              </a:lnSpc>
              <a:spcBef>
                <a:spcPts val="0"/>
              </a:spcBef>
              <a:spcAft>
                <a:spcPts val="0"/>
              </a:spcAft>
              <a:buNone/>
            </a:pPr>
            <a:r>
              <a:rPr lang="en-US" sz="1800" b="0" i="0" u="none" strike="noStrike" cap="none">
                <a:solidFill>
                  <a:srgbClr val="000000"/>
                </a:solidFill>
                <a:latin typeface="Cambria Math"/>
                <a:ea typeface="Cambria Math"/>
                <a:cs typeface="Cambria Math"/>
                <a:sym typeface="Cambria Math"/>
              </a:rPr>
              <a:t>𝜃</a:t>
            </a:r>
            <a:r>
              <a:rPr lang="en-US" sz="2025" b="0" i="0" u="none" strike="noStrike" cap="none" baseline="-25000">
                <a:solidFill>
                  <a:srgbClr val="000000"/>
                </a:solidFill>
                <a:latin typeface="Cambria Math"/>
                <a:ea typeface="Cambria Math"/>
                <a:cs typeface="Cambria Math"/>
                <a:sym typeface="Cambria Math"/>
              </a:rPr>
              <a:t>2</a:t>
            </a:r>
            <a:endParaRPr sz="2025" b="0" i="0" u="none" strike="noStrike" cap="none" baseline="-25000">
              <a:solidFill>
                <a:srgbClr val="000000"/>
              </a:solidFill>
              <a:latin typeface="Cambria Math"/>
              <a:ea typeface="Cambria Math"/>
              <a:cs typeface="Cambria Math"/>
              <a:sym typeface="Cambria Math"/>
            </a:endParaRPr>
          </a:p>
          <a:p>
            <a:pPr marL="373856" marR="0" lvl="0" indent="0" algn="l" rtl="0">
              <a:lnSpc>
                <a:spcPct val="100000"/>
              </a:lnSpc>
              <a:spcBef>
                <a:spcPts val="398"/>
              </a:spcBef>
              <a:spcAft>
                <a:spcPts val="0"/>
              </a:spcAft>
              <a:buNone/>
            </a:pPr>
            <a:r>
              <a:rPr lang="en-US" sz="1800" b="0" i="0" u="none" strike="noStrike" cap="none">
                <a:solidFill>
                  <a:srgbClr val="000000"/>
                </a:solidFill>
                <a:latin typeface="Cambria Math"/>
                <a:ea typeface="Cambria Math"/>
                <a:cs typeface="Cambria Math"/>
                <a:sym typeface="Cambria Math"/>
              </a:rPr>
              <a:t>𝛻𝐶	𝜃</a:t>
            </a:r>
            <a:r>
              <a:rPr lang="en-US" sz="2025" b="0" i="0" u="none" strike="noStrike" cap="none" baseline="30000">
                <a:solidFill>
                  <a:srgbClr val="000000"/>
                </a:solidFill>
                <a:latin typeface="Cambria Math"/>
                <a:ea typeface="Cambria Math"/>
                <a:cs typeface="Cambria Math"/>
                <a:sym typeface="Cambria Math"/>
              </a:rPr>
              <a:t>0</a:t>
            </a:r>
            <a:endParaRPr sz="2025" b="0" i="0" u="none" strike="noStrike" cap="none" baseline="30000">
              <a:solidFill>
                <a:srgbClr val="000000"/>
              </a:solidFill>
              <a:latin typeface="Cambria Math"/>
              <a:ea typeface="Cambria Math"/>
              <a:cs typeface="Cambria Math"/>
              <a:sym typeface="Cambria Math"/>
            </a:endParaRPr>
          </a:p>
          <a:p>
            <a:pPr marL="580549" marR="0" lvl="0" indent="0" algn="l" rtl="0">
              <a:lnSpc>
                <a:spcPct val="100000"/>
              </a:lnSpc>
              <a:spcBef>
                <a:spcPts val="1043"/>
              </a:spcBef>
              <a:spcAft>
                <a:spcPts val="0"/>
              </a:spcAft>
              <a:buNone/>
            </a:pPr>
            <a:r>
              <a:rPr lang="en-US" sz="2700" b="0" i="0" u="none" strike="noStrike" cap="none" baseline="-25000">
                <a:solidFill>
                  <a:srgbClr val="000000"/>
                </a:solidFill>
                <a:latin typeface="Cambria Math"/>
                <a:ea typeface="Cambria Math"/>
                <a:cs typeface="Cambria Math"/>
                <a:sym typeface="Cambria Math"/>
              </a:rPr>
              <a:t>𝜃</a:t>
            </a:r>
            <a:r>
              <a:rPr lang="en-US" sz="1350" b="0" i="0" u="none" strike="noStrike" cap="none">
                <a:solidFill>
                  <a:srgbClr val="000000"/>
                </a:solidFill>
                <a:latin typeface="Cambria Math"/>
                <a:ea typeface="Cambria Math"/>
                <a:cs typeface="Cambria Math"/>
                <a:sym typeface="Cambria Math"/>
              </a:rPr>
              <a:t>0	</a:t>
            </a:r>
            <a:r>
              <a:rPr lang="en-US" sz="1800" b="0" i="0" u="none" strike="noStrike" cap="none">
                <a:solidFill>
                  <a:srgbClr val="000000"/>
                </a:solidFill>
                <a:latin typeface="Cambria Math"/>
                <a:ea typeface="Cambria Math"/>
                <a:cs typeface="Cambria Math"/>
                <a:sym typeface="Cambria Math"/>
              </a:rPr>
              <a:t>𝛻𝐶	𝜃</a:t>
            </a:r>
            <a:r>
              <a:rPr lang="en-US" sz="2025" b="0" i="0" u="none" strike="noStrike" cap="none" baseline="30000">
                <a:solidFill>
                  <a:srgbClr val="000000"/>
                </a:solidFill>
                <a:latin typeface="Cambria Math"/>
                <a:ea typeface="Cambria Math"/>
                <a:cs typeface="Cambria Math"/>
                <a:sym typeface="Cambria Math"/>
              </a:rPr>
              <a:t>1</a:t>
            </a:r>
            <a:endParaRPr sz="2025" b="0" i="0" u="none" strike="noStrike" cap="none" baseline="30000">
              <a:solidFill>
                <a:srgbClr val="000000"/>
              </a:solidFill>
              <a:latin typeface="Cambria Math"/>
              <a:ea typeface="Cambria Math"/>
              <a:cs typeface="Cambria Math"/>
              <a:sym typeface="Cambria Math"/>
            </a:endParaRPr>
          </a:p>
        </p:txBody>
      </p:sp>
      <p:sp>
        <p:nvSpPr>
          <p:cNvPr id="197" name="Google Shape;197;gf4e14a0e4a_0_116"/>
          <p:cNvSpPr txBox="1"/>
          <p:nvPr/>
        </p:nvSpPr>
        <p:spPr>
          <a:xfrm>
            <a:off x="7589936" y="3506343"/>
            <a:ext cx="79534" cy="217367"/>
          </a:xfrm>
          <a:prstGeom prst="rect">
            <a:avLst/>
          </a:prstGeom>
          <a:noFill/>
          <a:ln>
            <a:noFill/>
          </a:ln>
        </p:spPr>
        <p:txBody>
          <a:bodyPr spcFirstLastPara="1" wrap="square" lIns="0" tIns="9525" rIns="0" bIns="0" anchor="t" anchorCtr="0">
            <a:spAutoFit/>
          </a:bodyPr>
          <a:lstStyle/>
          <a:p>
            <a:pPr marL="9525" marR="0" lvl="0" indent="0" algn="l" rtl="0">
              <a:lnSpc>
                <a:spcPct val="100000"/>
              </a:lnSpc>
              <a:spcBef>
                <a:spcPts val="0"/>
              </a:spcBef>
              <a:spcAft>
                <a:spcPts val="0"/>
              </a:spcAft>
              <a:buNone/>
            </a:pPr>
            <a:r>
              <a:rPr lang="en-US" sz="1350" b="0" i="0" u="none" strike="noStrike" cap="none">
                <a:solidFill>
                  <a:srgbClr val="000000"/>
                </a:solidFill>
                <a:latin typeface="Cambria Math"/>
                <a:ea typeface="Cambria Math"/>
                <a:cs typeface="Cambria Math"/>
                <a:sym typeface="Cambria Math"/>
              </a:rPr>
              <a:t>𝑖</a:t>
            </a:r>
            <a:endParaRPr sz="1350" b="0" i="0" u="none" strike="noStrike" cap="none">
              <a:solidFill>
                <a:srgbClr val="000000"/>
              </a:solidFill>
              <a:latin typeface="Cambria Math"/>
              <a:ea typeface="Cambria Math"/>
              <a:cs typeface="Cambria Math"/>
              <a:sym typeface="Cambria Math"/>
            </a:endParaRPr>
          </a:p>
        </p:txBody>
      </p:sp>
      <p:sp>
        <p:nvSpPr>
          <p:cNvPr id="198" name="Google Shape;198;gf4e14a0e4a_0_116"/>
          <p:cNvSpPr txBox="1"/>
          <p:nvPr/>
        </p:nvSpPr>
        <p:spPr>
          <a:xfrm>
            <a:off x="5174873" y="2406776"/>
            <a:ext cx="2442209" cy="1697260"/>
          </a:xfrm>
          <a:prstGeom prst="rect">
            <a:avLst/>
          </a:prstGeom>
          <a:noFill/>
          <a:ln>
            <a:noFill/>
          </a:ln>
        </p:spPr>
        <p:txBody>
          <a:bodyPr spcFirstLastPara="1" wrap="square" lIns="0" tIns="9525" rIns="0" bIns="0" anchor="t" anchorCtr="0">
            <a:spAutoFit/>
          </a:bodyPr>
          <a:lstStyle/>
          <a:p>
            <a:pPr marL="28575"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Algorithm</a:t>
            </a:r>
            <a:endParaRPr sz="1800" b="0" i="0" u="none" strike="noStrike" cap="none">
              <a:solidFill>
                <a:srgbClr val="000000"/>
              </a:solidFill>
              <a:latin typeface="Calibri"/>
              <a:ea typeface="Calibri"/>
              <a:cs typeface="Calibri"/>
              <a:sym typeface="Calibri"/>
            </a:endParaRPr>
          </a:p>
          <a:p>
            <a:pPr marL="28575" marR="0" lvl="0" indent="0" algn="l" rtl="0">
              <a:lnSpc>
                <a:spcPct val="100000"/>
              </a:lnSpc>
              <a:spcBef>
                <a:spcPts val="19"/>
              </a:spcBef>
              <a:spcAft>
                <a:spcPts val="0"/>
              </a:spcAft>
              <a:buNone/>
            </a:pPr>
            <a:r>
              <a:rPr lang="en-US" sz="1800" b="0" i="0" u="none" strike="noStrike" cap="none">
                <a:solidFill>
                  <a:srgbClr val="000000"/>
                </a:solidFill>
                <a:latin typeface="Calibri"/>
                <a:ea typeface="Calibri"/>
                <a:cs typeface="Calibri"/>
                <a:sym typeface="Calibri"/>
              </a:rPr>
              <a:t>Initialization: start at </a:t>
            </a:r>
            <a:r>
              <a:rPr lang="en-US" sz="1800" b="0" i="0" u="none" strike="noStrike" cap="none">
                <a:solidFill>
                  <a:srgbClr val="000000"/>
                </a:solidFill>
                <a:latin typeface="Cambria Math"/>
                <a:ea typeface="Cambria Math"/>
                <a:cs typeface="Cambria Math"/>
                <a:sym typeface="Cambria Math"/>
              </a:rPr>
              <a:t>𝜃</a:t>
            </a:r>
            <a:r>
              <a:rPr lang="en-US" sz="2025" b="0" i="0" u="none" strike="noStrike" cap="none" baseline="30000">
                <a:solidFill>
                  <a:srgbClr val="000000"/>
                </a:solidFill>
                <a:latin typeface="Cambria Math"/>
                <a:ea typeface="Cambria Math"/>
                <a:cs typeface="Cambria Math"/>
                <a:sym typeface="Cambria Math"/>
              </a:rPr>
              <a:t>0</a:t>
            </a:r>
            <a:endParaRPr sz="2025" b="0" i="0" u="none" strike="noStrike" cap="none" baseline="30000">
              <a:solidFill>
                <a:srgbClr val="000000"/>
              </a:solidFill>
              <a:latin typeface="Cambria Math"/>
              <a:ea typeface="Cambria Math"/>
              <a:cs typeface="Cambria Math"/>
              <a:sym typeface="Cambria Math"/>
            </a:endParaRPr>
          </a:p>
          <a:p>
            <a:pPr marL="28575" marR="0" lvl="0" indent="0" algn="l" rtl="0">
              <a:lnSpc>
                <a:spcPct val="100000"/>
              </a:lnSpc>
              <a:spcBef>
                <a:spcPts val="90"/>
              </a:spcBef>
              <a:spcAft>
                <a:spcPts val="0"/>
              </a:spcAft>
              <a:buNone/>
            </a:pPr>
            <a:r>
              <a:rPr lang="en-US" sz="1800" b="0" i="0" u="none" strike="noStrike" cap="none">
                <a:solidFill>
                  <a:srgbClr val="000000"/>
                </a:solidFill>
                <a:latin typeface="Calibri"/>
                <a:ea typeface="Calibri"/>
                <a:cs typeface="Calibri"/>
                <a:sym typeface="Calibri"/>
              </a:rPr>
              <a:t>while(</a:t>
            </a:r>
            <a:r>
              <a:rPr lang="en-US" sz="1800" b="0" i="0" u="none" strike="noStrike" cap="none">
                <a:solidFill>
                  <a:srgbClr val="000000"/>
                </a:solidFill>
                <a:latin typeface="Cambria Math"/>
                <a:ea typeface="Cambria Math"/>
                <a:cs typeface="Cambria Math"/>
                <a:sym typeface="Cambria Math"/>
              </a:rPr>
              <a:t>𝜃</a:t>
            </a:r>
            <a:r>
              <a:rPr lang="en-US" sz="2025" b="0" i="0" u="none" strike="noStrike" cap="none" baseline="30000">
                <a:solidFill>
                  <a:srgbClr val="000000"/>
                </a:solidFill>
                <a:latin typeface="Cambria Math"/>
                <a:ea typeface="Cambria Math"/>
                <a:cs typeface="Cambria Math"/>
                <a:sym typeface="Cambria Math"/>
              </a:rPr>
              <a:t>(𝑖+1) </a:t>
            </a:r>
            <a:r>
              <a:rPr lang="en-US" sz="1800" b="0" i="0" u="none" strike="noStrike" cap="none">
                <a:solidFill>
                  <a:srgbClr val="000000"/>
                </a:solidFill>
                <a:latin typeface="Cambria Math"/>
                <a:ea typeface="Cambria Math"/>
                <a:cs typeface="Cambria Math"/>
                <a:sym typeface="Cambria Math"/>
              </a:rPr>
              <a:t>≠ 𝜃</a:t>
            </a:r>
            <a:r>
              <a:rPr lang="en-US" sz="2025" b="0" i="0" u="none" strike="noStrike" cap="none" baseline="30000">
                <a:solidFill>
                  <a:srgbClr val="000000"/>
                </a:solidFill>
                <a:latin typeface="Cambria Math"/>
                <a:ea typeface="Cambria Math"/>
                <a:cs typeface="Cambria Math"/>
                <a:sym typeface="Cambria Math"/>
              </a:rPr>
              <a:t>𝑖</a:t>
            </a:r>
            <a:r>
              <a:rPr lang="en-US" sz="1800" b="0" i="0" u="none" strike="noStrike" cap="none">
                <a:solidFill>
                  <a:srgbClr val="000000"/>
                </a:solidFill>
                <a:latin typeface="Calibri"/>
                <a:ea typeface="Calibri"/>
                <a:cs typeface="Calibri"/>
                <a:sym typeface="Calibri"/>
              </a:rPr>
              <a:t>)</a:t>
            </a:r>
            <a:endParaRPr sz="1800" b="0" i="0" u="none" strike="noStrike" cap="none">
              <a:solidFill>
                <a:srgbClr val="000000"/>
              </a:solidFill>
              <a:latin typeface="Calibri"/>
              <a:ea typeface="Calibri"/>
              <a:cs typeface="Calibri"/>
              <a:sym typeface="Calibri"/>
            </a:endParaRPr>
          </a:p>
          <a:p>
            <a:pPr marL="28575" marR="0" lvl="0" indent="0" algn="l" rtl="0">
              <a:lnSpc>
                <a:spcPct val="100000"/>
              </a:lnSpc>
              <a:spcBef>
                <a:spcPts val="15"/>
              </a:spcBef>
              <a:spcAft>
                <a:spcPts val="0"/>
              </a:spcAft>
              <a:buNone/>
            </a:pPr>
            <a:r>
              <a:rPr lang="en-US" sz="1800" b="0" i="0" u="none" strike="noStrike" cap="none">
                <a:solidFill>
                  <a:srgbClr val="000000"/>
                </a:solidFill>
                <a:latin typeface="Calibri"/>
                <a:ea typeface="Calibri"/>
                <a:cs typeface="Calibri"/>
                <a:sym typeface="Calibri"/>
              </a:rPr>
              <a:t>{</a:t>
            </a:r>
            <a:endParaRPr sz="1800" b="0" i="0" u="none" strike="noStrike" cap="none">
              <a:solidFill>
                <a:srgbClr val="000000"/>
              </a:solidFill>
              <a:latin typeface="Calibri"/>
              <a:ea typeface="Calibri"/>
              <a:cs typeface="Calibri"/>
              <a:sym typeface="Calibri"/>
            </a:endParaRPr>
          </a:p>
          <a:p>
            <a:pPr marL="335756" marR="0" lvl="0" indent="0" algn="l" rtl="0">
              <a:lnSpc>
                <a:spcPct val="100000"/>
              </a:lnSpc>
              <a:spcBef>
                <a:spcPts val="90"/>
              </a:spcBef>
              <a:spcAft>
                <a:spcPts val="0"/>
              </a:spcAft>
              <a:buNone/>
            </a:pPr>
            <a:r>
              <a:rPr lang="en-US" sz="1800" b="0" i="0" u="none" strike="noStrike" cap="none">
                <a:solidFill>
                  <a:srgbClr val="000000"/>
                </a:solidFill>
                <a:latin typeface="Calibri"/>
                <a:ea typeface="Calibri"/>
                <a:cs typeface="Calibri"/>
                <a:sym typeface="Calibri"/>
              </a:rPr>
              <a:t>compute gradient at </a:t>
            </a:r>
            <a:r>
              <a:rPr lang="en-US" sz="1800" b="0" i="0" u="none" strike="noStrike" cap="none">
                <a:solidFill>
                  <a:srgbClr val="000000"/>
                </a:solidFill>
                <a:latin typeface="Cambria Math"/>
                <a:ea typeface="Cambria Math"/>
                <a:cs typeface="Cambria Math"/>
                <a:sym typeface="Cambria Math"/>
              </a:rPr>
              <a:t>𝜃</a:t>
            </a:r>
            <a:endParaRPr sz="1800" b="0" i="0" u="none" strike="noStrike" cap="none">
              <a:solidFill>
                <a:srgbClr val="000000"/>
              </a:solidFill>
              <a:latin typeface="Cambria Math"/>
              <a:ea typeface="Cambria Math"/>
              <a:cs typeface="Cambria Math"/>
              <a:sym typeface="Cambria Math"/>
            </a:endParaRPr>
          </a:p>
          <a:p>
            <a:pPr marL="335756" marR="0" lvl="0" indent="0" algn="l" rtl="0">
              <a:lnSpc>
                <a:spcPct val="100000"/>
              </a:lnSpc>
              <a:spcBef>
                <a:spcPts val="19"/>
              </a:spcBef>
              <a:spcAft>
                <a:spcPts val="0"/>
              </a:spcAft>
              <a:buNone/>
            </a:pPr>
            <a:r>
              <a:rPr lang="en-US" sz="1800" b="0" i="0" u="none" strike="noStrike" cap="none">
                <a:solidFill>
                  <a:srgbClr val="000000"/>
                </a:solidFill>
                <a:latin typeface="Calibri"/>
                <a:ea typeface="Calibri"/>
                <a:cs typeface="Calibri"/>
                <a:sym typeface="Calibri"/>
              </a:rPr>
              <a:t>update parameters</a:t>
            </a:r>
            <a:endParaRPr sz="1800" b="0" i="0" u="none" strike="noStrike" cap="none">
              <a:solidFill>
                <a:srgbClr val="000000"/>
              </a:solidFill>
              <a:latin typeface="Calibri"/>
              <a:ea typeface="Calibri"/>
              <a:cs typeface="Calibri"/>
              <a:sym typeface="Calibri"/>
            </a:endParaRPr>
          </a:p>
        </p:txBody>
      </p:sp>
      <p:sp>
        <p:nvSpPr>
          <p:cNvPr id="199" name="Google Shape;199;gf4e14a0e4a_0_116"/>
          <p:cNvSpPr txBox="1"/>
          <p:nvPr/>
        </p:nvSpPr>
        <p:spPr>
          <a:xfrm>
            <a:off x="5193923" y="4349877"/>
            <a:ext cx="90964" cy="286617"/>
          </a:xfrm>
          <a:prstGeom prst="rect">
            <a:avLst/>
          </a:prstGeom>
          <a:noFill/>
          <a:ln>
            <a:noFill/>
          </a:ln>
        </p:spPr>
        <p:txBody>
          <a:bodyPr spcFirstLastPara="1" wrap="square" lIns="0" tIns="9525" rIns="0" bIns="0" anchor="t" anchorCtr="0">
            <a:spAutoFit/>
          </a:bodyPr>
          <a:lstStyle/>
          <a:p>
            <a:pPr marL="9525"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sz="1800" b="0" i="0" u="none" strike="noStrike" cap="none">
              <a:solidFill>
                <a:srgbClr val="000000"/>
              </a:solidFill>
              <a:latin typeface="Calibri"/>
              <a:ea typeface="Calibri"/>
              <a:cs typeface="Calibri"/>
              <a:sym typeface="Calibri"/>
            </a:endParaRPr>
          </a:p>
        </p:txBody>
      </p:sp>
      <p:pic>
        <p:nvPicPr>
          <p:cNvPr id="200" name="Google Shape;200;gf4e14a0e4a_0_116"/>
          <p:cNvPicPr preferRelativeResize="0"/>
          <p:nvPr/>
        </p:nvPicPr>
        <p:blipFill rotWithShape="1">
          <a:blip r:embed="rId4">
            <a:alphaModFix/>
          </a:blip>
          <a:srcRect/>
          <a:stretch/>
        </p:blipFill>
        <p:spPr>
          <a:xfrm>
            <a:off x="5645565" y="4137768"/>
            <a:ext cx="2171507" cy="29344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f4e14a0e4a_0_123"/>
          <p:cNvSpPr txBox="1">
            <a:spLocks noGrp="1"/>
          </p:cNvSpPr>
          <p:nvPr>
            <p:ph type="title"/>
          </p:nvPr>
        </p:nvSpPr>
        <p:spPr>
          <a:xfrm>
            <a:off x="599709" y="497688"/>
            <a:ext cx="5274944" cy="1038105"/>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400"/>
              <a:buNone/>
            </a:pPr>
            <a:r>
              <a:rPr lang="en-US" sz="3300" b="1" dirty="0"/>
              <a:t>An Issue with Gradient Descent</a:t>
            </a:r>
            <a:endParaRPr sz="3300" b="1" dirty="0"/>
          </a:p>
        </p:txBody>
      </p:sp>
      <p:pic>
        <p:nvPicPr>
          <p:cNvPr id="206" name="Google Shape;206;gf4e14a0e4a_0_123" descr="Text, letter&#10;&#10;Description automatically generated"/>
          <p:cNvPicPr preferRelativeResize="0"/>
          <p:nvPr/>
        </p:nvPicPr>
        <p:blipFill rotWithShape="1">
          <a:blip r:embed="rId3">
            <a:alphaModFix/>
          </a:blip>
          <a:srcRect/>
          <a:stretch/>
        </p:blipFill>
        <p:spPr>
          <a:xfrm>
            <a:off x="247135" y="2005911"/>
            <a:ext cx="8155459" cy="408242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f4e14a0e4a_0_0"/>
          <p:cNvSpPr txBox="1">
            <a:spLocks noGrp="1"/>
          </p:cNvSpPr>
          <p:nvPr>
            <p:ph type="title"/>
          </p:nvPr>
        </p:nvSpPr>
        <p:spPr>
          <a:xfrm>
            <a:off x="539978" y="675773"/>
            <a:ext cx="4254444" cy="530273"/>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400"/>
              <a:buNone/>
            </a:pPr>
            <a:r>
              <a:rPr lang="en-US" sz="3300" b="1" dirty="0"/>
              <a:t>Outline for Today</a:t>
            </a:r>
            <a:endParaRPr sz="3300" b="1" dirty="0"/>
          </a:p>
        </p:txBody>
      </p:sp>
      <p:sp>
        <p:nvSpPr>
          <p:cNvPr id="108" name="Google Shape;108;gf4e14a0e4a_0_0"/>
          <p:cNvSpPr txBox="1"/>
          <p:nvPr/>
        </p:nvSpPr>
        <p:spPr>
          <a:xfrm>
            <a:off x="719236" y="1559121"/>
            <a:ext cx="4578668" cy="1419599"/>
          </a:xfrm>
          <a:prstGeom prst="rect">
            <a:avLst/>
          </a:prstGeom>
          <a:noFill/>
          <a:ln>
            <a:noFill/>
          </a:ln>
        </p:spPr>
        <p:txBody>
          <a:bodyPr spcFirstLastPara="1" wrap="square" lIns="0" tIns="45700" rIns="0" bIns="0" anchor="t" anchorCtr="0">
            <a:spAutoFit/>
          </a:bodyPr>
          <a:lstStyle/>
          <a:p>
            <a:pPr marL="180975" marR="0" lvl="0" indent="-171450" algn="l" rtl="0">
              <a:lnSpc>
                <a:spcPct val="100000"/>
              </a:lnSpc>
              <a:spcBef>
                <a:spcPts val="289"/>
              </a:spcBef>
              <a:spcAft>
                <a:spcPts val="0"/>
              </a:spcAft>
              <a:buClr>
                <a:srgbClr val="000000"/>
              </a:buClr>
              <a:buSzPts val="1950"/>
              <a:buFont typeface="Arial"/>
              <a:buChar char="•"/>
            </a:pPr>
            <a:r>
              <a:rPr lang="en-US" sz="1950" dirty="0">
                <a:latin typeface="Calibri"/>
                <a:ea typeface="Calibri"/>
                <a:cs typeface="Calibri"/>
                <a:sym typeface="Calibri"/>
              </a:rPr>
              <a:t>Review of SVM, and Linear Regression</a:t>
            </a:r>
          </a:p>
          <a:p>
            <a:pPr marL="180975" marR="0" lvl="0" indent="-171450" algn="l" rtl="0">
              <a:lnSpc>
                <a:spcPct val="100000"/>
              </a:lnSpc>
              <a:spcBef>
                <a:spcPts val="289"/>
              </a:spcBef>
              <a:spcAft>
                <a:spcPts val="0"/>
              </a:spcAft>
              <a:buClr>
                <a:srgbClr val="000000"/>
              </a:buClr>
              <a:buSzPts val="1950"/>
              <a:buFont typeface="Arial"/>
              <a:buChar char="•"/>
            </a:pPr>
            <a:r>
              <a:rPr lang="en-US" sz="1950" dirty="0">
                <a:latin typeface="Calibri"/>
                <a:ea typeface="Calibri"/>
                <a:cs typeface="Calibri"/>
                <a:sym typeface="Calibri"/>
              </a:rPr>
              <a:t>Gradient Descent </a:t>
            </a:r>
          </a:p>
          <a:p>
            <a:pPr marL="9525" marR="0" lvl="0" algn="l" rtl="0">
              <a:lnSpc>
                <a:spcPct val="100000"/>
              </a:lnSpc>
              <a:spcBef>
                <a:spcPts val="289"/>
              </a:spcBef>
              <a:spcAft>
                <a:spcPts val="0"/>
              </a:spcAft>
              <a:buClr>
                <a:srgbClr val="000000"/>
              </a:buClr>
              <a:buSzPts val="1950"/>
            </a:pPr>
            <a:endParaRPr sz="195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
              </a:spcBef>
              <a:spcAft>
                <a:spcPts val="0"/>
              </a:spcAft>
              <a:buClr>
                <a:srgbClr val="000000"/>
              </a:buClr>
              <a:buSzPts val="2325"/>
              <a:buFont typeface="Arial"/>
              <a:buNone/>
            </a:pPr>
            <a:endParaRPr sz="2325" b="0" i="0" u="none" strike="noStrike" cap="none" dirty="0">
              <a:solidFill>
                <a:srgbClr val="00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id="{93DA5746-3FF4-0F2D-2FD0-50CCEB1A0D44}"/>
              </a:ext>
            </a:extLst>
          </p:cNvPr>
          <p:cNvSpPr txBox="1"/>
          <p:nvPr/>
        </p:nvSpPr>
        <p:spPr>
          <a:xfrm>
            <a:off x="725904" y="3903123"/>
            <a:ext cx="4572000" cy="2893100"/>
          </a:xfrm>
          <a:prstGeom prst="rect">
            <a:avLst/>
          </a:prstGeom>
          <a:noFill/>
        </p:spPr>
        <p:txBody>
          <a:bodyPr wrap="square">
            <a:spAutoFit/>
          </a:bodyPr>
          <a:lstStyle/>
          <a:p>
            <a:pPr marL="0" indent="0" algn="ctr">
              <a:buNone/>
            </a:pPr>
            <a:r>
              <a:rPr lang="en-US" sz="1400" b="0" i="0" u="none" strike="noStrike" cap="none" dirty="0">
                <a:solidFill>
                  <a:schemeClr val="dk2"/>
                </a:solidFill>
                <a:latin typeface="Arial"/>
                <a:ea typeface="Arial"/>
                <a:cs typeface="Arial"/>
                <a:sym typeface="Arial"/>
              </a:rPr>
              <a:t>Some Slides from </a:t>
            </a:r>
            <a:r>
              <a:rPr lang="en-US" sz="1400" b="0" i="0" u="none" strike="noStrike" cap="none" dirty="0" err="1">
                <a:solidFill>
                  <a:schemeClr val="dk2"/>
                </a:solidFill>
                <a:latin typeface="+mn-lt"/>
                <a:ea typeface="Arial"/>
                <a:cs typeface="Arial"/>
                <a:sym typeface="Arial"/>
              </a:rPr>
              <a:t>Dilek</a:t>
            </a:r>
            <a:r>
              <a:rPr lang="en-US" sz="1400" b="0" i="0" u="none" strike="noStrike" cap="none" dirty="0">
                <a:solidFill>
                  <a:schemeClr val="dk2"/>
                </a:solidFill>
                <a:latin typeface="+mn-lt"/>
                <a:ea typeface="Arial"/>
                <a:cs typeface="Arial"/>
                <a:sym typeface="Arial"/>
              </a:rPr>
              <a:t> </a:t>
            </a:r>
            <a:r>
              <a:rPr lang="en-US" sz="1400" b="0" i="0" u="none" strike="noStrike" cap="none" dirty="0" err="1">
                <a:solidFill>
                  <a:schemeClr val="dk2"/>
                </a:solidFill>
                <a:latin typeface="+mn-lt"/>
                <a:ea typeface="Arial"/>
                <a:cs typeface="Arial"/>
                <a:sym typeface="Arial"/>
              </a:rPr>
              <a:t>Hakkani</a:t>
            </a:r>
            <a:r>
              <a:rPr lang="en-US" sz="1400" b="0" i="0" u="none" strike="noStrike" cap="none" dirty="0">
                <a:solidFill>
                  <a:schemeClr val="dk2"/>
                </a:solidFill>
                <a:latin typeface="+mn-lt"/>
                <a:ea typeface="Arial"/>
                <a:cs typeface="Arial"/>
                <a:sym typeface="Arial"/>
              </a:rPr>
              <a:t> Tur, </a:t>
            </a:r>
            <a:r>
              <a:rPr lang="en-US" altLang="en-US" sz="1400" dirty="0">
                <a:latin typeface="+mn-lt"/>
              </a:rPr>
              <a:t>John Whitehead, </a:t>
            </a:r>
            <a:r>
              <a:rPr lang="fr-FR" altLang="en-US" sz="1400" dirty="0">
                <a:latin typeface="+mn-lt"/>
              </a:rPr>
              <a:t>Rachid Salmi, Jean-Claude </a:t>
            </a:r>
            <a:r>
              <a:rPr lang="fr-FR" altLang="en-US" sz="1400" dirty="0" err="1">
                <a:latin typeface="+mn-lt"/>
              </a:rPr>
              <a:t>Desenclos</a:t>
            </a:r>
            <a:r>
              <a:rPr lang="fr-FR" altLang="en-US" sz="1400" dirty="0">
                <a:latin typeface="+mn-lt"/>
              </a:rPr>
              <a:t>,  Thomas </a:t>
            </a:r>
            <a:r>
              <a:rPr lang="fr-FR" altLang="en-US" sz="1400" dirty="0" err="1">
                <a:latin typeface="+mn-lt"/>
              </a:rPr>
              <a:t>Grein</a:t>
            </a:r>
            <a:r>
              <a:rPr lang="fr-FR" altLang="en-US" sz="1400" dirty="0">
                <a:latin typeface="+mn-lt"/>
              </a:rPr>
              <a:t>, Alain </a:t>
            </a:r>
            <a:r>
              <a:rPr lang="fr-FR" altLang="en-US" sz="1400" dirty="0" err="1">
                <a:latin typeface="+mn-lt"/>
              </a:rPr>
              <a:t>Moren</a:t>
            </a:r>
            <a:r>
              <a:rPr lang="fr-FR" altLang="en-US" sz="1400" dirty="0">
                <a:latin typeface="+mn-lt"/>
              </a:rPr>
              <a:t>, </a:t>
            </a:r>
            <a:r>
              <a:rPr lang="en-US" altLang="en-US" sz="1400" dirty="0">
                <a:ea typeface="ＭＳ Ｐゴシック" panose="020B0600070205080204" pitchFamily="34" charset="-128"/>
                <a:cs typeface="Times New Roman" panose="02020603050405020304" pitchFamily="18" charset="0"/>
              </a:rPr>
              <a:t>Pandu Nayak and Prabhakar Raghavan</a:t>
            </a:r>
            <a:r>
              <a:rPr lang="fr-FR" altLang="en-US" sz="1400" dirty="0"/>
              <a:t> </a:t>
            </a:r>
          </a:p>
          <a:p>
            <a:pPr marL="0" indent="0" algn="ctr">
              <a:buNone/>
            </a:pPr>
            <a:endParaRPr lang="fr-FR" altLang="en-US" dirty="0"/>
          </a:p>
          <a:p>
            <a:pPr algn="ctr"/>
            <a:r>
              <a:rPr lang="fr-FR" altLang="en-US" sz="1400" dirty="0" err="1"/>
              <a:t>Also</a:t>
            </a:r>
            <a:r>
              <a:rPr lang="fr-FR" altLang="en-US" sz="1400" dirty="0"/>
              <a:t>: </a:t>
            </a:r>
          </a:p>
          <a:p>
            <a:pPr algn="ctr"/>
            <a:endParaRPr lang="fr-FR" dirty="0">
              <a:hlinkClick r:id="rId3"/>
            </a:endParaRPr>
          </a:p>
          <a:p>
            <a:pPr algn="ctr"/>
            <a:r>
              <a:rPr lang="en-US" dirty="0">
                <a:hlinkClick r:id="rId3"/>
              </a:rPr>
              <a:t>https://towardsdatascience.com/https-medium-com-pupalerushikesh-svm-f4b42800e989</a:t>
            </a:r>
            <a:endParaRPr lang="en-US" dirty="0"/>
          </a:p>
          <a:p>
            <a:pPr algn="ctr"/>
            <a:endParaRPr lang="en-US" dirty="0"/>
          </a:p>
          <a:p>
            <a:pPr algn="ctr"/>
            <a:r>
              <a:rPr lang="en-US" dirty="0">
                <a:hlinkClick r:id="rId4"/>
              </a:rPr>
              <a:t>https://machinelearningmastery.com/linear-regression-for-machine-learning/</a:t>
            </a:r>
            <a:endParaRPr lang="en-US" dirty="0"/>
          </a:p>
          <a:p>
            <a:pPr algn="ctr"/>
            <a:endParaRPr lang="en-US" dirty="0"/>
          </a:p>
          <a:p>
            <a:pPr marL="0" indent="0" algn="ctr">
              <a:buNone/>
            </a:pPr>
            <a:endParaRPr lang="fr-FR" alt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f4e14a0e4a_0_128"/>
          <p:cNvSpPr txBox="1">
            <a:spLocks noGrp="1"/>
          </p:cNvSpPr>
          <p:nvPr>
            <p:ph type="title"/>
          </p:nvPr>
        </p:nvSpPr>
        <p:spPr>
          <a:xfrm>
            <a:off x="687704" y="377903"/>
            <a:ext cx="5793105" cy="1038105"/>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400"/>
              <a:buNone/>
            </a:pPr>
            <a:r>
              <a:rPr lang="en-US" sz="3300" b="1" dirty="0"/>
              <a:t>Stochastic Gradient Descent (SGD)</a:t>
            </a:r>
            <a:endParaRPr sz="3300" b="1" dirty="0"/>
          </a:p>
        </p:txBody>
      </p:sp>
      <p:pic>
        <p:nvPicPr>
          <p:cNvPr id="212" name="Google Shape;212;gf4e14a0e4a_0_128" descr="Text, letter&#10;&#10;Description automatically generated"/>
          <p:cNvPicPr preferRelativeResize="0"/>
          <p:nvPr/>
        </p:nvPicPr>
        <p:blipFill rotWithShape="1">
          <a:blip r:embed="rId3">
            <a:alphaModFix/>
          </a:blip>
          <a:srcRect/>
          <a:stretch/>
        </p:blipFill>
        <p:spPr>
          <a:xfrm>
            <a:off x="556053" y="1796217"/>
            <a:ext cx="8353168" cy="4426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f4e14a0e4a_0_134"/>
          <p:cNvSpPr txBox="1">
            <a:spLocks noGrp="1"/>
          </p:cNvSpPr>
          <p:nvPr>
            <p:ph type="title"/>
          </p:nvPr>
        </p:nvSpPr>
        <p:spPr>
          <a:xfrm>
            <a:off x="687704" y="575610"/>
            <a:ext cx="3057525" cy="1038105"/>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400"/>
              <a:buNone/>
            </a:pPr>
            <a:r>
              <a:rPr lang="en-US" sz="3300" b="1" dirty="0"/>
              <a:t>Epoch (Definition)</a:t>
            </a:r>
            <a:endParaRPr sz="3300" b="1" dirty="0"/>
          </a:p>
        </p:txBody>
      </p:sp>
      <p:pic>
        <p:nvPicPr>
          <p:cNvPr id="218" name="Google Shape;218;gf4e14a0e4a_0_134" descr="Text, letter&#10;&#10;Description automatically generated"/>
          <p:cNvPicPr preferRelativeResize="0"/>
          <p:nvPr/>
        </p:nvPicPr>
        <p:blipFill rotWithShape="1">
          <a:blip r:embed="rId3">
            <a:alphaModFix/>
          </a:blip>
          <a:srcRect/>
          <a:stretch/>
        </p:blipFill>
        <p:spPr>
          <a:xfrm>
            <a:off x="729048" y="1888594"/>
            <a:ext cx="7685903" cy="395461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grpSp>
        <p:nvGrpSpPr>
          <p:cNvPr id="223" name="Google Shape;223;gf4e14a0e4a_0_141"/>
          <p:cNvGrpSpPr/>
          <p:nvPr/>
        </p:nvGrpSpPr>
        <p:grpSpPr>
          <a:xfrm>
            <a:off x="1237056" y="2867698"/>
            <a:ext cx="6524017" cy="2700000"/>
            <a:chOff x="1649407" y="2680597"/>
            <a:chExt cx="8698689" cy="3600000"/>
          </a:xfrm>
        </p:grpSpPr>
        <p:pic>
          <p:nvPicPr>
            <p:cNvPr id="224" name="Google Shape;224;gf4e14a0e4a_0_141"/>
            <p:cNvPicPr preferRelativeResize="0"/>
            <p:nvPr/>
          </p:nvPicPr>
          <p:blipFill rotWithShape="1">
            <a:blip r:embed="rId3">
              <a:alphaModFix/>
            </a:blip>
            <a:srcRect/>
            <a:stretch/>
          </p:blipFill>
          <p:spPr>
            <a:xfrm>
              <a:off x="6170297" y="2940177"/>
              <a:ext cx="4177799" cy="3309860"/>
            </a:xfrm>
            <a:prstGeom prst="rect">
              <a:avLst/>
            </a:prstGeom>
            <a:noFill/>
            <a:ln>
              <a:noFill/>
            </a:ln>
          </p:spPr>
        </p:pic>
        <p:pic>
          <p:nvPicPr>
            <p:cNvPr id="225" name="Google Shape;225;gf4e14a0e4a_0_141"/>
            <p:cNvPicPr preferRelativeResize="0"/>
            <p:nvPr/>
          </p:nvPicPr>
          <p:blipFill rotWithShape="1">
            <a:blip r:embed="rId4">
              <a:alphaModFix/>
            </a:blip>
            <a:srcRect/>
            <a:stretch/>
          </p:blipFill>
          <p:spPr>
            <a:xfrm>
              <a:off x="1649407" y="2680597"/>
              <a:ext cx="4800000" cy="3600000"/>
            </a:xfrm>
            <a:prstGeom prst="rect">
              <a:avLst/>
            </a:prstGeom>
            <a:noFill/>
            <a:ln>
              <a:noFill/>
            </a:ln>
          </p:spPr>
        </p:pic>
      </p:grpSp>
      <p:sp>
        <p:nvSpPr>
          <p:cNvPr id="226" name="Google Shape;226;gf4e14a0e4a_0_141"/>
          <p:cNvSpPr txBox="1">
            <a:spLocks noGrp="1"/>
          </p:cNvSpPr>
          <p:nvPr>
            <p:ph type="title"/>
          </p:nvPr>
        </p:nvSpPr>
        <p:spPr>
          <a:xfrm>
            <a:off x="1237056" y="543214"/>
            <a:ext cx="6503927" cy="530273"/>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400"/>
              <a:buNone/>
            </a:pPr>
            <a:r>
              <a:rPr lang="en-US" sz="3300" b="1" dirty="0"/>
              <a:t>Gradient Descent </a:t>
            </a:r>
            <a:r>
              <a:rPr lang="en-US" sz="3300" b="1" dirty="0" err="1"/>
              <a:t>v.s</a:t>
            </a:r>
            <a:r>
              <a:rPr lang="en-US" sz="3300" b="1" dirty="0"/>
              <a:t>. SGD</a:t>
            </a:r>
            <a:endParaRPr sz="3300" b="1" dirty="0"/>
          </a:p>
        </p:txBody>
      </p:sp>
      <p:sp>
        <p:nvSpPr>
          <p:cNvPr id="227" name="Google Shape;227;gf4e14a0e4a_0_141"/>
          <p:cNvSpPr txBox="1"/>
          <p:nvPr/>
        </p:nvSpPr>
        <p:spPr>
          <a:xfrm>
            <a:off x="687704" y="1745281"/>
            <a:ext cx="3007995" cy="679032"/>
          </a:xfrm>
          <a:prstGeom prst="rect">
            <a:avLst/>
          </a:prstGeom>
          <a:noFill/>
          <a:ln>
            <a:noFill/>
          </a:ln>
        </p:spPr>
        <p:txBody>
          <a:bodyPr spcFirstLastPara="1" wrap="square" lIns="0" tIns="93325" rIns="0" bIns="0" anchor="t" anchorCtr="0">
            <a:spAutoFit/>
          </a:bodyPr>
          <a:lstStyle/>
          <a:p>
            <a:pPr marL="180975" marR="0" lvl="0" indent="-1714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Gradient Descent</a:t>
            </a:r>
            <a:endParaRPr sz="1800" b="0" i="0" u="none" strike="noStrike" cap="none">
              <a:solidFill>
                <a:srgbClr val="000000"/>
              </a:solidFill>
              <a:latin typeface="Calibri"/>
              <a:ea typeface="Calibri"/>
              <a:cs typeface="Calibri"/>
              <a:sym typeface="Calibri"/>
            </a:endParaRPr>
          </a:p>
          <a:p>
            <a:pPr marL="180975" marR="0" lvl="0" indent="-171450" algn="l" rtl="0">
              <a:lnSpc>
                <a:spcPct val="100000"/>
              </a:lnSpc>
              <a:spcBef>
                <a:spcPts val="555"/>
              </a:spcBef>
              <a:spcAft>
                <a:spcPts val="0"/>
              </a:spcAft>
              <a:buClr>
                <a:srgbClr val="000000"/>
              </a:buClr>
              <a:buSzPts val="1500"/>
              <a:buFont typeface="Arial"/>
              <a:buChar char="•"/>
            </a:pPr>
            <a:r>
              <a:rPr lang="en-US" sz="1500" b="0" i="0" u="none" strike="noStrike" cap="none">
                <a:solidFill>
                  <a:srgbClr val="000000"/>
                </a:solidFill>
                <a:latin typeface="Calibri"/>
                <a:ea typeface="Calibri"/>
                <a:cs typeface="Calibri"/>
                <a:sym typeface="Calibri"/>
              </a:rPr>
              <a:t>Update after seeing all the examples</a:t>
            </a:r>
            <a:endParaRPr sz="1500" b="0" i="0" u="none" strike="noStrike" cap="none">
              <a:solidFill>
                <a:srgbClr val="000000"/>
              </a:solidFill>
              <a:latin typeface="Calibri"/>
              <a:ea typeface="Calibri"/>
              <a:cs typeface="Calibri"/>
              <a:sym typeface="Calibri"/>
            </a:endParaRPr>
          </a:p>
        </p:txBody>
      </p:sp>
      <p:sp>
        <p:nvSpPr>
          <p:cNvPr id="228" name="Google Shape;228;gf4e14a0e4a_0_141"/>
          <p:cNvSpPr txBox="1"/>
          <p:nvPr/>
        </p:nvSpPr>
        <p:spPr>
          <a:xfrm>
            <a:off x="4688206" y="1621713"/>
            <a:ext cx="3610451" cy="871392"/>
          </a:xfrm>
          <a:prstGeom prst="rect">
            <a:avLst/>
          </a:prstGeom>
          <a:noFill/>
          <a:ln>
            <a:noFill/>
          </a:ln>
        </p:spPr>
        <p:txBody>
          <a:bodyPr spcFirstLastPara="1" wrap="square" lIns="0" tIns="93325" rIns="0" bIns="0" anchor="t" anchorCtr="0">
            <a:spAutoFit/>
          </a:bodyPr>
          <a:lstStyle/>
          <a:p>
            <a:pPr marL="180975" marR="0" lvl="0" indent="-1714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Stochastic Gradient Descent</a:t>
            </a:r>
            <a:endParaRPr sz="1800" b="0" i="0" u="none" strike="noStrike" cap="none">
              <a:solidFill>
                <a:srgbClr val="000000"/>
              </a:solidFill>
              <a:latin typeface="Calibri"/>
              <a:ea typeface="Calibri"/>
              <a:cs typeface="Calibri"/>
              <a:sym typeface="Calibri"/>
            </a:endParaRPr>
          </a:p>
          <a:p>
            <a:pPr marL="180975" marR="3810" lvl="0" indent="-171450" algn="l" rtl="0">
              <a:lnSpc>
                <a:spcPct val="109000"/>
              </a:lnSpc>
              <a:spcBef>
                <a:spcPts val="746"/>
              </a:spcBef>
              <a:spcAft>
                <a:spcPts val="0"/>
              </a:spcAft>
              <a:buClr>
                <a:srgbClr val="000000"/>
              </a:buClr>
              <a:buSzPts val="1500"/>
              <a:buFont typeface="Arial"/>
              <a:buChar char="•"/>
            </a:pPr>
            <a:r>
              <a:rPr lang="en-US" sz="1500" b="0" i="0" u="none" strike="noStrike" cap="none">
                <a:solidFill>
                  <a:srgbClr val="000000"/>
                </a:solidFill>
                <a:latin typeface="Calibri"/>
                <a:ea typeface="Calibri"/>
                <a:cs typeface="Calibri"/>
                <a:sym typeface="Calibri"/>
              </a:rPr>
              <a:t>If there are 20 examples, update 20 times in one epoch.</a:t>
            </a:r>
            <a:endParaRPr sz="1500" b="0" i="0" u="none" strike="noStrike" cap="none">
              <a:solidFill>
                <a:srgbClr val="000000"/>
              </a:solidFill>
              <a:latin typeface="Calibri"/>
              <a:ea typeface="Calibri"/>
              <a:cs typeface="Calibri"/>
              <a:sym typeface="Calibri"/>
            </a:endParaRPr>
          </a:p>
        </p:txBody>
      </p:sp>
      <p:grpSp>
        <p:nvGrpSpPr>
          <p:cNvPr id="229" name="Google Shape;229;gf4e14a0e4a_0_141"/>
          <p:cNvGrpSpPr/>
          <p:nvPr/>
        </p:nvGrpSpPr>
        <p:grpSpPr>
          <a:xfrm>
            <a:off x="5020056" y="4716018"/>
            <a:ext cx="1408176" cy="562355"/>
            <a:chOff x="6693407" y="5145023"/>
            <a:chExt cx="1877568" cy="749807"/>
          </a:xfrm>
        </p:grpSpPr>
        <p:pic>
          <p:nvPicPr>
            <p:cNvPr id="230" name="Google Shape;230;gf4e14a0e4a_0_141"/>
            <p:cNvPicPr preferRelativeResize="0"/>
            <p:nvPr/>
          </p:nvPicPr>
          <p:blipFill rotWithShape="1">
            <a:blip r:embed="rId5">
              <a:alphaModFix/>
            </a:blip>
            <a:srcRect/>
            <a:stretch/>
          </p:blipFill>
          <p:spPr>
            <a:xfrm>
              <a:off x="6693407" y="5190743"/>
              <a:ext cx="1877568" cy="579120"/>
            </a:xfrm>
            <a:prstGeom prst="rect">
              <a:avLst/>
            </a:prstGeom>
            <a:noFill/>
            <a:ln>
              <a:noFill/>
            </a:ln>
          </p:spPr>
        </p:pic>
        <p:pic>
          <p:nvPicPr>
            <p:cNvPr id="231" name="Google Shape;231;gf4e14a0e4a_0_141"/>
            <p:cNvPicPr preferRelativeResize="0"/>
            <p:nvPr/>
          </p:nvPicPr>
          <p:blipFill rotWithShape="1">
            <a:blip r:embed="rId6">
              <a:alphaModFix/>
            </a:blip>
            <a:srcRect/>
            <a:stretch/>
          </p:blipFill>
          <p:spPr>
            <a:xfrm>
              <a:off x="6897623" y="5145023"/>
              <a:ext cx="1472183" cy="749807"/>
            </a:xfrm>
            <a:prstGeom prst="rect">
              <a:avLst/>
            </a:prstGeom>
            <a:noFill/>
            <a:ln>
              <a:noFill/>
            </a:ln>
          </p:spPr>
        </p:pic>
        <p:pic>
          <p:nvPicPr>
            <p:cNvPr id="232" name="Google Shape;232;gf4e14a0e4a_0_141"/>
            <p:cNvPicPr preferRelativeResize="0"/>
            <p:nvPr/>
          </p:nvPicPr>
          <p:blipFill rotWithShape="1">
            <a:blip r:embed="rId7">
              <a:alphaModFix/>
            </a:blip>
            <a:srcRect/>
            <a:stretch/>
          </p:blipFill>
          <p:spPr>
            <a:xfrm>
              <a:off x="6753291" y="5230798"/>
              <a:ext cx="1760442" cy="461665"/>
            </a:xfrm>
            <a:prstGeom prst="rect">
              <a:avLst/>
            </a:prstGeom>
            <a:noFill/>
            <a:ln>
              <a:noFill/>
            </a:ln>
          </p:spPr>
        </p:pic>
      </p:grpSp>
      <p:sp>
        <p:nvSpPr>
          <p:cNvPr id="233" name="Google Shape;233;gf4e14a0e4a_0_141"/>
          <p:cNvSpPr txBox="1"/>
          <p:nvPr/>
        </p:nvSpPr>
        <p:spPr>
          <a:xfrm>
            <a:off x="5346516" y="4786503"/>
            <a:ext cx="757714" cy="286617"/>
          </a:xfrm>
          <a:prstGeom prst="rect">
            <a:avLst/>
          </a:prstGeom>
          <a:noFill/>
          <a:ln>
            <a:noFill/>
          </a:ln>
        </p:spPr>
        <p:txBody>
          <a:bodyPr spcFirstLastPara="1" wrap="square" lIns="0" tIns="9525" rIns="0" bIns="0" anchor="t" anchorCtr="0">
            <a:spAutoFit/>
          </a:bodyPr>
          <a:lstStyle/>
          <a:p>
            <a:pPr marL="9525"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1 epoch</a:t>
            </a:r>
            <a:endParaRPr sz="1800" b="0" i="0" u="none" strike="noStrike" cap="none">
              <a:solidFill>
                <a:srgbClr val="000000"/>
              </a:solidFill>
              <a:latin typeface="Calibri"/>
              <a:ea typeface="Calibri"/>
              <a:cs typeface="Calibri"/>
              <a:sym typeface="Calibri"/>
            </a:endParaRPr>
          </a:p>
        </p:txBody>
      </p:sp>
      <p:grpSp>
        <p:nvGrpSpPr>
          <p:cNvPr id="234" name="Google Shape;234;gf4e14a0e4a_0_141"/>
          <p:cNvGrpSpPr/>
          <p:nvPr/>
        </p:nvGrpSpPr>
        <p:grpSpPr>
          <a:xfrm>
            <a:off x="2173987" y="3353561"/>
            <a:ext cx="1362455" cy="838962"/>
            <a:chOff x="2898648" y="3328415"/>
            <a:chExt cx="1816607" cy="1118616"/>
          </a:xfrm>
        </p:grpSpPr>
        <p:pic>
          <p:nvPicPr>
            <p:cNvPr id="235" name="Google Shape;235;gf4e14a0e4a_0_141"/>
            <p:cNvPicPr preferRelativeResize="0"/>
            <p:nvPr/>
          </p:nvPicPr>
          <p:blipFill rotWithShape="1">
            <a:blip r:embed="rId8">
              <a:alphaModFix/>
            </a:blip>
            <a:srcRect/>
            <a:stretch/>
          </p:blipFill>
          <p:spPr>
            <a:xfrm>
              <a:off x="2898648" y="3374135"/>
              <a:ext cx="1816607" cy="947927"/>
            </a:xfrm>
            <a:prstGeom prst="rect">
              <a:avLst/>
            </a:prstGeom>
            <a:noFill/>
            <a:ln>
              <a:noFill/>
            </a:ln>
          </p:spPr>
        </p:pic>
        <p:pic>
          <p:nvPicPr>
            <p:cNvPr id="236" name="Google Shape;236;gf4e14a0e4a_0_141"/>
            <p:cNvPicPr preferRelativeResize="0"/>
            <p:nvPr/>
          </p:nvPicPr>
          <p:blipFill rotWithShape="1">
            <a:blip r:embed="rId9">
              <a:alphaModFix/>
            </a:blip>
            <a:srcRect/>
            <a:stretch/>
          </p:blipFill>
          <p:spPr>
            <a:xfrm>
              <a:off x="2980944" y="3328415"/>
              <a:ext cx="1652016" cy="1118616"/>
            </a:xfrm>
            <a:prstGeom prst="rect">
              <a:avLst/>
            </a:prstGeom>
            <a:noFill/>
            <a:ln>
              <a:noFill/>
            </a:ln>
          </p:spPr>
        </p:pic>
        <p:pic>
          <p:nvPicPr>
            <p:cNvPr id="237" name="Google Shape;237;gf4e14a0e4a_0_141"/>
            <p:cNvPicPr preferRelativeResize="0"/>
            <p:nvPr/>
          </p:nvPicPr>
          <p:blipFill rotWithShape="1">
            <a:blip r:embed="rId10">
              <a:alphaModFix/>
            </a:blip>
            <a:srcRect/>
            <a:stretch/>
          </p:blipFill>
          <p:spPr>
            <a:xfrm>
              <a:off x="2957790" y="3414674"/>
              <a:ext cx="1698171" cy="830996"/>
            </a:xfrm>
            <a:prstGeom prst="rect">
              <a:avLst/>
            </a:prstGeom>
            <a:noFill/>
            <a:ln>
              <a:noFill/>
            </a:ln>
          </p:spPr>
        </p:pic>
      </p:grpSp>
      <p:sp>
        <p:nvSpPr>
          <p:cNvPr id="238" name="Google Shape;238;gf4e14a0e4a_0_141"/>
          <p:cNvSpPr txBox="1"/>
          <p:nvPr/>
        </p:nvSpPr>
        <p:spPr>
          <a:xfrm>
            <a:off x="2218343" y="3418256"/>
            <a:ext cx="1273969" cy="563520"/>
          </a:xfrm>
          <a:prstGeom prst="rect">
            <a:avLst/>
          </a:prstGeom>
          <a:noFill/>
          <a:ln>
            <a:noFill/>
          </a:ln>
        </p:spPr>
        <p:txBody>
          <a:bodyPr spcFirstLastPara="1" wrap="square" lIns="0" tIns="12850" rIns="0" bIns="0" anchor="t" anchorCtr="0">
            <a:spAutoFit/>
          </a:bodyPr>
          <a:lstStyle/>
          <a:p>
            <a:pPr marL="199549" marR="193358" lvl="0" indent="137160" algn="l" rtl="0">
              <a:lnSpc>
                <a:spcPct val="100800"/>
              </a:lnSpc>
              <a:spcBef>
                <a:spcPts val="0"/>
              </a:spcBef>
              <a:spcAft>
                <a:spcPts val="0"/>
              </a:spcAft>
              <a:buNone/>
            </a:pPr>
            <a:r>
              <a:rPr lang="en-US" sz="1800" b="0" i="0" u="none" strike="noStrike" cap="none">
                <a:solidFill>
                  <a:srgbClr val="FFFFFF"/>
                </a:solidFill>
                <a:latin typeface="Calibri"/>
                <a:ea typeface="Calibri"/>
                <a:cs typeface="Calibri"/>
                <a:sym typeface="Calibri"/>
              </a:rPr>
              <a:t>See all examples</a:t>
            </a:r>
            <a:endParaRPr sz="1800" b="0" i="0" u="none" strike="noStrike" cap="none">
              <a:solidFill>
                <a:srgbClr val="000000"/>
              </a:solidFill>
              <a:latin typeface="Calibri"/>
              <a:ea typeface="Calibri"/>
              <a:cs typeface="Calibri"/>
              <a:sym typeface="Calibri"/>
            </a:endParaRPr>
          </a:p>
        </p:txBody>
      </p:sp>
      <p:grpSp>
        <p:nvGrpSpPr>
          <p:cNvPr id="239" name="Google Shape;239;gf4e14a0e4a_0_141"/>
          <p:cNvGrpSpPr/>
          <p:nvPr/>
        </p:nvGrpSpPr>
        <p:grpSpPr>
          <a:xfrm>
            <a:off x="4983481" y="3282695"/>
            <a:ext cx="1602486" cy="838962"/>
            <a:chOff x="6644640" y="3233927"/>
            <a:chExt cx="2136648" cy="1118616"/>
          </a:xfrm>
        </p:grpSpPr>
        <p:pic>
          <p:nvPicPr>
            <p:cNvPr id="240" name="Google Shape;240;gf4e14a0e4a_0_141"/>
            <p:cNvPicPr preferRelativeResize="0"/>
            <p:nvPr/>
          </p:nvPicPr>
          <p:blipFill rotWithShape="1">
            <a:blip r:embed="rId11">
              <a:alphaModFix/>
            </a:blip>
            <a:srcRect/>
            <a:stretch/>
          </p:blipFill>
          <p:spPr>
            <a:xfrm>
              <a:off x="6739128" y="3279647"/>
              <a:ext cx="1923287" cy="950976"/>
            </a:xfrm>
            <a:prstGeom prst="rect">
              <a:avLst/>
            </a:prstGeom>
            <a:noFill/>
            <a:ln>
              <a:noFill/>
            </a:ln>
          </p:spPr>
        </p:pic>
        <p:pic>
          <p:nvPicPr>
            <p:cNvPr id="241" name="Google Shape;241;gf4e14a0e4a_0_141"/>
            <p:cNvPicPr preferRelativeResize="0"/>
            <p:nvPr/>
          </p:nvPicPr>
          <p:blipFill rotWithShape="1">
            <a:blip r:embed="rId12">
              <a:alphaModFix/>
            </a:blip>
            <a:srcRect/>
            <a:stretch/>
          </p:blipFill>
          <p:spPr>
            <a:xfrm>
              <a:off x="6644640" y="3233927"/>
              <a:ext cx="2136648" cy="1118616"/>
            </a:xfrm>
            <a:prstGeom prst="rect">
              <a:avLst/>
            </a:prstGeom>
            <a:noFill/>
            <a:ln>
              <a:noFill/>
            </a:ln>
          </p:spPr>
        </p:pic>
        <p:pic>
          <p:nvPicPr>
            <p:cNvPr id="242" name="Google Shape;242;gf4e14a0e4a_0_141"/>
            <p:cNvPicPr preferRelativeResize="0"/>
            <p:nvPr/>
          </p:nvPicPr>
          <p:blipFill rotWithShape="1">
            <a:blip r:embed="rId13">
              <a:alphaModFix/>
            </a:blip>
            <a:srcRect/>
            <a:stretch/>
          </p:blipFill>
          <p:spPr>
            <a:xfrm>
              <a:off x="6796699" y="3320740"/>
              <a:ext cx="1807161" cy="830996"/>
            </a:xfrm>
            <a:prstGeom prst="rect">
              <a:avLst/>
            </a:prstGeom>
            <a:noFill/>
            <a:ln>
              <a:noFill/>
            </a:ln>
          </p:spPr>
        </p:pic>
      </p:grpSp>
      <p:sp>
        <p:nvSpPr>
          <p:cNvPr id="243" name="Google Shape;243;gf4e14a0e4a_0_141"/>
          <p:cNvSpPr txBox="1"/>
          <p:nvPr/>
        </p:nvSpPr>
        <p:spPr>
          <a:xfrm>
            <a:off x="5097524" y="3347806"/>
            <a:ext cx="1355408" cy="563039"/>
          </a:xfrm>
          <a:prstGeom prst="rect">
            <a:avLst/>
          </a:prstGeom>
          <a:noFill/>
          <a:ln>
            <a:noFill/>
          </a:ln>
        </p:spPr>
        <p:txBody>
          <a:bodyPr spcFirstLastPara="1" wrap="square" lIns="0" tIns="12375" rIns="0" bIns="0" anchor="t" anchorCtr="0">
            <a:spAutoFit/>
          </a:bodyPr>
          <a:lstStyle/>
          <a:p>
            <a:pPr marL="68580" marR="93821" lvl="0" indent="0" algn="l" rtl="0">
              <a:lnSpc>
                <a:spcPct val="100800"/>
              </a:lnSpc>
              <a:spcBef>
                <a:spcPts val="0"/>
              </a:spcBef>
              <a:spcAft>
                <a:spcPts val="0"/>
              </a:spcAft>
              <a:buNone/>
            </a:pPr>
            <a:r>
              <a:rPr lang="en-US" sz="1800" b="0" i="0" u="none" strike="noStrike" cap="none">
                <a:solidFill>
                  <a:srgbClr val="FFFFFF"/>
                </a:solidFill>
                <a:latin typeface="Calibri"/>
                <a:ea typeface="Calibri"/>
                <a:cs typeface="Calibri"/>
                <a:sym typeface="Calibri"/>
              </a:rPr>
              <a:t>See only one example</a:t>
            </a:r>
            <a:endParaRPr sz="1800" b="0" i="0" u="none" strike="noStrike" cap="none">
              <a:solidFill>
                <a:srgbClr val="000000"/>
              </a:solidFill>
              <a:latin typeface="Calibri"/>
              <a:ea typeface="Calibri"/>
              <a:cs typeface="Calibri"/>
              <a:sym typeface="Calibri"/>
            </a:endParaRPr>
          </a:p>
        </p:txBody>
      </p:sp>
      <p:grpSp>
        <p:nvGrpSpPr>
          <p:cNvPr id="244" name="Google Shape;244;gf4e14a0e4a_0_141"/>
          <p:cNvGrpSpPr/>
          <p:nvPr/>
        </p:nvGrpSpPr>
        <p:grpSpPr>
          <a:xfrm>
            <a:off x="3491971" y="3223913"/>
            <a:ext cx="3504492" cy="1660170"/>
            <a:chOff x="4655962" y="3155551"/>
            <a:chExt cx="4672656" cy="2213560"/>
          </a:xfrm>
        </p:grpSpPr>
        <p:sp>
          <p:nvSpPr>
            <p:cNvPr id="245" name="Google Shape;245;gf4e14a0e4a_0_141"/>
            <p:cNvSpPr/>
            <p:nvPr/>
          </p:nvSpPr>
          <p:spPr>
            <a:xfrm>
              <a:off x="4655962" y="4373022"/>
              <a:ext cx="253365" cy="253365"/>
            </a:xfrm>
            <a:custGeom>
              <a:avLst/>
              <a:gdLst/>
              <a:ahLst/>
              <a:cxnLst/>
              <a:rect l="l" t="t" r="r" b="b"/>
              <a:pathLst>
                <a:path w="253364" h="253364" extrusionOk="0">
                  <a:moveTo>
                    <a:pt x="0" y="126383"/>
                  </a:moveTo>
                  <a:lnTo>
                    <a:pt x="9931" y="77189"/>
                  </a:lnTo>
                  <a:lnTo>
                    <a:pt x="37016" y="37016"/>
                  </a:lnTo>
                  <a:lnTo>
                    <a:pt x="77189" y="9931"/>
                  </a:lnTo>
                  <a:lnTo>
                    <a:pt x="126383" y="0"/>
                  </a:lnTo>
                  <a:lnTo>
                    <a:pt x="175577" y="9931"/>
                  </a:lnTo>
                  <a:lnTo>
                    <a:pt x="215750" y="37016"/>
                  </a:lnTo>
                  <a:lnTo>
                    <a:pt x="242835" y="77189"/>
                  </a:lnTo>
                  <a:lnTo>
                    <a:pt x="252767" y="126383"/>
                  </a:lnTo>
                  <a:lnTo>
                    <a:pt x="242835" y="175577"/>
                  </a:lnTo>
                  <a:lnTo>
                    <a:pt x="215750" y="215750"/>
                  </a:lnTo>
                  <a:lnTo>
                    <a:pt x="175577" y="242835"/>
                  </a:lnTo>
                  <a:lnTo>
                    <a:pt x="126383" y="252767"/>
                  </a:lnTo>
                  <a:lnTo>
                    <a:pt x="77189" y="242835"/>
                  </a:lnTo>
                  <a:lnTo>
                    <a:pt x="37016" y="215750"/>
                  </a:lnTo>
                  <a:lnTo>
                    <a:pt x="9931" y="175577"/>
                  </a:lnTo>
                  <a:lnTo>
                    <a:pt x="0" y="126383"/>
                  </a:lnTo>
                  <a:close/>
                </a:path>
              </a:pathLst>
            </a:custGeom>
            <a:noFill/>
            <a:ln w="2857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pic>
          <p:nvPicPr>
            <p:cNvPr id="246" name="Google Shape;246;gf4e14a0e4a_0_141"/>
            <p:cNvPicPr preferRelativeResize="0"/>
            <p:nvPr/>
          </p:nvPicPr>
          <p:blipFill rotWithShape="1">
            <a:blip r:embed="rId14">
              <a:alphaModFix/>
            </a:blip>
            <a:srcRect/>
            <a:stretch/>
          </p:blipFill>
          <p:spPr>
            <a:xfrm>
              <a:off x="9096256" y="3155551"/>
              <a:ext cx="232362" cy="232362"/>
            </a:xfrm>
            <a:prstGeom prst="rect">
              <a:avLst/>
            </a:prstGeom>
            <a:noFill/>
            <a:ln>
              <a:noFill/>
            </a:ln>
          </p:spPr>
        </p:pic>
        <p:pic>
          <p:nvPicPr>
            <p:cNvPr id="247" name="Google Shape;247;gf4e14a0e4a_0_141"/>
            <p:cNvPicPr preferRelativeResize="0"/>
            <p:nvPr/>
          </p:nvPicPr>
          <p:blipFill rotWithShape="1">
            <a:blip r:embed="rId14">
              <a:alphaModFix/>
            </a:blip>
            <a:srcRect/>
            <a:stretch/>
          </p:blipFill>
          <p:spPr>
            <a:xfrm>
              <a:off x="8612160" y="5136749"/>
              <a:ext cx="232362" cy="232362"/>
            </a:xfrm>
            <a:prstGeom prst="rect">
              <a:avLst/>
            </a:prstGeom>
            <a:noFill/>
            <a:ln>
              <a:noFill/>
            </a:ln>
          </p:spPr>
        </p:pic>
      </p:grpSp>
      <p:sp>
        <p:nvSpPr>
          <p:cNvPr id="248" name="Google Shape;248;gf4e14a0e4a_0_141"/>
          <p:cNvSpPr txBox="1"/>
          <p:nvPr/>
        </p:nvSpPr>
        <p:spPr>
          <a:xfrm>
            <a:off x="1564902" y="5575482"/>
            <a:ext cx="5945981" cy="255358"/>
          </a:xfrm>
          <a:prstGeom prst="rect">
            <a:avLst/>
          </a:prstGeom>
          <a:solidFill>
            <a:srgbClr val="FFFF99"/>
          </a:solidFill>
          <a:ln w="9525" cap="flat" cmpd="sng">
            <a:solidFill>
              <a:srgbClr val="595959"/>
            </a:solidFill>
            <a:prstDash val="solid"/>
            <a:round/>
            <a:headEnd type="none" w="sm" len="sm"/>
            <a:tailEnd type="none" w="sm" len="sm"/>
          </a:ln>
        </p:spPr>
        <p:txBody>
          <a:bodyPr spcFirstLastPara="1" wrap="square" lIns="0" tIns="24275" rIns="0" bIns="0" anchor="t" anchorCtr="0">
            <a:spAutoFit/>
          </a:bodyPr>
          <a:lstStyle/>
          <a:p>
            <a:pPr marL="0" marR="0" lvl="0" indent="0" algn="ctr" rtl="0">
              <a:lnSpc>
                <a:spcPct val="100000"/>
              </a:lnSpc>
              <a:spcBef>
                <a:spcPts val="0"/>
              </a:spcBef>
              <a:spcAft>
                <a:spcPts val="0"/>
              </a:spcAft>
              <a:buNone/>
            </a:pPr>
            <a:r>
              <a:rPr lang="en-US" sz="1500" b="0" i="0" u="none" strike="noStrike" cap="none">
                <a:solidFill>
                  <a:srgbClr val="000000"/>
                </a:solidFill>
                <a:latin typeface="Calibri"/>
                <a:ea typeface="Calibri"/>
                <a:cs typeface="Calibri"/>
                <a:sym typeface="Calibri"/>
              </a:rPr>
              <a:t>SGD approaches the target faster than gradient descent</a:t>
            </a:r>
            <a:endParaRPr sz="1500" b="0" i="0" u="none" strike="noStrike" cap="non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f4e14a0e4a_0_148"/>
          <p:cNvSpPr txBox="1">
            <a:spLocks noGrp="1"/>
          </p:cNvSpPr>
          <p:nvPr>
            <p:ph type="title"/>
          </p:nvPr>
        </p:nvSpPr>
        <p:spPr>
          <a:xfrm>
            <a:off x="687704" y="538542"/>
            <a:ext cx="2652713" cy="1038105"/>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400"/>
              <a:buNone/>
            </a:pPr>
            <a:r>
              <a:rPr lang="en-US" sz="3300" b="1" dirty="0"/>
              <a:t>Mini-Batch SGD</a:t>
            </a:r>
            <a:endParaRPr sz="3300" b="1" dirty="0"/>
          </a:p>
        </p:txBody>
      </p:sp>
      <p:sp>
        <p:nvSpPr>
          <p:cNvPr id="254" name="Google Shape;254;gf4e14a0e4a_0_148"/>
          <p:cNvSpPr txBox="1"/>
          <p:nvPr/>
        </p:nvSpPr>
        <p:spPr>
          <a:xfrm>
            <a:off x="687704" y="2212467"/>
            <a:ext cx="2373630" cy="286617"/>
          </a:xfrm>
          <a:prstGeom prst="rect">
            <a:avLst/>
          </a:prstGeom>
          <a:noFill/>
          <a:ln>
            <a:noFill/>
          </a:ln>
        </p:spPr>
        <p:txBody>
          <a:bodyPr spcFirstLastPara="1" wrap="square" lIns="0" tIns="9525" rIns="0" bIns="0" anchor="t" anchorCtr="0">
            <a:spAutoFit/>
          </a:bodyPr>
          <a:lstStyle/>
          <a:p>
            <a:pPr marL="180975" marR="0" lvl="0" indent="-1714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Batch Gradient Descent</a:t>
            </a:r>
            <a:endParaRPr sz="1800" b="0" i="0" u="none" strike="noStrike" cap="none">
              <a:solidFill>
                <a:srgbClr val="000000"/>
              </a:solidFill>
              <a:latin typeface="Calibri"/>
              <a:ea typeface="Calibri"/>
              <a:cs typeface="Calibri"/>
              <a:sym typeface="Calibri"/>
            </a:endParaRPr>
          </a:p>
        </p:txBody>
      </p:sp>
      <p:sp>
        <p:nvSpPr>
          <p:cNvPr id="255" name="Google Shape;255;gf4e14a0e4a_0_148"/>
          <p:cNvSpPr txBox="1"/>
          <p:nvPr/>
        </p:nvSpPr>
        <p:spPr>
          <a:xfrm>
            <a:off x="668654" y="3125575"/>
            <a:ext cx="3406140" cy="599844"/>
          </a:xfrm>
          <a:prstGeom prst="rect">
            <a:avLst/>
          </a:prstGeom>
          <a:noFill/>
          <a:ln>
            <a:noFill/>
          </a:ln>
        </p:spPr>
        <p:txBody>
          <a:bodyPr spcFirstLastPara="1" wrap="square" lIns="0" tIns="31425" rIns="0" bIns="0" anchor="t" anchorCtr="0">
            <a:spAutoFit/>
          </a:bodyPr>
          <a:lstStyle/>
          <a:p>
            <a:pPr marL="200025" marR="0" lvl="0" indent="-1714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Stochastic Gradient Descent (SGD)</a:t>
            </a:r>
            <a:endParaRPr sz="1800" b="0" i="0" u="none" strike="noStrike" cap="none">
              <a:solidFill>
                <a:srgbClr val="000000"/>
              </a:solidFill>
              <a:latin typeface="Calibri"/>
              <a:ea typeface="Calibri"/>
              <a:cs typeface="Calibri"/>
              <a:sym typeface="Calibri"/>
            </a:endParaRPr>
          </a:p>
          <a:p>
            <a:pPr marL="542925" marR="0" lvl="1" indent="-171450" algn="l" rtl="0">
              <a:lnSpc>
                <a:spcPct val="100000"/>
              </a:lnSpc>
              <a:spcBef>
                <a:spcPts val="164"/>
              </a:spcBef>
              <a:spcAft>
                <a:spcPts val="0"/>
              </a:spcAft>
              <a:buClr>
                <a:srgbClr val="000000"/>
              </a:buClr>
              <a:buSzPts val="1725"/>
              <a:buFont typeface="Arial"/>
              <a:buChar char="•"/>
            </a:pPr>
            <a:r>
              <a:rPr lang="en-US" sz="1725" b="0" i="0" u="none" strike="noStrike" cap="none">
                <a:solidFill>
                  <a:srgbClr val="000000"/>
                </a:solidFill>
                <a:latin typeface="Calibri"/>
                <a:ea typeface="Calibri"/>
                <a:cs typeface="Calibri"/>
                <a:sym typeface="Calibri"/>
              </a:rPr>
              <a:t>Pick a training sample </a:t>
            </a:r>
            <a:r>
              <a:rPr lang="en-US" sz="1725" b="0" i="1" u="none" strike="noStrike" cap="none">
                <a:solidFill>
                  <a:srgbClr val="000000"/>
                </a:solidFill>
                <a:latin typeface="Times New Roman"/>
                <a:ea typeface="Times New Roman"/>
                <a:cs typeface="Times New Roman"/>
                <a:sym typeface="Times New Roman"/>
              </a:rPr>
              <a:t>x</a:t>
            </a:r>
            <a:r>
              <a:rPr lang="en-US" sz="1687" b="0" i="1" u="none" strike="noStrike" cap="none" baseline="-25000">
                <a:solidFill>
                  <a:srgbClr val="000000"/>
                </a:solidFill>
                <a:latin typeface="Times New Roman"/>
                <a:ea typeface="Times New Roman"/>
                <a:cs typeface="Times New Roman"/>
                <a:sym typeface="Times New Roman"/>
              </a:rPr>
              <a:t>k</a:t>
            </a:r>
            <a:endParaRPr sz="1687" b="0" i="0" u="none" strike="noStrike" cap="none" baseline="-25000">
              <a:solidFill>
                <a:srgbClr val="000000"/>
              </a:solidFill>
              <a:latin typeface="Times New Roman"/>
              <a:ea typeface="Times New Roman"/>
              <a:cs typeface="Times New Roman"/>
              <a:sym typeface="Times New Roman"/>
            </a:endParaRPr>
          </a:p>
        </p:txBody>
      </p:sp>
      <p:sp>
        <p:nvSpPr>
          <p:cNvPr id="256" name="Google Shape;256;gf4e14a0e4a_0_148"/>
          <p:cNvSpPr txBox="1"/>
          <p:nvPr/>
        </p:nvSpPr>
        <p:spPr>
          <a:xfrm>
            <a:off x="687705" y="4221861"/>
            <a:ext cx="4304824" cy="1150956"/>
          </a:xfrm>
          <a:prstGeom prst="rect">
            <a:avLst/>
          </a:prstGeom>
          <a:noFill/>
          <a:ln>
            <a:noFill/>
          </a:ln>
        </p:spPr>
        <p:txBody>
          <a:bodyPr spcFirstLastPara="1" wrap="square" lIns="0" tIns="9525" rIns="0" bIns="0" anchor="t" anchorCtr="0">
            <a:spAutoFit/>
          </a:bodyPr>
          <a:lstStyle/>
          <a:p>
            <a:pPr marL="180975" marR="0" lvl="0" indent="-1714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Mini-Batch SGD</a:t>
            </a:r>
            <a:endParaRPr sz="1800" b="0" i="0" u="none" strike="noStrike" cap="none">
              <a:solidFill>
                <a:srgbClr val="000000"/>
              </a:solidFill>
              <a:latin typeface="Calibri"/>
              <a:ea typeface="Calibri"/>
              <a:cs typeface="Calibri"/>
              <a:sym typeface="Calibri"/>
            </a:endParaRPr>
          </a:p>
          <a:p>
            <a:pPr marL="523875" marR="0" lvl="1" indent="-171450" algn="l" rtl="0">
              <a:lnSpc>
                <a:spcPct val="100000"/>
              </a:lnSpc>
              <a:spcBef>
                <a:spcPts val="90"/>
              </a:spcBef>
              <a:spcAft>
                <a:spcPts val="0"/>
              </a:spcAft>
              <a:buClr>
                <a:srgbClr val="000000"/>
              </a:buClr>
              <a:buSzPts val="1725"/>
              <a:buFont typeface="Arial"/>
              <a:buChar char="•"/>
            </a:pPr>
            <a:r>
              <a:rPr lang="en-US" sz="1725" b="0" i="0" u="none" strike="noStrike" cap="none">
                <a:solidFill>
                  <a:srgbClr val="000000"/>
                </a:solidFill>
                <a:latin typeface="Calibri"/>
                <a:ea typeface="Calibri"/>
                <a:cs typeface="Calibri"/>
                <a:sym typeface="Calibri"/>
              </a:rPr>
              <a:t>Pick a set of </a:t>
            </a:r>
            <a:r>
              <a:rPr lang="en-US" sz="1725" b="0" i="1" u="none" strike="noStrike" cap="none">
                <a:solidFill>
                  <a:srgbClr val="000000"/>
                </a:solidFill>
                <a:latin typeface="Times New Roman"/>
                <a:ea typeface="Times New Roman"/>
                <a:cs typeface="Times New Roman"/>
                <a:sym typeface="Times New Roman"/>
              </a:rPr>
              <a:t>B </a:t>
            </a:r>
            <a:r>
              <a:rPr lang="en-US" sz="1725" b="0" i="0" u="none" strike="noStrike" cap="none">
                <a:solidFill>
                  <a:srgbClr val="000000"/>
                </a:solidFill>
                <a:latin typeface="Calibri"/>
                <a:ea typeface="Calibri"/>
                <a:cs typeface="Calibri"/>
                <a:sym typeface="Calibri"/>
              </a:rPr>
              <a:t>training samples as a batch </a:t>
            </a:r>
            <a:r>
              <a:rPr lang="en-US" sz="1725" b="0" i="1" u="none" strike="noStrike" cap="none">
                <a:solidFill>
                  <a:srgbClr val="000000"/>
                </a:solidFill>
                <a:latin typeface="Times New Roman"/>
                <a:ea typeface="Times New Roman"/>
                <a:cs typeface="Times New Roman"/>
                <a:sym typeface="Times New Roman"/>
              </a:rPr>
              <a:t>b</a:t>
            </a:r>
            <a:endParaRPr sz="1725" b="0" i="0" u="none" strike="noStrike" cap="none">
              <a:solidFill>
                <a:srgbClr val="000000"/>
              </a:solidFill>
              <a:latin typeface="Times New Roman"/>
              <a:ea typeface="Times New Roman"/>
              <a:cs typeface="Times New Roman"/>
              <a:sym typeface="Times New Roman"/>
            </a:endParaRPr>
          </a:p>
          <a:p>
            <a:pPr marL="1771650" marR="0" lvl="0" indent="0" algn="l" rtl="0">
              <a:lnSpc>
                <a:spcPct val="100000"/>
              </a:lnSpc>
              <a:spcBef>
                <a:spcPts val="675"/>
              </a:spcBef>
              <a:spcAft>
                <a:spcPts val="0"/>
              </a:spcAft>
              <a:buNone/>
            </a:pPr>
            <a:r>
              <a:rPr lang="en-US" sz="1500" b="0" i="1" u="none" strike="noStrike" cap="none">
                <a:solidFill>
                  <a:srgbClr val="C00000"/>
                </a:solidFill>
                <a:latin typeface="Times New Roman"/>
                <a:ea typeface="Times New Roman"/>
                <a:cs typeface="Times New Roman"/>
                <a:sym typeface="Times New Roman"/>
              </a:rPr>
              <a:t>B </a:t>
            </a:r>
            <a:r>
              <a:rPr lang="en-US" sz="1500" b="0" i="0" u="none" strike="noStrike" cap="none">
                <a:solidFill>
                  <a:srgbClr val="C00000"/>
                </a:solidFill>
                <a:latin typeface="Calibri"/>
                <a:ea typeface="Calibri"/>
                <a:cs typeface="Calibri"/>
                <a:sym typeface="Calibri"/>
              </a:rPr>
              <a:t>is “batch size”</a:t>
            </a:r>
            <a:endParaRPr sz="1500" b="0" i="0" u="none" strike="noStrike" cap="none">
              <a:solidFill>
                <a:srgbClr val="000000"/>
              </a:solidFill>
              <a:latin typeface="Calibri"/>
              <a:ea typeface="Calibri"/>
              <a:cs typeface="Calibri"/>
              <a:sym typeface="Calibri"/>
            </a:endParaRPr>
          </a:p>
        </p:txBody>
      </p:sp>
      <p:pic>
        <p:nvPicPr>
          <p:cNvPr id="257" name="Google Shape;257;gf4e14a0e4a_0_148"/>
          <p:cNvPicPr preferRelativeResize="0"/>
          <p:nvPr/>
        </p:nvPicPr>
        <p:blipFill rotWithShape="1">
          <a:blip r:embed="rId3">
            <a:alphaModFix/>
          </a:blip>
          <a:srcRect/>
          <a:stretch/>
        </p:blipFill>
        <p:spPr>
          <a:xfrm>
            <a:off x="4268666" y="3554419"/>
            <a:ext cx="2749794" cy="383797"/>
          </a:xfrm>
          <a:prstGeom prst="rect">
            <a:avLst/>
          </a:prstGeom>
          <a:noFill/>
          <a:ln>
            <a:noFill/>
          </a:ln>
        </p:spPr>
      </p:pic>
      <p:pic>
        <p:nvPicPr>
          <p:cNvPr id="258" name="Google Shape;258;gf4e14a0e4a_0_148"/>
          <p:cNvPicPr preferRelativeResize="0"/>
          <p:nvPr/>
        </p:nvPicPr>
        <p:blipFill rotWithShape="1">
          <a:blip r:embed="rId4">
            <a:alphaModFix/>
          </a:blip>
          <a:srcRect/>
          <a:stretch/>
        </p:blipFill>
        <p:spPr>
          <a:xfrm>
            <a:off x="4202723" y="4750016"/>
            <a:ext cx="3399777" cy="818619"/>
          </a:xfrm>
          <a:prstGeom prst="rect">
            <a:avLst/>
          </a:prstGeom>
          <a:noFill/>
          <a:ln>
            <a:noFill/>
          </a:ln>
        </p:spPr>
      </p:pic>
      <p:pic>
        <p:nvPicPr>
          <p:cNvPr id="259" name="Google Shape;259;gf4e14a0e4a_0_148"/>
          <p:cNvPicPr preferRelativeResize="0"/>
          <p:nvPr/>
        </p:nvPicPr>
        <p:blipFill rotWithShape="1">
          <a:blip r:embed="rId5">
            <a:alphaModFix/>
          </a:blip>
          <a:srcRect/>
          <a:stretch/>
        </p:blipFill>
        <p:spPr>
          <a:xfrm>
            <a:off x="4202723" y="2283512"/>
            <a:ext cx="3399777" cy="781948"/>
          </a:xfrm>
          <a:prstGeom prst="rect">
            <a:avLst/>
          </a:prstGeom>
          <a:noFill/>
          <a:ln>
            <a:noFill/>
          </a:ln>
        </p:spPr>
      </p:pic>
      <p:sp>
        <p:nvSpPr>
          <p:cNvPr id="260" name="Google Shape;260;gf4e14a0e4a_0_148"/>
          <p:cNvSpPr txBox="1"/>
          <p:nvPr/>
        </p:nvSpPr>
        <p:spPr>
          <a:xfrm>
            <a:off x="1825775" y="2822027"/>
            <a:ext cx="2924651" cy="256320"/>
          </a:xfrm>
          <a:prstGeom prst="rect">
            <a:avLst/>
          </a:prstGeom>
          <a:solidFill>
            <a:srgbClr val="FFFF99"/>
          </a:solidFill>
          <a:ln w="9525" cap="flat" cmpd="sng">
            <a:solidFill>
              <a:srgbClr val="595959"/>
            </a:solidFill>
            <a:prstDash val="solid"/>
            <a:round/>
            <a:headEnd type="none" w="sm" len="sm"/>
            <a:tailEnd type="none" w="sm" len="sm"/>
          </a:ln>
        </p:spPr>
        <p:txBody>
          <a:bodyPr spcFirstLastPara="1" wrap="square" lIns="0" tIns="25225" rIns="0" bIns="0" anchor="t" anchorCtr="0">
            <a:spAutoFit/>
          </a:bodyPr>
          <a:lstStyle/>
          <a:p>
            <a:pPr marL="129064" marR="0" lvl="0" indent="0" algn="l" rtl="0">
              <a:lnSpc>
                <a:spcPct val="100000"/>
              </a:lnSpc>
              <a:spcBef>
                <a:spcPts val="0"/>
              </a:spcBef>
              <a:spcAft>
                <a:spcPts val="0"/>
              </a:spcAft>
              <a:buNone/>
            </a:pPr>
            <a:r>
              <a:rPr lang="en-US" sz="1500" b="0" i="0" u="none" strike="noStrike" cap="none">
                <a:solidFill>
                  <a:srgbClr val="000000"/>
                </a:solidFill>
                <a:latin typeface="Calibri"/>
                <a:ea typeface="Calibri"/>
                <a:cs typeface="Calibri"/>
                <a:sym typeface="Calibri"/>
              </a:rPr>
              <a:t>Use all </a:t>
            </a:r>
            <a:r>
              <a:rPr lang="en-US" sz="1500" b="0" i="1" u="none" strike="noStrike" cap="none">
                <a:solidFill>
                  <a:srgbClr val="000000"/>
                </a:solidFill>
                <a:latin typeface="Times New Roman"/>
                <a:ea typeface="Times New Roman"/>
                <a:cs typeface="Times New Roman"/>
                <a:sym typeface="Times New Roman"/>
              </a:rPr>
              <a:t>K </a:t>
            </a:r>
            <a:r>
              <a:rPr lang="en-US" sz="1500" b="0" i="0" u="none" strike="noStrike" cap="none">
                <a:solidFill>
                  <a:srgbClr val="000000"/>
                </a:solidFill>
                <a:latin typeface="Calibri"/>
                <a:ea typeface="Calibri"/>
                <a:cs typeface="Calibri"/>
                <a:sym typeface="Calibri"/>
              </a:rPr>
              <a:t>samples in each iteration</a:t>
            </a:r>
            <a:endParaRPr sz="1500" b="0" i="0" u="none" strike="noStrike" cap="none">
              <a:solidFill>
                <a:srgbClr val="000000"/>
              </a:solidFill>
              <a:latin typeface="Calibri"/>
              <a:ea typeface="Calibri"/>
              <a:cs typeface="Calibri"/>
              <a:sym typeface="Calibri"/>
            </a:endParaRPr>
          </a:p>
        </p:txBody>
      </p:sp>
      <p:sp>
        <p:nvSpPr>
          <p:cNvPr id="261" name="Google Shape;261;gf4e14a0e4a_0_148"/>
          <p:cNvSpPr txBox="1"/>
          <p:nvPr/>
        </p:nvSpPr>
        <p:spPr>
          <a:xfrm>
            <a:off x="1825775" y="3893991"/>
            <a:ext cx="2924651" cy="256802"/>
          </a:xfrm>
          <a:prstGeom prst="rect">
            <a:avLst/>
          </a:prstGeom>
          <a:solidFill>
            <a:srgbClr val="FFFF99"/>
          </a:solidFill>
          <a:ln w="9525" cap="flat" cmpd="sng">
            <a:solidFill>
              <a:srgbClr val="595959"/>
            </a:solidFill>
            <a:prstDash val="solid"/>
            <a:round/>
            <a:headEnd type="none" w="sm" len="sm"/>
            <a:tailEnd type="none" w="sm" len="sm"/>
          </a:ln>
        </p:spPr>
        <p:txBody>
          <a:bodyPr spcFirstLastPara="1" wrap="square" lIns="0" tIns="25700" rIns="0" bIns="0" anchor="t" anchorCtr="0">
            <a:spAutoFit/>
          </a:bodyPr>
          <a:lstStyle/>
          <a:p>
            <a:pPr marL="256699" marR="0" lvl="0" indent="0" algn="l" rtl="0">
              <a:lnSpc>
                <a:spcPct val="100000"/>
              </a:lnSpc>
              <a:spcBef>
                <a:spcPts val="0"/>
              </a:spcBef>
              <a:spcAft>
                <a:spcPts val="0"/>
              </a:spcAft>
              <a:buNone/>
            </a:pPr>
            <a:r>
              <a:rPr lang="en-US" sz="1500" b="0" i="0" u="none" strike="noStrike" cap="none">
                <a:solidFill>
                  <a:srgbClr val="000000"/>
                </a:solidFill>
                <a:latin typeface="Calibri"/>
                <a:ea typeface="Calibri"/>
                <a:cs typeface="Calibri"/>
                <a:sym typeface="Calibri"/>
              </a:rPr>
              <a:t>Use </a:t>
            </a:r>
            <a:r>
              <a:rPr lang="en-US" sz="1500" b="0" i="1" u="none" strike="noStrike" cap="none">
                <a:solidFill>
                  <a:srgbClr val="000000"/>
                </a:solidFill>
                <a:latin typeface="Times New Roman"/>
                <a:ea typeface="Times New Roman"/>
                <a:cs typeface="Times New Roman"/>
                <a:sym typeface="Times New Roman"/>
              </a:rPr>
              <a:t>1 </a:t>
            </a:r>
            <a:r>
              <a:rPr lang="en-US" sz="1500" b="0" i="0" u="none" strike="noStrike" cap="none">
                <a:solidFill>
                  <a:srgbClr val="000000"/>
                </a:solidFill>
                <a:latin typeface="Calibri"/>
                <a:ea typeface="Calibri"/>
                <a:cs typeface="Calibri"/>
                <a:sym typeface="Calibri"/>
              </a:rPr>
              <a:t>samples in each iteration</a:t>
            </a:r>
            <a:endParaRPr sz="1500" b="0" i="0" u="none" strike="noStrike" cap="none">
              <a:solidFill>
                <a:srgbClr val="000000"/>
              </a:solidFill>
              <a:latin typeface="Calibri"/>
              <a:ea typeface="Calibri"/>
              <a:cs typeface="Calibri"/>
              <a:sym typeface="Calibri"/>
            </a:endParaRPr>
          </a:p>
        </p:txBody>
      </p:sp>
      <p:sp>
        <p:nvSpPr>
          <p:cNvPr id="262" name="Google Shape;262;gf4e14a0e4a_0_148"/>
          <p:cNvSpPr txBox="1"/>
          <p:nvPr/>
        </p:nvSpPr>
        <p:spPr>
          <a:xfrm>
            <a:off x="1825775" y="5197152"/>
            <a:ext cx="2924651" cy="256320"/>
          </a:xfrm>
          <a:prstGeom prst="rect">
            <a:avLst/>
          </a:prstGeom>
          <a:solidFill>
            <a:srgbClr val="FFFF99"/>
          </a:solidFill>
          <a:ln w="9525" cap="flat" cmpd="sng">
            <a:solidFill>
              <a:srgbClr val="595959"/>
            </a:solidFill>
            <a:prstDash val="solid"/>
            <a:round/>
            <a:headEnd type="none" w="sm" len="sm"/>
            <a:tailEnd type="none" w="sm" len="sm"/>
          </a:ln>
        </p:spPr>
        <p:txBody>
          <a:bodyPr spcFirstLastPara="1" wrap="square" lIns="0" tIns="25225" rIns="0" bIns="0" anchor="t" anchorCtr="0">
            <a:spAutoFit/>
          </a:bodyPr>
          <a:lstStyle/>
          <a:p>
            <a:pPr marL="136208" marR="0" lvl="0" indent="0" algn="l" rtl="0">
              <a:lnSpc>
                <a:spcPct val="100000"/>
              </a:lnSpc>
              <a:spcBef>
                <a:spcPts val="0"/>
              </a:spcBef>
              <a:spcAft>
                <a:spcPts val="0"/>
              </a:spcAft>
              <a:buNone/>
            </a:pPr>
            <a:r>
              <a:rPr lang="en-US" sz="1500" b="0" i="0" u="none" strike="noStrike" cap="none">
                <a:solidFill>
                  <a:srgbClr val="000000"/>
                </a:solidFill>
                <a:latin typeface="Calibri"/>
                <a:ea typeface="Calibri"/>
                <a:cs typeface="Calibri"/>
                <a:sym typeface="Calibri"/>
              </a:rPr>
              <a:t>Use all </a:t>
            </a:r>
            <a:r>
              <a:rPr lang="en-US" sz="1500" b="0" i="1" u="none" strike="noStrike" cap="none">
                <a:solidFill>
                  <a:srgbClr val="000000"/>
                </a:solidFill>
                <a:latin typeface="Times New Roman"/>
                <a:ea typeface="Times New Roman"/>
                <a:cs typeface="Times New Roman"/>
                <a:sym typeface="Times New Roman"/>
              </a:rPr>
              <a:t>B </a:t>
            </a:r>
            <a:r>
              <a:rPr lang="en-US" sz="1500" b="0" i="0" u="none" strike="noStrike" cap="none">
                <a:solidFill>
                  <a:srgbClr val="000000"/>
                </a:solidFill>
                <a:latin typeface="Calibri"/>
                <a:ea typeface="Calibri"/>
                <a:cs typeface="Calibri"/>
                <a:sym typeface="Calibri"/>
              </a:rPr>
              <a:t>samples in each iteration</a:t>
            </a:r>
            <a:endParaRPr sz="1500" b="0" i="0" u="none" strike="noStrike" cap="non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f4e14a0e4a_0_155"/>
          <p:cNvSpPr txBox="1">
            <a:spLocks noGrp="1"/>
          </p:cNvSpPr>
          <p:nvPr>
            <p:ph type="title"/>
          </p:nvPr>
        </p:nvSpPr>
        <p:spPr>
          <a:xfrm>
            <a:off x="684919" y="753199"/>
            <a:ext cx="2654141" cy="1038105"/>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400"/>
              <a:buNone/>
            </a:pPr>
            <a:r>
              <a:rPr lang="en-US" b="1" dirty="0">
                <a:solidFill>
                  <a:schemeClr val="tx1"/>
                </a:solidFill>
                <a:latin typeface="Arial" panose="020B0604020202020204" pitchFamily="34" charset="0"/>
                <a:cs typeface="Arial" panose="020B0604020202020204" pitchFamily="34" charset="0"/>
              </a:rPr>
              <a:t>Mini-Batch SGD</a:t>
            </a:r>
            <a:endParaRPr b="1" dirty="0">
              <a:solidFill>
                <a:schemeClr val="tx1"/>
              </a:solidFill>
              <a:latin typeface="Arial" panose="020B0604020202020204" pitchFamily="34" charset="0"/>
              <a:cs typeface="Arial" panose="020B0604020202020204" pitchFamily="34" charset="0"/>
            </a:endParaRPr>
          </a:p>
        </p:txBody>
      </p:sp>
      <p:grpSp>
        <p:nvGrpSpPr>
          <p:cNvPr id="268" name="Google Shape;268;gf4e14a0e4a_0_155"/>
          <p:cNvGrpSpPr/>
          <p:nvPr/>
        </p:nvGrpSpPr>
        <p:grpSpPr>
          <a:xfrm>
            <a:off x="684919" y="2317666"/>
            <a:ext cx="6639870" cy="2194532"/>
            <a:chOff x="913226" y="1947221"/>
            <a:chExt cx="8853160" cy="2926043"/>
          </a:xfrm>
        </p:grpSpPr>
        <p:pic>
          <p:nvPicPr>
            <p:cNvPr id="269" name="Google Shape;269;gf4e14a0e4a_0_155"/>
            <p:cNvPicPr preferRelativeResize="0"/>
            <p:nvPr/>
          </p:nvPicPr>
          <p:blipFill rotWithShape="1">
            <a:blip r:embed="rId3">
              <a:alphaModFix/>
            </a:blip>
            <a:srcRect/>
            <a:stretch/>
          </p:blipFill>
          <p:spPr>
            <a:xfrm>
              <a:off x="913226" y="1947221"/>
              <a:ext cx="8853160" cy="2926043"/>
            </a:xfrm>
            <a:prstGeom prst="rect">
              <a:avLst/>
            </a:prstGeom>
            <a:noFill/>
            <a:ln>
              <a:noFill/>
            </a:ln>
          </p:spPr>
        </p:pic>
        <p:sp>
          <p:nvSpPr>
            <p:cNvPr id="270" name="Google Shape;270;gf4e14a0e4a_0_155"/>
            <p:cNvSpPr/>
            <p:nvPr/>
          </p:nvSpPr>
          <p:spPr>
            <a:xfrm>
              <a:off x="1340585" y="3320933"/>
              <a:ext cx="3836670" cy="248285"/>
            </a:xfrm>
            <a:custGeom>
              <a:avLst/>
              <a:gdLst/>
              <a:ahLst/>
              <a:cxnLst/>
              <a:rect l="l" t="t" r="r" b="b"/>
              <a:pathLst>
                <a:path w="3836670" h="248285" extrusionOk="0">
                  <a:moveTo>
                    <a:pt x="0" y="41364"/>
                  </a:moveTo>
                  <a:lnTo>
                    <a:pt x="3250" y="25263"/>
                  </a:lnTo>
                  <a:lnTo>
                    <a:pt x="12115" y="12115"/>
                  </a:lnTo>
                  <a:lnTo>
                    <a:pt x="25263" y="3250"/>
                  </a:lnTo>
                  <a:lnTo>
                    <a:pt x="41364" y="0"/>
                  </a:lnTo>
                  <a:lnTo>
                    <a:pt x="3794734" y="0"/>
                  </a:lnTo>
                  <a:lnTo>
                    <a:pt x="3810835" y="3250"/>
                  </a:lnTo>
                  <a:lnTo>
                    <a:pt x="3823983" y="12115"/>
                  </a:lnTo>
                  <a:lnTo>
                    <a:pt x="3832848" y="25263"/>
                  </a:lnTo>
                  <a:lnTo>
                    <a:pt x="3836099" y="41364"/>
                  </a:lnTo>
                  <a:lnTo>
                    <a:pt x="3836099" y="206812"/>
                  </a:lnTo>
                  <a:lnTo>
                    <a:pt x="3832848" y="222913"/>
                  </a:lnTo>
                  <a:lnTo>
                    <a:pt x="3823983" y="236061"/>
                  </a:lnTo>
                  <a:lnTo>
                    <a:pt x="3810835" y="244926"/>
                  </a:lnTo>
                  <a:lnTo>
                    <a:pt x="3794734" y="248177"/>
                  </a:lnTo>
                  <a:lnTo>
                    <a:pt x="41364" y="248177"/>
                  </a:lnTo>
                  <a:lnTo>
                    <a:pt x="25263" y="244926"/>
                  </a:lnTo>
                  <a:lnTo>
                    <a:pt x="12115" y="236061"/>
                  </a:lnTo>
                  <a:lnTo>
                    <a:pt x="3250" y="222913"/>
                  </a:lnTo>
                  <a:lnTo>
                    <a:pt x="0" y="206812"/>
                  </a:lnTo>
                  <a:lnTo>
                    <a:pt x="0" y="41364"/>
                  </a:lnTo>
                  <a:close/>
                </a:path>
              </a:pathLst>
            </a:custGeom>
            <a:noFill/>
            <a:ln w="12700"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f4e14a0e4a_0_162"/>
          <p:cNvSpPr txBox="1">
            <a:spLocks noGrp="1"/>
          </p:cNvSpPr>
          <p:nvPr>
            <p:ph type="title"/>
          </p:nvPr>
        </p:nvSpPr>
        <p:spPr>
          <a:xfrm>
            <a:off x="687704" y="681245"/>
            <a:ext cx="3962020" cy="530273"/>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400"/>
              <a:buNone/>
            </a:pPr>
            <a:r>
              <a:rPr lang="en-US" sz="3300" b="1" dirty="0"/>
              <a:t>SGD vs. Mini-Batch</a:t>
            </a:r>
            <a:endParaRPr sz="3300" b="1" dirty="0"/>
          </a:p>
        </p:txBody>
      </p:sp>
      <p:sp>
        <p:nvSpPr>
          <p:cNvPr id="276" name="Google Shape;276;gf4e14a0e4a_0_162"/>
          <p:cNvSpPr txBox="1"/>
          <p:nvPr/>
        </p:nvSpPr>
        <p:spPr>
          <a:xfrm>
            <a:off x="687705" y="2212467"/>
            <a:ext cx="3366611" cy="286617"/>
          </a:xfrm>
          <a:prstGeom prst="rect">
            <a:avLst/>
          </a:prstGeom>
          <a:noFill/>
          <a:ln>
            <a:noFill/>
          </a:ln>
        </p:spPr>
        <p:txBody>
          <a:bodyPr spcFirstLastPara="1" wrap="square" lIns="0" tIns="9525" rIns="0" bIns="0" anchor="t" anchorCtr="0">
            <a:spAutoFit/>
          </a:bodyPr>
          <a:lstStyle/>
          <a:p>
            <a:pPr marL="180975" marR="0" lvl="0" indent="-1714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Stochastic Gradient Descent (SGD)</a:t>
            </a:r>
            <a:endParaRPr sz="1800" b="0" i="0" u="none" strike="noStrike" cap="none">
              <a:solidFill>
                <a:srgbClr val="000000"/>
              </a:solidFill>
              <a:latin typeface="Calibri"/>
              <a:ea typeface="Calibri"/>
              <a:cs typeface="Calibri"/>
              <a:sym typeface="Calibri"/>
            </a:endParaRPr>
          </a:p>
        </p:txBody>
      </p:sp>
      <p:sp>
        <p:nvSpPr>
          <p:cNvPr id="277" name="Google Shape;277;gf4e14a0e4a_0_162"/>
          <p:cNvSpPr txBox="1"/>
          <p:nvPr/>
        </p:nvSpPr>
        <p:spPr>
          <a:xfrm>
            <a:off x="687704" y="3574924"/>
            <a:ext cx="1643063" cy="286617"/>
          </a:xfrm>
          <a:prstGeom prst="rect">
            <a:avLst/>
          </a:prstGeom>
          <a:noFill/>
          <a:ln>
            <a:noFill/>
          </a:ln>
        </p:spPr>
        <p:txBody>
          <a:bodyPr spcFirstLastPara="1" wrap="square" lIns="0" tIns="9525" rIns="0" bIns="0" anchor="t" anchorCtr="0">
            <a:spAutoFit/>
          </a:bodyPr>
          <a:lstStyle/>
          <a:p>
            <a:pPr marL="180975" marR="0" lvl="0" indent="-1714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Mini-Batch SGD</a:t>
            </a:r>
            <a:endParaRPr sz="1800" b="0" i="0" u="none" strike="noStrike" cap="none">
              <a:solidFill>
                <a:srgbClr val="000000"/>
              </a:solidFill>
              <a:latin typeface="Calibri"/>
              <a:ea typeface="Calibri"/>
              <a:cs typeface="Calibri"/>
              <a:sym typeface="Calibri"/>
            </a:endParaRPr>
          </a:p>
        </p:txBody>
      </p:sp>
      <p:grpSp>
        <p:nvGrpSpPr>
          <p:cNvPr id="278" name="Google Shape;278;gf4e14a0e4a_0_162"/>
          <p:cNvGrpSpPr/>
          <p:nvPr/>
        </p:nvGrpSpPr>
        <p:grpSpPr>
          <a:xfrm>
            <a:off x="2617470" y="2610612"/>
            <a:ext cx="1259586" cy="889254"/>
            <a:chOff x="3489959" y="2337816"/>
            <a:chExt cx="1679448" cy="1185672"/>
          </a:xfrm>
        </p:grpSpPr>
        <p:pic>
          <p:nvPicPr>
            <p:cNvPr id="279" name="Google Shape;279;gf4e14a0e4a_0_162"/>
            <p:cNvPicPr preferRelativeResize="0"/>
            <p:nvPr/>
          </p:nvPicPr>
          <p:blipFill rotWithShape="1">
            <a:blip r:embed="rId3">
              <a:alphaModFix/>
            </a:blip>
            <a:srcRect/>
            <a:stretch/>
          </p:blipFill>
          <p:spPr>
            <a:xfrm>
              <a:off x="3489959" y="2337816"/>
              <a:ext cx="1679448" cy="1185672"/>
            </a:xfrm>
            <a:prstGeom prst="rect">
              <a:avLst/>
            </a:prstGeom>
            <a:noFill/>
            <a:ln>
              <a:noFill/>
            </a:ln>
          </p:spPr>
        </p:pic>
        <p:pic>
          <p:nvPicPr>
            <p:cNvPr id="280" name="Google Shape;280;gf4e14a0e4a_0_162"/>
            <p:cNvPicPr preferRelativeResize="0"/>
            <p:nvPr/>
          </p:nvPicPr>
          <p:blipFill rotWithShape="1">
            <a:blip r:embed="rId4">
              <a:alphaModFix/>
            </a:blip>
            <a:srcRect/>
            <a:stretch/>
          </p:blipFill>
          <p:spPr>
            <a:xfrm>
              <a:off x="3548450" y="2378803"/>
              <a:ext cx="1562100" cy="1068387"/>
            </a:xfrm>
            <a:prstGeom prst="rect">
              <a:avLst/>
            </a:prstGeom>
            <a:noFill/>
            <a:ln>
              <a:noFill/>
            </a:ln>
          </p:spPr>
        </p:pic>
      </p:grpSp>
      <p:grpSp>
        <p:nvGrpSpPr>
          <p:cNvPr id="281" name="Google Shape;281;gf4e14a0e4a_0_162"/>
          <p:cNvGrpSpPr/>
          <p:nvPr/>
        </p:nvGrpSpPr>
        <p:grpSpPr>
          <a:xfrm>
            <a:off x="5255515" y="2638044"/>
            <a:ext cx="1259586" cy="889254"/>
            <a:chOff x="7007352" y="2374392"/>
            <a:chExt cx="1679448" cy="1185672"/>
          </a:xfrm>
        </p:grpSpPr>
        <p:pic>
          <p:nvPicPr>
            <p:cNvPr id="282" name="Google Shape;282;gf4e14a0e4a_0_162"/>
            <p:cNvPicPr preferRelativeResize="0"/>
            <p:nvPr/>
          </p:nvPicPr>
          <p:blipFill rotWithShape="1">
            <a:blip r:embed="rId5">
              <a:alphaModFix/>
            </a:blip>
            <a:srcRect/>
            <a:stretch/>
          </p:blipFill>
          <p:spPr>
            <a:xfrm>
              <a:off x="7007352" y="2374392"/>
              <a:ext cx="1679448" cy="1185672"/>
            </a:xfrm>
            <a:prstGeom prst="rect">
              <a:avLst/>
            </a:prstGeom>
            <a:noFill/>
            <a:ln>
              <a:noFill/>
            </a:ln>
          </p:spPr>
        </p:pic>
        <p:pic>
          <p:nvPicPr>
            <p:cNvPr id="283" name="Google Shape;283;gf4e14a0e4a_0_162"/>
            <p:cNvPicPr preferRelativeResize="0"/>
            <p:nvPr/>
          </p:nvPicPr>
          <p:blipFill rotWithShape="1">
            <a:blip r:embed="rId6">
              <a:alphaModFix/>
            </a:blip>
            <a:srcRect/>
            <a:stretch/>
          </p:blipFill>
          <p:spPr>
            <a:xfrm>
              <a:off x="7066573" y="2413209"/>
              <a:ext cx="1562100" cy="1068388"/>
            </a:xfrm>
            <a:prstGeom prst="rect">
              <a:avLst/>
            </a:prstGeom>
            <a:noFill/>
            <a:ln>
              <a:noFill/>
            </a:ln>
          </p:spPr>
        </p:pic>
      </p:grpSp>
      <p:sp>
        <p:nvSpPr>
          <p:cNvPr id="284" name="Google Shape;284;gf4e14a0e4a_0_162"/>
          <p:cNvSpPr txBox="1"/>
          <p:nvPr/>
        </p:nvSpPr>
        <p:spPr>
          <a:xfrm>
            <a:off x="2661338" y="2641353"/>
            <a:ext cx="1171575" cy="447238"/>
          </a:xfrm>
          <a:prstGeom prst="rect">
            <a:avLst/>
          </a:prstGeom>
          <a:noFill/>
          <a:ln>
            <a:noFill/>
          </a:ln>
        </p:spPr>
        <p:txBody>
          <a:bodyPr spcFirstLastPara="1" wrap="square" lIns="0" tIns="122850" rIns="0" bIns="0" anchor="t" anchorCtr="0">
            <a:spAutoFit/>
          </a:bodyPr>
          <a:lstStyle/>
          <a:p>
            <a:pPr marL="416243" marR="0" lvl="0" indent="0" algn="l" rtl="0">
              <a:lnSpc>
                <a:spcPct val="100000"/>
              </a:lnSpc>
              <a:spcBef>
                <a:spcPts val="0"/>
              </a:spcBef>
              <a:spcAft>
                <a:spcPts val="0"/>
              </a:spcAft>
              <a:buNone/>
            </a:pPr>
            <a:r>
              <a:rPr lang="en-US" sz="3150" b="0" i="0" u="none" strike="noStrike" cap="none" baseline="-25000">
                <a:solidFill>
                  <a:srgbClr val="000000"/>
                </a:solidFill>
                <a:latin typeface="Cambria Math"/>
                <a:ea typeface="Cambria Math"/>
                <a:cs typeface="Cambria Math"/>
                <a:sym typeface="Cambria Math"/>
              </a:rPr>
              <a:t>𝑊</a:t>
            </a:r>
            <a:r>
              <a:rPr lang="en-US" sz="1500" b="0" i="0" u="none" strike="noStrike" cap="none">
                <a:solidFill>
                  <a:srgbClr val="000000"/>
                </a:solidFill>
                <a:latin typeface="Cambria Math"/>
                <a:ea typeface="Cambria Math"/>
                <a:cs typeface="Cambria Math"/>
                <a:sym typeface="Cambria Math"/>
              </a:rPr>
              <a:t>1</a:t>
            </a:r>
            <a:endParaRPr sz="1500" b="0" i="0" u="none" strike="noStrike" cap="none">
              <a:solidFill>
                <a:srgbClr val="000000"/>
              </a:solidFill>
              <a:latin typeface="Cambria Math"/>
              <a:ea typeface="Cambria Math"/>
              <a:cs typeface="Cambria Math"/>
              <a:sym typeface="Cambria Math"/>
            </a:endParaRPr>
          </a:p>
        </p:txBody>
      </p:sp>
      <p:sp>
        <p:nvSpPr>
          <p:cNvPr id="285" name="Google Shape;285;gf4e14a0e4a_0_162"/>
          <p:cNvSpPr txBox="1"/>
          <p:nvPr/>
        </p:nvSpPr>
        <p:spPr>
          <a:xfrm>
            <a:off x="5710426" y="2780157"/>
            <a:ext cx="431959" cy="332783"/>
          </a:xfrm>
          <a:prstGeom prst="rect">
            <a:avLst/>
          </a:prstGeom>
          <a:noFill/>
          <a:ln>
            <a:noFill/>
          </a:ln>
        </p:spPr>
        <p:txBody>
          <a:bodyPr spcFirstLastPara="1" wrap="square" lIns="0" tIns="9525" rIns="0" bIns="0" anchor="t" anchorCtr="0">
            <a:spAutoFit/>
          </a:bodyPr>
          <a:lstStyle/>
          <a:p>
            <a:pPr marL="28575" marR="0" lvl="0" indent="0" algn="l" rtl="0">
              <a:lnSpc>
                <a:spcPct val="100000"/>
              </a:lnSpc>
              <a:spcBef>
                <a:spcPts val="0"/>
              </a:spcBef>
              <a:spcAft>
                <a:spcPts val="0"/>
              </a:spcAft>
              <a:buNone/>
            </a:pPr>
            <a:r>
              <a:rPr lang="en-US" sz="3150" b="0" i="0" u="none" strike="noStrike" cap="none" baseline="-25000">
                <a:solidFill>
                  <a:srgbClr val="000000"/>
                </a:solidFill>
                <a:latin typeface="Cambria Math"/>
                <a:ea typeface="Cambria Math"/>
                <a:cs typeface="Cambria Math"/>
                <a:sym typeface="Cambria Math"/>
              </a:rPr>
              <a:t>𝑊</a:t>
            </a:r>
            <a:r>
              <a:rPr lang="en-US" sz="1500" b="0" i="0" u="none" strike="noStrike" cap="none">
                <a:solidFill>
                  <a:srgbClr val="000000"/>
                </a:solidFill>
                <a:latin typeface="Cambria Math"/>
                <a:ea typeface="Cambria Math"/>
                <a:cs typeface="Cambria Math"/>
                <a:sym typeface="Cambria Math"/>
              </a:rPr>
              <a:t>1</a:t>
            </a:r>
            <a:endParaRPr sz="1500" b="0" i="0" u="none" strike="noStrike" cap="none">
              <a:solidFill>
                <a:srgbClr val="000000"/>
              </a:solidFill>
              <a:latin typeface="Cambria Math"/>
              <a:ea typeface="Cambria Math"/>
              <a:cs typeface="Cambria Math"/>
              <a:sym typeface="Cambria Math"/>
            </a:endParaRPr>
          </a:p>
        </p:txBody>
      </p:sp>
      <p:grpSp>
        <p:nvGrpSpPr>
          <p:cNvPr id="286" name="Google Shape;286;gf4e14a0e4a_0_162"/>
          <p:cNvGrpSpPr/>
          <p:nvPr/>
        </p:nvGrpSpPr>
        <p:grpSpPr>
          <a:xfrm>
            <a:off x="3925061" y="2622041"/>
            <a:ext cx="411479" cy="889254"/>
            <a:chOff x="5233415" y="2353055"/>
            <a:chExt cx="548639" cy="1185672"/>
          </a:xfrm>
        </p:grpSpPr>
        <p:pic>
          <p:nvPicPr>
            <p:cNvPr id="287" name="Google Shape;287;gf4e14a0e4a_0_162"/>
            <p:cNvPicPr preferRelativeResize="0"/>
            <p:nvPr/>
          </p:nvPicPr>
          <p:blipFill rotWithShape="1">
            <a:blip r:embed="rId7">
              <a:alphaModFix/>
            </a:blip>
            <a:srcRect/>
            <a:stretch/>
          </p:blipFill>
          <p:spPr>
            <a:xfrm>
              <a:off x="5233415" y="2353055"/>
              <a:ext cx="548639" cy="1185672"/>
            </a:xfrm>
            <a:prstGeom prst="rect">
              <a:avLst/>
            </a:prstGeom>
            <a:noFill/>
            <a:ln>
              <a:noFill/>
            </a:ln>
          </p:spPr>
        </p:pic>
        <p:pic>
          <p:nvPicPr>
            <p:cNvPr id="288" name="Google Shape;288;gf4e14a0e4a_0_162"/>
            <p:cNvPicPr preferRelativeResize="0"/>
            <p:nvPr/>
          </p:nvPicPr>
          <p:blipFill rotWithShape="1">
            <a:blip r:embed="rId8">
              <a:alphaModFix/>
            </a:blip>
            <a:srcRect/>
            <a:stretch/>
          </p:blipFill>
          <p:spPr>
            <a:xfrm>
              <a:off x="5290648" y="2394003"/>
              <a:ext cx="432000" cy="1068387"/>
            </a:xfrm>
            <a:prstGeom prst="rect">
              <a:avLst/>
            </a:prstGeom>
            <a:noFill/>
            <a:ln>
              <a:noFill/>
            </a:ln>
          </p:spPr>
        </p:pic>
      </p:grpSp>
      <p:sp>
        <p:nvSpPr>
          <p:cNvPr id="289" name="Google Shape;289;gf4e14a0e4a_0_162"/>
          <p:cNvSpPr txBox="1"/>
          <p:nvPr/>
        </p:nvSpPr>
        <p:spPr>
          <a:xfrm>
            <a:off x="3967986" y="2652753"/>
            <a:ext cx="324326" cy="532838"/>
          </a:xfrm>
          <a:prstGeom prst="rect">
            <a:avLst/>
          </a:prstGeom>
          <a:noFill/>
          <a:ln>
            <a:noFill/>
          </a:ln>
        </p:spPr>
        <p:txBody>
          <a:bodyPr spcFirstLastPara="1" wrap="square" lIns="0" tIns="207625" rIns="0" bIns="0" anchor="t" anchorCtr="0">
            <a:spAutoFit/>
          </a:bodyPr>
          <a:lstStyle/>
          <a:p>
            <a:pPr marL="51435" marR="0" lvl="0" indent="0" algn="l" rtl="0">
              <a:lnSpc>
                <a:spcPct val="100000"/>
              </a:lnSpc>
              <a:spcBef>
                <a:spcPts val="0"/>
              </a:spcBef>
              <a:spcAft>
                <a:spcPts val="0"/>
              </a:spcAft>
              <a:buNone/>
            </a:pPr>
            <a:r>
              <a:rPr lang="en-US" sz="2100" b="0" i="0" u="none" strike="noStrike" cap="none">
                <a:solidFill>
                  <a:srgbClr val="000000"/>
                </a:solidFill>
                <a:latin typeface="Cambria Math"/>
                <a:ea typeface="Cambria Math"/>
                <a:cs typeface="Cambria Math"/>
                <a:sym typeface="Cambria Math"/>
              </a:rPr>
              <a:t>𝑥</a:t>
            </a:r>
            <a:endParaRPr sz="2100" b="0" i="0" u="none" strike="noStrike" cap="none">
              <a:solidFill>
                <a:srgbClr val="000000"/>
              </a:solidFill>
              <a:latin typeface="Cambria Math"/>
              <a:ea typeface="Cambria Math"/>
              <a:cs typeface="Cambria Math"/>
              <a:sym typeface="Cambria Math"/>
            </a:endParaRPr>
          </a:p>
        </p:txBody>
      </p:sp>
      <p:grpSp>
        <p:nvGrpSpPr>
          <p:cNvPr id="290" name="Google Shape;290;gf4e14a0e4a_0_162"/>
          <p:cNvGrpSpPr/>
          <p:nvPr/>
        </p:nvGrpSpPr>
        <p:grpSpPr>
          <a:xfrm>
            <a:off x="6526531" y="2638044"/>
            <a:ext cx="413766" cy="889254"/>
            <a:chOff x="8702040" y="2374392"/>
            <a:chExt cx="551688" cy="1185672"/>
          </a:xfrm>
        </p:grpSpPr>
        <p:pic>
          <p:nvPicPr>
            <p:cNvPr id="291" name="Google Shape;291;gf4e14a0e4a_0_162"/>
            <p:cNvPicPr preferRelativeResize="0"/>
            <p:nvPr/>
          </p:nvPicPr>
          <p:blipFill rotWithShape="1">
            <a:blip r:embed="rId9">
              <a:alphaModFix/>
            </a:blip>
            <a:srcRect/>
            <a:stretch/>
          </p:blipFill>
          <p:spPr>
            <a:xfrm>
              <a:off x="8702040" y="2374392"/>
              <a:ext cx="551688" cy="1185672"/>
            </a:xfrm>
            <a:prstGeom prst="rect">
              <a:avLst/>
            </a:prstGeom>
            <a:noFill/>
            <a:ln>
              <a:noFill/>
            </a:ln>
          </p:spPr>
        </p:pic>
        <p:pic>
          <p:nvPicPr>
            <p:cNvPr id="292" name="Google Shape;292;gf4e14a0e4a_0_162"/>
            <p:cNvPicPr preferRelativeResize="0"/>
            <p:nvPr/>
          </p:nvPicPr>
          <p:blipFill rotWithShape="1">
            <a:blip r:embed="rId10">
              <a:alphaModFix/>
            </a:blip>
            <a:srcRect/>
            <a:stretch/>
          </p:blipFill>
          <p:spPr>
            <a:xfrm>
              <a:off x="8762021" y="2413209"/>
              <a:ext cx="431999" cy="1068388"/>
            </a:xfrm>
            <a:prstGeom prst="rect">
              <a:avLst/>
            </a:prstGeom>
            <a:noFill/>
            <a:ln>
              <a:noFill/>
            </a:ln>
          </p:spPr>
        </p:pic>
      </p:grpSp>
      <p:sp>
        <p:nvSpPr>
          <p:cNvPr id="293" name="Google Shape;293;gf4e14a0e4a_0_162"/>
          <p:cNvSpPr txBox="1"/>
          <p:nvPr/>
        </p:nvSpPr>
        <p:spPr>
          <a:xfrm>
            <a:off x="6640668" y="2867025"/>
            <a:ext cx="806291" cy="332783"/>
          </a:xfrm>
          <a:prstGeom prst="rect">
            <a:avLst/>
          </a:prstGeom>
          <a:noFill/>
          <a:ln>
            <a:noFill/>
          </a:ln>
        </p:spPr>
        <p:txBody>
          <a:bodyPr spcFirstLastPara="1" wrap="square" lIns="0" tIns="9525" rIns="0" bIns="0" anchor="t" anchorCtr="0">
            <a:spAutoFit/>
          </a:bodyPr>
          <a:lstStyle/>
          <a:p>
            <a:pPr marL="9525" marR="0" lvl="0" indent="0" algn="l" rtl="0">
              <a:lnSpc>
                <a:spcPct val="100000"/>
              </a:lnSpc>
              <a:spcBef>
                <a:spcPts val="0"/>
              </a:spcBef>
              <a:spcAft>
                <a:spcPts val="0"/>
              </a:spcAft>
              <a:buNone/>
            </a:pPr>
            <a:r>
              <a:rPr lang="en-US" sz="2100" b="0" i="0" u="none" strike="noStrike" cap="none">
                <a:solidFill>
                  <a:srgbClr val="000000"/>
                </a:solidFill>
                <a:latin typeface="Cambria Math"/>
                <a:ea typeface="Cambria Math"/>
                <a:cs typeface="Cambria Math"/>
                <a:sym typeface="Cambria Math"/>
              </a:rPr>
              <a:t>𝑥	</a:t>
            </a:r>
            <a:r>
              <a:rPr lang="en-US" sz="2100" b="0" i="0" u="none" strike="noStrike" cap="none">
                <a:solidFill>
                  <a:srgbClr val="000000"/>
                </a:solidFill>
                <a:latin typeface="Calibri"/>
                <a:ea typeface="Calibri"/>
                <a:cs typeface="Calibri"/>
                <a:sym typeface="Calibri"/>
              </a:rPr>
              <a:t>……</a:t>
            </a:r>
            <a:endParaRPr sz="2100" b="0" i="0" u="none" strike="noStrike" cap="none">
              <a:solidFill>
                <a:srgbClr val="000000"/>
              </a:solidFill>
              <a:latin typeface="Calibri"/>
              <a:ea typeface="Calibri"/>
              <a:cs typeface="Calibri"/>
              <a:sym typeface="Calibri"/>
            </a:endParaRPr>
          </a:p>
        </p:txBody>
      </p:sp>
      <p:grpSp>
        <p:nvGrpSpPr>
          <p:cNvPr id="294" name="Google Shape;294;gf4e14a0e4a_0_162"/>
          <p:cNvGrpSpPr/>
          <p:nvPr/>
        </p:nvGrpSpPr>
        <p:grpSpPr>
          <a:xfrm>
            <a:off x="2052828" y="2599182"/>
            <a:ext cx="411480" cy="889254"/>
            <a:chOff x="2737104" y="2322576"/>
            <a:chExt cx="548640" cy="1185672"/>
          </a:xfrm>
        </p:grpSpPr>
        <p:pic>
          <p:nvPicPr>
            <p:cNvPr id="295" name="Google Shape;295;gf4e14a0e4a_0_162"/>
            <p:cNvPicPr preferRelativeResize="0"/>
            <p:nvPr/>
          </p:nvPicPr>
          <p:blipFill rotWithShape="1">
            <a:blip r:embed="rId11">
              <a:alphaModFix/>
            </a:blip>
            <a:srcRect/>
            <a:stretch/>
          </p:blipFill>
          <p:spPr>
            <a:xfrm>
              <a:off x="2737104" y="2322576"/>
              <a:ext cx="548640" cy="1185672"/>
            </a:xfrm>
            <a:prstGeom prst="rect">
              <a:avLst/>
            </a:prstGeom>
            <a:noFill/>
            <a:ln>
              <a:noFill/>
            </a:ln>
          </p:spPr>
        </p:pic>
        <p:pic>
          <p:nvPicPr>
            <p:cNvPr id="296" name="Google Shape;296;gf4e14a0e4a_0_162"/>
            <p:cNvPicPr preferRelativeResize="0"/>
            <p:nvPr/>
          </p:nvPicPr>
          <p:blipFill rotWithShape="1">
            <a:blip r:embed="rId12">
              <a:alphaModFix/>
            </a:blip>
            <a:srcRect/>
            <a:stretch/>
          </p:blipFill>
          <p:spPr>
            <a:xfrm>
              <a:off x="2796274" y="2360944"/>
              <a:ext cx="432000" cy="1068387"/>
            </a:xfrm>
            <a:prstGeom prst="rect">
              <a:avLst/>
            </a:prstGeom>
            <a:noFill/>
            <a:ln>
              <a:noFill/>
            </a:ln>
          </p:spPr>
        </p:pic>
      </p:grpSp>
      <p:sp>
        <p:nvSpPr>
          <p:cNvPr id="297" name="Google Shape;297;gf4e14a0e4a_0_162"/>
          <p:cNvSpPr txBox="1"/>
          <p:nvPr/>
        </p:nvSpPr>
        <p:spPr>
          <a:xfrm>
            <a:off x="2097205" y="2627958"/>
            <a:ext cx="324326" cy="433291"/>
          </a:xfrm>
          <a:prstGeom prst="rect">
            <a:avLst/>
          </a:prstGeom>
          <a:noFill/>
          <a:ln>
            <a:noFill/>
          </a:ln>
        </p:spPr>
        <p:txBody>
          <a:bodyPr spcFirstLastPara="1" wrap="square" lIns="0" tIns="109050" rIns="0" bIns="0" anchor="t" anchorCtr="0">
            <a:spAutoFit/>
          </a:bodyPr>
          <a:lstStyle/>
          <a:p>
            <a:pPr marL="39529" marR="0" lvl="0" indent="0" algn="l" rtl="0">
              <a:lnSpc>
                <a:spcPct val="100000"/>
              </a:lnSpc>
              <a:spcBef>
                <a:spcPts val="0"/>
              </a:spcBef>
              <a:spcAft>
                <a:spcPts val="0"/>
              </a:spcAft>
              <a:buNone/>
            </a:pPr>
            <a:r>
              <a:rPr lang="en-US" sz="3150" b="0" i="0" u="none" strike="noStrike" cap="none" baseline="-25000">
                <a:solidFill>
                  <a:srgbClr val="000000"/>
                </a:solidFill>
                <a:latin typeface="Cambria Math"/>
                <a:ea typeface="Cambria Math"/>
                <a:cs typeface="Cambria Math"/>
                <a:sym typeface="Cambria Math"/>
              </a:rPr>
              <a:t>𝑧</a:t>
            </a:r>
            <a:r>
              <a:rPr lang="en-US" sz="1500" b="0" i="0" u="none" strike="noStrike" cap="none">
                <a:solidFill>
                  <a:srgbClr val="000000"/>
                </a:solidFill>
                <a:latin typeface="Cambria Math"/>
                <a:ea typeface="Cambria Math"/>
                <a:cs typeface="Cambria Math"/>
                <a:sym typeface="Cambria Math"/>
              </a:rPr>
              <a:t>1</a:t>
            </a:r>
            <a:endParaRPr sz="1500" b="0" i="0" u="none" strike="noStrike" cap="none">
              <a:solidFill>
                <a:srgbClr val="000000"/>
              </a:solidFill>
              <a:latin typeface="Cambria Math"/>
              <a:ea typeface="Cambria Math"/>
              <a:cs typeface="Cambria Math"/>
              <a:sym typeface="Cambria Math"/>
            </a:endParaRPr>
          </a:p>
        </p:txBody>
      </p:sp>
      <p:sp>
        <p:nvSpPr>
          <p:cNvPr id="298" name="Google Shape;298;gf4e14a0e4a_0_162"/>
          <p:cNvSpPr txBox="1"/>
          <p:nvPr/>
        </p:nvSpPr>
        <p:spPr>
          <a:xfrm>
            <a:off x="2461206" y="2860167"/>
            <a:ext cx="151924" cy="332783"/>
          </a:xfrm>
          <a:prstGeom prst="rect">
            <a:avLst/>
          </a:prstGeom>
          <a:noFill/>
          <a:ln>
            <a:noFill/>
          </a:ln>
        </p:spPr>
        <p:txBody>
          <a:bodyPr spcFirstLastPara="1" wrap="square" lIns="0" tIns="9525" rIns="0" bIns="0" anchor="t" anchorCtr="0">
            <a:spAutoFit/>
          </a:bodyPr>
          <a:lstStyle/>
          <a:p>
            <a:pPr marL="9525" marR="0" lvl="0" indent="0" algn="l" rtl="0">
              <a:lnSpc>
                <a:spcPct val="100000"/>
              </a:lnSpc>
              <a:spcBef>
                <a:spcPts val="0"/>
              </a:spcBef>
              <a:spcAft>
                <a:spcPts val="0"/>
              </a:spcAft>
              <a:buNone/>
            </a:pPr>
            <a:r>
              <a:rPr lang="en-US" sz="2100" b="0" i="0" u="none" strike="noStrike" cap="none">
                <a:solidFill>
                  <a:srgbClr val="000000"/>
                </a:solidFill>
                <a:latin typeface="Calibri"/>
                <a:ea typeface="Calibri"/>
                <a:cs typeface="Calibri"/>
                <a:sym typeface="Calibri"/>
              </a:rPr>
              <a:t>=</a:t>
            </a:r>
            <a:endParaRPr sz="2100" b="0" i="0" u="none" strike="noStrike" cap="none">
              <a:solidFill>
                <a:srgbClr val="000000"/>
              </a:solidFill>
              <a:latin typeface="Calibri"/>
              <a:ea typeface="Calibri"/>
              <a:cs typeface="Calibri"/>
              <a:sym typeface="Calibri"/>
            </a:endParaRPr>
          </a:p>
        </p:txBody>
      </p:sp>
      <p:grpSp>
        <p:nvGrpSpPr>
          <p:cNvPr id="299" name="Google Shape;299;gf4e14a0e4a_0_162"/>
          <p:cNvGrpSpPr/>
          <p:nvPr/>
        </p:nvGrpSpPr>
        <p:grpSpPr>
          <a:xfrm>
            <a:off x="4649724" y="2624328"/>
            <a:ext cx="411479" cy="889254"/>
            <a:chOff x="6199632" y="2356104"/>
            <a:chExt cx="548639" cy="1185672"/>
          </a:xfrm>
        </p:grpSpPr>
        <p:pic>
          <p:nvPicPr>
            <p:cNvPr id="300" name="Google Shape;300;gf4e14a0e4a_0_162"/>
            <p:cNvPicPr preferRelativeResize="0"/>
            <p:nvPr/>
          </p:nvPicPr>
          <p:blipFill rotWithShape="1">
            <a:blip r:embed="rId13">
              <a:alphaModFix/>
            </a:blip>
            <a:srcRect/>
            <a:stretch/>
          </p:blipFill>
          <p:spPr>
            <a:xfrm>
              <a:off x="6199632" y="2356104"/>
              <a:ext cx="548639" cy="1185672"/>
            </a:xfrm>
            <a:prstGeom prst="rect">
              <a:avLst/>
            </a:prstGeom>
            <a:noFill/>
            <a:ln>
              <a:noFill/>
            </a:ln>
          </p:spPr>
        </p:pic>
        <p:pic>
          <p:nvPicPr>
            <p:cNvPr id="301" name="Google Shape;301;gf4e14a0e4a_0_162"/>
            <p:cNvPicPr preferRelativeResize="0"/>
            <p:nvPr/>
          </p:nvPicPr>
          <p:blipFill rotWithShape="1">
            <a:blip r:embed="rId14">
              <a:alphaModFix/>
            </a:blip>
            <a:srcRect/>
            <a:stretch/>
          </p:blipFill>
          <p:spPr>
            <a:xfrm>
              <a:off x="6258539" y="2397109"/>
              <a:ext cx="431999" cy="1068388"/>
            </a:xfrm>
            <a:prstGeom prst="rect">
              <a:avLst/>
            </a:prstGeom>
            <a:noFill/>
            <a:ln>
              <a:noFill/>
            </a:ln>
          </p:spPr>
        </p:pic>
      </p:grpSp>
      <p:sp>
        <p:nvSpPr>
          <p:cNvPr id="302" name="Google Shape;302;gf4e14a0e4a_0_162"/>
          <p:cNvSpPr txBox="1"/>
          <p:nvPr/>
        </p:nvSpPr>
        <p:spPr>
          <a:xfrm>
            <a:off x="4693904" y="2655082"/>
            <a:ext cx="324326" cy="431368"/>
          </a:xfrm>
          <a:prstGeom prst="rect">
            <a:avLst/>
          </a:prstGeom>
          <a:noFill/>
          <a:ln>
            <a:noFill/>
          </a:ln>
        </p:spPr>
        <p:txBody>
          <a:bodyPr spcFirstLastPara="1" wrap="square" lIns="0" tIns="107150" rIns="0" bIns="0" anchor="t" anchorCtr="0">
            <a:spAutoFit/>
          </a:bodyPr>
          <a:lstStyle/>
          <a:p>
            <a:pPr marL="50006" marR="0" lvl="0" indent="0" algn="l" rtl="0">
              <a:lnSpc>
                <a:spcPct val="100000"/>
              </a:lnSpc>
              <a:spcBef>
                <a:spcPts val="0"/>
              </a:spcBef>
              <a:spcAft>
                <a:spcPts val="0"/>
              </a:spcAft>
              <a:buNone/>
            </a:pPr>
            <a:r>
              <a:rPr lang="en-US" sz="3150" b="0" i="0" u="none" strike="noStrike" cap="none" baseline="-25000">
                <a:solidFill>
                  <a:srgbClr val="000000"/>
                </a:solidFill>
                <a:latin typeface="Cambria Math"/>
                <a:ea typeface="Cambria Math"/>
                <a:cs typeface="Cambria Math"/>
                <a:sym typeface="Cambria Math"/>
              </a:rPr>
              <a:t>𝑧</a:t>
            </a:r>
            <a:r>
              <a:rPr lang="en-US" sz="1500" b="0" i="0" u="none" strike="noStrike" cap="none">
                <a:solidFill>
                  <a:srgbClr val="000000"/>
                </a:solidFill>
                <a:latin typeface="Cambria Math"/>
                <a:ea typeface="Cambria Math"/>
                <a:cs typeface="Cambria Math"/>
                <a:sym typeface="Cambria Math"/>
              </a:rPr>
              <a:t>1</a:t>
            </a:r>
            <a:endParaRPr sz="1500" b="0" i="0" u="none" strike="noStrike" cap="none">
              <a:solidFill>
                <a:srgbClr val="000000"/>
              </a:solidFill>
              <a:latin typeface="Cambria Math"/>
              <a:ea typeface="Cambria Math"/>
              <a:cs typeface="Cambria Math"/>
              <a:sym typeface="Cambria Math"/>
            </a:endParaRPr>
          </a:p>
        </p:txBody>
      </p:sp>
      <p:sp>
        <p:nvSpPr>
          <p:cNvPr id="303" name="Google Shape;303;gf4e14a0e4a_0_162"/>
          <p:cNvSpPr txBox="1"/>
          <p:nvPr/>
        </p:nvSpPr>
        <p:spPr>
          <a:xfrm>
            <a:off x="5057904" y="2887599"/>
            <a:ext cx="151924" cy="332783"/>
          </a:xfrm>
          <a:prstGeom prst="rect">
            <a:avLst/>
          </a:prstGeom>
          <a:noFill/>
          <a:ln>
            <a:noFill/>
          </a:ln>
        </p:spPr>
        <p:txBody>
          <a:bodyPr spcFirstLastPara="1" wrap="square" lIns="0" tIns="9525" rIns="0" bIns="0" anchor="t" anchorCtr="0">
            <a:spAutoFit/>
          </a:bodyPr>
          <a:lstStyle/>
          <a:p>
            <a:pPr marL="9525" marR="0" lvl="0" indent="0" algn="l" rtl="0">
              <a:lnSpc>
                <a:spcPct val="100000"/>
              </a:lnSpc>
              <a:spcBef>
                <a:spcPts val="0"/>
              </a:spcBef>
              <a:spcAft>
                <a:spcPts val="0"/>
              </a:spcAft>
              <a:buNone/>
            </a:pPr>
            <a:r>
              <a:rPr lang="en-US" sz="2100" b="0" i="0" u="none" strike="noStrike" cap="none">
                <a:solidFill>
                  <a:srgbClr val="000000"/>
                </a:solidFill>
                <a:latin typeface="Calibri"/>
                <a:ea typeface="Calibri"/>
                <a:cs typeface="Calibri"/>
                <a:sym typeface="Calibri"/>
              </a:rPr>
              <a:t>=</a:t>
            </a:r>
            <a:endParaRPr sz="2100" b="0" i="0" u="none" strike="noStrike" cap="none">
              <a:solidFill>
                <a:srgbClr val="000000"/>
              </a:solidFill>
              <a:latin typeface="Calibri"/>
              <a:ea typeface="Calibri"/>
              <a:cs typeface="Calibri"/>
              <a:sym typeface="Calibri"/>
            </a:endParaRPr>
          </a:p>
        </p:txBody>
      </p:sp>
      <p:grpSp>
        <p:nvGrpSpPr>
          <p:cNvPr id="304" name="Google Shape;304;gf4e14a0e4a_0_162"/>
          <p:cNvGrpSpPr/>
          <p:nvPr/>
        </p:nvGrpSpPr>
        <p:grpSpPr>
          <a:xfrm>
            <a:off x="3339847" y="4087367"/>
            <a:ext cx="2379726" cy="1051560"/>
            <a:chOff x="4453128" y="4306823"/>
            <a:chExt cx="3172968" cy="1402080"/>
          </a:xfrm>
        </p:grpSpPr>
        <p:pic>
          <p:nvPicPr>
            <p:cNvPr id="305" name="Google Shape;305;gf4e14a0e4a_0_162"/>
            <p:cNvPicPr preferRelativeResize="0"/>
            <p:nvPr/>
          </p:nvPicPr>
          <p:blipFill rotWithShape="1">
            <a:blip r:embed="rId15">
              <a:alphaModFix/>
            </a:blip>
            <a:srcRect/>
            <a:stretch/>
          </p:blipFill>
          <p:spPr>
            <a:xfrm>
              <a:off x="6169152" y="4306823"/>
              <a:ext cx="1456944" cy="1402080"/>
            </a:xfrm>
            <a:prstGeom prst="rect">
              <a:avLst/>
            </a:prstGeom>
            <a:noFill/>
            <a:ln>
              <a:noFill/>
            </a:ln>
          </p:spPr>
        </p:pic>
        <p:sp>
          <p:nvSpPr>
            <p:cNvPr id="306" name="Google Shape;306;gf4e14a0e4a_0_162"/>
            <p:cNvSpPr/>
            <p:nvPr/>
          </p:nvSpPr>
          <p:spPr>
            <a:xfrm>
              <a:off x="6236911" y="4354629"/>
              <a:ext cx="1320800" cy="1266825"/>
            </a:xfrm>
            <a:custGeom>
              <a:avLst/>
              <a:gdLst/>
              <a:ahLst/>
              <a:cxnLst/>
              <a:rect l="l" t="t" r="r" b="b"/>
              <a:pathLst>
                <a:path w="1320800" h="1266825" extrusionOk="0">
                  <a:moveTo>
                    <a:pt x="0" y="0"/>
                  </a:moveTo>
                  <a:lnTo>
                    <a:pt x="1320313" y="0"/>
                  </a:lnTo>
                  <a:lnTo>
                    <a:pt x="1320313" y="1266812"/>
                  </a:lnTo>
                  <a:lnTo>
                    <a:pt x="0" y="1266812"/>
                  </a:lnTo>
                  <a:lnTo>
                    <a:pt x="0" y="0"/>
                  </a:lnTo>
                  <a:close/>
                </a:path>
              </a:pathLst>
            </a:custGeom>
            <a:noFill/>
            <a:ln w="19050"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pic>
          <p:nvPicPr>
            <p:cNvPr id="307" name="Google Shape;307;gf4e14a0e4a_0_162"/>
            <p:cNvPicPr preferRelativeResize="0"/>
            <p:nvPr/>
          </p:nvPicPr>
          <p:blipFill rotWithShape="1">
            <a:blip r:embed="rId16">
              <a:alphaModFix/>
            </a:blip>
            <a:srcRect/>
            <a:stretch/>
          </p:blipFill>
          <p:spPr>
            <a:xfrm>
              <a:off x="4453128" y="4404359"/>
              <a:ext cx="1679448" cy="1185672"/>
            </a:xfrm>
            <a:prstGeom prst="rect">
              <a:avLst/>
            </a:prstGeom>
            <a:noFill/>
            <a:ln>
              <a:noFill/>
            </a:ln>
          </p:spPr>
        </p:pic>
        <p:pic>
          <p:nvPicPr>
            <p:cNvPr id="308" name="Google Shape;308;gf4e14a0e4a_0_162"/>
            <p:cNvPicPr preferRelativeResize="0"/>
            <p:nvPr/>
          </p:nvPicPr>
          <p:blipFill rotWithShape="1">
            <a:blip r:embed="rId4">
              <a:alphaModFix/>
            </a:blip>
            <a:srcRect/>
            <a:stretch/>
          </p:blipFill>
          <p:spPr>
            <a:xfrm>
              <a:off x="4511274" y="4444434"/>
              <a:ext cx="1562100" cy="1068387"/>
            </a:xfrm>
            <a:prstGeom prst="rect">
              <a:avLst/>
            </a:prstGeom>
            <a:noFill/>
            <a:ln>
              <a:noFill/>
            </a:ln>
          </p:spPr>
        </p:pic>
      </p:grpSp>
      <p:sp>
        <p:nvSpPr>
          <p:cNvPr id="309" name="Google Shape;309;gf4e14a0e4a_0_162"/>
          <p:cNvSpPr txBox="1"/>
          <p:nvPr/>
        </p:nvSpPr>
        <p:spPr>
          <a:xfrm>
            <a:off x="4860079" y="3785235"/>
            <a:ext cx="615791" cy="286617"/>
          </a:xfrm>
          <a:prstGeom prst="rect">
            <a:avLst/>
          </a:prstGeom>
          <a:noFill/>
          <a:ln>
            <a:noFill/>
          </a:ln>
        </p:spPr>
        <p:txBody>
          <a:bodyPr spcFirstLastPara="1" wrap="square" lIns="0" tIns="9525" rIns="0" bIns="0" anchor="t" anchorCtr="0">
            <a:spAutoFit/>
          </a:bodyPr>
          <a:lstStyle/>
          <a:p>
            <a:pPr marL="9525"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matrix</a:t>
            </a:r>
            <a:endParaRPr sz="1800" b="0" i="0" u="none" strike="noStrike" cap="none">
              <a:solidFill>
                <a:srgbClr val="000000"/>
              </a:solidFill>
              <a:latin typeface="Calibri"/>
              <a:ea typeface="Calibri"/>
              <a:cs typeface="Calibri"/>
              <a:sym typeface="Calibri"/>
            </a:endParaRPr>
          </a:p>
        </p:txBody>
      </p:sp>
      <p:sp>
        <p:nvSpPr>
          <p:cNvPr id="310" name="Google Shape;310;gf4e14a0e4a_0_162"/>
          <p:cNvSpPr txBox="1"/>
          <p:nvPr/>
        </p:nvSpPr>
        <p:spPr>
          <a:xfrm>
            <a:off x="3383456" y="4190576"/>
            <a:ext cx="1171575" cy="452527"/>
          </a:xfrm>
          <a:prstGeom prst="rect">
            <a:avLst/>
          </a:prstGeom>
          <a:noFill/>
          <a:ln>
            <a:noFill/>
          </a:ln>
        </p:spPr>
        <p:txBody>
          <a:bodyPr spcFirstLastPara="1" wrap="square" lIns="0" tIns="128100" rIns="0" bIns="0" anchor="t" anchorCtr="0">
            <a:spAutoFit/>
          </a:bodyPr>
          <a:lstStyle/>
          <a:p>
            <a:pPr marL="424339" marR="0" lvl="0" indent="0" algn="l" rtl="0">
              <a:lnSpc>
                <a:spcPct val="100000"/>
              </a:lnSpc>
              <a:spcBef>
                <a:spcPts val="0"/>
              </a:spcBef>
              <a:spcAft>
                <a:spcPts val="0"/>
              </a:spcAft>
              <a:buNone/>
            </a:pPr>
            <a:r>
              <a:rPr lang="en-US" sz="3150" b="0" i="0" u="none" strike="noStrike" cap="none" baseline="-25000">
                <a:solidFill>
                  <a:srgbClr val="000000"/>
                </a:solidFill>
                <a:latin typeface="Cambria Math"/>
                <a:ea typeface="Cambria Math"/>
                <a:cs typeface="Cambria Math"/>
                <a:sym typeface="Cambria Math"/>
              </a:rPr>
              <a:t>𝑊</a:t>
            </a:r>
            <a:r>
              <a:rPr lang="en-US" sz="1500" b="0" i="0" u="none" strike="noStrike" cap="none">
                <a:solidFill>
                  <a:srgbClr val="000000"/>
                </a:solidFill>
                <a:latin typeface="Cambria Math"/>
                <a:ea typeface="Cambria Math"/>
                <a:cs typeface="Cambria Math"/>
                <a:sym typeface="Cambria Math"/>
              </a:rPr>
              <a:t>1</a:t>
            </a:r>
            <a:endParaRPr sz="1500" b="0" i="0" u="none" strike="noStrike" cap="none">
              <a:solidFill>
                <a:srgbClr val="000000"/>
              </a:solidFill>
              <a:latin typeface="Cambria Math"/>
              <a:ea typeface="Cambria Math"/>
              <a:cs typeface="Cambria Math"/>
              <a:sym typeface="Cambria Math"/>
            </a:endParaRPr>
          </a:p>
        </p:txBody>
      </p:sp>
      <p:grpSp>
        <p:nvGrpSpPr>
          <p:cNvPr id="311" name="Google Shape;311;gf4e14a0e4a_0_162"/>
          <p:cNvGrpSpPr/>
          <p:nvPr/>
        </p:nvGrpSpPr>
        <p:grpSpPr>
          <a:xfrm>
            <a:off x="4768596" y="4167377"/>
            <a:ext cx="411480" cy="889254"/>
            <a:chOff x="6358128" y="4413503"/>
            <a:chExt cx="548640" cy="1185672"/>
          </a:xfrm>
        </p:grpSpPr>
        <p:pic>
          <p:nvPicPr>
            <p:cNvPr id="312" name="Google Shape;312;gf4e14a0e4a_0_162"/>
            <p:cNvPicPr preferRelativeResize="0"/>
            <p:nvPr/>
          </p:nvPicPr>
          <p:blipFill rotWithShape="1">
            <a:blip r:embed="rId17">
              <a:alphaModFix/>
            </a:blip>
            <a:srcRect/>
            <a:stretch/>
          </p:blipFill>
          <p:spPr>
            <a:xfrm>
              <a:off x="6358128" y="4413503"/>
              <a:ext cx="548640" cy="1185672"/>
            </a:xfrm>
            <a:prstGeom prst="rect">
              <a:avLst/>
            </a:prstGeom>
            <a:noFill/>
            <a:ln>
              <a:noFill/>
            </a:ln>
          </p:spPr>
        </p:pic>
        <p:pic>
          <p:nvPicPr>
            <p:cNvPr id="313" name="Google Shape;313;gf4e14a0e4a_0_162"/>
            <p:cNvPicPr preferRelativeResize="0"/>
            <p:nvPr/>
          </p:nvPicPr>
          <p:blipFill rotWithShape="1">
            <a:blip r:embed="rId8">
              <a:alphaModFix/>
            </a:blip>
            <a:srcRect/>
            <a:stretch/>
          </p:blipFill>
          <p:spPr>
            <a:xfrm>
              <a:off x="6416542" y="4451720"/>
              <a:ext cx="431999" cy="1068387"/>
            </a:xfrm>
            <a:prstGeom prst="rect">
              <a:avLst/>
            </a:prstGeom>
            <a:noFill/>
            <a:ln>
              <a:noFill/>
            </a:ln>
          </p:spPr>
        </p:pic>
      </p:grpSp>
      <p:sp>
        <p:nvSpPr>
          <p:cNvPr id="314" name="Google Shape;314;gf4e14a0e4a_0_162"/>
          <p:cNvSpPr txBox="1"/>
          <p:nvPr/>
        </p:nvSpPr>
        <p:spPr>
          <a:xfrm>
            <a:off x="4812406" y="4196041"/>
            <a:ext cx="324326" cy="525624"/>
          </a:xfrm>
          <a:prstGeom prst="rect">
            <a:avLst/>
          </a:prstGeom>
          <a:noFill/>
          <a:ln>
            <a:noFill/>
          </a:ln>
        </p:spPr>
        <p:txBody>
          <a:bodyPr spcFirstLastPara="1" wrap="square" lIns="0" tIns="200500" rIns="0" bIns="0" anchor="t" anchorCtr="0">
            <a:spAutoFit/>
          </a:bodyPr>
          <a:lstStyle/>
          <a:p>
            <a:pPr marL="114300" marR="0" lvl="0" indent="0" algn="l" rtl="0">
              <a:lnSpc>
                <a:spcPct val="100000"/>
              </a:lnSpc>
              <a:spcBef>
                <a:spcPts val="0"/>
              </a:spcBef>
              <a:spcAft>
                <a:spcPts val="0"/>
              </a:spcAft>
              <a:buNone/>
            </a:pPr>
            <a:r>
              <a:rPr lang="en-US" sz="2100" b="0" i="0" u="none" strike="noStrike" cap="none">
                <a:solidFill>
                  <a:srgbClr val="000000"/>
                </a:solidFill>
                <a:latin typeface="Cambria Math"/>
                <a:ea typeface="Cambria Math"/>
                <a:cs typeface="Cambria Math"/>
                <a:sym typeface="Cambria Math"/>
              </a:rPr>
              <a:t>𝑥</a:t>
            </a:r>
            <a:endParaRPr sz="2100" b="0" i="0" u="none" strike="noStrike" cap="none">
              <a:solidFill>
                <a:srgbClr val="000000"/>
              </a:solidFill>
              <a:latin typeface="Cambria Math"/>
              <a:ea typeface="Cambria Math"/>
              <a:cs typeface="Cambria Math"/>
              <a:sym typeface="Cambria Math"/>
            </a:endParaRPr>
          </a:p>
        </p:txBody>
      </p:sp>
      <p:grpSp>
        <p:nvGrpSpPr>
          <p:cNvPr id="315" name="Google Shape;315;gf4e14a0e4a_0_162"/>
          <p:cNvGrpSpPr/>
          <p:nvPr/>
        </p:nvGrpSpPr>
        <p:grpSpPr>
          <a:xfrm>
            <a:off x="5180076" y="4167377"/>
            <a:ext cx="411480" cy="889254"/>
            <a:chOff x="6906768" y="4413503"/>
            <a:chExt cx="548640" cy="1185672"/>
          </a:xfrm>
        </p:grpSpPr>
        <p:pic>
          <p:nvPicPr>
            <p:cNvPr id="316" name="Google Shape;316;gf4e14a0e4a_0_162"/>
            <p:cNvPicPr preferRelativeResize="0"/>
            <p:nvPr/>
          </p:nvPicPr>
          <p:blipFill rotWithShape="1">
            <a:blip r:embed="rId18">
              <a:alphaModFix/>
            </a:blip>
            <a:srcRect/>
            <a:stretch/>
          </p:blipFill>
          <p:spPr>
            <a:xfrm>
              <a:off x="6906768" y="4413503"/>
              <a:ext cx="548640" cy="1185672"/>
            </a:xfrm>
            <a:prstGeom prst="rect">
              <a:avLst/>
            </a:prstGeom>
            <a:noFill/>
            <a:ln>
              <a:noFill/>
            </a:ln>
          </p:spPr>
        </p:pic>
        <p:pic>
          <p:nvPicPr>
            <p:cNvPr id="317" name="Google Shape;317;gf4e14a0e4a_0_162"/>
            <p:cNvPicPr preferRelativeResize="0"/>
            <p:nvPr/>
          </p:nvPicPr>
          <p:blipFill rotWithShape="1">
            <a:blip r:embed="rId10">
              <a:alphaModFix/>
            </a:blip>
            <a:srcRect/>
            <a:stretch/>
          </p:blipFill>
          <p:spPr>
            <a:xfrm>
              <a:off x="6964805" y="4451720"/>
              <a:ext cx="431999" cy="1068387"/>
            </a:xfrm>
            <a:prstGeom prst="rect">
              <a:avLst/>
            </a:prstGeom>
            <a:noFill/>
            <a:ln>
              <a:noFill/>
            </a:ln>
          </p:spPr>
        </p:pic>
      </p:grpSp>
      <p:sp>
        <p:nvSpPr>
          <p:cNvPr id="318" name="Google Shape;318;gf4e14a0e4a_0_162"/>
          <p:cNvSpPr txBox="1"/>
          <p:nvPr/>
        </p:nvSpPr>
        <p:spPr>
          <a:xfrm>
            <a:off x="5223604" y="4196040"/>
            <a:ext cx="324326" cy="523220"/>
          </a:xfrm>
          <a:prstGeom prst="rect">
            <a:avLst/>
          </a:prstGeom>
          <a:noFill/>
          <a:ln>
            <a:noFill/>
          </a:ln>
        </p:spPr>
        <p:txBody>
          <a:bodyPr spcFirstLastPara="1" wrap="square" lIns="0" tIns="198100" rIns="0" bIns="0" anchor="t" anchorCtr="0">
            <a:spAutoFit/>
          </a:bodyPr>
          <a:lstStyle/>
          <a:p>
            <a:pPr marL="66199" marR="0" lvl="0" indent="0" algn="l" rtl="0">
              <a:lnSpc>
                <a:spcPct val="100000"/>
              </a:lnSpc>
              <a:spcBef>
                <a:spcPts val="0"/>
              </a:spcBef>
              <a:spcAft>
                <a:spcPts val="0"/>
              </a:spcAft>
              <a:buNone/>
            </a:pPr>
            <a:r>
              <a:rPr lang="en-US" sz="2100" b="0" i="0" u="none" strike="noStrike" cap="none">
                <a:solidFill>
                  <a:srgbClr val="000000"/>
                </a:solidFill>
                <a:latin typeface="Cambria Math"/>
                <a:ea typeface="Cambria Math"/>
                <a:cs typeface="Cambria Math"/>
                <a:sym typeface="Cambria Math"/>
              </a:rPr>
              <a:t>𝑥</a:t>
            </a:r>
            <a:endParaRPr sz="2100" b="0" i="0" u="none" strike="noStrike" cap="none">
              <a:solidFill>
                <a:srgbClr val="000000"/>
              </a:solidFill>
              <a:latin typeface="Cambria Math"/>
              <a:ea typeface="Cambria Math"/>
              <a:cs typeface="Cambria Math"/>
              <a:sym typeface="Cambria Math"/>
            </a:endParaRPr>
          </a:p>
        </p:txBody>
      </p:sp>
      <p:grpSp>
        <p:nvGrpSpPr>
          <p:cNvPr id="319" name="Google Shape;319;gf4e14a0e4a_0_162"/>
          <p:cNvGrpSpPr/>
          <p:nvPr/>
        </p:nvGrpSpPr>
        <p:grpSpPr>
          <a:xfrm>
            <a:off x="2121408" y="4151376"/>
            <a:ext cx="811529" cy="898398"/>
            <a:chOff x="2828544" y="4392167"/>
            <a:chExt cx="1082039" cy="1197864"/>
          </a:xfrm>
        </p:grpSpPr>
        <p:pic>
          <p:nvPicPr>
            <p:cNvPr id="320" name="Google Shape;320;gf4e14a0e4a_0_162"/>
            <p:cNvPicPr preferRelativeResize="0"/>
            <p:nvPr/>
          </p:nvPicPr>
          <p:blipFill rotWithShape="1">
            <a:blip r:embed="rId19">
              <a:alphaModFix/>
            </a:blip>
            <a:srcRect/>
            <a:stretch/>
          </p:blipFill>
          <p:spPr>
            <a:xfrm>
              <a:off x="2828544" y="4392167"/>
              <a:ext cx="551687" cy="1185672"/>
            </a:xfrm>
            <a:prstGeom prst="rect">
              <a:avLst/>
            </a:prstGeom>
            <a:noFill/>
            <a:ln>
              <a:noFill/>
            </a:ln>
          </p:spPr>
        </p:pic>
        <p:pic>
          <p:nvPicPr>
            <p:cNvPr id="321" name="Google Shape;321;gf4e14a0e4a_0_162"/>
            <p:cNvPicPr preferRelativeResize="0"/>
            <p:nvPr/>
          </p:nvPicPr>
          <p:blipFill rotWithShape="1">
            <a:blip r:embed="rId20">
              <a:alphaModFix/>
            </a:blip>
            <a:srcRect/>
            <a:stretch/>
          </p:blipFill>
          <p:spPr>
            <a:xfrm>
              <a:off x="2888457" y="4432212"/>
              <a:ext cx="432000" cy="1068387"/>
            </a:xfrm>
            <a:prstGeom prst="rect">
              <a:avLst/>
            </a:prstGeom>
            <a:noFill/>
            <a:ln>
              <a:noFill/>
            </a:ln>
          </p:spPr>
        </p:pic>
        <p:pic>
          <p:nvPicPr>
            <p:cNvPr id="322" name="Google Shape;322;gf4e14a0e4a_0_162"/>
            <p:cNvPicPr preferRelativeResize="0"/>
            <p:nvPr/>
          </p:nvPicPr>
          <p:blipFill rotWithShape="1">
            <a:blip r:embed="rId21">
              <a:alphaModFix/>
            </a:blip>
            <a:srcRect/>
            <a:stretch/>
          </p:blipFill>
          <p:spPr>
            <a:xfrm>
              <a:off x="3361944" y="4404359"/>
              <a:ext cx="548639" cy="1185672"/>
            </a:xfrm>
            <a:prstGeom prst="rect">
              <a:avLst/>
            </a:prstGeom>
            <a:noFill/>
            <a:ln>
              <a:noFill/>
            </a:ln>
          </p:spPr>
        </p:pic>
        <p:pic>
          <p:nvPicPr>
            <p:cNvPr id="323" name="Google Shape;323;gf4e14a0e4a_0_162"/>
            <p:cNvPicPr preferRelativeResize="0"/>
            <p:nvPr/>
          </p:nvPicPr>
          <p:blipFill rotWithShape="1">
            <a:blip r:embed="rId14">
              <a:alphaModFix/>
            </a:blip>
            <a:srcRect/>
            <a:stretch/>
          </p:blipFill>
          <p:spPr>
            <a:xfrm>
              <a:off x="3420092" y="4444433"/>
              <a:ext cx="431999" cy="1068387"/>
            </a:xfrm>
            <a:prstGeom prst="rect">
              <a:avLst/>
            </a:prstGeom>
            <a:noFill/>
            <a:ln>
              <a:noFill/>
            </a:ln>
          </p:spPr>
        </p:pic>
      </p:grpSp>
      <p:sp>
        <p:nvSpPr>
          <p:cNvPr id="324" name="Google Shape;324;gf4e14a0e4a_0_162"/>
          <p:cNvSpPr txBox="1"/>
          <p:nvPr/>
        </p:nvSpPr>
        <p:spPr>
          <a:xfrm>
            <a:off x="2064829" y="4103020"/>
            <a:ext cx="912495" cy="522740"/>
          </a:xfrm>
          <a:prstGeom prst="rect">
            <a:avLst/>
          </a:prstGeom>
          <a:noFill/>
          <a:ln w="19050" cap="flat" cmpd="sng">
            <a:solidFill>
              <a:srgbClr val="C00000"/>
            </a:solidFill>
            <a:prstDash val="solid"/>
            <a:round/>
            <a:headEnd type="none" w="sm" len="sm"/>
            <a:tailEnd type="none" w="sm" len="sm"/>
          </a:ln>
        </p:spPr>
        <p:txBody>
          <a:bodyPr spcFirstLastPara="1" wrap="square" lIns="0" tIns="197625" rIns="0" bIns="0" anchor="t" anchorCtr="0">
            <a:spAutoFit/>
          </a:bodyPr>
          <a:lstStyle/>
          <a:p>
            <a:pPr marL="140970" marR="0" lvl="0" indent="0" algn="l" rtl="0">
              <a:lnSpc>
                <a:spcPct val="100000"/>
              </a:lnSpc>
              <a:spcBef>
                <a:spcPts val="0"/>
              </a:spcBef>
              <a:spcAft>
                <a:spcPts val="0"/>
              </a:spcAft>
              <a:buNone/>
            </a:pPr>
            <a:r>
              <a:rPr lang="en-US" sz="3150" b="0" i="0" u="none" strike="noStrike" cap="none" baseline="-25000">
                <a:solidFill>
                  <a:srgbClr val="000000"/>
                </a:solidFill>
                <a:latin typeface="Cambria Math"/>
                <a:ea typeface="Cambria Math"/>
                <a:cs typeface="Cambria Math"/>
                <a:sym typeface="Cambria Math"/>
              </a:rPr>
              <a:t>𝑧</a:t>
            </a:r>
            <a:r>
              <a:rPr lang="en-US" sz="2250" b="0" i="0" u="none" strike="noStrike" cap="none" baseline="30000">
                <a:solidFill>
                  <a:srgbClr val="000000"/>
                </a:solidFill>
                <a:latin typeface="Cambria Math"/>
                <a:ea typeface="Cambria Math"/>
                <a:cs typeface="Cambria Math"/>
                <a:sym typeface="Cambria Math"/>
              </a:rPr>
              <a:t>1	</a:t>
            </a:r>
            <a:r>
              <a:rPr lang="en-US" sz="3150" b="0" i="0" u="none" strike="noStrike" cap="none" baseline="-25000">
                <a:solidFill>
                  <a:srgbClr val="000000"/>
                </a:solidFill>
                <a:latin typeface="Cambria Math"/>
                <a:ea typeface="Cambria Math"/>
                <a:cs typeface="Cambria Math"/>
                <a:sym typeface="Cambria Math"/>
              </a:rPr>
              <a:t>𝑧</a:t>
            </a:r>
            <a:r>
              <a:rPr lang="en-US" sz="1500" b="0" i="0" u="none" strike="noStrike" cap="none">
                <a:solidFill>
                  <a:srgbClr val="000000"/>
                </a:solidFill>
                <a:latin typeface="Cambria Math"/>
                <a:ea typeface="Cambria Math"/>
                <a:cs typeface="Cambria Math"/>
                <a:sym typeface="Cambria Math"/>
              </a:rPr>
              <a:t>1</a:t>
            </a:r>
            <a:endParaRPr sz="1500" b="0" i="0" u="none" strike="noStrike" cap="none">
              <a:solidFill>
                <a:srgbClr val="000000"/>
              </a:solidFill>
              <a:latin typeface="Cambria Math"/>
              <a:ea typeface="Cambria Math"/>
              <a:cs typeface="Cambria Math"/>
              <a:sym typeface="Cambria Math"/>
            </a:endParaRPr>
          </a:p>
        </p:txBody>
      </p:sp>
      <p:sp>
        <p:nvSpPr>
          <p:cNvPr id="325" name="Google Shape;325;gf4e14a0e4a_0_162"/>
          <p:cNvSpPr txBox="1"/>
          <p:nvPr/>
        </p:nvSpPr>
        <p:spPr>
          <a:xfrm>
            <a:off x="3101113" y="4412361"/>
            <a:ext cx="151924" cy="332783"/>
          </a:xfrm>
          <a:prstGeom prst="rect">
            <a:avLst/>
          </a:prstGeom>
          <a:noFill/>
          <a:ln>
            <a:noFill/>
          </a:ln>
        </p:spPr>
        <p:txBody>
          <a:bodyPr spcFirstLastPara="1" wrap="square" lIns="0" tIns="9525" rIns="0" bIns="0" anchor="t" anchorCtr="0">
            <a:spAutoFit/>
          </a:bodyPr>
          <a:lstStyle/>
          <a:p>
            <a:pPr marL="9525" marR="0" lvl="0" indent="0" algn="l" rtl="0">
              <a:lnSpc>
                <a:spcPct val="100000"/>
              </a:lnSpc>
              <a:spcBef>
                <a:spcPts val="0"/>
              </a:spcBef>
              <a:spcAft>
                <a:spcPts val="0"/>
              </a:spcAft>
              <a:buNone/>
            </a:pPr>
            <a:r>
              <a:rPr lang="en-US" sz="2100" b="0" i="0" u="none" strike="noStrike" cap="none">
                <a:solidFill>
                  <a:srgbClr val="000000"/>
                </a:solidFill>
                <a:latin typeface="Calibri"/>
                <a:ea typeface="Calibri"/>
                <a:cs typeface="Calibri"/>
                <a:sym typeface="Calibri"/>
              </a:rPr>
              <a:t>=</a:t>
            </a:r>
            <a:endParaRPr sz="2100" b="0" i="0" u="none" strike="noStrike" cap="none">
              <a:solidFill>
                <a:srgbClr val="000000"/>
              </a:solidFill>
              <a:latin typeface="Calibri"/>
              <a:ea typeface="Calibri"/>
              <a:cs typeface="Calibri"/>
              <a:sym typeface="Calibri"/>
            </a:endParaRPr>
          </a:p>
        </p:txBody>
      </p:sp>
      <p:pic>
        <p:nvPicPr>
          <p:cNvPr id="326" name="Google Shape;326;gf4e14a0e4a_0_162"/>
          <p:cNvPicPr preferRelativeResize="0"/>
          <p:nvPr/>
        </p:nvPicPr>
        <p:blipFill rotWithShape="1">
          <a:blip r:embed="rId22">
            <a:alphaModFix/>
          </a:blip>
          <a:srcRect/>
          <a:stretch/>
        </p:blipFill>
        <p:spPr>
          <a:xfrm>
            <a:off x="2013966" y="4066793"/>
            <a:ext cx="1014984" cy="1051560"/>
          </a:xfrm>
          <a:prstGeom prst="rect">
            <a:avLst/>
          </a:prstGeom>
          <a:noFill/>
          <a:ln>
            <a:noFill/>
          </a:ln>
        </p:spPr>
      </p:pic>
      <p:sp>
        <p:nvSpPr>
          <p:cNvPr id="327" name="Google Shape;327;gf4e14a0e4a_0_162"/>
          <p:cNvSpPr txBox="1"/>
          <p:nvPr/>
        </p:nvSpPr>
        <p:spPr>
          <a:xfrm>
            <a:off x="2769035" y="5258747"/>
            <a:ext cx="4210526" cy="487634"/>
          </a:xfrm>
          <a:prstGeom prst="rect">
            <a:avLst/>
          </a:prstGeom>
          <a:solidFill>
            <a:srgbClr val="FFFF99"/>
          </a:solidFill>
          <a:ln w="9525" cap="flat" cmpd="sng">
            <a:solidFill>
              <a:srgbClr val="595959"/>
            </a:solidFill>
            <a:prstDash val="solid"/>
            <a:round/>
            <a:headEnd type="none" w="sm" len="sm"/>
            <a:tailEnd type="none" w="sm" len="sm"/>
          </a:ln>
        </p:spPr>
        <p:txBody>
          <a:bodyPr spcFirstLastPara="1" wrap="square" lIns="0" tIns="25700" rIns="0" bIns="0" anchor="t" anchorCtr="0">
            <a:spAutoFit/>
          </a:bodyPr>
          <a:lstStyle/>
          <a:p>
            <a:pPr marL="68104" marR="122396" lvl="0" indent="0" algn="l" rtl="0">
              <a:lnSpc>
                <a:spcPct val="100000"/>
              </a:lnSpc>
              <a:spcBef>
                <a:spcPts val="0"/>
              </a:spcBef>
              <a:spcAft>
                <a:spcPts val="0"/>
              </a:spcAft>
              <a:buNone/>
            </a:pPr>
            <a:r>
              <a:rPr lang="en-US" sz="1500" b="0" i="0" u="none" strike="noStrike" cap="none">
                <a:solidFill>
                  <a:srgbClr val="000000"/>
                </a:solidFill>
                <a:latin typeface="Calibri"/>
                <a:ea typeface="Calibri"/>
                <a:cs typeface="Calibri"/>
                <a:sym typeface="Calibri"/>
              </a:rPr>
              <a:t>Modern computers run matrix-matrix multiplication faster than matrix-vector multiplication</a:t>
            </a:r>
            <a:endParaRPr sz="1500" b="0" i="0" u="none" strike="noStrike" cap="none">
              <a:solidFill>
                <a:srgbClr val="000000"/>
              </a:solidFill>
              <a:latin typeface="Calibri"/>
              <a:ea typeface="Calibri"/>
              <a:cs typeface="Calibri"/>
              <a:sym typeface="Calibri"/>
            </a:endParaRPr>
          </a:p>
        </p:txBody>
      </p:sp>
      <p:sp>
        <p:nvSpPr>
          <p:cNvPr id="328" name="Google Shape;328;gf4e14a0e4a_0_162"/>
          <p:cNvSpPr txBox="1"/>
          <p:nvPr/>
        </p:nvSpPr>
        <p:spPr>
          <a:xfrm>
            <a:off x="1846880" y="1906138"/>
            <a:ext cx="5080635" cy="290945"/>
          </a:xfrm>
          <a:prstGeom prst="rect">
            <a:avLst/>
          </a:prstGeom>
          <a:solidFill>
            <a:srgbClr val="FFFF99"/>
          </a:solidFill>
          <a:ln w="9525" cap="flat" cmpd="sng">
            <a:solidFill>
              <a:srgbClr val="595959"/>
            </a:solidFill>
            <a:prstDash val="solid"/>
            <a:round/>
            <a:headEnd type="none" w="sm" len="sm"/>
            <a:tailEnd type="none" w="sm" len="sm"/>
          </a:ln>
        </p:spPr>
        <p:txBody>
          <a:bodyPr spcFirstLastPara="1" wrap="square" lIns="0" tIns="13800" rIns="0" bIns="0" anchor="t" anchorCtr="0">
            <a:spAutoFit/>
          </a:bodyPr>
          <a:lstStyle/>
          <a:p>
            <a:pPr marL="68104"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Training speed: mini-batch &gt; SGD &gt; Gradient Descent</a:t>
            </a: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4338" y="348583"/>
            <a:ext cx="4455319" cy="1130438"/>
          </a:xfrm>
          <a:prstGeom prst="rect">
            <a:avLst/>
          </a:prstGeom>
        </p:spPr>
        <p:txBody>
          <a:bodyPr spcFirstLastPara="1" vert="horz" wrap="square" lIns="0" tIns="9525" rIns="0" bIns="0" rtlCol="0" anchor="ctr" anchorCtr="0">
            <a:spAutoFit/>
          </a:bodyPr>
          <a:lstStyle/>
          <a:p>
            <a:pPr marL="9525">
              <a:spcBef>
                <a:spcPts val="75"/>
              </a:spcBef>
            </a:pPr>
            <a:r>
              <a:rPr sz="3600" b="1" spc="-217" dirty="0"/>
              <a:t>Practical Tips:</a:t>
            </a:r>
            <a:r>
              <a:rPr sz="3600" b="1" spc="-315" dirty="0"/>
              <a:t> </a:t>
            </a:r>
            <a:r>
              <a:rPr sz="3600" b="1" spc="-188" dirty="0"/>
              <a:t>Initialization</a:t>
            </a:r>
          </a:p>
        </p:txBody>
      </p:sp>
      <p:sp>
        <p:nvSpPr>
          <p:cNvPr id="3" name="object 3"/>
          <p:cNvSpPr txBox="1"/>
          <p:nvPr/>
        </p:nvSpPr>
        <p:spPr>
          <a:xfrm>
            <a:off x="687705" y="2212467"/>
            <a:ext cx="6847046" cy="748282"/>
          </a:xfrm>
          <a:prstGeom prst="rect">
            <a:avLst/>
          </a:prstGeom>
        </p:spPr>
        <p:txBody>
          <a:bodyPr vert="horz" wrap="square" lIns="0" tIns="9525" rIns="0" bIns="0" rtlCol="0">
            <a:spAutoFit/>
          </a:bodyPr>
          <a:lstStyle/>
          <a:p>
            <a:pPr marL="180975" indent="-171450">
              <a:spcBef>
                <a:spcPts val="75"/>
              </a:spcBef>
              <a:buFont typeface="Arial"/>
              <a:buChar char="•"/>
              <a:tabLst>
                <a:tab pos="180975" algn="l"/>
              </a:tabLst>
            </a:pPr>
            <a:r>
              <a:rPr sz="2400" spc="-180" dirty="0">
                <a:latin typeface="Calibri" panose="020F0502020204030204" pitchFamily="34" charset="0"/>
                <a:cs typeface="Calibri" panose="020F0502020204030204" pitchFamily="34" charset="0"/>
              </a:rPr>
              <a:t>Diﬀerent</a:t>
            </a:r>
            <a:r>
              <a:rPr sz="2400" spc="-79" dirty="0">
                <a:latin typeface="Calibri" panose="020F0502020204030204" pitchFamily="34" charset="0"/>
                <a:cs typeface="Calibri" panose="020F0502020204030204" pitchFamily="34" charset="0"/>
              </a:rPr>
              <a:t> </a:t>
            </a:r>
            <a:r>
              <a:rPr sz="2400" spc="-165" dirty="0">
                <a:latin typeface="Calibri" panose="020F0502020204030204" pitchFamily="34" charset="0"/>
                <a:cs typeface="Calibri" panose="020F0502020204030204" pitchFamily="34" charset="0"/>
              </a:rPr>
              <a:t>initialization</a:t>
            </a:r>
            <a:r>
              <a:rPr sz="2400" spc="-75" dirty="0">
                <a:latin typeface="Calibri" panose="020F0502020204030204" pitchFamily="34" charset="0"/>
                <a:cs typeface="Calibri" panose="020F0502020204030204" pitchFamily="34" charset="0"/>
              </a:rPr>
              <a:t> </a:t>
            </a:r>
            <a:r>
              <a:rPr sz="2400" spc="-143" dirty="0">
                <a:latin typeface="Calibri" panose="020F0502020204030204" pitchFamily="34" charset="0"/>
                <a:cs typeface="Calibri" panose="020F0502020204030204" pitchFamily="34" charset="0"/>
              </a:rPr>
              <a:t>parameters</a:t>
            </a:r>
            <a:r>
              <a:rPr sz="2400" spc="-75" dirty="0">
                <a:latin typeface="Calibri" panose="020F0502020204030204" pitchFamily="34" charset="0"/>
                <a:cs typeface="Calibri" panose="020F0502020204030204" pitchFamily="34" charset="0"/>
              </a:rPr>
              <a:t> </a:t>
            </a:r>
            <a:r>
              <a:rPr sz="2400" spc="-105" dirty="0">
                <a:latin typeface="Calibri" panose="020F0502020204030204" pitchFamily="34" charset="0"/>
                <a:cs typeface="Calibri" panose="020F0502020204030204" pitchFamily="34" charset="0"/>
              </a:rPr>
              <a:t>may</a:t>
            </a:r>
            <a:r>
              <a:rPr sz="2400" spc="-75" dirty="0">
                <a:latin typeface="Calibri" panose="020F0502020204030204" pitchFamily="34" charset="0"/>
                <a:cs typeface="Calibri" panose="020F0502020204030204" pitchFamily="34" charset="0"/>
              </a:rPr>
              <a:t> </a:t>
            </a:r>
            <a:r>
              <a:rPr sz="2400" spc="-169" dirty="0">
                <a:latin typeface="Calibri" panose="020F0502020204030204" pitchFamily="34" charset="0"/>
                <a:cs typeface="Calibri" panose="020F0502020204030204" pitchFamily="34" charset="0"/>
              </a:rPr>
              <a:t>result</a:t>
            </a:r>
            <a:r>
              <a:rPr sz="2400" spc="-75" dirty="0">
                <a:latin typeface="Calibri" panose="020F0502020204030204" pitchFamily="34" charset="0"/>
                <a:cs typeface="Calibri" panose="020F0502020204030204" pitchFamily="34" charset="0"/>
              </a:rPr>
              <a:t> </a:t>
            </a:r>
            <a:r>
              <a:rPr sz="2400" spc="-116" dirty="0">
                <a:latin typeface="Calibri" panose="020F0502020204030204" pitchFamily="34" charset="0"/>
                <a:cs typeface="Calibri" panose="020F0502020204030204" pitchFamily="34" charset="0"/>
              </a:rPr>
              <a:t>in</a:t>
            </a:r>
            <a:r>
              <a:rPr sz="2400" spc="-75" dirty="0">
                <a:latin typeface="Calibri" panose="020F0502020204030204" pitchFamily="34" charset="0"/>
                <a:cs typeface="Calibri" panose="020F0502020204030204" pitchFamily="34" charset="0"/>
              </a:rPr>
              <a:t> </a:t>
            </a:r>
            <a:r>
              <a:rPr sz="2400" spc="-180" dirty="0">
                <a:latin typeface="Calibri" panose="020F0502020204030204" pitchFamily="34" charset="0"/>
                <a:cs typeface="Calibri" panose="020F0502020204030204" pitchFamily="34" charset="0"/>
              </a:rPr>
              <a:t>diﬀerent</a:t>
            </a:r>
            <a:r>
              <a:rPr sz="2400" spc="-75" dirty="0">
                <a:latin typeface="Calibri" panose="020F0502020204030204" pitchFamily="34" charset="0"/>
                <a:cs typeface="Calibri" panose="020F0502020204030204" pitchFamily="34" charset="0"/>
              </a:rPr>
              <a:t> </a:t>
            </a:r>
            <a:r>
              <a:rPr sz="2400" spc="-150" dirty="0">
                <a:latin typeface="Calibri" panose="020F0502020204030204" pitchFamily="34" charset="0"/>
                <a:cs typeface="Calibri" panose="020F0502020204030204" pitchFamily="34" charset="0"/>
              </a:rPr>
              <a:t>trained</a:t>
            </a:r>
            <a:r>
              <a:rPr sz="2400" spc="-75" dirty="0">
                <a:latin typeface="Calibri" panose="020F0502020204030204" pitchFamily="34" charset="0"/>
                <a:cs typeface="Calibri" panose="020F0502020204030204" pitchFamily="34" charset="0"/>
              </a:rPr>
              <a:t> </a:t>
            </a:r>
            <a:r>
              <a:rPr sz="2400" spc="-94" dirty="0">
                <a:latin typeface="Calibri" panose="020F0502020204030204" pitchFamily="34" charset="0"/>
                <a:cs typeface="Calibri" panose="020F0502020204030204" pitchFamily="34" charset="0"/>
              </a:rPr>
              <a:t>models</a:t>
            </a:r>
            <a:endParaRPr sz="2400" dirty="0">
              <a:latin typeface="Calibri" panose="020F0502020204030204" pitchFamily="34" charset="0"/>
              <a:cs typeface="Calibri" panose="020F0502020204030204" pitchFamily="34" charset="0"/>
            </a:endParaRPr>
          </a:p>
        </p:txBody>
      </p:sp>
      <p:grpSp>
        <p:nvGrpSpPr>
          <p:cNvPr id="4" name="object 4"/>
          <p:cNvGrpSpPr/>
          <p:nvPr/>
        </p:nvGrpSpPr>
        <p:grpSpPr>
          <a:xfrm>
            <a:off x="2581998" y="2918671"/>
            <a:ext cx="2824639" cy="2337435"/>
            <a:chOff x="3442663" y="2748561"/>
            <a:chExt cx="3766185" cy="3116580"/>
          </a:xfrm>
        </p:grpSpPr>
        <p:sp>
          <p:nvSpPr>
            <p:cNvPr id="5" name="object 5"/>
            <p:cNvSpPr/>
            <p:nvPr/>
          </p:nvSpPr>
          <p:spPr>
            <a:xfrm>
              <a:off x="3442663" y="2748561"/>
              <a:ext cx="3766111" cy="3116262"/>
            </a:xfrm>
            <a:prstGeom prst="rect">
              <a:avLst/>
            </a:prstGeom>
            <a:blipFill>
              <a:blip r:embed="rId2" cstate="print"/>
              <a:stretch>
                <a:fillRect/>
              </a:stretch>
            </a:blipFill>
          </p:spPr>
          <p:txBody>
            <a:bodyPr wrap="square" lIns="0" tIns="0" rIns="0" bIns="0" rtlCol="0"/>
            <a:lstStyle/>
            <a:p>
              <a:endParaRPr sz="1050"/>
            </a:p>
          </p:txBody>
        </p:sp>
        <p:sp>
          <p:nvSpPr>
            <p:cNvPr id="6" name="object 6"/>
            <p:cNvSpPr/>
            <p:nvPr/>
          </p:nvSpPr>
          <p:spPr>
            <a:xfrm>
              <a:off x="4603381" y="2856128"/>
              <a:ext cx="883285" cy="573405"/>
            </a:xfrm>
            <a:custGeom>
              <a:avLst/>
              <a:gdLst/>
              <a:ahLst/>
              <a:cxnLst/>
              <a:rect l="l" t="t" r="r" b="b"/>
              <a:pathLst>
                <a:path w="883285" h="573404">
                  <a:moveTo>
                    <a:pt x="883018" y="0"/>
                  </a:moveTo>
                  <a:lnTo>
                    <a:pt x="0" y="0"/>
                  </a:lnTo>
                  <a:lnTo>
                    <a:pt x="0" y="572871"/>
                  </a:lnTo>
                  <a:lnTo>
                    <a:pt x="883018" y="572871"/>
                  </a:lnTo>
                  <a:lnTo>
                    <a:pt x="883018" y="0"/>
                  </a:lnTo>
                  <a:close/>
                </a:path>
              </a:pathLst>
            </a:custGeom>
            <a:solidFill>
              <a:srgbClr val="FFFFFF"/>
            </a:solidFill>
          </p:spPr>
          <p:txBody>
            <a:bodyPr wrap="square" lIns="0" tIns="0" rIns="0" bIns="0" rtlCol="0"/>
            <a:lstStyle/>
            <a:p>
              <a:endParaRPr sz="1050"/>
            </a:p>
          </p:txBody>
        </p:sp>
      </p:grpSp>
      <p:sp>
        <p:nvSpPr>
          <p:cNvPr id="7" name="object 7"/>
          <p:cNvSpPr txBox="1"/>
          <p:nvPr/>
        </p:nvSpPr>
        <p:spPr>
          <a:xfrm>
            <a:off x="3484457" y="2892484"/>
            <a:ext cx="601980" cy="980076"/>
          </a:xfrm>
          <a:prstGeom prst="rect">
            <a:avLst/>
          </a:prstGeom>
        </p:spPr>
        <p:txBody>
          <a:bodyPr vert="horz" wrap="square" lIns="0" tIns="10478" rIns="0" bIns="0" rtlCol="0">
            <a:spAutoFit/>
          </a:bodyPr>
          <a:lstStyle/>
          <a:p>
            <a:pPr marL="9525">
              <a:spcBef>
                <a:spcPts val="83"/>
              </a:spcBef>
            </a:pPr>
            <a:r>
              <a:rPr sz="2400" spc="-191" dirty="0">
                <a:latin typeface="Times New Roman"/>
                <a:cs typeface="Times New Roman"/>
              </a:rPr>
              <a:t>C</a:t>
            </a:r>
            <a:r>
              <a:rPr sz="3150" spc="-191" dirty="0">
                <a:latin typeface="Symbol"/>
                <a:cs typeface="Symbol"/>
              </a:rPr>
              <a:t></a:t>
            </a:r>
            <a:r>
              <a:rPr sz="2513" i="1" spc="-191" dirty="0">
                <a:latin typeface="Symbol"/>
                <a:cs typeface="Symbol"/>
              </a:rPr>
              <a:t></a:t>
            </a:r>
            <a:r>
              <a:rPr sz="2513" i="1" spc="-285" dirty="0">
                <a:latin typeface="Times New Roman"/>
                <a:cs typeface="Times New Roman"/>
              </a:rPr>
              <a:t> </a:t>
            </a:r>
            <a:r>
              <a:rPr sz="3150" spc="-259" dirty="0">
                <a:latin typeface="Symbol"/>
                <a:cs typeface="Symbol"/>
              </a:rPr>
              <a:t></a:t>
            </a:r>
            <a:endParaRPr sz="3150">
              <a:latin typeface="Symbol"/>
              <a:cs typeface="Symbol"/>
            </a:endParaRPr>
          </a:p>
        </p:txBody>
      </p:sp>
      <p:sp>
        <p:nvSpPr>
          <p:cNvPr id="8" name="object 8"/>
          <p:cNvSpPr/>
          <p:nvPr/>
        </p:nvSpPr>
        <p:spPr>
          <a:xfrm>
            <a:off x="5102942" y="4331083"/>
            <a:ext cx="204788" cy="284798"/>
          </a:xfrm>
          <a:custGeom>
            <a:avLst/>
            <a:gdLst/>
            <a:ahLst/>
            <a:cxnLst/>
            <a:rect l="l" t="t" r="r" b="b"/>
            <a:pathLst>
              <a:path w="273050" h="379729">
                <a:moveTo>
                  <a:pt x="273050" y="0"/>
                </a:moveTo>
                <a:lnTo>
                  <a:pt x="0" y="0"/>
                </a:lnTo>
                <a:lnTo>
                  <a:pt x="0" y="379412"/>
                </a:lnTo>
                <a:lnTo>
                  <a:pt x="273050" y="379412"/>
                </a:lnTo>
                <a:lnTo>
                  <a:pt x="273050" y="0"/>
                </a:lnTo>
                <a:close/>
              </a:path>
            </a:pathLst>
          </a:custGeom>
          <a:solidFill>
            <a:srgbClr val="FFFFFF"/>
          </a:solidFill>
        </p:spPr>
        <p:txBody>
          <a:bodyPr wrap="square" lIns="0" tIns="0" rIns="0" bIns="0" rtlCol="0"/>
          <a:lstStyle/>
          <a:p>
            <a:endParaRPr sz="1050"/>
          </a:p>
        </p:txBody>
      </p:sp>
      <p:sp>
        <p:nvSpPr>
          <p:cNvPr id="9" name="object 9"/>
          <p:cNvSpPr txBox="1"/>
          <p:nvPr/>
        </p:nvSpPr>
        <p:spPr>
          <a:xfrm>
            <a:off x="5107540" y="4287771"/>
            <a:ext cx="147638" cy="321722"/>
          </a:xfrm>
          <a:prstGeom prst="rect">
            <a:avLst/>
          </a:prstGeom>
        </p:spPr>
        <p:txBody>
          <a:bodyPr vert="horz" wrap="square" lIns="0" tIns="10001" rIns="0" bIns="0" rtlCol="0">
            <a:spAutoFit/>
          </a:bodyPr>
          <a:lstStyle/>
          <a:p>
            <a:pPr marL="9525">
              <a:spcBef>
                <a:spcPts val="79"/>
              </a:spcBef>
            </a:pPr>
            <a:r>
              <a:rPr sz="2025" i="1" spc="-45" dirty="0">
                <a:latin typeface="Symbol"/>
                <a:cs typeface="Symbol"/>
              </a:rPr>
              <a:t></a:t>
            </a:r>
            <a:endParaRPr sz="2025">
              <a:latin typeface="Symbol"/>
              <a:cs typeface="Symbo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841992" y="2528982"/>
            <a:ext cx="5312569" cy="2576513"/>
            <a:chOff x="2455989" y="2228976"/>
            <a:chExt cx="7083425" cy="3435350"/>
          </a:xfrm>
        </p:grpSpPr>
        <p:sp>
          <p:nvSpPr>
            <p:cNvPr id="3" name="object 3"/>
            <p:cNvSpPr/>
            <p:nvPr/>
          </p:nvSpPr>
          <p:spPr>
            <a:xfrm>
              <a:off x="3481489" y="2228976"/>
              <a:ext cx="6057480" cy="3378940"/>
            </a:xfrm>
            <a:prstGeom prst="rect">
              <a:avLst/>
            </a:prstGeom>
            <a:blipFill>
              <a:blip r:embed="rId2" cstate="print"/>
              <a:stretch>
                <a:fillRect/>
              </a:stretch>
            </a:blipFill>
          </p:spPr>
          <p:txBody>
            <a:bodyPr wrap="square" lIns="0" tIns="0" rIns="0" bIns="0" rtlCol="0"/>
            <a:lstStyle/>
            <a:p>
              <a:endParaRPr sz="1050"/>
            </a:p>
          </p:txBody>
        </p:sp>
        <p:sp>
          <p:nvSpPr>
            <p:cNvPr id="4" name="object 4"/>
            <p:cNvSpPr/>
            <p:nvPr/>
          </p:nvSpPr>
          <p:spPr>
            <a:xfrm>
              <a:off x="4846421" y="5352432"/>
              <a:ext cx="261158" cy="311382"/>
            </a:xfrm>
            <a:prstGeom prst="rect">
              <a:avLst/>
            </a:prstGeom>
            <a:blipFill>
              <a:blip r:embed="rId3" cstate="print"/>
              <a:stretch>
                <a:fillRect/>
              </a:stretch>
            </a:blipFill>
          </p:spPr>
          <p:txBody>
            <a:bodyPr wrap="square" lIns="0" tIns="0" rIns="0" bIns="0" rtlCol="0"/>
            <a:lstStyle/>
            <a:p>
              <a:endParaRPr sz="1050"/>
            </a:p>
          </p:txBody>
        </p:sp>
        <p:sp>
          <p:nvSpPr>
            <p:cNvPr id="5" name="object 5"/>
            <p:cNvSpPr/>
            <p:nvPr/>
          </p:nvSpPr>
          <p:spPr>
            <a:xfrm>
              <a:off x="8678519" y="5079429"/>
              <a:ext cx="233368" cy="272997"/>
            </a:xfrm>
            <a:prstGeom prst="rect">
              <a:avLst/>
            </a:prstGeom>
            <a:blipFill>
              <a:blip r:embed="rId4" cstate="print"/>
              <a:stretch>
                <a:fillRect/>
              </a:stretch>
            </a:blipFill>
          </p:spPr>
          <p:txBody>
            <a:bodyPr wrap="square" lIns="0" tIns="0" rIns="0" bIns="0" rtlCol="0"/>
            <a:lstStyle/>
            <a:p>
              <a:endParaRPr sz="1050"/>
            </a:p>
          </p:txBody>
        </p:sp>
        <p:sp>
          <p:nvSpPr>
            <p:cNvPr id="6" name="object 6"/>
            <p:cNvSpPr/>
            <p:nvPr/>
          </p:nvSpPr>
          <p:spPr>
            <a:xfrm>
              <a:off x="2455989" y="3832649"/>
              <a:ext cx="1023670" cy="300337"/>
            </a:xfrm>
            <a:prstGeom prst="rect">
              <a:avLst/>
            </a:prstGeom>
            <a:blipFill>
              <a:blip r:embed="rId5" cstate="print"/>
              <a:stretch>
                <a:fillRect/>
              </a:stretch>
            </a:blipFill>
          </p:spPr>
          <p:txBody>
            <a:bodyPr wrap="square" lIns="0" tIns="0" rIns="0" bIns="0" rtlCol="0"/>
            <a:lstStyle/>
            <a:p>
              <a:endParaRPr sz="1050"/>
            </a:p>
          </p:txBody>
        </p:sp>
      </p:grpSp>
      <p:sp>
        <p:nvSpPr>
          <p:cNvPr id="7" name="object 7"/>
          <p:cNvSpPr txBox="1">
            <a:spLocks noGrp="1"/>
          </p:cNvSpPr>
          <p:nvPr>
            <p:ph type="title"/>
          </p:nvPr>
        </p:nvSpPr>
        <p:spPr>
          <a:xfrm>
            <a:off x="1976173" y="318630"/>
            <a:ext cx="4455319" cy="1130438"/>
          </a:xfrm>
          <a:prstGeom prst="rect">
            <a:avLst/>
          </a:prstGeom>
        </p:spPr>
        <p:txBody>
          <a:bodyPr spcFirstLastPara="1" vert="horz" wrap="square" lIns="0" tIns="9525" rIns="0" bIns="0" rtlCol="0" anchor="ctr" anchorCtr="0">
            <a:spAutoFit/>
          </a:bodyPr>
          <a:lstStyle/>
          <a:p>
            <a:pPr marL="9525">
              <a:spcBef>
                <a:spcPts val="75"/>
              </a:spcBef>
            </a:pPr>
            <a:r>
              <a:rPr sz="3600" b="1" spc="-217" dirty="0"/>
              <a:t>Practical Tips:</a:t>
            </a:r>
            <a:r>
              <a:rPr sz="3600" b="1" spc="-315" dirty="0"/>
              <a:t> </a:t>
            </a:r>
            <a:r>
              <a:rPr sz="3600" b="1" spc="-188" dirty="0"/>
              <a:t>Initialization</a:t>
            </a:r>
          </a:p>
        </p:txBody>
      </p:sp>
      <p:sp>
        <p:nvSpPr>
          <p:cNvPr id="8" name="object 8"/>
          <p:cNvSpPr txBox="1"/>
          <p:nvPr/>
        </p:nvSpPr>
        <p:spPr>
          <a:xfrm>
            <a:off x="687705" y="1782974"/>
            <a:ext cx="6863239" cy="748282"/>
          </a:xfrm>
          <a:prstGeom prst="rect">
            <a:avLst/>
          </a:prstGeom>
        </p:spPr>
        <p:txBody>
          <a:bodyPr vert="horz" wrap="square" lIns="0" tIns="9525" rIns="0" bIns="0" rtlCol="0">
            <a:spAutoFit/>
          </a:bodyPr>
          <a:lstStyle/>
          <a:p>
            <a:pPr marL="180975" indent="-171450">
              <a:spcBef>
                <a:spcPts val="75"/>
              </a:spcBef>
              <a:buFont typeface="Arial"/>
              <a:buChar char="•"/>
              <a:tabLst>
                <a:tab pos="180975" algn="l"/>
              </a:tabLst>
            </a:pPr>
            <a:r>
              <a:rPr sz="2400" spc="-199" dirty="0">
                <a:latin typeface="Calibri" panose="020F0502020204030204" pitchFamily="34" charset="0"/>
                <a:cs typeface="Calibri" panose="020F0502020204030204" pitchFamily="34" charset="0"/>
              </a:rPr>
              <a:t>Different </a:t>
            </a:r>
            <a:r>
              <a:rPr sz="2400" spc="-165" dirty="0">
                <a:latin typeface="Calibri" panose="020F0502020204030204" pitchFamily="34" charset="0"/>
                <a:cs typeface="Calibri" panose="020F0502020204030204" pitchFamily="34" charset="0"/>
              </a:rPr>
              <a:t>initialization </a:t>
            </a:r>
            <a:r>
              <a:rPr sz="2400" spc="-139" dirty="0">
                <a:latin typeface="Calibri" panose="020F0502020204030204" pitchFamily="34" charset="0"/>
                <a:cs typeface="Calibri" panose="020F0502020204030204" pitchFamily="34" charset="0"/>
              </a:rPr>
              <a:t>parameters </a:t>
            </a:r>
            <a:r>
              <a:rPr sz="2400" spc="-101" dirty="0">
                <a:latin typeface="Calibri" panose="020F0502020204030204" pitchFamily="34" charset="0"/>
                <a:cs typeface="Calibri" panose="020F0502020204030204" pitchFamily="34" charset="0"/>
              </a:rPr>
              <a:t>may </a:t>
            </a:r>
            <a:r>
              <a:rPr sz="2400" spc="-169" dirty="0">
                <a:latin typeface="Calibri" panose="020F0502020204030204" pitchFamily="34" charset="0"/>
                <a:cs typeface="Calibri" panose="020F0502020204030204" pitchFamily="34" charset="0"/>
              </a:rPr>
              <a:t>result </a:t>
            </a:r>
            <a:r>
              <a:rPr sz="2400" spc="-116" dirty="0">
                <a:latin typeface="Calibri" panose="020F0502020204030204" pitchFamily="34" charset="0"/>
                <a:cs typeface="Calibri" panose="020F0502020204030204" pitchFamily="34" charset="0"/>
              </a:rPr>
              <a:t>in </a:t>
            </a:r>
            <a:r>
              <a:rPr sz="2400" spc="-199" dirty="0">
                <a:latin typeface="Calibri" panose="020F0502020204030204" pitchFamily="34" charset="0"/>
                <a:cs typeface="Calibri" panose="020F0502020204030204" pitchFamily="34" charset="0"/>
              </a:rPr>
              <a:t>different </a:t>
            </a:r>
            <a:r>
              <a:rPr sz="2400" spc="-150" dirty="0">
                <a:latin typeface="Calibri" panose="020F0502020204030204" pitchFamily="34" charset="0"/>
                <a:cs typeface="Calibri" panose="020F0502020204030204" pitchFamily="34" charset="0"/>
              </a:rPr>
              <a:t>trained</a:t>
            </a:r>
            <a:r>
              <a:rPr sz="2400" spc="-105" dirty="0">
                <a:latin typeface="Calibri" panose="020F0502020204030204" pitchFamily="34" charset="0"/>
                <a:cs typeface="Calibri" panose="020F0502020204030204" pitchFamily="34" charset="0"/>
              </a:rPr>
              <a:t> </a:t>
            </a:r>
            <a:r>
              <a:rPr sz="2400" spc="-94" dirty="0">
                <a:latin typeface="Calibri" panose="020F0502020204030204" pitchFamily="34" charset="0"/>
                <a:cs typeface="Calibri" panose="020F0502020204030204" pitchFamily="34" charset="0"/>
              </a:rPr>
              <a:t>models</a:t>
            </a:r>
            <a:endParaRPr sz="2400" dirty="0">
              <a:latin typeface="Calibri" panose="020F0502020204030204" pitchFamily="34" charset="0"/>
              <a:cs typeface="Calibri" panose="020F0502020204030204" pitchFamily="34" charset="0"/>
            </a:endParaRPr>
          </a:p>
        </p:txBody>
      </p:sp>
      <p:sp>
        <p:nvSpPr>
          <p:cNvPr id="9" name="object 9"/>
          <p:cNvSpPr txBox="1"/>
          <p:nvPr/>
        </p:nvSpPr>
        <p:spPr>
          <a:xfrm>
            <a:off x="1908591" y="5204836"/>
            <a:ext cx="5361146" cy="666208"/>
          </a:xfrm>
          <a:prstGeom prst="rect">
            <a:avLst/>
          </a:prstGeom>
          <a:solidFill>
            <a:srgbClr val="FFFF99"/>
          </a:solidFill>
          <a:ln w="3175">
            <a:solidFill>
              <a:srgbClr val="595959"/>
            </a:solidFill>
          </a:ln>
        </p:spPr>
        <p:txBody>
          <a:bodyPr vert="horz" wrap="square" lIns="0" tIns="24765" rIns="0" bIns="0" rtlCol="0">
            <a:spAutoFit/>
          </a:bodyPr>
          <a:lstStyle/>
          <a:p>
            <a:pPr marL="289084" algn="ctr">
              <a:spcBef>
                <a:spcPts val="195"/>
              </a:spcBef>
            </a:pPr>
            <a:r>
              <a:rPr sz="2000" spc="-64" dirty="0">
                <a:latin typeface="Calibri" panose="020F0502020204030204" pitchFamily="34" charset="0"/>
                <a:cs typeface="Calibri" panose="020F0502020204030204" pitchFamily="34" charset="0"/>
              </a:rPr>
              <a:t>Do </a:t>
            </a:r>
            <a:r>
              <a:rPr sz="2000" spc="-127" dirty="0">
                <a:latin typeface="Calibri" panose="020F0502020204030204" pitchFamily="34" charset="0"/>
                <a:cs typeface="Calibri" panose="020F0502020204030204" pitchFamily="34" charset="0"/>
              </a:rPr>
              <a:t>not </a:t>
            </a:r>
            <a:r>
              <a:rPr sz="2000" spc="-139" dirty="0">
                <a:latin typeface="Calibri" panose="020F0502020204030204" pitchFamily="34" charset="0"/>
                <a:cs typeface="Calibri" panose="020F0502020204030204" pitchFamily="34" charset="0"/>
              </a:rPr>
              <a:t>initialize </a:t>
            </a:r>
            <a:r>
              <a:rPr sz="2000" spc="-127" dirty="0">
                <a:latin typeface="Calibri" panose="020F0502020204030204" pitchFamily="34" charset="0"/>
                <a:cs typeface="Calibri" panose="020F0502020204030204" pitchFamily="34" charset="0"/>
              </a:rPr>
              <a:t>the </a:t>
            </a:r>
            <a:r>
              <a:rPr sz="2000" spc="-116" dirty="0">
                <a:latin typeface="Calibri" panose="020F0502020204030204" pitchFamily="34" charset="0"/>
                <a:cs typeface="Calibri" panose="020F0502020204030204" pitchFamily="34" charset="0"/>
              </a:rPr>
              <a:t>parameters </a:t>
            </a:r>
            <a:r>
              <a:rPr sz="2000" spc="-98" dirty="0">
                <a:latin typeface="Calibri" panose="020F0502020204030204" pitchFamily="34" charset="0"/>
                <a:cs typeface="Calibri" panose="020F0502020204030204" pitchFamily="34" charset="0"/>
              </a:rPr>
              <a:t>equally </a:t>
            </a:r>
            <a:r>
              <a:rPr sz="2000" dirty="0">
                <a:latin typeface="Calibri" panose="020F0502020204030204" pitchFamily="34" charset="0"/>
                <a:cs typeface="Calibri" panose="020F0502020204030204" pitchFamily="34" charset="0"/>
              </a:rPr>
              <a:t> </a:t>
            </a:r>
            <a:endParaRPr lang="en-US" sz="2000" dirty="0">
              <a:latin typeface="Calibri" panose="020F0502020204030204" pitchFamily="34" charset="0"/>
              <a:cs typeface="Calibri" panose="020F0502020204030204" pitchFamily="34" charset="0"/>
            </a:endParaRPr>
          </a:p>
          <a:p>
            <a:pPr marL="289084" algn="ctr">
              <a:spcBef>
                <a:spcPts val="195"/>
              </a:spcBef>
            </a:pPr>
            <a:r>
              <a:rPr sz="2000" spc="-158" dirty="0">
                <a:latin typeface="Calibri" panose="020F0502020204030204" pitchFamily="34" charset="0"/>
                <a:cs typeface="Calibri" panose="020F0502020204030204" pitchFamily="34" charset="0"/>
              </a:rPr>
              <a:t>set </a:t>
            </a:r>
            <a:r>
              <a:rPr sz="2000" spc="-94" dirty="0">
                <a:latin typeface="Calibri" panose="020F0502020204030204" pitchFamily="34" charset="0"/>
                <a:cs typeface="Calibri" panose="020F0502020204030204" pitchFamily="34" charset="0"/>
              </a:rPr>
              <a:t>them</a:t>
            </a:r>
            <a:r>
              <a:rPr sz="2000" spc="60" dirty="0">
                <a:latin typeface="Calibri" panose="020F0502020204030204" pitchFamily="34" charset="0"/>
                <a:cs typeface="Calibri" panose="020F0502020204030204" pitchFamily="34" charset="0"/>
              </a:rPr>
              <a:t> </a:t>
            </a:r>
            <a:r>
              <a:rPr sz="2000" spc="-98" dirty="0">
                <a:latin typeface="Calibri" panose="020F0502020204030204" pitchFamily="34" charset="0"/>
                <a:cs typeface="Calibri" panose="020F0502020204030204" pitchFamily="34" charset="0"/>
              </a:rPr>
              <a:t>randomly</a:t>
            </a:r>
            <a:endParaRPr sz="2000" dirty="0">
              <a:latin typeface="Calibri" panose="020F0502020204030204" pitchFamily="34" charset="0"/>
              <a:cs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4" y="734265"/>
            <a:ext cx="4711065" cy="1130438"/>
          </a:xfrm>
          <a:prstGeom prst="rect">
            <a:avLst/>
          </a:prstGeom>
        </p:spPr>
        <p:txBody>
          <a:bodyPr spcFirstLastPara="1" vert="horz" wrap="square" lIns="0" tIns="9525" rIns="0" bIns="0" rtlCol="0" anchor="ctr" anchorCtr="0">
            <a:spAutoFit/>
          </a:bodyPr>
          <a:lstStyle/>
          <a:p>
            <a:pPr marL="9525">
              <a:spcBef>
                <a:spcPts val="75"/>
              </a:spcBef>
            </a:pPr>
            <a:r>
              <a:rPr sz="3600" b="1" spc="-217" dirty="0"/>
              <a:t>Practical Tips: </a:t>
            </a:r>
            <a:r>
              <a:rPr sz="3600" b="1" spc="-165" dirty="0"/>
              <a:t>Learning</a:t>
            </a:r>
            <a:r>
              <a:rPr sz="3600" b="1" spc="-334" dirty="0"/>
              <a:t> </a:t>
            </a:r>
            <a:r>
              <a:rPr sz="3600" b="1" spc="-203" dirty="0"/>
              <a:t>Rate</a:t>
            </a:r>
          </a:p>
        </p:txBody>
      </p:sp>
      <p:sp>
        <p:nvSpPr>
          <p:cNvPr id="3" name="object 3"/>
          <p:cNvSpPr/>
          <p:nvPr/>
        </p:nvSpPr>
        <p:spPr>
          <a:xfrm>
            <a:off x="6130090" y="2546832"/>
            <a:ext cx="2696975" cy="364455"/>
          </a:xfrm>
          <a:prstGeom prst="rect">
            <a:avLst/>
          </a:prstGeom>
          <a:blipFill>
            <a:blip r:embed="rId2" cstate="print"/>
            <a:stretch>
              <a:fillRect/>
            </a:stretch>
          </a:blipFill>
        </p:spPr>
        <p:txBody>
          <a:bodyPr wrap="square" lIns="0" tIns="0" rIns="0" bIns="0" rtlCol="0"/>
          <a:lstStyle/>
          <a:p>
            <a:endParaRPr sz="1050"/>
          </a:p>
        </p:txBody>
      </p:sp>
      <p:sp>
        <p:nvSpPr>
          <p:cNvPr id="4" name="object 4"/>
          <p:cNvSpPr txBox="1"/>
          <p:nvPr/>
        </p:nvSpPr>
        <p:spPr>
          <a:xfrm>
            <a:off x="3096082" y="5263137"/>
            <a:ext cx="3034189" cy="256802"/>
          </a:xfrm>
          <a:prstGeom prst="rect">
            <a:avLst/>
          </a:prstGeom>
          <a:solidFill>
            <a:srgbClr val="FFFF99"/>
          </a:solidFill>
          <a:ln w="3175">
            <a:solidFill>
              <a:srgbClr val="595959"/>
            </a:solidFill>
          </a:ln>
        </p:spPr>
        <p:txBody>
          <a:bodyPr vert="horz" wrap="square" lIns="0" tIns="25718" rIns="0" bIns="0" rtlCol="0">
            <a:spAutoFit/>
          </a:bodyPr>
          <a:lstStyle/>
          <a:p>
            <a:pPr marL="116681">
              <a:spcBef>
                <a:spcPts val="203"/>
              </a:spcBef>
            </a:pPr>
            <a:r>
              <a:rPr sz="1500" spc="-120" dirty="0">
                <a:latin typeface="VL PGothic"/>
                <a:cs typeface="VL PGothic"/>
              </a:rPr>
              <a:t>Learning </a:t>
            </a:r>
            <a:r>
              <a:rPr sz="1500" spc="-153" dirty="0">
                <a:latin typeface="VL PGothic"/>
                <a:cs typeface="VL PGothic"/>
              </a:rPr>
              <a:t>rate </a:t>
            </a:r>
            <a:r>
              <a:rPr sz="1500" spc="-94" dirty="0">
                <a:latin typeface="VL PGothic"/>
                <a:cs typeface="VL PGothic"/>
              </a:rPr>
              <a:t>should </a:t>
            </a:r>
            <a:r>
              <a:rPr sz="1500" spc="-71" dirty="0">
                <a:latin typeface="VL PGothic"/>
                <a:cs typeface="VL PGothic"/>
              </a:rPr>
              <a:t>be </a:t>
            </a:r>
            <a:r>
              <a:rPr sz="1500" spc="-158" dirty="0">
                <a:latin typeface="VL PGothic"/>
                <a:cs typeface="VL PGothic"/>
              </a:rPr>
              <a:t>set</a:t>
            </a:r>
            <a:r>
              <a:rPr sz="1500" spc="-139" dirty="0">
                <a:latin typeface="VL PGothic"/>
                <a:cs typeface="VL PGothic"/>
              </a:rPr>
              <a:t> carefully</a:t>
            </a:r>
            <a:endParaRPr sz="1500">
              <a:latin typeface="VL PGothic"/>
              <a:cs typeface="VL PGothic"/>
            </a:endParaRPr>
          </a:p>
        </p:txBody>
      </p:sp>
      <p:grpSp>
        <p:nvGrpSpPr>
          <p:cNvPr id="5" name="object 5"/>
          <p:cNvGrpSpPr/>
          <p:nvPr/>
        </p:nvGrpSpPr>
        <p:grpSpPr>
          <a:xfrm>
            <a:off x="2083387" y="2447402"/>
            <a:ext cx="2779395" cy="2538889"/>
            <a:chOff x="2777849" y="2120202"/>
            <a:chExt cx="3705860" cy="3385185"/>
          </a:xfrm>
        </p:grpSpPr>
        <p:sp>
          <p:nvSpPr>
            <p:cNvPr id="6" name="object 6"/>
            <p:cNvSpPr/>
            <p:nvPr/>
          </p:nvSpPr>
          <p:spPr>
            <a:xfrm>
              <a:off x="2777849" y="2120202"/>
              <a:ext cx="3705657" cy="3384661"/>
            </a:xfrm>
            <a:prstGeom prst="rect">
              <a:avLst/>
            </a:prstGeom>
            <a:blipFill>
              <a:blip r:embed="rId3" cstate="print"/>
              <a:stretch>
                <a:fillRect/>
              </a:stretch>
            </a:blipFill>
          </p:spPr>
          <p:txBody>
            <a:bodyPr wrap="square" lIns="0" tIns="0" rIns="0" bIns="0" rtlCol="0"/>
            <a:lstStyle/>
            <a:p>
              <a:endParaRPr sz="1050"/>
            </a:p>
          </p:txBody>
        </p:sp>
        <p:sp>
          <p:nvSpPr>
            <p:cNvPr id="7" name="object 7"/>
            <p:cNvSpPr/>
            <p:nvPr/>
          </p:nvSpPr>
          <p:spPr>
            <a:xfrm>
              <a:off x="4577257" y="2395931"/>
              <a:ext cx="883285" cy="573405"/>
            </a:xfrm>
            <a:custGeom>
              <a:avLst/>
              <a:gdLst/>
              <a:ahLst/>
              <a:cxnLst/>
              <a:rect l="l" t="t" r="r" b="b"/>
              <a:pathLst>
                <a:path w="883285" h="573405">
                  <a:moveTo>
                    <a:pt x="883018" y="0"/>
                  </a:moveTo>
                  <a:lnTo>
                    <a:pt x="0" y="0"/>
                  </a:lnTo>
                  <a:lnTo>
                    <a:pt x="0" y="572871"/>
                  </a:lnTo>
                  <a:lnTo>
                    <a:pt x="883018" y="572871"/>
                  </a:lnTo>
                  <a:lnTo>
                    <a:pt x="883018" y="0"/>
                  </a:lnTo>
                  <a:close/>
                </a:path>
              </a:pathLst>
            </a:custGeom>
            <a:solidFill>
              <a:srgbClr val="FFFFFF"/>
            </a:solidFill>
          </p:spPr>
          <p:txBody>
            <a:bodyPr wrap="square" lIns="0" tIns="0" rIns="0" bIns="0" rtlCol="0"/>
            <a:lstStyle/>
            <a:p>
              <a:endParaRPr sz="1050"/>
            </a:p>
          </p:txBody>
        </p:sp>
      </p:grpSp>
      <p:sp>
        <p:nvSpPr>
          <p:cNvPr id="8" name="object 8"/>
          <p:cNvSpPr txBox="1"/>
          <p:nvPr/>
        </p:nvSpPr>
        <p:spPr>
          <a:xfrm>
            <a:off x="3464864" y="2547336"/>
            <a:ext cx="601980" cy="980076"/>
          </a:xfrm>
          <a:prstGeom prst="rect">
            <a:avLst/>
          </a:prstGeom>
        </p:spPr>
        <p:txBody>
          <a:bodyPr vert="horz" wrap="square" lIns="0" tIns="10478" rIns="0" bIns="0" rtlCol="0">
            <a:spAutoFit/>
          </a:bodyPr>
          <a:lstStyle/>
          <a:p>
            <a:pPr marL="9525">
              <a:spcBef>
                <a:spcPts val="83"/>
              </a:spcBef>
            </a:pPr>
            <a:r>
              <a:rPr sz="2400" spc="-191" dirty="0">
                <a:latin typeface="Times New Roman"/>
                <a:cs typeface="Times New Roman"/>
              </a:rPr>
              <a:t>C</a:t>
            </a:r>
            <a:r>
              <a:rPr sz="3150" spc="-191" dirty="0">
                <a:latin typeface="Symbol"/>
                <a:cs typeface="Symbol"/>
              </a:rPr>
              <a:t></a:t>
            </a:r>
            <a:r>
              <a:rPr sz="2513" i="1" spc="-191" dirty="0">
                <a:latin typeface="Symbol"/>
                <a:cs typeface="Symbol"/>
              </a:rPr>
              <a:t></a:t>
            </a:r>
            <a:r>
              <a:rPr sz="2513" i="1" spc="-285" dirty="0">
                <a:latin typeface="Times New Roman"/>
                <a:cs typeface="Times New Roman"/>
              </a:rPr>
              <a:t> </a:t>
            </a:r>
            <a:r>
              <a:rPr sz="3150" spc="-259" dirty="0">
                <a:latin typeface="Symbol"/>
                <a:cs typeface="Symbol"/>
              </a:rPr>
              <a:t></a:t>
            </a:r>
            <a:endParaRPr sz="3150">
              <a:latin typeface="Symbol"/>
              <a:cs typeface="Symbol"/>
            </a:endParaRPr>
          </a:p>
        </p:txBody>
      </p:sp>
      <p:sp>
        <p:nvSpPr>
          <p:cNvPr id="9" name="object 9"/>
          <p:cNvSpPr/>
          <p:nvPr/>
        </p:nvSpPr>
        <p:spPr>
          <a:xfrm>
            <a:off x="4613090" y="4074118"/>
            <a:ext cx="204788" cy="284798"/>
          </a:xfrm>
          <a:custGeom>
            <a:avLst/>
            <a:gdLst/>
            <a:ahLst/>
            <a:cxnLst/>
            <a:rect l="l" t="t" r="r" b="b"/>
            <a:pathLst>
              <a:path w="273050" h="379729">
                <a:moveTo>
                  <a:pt x="273037" y="0"/>
                </a:moveTo>
                <a:lnTo>
                  <a:pt x="0" y="0"/>
                </a:lnTo>
                <a:lnTo>
                  <a:pt x="0" y="379399"/>
                </a:lnTo>
                <a:lnTo>
                  <a:pt x="273037" y="379399"/>
                </a:lnTo>
                <a:lnTo>
                  <a:pt x="273037" y="0"/>
                </a:lnTo>
                <a:close/>
              </a:path>
            </a:pathLst>
          </a:custGeom>
          <a:solidFill>
            <a:srgbClr val="FFFFFF"/>
          </a:solidFill>
        </p:spPr>
        <p:txBody>
          <a:bodyPr wrap="square" lIns="0" tIns="0" rIns="0" bIns="0" rtlCol="0"/>
          <a:lstStyle/>
          <a:p>
            <a:endParaRPr sz="1050"/>
          </a:p>
        </p:txBody>
      </p:sp>
      <p:sp>
        <p:nvSpPr>
          <p:cNvPr id="10" name="object 10"/>
          <p:cNvSpPr txBox="1"/>
          <p:nvPr/>
        </p:nvSpPr>
        <p:spPr>
          <a:xfrm>
            <a:off x="4617689" y="4030796"/>
            <a:ext cx="147638" cy="321722"/>
          </a:xfrm>
          <a:prstGeom prst="rect">
            <a:avLst/>
          </a:prstGeom>
        </p:spPr>
        <p:txBody>
          <a:bodyPr vert="horz" wrap="square" lIns="0" tIns="10001" rIns="0" bIns="0" rtlCol="0">
            <a:spAutoFit/>
          </a:bodyPr>
          <a:lstStyle/>
          <a:p>
            <a:pPr marL="9525">
              <a:spcBef>
                <a:spcPts val="79"/>
              </a:spcBef>
            </a:pPr>
            <a:r>
              <a:rPr sz="2025" i="1" spc="-45" dirty="0">
                <a:latin typeface="Symbol"/>
                <a:cs typeface="Symbol"/>
              </a:rPr>
              <a:t></a:t>
            </a:r>
            <a:endParaRPr sz="2025">
              <a:latin typeface="Symbol"/>
              <a:cs typeface="Symbo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6" y="484887"/>
            <a:ext cx="4613434" cy="1130438"/>
          </a:xfrm>
          <a:prstGeom prst="rect">
            <a:avLst/>
          </a:prstGeom>
        </p:spPr>
        <p:txBody>
          <a:bodyPr spcFirstLastPara="1" vert="horz" wrap="square" lIns="0" tIns="9525" rIns="0" bIns="0" rtlCol="0" anchor="ctr" anchorCtr="0">
            <a:spAutoFit/>
          </a:bodyPr>
          <a:lstStyle/>
          <a:p>
            <a:pPr marL="9525">
              <a:spcBef>
                <a:spcPts val="75"/>
              </a:spcBef>
            </a:pPr>
            <a:r>
              <a:rPr sz="3600" b="1" spc="-188" dirty="0"/>
              <a:t>Tips </a:t>
            </a:r>
            <a:r>
              <a:rPr sz="3600" b="1" spc="-169" dirty="0"/>
              <a:t>for </a:t>
            </a:r>
            <a:r>
              <a:rPr sz="3600" b="1" spc="-120" dirty="0"/>
              <a:t>Mini-Batch</a:t>
            </a:r>
            <a:r>
              <a:rPr sz="3600" b="1" spc="-420" dirty="0"/>
              <a:t> </a:t>
            </a:r>
            <a:r>
              <a:rPr sz="3600" b="1" spc="-206" dirty="0"/>
              <a:t>Training</a:t>
            </a:r>
          </a:p>
        </p:txBody>
      </p:sp>
      <p:sp>
        <p:nvSpPr>
          <p:cNvPr id="3" name="object 3"/>
          <p:cNvSpPr txBox="1"/>
          <p:nvPr/>
        </p:nvSpPr>
        <p:spPr>
          <a:xfrm>
            <a:off x="687706" y="2217800"/>
            <a:ext cx="7812405" cy="2787301"/>
          </a:xfrm>
          <a:prstGeom prst="rect">
            <a:avLst/>
          </a:prstGeom>
        </p:spPr>
        <p:txBody>
          <a:bodyPr vert="horz" wrap="square" lIns="0" tIns="9525" rIns="0" bIns="0" rtlCol="0">
            <a:spAutoFit/>
          </a:bodyPr>
          <a:lstStyle/>
          <a:p>
            <a:pPr marL="180975" indent="-171450">
              <a:spcBef>
                <a:spcPts val="75"/>
              </a:spcBef>
              <a:buFont typeface="Arial"/>
              <a:buChar char="•"/>
              <a:tabLst>
                <a:tab pos="180975" algn="l"/>
              </a:tabLst>
            </a:pPr>
            <a:r>
              <a:rPr sz="2400" spc="-221" dirty="0">
                <a:latin typeface="Calibri" panose="020F0502020204030204" pitchFamily="34" charset="0"/>
                <a:cs typeface="Calibri" panose="020F0502020204030204" pitchFamily="34" charset="0"/>
              </a:rPr>
              <a:t>Shuffle </a:t>
            </a:r>
            <a:r>
              <a:rPr sz="2400" spc="-191" dirty="0">
                <a:latin typeface="Calibri" panose="020F0502020204030204" pitchFamily="34" charset="0"/>
                <a:cs typeface="Calibri" panose="020F0502020204030204" pitchFamily="34" charset="0"/>
              </a:rPr>
              <a:t>training </a:t>
            </a:r>
            <a:r>
              <a:rPr sz="2400" spc="-135" dirty="0">
                <a:latin typeface="Calibri" panose="020F0502020204030204" pitchFamily="34" charset="0"/>
                <a:cs typeface="Calibri" panose="020F0502020204030204" pitchFamily="34" charset="0"/>
              </a:rPr>
              <a:t>samples </a:t>
            </a:r>
            <a:r>
              <a:rPr sz="2400" spc="-184" dirty="0">
                <a:latin typeface="Calibri" panose="020F0502020204030204" pitchFamily="34" charset="0"/>
                <a:cs typeface="Calibri" panose="020F0502020204030204" pitchFamily="34" charset="0"/>
              </a:rPr>
              <a:t>before </a:t>
            </a:r>
            <a:r>
              <a:rPr sz="2400" spc="-161" dirty="0">
                <a:latin typeface="Calibri" panose="020F0502020204030204" pitchFamily="34" charset="0"/>
                <a:cs typeface="Calibri" panose="020F0502020204030204" pitchFamily="34" charset="0"/>
              </a:rPr>
              <a:t>every</a:t>
            </a:r>
            <a:r>
              <a:rPr sz="2400" spc="-34" dirty="0">
                <a:latin typeface="Calibri" panose="020F0502020204030204" pitchFamily="34" charset="0"/>
                <a:cs typeface="Calibri" panose="020F0502020204030204" pitchFamily="34" charset="0"/>
              </a:rPr>
              <a:t> </a:t>
            </a:r>
            <a:r>
              <a:rPr sz="2400" spc="-105" dirty="0">
                <a:latin typeface="Calibri" panose="020F0502020204030204" pitchFamily="34" charset="0"/>
                <a:cs typeface="Calibri" panose="020F0502020204030204" pitchFamily="34" charset="0"/>
              </a:rPr>
              <a:t>epoch</a:t>
            </a:r>
            <a:endParaRPr sz="2400" dirty="0">
              <a:latin typeface="Calibri" panose="020F0502020204030204" pitchFamily="34" charset="0"/>
              <a:cs typeface="Calibri" panose="020F0502020204030204" pitchFamily="34" charset="0"/>
            </a:endParaRPr>
          </a:p>
          <a:p>
            <a:pPr marL="523875" lvl="1" indent="-171926">
              <a:spcBef>
                <a:spcPts val="109"/>
              </a:spcBef>
              <a:buFont typeface="Arial"/>
              <a:buChar char="•"/>
              <a:tabLst>
                <a:tab pos="523875" algn="l"/>
              </a:tabLst>
            </a:pPr>
            <a:r>
              <a:rPr sz="2400" spc="-176" dirty="0">
                <a:latin typeface="Calibri" panose="020F0502020204030204" pitchFamily="34" charset="0"/>
                <a:cs typeface="Calibri" panose="020F0502020204030204" pitchFamily="34" charset="0"/>
              </a:rPr>
              <a:t>the</a:t>
            </a:r>
            <a:r>
              <a:rPr sz="2400" spc="-86" dirty="0">
                <a:latin typeface="Calibri" panose="020F0502020204030204" pitchFamily="34" charset="0"/>
                <a:cs typeface="Calibri" panose="020F0502020204030204" pitchFamily="34" charset="0"/>
              </a:rPr>
              <a:t> </a:t>
            </a:r>
            <a:r>
              <a:rPr sz="2400" spc="-180" dirty="0">
                <a:latin typeface="Calibri" panose="020F0502020204030204" pitchFamily="34" charset="0"/>
                <a:cs typeface="Calibri" panose="020F0502020204030204" pitchFamily="34" charset="0"/>
              </a:rPr>
              <a:t>network</a:t>
            </a:r>
            <a:r>
              <a:rPr sz="2400" spc="-83" dirty="0">
                <a:latin typeface="Calibri" panose="020F0502020204030204" pitchFamily="34" charset="0"/>
                <a:cs typeface="Calibri" panose="020F0502020204030204" pitchFamily="34" charset="0"/>
              </a:rPr>
              <a:t> </a:t>
            </a:r>
            <a:r>
              <a:rPr sz="2400" spc="-172" dirty="0">
                <a:latin typeface="Calibri" panose="020F0502020204030204" pitchFamily="34" charset="0"/>
                <a:cs typeface="Calibri" panose="020F0502020204030204" pitchFamily="34" charset="0"/>
              </a:rPr>
              <a:t>might</a:t>
            </a:r>
            <a:r>
              <a:rPr sz="2400" spc="-86" dirty="0">
                <a:latin typeface="Calibri" panose="020F0502020204030204" pitchFamily="34" charset="0"/>
                <a:cs typeface="Calibri" panose="020F0502020204030204" pitchFamily="34" charset="0"/>
              </a:rPr>
              <a:t> </a:t>
            </a:r>
            <a:r>
              <a:rPr sz="2400" spc="-120" dirty="0">
                <a:latin typeface="Calibri" panose="020F0502020204030204" pitchFamily="34" charset="0"/>
                <a:cs typeface="Calibri" panose="020F0502020204030204" pitchFamily="34" charset="0"/>
              </a:rPr>
              <a:t>memorize</a:t>
            </a:r>
            <a:r>
              <a:rPr sz="2400" spc="-86" dirty="0">
                <a:latin typeface="Calibri" panose="020F0502020204030204" pitchFamily="34" charset="0"/>
                <a:cs typeface="Calibri" panose="020F0502020204030204" pitchFamily="34" charset="0"/>
              </a:rPr>
              <a:t> </a:t>
            </a:r>
            <a:r>
              <a:rPr sz="2400" spc="-176" dirty="0">
                <a:latin typeface="Calibri" panose="020F0502020204030204" pitchFamily="34" charset="0"/>
                <a:cs typeface="Calibri" panose="020F0502020204030204" pitchFamily="34" charset="0"/>
              </a:rPr>
              <a:t>the</a:t>
            </a:r>
            <a:r>
              <a:rPr sz="2400" spc="-86" dirty="0">
                <a:latin typeface="Calibri" panose="020F0502020204030204" pitchFamily="34" charset="0"/>
                <a:cs typeface="Calibri" panose="020F0502020204030204" pitchFamily="34" charset="0"/>
              </a:rPr>
              <a:t> </a:t>
            </a:r>
            <a:r>
              <a:rPr sz="2400" spc="-150" dirty="0">
                <a:latin typeface="Calibri" panose="020F0502020204030204" pitchFamily="34" charset="0"/>
                <a:cs typeface="Calibri" panose="020F0502020204030204" pitchFamily="34" charset="0"/>
              </a:rPr>
              <a:t>order</a:t>
            </a:r>
            <a:r>
              <a:rPr sz="2400" spc="-83" dirty="0">
                <a:latin typeface="Calibri" panose="020F0502020204030204" pitchFamily="34" charset="0"/>
                <a:cs typeface="Calibri" panose="020F0502020204030204" pitchFamily="34" charset="0"/>
              </a:rPr>
              <a:t> </a:t>
            </a:r>
            <a:r>
              <a:rPr sz="2400" spc="-131" dirty="0">
                <a:latin typeface="Calibri" panose="020F0502020204030204" pitchFamily="34" charset="0"/>
                <a:cs typeface="Calibri" panose="020F0502020204030204" pitchFamily="34" charset="0"/>
              </a:rPr>
              <a:t>you</a:t>
            </a:r>
            <a:r>
              <a:rPr sz="2400" spc="-83" dirty="0">
                <a:latin typeface="Calibri" panose="020F0502020204030204" pitchFamily="34" charset="0"/>
                <a:cs typeface="Calibri" panose="020F0502020204030204" pitchFamily="34" charset="0"/>
              </a:rPr>
              <a:t> </a:t>
            </a:r>
            <a:r>
              <a:rPr sz="2400" spc="-188" dirty="0">
                <a:latin typeface="Calibri" panose="020F0502020204030204" pitchFamily="34" charset="0"/>
                <a:cs typeface="Calibri" panose="020F0502020204030204" pitchFamily="34" charset="0"/>
              </a:rPr>
              <a:t>feed</a:t>
            </a:r>
            <a:r>
              <a:rPr sz="2400" spc="-83" dirty="0">
                <a:latin typeface="Calibri" panose="020F0502020204030204" pitchFamily="34" charset="0"/>
                <a:cs typeface="Calibri" panose="020F0502020204030204" pitchFamily="34" charset="0"/>
              </a:rPr>
              <a:t> </a:t>
            </a:r>
            <a:r>
              <a:rPr sz="2400" spc="-176" dirty="0">
                <a:latin typeface="Calibri" panose="020F0502020204030204" pitchFamily="34" charset="0"/>
                <a:cs typeface="Calibri" panose="020F0502020204030204" pitchFamily="34" charset="0"/>
              </a:rPr>
              <a:t>the</a:t>
            </a:r>
            <a:r>
              <a:rPr sz="2400" spc="-86" dirty="0">
                <a:latin typeface="Calibri" panose="020F0502020204030204" pitchFamily="34" charset="0"/>
                <a:cs typeface="Calibri" panose="020F0502020204030204" pitchFamily="34" charset="0"/>
              </a:rPr>
              <a:t> </a:t>
            </a:r>
            <a:r>
              <a:rPr sz="2400" spc="-135" dirty="0">
                <a:latin typeface="Calibri" panose="020F0502020204030204" pitchFamily="34" charset="0"/>
                <a:cs typeface="Calibri" panose="020F0502020204030204" pitchFamily="34" charset="0"/>
              </a:rPr>
              <a:t>examples</a:t>
            </a:r>
            <a:endParaRPr sz="2400" dirty="0">
              <a:latin typeface="Calibri" panose="020F0502020204030204" pitchFamily="34" charset="0"/>
              <a:cs typeface="Calibri" panose="020F0502020204030204" pitchFamily="34" charset="0"/>
            </a:endParaRPr>
          </a:p>
          <a:p>
            <a:pPr marL="180975" indent="-171450">
              <a:spcBef>
                <a:spcPts val="484"/>
              </a:spcBef>
              <a:buFont typeface="Arial"/>
              <a:buChar char="•"/>
              <a:tabLst>
                <a:tab pos="180975" algn="l"/>
              </a:tabLst>
            </a:pPr>
            <a:r>
              <a:rPr sz="2400" spc="-113" dirty="0">
                <a:latin typeface="Calibri" panose="020F0502020204030204" pitchFamily="34" charset="0"/>
                <a:cs typeface="Calibri" panose="020F0502020204030204" pitchFamily="34" charset="0"/>
              </a:rPr>
              <a:t>Use </a:t>
            </a:r>
            <a:r>
              <a:rPr sz="2400" spc="-124" dirty="0">
                <a:latin typeface="Calibri" panose="020F0502020204030204" pitchFamily="34" charset="0"/>
                <a:cs typeface="Calibri" panose="020F0502020204030204" pitchFamily="34" charset="0"/>
              </a:rPr>
              <a:t>a </a:t>
            </a:r>
            <a:r>
              <a:rPr sz="2400" spc="-221" dirty="0">
                <a:latin typeface="Calibri" panose="020F0502020204030204" pitchFamily="34" charset="0"/>
                <a:cs typeface="Calibri" panose="020F0502020204030204" pitchFamily="34" charset="0"/>
              </a:rPr>
              <a:t>fixed </a:t>
            </a:r>
            <a:r>
              <a:rPr sz="2400" spc="-184" dirty="0">
                <a:latin typeface="Calibri" panose="020F0502020204030204" pitchFamily="34" charset="0"/>
                <a:cs typeface="Calibri" panose="020F0502020204030204" pitchFamily="34" charset="0"/>
              </a:rPr>
              <a:t>batch </a:t>
            </a:r>
            <a:r>
              <a:rPr sz="2400" spc="-210" dirty="0">
                <a:latin typeface="Calibri" panose="020F0502020204030204" pitchFamily="34" charset="0"/>
                <a:cs typeface="Calibri" panose="020F0502020204030204" pitchFamily="34" charset="0"/>
              </a:rPr>
              <a:t>size </a:t>
            </a:r>
            <a:r>
              <a:rPr sz="2400" spc="-263" dirty="0">
                <a:latin typeface="Calibri" panose="020F0502020204030204" pitchFamily="34" charset="0"/>
                <a:cs typeface="Calibri" panose="020F0502020204030204" pitchFamily="34" charset="0"/>
              </a:rPr>
              <a:t>for </a:t>
            </a:r>
            <a:r>
              <a:rPr sz="2400" spc="-161" dirty="0">
                <a:latin typeface="Calibri" panose="020F0502020204030204" pitchFamily="34" charset="0"/>
                <a:cs typeface="Calibri" panose="020F0502020204030204" pitchFamily="34" charset="0"/>
              </a:rPr>
              <a:t>every</a:t>
            </a:r>
            <a:r>
              <a:rPr sz="2400" spc="221" dirty="0">
                <a:latin typeface="Calibri" panose="020F0502020204030204" pitchFamily="34" charset="0"/>
                <a:cs typeface="Calibri" panose="020F0502020204030204" pitchFamily="34" charset="0"/>
              </a:rPr>
              <a:t> </a:t>
            </a:r>
            <a:r>
              <a:rPr sz="2400" spc="-105" dirty="0">
                <a:latin typeface="Calibri" panose="020F0502020204030204" pitchFamily="34" charset="0"/>
                <a:cs typeface="Calibri" panose="020F0502020204030204" pitchFamily="34" charset="0"/>
              </a:rPr>
              <a:t>epoch</a:t>
            </a:r>
            <a:endParaRPr sz="2400" dirty="0">
              <a:latin typeface="Calibri" panose="020F0502020204030204" pitchFamily="34" charset="0"/>
              <a:cs typeface="Calibri" panose="020F0502020204030204" pitchFamily="34" charset="0"/>
            </a:endParaRPr>
          </a:p>
          <a:p>
            <a:pPr marL="523875" lvl="1" indent="-171926">
              <a:spcBef>
                <a:spcPts val="180"/>
              </a:spcBef>
              <a:buFont typeface="Arial"/>
              <a:buChar char="•"/>
              <a:tabLst>
                <a:tab pos="523875" algn="l"/>
              </a:tabLst>
            </a:pPr>
            <a:r>
              <a:rPr sz="2400" spc="-113" dirty="0">
                <a:latin typeface="Calibri" panose="020F0502020204030204" pitchFamily="34" charset="0"/>
                <a:cs typeface="Calibri" panose="020F0502020204030204" pitchFamily="34" charset="0"/>
              </a:rPr>
              <a:t>enable </a:t>
            </a:r>
            <a:r>
              <a:rPr sz="2400" spc="-304" dirty="0">
                <a:latin typeface="Calibri" panose="020F0502020204030204" pitchFamily="34" charset="0"/>
                <a:cs typeface="Calibri" panose="020F0502020204030204" pitchFamily="34" charset="0"/>
              </a:rPr>
              <a:t>fast </a:t>
            </a:r>
            <a:r>
              <a:rPr sz="2400" spc="-139" dirty="0">
                <a:latin typeface="Calibri" panose="020F0502020204030204" pitchFamily="34" charset="0"/>
                <a:cs typeface="Calibri" panose="020F0502020204030204" pitchFamily="34" charset="0"/>
              </a:rPr>
              <a:t>implementation </a:t>
            </a:r>
            <a:r>
              <a:rPr sz="2400" spc="-255" dirty="0">
                <a:latin typeface="Calibri" panose="020F0502020204030204" pitchFamily="34" charset="0"/>
                <a:cs typeface="Calibri" panose="020F0502020204030204" pitchFamily="34" charset="0"/>
              </a:rPr>
              <a:t>of </a:t>
            </a:r>
            <a:r>
              <a:rPr sz="2400" spc="-191" dirty="0">
                <a:latin typeface="Calibri" panose="020F0502020204030204" pitchFamily="34" charset="0"/>
                <a:cs typeface="Calibri" panose="020F0502020204030204" pitchFamily="34" charset="0"/>
              </a:rPr>
              <a:t>matrix </a:t>
            </a:r>
            <a:r>
              <a:rPr sz="2400" spc="-165" dirty="0">
                <a:latin typeface="Calibri" panose="020F0502020204030204" pitchFamily="34" charset="0"/>
                <a:cs typeface="Calibri" panose="020F0502020204030204" pitchFamily="34" charset="0"/>
              </a:rPr>
              <a:t>multiplication </a:t>
            </a:r>
            <a:r>
              <a:rPr sz="2400" spc="-263" dirty="0">
                <a:latin typeface="Calibri" panose="020F0502020204030204" pitchFamily="34" charset="0"/>
                <a:cs typeface="Calibri" panose="020F0502020204030204" pitchFamily="34" charset="0"/>
              </a:rPr>
              <a:t>for</a:t>
            </a:r>
            <a:r>
              <a:rPr sz="2400" spc="-259" dirty="0">
                <a:latin typeface="Calibri" panose="020F0502020204030204" pitchFamily="34" charset="0"/>
                <a:cs typeface="Calibri" panose="020F0502020204030204" pitchFamily="34" charset="0"/>
              </a:rPr>
              <a:t> </a:t>
            </a:r>
            <a:r>
              <a:rPr sz="2400" spc="-165" dirty="0">
                <a:latin typeface="Calibri" panose="020F0502020204030204" pitchFamily="34" charset="0"/>
                <a:cs typeface="Calibri" panose="020F0502020204030204" pitchFamily="34" charset="0"/>
              </a:rPr>
              <a:t>calculations</a:t>
            </a:r>
            <a:endParaRPr sz="2400" dirty="0">
              <a:latin typeface="Calibri" panose="020F0502020204030204" pitchFamily="34" charset="0"/>
              <a:cs typeface="Calibri" panose="020F0502020204030204" pitchFamily="34" charset="0"/>
            </a:endParaRPr>
          </a:p>
          <a:p>
            <a:pPr marL="180975" indent="-171450">
              <a:spcBef>
                <a:spcPts val="488"/>
              </a:spcBef>
              <a:buFont typeface="Arial"/>
              <a:buChar char="•"/>
              <a:tabLst>
                <a:tab pos="180975" algn="l"/>
              </a:tabLst>
            </a:pPr>
            <a:r>
              <a:rPr sz="2400" spc="-180" dirty="0">
                <a:latin typeface="Calibri" panose="020F0502020204030204" pitchFamily="34" charset="0"/>
                <a:cs typeface="Calibri" panose="020F0502020204030204" pitchFamily="34" charset="0"/>
              </a:rPr>
              <a:t>Adapt the </a:t>
            </a:r>
            <a:r>
              <a:rPr sz="2400" spc="-150" dirty="0">
                <a:latin typeface="Calibri" panose="020F0502020204030204" pitchFamily="34" charset="0"/>
                <a:cs typeface="Calibri" panose="020F0502020204030204" pitchFamily="34" charset="0"/>
              </a:rPr>
              <a:t>learning </a:t>
            </a:r>
            <a:r>
              <a:rPr sz="2400" spc="-217" dirty="0">
                <a:latin typeface="Calibri" panose="020F0502020204030204" pitchFamily="34" charset="0"/>
                <a:cs typeface="Calibri" panose="020F0502020204030204" pitchFamily="34" charset="0"/>
              </a:rPr>
              <a:t>rate </a:t>
            </a:r>
            <a:r>
              <a:rPr sz="2400" spc="-225" dirty="0">
                <a:latin typeface="Calibri" panose="020F0502020204030204" pitchFamily="34" charset="0"/>
                <a:cs typeface="Calibri" panose="020F0502020204030204" pitchFamily="34" charset="0"/>
              </a:rPr>
              <a:t>to </a:t>
            </a:r>
            <a:r>
              <a:rPr sz="2400" spc="-180" dirty="0">
                <a:latin typeface="Calibri" panose="020F0502020204030204" pitchFamily="34" charset="0"/>
                <a:cs typeface="Calibri" panose="020F0502020204030204" pitchFamily="34" charset="0"/>
              </a:rPr>
              <a:t>the </a:t>
            </a:r>
            <a:r>
              <a:rPr sz="2400" spc="-184" dirty="0">
                <a:latin typeface="Calibri" panose="020F0502020204030204" pitchFamily="34" charset="0"/>
                <a:cs typeface="Calibri" panose="020F0502020204030204" pitchFamily="34" charset="0"/>
              </a:rPr>
              <a:t>batch</a:t>
            </a:r>
            <a:r>
              <a:rPr sz="2400" spc="-161" dirty="0">
                <a:latin typeface="Calibri" panose="020F0502020204030204" pitchFamily="34" charset="0"/>
                <a:cs typeface="Calibri" panose="020F0502020204030204" pitchFamily="34" charset="0"/>
              </a:rPr>
              <a:t> </a:t>
            </a:r>
            <a:r>
              <a:rPr sz="2400" spc="-210" dirty="0">
                <a:latin typeface="Calibri" panose="020F0502020204030204" pitchFamily="34" charset="0"/>
                <a:cs typeface="Calibri" panose="020F0502020204030204" pitchFamily="34" charset="0"/>
              </a:rPr>
              <a:t>size</a:t>
            </a:r>
            <a:endParaRPr sz="2400" dirty="0">
              <a:latin typeface="Calibri" panose="020F0502020204030204" pitchFamily="34" charset="0"/>
              <a:cs typeface="Calibri" panose="020F0502020204030204" pitchFamily="34" charset="0"/>
            </a:endParaRPr>
          </a:p>
          <a:p>
            <a:pPr marL="523875" lvl="1" indent="-171926">
              <a:spcBef>
                <a:spcPts val="90"/>
              </a:spcBef>
              <a:buFont typeface="Arial"/>
              <a:buChar char="•"/>
              <a:tabLst>
                <a:tab pos="523875" algn="l"/>
              </a:tabLst>
            </a:pPr>
            <a:r>
              <a:rPr sz="2400" spc="-184" dirty="0">
                <a:latin typeface="Calibri" panose="020F0502020204030204" pitchFamily="34" charset="0"/>
                <a:cs typeface="Calibri" panose="020F0502020204030204" pitchFamily="34" charset="0"/>
              </a:rPr>
              <a:t>larger batch </a:t>
            </a:r>
            <a:endParaRPr lang="en-US" sz="2400" dirty="0">
              <a:latin typeface="Calibri" panose="020F0502020204030204" pitchFamily="34" charset="0"/>
              <a:cs typeface="Calibri" panose="020F0502020204030204" pitchFamily="34" charset="0"/>
            </a:endParaRPr>
          </a:p>
          <a:p>
            <a:pPr marL="523875" lvl="1" indent="-171926">
              <a:spcBef>
                <a:spcPts val="90"/>
              </a:spcBef>
              <a:buFont typeface="Arial"/>
              <a:buChar char="•"/>
              <a:tabLst>
                <a:tab pos="523875" algn="l"/>
              </a:tabLst>
            </a:pPr>
            <a:r>
              <a:rPr sz="2400" spc="-143" dirty="0">
                <a:latin typeface="Calibri" panose="020F0502020204030204" pitchFamily="34" charset="0"/>
                <a:cs typeface="Calibri" panose="020F0502020204030204" pitchFamily="34" charset="0"/>
              </a:rPr>
              <a:t>smaller </a:t>
            </a:r>
            <a:r>
              <a:rPr sz="2400" spc="-146" dirty="0">
                <a:latin typeface="Calibri" panose="020F0502020204030204" pitchFamily="34" charset="0"/>
                <a:cs typeface="Calibri" panose="020F0502020204030204" pitchFamily="34" charset="0"/>
              </a:rPr>
              <a:t>learning</a:t>
            </a:r>
            <a:r>
              <a:rPr sz="2400" spc="113" dirty="0">
                <a:latin typeface="Calibri" panose="020F0502020204030204" pitchFamily="34" charset="0"/>
                <a:cs typeface="Calibri" panose="020F0502020204030204" pitchFamily="34" charset="0"/>
              </a:rPr>
              <a:t> </a:t>
            </a:r>
            <a:r>
              <a:rPr sz="2400" spc="-217" dirty="0">
                <a:latin typeface="Calibri" panose="020F0502020204030204" pitchFamily="34" charset="0"/>
                <a:cs typeface="Calibri" panose="020F0502020204030204" pitchFamily="34" charset="0"/>
              </a:rPr>
              <a:t>rate</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FD935-F5F1-88CA-2BCD-BEFDCF049731}"/>
              </a:ext>
            </a:extLst>
          </p:cNvPr>
          <p:cNvSpPr>
            <a:spLocks noGrp="1"/>
          </p:cNvSpPr>
          <p:nvPr>
            <p:ph type="title"/>
          </p:nvPr>
        </p:nvSpPr>
        <p:spPr/>
        <p:txBody>
          <a:bodyPr/>
          <a:lstStyle/>
          <a:p>
            <a:r>
              <a:rPr lang="en-US" dirty="0"/>
              <a:t>SVM Review </a:t>
            </a:r>
          </a:p>
        </p:txBody>
      </p:sp>
      <p:pic>
        <p:nvPicPr>
          <p:cNvPr id="5" name="Picture 4" descr="Chart&#10;&#10;Description automatically generated">
            <a:extLst>
              <a:ext uri="{FF2B5EF4-FFF2-40B4-BE49-F238E27FC236}">
                <a16:creationId xmlns:a16="http://schemas.microsoft.com/office/drawing/2014/main" id="{B1AB4E4F-FCA5-4B19-8D6A-C04FC8320100}"/>
              </a:ext>
            </a:extLst>
          </p:cNvPr>
          <p:cNvPicPr>
            <a:picLocks noChangeAspect="1"/>
          </p:cNvPicPr>
          <p:nvPr/>
        </p:nvPicPr>
        <p:blipFill>
          <a:blip r:embed="rId2"/>
          <a:stretch>
            <a:fillRect/>
          </a:stretch>
        </p:blipFill>
        <p:spPr>
          <a:xfrm>
            <a:off x="2341180" y="1926020"/>
            <a:ext cx="4272454" cy="3312449"/>
          </a:xfrm>
          <a:prstGeom prst="rect">
            <a:avLst/>
          </a:prstGeom>
        </p:spPr>
      </p:pic>
      <p:sp>
        <p:nvSpPr>
          <p:cNvPr id="7" name="TextBox 6">
            <a:extLst>
              <a:ext uri="{FF2B5EF4-FFF2-40B4-BE49-F238E27FC236}">
                <a16:creationId xmlns:a16="http://schemas.microsoft.com/office/drawing/2014/main" id="{68AC2B73-7CA7-BB12-5F1C-4D9DAF132580}"/>
              </a:ext>
            </a:extLst>
          </p:cNvPr>
          <p:cNvSpPr txBox="1"/>
          <p:nvPr/>
        </p:nvSpPr>
        <p:spPr>
          <a:xfrm>
            <a:off x="1024758" y="6060142"/>
            <a:ext cx="7662041" cy="307777"/>
          </a:xfrm>
          <a:prstGeom prst="rect">
            <a:avLst/>
          </a:prstGeom>
          <a:noFill/>
        </p:spPr>
        <p:txBody>
          <a:bodyPr wrap="square">
            <a:spAutoFit/>
          </a:bodyPr>
          <a:lstStyle/>
          <a:p>
            <a:r>
              <a:rPr lang="en-US" dirty="0"/>
              <a:t>https://</a:t>
            </a:r>
            <a:r>
              <a:rPr lang="en-US" dirty="0" err="1"/>
              <a:t>towardsdatascience.com</a:t>
            </a:r>
            <a:r>
              <a:rPr lang="en-US" dirty="0"/>
              <a:t>/https-medium-com-pupalerushikesh-svm-f4b42800e989</a:t>
            </a:r>
          </a:p>
        </p:txBody>
      </p:sp>
    </p:spTree>
    <p:extLst>
      <p:ext uri="{BB962C8B-B14F-4D97-AF65-F5344CB8AC3E}">
        <p14:creationId xmlns:p14="http://schemas.microsoft.com/office/powerpoint/2010/main" val="2993432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5" y="631148"/>
            <a:ext cx="2681764" cy="1253548"/>
          </a:xfrm>
          <a:prstGeom prst="rect">
            <a:avLst/>
          </a:prstGeom>
        </p:spPr>
        <p:txBody>
          <a:bodyPr spcFirstLastPara="1" vert="horz" wrap="square" lIns="0" tIns="9525" rIns="0" bIns="0" rtlCol="0" anchor="ctr" anchorCtr="0">
            <a:spAutoFit/>
          </a:bodyPr>
          <a:lstStyle/>
          <a:p>
            <a:pPr marL="9525">
              <a:spcBef>
                <a:spcPts val="75"/>
              </a:spcBef>
            </a:pPr>
            <a:r>
              <a:rPr sz="4000" b="1" dirty="0">
                <a:latin typeface="Calibri" panose="020F0502020204030204" pitchFamily="34" charset="0"/>
                <a:cs typeface="Calibri" panose="020F0502020204030204" pitchFamily="34" charset="0"/>
              </a:rPr>
              <a:t>Learning</a:t>
            </a:r>
            <a:r>
              <a:rPr sz="4000" b="1" spc="-11" dirty="0">
                <a:latin typeface="Calibri" panose="020F0502020204030204" pitchFamily="34" charset="0"/>
                <a:cs typeface="Calibri" panose="020F0502020204030204" pitchFamily="34" charset="0"/>
              </a:rPr>
              <a:t> </a:t>
            </a:r>
            <a:r>
              <a:rPr sz="4000" b="1" spc="-8" dirty="0">
                <a:latin typeface="Calibri" panose="020F0502020204030204" pitchFamily="34" charset="0"/>
                <a:cs typeface="Calibri" panose="020F0502020204030204" pitchFamily="34" charset="0"/>
              </a:rPr>
              <a:t>Recipe</a:t>
            </a:r>
            <a:endParaRPr sz="4000" b="1" dirty="0">
              <a:latin typeface="Calibri" panose="020F0502020204030204" pitchFamily="34" charset="0"/>
              <a:cs typeface="Calibri" panose="020F0502020204030204" pitchFamily="34" charset="0"/>
            </a:endParaRPr>
          </a:p>
        </p:txBody>
      </p:sp>
      <p:sp>
        <p:nvSpPr>
          <p:cNvPr id="3" name="object 3"/>
          <p:cNvSpPr txBox="1"/>
          <p:nvPr/>
        </p:nvSpPr>
        <p:spPr>
          <a:xfrm>
            <a:off x="5042103" y="2247519"/>
            <a:ext cx="1370648" cy="332783"/>
          </a:xfrm>
          <a:prstGeom prst="rect">
            <a:avLst/>
          </a:prstGeom>
        </p:spPr>
        <p:txBody>
          <a:bodyPr vert="horz" wrap="square" lIns="0" tIns="9525" rIns="0" bIns="0" rtlCol="0">
            <a:spAutoFit/>
          </a:bodyPr>
          <a:lstStyle/>
          <a:p>
            <a:pPr marL="9525">
              <a:spcBef>
                <a:spcPts val="75"/>
              </a:spcBef>
            </a:pPr>
            <a:r>
              <a:rPr sz="2100" dirty="0">
                <a:latin typeface="Calibri"/>
                <a:cs typeface="Calibri"/>
              </a:rPr>
              <a:t>Testing</a:t>
            </a:r>
            <a:r>
              <a:rPr sz="2100" spc="-30" dirty="0">
                <a:latin typeface="Calibri"/>
                <a:cs typeface="Calibri"/>
              </a:rPr>
              <a:t> </a:t>
            </a:r>
            <a:r>
              <a:rPr sz="2100" spc="-15" dirty="0">
                <a:latin typeface="Calibri"/>
                <a:cs typeface="Calibri"/>
              </a:rPr>
              <a:t>Data</a:t>
            </a:r>
            <a:endParaRPr sz="2100">
              <a:latin typeface="Calibri"/>
              <a:cs typeface="Calibri"/>
            </a:endParaRPr>
          </a:p>
        </p:txBody>
      </p:sp>
      <p:grpSp>
        <p:nvGrpSpPr>
          <p:cNvPr id="4" name="object 4"/>
          <p:cNvGrpSpPr/>
          <p:nvPr/>
        </p:nvGrpSpPr>
        <p:grpSpPr>
          <a:xfrm>
            <a:off x="1577340" y="3335274"/>
            <a:ext cx="1737360" cy="889635"/>
            <a:chOff x="2103120" y="3304032"/>
            <a:chExt cx="2316480" cy="1186180"/>
          </a:xfrm>
        </p:grpSpPr>
        <p:pic>
          <p:nvPicPr>
            <p:cNvPr id="5" name="object 5"/>
            <p:cNvPicPr/>
            <p:nvPr/>
          </p:nvPicPr>
          <p:blipFill>
            <a:blip r:embed="rId2" cstate="print"/>
            <a:stretch>
              <a:fillRect/>
            </a:stretch>
          </p:blipFill>
          <p:spPr>
            <a:xfrm>
              <a:off x="2103120" y="3304032"/>
              <a:ext cx="2316480" cy="1185671"/>
            </a:xfrm>
            <a:prstGeom prst="rect">
              <a:avLst/>
            </a:prstGeom>
          </p:spPr>
        </p:pic>
        <p:pic>
          <p:nvPicPr>
            <p:cNvPr id="6" name="object 6"/>
            <p:cNvPicPr/>
            <p:nvPr/>
          </p:nvPicPr>
          <p:blipFill>
            <a:blip r:embed="rId3" cstate="print"/>
            <a:stretch>
              <a:fillRect/>
            </a:stretch>
          </p:blipFill>
          <p:spPr>
            <a:xfrm>
              <a:off x="2161443" y="3343289"/>
              <a:ext cx="2200275" cy="1068387"/>
            </a:xfrm>
            <a:prstGeom prst="rect">
              <a:avLst/>
            </a:prstGeom>
          </p:spPr>
        </p:pic>
      </p:grpSp>
      <p:sp>
        <p:nvSpPr>
          <p:cNvPr id="7" name="object 7"/>
          <p:cNvSpPr txBox="1"/>
          <p:nvPr/>
        </p:nvSpPr>
        <p:spPr>
          <a:xfrm>
            <a:off x="1724071" y="2845791"/>
            <a:ext cx="1465898" cy="1156631"/>
          </a:xfrm>
          <a:prstGeom prst="rect">
            <a:avLst/>
          </a:prstGeom>
        </p:spPr>
        <p:txBody>
          <a:bodyPr vert="horz" wrap="square" lIns="0" tIns="90011" rIns="0" bIns="0" rtlCol="0">
            <a:spAutoFit/>
          </a:bodyPr>
          <a:lstStyle/>
          <a:p>
            <a:pPr algn="ctr">
              <a:spcBef>
                <a:spcPts val="708"/>
              </a:spcBef>
            </a:pPr>
            <a:r>
              <a:rPr sz="2100" dirty="0">
                <a:latin typeface="Calibri"/>
                <a:cs typeface="Calibri"/>
              </a:rPr>
              <a:t>Training</a:t>
            </a:r>
            <a:r>
              <a:rPr sz="2100" spc="-38" dirty="0">
                <a:latin typeface="Calibri"/>
                <a:cs typeface="Calibri"/>
              </a:rPr>
              <a:t> </a:t>
            </a:r>
            <a:r>
              <a:rPr sz="2100" spc="-15" dirty="0">
                <a:latin typeface="Calibri"/>
                <a:cs typeface="Calibri"/>
              </a:rPr>
              <a:t>Data</a:t>
            </a:r>
            <a:endParaRPr sz="2100" dirty="0">
              <a:latin typeface="Calibri"/>
              <a:cs typeface="Calibri"/>
            </a:endParaRPr>
          </a:p>
          <a:p>
            <a:pPr marL="5715" algn="ctr">
              <a:spcBef>
                <a:spcPts val="1185"/>
              </a:spcBef>
              <a:tabLst>
                <a:tab pos="739139" algn="l"/>
              </a:tabLst>
            </a:pPr>
            <a:r>
              <a:rPr sz="3825" i="1" spc="-38" dirty="0">
                <a:latin typeface="Times New Roman"/>
                <a:cs typeface="Times New Roman"/>
              </a:rPr>
              <a:t>x</a:t>
            </a:r>
            <a:r>
              <a:rPr sz="3825" i="1" dirty="0">
                <a:latin typeface="Times New Roman"/>
                <a:cs typeface="Times New Roman"/>
              </a:rPr>
              <a:t>	</a:t>
            </a:r>
            <a:r>
              <a:rPr sz="5738" i="1" spc="-2165" baseline="-2178" dirty="0">
                <a:latin typeface="Times New Roman"/>
                <a:cs typeface="Times New Roman"/>
              </a:rPr>
              <a:t>y</a:t>
            </a:r>
            <a:r>
              <a:rPr sz="3825" spc="-19" dirty="0">
                <a:latin typeface="Times New Roman"/>
                <a:cs typeface="Times New Roman"/>
              </a:rPr>
              <a:t>ˆ</a:t>
            </a:r>
            <a:endParaRPr sz="3825" dirty="0">
              <a:latin typeface="Times New Roman"/>
              <a:cs typeface="Times New Roman"/>
            </a:endParaRPr>
          </a:p>
        </p:txBody>
      </p:sp>
      <p:sp>
        <p:nvSpPr>
          <p:cNvPr id="8" name="object 8"/>
          <p:cNvSpPr txBox="1"/>
          <p:nvPr/>
        </p:nvSpPr>
        <p:spPr>
          <a:xfrm>
            <a:off x="4228312" y="2965323"/>
            <a:ext cx="1099661" cy="332783"/>
          </a:xfrm>
          <a:prstGeom prst="rect">
            <a:avLst/>
          </a:prstGeom>
        </p:spPr>
        <p:txBody>
          <a:bodyPr vert="horz" wrap="square" lIns="0" tIns="9525" rIns="0" bIns="0" rtlCol="0">
            <a:spAutoFit/>
          </a:bodyPr>
          <a:lstStyle/>
          <a:p>
            <a:pPr marL="9525">
              <a:spcBef>
                <a:spcPts val="75"/>
              </a:spcBef>
            </a:pPr>
            <a:r>
              <a:rPr sz="2100" spc="-98" dirty="0">
                <a:latin typeface="Calibri"/>
                <a:cs typeface="Calibri"/>
              </a:rPr>
              <a:t>Valida</a:t>
            </a:r>
            <a:r>
              <a:rPr lang="en-US" sz="2100" spc="-98" dirty="0">
                <a:latin typeface="Calibri"/>
                <a:cs typeface="Calibri"/>
              </a:rPr>
              <a:t>ti</a:t>
            </a:r>
            <a:r>
              <a:rPr sz="2100" spc="-98" dirty="0">
                <a:latin typeface="Calibri"/>
                <a:cs typeface="Calibri"/>
              </a:rPr>
              <a:t>on</a:t>
            </a:r>
            <a:endParaRPr sz="2100" dirty="0">
              <a:latin typeface="Calibri"/>
              <a:cs typeface="Calibri"/>
            </a:endParaRPr>
          </a:p>
        </p:txBody>
      </p:sp>
      <p:sp>
        <p:nvSpPr>
          <p:cNvPr id="9" name="object 9"/>
          <p:cNvSpPr txBox="1"/>
          <p:nvPr/>
        </p:nvSpPr>
        <p:spPr>
          <a:xfrm>
            <a:off x="6039550" y="2979039"/>
            <a:ext cx="1328261" cy="332783"/>
          </a:xfrm>
          <a:prstGeom prst="rect">
            <a:avLst/>
          </a:prstGeom>
        </p:spPr>
        <p:txBody>
          <a:bodyPr vert="horz" wrap="square" lIns="0" tIns="9525" rIns="0" bIns="0" rtlCol="0">
            <a:spAutoFit/>
          </a:bodyPr>
          <a:lstStyle/>
          <a:p>
            <a:pPr marL="9525">
              <a:spcBef>
                <a:spcPts val="75"/>
              </a:spcBef>
            </a:pPr>
            <a:r>
              <a:rPr sz="2100" dirty="0">
                <a:latin typeface="Calibri"/>
                <a:cs typeface="Calibri"/>
              </a:rPr>
              <a:t>Real</a:t>
            </a:r>
            <a:r>
              <a:rPr sz="2100" spc="-15" dirty="0">
                <a:latin typeface="Calibri"/>
                <a:cs typeface="Calibri"/>
              </a:rPr>
              <a:t> </a:t>
            </a:r>
            <a:r>
              <a:rPr sz="2100" spc="-8" dirty="0">
                <a:latin typeface="Calibri"/>
                <a:cs typeface="Calibri"/>
              </a:rPr>
              <a:t>Testing</a:t>
            </a:r>
            <a:endParaRPr sz="2100">
              <a:latin typeface="Calibri"/>
              <a:cs typeface="Calibri"/>
            </a:endParaRPr>
          </a:p>
        </p:txBody>
      </p:sp>
      <p:grpSp>
        <p:nvGrpSpPr>
          <p:cNvPr id="10" name="object 10"/>
          <p:cNvGrpSpPr/>
          <p:nvPr/>
        </p:nvGrpSpPr>
        <p:grpSpPr>
          <a:xfrm>
            <a:off x="3902202" y="3319272"/>
            <a:ext cx="1739741" cy="889635"/>
            <a:chOff x="5202935" y="3282696"/>
            <a:chExt cx="2319655" cy="1186180"/>
          </a:xfrm>
        </p:grpSpPr>
        <p:pic>
          <p:nvPicPr>
            <p:cNvPr id="11" name="object 11"/>
            <p:cNvPicPr/>
            <p:nvPr/>
          </p:nvPicPr>
          <p:blipFill>
            <a:blip r:embed="rId4" cstate="print"/>
            <a:stretch>
              <a:fillRect/>
            </a:stretch>
          </p:blipFill>
          <p:spPr>
            <a:xfrm>
              <a:off x="5202935" y="3282696"/>
              <a:ext cx="2319527" cy="1185671"/>
            </a:xfrm>
            <a:prstGeom prst="rect">
              <a:avLst/>
            </a:prstGeom>
          </p:spPr>
        </p:pic>
        <p:pic>
          <p:nvPicPr>
            <p:cNvPr id="12" name="object 12"/>
            <p:cNvPicPr/>
            <p:nvPr/>
          </p:nvPicPr>
          <p:blipFill>
            <a:blip r:embed="rId5" cstate="print"/>
            <a:stretch>
              <a:fillRect/>
            </a:stretch>
          </p:blipFill>
          <p:spPr>
            <a:xfrm>
              <a:off x="5263099" y="3323333"/>
              <a:ext cx="2200275" cy="1068387"/>
            </a:xfrm>
            <a:prstGeom prst="rect">
              <a:avLst/>
            </a:prstGeom>
          </p:spPr>
        </p:pic>
      </p:grpSp>
      <p:sp>
        <p:nvSpPr>
          <p:cNvPr id="13" name="object 13"/>
          <p:cNvSpPr txBox="1"/>
          <p:nvPr/>
        </p:nvSpPr>
        <p:spPr>
          <a:xfrm>
            <a:off x="3947325" y="3349750"/>
            <a:ext cx="1650206" cy="630525"/>
          </a:xfrm>
          <a:prstGeom prst="rect">
            <a:avLst/>
          </a:prstGeom>
        </p:spPr>
        <p:txBody>
          <a:bodyPr vert="horz" wrap="square" lIns="0" tIns="41433" rIns="0" bIns="0" rtlCol="0">
            <a:spAutoFit/>
          </a:bodyPr>
          <a:lstStyle/>
          <a:p>
            <a:pPr marL="372904">
              <a:spcBef>
                <a:spcPts val="326"/>
              </a:spcBef>
              <a:tabLst>
                <a:tab pos="1080135" algn="l"/>
              </a:tabLst>
            </a:pPr>
            <a:r>
              <a:rPr sz="3825" i="1" spc="-38" dirty="0">
                <a:latin typeface="Times New Roman"/>
                <a:cs typeface="Times New Roman"/>
              </a:rPr>
              <a:t>x</a:t>
            </a:r>
            <a:r>
              <a:rPr sz="3825" i="1" dirty="0">
                <a:latin typeface="Times New Roman"/>
                <a:cs typeface="Times New Roman"/>
              </a:rPr>
              <a:t>	</a:t>
            </a:r>
            <a:r>
              <a:rPr sz="5738" i="1" spc="-56" baseline="-1633" dirty="0">
                <a:latin typeface="Times New Roman"/>
                <a:cs typeface="Times New Roman"/>
              </a:rPr>
              <a:t>y</a:t>
            </a:r>
            <a:endParaRPr sz="5738" baseline="-1633">
              <a:latin typeface="Times New Roman"/>
              <a:cs typeface="Times New Roman"/>
            </a:endParaRPr>
          </a:p>
        </p:txBody>
      </p:sp>
      <p:grpSp>
        <p:nvGrpSpPr>
          <p:cNvPr id="14" name="object 14"/>
          <p:cNvGrpSpPr/>
          <p:nvPr/>
        </p:nvGrpSpPr>
        <p:grpSpPr>
          <a:xfrm>
            <a:off x="5849873" y="3319272"/>
            <a:ext cx="1737360" cy="889635"/>
            <a:chOff x="7799831" y="3282696"/>
            <a:chExt cx="2316480" cy="1186180"/>
          </a:xfrm>
        </p:grpSpPr>
        <p:pic>
          <p:nvPicPr>
            <p:cNvPr id="15" name="object 15"/>
            <p:cNvPicPr/>
            <p:nvPr/>
          </p:nvPicPr>
          <p:blipFill>
            <a:blip r:embed="rId6" cstate="print"/>
            <a:stretch>
              <a:fillRect/>
            </a:stretch>
          </p:blipFill>
          <p:spPr>
            <a:xfrm>
              <a:off x="7799831" y="3282696"/>
              <a:ext cx="2316479" cy="1185671"/>
            </a:xfrm>
            <a:prstGeom prst="rect">
              <a:avLst/>
            </a:prstGeom>
          </p:spPr>
        </p:pic>
        <p:pic>
          <p:nvPicPr>
            <p:cNvPr id="16" name="object 16"/>
            <p:cNvPicPr/>
            <p:nvPr/>
          </p:nvPicPr>
          <p:blipFill>
            <a:blip r:embed="rId7" cstate="print"/>
            <a:stretch>
              <a:fillRect/>
            </a:stretch>
          </p:blipFill>
          <p:spPr>
            <a:xfrm>
              <a:off x="7858265" y="3323333"/>
              <a:ext cx="2200275" cy="1068387"/>
            </a:xfrm>
            <a:prstGeom prst="rect">
              <a:avLst/>
            </a:prstGeom>
          </p:spPr>
        </p:pic>
      </p:grpSp>
      <p:sp>
        <p:nvSpPr>
          <p:cNvPr id="17" name="object 17"/>
          <p:cNvSpPr txBox="1"/>
          <p:nvPr/>
        </p:nvSpPr>
        <p:spPr>
          <a:xfrm>
            <a:off x="5893700" y="3349750"/>
            <a:ext cx="1650206" cy="630460"/>
          </a:xfrm>
          <a:prstGeom prst="rect">
            <a:avLst/>
          </a:prstGeom>
        </p:spPr>
        <p:txBody>
          <a:bodyPr vert="horz" wrap="square" lIns="0" tIns="41433" rIns="0" bIns="0" rtlCol="0">
            <a:spAutoFit/>
          </a:bodyPr>
          <a:lstStyle/>
          <a:p>
            <a:pPr marL="372904">
              <a:spcBef>
                <a:spcPts val="326"/>
              </a:spcBef>
              <a:tabLst>
                <a:tab pos="1077754" algn="l"/>
              </a:tabLst>
            </a:pPr>
            <a:r>
              <a:rPr sz="3825" i="1" spc="-38" dirty="0">
                <a:latin typeface="Times New Roman"/>
                <a:cs typeface="Times New Roman"/>
              </a:rPr>
              <a:t>x</a:t>
            </a:r>
            <a:r>
              <a:rPr sz="3825" i="1" dirty="0">
                <a:latin typeface="Times New Roman"/>
                <a:cs typeface="Times New Roman"/>
              </a:rPr>
              <a:t>	</a:t>
            </a:r>
            <a:r>
              <a:rPr sz="3825" i="1" spc="-38" dirty="0">
                <a:latin typeface="Times New Roman"/>
                <a:cs typeface="Times New Roman"/>
              </a:rPr>
              <a:t>y</a:t>
            </a:r>
            <a:endParaRPr sz="3825">
              <a:latin typeface="Times New Roman"/>
              <a:cs typeface="Times New Roman"/>
            </a:endParaRPr>
          </a:p>
        </p:txBody>
      </p:sp>
      <p:sp>
        <p:nvSpPr>
          <p:cNvPr id="18" name="object 18"/>
          <p:cNvSpPr/>
          <p:nvPr/>
        </p:nvSpPr>
        <p:spPr>
          <a:xfrm>
            <a:off x="3869275" y="2712477"/>
            <a:ext cx="3825716" cy="488156"/>
          </a:xfrm>
          <a:custGeom>
            <a:avLst/>
            <a:gdLst/>
            <a:ahLst/>
            <a:cxnLst/>
            <a:rect l="l" t="t" r="r" b="b"/>
            <a:pathLst>
              <a:path w="5100955" h="650875">
                <a:moveTo>
                  <a:pt x="0" y="650663"/>
                </a:moveTo>
                <a:lnTo>
                  <a:pt x="10890" y="597893"/>
                </a:lnTo>
                <a:lnTo>
                  <a:pt x="42421" y="547833"/>
                </a:lnTo>
                <a:lnTo>
                  <a:pt x="92878" y="501154"/>
                </a:lnTo>
                <a:lnTo>
                  <a:pt x="124669" y="479292"/>
                </a:lnTo>
                <a:lnTo>
                  <a:pt x="160549" y="458526"/>
                </a:lnTo>
                <a:lnTo>
                  <a:pt x="200304" y="438941"/>
                </a:lnTo>
                <a:lnTo>
                  <a:pt x="243720" y="420619"/>
                </a:lnTo>
                <a:lnTo>
                  <a:pt x="290582" y="403644"/>
                </a:lnTo>
                <a:lnTo>
                  <a:pt x="340677" y="388101"/>
                </a:lnTo>
                <a:lnTo>
                  <a:pt x="393791" y="374073"/>
                </a:lnTo>
                <a:lnTo>
                  <a:pt x="449709" y="361644"/>
                </a:lnTo>
                <a:lnTo>
                  <a:pt x="508217" y="350897"/>
                </a:lnTo>
                <a:lnTo>
                  <a:pt x="569101" y="341917"/>
                </a:lnTo>
                <a:lnTo>
                  <a:pt x="632146" y="334786"/>
                </a:lnTo>
                <a:lnTo>
                  <a:pt x="697140" y="329589"/>
                </a:lnTo>
                <a:lnTo>
                  <a:pt x="763867" y="326410"/>
                </a:lnTo>
                <a:lnTo>
                  <a:pt x="832113" y="325331"/>
                </a:lnTo>
                <a:lnTo>
                  <a:pt x="1718366" y="325331"/>
                </a:lnTo>
                <a:lnTo>
                  <a:pt x="1786612" y="324253"/>
                </a:lnTo>
                <a:lnTo>
                  <a:pt x="1853339" y="321073"/>
                </a:lnTo>
                <a:lnTo>
                  <a:pt x="1918332" y="315876"/>
                </a:lnTo>
                <a:lnTo>
                  <a:pt x="1981377" y="308746"/>
                </a:lnTo>
                <a:lnTo>
                  <a:pt x="2042261" y="299765"/>
                </a:lnTo>
                <a:lnTo>
                  <a:pt x="2100769" y="289018"/>
                </a:lnTo>
                <a:lnTo>
                  <a:pt x="2156687" y="276589"/>
                </a:lnTo>
                <a:lnTo>
                  <a:pt x="2209801" y="262561"/>
                </a:lnTo>
                <a:lnTo>
                  <a:pt x="2259896" y="247018"/>
                </a:lnTo>
                <a:lnTo>
                  <a:pt x="2306758" y="230044"/>
                </a:lnTo>
                <a:lnTo>
                  <a:pt x="2350174" y="211722"/>
                </a:lnTo>
                <a:lnTo>
                  <a:pt x="2389929" y="192136"/>
                </a:lnTo>
                <a:lnTo>
                  <a:pt x="2425809" y="171370"/>
                </a:lnTo>
                <a:lnTo>
                  <a:pt x="2457600" y="149508"/>
                </a:lnTo>
                <a:lnTo>
                  <a:pt x="2508057" y="102830"/>
                </a:lnTo>
                <a:lnTo>
                  <a:pt x="2539588" y="52770"/>
                </a:lnTo>
                <a:lnTo>
                  <a:pt x="2550479" y="0"/>
                </a:lnTo>
                <a:lnTo>
                  <a:pt x="2553237" y="26682"/>
                </a:lnTo>
                <a:lnTo>
                  <a:pt x="2574662" y="78181"/>
                </a:lnTo>
                <a:lnTo>
                  <a:pt x="2615870" y="126633"/>
                </a:lnTo>
                <a:lnTo>
                  <a:pt x="2675148" y="171370"/>
                </a:lnTo>
                <a:lnTo>
                  <a:pt x="2711028" y="192136"/>
                </a:lnTo>
                <a:lnTo>
                  <a:pt x="2750783" y="211722"/>
                </a:lnTo>
                <a:lnTo>
                  <a:pt x="2794199" y="230044"/>
                </a:lnTo>
                <a:lnTo>
                  <a:pt x="2841061" y="247018"/>
                </a:lnTo>
                <a:lnTo>
                  <a:pt x="2891157" y="262561"/>
                </a:lnTo>
                <a:lnTo>
                  <a:pt x="2944270" y="276589"/>
                </a:lnTo>
                <a:lnTo>
                  <a:pt x="3000188" y="289018"/>
                </a:lnTo>
                <a:lnTo>
                  <a:pt x="3058696" y="299765"/>
                </a:lnTo>
                <a:lnTo>
                  <a:pt x="3119580" y="308746"/>
                </a:lnTo>
                <a:lnTo>
                  <a:pt x="3182625" y="315876"/>
                </a:lnTo>
                <a:lnTo>
                  <a:pt x="3247619" y="321073"/>
                </a:lnTo>
                <a:lnTo>
                  <a:pt x="3314345" y="324253"/>
                </a:lnTo>
                <a:lnTo>
                  <a:pt x="3382592" y="325331"/>
                </a:lnTo>
                <a:lnTo>
                  <a:pt x="4268845" y="325331"/>
                </a:lnTo>
                <a:lnTo>
                  <a:pt x="4337091" y="326410"/>
                </a:lnTo>
                <a:lnTo>
                  <a:pt x="4403818" y="329589"/>
                </a:lnTo>
                <a:lnTo>
                  <a:pt x="4468811" y="334786"/>
                </a:lnTo>
                <a:lnTo>
                  <a:pt x="4531857" y="341917"/>
                </a:lnTo>
                <a:lnTo>
                  <a:pt x="4592740" y="350897"/>
                </a:lnTo>
                <a:lnTo>
                  <a:pt x="4651248" y="361644"/>
                </a:lnTo>
                <a:lnTo>
                  <a:pt x="4707166" y="374073"/>
                </a:lnTo>
                <a:lnTo>
                  <a:pt x="4760280" y="388101"/>
                </a:lnTo>
                <a:lnTo>
                  <a:pt x="4810375" y="403644"/>
                </a:lnTo>
                <a:lnTo>
                  <a:pt x="4857237" y="420619"/>
                </a:lnTo>
                <a:lnTo>
                  <a:pt x="4900653" y="438941"/>
                </a:lnTo>
                <a:lnTo>
                  <a:pt x="4940408" y="458526"/>
                </a:lnTo>
                <a:lnTo>
                  <a:pt x="4976288" y="479292"/>
                </a:lnTo>
                <a:lnTo>
                  <a:pt x="5008079" y="501154"/>
                </a:lnTo>
                <a:lnTo>
                  <a:pt x="5058536" y="547833"/>
                </a:lnTo>
                <a:lnTo>
                  <a:pt x="5090067" y="597893"/>
                </a:lnTo>
                <a:lnTo>
                  <a:pt x="5098199" y="623981"/>
                </a:lnTo>
                <a:lnTo>
                  <a:pt x="5100958" y="650663"/>
                </a:lnTo>
              </a:path>
            </a:pathLst>
          </a:custGeom>
          <a:ln w="28575">
            <a:solidFill>
              <a:srgbClr val="C00000"/>
            </a:solidFill>
          </a:ln>
        </p:spPr>
        <p:txBody>
          <a:bodyPr wrap="square" lIns="0" tIns="0" rIns="0" bIns="0" rtlCol="0"/>
          <a:lstStyle/>
          <a:p>
            <a:endParaRPr sz="1050"/>
          </a:p>
        </p:txBody>
      </p:sp>
      <p:grpSp>
        <p:nvGrpSpPr>
          <p:cNvPr id="19" name="object 19"/>
          <p:cNvGrpSpPr/>
          <p:nvPr/>
        </p:nvGrpSpPr>
        <p:grpSpPr>
          <a:xfrm>
            <a:off x="3920490" y="4217669"/>
            <a:ext cx="1668780" cy="1113473"/>
            <a:chOff x="5227320" y="4480559"/>
            <a:chExt cx="2225040" cy="1484630"/>
          </a:xfrm>
        </p:grpSpPr>
        <p:pic>
          <p:nvPicPr>
            <p:cNvPr id="20" name="object 20"/>
            <p:cNvPicPr/>
            <p:nvPr/>
          </p:nvPicPr>
          <p:blipFill>
            <a:blip r:embed="rId8" cstate="print"/>
            <a:stretch>
              <a:fillRect/>
            </a:stretch>
          </p:blipFill>
          <p:spPr>
            <a:xfrm>
              <a:off x="5227320" y="4526279"/>
              <a:ext cx="2225039" cy="1316736"/>
            </a:xfrm>
            <a:prstGeom prst="rect">
              <a:avLst/>
            </a:prstGeom>
          </p:spPr>
        </p:pic>
        <p:pic>
          <p:nvPicPr>
            <p:cNvPr id="21" name="object 21"/>
            <p:cNvPicPr/>
            <p:nvPr/>
          </p:nvPicPr>
          <p:blipFill>
            <a:blip r:embed="rId9" cstate="print"/>
            <a:stretch>
              <a:fillRect/>
            </a:stretch>
          </p:blipFill>
          <p:spPr>
            <a:xfrm>
              <a:off x="5291328" y="4480559"/>
              <a:ext cx="2133600" cy="1484376"/>
            </a:xfrm>
            <a:prstGeom prst="rect">
              <a:avLst/>
            </a:prstGeom>
          </p:spPr>
        </p:pic>
        <p:pic>
          <p:nvPicPr>
            <p:cNvPr id="22" name="object 22"/>
            <p:cNvPicPr/>
            <p:nvPr/>
          </p:nvPicPr>
          <p:blipFill>
            <a:blip r:embed="rId10" cstate="print"/>
            <a:stretch>
              <a:fillRect/>
            </a:stretch>
          </p:blipFill>
          <p:spPr>
            <a:xfrm>
              <a:off x="5285325" y="4566231"/>
              <a:ext cx="2108601" cy="1200329"/>
            </a:xfrm>
            <a:prstGeom prst="rect">
              <a:avLst/>
            </a:prstGeom>
          </p:spPr>
        </p:pic>
      </p:grpSp>
      <p:sp>
        <p:nvSpPr>
          <p:cNvPr id="23" name="object 23"/>
          <p:cNvSpPr txBox="1"/>
          <p:nvPr/>
        </p:nvSpPr>
        <p:spPr>
          <a:xfrm>
            <a:off x="3963994" y="4281924"/>
            <a:ext cx="1581626" cy="292868"/>
          </a:xfrm>
          <a:prstGeom prst="rect">
            <a:avLst/>
          </a:prstGeom>
        </p:spPr>
        <p:txBody>
          <a:bodyPr vert="horz" wrap="square" lIns="0" tIns="15716" rIns="0" bIns="0" rtlCol="0">
            <a:spAutoFit/>
          </a:bodyPr>
          <a:lstStyle/>
          <a:p>
            <a:pPr marL="210503">
              <a:spcBef>
                <a:spcPts val="124"/>
              </a:spcBef>
            </a:pPr>
            <a:r>
              <a:rPr sz="1800" spc="-8" dirty="0">
                <a:latin typeface="Calibri"/>
                <a:cs typeface="Calibri"/>
              </a:rPr>
              <a:t>immediately</a:t>
            </a:r>
            <a:endParaRPr sz="1800">
              <a:latin typeface="Calibri"/>
              <a:cs typeface="Calibri"/>
            </a:endParaRPr>
          </a:p>
        </p:txBody>
      </p:sp>
      <p:sp>
        <p:nvSpPr>
          <p:cNvPr id="24" name="object 24"/>
          <p:cNvSpPr txBox="1"/>
          <p:nvPr/>
        </p:nvSpPr>
        <p:spPr>
          <a:xfrm>
            <a:off x="3963994" y="4586448"/>
            <a:ext cx="1581626" cy="269304"/>
          </a:xfrm>
          <a:prstGeom prst="rect">
            <a:avLst/>
          </a:prstGeom>
        </p:spPr>
        <p:txBody>
          <a:bodyPr vert="horz" wrap="square" lIns="0" tIns="0" rIns="0" bIns="0" rtlCol="0">
            <a:spAutoFit/>
          </a:bodyPr>
          <a:lstStyle/>
          <a:p>
            <a:pPr marL="238601">
              <a:lnSpc>
                <a:spcPts val="2063"/>
              </a:lnSpc>
            </a:pPr>
            <a:r>
              <a:rPr sz="1800" dirty="0">
                <a:latin typeface="Calibri"/>
                <a:cs typeface="Calibri"/>
              </a:rPr>
              <a:t>observe</a:t>
            </a:r>
            <a:r>
              <a:rPr sz="1800" spc="-4" dirty="0">
                <a:latin typeface="Calibri"/>
                <a:cs typeface="Calibri"/>
              </a:rPr>
              <a:t> </a:t>
            </a:r>
            <a:r>
              <a:rPr sz="1800" spc="-19" dirty="0">
                <a:latin typeface="Calibri"/>
                <a:cs typeface="Calibri"/>
              </a:rPr>
              <a:t>the</a:t>
            </a:r>
            <a:endParaRPr sz="1800">
              <a:latin typeface="Calibri"/>
              <a:cs typeface="Calibri"/>
            </a:endParaRPr>
          </a:p>
        </p:txBody>
      </p:sp>
      <p:sp>
        <p:nvSpPr>
          <p:cNvPr id="25" name="object 25"/>
          <p:cNvSpPr txBox="1"/>
          <p:nvPr/>
        </p:nvSpPr>
        <p:spPr>
          <a:xfrm>
            <a:off x="3963994" y="4861911"/>
            <a:ext cx="1581626" cy="269304"/>
          </a:xfrm>
          <a:prstGeom prst="rect">
            <a:avLst/>
          </a:prstGeom>
        </p:spPr>
        <p:txBody>
          <a:bodyPr vert="horz" wrap="square" lIns="0" tIns="0" rIns="0" bIns="0" rtlCol="0">
            <a:spAutoFit/>
          </a:bodyPr>
          <a:lstStyle/>
          <a:p>
            <a:pPr marL="186690">
              <a:lnSpc>
                <a:spcPts val="2055"/>
              </a:lnSpc>
            </a:pPr>
            <a:r>
              <a:rPr sz="1800" spc="-8" dirty="0">
                <a:latin typeface="Calibri"/>
                <a:cs typeface="Calibri"/>
              </a:rPr>
              <a:t>performance</a:t>
            </a:r>
            <a:endParaRPr sz="1800">
              <a:latin typeface="Calibri"/>
              <a:cs typeface="Calibri"/>
            </a:endParaRPr>
          </a:p>
        </p:txBody>
      </p:sp>
      <p:grpSp>
        <p:nvGrpSpPr>
          <p:cNvPr id="26" name="object 26"/>
          <p:cNvGrpSpPr/>
          <p:nvPr/>
        </p:nvGrpSpPr>
        <p:grpSpPr>
          <a:xfrm>
            <a:off x="5737860" y="4217669"/>
            <a:ext cx="2085023" cy="1113473"/>
            <a:chOff x="7650480" y="4480559"/>
            <a:chExt cx="2780030" cy="1484630"/>
          </a:xfrm>
        </p:grpSpPr>
        <p:pic>
          <p:nvPicPr>
            <p:cNvPr id="27" name="object 27"/>
            <p:cNvPicPr/>
            <p:nvPr/>
          </p:nvPicPr>
          <p:blipFill>
            <a:blip r:embed="rId11" cstate="print"/>
            <a:stretch>
              <a:fillRect/>
            </a:stretch>
          </p:blipFill>
          <p:spPr>
            <a:xfrm>
              <a:off x="7650480" y="4526279"/>
              <a:ext cx="2740152" cy="1316736"/>
            </a:xfrm>
            <a:prstGeom prst="rect">
              <a:avLst/>
            </a:prstGeom>
          </p:spPr>
        </p:pic>
        <p:pic>
          <p:nvPicPr>
            <p:cNvPr id="28" name="object 28"/>
            <p:cNvPicPr/>
            <p:nvPr/>
          </p:nvPicPr>
          <p:blipFill>
            <a:blip r:embed="rId12" cstate="print"/>
            <a:stretch>
              <a:fillRect/>
            </a:stretch>
          </p:blipFill>
          <p:spPr>
            <a:xfrm>
              <a:off x="7677912" y="4480559"/>
              <a:ext cx="2752344" cy="1484376"/>
            </a:xfrm>
            <a:prstGeom prst="rect">
              <a:avLst/>
            </a:prstGeom>
          </p:spPr>
        </p:pic>
        <p:pic>
          <p:nvPicPr>
            <p:cNvPr id="29" name="object 29"/>
            <p:cNvPicPr/>
            <p:nvPr/>
          </p:nvPicPr>
          <p:blipFill>
            <a:blip r:embed="rId13" cstate="print"/>
            <a:stretch>
              <a:fillRect/>
            </a:stretch>
          </p:blipFill>
          <p:spPr>
            <a:xfrm>
              <a:off x="7709512" y="4566230"/>
              <a:ext cx="2623581" cy="1200329"/>
            </a:xfrm>
            <a:prstGeom prst="rect">
              <a:avLst/>
            </a:prstGeom>
          </p:spPr>
        </p:pic>
      </p:grpSp>
      <p:sp>
        <p:nvSpPr>
          <p:cNvPr id="30" name="object 30"/>
          <p:cNvSpPr txBox="1"/>
          <p:nvPr/>
        </p:nvSpPr>
        <p:spPr>
          <a:xfrm>
            <a:off x="5782133" y="4281923"/>
            <a:ext cx="1967865" cy="845424"/>
          </a:xfrm>
          <a:prstGeom prst="rect">
            <a:avLst/>
          </a:prstGeom>
        </p:spPr>
        <p:txBody>
          <a:bodyPr vert="horz" wrap="square" lIns="0" tIns="14288" rIns="0" bIns="0" rtlCol="0">
            <a:spAutoFit/>
          </a:bodyPr>
          <a:lstStyle/>
          <a:p>
            <a:pPr marL="159068" marR="153353" algn="ctr">
              <a:lnSpc>
                <a:spcPct val="100400"/>
              </a:lnSpc>
              <a:spcBef>
                <a:spcPts val="113"/>
              </a:spcBef>
            </a:pPr>
            <a:r>
              <a:rPr sz="1800" dirty="0">
                <a:latin typeface="Calibri"/>
                <a:cs typeface="Calibri"/>
              </a:rPr>
              <a:t>Will</a:t>
            </a:r>
            <a:r>
              <a:rPr sz="1800" spc="-8" dirty="0">
                <a:latin typeface="Calibri"/>
                <a:cs typeface="Calibri"/>
              </a:rPr>
              <a:t> </a:t>
            </a:r>
            <a:r>
              <a:rPr sz="1800" dirty="0">
                <a:latin typeface="Calibri"/>
                <a:cs typeface="Calibri"/>
              </a:rPr>
              <a:t>not</a:t>
            </a:r>
            <a:r>
              <a:rPr sz="1800" spc="-11" dirty="0">
                <a:latin typeface="Calibri"/>
                <a:cs typeface="Calibri"/>
              </a:rPr>
              <a:t> </a:t>
            </a:r>
            <a:r>
              <a:rPr sz="1800" dirty="0">
                <a:latin typeface="Calibri"/>
                <a:cs typeface="Calibri"/>
              </a:rPr>
              <a:t>know</a:t>
            </a:r>
            <a:r>
              <a:rPr sz="1800" spc="-11" dirty="0">
                <a:latin typeface="Calibri"/>
                <a:cs typeface="Calibri"/>
              </a:rPr>
              <a:t> </a:t>
            </a:r>
            <a:r>
              <a:rPr sz="1800" spc="-19" dirty="0">
                <a:latin typeface="Calibri"/>
                <a:cs typeface="Calibri"/>
              </a:rPr>
              <a:t>the </a:t>
            </a:r>
            <a:r>
              <a:rPr sz="1800" spc="-8" dirty="0">
                <a:latin typeface="Calibri"/>
                <a:cs typeface="Calibri"/>
              </a:rPr>
              <a:t>performance immediately</a:t>
            </a:r>
            <a:endParaRPr sz="180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5" y="888249"/>
            <a:ext cx="2681764" cy="1376659"/>
          </a:xfrm>
          <a:prstGeom prst="rect">
            <a:avLst/>
          </a:prstGeom>
        </p:spPr>
        <p:txBody>
          <a:bodyPr spcFirstLastPara="1" vert="horz" wrap="square" lIns="0" tIns="9525" rIns="0" bIns="0" rtlCol="0" anchor="ctr" anchorCtr="0">
            <a:spAutoFit/>
          </a:bodyPr>
          <a:lstStyle/>
          <a:p>
            <a:pPr marL="9525">
              <a:spcBef>
                <a:spcPts val="75"/>
              </a:spcBef>
            </a:pPr>
            <a:r>
              <a:rPr b="1" spc="-165" dirty="0"/>
              <a:t>Learning</a:t>
            </a:r>
            <a:r>
              <a:rPr b="1" spc="-281" dirty="0"/>
              <a:t> </a:t>
            </a:r>
            <a:r>
              <a:rPr b="1" spc="-191" dirty="0"/>
              <a:t>Recipe</a:t>
            </a:r>
          </a:p>
        </p:txBody>
      </p:sp>
      <p:sp>
        <p:nvSpPr>
          <p:cNvPr id="3" name="object 3"/>
          <p:cNvSpPr txBox="1"/>
          <p:nvPr/>
        </p:nvSpPr>
        <p:spPr>
          <a:xfrm>
            <a:off x="1724072" y="2926460"/>
            <a:ext cx="1465898" cy="332783"/>
          </a:xfrm>
          <a:prstGeom prst="rect">
            <a:avLst/>
          </a:prstGeom>
        </p:spPr>
        <p:txBody>
          <a:bodyPr vert="horz" wrap="square" lIns="0" tIns="9525" rIns="0" bIns="0" rtlCol="0">
            <a:spAutoFit/>
          </a:bodyPr>
          <a:lstStyle/>
          <a:p>
            <a:pPr marL="9525">
              <a:spcBef>
                <a:spcPts val="75"/>
              </a:spcBef>
            </a:pPr>
            <a:r>
              <a:rPr sz="2100" spc="-180" dirty="0">
                <a:latin typeface="VL PGothic"/>
                <a:cs typeface="VL PGothic"/>
              </a:rPr>
              <a:t>Training</a:t>
            </a:r>
            <a:r>
              <a:rPr sz="2100" spc="-131" dirty="0">
                <a:latin typeface="VL PGothic"/>
                <a:cs typeface="VL PGothic"/>
              </a:rPr>
              <a:t> </a:t>
            </a:r>
            <a:r>
              <a:rPr sz="2100" spc="-180" dirty="0">
                <a:latin typeface="VL PGothic"/>
                <a:cs typeface="VL PGothic"/>
              </a:rPr>
              <a:t>Data</a:t>
            </a:r>
            <a:endParaRPr sz="2100">
              <a:latin typeface="VL PGothic"/>
              <a:cs typeface="VL PGothic"/>
            </a:endParaRPr>
          </a:p>
        </p:txBody>
      </p:sp>
      <p:sp>
        <p:nvSpPr>
          <p:cNvPr id="4" name="object 4"/>
          <p:cNvSpPr txBox="1"/>
          <p:nvPr/>
        </p:nvSpPr>
        <p:spPr>
          <a:xfrm>
            <a:off x="5042106" y="2247518"/>
            <a:ext cx="1370648" cy="332783"/>
          </a:xfrm>
          <a:prstGeom prst="rect">
            <a:avLst/>
          </a:prstGeom>
        </p:spPr>
        <p:txBody>
          <a:bodyPr vert="horz" wrap="square" lIns="0" tIns="9525" rIns="0" bIns="0" rtlCol="0">
            <a:spAutoFit/>
          </a:bodyPr>
          <a:lstStyle/>
          <a:p>
            <a:pPr marL="9525">
              <a:spcBef>
                <a:spcPts val="75"/>
              </a:spcBef>
            </a:pPr>
            <a:r>
              <a:rPr sz="2100" spc="-210" dirty="0">
                <a:latin typeface="VL PGothic"/>
                <a:cs typeface="VL PGothic"/>
              </a:rPr>
              <a:t>Testing</a:t>
            </a:r>
            <a:r>
              <a:rPr sz="2100" spc="-135" dirty="0">
                <a:latin typeface="VL PGothic"/>
                <a:cs typeface="VL PGothic"/>
              </a:rPr>
              <a:t> </a:t>
            </a:r>
            <a:r>
              <a:rPr sz="2100" spc="-180" dirty="0">
                <a:latin typeface="VL PGothic"/>
                <a:cs typeface="VL PGothic"/>
              </a:rPr>
              <a:t>Data</a:t>
            </a:r>
            <a:endParaRPr sz="2100">
              <a:latin typeface="VL PGothic"/>
              <a:cs typeface="VL PGothic"/>
            </a:endParaRPr>
          </a:p>
        </p:txBody>
      </p:sp>
      <p:grpSp>
        <p:nvGrpSpPr>
          <p:cNvPr id="5" name="object 5"/>
          <p:cNvGrpSpPr/>
          <p:nvPr/>
        </p:nvGrpSpPr>
        <p:grpSpPr>
          <a:xfrm>
            <a:off x="1577340" y="3335274"/>
            <a:ext cx="1737360" cy="889635"/>
            <a:chOff x="2103120" y="3304032"/>
            <a:chExt cx="2316480" cy="1186180"/>
          </a:xfrm>
        </p:grpSpPr>
        <p:sp>
          <p:nvSpPr>
            <p:cNvPr id="6" name="object 6"/>
            <p:cNvSpPr/>
            <p:nvPr/>
          </p:nvSpPr>
          <p:spPr>
            <a:xfrm>
              <a:off x="2103120" y="3304032"/>
              <a:ext cx="2316480" cy="1185671"/>
            </a:xfrm>
            <a:prstGeom prst="rect">
              <a:avLst/>
            </a:prstGeom>
            <a:blipFill>
              <a:blip r:embed="rId2" cstate="print"/>
              <a:stretch>
                <a:fillRect/>
              </a:stretch>
            </a:blipFill>
          </p:spPr>
          <p:txBody>
            <a:bodyPr wrap="square" lIns="0" tIns="0" rIns="0" bIns="0" rtlCol="0"/>
            <a:lstStyle/>
            <a:p>
              <a:endParaRPr sz="1050"/>
            </a:p>
          </p:txBody>
        </p:sp>
        <p:sp>
          <p:nvSpPr>
            <p:cNvPr id="7" name="object 7"/>
            <p:cNvSpPr/>
            <p:nvPr/>
          </p:nvSpPr>
          <p:spPr>
            <a:xfrm>
              <a:off x="2161438" y="3343287"/>
              <a:ext cx="2200274" cy="1068387"/>
            </a:xfrm>
            <a:prstGeom prst="rect">
              <a:avLst/>
            </a:prstGeom>
            <a:blipFill>
              <a:blip r:embed="rId3" cstate="print"/>
              <a:stretch>
                <a:fillRect/>
              </a:stretch>
            </a:blipFill>
          </p:spPr>
          <p:txBody>
            <a:bodyPr wrap="square" lIns="0" tIns="0" rIns="0" bIns="0" rtlCol="0"/>
            <a:lstStyle/>
            <a:p>
              <a:endParaRPr sz="1050"/>
            </a:p>
          </p:txBody>
        </p:sp>
      </p:grpSp>
      <p:sp>
        <p:nvSpPr>
          <p:cNvPr id="8" name="object 8"/>
          <p:cNvSpPr txBox="1"/>
          <p:nvPr/>
        </p:nvSpPr>
        <p:spPr>
          <a:xfrm>
            <a:off x="4228309" y="2965323"/>
            <a:ext cx="1099661" cy="332783"/>
          </a:xfrm>
          <a:prstGeom prst="rect">
            <a:avLst/>
          </a:prstGeom>
        </p:spPr>
        <p:txBody>
          <a:bodyPr vert="horz" wrap="square" lIns="0" tIns="9525" rIns="0" bIns="0" rtlCol="0">
            <a:spAutoFit/>
          </a:bodyPr>
          <a:lstStyle/>
          <a:p>
            <a:pPr marL="9525">
              <a:spcBef>
                <a:spcPts val="75"/>
              </a:spcBef>
            </a:pPr>
            <a:r>
              <a:rPr sz="2100" spc="-184" dirty="0">
                <a:latin typeface="VL PGothic"/>
                <a:cs typeface="VL PGothic"/>
              </a:rPr>
              <a:t>Validation</a:t>
            </a:r>
            <a:endParaRPr sz="2100">
              <a:latin typeface="VL PGothic"/>
              <a:cs typeface="VL PGothic"/>
            </a:endParaRPr>
          </a:p>
        </p:txBody>
      </p:sp>
      <p:sp>
        <p:nvSpPr>
          <p:cNvPr id="9" name="object 9"/>
          <p:cNvSpPr txBox="1"/>
          <p:nvPr/>
        </p:nvSpPr>
        <p:spPr>
          <a:xfrm>
            <a:off x="6039554" y="2979039"/>
            <a:ext cx="1328261" cy="332783"/>
          </a:xfrm>
          <a:prstGeom prst="rect">
            <a:avLst/>
          </a:prstGeom>
        </p:spPr>
        <p:txBody>
          <a:bodyPr vert="horz" wrap="square" lIns="0" tIns="9525" rIns="0" bIns="0" rtlCol="0">
            <a:spAutoFit/>
          </a:bodyPr>
          <a:lstStyle/>
          <a:p>
            <a:pPr marL="9525">
              <a:spcBef>
                <a:spcPts val="75"/>
              </a:spcBef>
            </a:pPr>
            <a:r>
              <a:rPr sz="2100" spc="-139" dirty="0">
                <a:latin typeface="VL PGothic"/>
                <a:cs typeface="VL PGothic"/>
              </a:rPr>
              <a:t>Real </a:t>
            </a:r>
            <a:r>
              <a:rPr sz="2100" spc="-210" dirty="0">
                <a:latin typeface="VL PGothic"/>
                <a:cs typeface="VL PGothic"/>
              </a:rPr>
              <a:t>Testing</a:t>
            </a:r>
            <a:endParaRPr sz="2100">
              <a:latin typeface="VL PGothic"/>
              <a:cs typeface="VL PGothic"/>
            </a:endParaRPr>
          </a:p>
        </p:txBody>
      </p:sp>
      <p:grpSp>
        <p:nvGrpSpPr>
          <p:cNvPr id="10" name="object 10"/>
          <p:cNvGrpSpPr/>
          <p:nvPr/>
        </p:nvGrpSpPr>
        <p:grpSpPr>
          <a:xfrm>
            <a:off x="3902202" y="3319272"/>
            <a:ext cx="1739741" cy="889635"/>
            <a:chOff x="5202935" y="3282696"/>
            <a:chExt cx="2319655" cy="1186180"/>
          </a:xfrm>
        </p:grpSpPr>
        <p:sp>
          <p:nvSpPr>
            <p:cNvPr id="11" name="object 11"/>
            <p:cNvSpPr/>
            <p:nvPr/>
          </p:nvSpPr>
          <p:spPr>
            <a:xfrm>
              <a:off x="5202935" y="3282696"/>
              <a:ext cx="2319527" cy="1185671"/>
            </a:xfrm>
            <a:prstGeom prst="rect">
              <a:avLst/>
            </a:prstGeom>
            <a:blipFill>
              <a:blip r:embed="rId4" cstate="print"/>
              <a:stretch>
                <a:fillRect/>
              </a:stretch>
            </a:blipFill>
          </p:spPr>
          <p:txBody>
            <a:bodyPr wrap="square" lIns="0" tIns="0" rIns="0" bIns="0" rtlCol="0"/>
            <a:lstStyle/>
            <a:p>
              <a:endParaRPr sz="1050"/>
            </a:p>
          </p:txBody>
        </p:sp>
        <p:sp>
          <p:nvSpPr>
            <p:cNvPr id="12" name="object 12"/>
            <p:cNvSpPr/>
            <p:nvPr/>
          </p:nvSpPr>
          <p:spPr>
            <a:xfrm>
              <a:off x="5263095" y="3323336"/>
              <a:ext cx="2200274" cy="1068387"/>
            </a:xfrm>
            <a:prstGeom prst="rect">
              <a:avLst/>
            </a:prstGeom>
            <a:blipFill>
              <a:blip r:embed="rId5" cstate="print"/>
              <a:stretch>
                <a:fillRect/>
              </a:stretch>
            </a:blipFill>
          </p:spPr>
          <p:txBody>
            <a:bodyPr wrap="square" lIns="0" tIns="0" rIns="0" bIns="0" rtlCol="0"/>
            <a:lstStyle/>
            <a:p>
              <a:endParaRPr sz="1050"/>
            </a:p>
          </p:txBody>
        </p:sp>
      </p:grpSp>
      <p:sp>
        <p:nvSpPr>
          <p:cNvPr id="13" name="object 13"/>
          <p:cNvSpPr txBox="1"/>
          <p:nvPr/>
        </p:nvSpPr>
        <p:spPr>
          <a:xfrm>
            <a:off x="3947322" y="3349753"/>
            <a:ext cx="1650206" cy="630525"/>
          </a:xfrm>
          <a:prstGeom prst="rect">
            <a:avLst/>
          </a:prstGeom>
        </p:spPr>
        <p:txBody>
          <a:bodyPr vert="horz" wrap="square" lIns="0" tIns="41433" rIns="0" bIns="0" rtlCol="0">
            <a:spAutoFit/>
          </a:bodyPr>
          <a:lstStyle/>
          <a:p>
            <a:pPr marL="372904">
              <a:spcBef>
                <a:spcPts val="326"/>
              </a:spcBef>
              <a:tabLst>
                <a:tab pos="1080135" algn="l"/>
              </a:tabLst>
            </a:pPr>
            <a:r>
              <a:rPr sz="3825" i="1" spc="8" dirty="0">
                <a:latin typeface="Times New Roman"/>
                <a:cs typeface="Times New Roman"/>
              </a:rPr>
              <a:t>x	</a:t>
            </a:r>
            <a:r>
              <a:rPr sz="5738" i="1" spc="11" baseline="-1633" dirty="0">
                <a:latin typeface="Times New Roman"/>
                <a:cs typeface="Times New Roman"/>
              </a:rPr>
              <a:t>y</a:t>
            </a:r>
            <a:endParaRPr sz="5738" baseline="-1633">
              <a:latin typeface="Times New Roman"/>
              <a:cs typeface="Times New Roman"/>
            </a:endParaRPr>
          </a:p>
        </p:txBody>
      </p:sp>
      <p:grpSp>
        <p:nvGrpSpPr>
          <p:cNvPr id="14" name="object 14"/>
          <p:cNvGrpSpPr/>
          <p:nvPr/>
        </p:nvGrpSpPr>
        <p:grpSpPr>
          <a:xfrm>
            <a:off x="5849873" y="3319272"/>
            <a:ext cx="1737360" cy="889635"/>
            <a:chOff x="7799831" y="3282696"/>
            <a:chExt cx="2316480" cy="1186180"/>
          </a:xfrm>
        </p:grpSpPr>
        <p:sp>
          <p:nvSpPr>
            <p:cNvPr id="15" name="object 15"/>
            <p:cNvSpPr/>
            <p:nvPr/>
          </p:nvSpPr>
          <p:spPr>
            <a:xfrm>
              <a:off x="7799831" y="3282696"/>
              <a:ext cx="2316479" cy="1185671"/>
            </a:xfrm>
            <a:prstGeom prst="rect">
              <a:avLst/>
            </a:prstGeom>
            <a:blipFill>
              <a:blip r:embed="rId6" cstate="print"/>
              <a:stretch>
                <a:fillRect/>
              </a:stretch>
            </a:blipFill>
          </p:spPr>
          <p:txBody>
            <a:bodyPr wrap="square" lIns="0" tIns="0" rIns="0" bIns="0" rtlCol="0"/>
            <a:lstStyle/>
            <a:p>
              <a:endParaRPr sz="1050"/>
            </a:p>
          </p:txBody>
        </p:sp>
        <p:sp>
          <p:nvSpPr>
            <p:cNvPr id="16" name="object 16"/>
            <p:cNvSpPr/>
            <p:nvPr/>
          </p:nvSpPr>
          <p:spPr>
            <a:xfrm>
              <a:off x="7858264" y="3323336"/>
              <a:ext cx="2200274" cy="1068387"/>
            </a:xfrm>
            <a:prstGeom prst="rect">
              <a:avLst/>
            </a:prstGeom>
            <a:blipFill>
              <a:blip r:embed="rId7" cstate="print"/>
              <a:stretch>
                <a:fillRect/>
              </a:stretch>
            </a:blipFill>
          </p:spPr>
          <p:txBody>
            <a:bodyPr wrap="square" lIns="0" tIns="0" rIns="0" bIns="0" rtlCol="0"/>
            <a:lstStyle/>
            <a:p>
              <a:endParaRPr sz="1050"/>
            </a:p>
          </p:txBody>
        </p:sp>
      </p:grpSp>
      <p:sp>
        <p:nvSpPr>
          <p:cNvPr id="17" name="object 17"/>
          <p:cNvSpPr txBox="1"/>
          <p:nvPr/>
        </p:nvSpPr>
        <p:spPr>
          <a:xfrm>
            <a:off x="5893699" y="3349752"/>
            <a:ext cx="1650206" cy="630460"/>
          </a:xfrm>
          <a:prstGeom prst="rect">
            <a:avLst/>
          </a:prstGeom>
        </p:spPr>
        <p:txBody>
          <a:bodyPr vert="horz" wrap="square" lIns="0" tIns="41433" rIns="0" bIns="0" rtlCol="0">
            <a:spAutoFit/>
          </a:bodyPr>
          <a:lstStyle/>
          <a:p>
            <a:pPr marL="372904">
              <a:spcBef>
                <a:spcPts val="326"/>
              </a:spcBef>
              <a:tabLst>
                <a:tab pos="1077754" algn="l"/>
              </a:tabLst>
            </a:pPr>
            <a:r>
              <a:rPr sz="3825" i="1" spc="8" dirty="0">
                <a:latin typeface="Times New Roman"/>
                <a:cs typeface="Times New Roman"/>
              </a:rPr>
              <a:t>x	y</a:t>
            </a:r>
            <a:endParaRPr sz="3825">
              <a:latin typeface="Times New Roman"/>
              <a:cs typeface="Times New Roman"/>
            </a:endParaRPr>
          </a:p>
        </p:txBody>
      </p:sp>
      <p:sp>
        <p:nvSpPr>
          <p:cNvPr id="18" name="object 18"/>
          <p:cNvSpPr/>
          <p:nvPr/>
        </p:nvSpPr>
        <p:spPr>
          <a:xfrm>
            <a:off x="3869273" y="2712478"/>
            <a:ext cx="3826193" cy="488156"/>
          </a:xfrm>
          <a:custGeom>
            <a:avLst/>
            <a:gdLst/>
            <a:ahLst/>
            <a:cxnLst/>
            <a:rect l="l" t="t" r="r" b="b"/>
            <a:pathLst>
              <a:path w="5101590" h="650875">
                <a:moveTo>
                  <a:pt x="0" y="650664"/>
                </a:moveTo>
                <a:lnTo>
                  <a:pt x="10890" y="597893"/>
                </a:lnTo>
                <a:lnTo>
                  <a:pt x="42421" y="547834"/>
                </a:lnTo>
                <a:lnTo>
                  <a:pt x="92879" y="501155"/>
                </a:lnTo>
                <a:lnTo>
                  <a:pt x="124669" y="479293"/>
                </a:lnTo>
                <a:lnTo>
                  <a:pt x="160549" y="458527"/>
                </a:lnTo>
                <a:lnTo>
                  <a:pt x="200304" y="438941"/>
                </a:lnTo>
                <a:lnTo>
                  <a:pt x="243720" y="420619"/>
                </a:lnTo>
                <a:lnTo>
                  <a:pt x="290583" y="403645"/>
                </a:lnTo>
                <a:lnTo>
                  <a:pt x="340678" y="388102"/>
                </a:lnTo>
                <a:lnTo>
                  <a:pt x="393791" y="374074"/>
                </a:lnTo>
                <a:lnTo>
                  <a:pt x="449709" y="361645"/>
                </a:lnTo>
                <a:lnTo>
                  <a:pt x="508217" y="350898"/>
                </a:lnTo>
                <a:lnTo>
                  <a:pt x="569101" y="341917"/>
                </a:lnTo>
                <a:lnTo>
                  <a:pt x="632147" y="334787"/>
                </a:lnTo>
                <a:lnTo>
                  <a:pt x="697140" y="329590"/>
                </a:lnTo>
                <a:lnTo>
                  <a:pt x="763867" y="326410"/>
                </a:lnTo>
                <a:lnTo>
                  <a:pt x="832113" y="325332"/>
                </a:lnTo>
                <a:lnTo>
                  <a:pt x="1718370" y="325332"/>
                </a:lnTo>
                <a:lnTo>
                  <a:pt x="1786616" y="324253"/>
                </a:lnTo>
                <a:lnTo>
                  <a:pt x="1853343" y="321074"/>
                </a:lnTo>
                <a:lnTo>
                  <a:pt x="1918336" y="315877"/>
                </a:lnTo>
                <a:lnTo>
                  <a:pt x="1981381" y="308746"/>
                </a:lnTo>
                <a:lnTo>
                  <a:pt x="2042265" y="299765"/>
                </a:lnTo>
                <a:lnTo>
                  <a:pt x="2100772" y="289019"/>
                </a:lnTo>
                <a:lnTo>
                  <a:pt x="2156690" y="276589"/>
                </a:lnTo>
                <a:lnTo>
                  <a:pt x="2209803" y="262561"/>
                </a:lnTo>
                <a:lnTo>
                  <a:pt x="2259898" y="247018"/>
                </a:lnTo>
                <a:lnTo>
                  <a:pt x="2306761" y="230044"/>
                </a:lnTo>
                <a:lnTo>
                  <a:pt x="2350177" y="211722"/>
                </a:lnTo>
                <a:lnTo>
                  <a:pt x="2389931" y="192137"/>
                </a:lnTo>
                <a:lnTo>
                  <a:pt x="2425811" y="171371"/>
                </a:lnTo>
                <a:lnTo>
                  <a:pt x="2457602" y="149508"/>
                </a:lnTo>
                <a:lnTo>
                  <a:pt x="2508059" y="102830"/>
                </a:lnTo>
                <a:lnTo>
                  <a:pt x="2539590" y="52770"/>
                </a:lnTo>
                <a:lnTo>
                  <a:pt x="2550481" y="0"/>
                </a:lnTo>
                <a:lnTo>
                  <a:pt x="2553239" y="26682"/>
                </a:lnTo>
                <a:lnTo>
                  <a:pt x="2574664" y="78181"/>
                </a:lnTo>
                <a:lnTo>
                  <a:pt x="2615873" y="126634"/>
                </a:lnTo>
                <a:lnTo>
                  <a:pt x="2675151" y="171371"/>
                </a:lnTo>
                <a:lnTo>
                  <a:pt x="2711030" y="192137"/>
                </a:lnTo>
                <a:lnTo>
                  <a:pt x="2750785" y="211722"/>
                </a:lnTo>
                <a:lnTo>
                  <a:pt x="2794201" y="230044"/>
                </a:lnTo>
                <a:lnTo>
                  <a:pt x="2841064" y="247018"/>
                </a:lnTo>
                <a:lnTo>
                  <a:pt x="2891159" y="262561"/>
                </a:lnTo>
                <a:lnTo>
                  <a:pt x="2944272" y="276589"/>
                </a:lnTo>
                <a:lnTo>
                  <a:pt x="3000189" y="289019"/>
                </a:lnTo>
                <a:lnTo>
                  <a:pt x="3058697" y="299765"/>
                </a:lnTo>
                <a:lnTo>
                  <a:pt x="3119581" y="308746"/>
                </a:lnTo>
                <a:lnTo>
                  <a:pt x="3182626" y="315877"/>
                </a:lnTo>
                <a:lnTo>
                  <a:pt x="3247619" y="321074"/>
                </a:lnTo>
                <a:lnTo>
                  <a:pt x="3314346" y="324253"/>
                </a:lnTo>
                <a:lnTo>
                  <a:pt x="3382591" y="325332"/>
                </a:lnTo>
                <a:lnTo>
                  <a:pt x="4268842" y="325332"/>
                </a:lnTo>
                <a:lnTo>
                  <a:pt x="4337089" y="326410"/>
                </a:lnTo>
                <a:lnTo>
                  <a:pt x="4403817" y="329590"/>
                </a:lnTo>
                <a:lnTo>
                  <a:pt x="4468811" y="334787"/>
                </a:lnTo>
                <a:lnTo>
                  <a:pt x="4531857" y="341917"/>
                </a:lnTo>
                <a:lnTo>
                  <a:pt x="4592742" y="350898"/>
                </a:lnTo>
                <a:lnTo>
                  <a:pt x="4651250" y="361645"/>
                </a:lnTo>
                <a:lnTo>
                  <a:pt x="4707169" y="374074"/>
                </a:lnTo>
                <a:lnTo>
                  <a:pt x="4760283" y="388102"/>
                </a:lnTo>
                <a:lnTo>
                  <a:pt x="4810378" y="403645"/>
                </a:lnTo>
                <a:lnTo>
                  <a:pt x="4857241" y="420619"/>
                </a:lnTo>
                <a:lnTo>
                  <a:pt x="4900657" y="438941"/>
                </a:lnTo>
                <a:lnTo>
                  <a:pt x="4940412" y="458527"/>
                </a:lnTo>
                <a:lnTo>
                  <a:pt x="4976292" y="479293"/>
                </a:lnTo>
                <a:lnTo>
                  <a:pt x="5008083" y="501155"/>
                </a:lnTo>
                <a:lnTo>
                  <a:pt x="5058541" y="547834"/>
                </a:lnTo>
                <a:lnTo>
                  <a:pt x="5090071" y="597893"/>
                </a:lnTo>
                <a:lnTo>
                  <a:pt x="5098204" y="623982"/>
                </a:lnTo>
                <a:lnTo>
                  <a:pt x="5100962" y="650664"/>
                </a:lnTo>
              </a:path>
            </a:pathLst>
          </a:custGeom>
          <a:ln w="28575">
            <a:solidFill>
              <a:srgbClr val="C00000"/>
            </a:solidFill>
          </a:ln>
        </p:spPr>
        <p:txBody>
          <a:bodyPr wrap="square" lIns="0" tIns="0" rIns="0" bIns="0" rtlCol="0"/>
          <a:lstStyle/>
          <a:p>
            <a:endParaRPr sz="1050"/>
          </a:p>
        </p:txBody>
      </p:sp>
      <p:grpSp>
        <p:nvGrpSpPr>
          <p:cNvPr id="19" name="object 19"/>
          <p:cNvGrpSpPr/>
          <p:nvPr/>
        </p:nvGrpSpPr>
        <p:grpSpPr>
          <a:xfrm>
            <a:off x="3920490" y="4217669"/>
            <a:ext cx="1668780" cy="1113473"/>
            <a:chOff x="5227320" y="4480559"/>
            <a:chExt cx="2225040" cy="1484630"/>
          </a:xfrm>
        </p:grpSpPr>
        <p:sp>
          <p:nvSpPr>
            <p:cNvPr id="20" name="object 20"/>
            <p:cNvSpPr/>
            <p:nvPr/>
          </p:nvSpPr>
          <p:spPr>
            <a:xfrm>
              <a:off x="5227320" y="4526279"/>
              <a:ext cx="2225039" cy="1316736"/>
            </a:xfrm>
            <a:prstGeom prst="rect">
              <a:avLst/>
            </a:prstGeom>
            <a:blipFill>
              <a:blip r:embed="rId8" cstate="print"/>
              <a:stretch>
                <a:fillRect/>
              </a:stretch>
            </a:blipFill>
          </p:spPr>
          <p:txBody>
            <a:bodyPr wrap="square" lIns="0" tIns="0" rIns="0" bIns="0" rtlCol="0"/>
            <a:lstStyle/>
            <a:p>
              <a:endParaRPr sz="1050"/>
            </a:p>
          </p:txBody>
        </p:sp>
        <p:sp>
          <p:nvSpPr>
            <p:cNvPr id="21" name="object 21"/>
            <p:cNvSpPr/>
            <p:nvPr/>
          </p:nvSpPr>
          <p:spPr>
            <a:xfrm>
              <a:off x="5291328" y="4480559"/>
              <a:ext cx="2133600" cy="1484376"/>
            </a:xfrm>
            <a:prstGeom prst="rect">
              <a:avLst/>
            </a:prstGeom>
            <a:blipFill>
              <a:blip r:embed="rId9" cstate="print"/>
              <a:stretch>
                <a:fillRect/>
              </a:stretch>
            </a:blipFill>
          </p:spPr>
          <p:txBody>
            <a:bodyPr wrap="square" lIns="0" tIns="0" rIns="0" bIns="0" rtlCol="0"/>
            <a:lstStyle/>
            <a:p>
              <a:endParaRPr sz="1050"/>
            </a:p>
          </p:txBody>
        </p:sp>
        <p:sp>
          <p:nvSpPr>
            <p:cNvPr id="22" name="object 22"/>
            <p:cNvSpPr/>
            <p:nvPr/>
          </p:nvSpPr>
          <p:spPr>
            <a:xfrm>
              <a:off x="5285321" y="4566233"/>
              <a:ext cx="2108606" cy="1200326"/>
            </a:xfrm>
            <a:prstGeom prst="rect">
              <a:avLst/>
            </a:prstGeom>
            <a:blipFill>
              <a:blip r:embed="rId10" cstate="print"/>
              <a:stretch>
                <a:fillRect/>
              </a:stretch>
            </a:blipFill>
          </p:spPr>
          <p:txBody>
            <a:bodyPr wrap="square" lIns="0" tIns="0" rIns="0" bIns="0" rtlCol="0"/>
            <a:lstStyle/>
            <a:p>
              <a:endParaRPr sz="1050"/>
            </a:p>
          </p:txBody>
        </p:sp>
      </p:grpSp>
      <p:sp>
        <p:nvSpPr>
          <p:cNvPr id="23" name="object 23"/>
          <p:cNvSpPr txBox="1"/>
          <p:nvPr/>
        </p:nvSpPr>
        <p:spPr>
          <a:xfrm>
            <a:off x="3963991" y="4281926"/>
            <a:ext cx="1581626" cy="292868"/>
          </a:xfrm>
          <a:prstGeom prst="rect">
            <a:avLst/>
          </a:prstGeom>
        </p:spPr>
        <p:txBody>
          <a:bodyPr vert="horz" wrap="square" lIns="0" tIns="15716" rIns="0" bIns="0" rtlCol="0">
            <a:spAutoFit/>
          </a:bodyPr>
          <a:lstStyle/>
          <a:p>
            <a:pPr marL="210503">
              <a:spcBef>
                <a:spcPts val="124"/>
              </a:spcBef>
            </a:pPr>
            <a:r>
              <a:rPr sz="1800" spc="-116" dirty="0">
                <a:latin typeface="VL PGothic"/>
                <a:cs typeface="VL PGothic"/>
              </a:rPr>
              <a:t>immediately</a:t>
            </a:r>
            <a:endParaRPr sz="1800">
              <a:latin typeface="VL PGothic"/>
              <a:cs typeface="VL PGothic"/>
            </a:endParaRPr>
          </a:p>
        </p:txBody>
      </p:sp>
      <p:sp>
        <p:nvSpPr>
          <p:cNvPr id="24" name="object 24"/>
          <p:cNvSpPr txBox="1"/>
          <p:nvPr/>
        </p:nvSpPr>
        <p:spPr>
          <a:xfrm>
            <a:off x="3963991" y="4586448"/>
            <a:ext cx="1581626" cy="269304"/>
          </a:xfrm>
          <a:prstGeom prst="rect">
            <a:avLst/>
          </a:prstGeom>
        </p:spPr>
        <p:txBody>
          <a:bodyPr vert="horz" wrap="square" lIns="0" tIns="0" rIns="0" bIns="0" rtlCol="0">
            <a:spAutoFit/>
          </a:bodyPr>
          <a:lstStyle/>
          <a:p>
            <a:pPr marL="238601">
              <a:lnSpc>
                <a:spcPts val="2063"/>
              </a:lnSpc>
            </a:pPr>
            <a:r>
              <a:rPr sz="1800" spc="-124" dirty="0">
                <a:latin typeface="VL PGothic"/>
                <a:cs typeface="VL PGothic"/>
              </a:rPr>
              <a:t>observe</a:t>
            </a:r>
            <a:r>
              <a:rPr sz="1800" spc="-83" dirty="0">
                <a:latin typeface="VL PGothic"/>
                <a:cs typeface="VL PGothic"/>
              </a:rPr>
              <a:t> </a:t>
            </a:r>
            <a:r>
              <a:rPr sz="1800" spc="-153" dirty="0">
                <a:latin typeface="VL PGothic"/>
                <a:cs typeface="VL PGothic"/>
              </a:rPr>
              <a:t>the</a:t>
            </a:r>
            <a:endParaRPr sz="1800">
              <a:latin typeface="VL PGothic"/>
              <a:cs typeface="VL PGothic"/>
            </a:endParaRPr>
          </a:p>
        </p:txBody>
      </p:sp>
      <p:sp>
        <p:nvSpPr>
          <p:cNvPr id="25" name="object 25"/>
          <p:cNvSpPr txBox="1"/>
          <p:nvPr/>
        </p:nvSpPr>
        <p:spPr>
          <a:xfrm>
            <a:off x="3963991" y="4861911"/>
            <a:ext cx="1581626" cy="269304"/>
          </a:xfrm>
          <a:prstGeom prst="rect">
            <a:avLst/>
          </a:prstGeom>
        </p:spPr>
        <p:txBody>
          <a:bodyPr vert="horz" wrap="square" lIns="0" tIns="0" rIns="0" bIns="0" rtlCol="0">
            <a:spAutoFit/>
          </a:bodyPr>
          <a:lstStyle/>
          <a:p>
            <a:pPr marL="186690">
              <a:lnSpc>
                <a:spcPts val="2055"/>
              </a:lnSpc>
            </a:pPr>
            <a:r>
              <a:rPr sz="1800" spc="-120" dirty="0">
                <a:latin typeface="VL PGothic"/>
                <a:cs typeface="VL PGothic"/>
              </a:rPr>
              <a:t>performance</a:t>
            </a:r>
            <a:endParaRPr sz="1800">
              <a:latin typeface="VL PGothic"/>
              <a:cs typeface="VL PGothic"/>
            </a:endParaRPr>
          </a:p>
        </p:txBody>
      </p:sp>
      <p:grpSp>
        <p:nvGrpSpPr>
          <p:cNvPr id="26" name="object 26"/>
          <p:cNvGrpSpPr/>
          <p:nvPr/>
        </p:nvGrpSpPr>
        <p:grpSpPr>
          <a:xfrm>
            <a:off x="5737860" y="4217669"/>
            <a:ext cx="2085023" cy="1113473"/>
            <a:chOff x="7650480" y="4480559"/>
            <a:chExt cx="2780030" cy="1484630"/>
          </a:xfrm>
        </p:grpSpPr>
        <p:sp>
          <p:nvSpPr>
            <p:cNvPr id="27" name="object 27"/>
            <p:cNvSpPr/>
            <p:nvPr/>
          </p:nvSpPr>
          <p:spPr>
            <a:xfrm>
              <a:off x="7650480" y="4526279"/>
              <a:ext cx="2740152" cy="1316736"/>
            </a:xfrm>
            <a:prstGeom prst="rect">
              <a:avLst/>
            </a:prstGeom>
            <a:blipFill>
              <a:blip r:embed="rId11" cstate="print"/>
              <a:stretch>
                <a:fillRect/>
              </a:stretch>
            </a:blipFill>
          </p:spPr>
          <p:txBody>
            <a:bodyPr wrap="square" lIns="0" tIns="0" rIns="0" bIns="0" rtlCol="0"/>
            <a:lstStyle/>
            <a:p>
              <a:endParaRPr sz="1050"/>
            </a:p>
          </p:txBody>
        </p:sp>
        <p:sp>
          <p:nvSpPr>
            <p:cNvPr id="28" name="object 28"/>
            <p:cNvSpPr/>
            <p:nvPr/>
          </p:nvSpPr>
          <p:spPr>
            <a:xfrm>
              <a:off x="7677912" y="4480559"/>
              <a:ext cx="2752344" cy="1484376"/>
            </a:xfrm>
            <a:prstGeom prst="rect">
              <a:avLst/>
            </a:prstGeom>
            <a:blipFill>
              <a:blip r:embed="rId12" cstate="print"/>
              <a:stretch>
                <a:fillRect/>
              </a:stretch>
            </a:blipFill>
          </p:spPr>
          <p:txBody>
            <a:bodyPr wrap="square" lIns="0" tIns="0" rIns="0" bIns="0" rtlCol="0"/>
            <a:lstStyle/>
            <a:p>
              <a:endParaRPr sz="1050"/>
            </a:p>
          </p:txBody>
        </p:sp>
        <p:sp>
          <p:nvSpPr>
            <p:cNvPr id="29" name="object 29"/>
            <p:cNvSpPr/>
            <p:nvPr/>
          </p:nvSpPr>
          <p:spPr>
            <a:xfrm>
              <a:off x="7709510" y="4566233"/>
              <a:ext cx="2623578" cy="1200325"/>
            </a:xfrm>
            <a:prstGeom prst="rect">
              <a:avLst/>
            </a:prstGeom>
            <a:blipFill>
              <a:blip r:embed="rId13" cstate="print"/>
              <a:stretch>
                <a:fillRect/>
              </a:stretch>
            </a:blipFill>
          </p:spPr>
          <p:txBody>
            <a:bodyPr wrap="square" lIns="0" tIns="0" rIns="0" bIns="0" rtlCol="0"/>
            <a:lstStyle/>
            <a:p>
              <a:endParaRPr sz="1050"/>
            </a:p>
          </p:txBody>
        </p:sp>
      </p:grpSp>
      <p:sp>
        <p:nvSpPr>
          <p:cNvPr id="30" name="object 30"/>
          <p:cNvSpPr txBox="1"/>
          <p:nvPr/>
        </p:nvSpPr>
        <p:spPr>
          <a:xfrm>
            <a:off x="5782133" y="4281925"/>
            <a:ext cx="1967865" cy="845424"/>
          </a:xfrm>
          <a:prstGeom prst="rect">
            <a:avLst/>
          </a:prstGeom>
        </p:spPr>
        <p:txBody>
          <a:bodyPr vert="horz" wrap="square" lIns="0" tIns="14288" rIns="0" bIns="0" rtlCol="0">
            <a:spAutoFit/>
          </a:bodyPr>
          <a:lstStyle/>
          <a:p>
            <a:pPr marL="159068" marR="153353" algn="ctr">
              <a:lnSpc>
                <a:spcPct val="100400"/>
              </a:lnSpc>
              <a:spcBef>
                <a:spcPts val="113"/>
              </a:spcBef>
            </a:pPr>
            <a:r>
              <a:rPr sz="1800" spc="-113" dirty="0">
                <a:latin typeface="VL PGothic"/>
                <a:cs typeface="VL PGothic"/>
              </a:rPr>
              <a:t>Will </a:t>
            </a:r>
            <a:r>
              <a:rPr sz="1800" spc="-150" dirty="0">
                <a:latin typeface="VL PGothic"/>
                <a:cs typeface="VL PGothic"/>
              </a:rPr>
              <a:t>not </a:t>
            </a:r>
            <a:r>
              <a:rPr sz="1800" spc="-120" dirty="0">
                <a:latin typeface="VL PGothic"/>
                <a:cs typeface="VL PGothic"/>
              </a:rPr>
              <a:t>know </a:t>
            </a:r>
            <a:r>
              <a:rPr sz="1800" spc="-153" dirty="0">
                <a:latin typeface="VL PGothic"/>
                <a:cs typeface="VL PGothic"/>
              </a:rPr>
              <a:t>the  </a:t>
            </a:r>
            <a:r>
              <a:rPr sz="1800" spc="-124" dirty="0">
                <a:latin typeface="VL PGothic"/>
                <a:cs typeface="VL PGothic"/>
              </a:rPr>
              <a:t>performance  </a:t>
            </a:r>
            <a:r>
              <a:rPr sz="1800" spc="-120" dirty="0">
                <a:latin typeface="VL PGothic"/>
                <a:cs typeface="VL PGothic"/>
              </a:rPr>
              <a:t>immediately</a:t>
            </a:r>
            <a:endParaRPr sz="1800">
              <a:latin typeface="VL PGothic"/>
              <a:cs typeface="VL PGothic"/>
            </a:endParaRPr>
          </a:p>
        </p:txBody>
      </p:sp>
      <p:sp>
        <p:nvSpPr>
          <p:cNvPr id="32" name="TextBox 31">
            <a:extLst>
              <a:ext uri="{FF2B5EF4-FFF2-40B4-BE49-F238E27FC236}">
                <a16:creationId xmlns:a16="http://schemas.microsoft.com/office/drawing/2014/main" id="{2AC1F753-27FB-90E2-BB31-CB2DDE3DE466}"/>
              </a:ext>
            </a:extLst>
          </p:cNvPr>
          <p:cNvSpPr txBox="1"/>
          <p:nvPr/>
        </p:nvSpPr>
        <p:spPr>
          <a:xfrm>
            <a:off x="160020" y="3509463"/>
            <a:ext cx="4572000" cy="584775"/>
          </a:xfrm>
          <a:prstGeom prst="rect">
            <a:avLst/>
          </a:prstGeom>
          <a:noFill/>
        </p:spPr>
        <p:txBody>
          <a:bodyPr wrap="square">
            <a:spAutoFit/>
          </a:bodyPr>
          <a:lstStyle/>
          <a:p>
            <a:pPr marL="5715" algn="ctr">
              <a:spcBef>
                <a:spcPts val="1185"/>
              </a:spcBef>
              <a:tabLst>
                <a:tab pos="739139" algn="l"/>
              </a:tabLst>
            </a:pPr>
            <a:r>
              <a:rPr lang="en-US" sz="3200" i="1" spc="-38" dirty="0">
                <a:latin typeface="Times New Roman"/>
                <a:cs typeface="Times New Roman"/>
              </a:rPr>
              <a:t>x</a:t>
            </a:r>
            <a:r>
              <a:rPr lang="en-US" sz="3200" i="1" dirty="0">
                <a:latin typeface="Times New Roman"/>
                <a:cs typeface="Times New Roman"/>
              </a:rPr>
              <a:t>	</a:t>
            </a:r>
            <a:r>
              <a:rPr lang="en-US" sz="3200" i="1" spc="-2165" baseline="-2178" dirty="0">
                <a:latin typeface="Times New Roman"/>
                <a:cs typeface="Times New Roman"/>
              </a:rPr>
              <a:t>y</a:t>
            </a:r>
            <a:r>
              <a:rPr lang="en-US" sz="3200" spc="-19" dirty="0">
                <a:latin typeface="Times New Roman"/>
                <a:cs typeface="Times New Roman"/>
              </a:rPr>
              <a:t>ˆ</a:t>
            </a:r>
            <a:endParaRPr lang="en-US" sz="3200" dirty="0">
              <a:latin typeface="Times New Roman"/>
              <a:cs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8278" y="449452"/>
            <a:ext cx="2681764" cy="1253548"/>
          </a:xfrm>
          <a:prstGeom prst="rect">
            <a:avLst/>
          </a:prstGeom>
        </p:spPr>
        <p:txBody>
          <a:bodyPr spcFirstLastPara="1" vert="horz" wrap="square" lIns="0" tIns="9525" rIns="0" bIns="0" rtlCol="0" anchor="ctr" anchorCtr="0">
            <a:spAutoFit/>
          </a:bodyPr>
          <a:lstStyle/>
          <a:p>
            <a:pPr marL="9525">
              <a:spcBef>
                <a:spcPts val="75"/>
              </a:spcBef>
            </a:pPr>
            <a:r>
              <a:rPr sz="4000" b="1" spc="-165" dirty="0"/>
              <a:t>Learning</a:t>
            </a:r>
            <a:r>
              <a:rPr sz="4000" b="1" spc="-281" dirty="0"/>
              <a:t> </a:t>
            </a:r>
            <a:r>
              <a:rPr sz="4000" b="1" spc="-191" dirty="0"/>
              <a:t>Recipe</a:t>
            </a:r>
          </a:p>
        </p:txBody>
      </p:sp>
      <p:grpSp>
        <p:nvGrpSpPr>
          <p:cNvPr id="3" name="object 3"/>
          <p:cNvGrpSpPr/>
          <p:nvPr/>
        </p:nvGrpSpPr>
        <p:grpSpPr>
          <a:xfrm>
            <a:off x="1753077" y="2432514"/>
            <a:ext cx="1764506" cy="1436846"/>
            <a:chOff x="2337435" y="2100351"/>
            <a:chExt cx="2352675" cy="1915795"/>
          </a:xfrm>
        </p:grpSpPr>
        <p:sp>
          <p:nvSpPr>
            <p:cNvPr id="4" name="object 4"/>
            <p:cNvSpPr/>
            <p:nvPr/>
          </p:nvSpPr>
          <p:spPr>
            <a:xfrm>
              <a:off x="2346960" y="2100351"/>
              <a:ext cx="2333625" cy="919480"/>
            </a:xfrm>
            <a:custGeom>
              <a:avLst/>
              <a:gdLst/>
              <a:ahLst/>
              <a:cxnLst/>
              <a:rect l="l" t="t" r="r" b="b"/>
              <a:pathLst>
                <a:path w="2333625" h="919480">
                  <a:moveTo>
                    <a:pt x="2180247" y="0"/>
                  </a:moveTo>
                  <a:lnTo>
                    <a:pt x="153238" y="0"/>
                  </a:lnTo>
                  <a:lnTo>
                    <a:pt x="104802" y="7812"/>
                  </a:lnTo>
                  <a:lnTo>
                    <a:pt x="62736" y="29565"/>
                  </a:lnTo>
                  <a:lnTo>
                    <a:pt x="29565" y="62736"/>
                  </a:lnTo>
                  <a:lnTo>
                    <a:pt x="7812" y="104802"/>
                  </a:lnTo>
                  <a:lnTo>
                    <a:pt x="0" y="153238"/>
                  </a:lnTo>
                  <a:lnTo>
                    <a:pt x="0" y="766165"/>
                  </a:lnTo>
                  <a:lnTo>
                    <a:pt x="7812" y="814601"/>
                  </a:lnTo>
                  <a:lnTo>
                    <a:pt x="29565" y="856666"/>
                  </a:lnTo>
                  <a:lnTo>
                    <a:pt x="62736" y="889838"/>
                  </a:lnTo>
                  <a:lnTo>
                    <a:pt x="104802" y="911591"/>
                  </a:lnTo>
                  <a:lnTo>
                    <a:pt x="153238" y="919403"/>
                  </a:lnTo>
                  <a:lnTo>
                    <a:pt x="2180247" y="919403"/>
                  </a:lnTo>
                  <a:lnTo>
                    <a:pt x="2228676" y="911591"/>
                  </a:lnTo>
                  <a:lnTo>
                    <a:pt x="2270738" y="889838"/>
                  </a:lnTo>
                  <a:lnTo>
                    <a:pt x="2303907" y="856666"/>
                  </a:lnTo>
                  <a:lnTo>
                    <a:pt x="2325660" y="814601"/>
                  </a:lnTo>
                  <a:lnTo>
                    <a:pt x="2333472" y="766165"/>
                  </a:lnTo>
                  <a:lnTo>
                    <a:pt x="2333472" y="153238"/>
                  </a:lnTo>
                  <a:lnTo>
                    <a:pt x="2325660" y="104802"/>
                  </a:lnTo>
                  <a:lnTo>
                    <a:pt x="2303907" y="62736"/>
                  </a:lnTo>
                  <a:lnTo>
                    <a:pt x="2270738" y="29565"/>
                  </a:lnTo>
                  <a:lnTo>
                    <a:pt x="2228676" y="7812"/>
                  </a:lnTo>
                  <a:lnTo>
                    <a:pt x="2180247" y="0"/>
                  </a:lnTo>
                  <a:close/>
                </a:path>
              </a:pathLst>
            </a:custGeom>
            <a:solidFill>
              <a:srgbClr val="70AD47"/>
            </a:solidFill>
          </p:spPr>
          <p:txBody>
            <a:bodyPr wrap="square" lIns="0" tIns="0" rIns="0" bIns="0" rtlCol="0"/>
            <a:lstStyle/>
            <a:p>
              <a:endParaRPr sz="1050"/>
            </a:p>
          </p:txBody>
        </p:sp>
        <p:sp>
          <p:nvSpPr>
            <p:cNvPr id="5" name="object 5"/>
            <p:cNvSpPr/>
            <p:nvPr/>
          </p:nvSpPr>
          <p:spPr>
            <a:xfrm>
              <a:off x="2346960" y="3086773"/>
              <a:ext cx="2333625" cy="919480"/>
            </a:xfrm>
            <a:custGeom>
              <a:avLst/>
              <a:gdLst/>
              <a:ahLst/>
              <a:cxnLst/>
              <a:rect l="l" t="t" r="r" b="b"/>
              <a:pathLst>
                <a:path w="2333625" h="919479">
                  <a:moveTo>
                    <a:pt x="0" y="153236"/>
                  </a:moveTo>
                  <a:lnTo>
                    <a:pt x="7812" y="104801"/>
                  </a:lnTo>
                  <a:lnTo>
                    <a:pt x="29565" y="62736"/>
                  </a:lnTo>
                  <a:lnTo>
                    <a:pt x="62736" y="29565"/>
                  </a:lnTo>
                  <a:lnTo>
                    <a:pt x="104801" y="7812"/>
                  </a:lnTo>
                  <a:lnTo>
                    <a:pt x="153235" y="0"/>
                  </a:lnTo>
                  <a:lnTo>
                    <a:pt x="2180241" y="0"/>
                  </a:lnTo>
                  <a:lnTo>
                    <a:pt x="2228676" y="7812"/>
                  </a:lnTo>
                  <a:lnTo>
                    <a:pt x="2270741" y="29565"/>
                  </a:lnTo>
                  <a:lnTo>
                    <a:pt x="2303914" y="62736"/>
                  </a:lnTo>
                  <a:lnTo>
                    <a:pt x="2325668" y="104801"/>
                  </a:lnTo>
                  <a:lnTo>
                    <a:pt x="2333481" y="153236"/>
                  </a:lnTo>
                  <a:lnTo>
                    <a:pt x="2333481" y="766165"/>
                  </a:lnTo>
                  <a:lnTo>
                    <a:pt x="2325668" y="814599"/>
                  </a:lnTo>
                  <a:lnTo>
                    <a:pt x="2303914" y="856664"/>
                  </a:lnTo>
                  <a:lnTo>
                    <a:pt x="2270741" y="889835"/>
                  </a:lnTo>
                  <a:lnTo>
                    <a:pt x="2228676" y="911589"/>
                  </a:lnTo>
                  <a:lnTo>
                    <a:pt x="2180241" y="919401"/>
                  </a:lnTo>
                  <a:lnTo>
                    <a:pt x="153235" y="919401"/>
                  </a:lnTo>
                  <a:lnTo>
                    <a:pt x="104801" y="911589"/>
                  </a:lnTo>
                  <a:lnTo>
                    <a:pt x="62736" y="889835"/>
                  </a:lnTo>
                  <a:lnTo>
                    <a:pt x="29565" y="856664"/>
                  </a:lnTo>
                  <a:lnTo>
                    <a:pt x="7812" y="814599"/>
                  </a:lnTo>
                  <a:lnTo>
                    <a:pt x="0" y="766165"/>
                  </a:lnTo>
                  <a:lnTo>
                    <a:pt x="0" y="153236"/>
                  </a:lnTo>
                  <a:close/>
                </a:path>
              </a:pathLst>
            </a:custGeom>
            <a:ln w="19050">
              <a:solidFill>
                <a:srgbClr val="70AD47"/>
              </a:solidFill>
            </a:ln>
          </p:spPr>
          <p:txBody>
            <a:bodyPr wrap="square" lIns="0" tIns="0" rIns="0" bIns="0" rtlCol="0"/>
            <a:lstStyle/>
            <a:p>
              <a:endParaRPr sz="1050"/>
            </a:p>
          </p:txBody>
        </p:sp>
      </p:grpSp>
      <p:sp>
        <p:nvSpPr>
          <p:cNvPr id="6" name="object 6"/>
          <p:cNvSpPr txBox="1"/>
          <p:nvPr/>
        </p:nvSpPr>
        <p:spPr>
          <a:xfrm>
            <a:off x="1819275" y="2470785"/>
            <a:ext cx="5061109" cy="2888259"/>
          </a:xfrm>
          <a:prstGeom prst="rect">
            <a:avLst/>
          </a:prstGeom>
        </p:spPr>
        <p:txBody>
          <a:bodyPr vert="horz" wrap="square" lIns="0" tIns="7144" rIns="0" bIns="0" rtlCol="0">
            <a:spAutoFit/>
          </a:bodyPr>
          <a:lstStyle/>
          <a:p>
            <a:pPr marL="42863" marR="3529013">
              <a:lnSpc>
                <a:spcPct val="100800"/>
              </a:lnSpc>
              <a:spcBef>
                <a:spcPts val="56"/>
              </a:spcBef>
            </a:pPr>
            <a:r>
              <a:rPr sz="1800" spc="-188" dirty="0">
                <a:solidFill>
                  <a:srgbClr val="FFFFFF"/>
                </a:solidFill>
                <a:latin typeface="VL PGothic"/>
                <a:cs typeface="VL PGothic"/>
              </a:rPr>
              <a:t>get </a:t>
            </a:r>
            <a:r>
              <a:rPr sz="1800" spc="-105" dirty="0">
                <a:solidFill>
                  <a:srgbClr val="FFFFFF"/>
                </a:solidFill>
                <a:latin typeface="VL PGothic"/>
                <a:cs typeface="VL PGothic"/>
              </a:rPr>
              <a:t>good </a:t>
            </a:r>
            <a:r>
              <a:rPr sz="1800" spc="-172" dirty="0">
                <a:solidFill>
                  <a:srgbClr val="FFFFFF"/>
                </a:solidFill>
                <a:latin typeface="VL PGothic"/>
                <a:cs typeface="VL PGothic"/>
              </a:rPr>
              <a:t>results  </a:t>
            </a:r>
            <a:r>
              <a:rPr sz="1800" spc="-71" dirty="0">
                <a:solidFill>
                  <a:srgbClr val="FFFFFF"/>
                </a:solidFill>
                <a:latin typeface="VL PGothic"/>
                <a:cs typeface="VL PGothic"/>
              </a:rPr>
              <a:t>on </a:t>
            </a:r>
            <a:r>
              <a:rPr sz="1800" spc="-161" dirty="0">
                <a:solidFill>
                  <a:srgbClr val="FFFFFF"/>
                </a:solidFill>
                <a:latin typeface="VL PGothic"/>
                <a:cs typeface="VL PGothic"/>
              </a:rPr>
              <a:t>training</a:t>
            </a:r>
            <a:r>
              <a:rPr sz="1800" spc="-116" dirty="0">
                <a:solidFill>
                  <a:srgbClr val="FFFFFF"/>
                </a:solidFill>
                <a:latin typeface="VL PGothic"/>
                <a:cs typeface="VL PGothic"/>
              </a:rPr>
              <a:t> </a:t>
            </a:r>
            <a:r>
              <a:rPr sz="1800" spc="-191" dirty="0">
                <a:solidFill>
                  <a:srgbClr val="FFFFFF"/>
                </a:solidFill>
                <a:latin typeface="VL PGothic"/>
                <a:cs typeface="VL PGothic"/>
              </a:rPr>
              <a:t>set</a:t>
            </a:r>
            <a:endParaRPr sz="1800">
              <a:latin typeface="VL PGothic"/>
              <a:cs typeface="VL PGothic"/>
            </a:endParaRPr>
          </a:p>
          <a:p>
            <a:pPr marL="42863" marR="3597116">
              <a:lnSpc>
                <a:spcPct val="100800"/>
              </a:lnSpc>
              <a:spcBef>
                <a:spcPts val="1478"/>
              </a:spcBef>
            </a:pPr>
            <a:r>
              <a:rPr sz="1800" spc="-143" dirty="0">
                <a:latin typeface="VL PGothic"/>
                <a:cs typeface="VL PGothic"/>
              </a:rPr>
              <a:t>modify </a:t>
            </a:r>
            <a:r>
              <a:rPr sz="1800" spc="-161" dirty="0">
                <a:latin typeface="VL PGothic"/>
                <a:cs typeface="VL PGothic"/>
              </a:rPr>
              <a:t>training  </a:t>
            </a:r>
            <a:r>
              <a:rPr sz="1800" spc="-139" dirty="0">
                <a:latin typeface="VL PGothic"/>
                <a:cs typeface="VL PGothic"/>
              </a:rPr>
              <a:t>process</a:t>
            </a:r>
            <a:endParaRPr sz="1800">
              <a:latin typeface="VL PGothic"/>
              <a:cs typeface="VL PGothic"/>
            </a:endParaRPr>
          </a:p>
          <a:p>
            <a:pPr marL="180975" indent="-171450">
              <a:spcBef>
                <a:spcPts val="1260"/>
              </a:spcBef>
              <a:buFont typeface="Arial"/>
              <a:buChar char="•"/>
              <a:tabLst>
                <a:tab pos="180975" algn="l"/>
              </a:tabLst>
            </a:pPr>
            <a:r>
              <a:rPr sz="1800" spc="-143" dirty="0">
                <a:latin typeface="VL PGothic"/>
                <a:cs typeface="VL PGothic"/>
              </a:rPr>
              <a:t>Possible</a:t>
            </a:r>
            <a:r>
              <a:rPr sz="1800" spc="-79" dirty="0">
                <a:latin typeface="VL PGothic"/>
                <a:cs typeface="VL PGothic"/>
              </a:rPr>
              <a:t> </a:t>
            </a:r>
            <a:r>
              <a:rPr sz="1800" spc="-131" dirty="0">
                <a:latin typeface="VL PGothic"/>
                <a:cs typeface="VL PGothic"/>
              </a:rPr>
              <a:t>reasons</a:t>
            </a:r>
            <a:endParaRPr sz="1800">
              <a:latin typeface="VL PGothic"/>
              <a:cs typeface="VL PGothic"/>
            </a:endParaRPr>
          </a:p>
          <a:p>
            <a:pPr marL="523875" lvl="1" indent="-171450">
              <a:spcBef>
                <a:spcPts val="94"/>
              </a:spcBef>
              <a:buFont typeface="Arial"/>
              <a:buChar char="•"/>
              <a:tabLst>
                <a:tab pos="523875" algn="l"/>
              </a:tabLst>
            </a:pPr>
            <a:r>
              <a:rPr sz="1725" spc="-79" dirty="0">
                <a:latin typeface="VL PGothic"/>
                <a:cs typeface="VL PGothic"/>
              </a:rPr>
              <a:t>no </a:t>
            </a:r>
            <a:r>
              <a:rPr sz="1725" spc="-116" dirty="0">
                <a:latin typeface="VL PGothic"/>
                <a:cs typeface="VL PGothic"/>
              </a:rPr>
              <a:t>good </a:t>
            </a:r>
            <a:r>
              <a:rPr sz="1725" spc="-169" dirty="0">
                <a:latin typeface="VL PGothic"/>
                <a:cs typeface="VL PGothic"/>
              </a:rPr>
              <a:t>function </a:t>
            </a:r>
            <a:r>
              <a:rPr sz="1725" spc="-199" dirty="0">
                <a:latin typeface="VL PGothic"/>
                <a:cs typeface="VL PGothic"/>
              </a:rPr>
              <a:t>exists: </a:t>
            </a:r>
            <a:r>
              <a:rPr sz="1725" spc="-113" dirty="0">
                <a:latin typeface="VL PGothic"/>
                <a:cs typeface="VL PGothic"/>
              </a:rPr>
              <a:t>bad </a:t>
            </a:r>
            <a:r>
              <a:rPr sz="1725" spc="-158" dirty="0">
                <a:latin typeface="VL PGothic"/>
                <a:cs typeface="VL PGothic"/>
              </a:rPr>
              <a:t>hypothesis </a:t>
            </a:r>
            <a:r>
              <a:rPr sz="1725" spc="-169" dirty="0">
                <a:latin typeface="VL PGothic"/>
                <a:cs typeface="VL PGothic"/>
              </a:rPr>
              <a:t>function</a:t>
            </a:r>
            <a:r>
              <a:rPr sz="1725" spc="-71" dirty="0">
                <a:latin typeface="VL PGothic"/>
                <a:cs typeface="VL PGothic"/>
              </a:rPr>
              <a:t> </a:t>
            </a:r>
            <a:r>
              <a:rPr sz="1725" spc="-195" dirty="0">
                <a:latin typeface="VL PGothic"/>
                <a:cs typeface="VL PGothic"/>
              </a:rPr>
              <a:t>set</a:t>
            </a:r>
            <a:endParaRPr sz="1725">
              <a:latin typeface="VL PGothic"/>
              <a:cs typeface="VL PGothic"/>
            </a:endParaRPr>
          </a:p>
          <a:p>
            <a:pPr marL="220504">
              <a:spcBef>
                <a:spcPts val="180"/>
              </a:spcBef>
            </a:pPr>
            <a:r>
              <a:rPr sz="1725" dirty="0">
                <a:latin typeface="Wingdings"/>
                <a:cs typeface="Wingdings"/>
              </a:rPr>
              <a:t></a:t>
            </a:r>
            <a:r>
              <a:rPr sz="1725" dirty="0">
                <a:latin typeface="Times New Roman"/>
                <a:cs typeface="Times New Roman"/>
              </a:rPr>
              <a:t> </a:t>
            </a:r>
            <a:r>
              <a:rPr sz="1725" spc="-172" dirty="0">
                <a:latin typeface="VL PGothic"/>
                <a:cs typeface="VL PGothic"/>
              </a:rPr>
              <a:t>reconstruct </a:t>
            </a:r>
            <a:r>
              <a:rPr sz="1725" spc="-158" dirty="0">
                <a:latin typeface="VL PGothic"/>
                <a:cs typeface="VL PGothic"/>
              </a:rPr>
              <a:t>the </a:t>
            </a:r>
            <a:r>
              <a:rPr sz="1725" spc="-86" dirty="0">
                <a:latin typeface="VL PGothic"/>
                <a:cs typeface="VL PGothic"/>
              </a:rPr>
              <a:t>model</a:t>
            </a:r>
            <a:r>
              <a:rPr sz="1725" spc="-41" dirty="0">
                <a:latin typeface="VL PGothic"/>
                <a:cs typeface="VL PGothic"/>
              </a:rPr>
              <a:t> </a:t>
            </a:r>
            <a:r>
              <a:rPr sz="1725" spc="-169" dirty="0">
                <a:latin typeface="VL PGothic"/>
                <a:cs typeface="VL PGothic"/>
              </a:rPr>
              <a:t>architecture</a:t>
            </a:r>
            <a:endParaRPr sz="1725">
              <a:latin typeface="VL PGothic"/>
              <a:cs typeface="VL PGothic"/>
            </a:endParaRPr>
          </a:p>
          <a:p>
            <a:pPr marL="523875" lvl="1" indent="-171450">
              <a:spcBef>
                <a:spcPts val="105"/>
              </a:spcBef>
              <a:buFont typeface="Arial"/>
              <a:buChar char="•"/>
              <a:tabLst>
                <a:tab pos="523875" algn="l"/>
              </a:tabLst>
            </a:pPr>
            <a:r>
              <a:rPr sz="1725" spc="-143" dirty="0">
                <a:latin typeface="VL PGothic"/>
                <a:cs typeface="VL PGothic"/>
              </a:rPr>
              <a:t>cannot </a:t>
            </a:r>
            <a:r>
              <a:rPr sz="1725" spc="-165" dirty="0">
                <a:latin typeface="VL PGothic"/>
                <a:cs typeface="VL PGothic"/>
              </a:rPr>
              <a:t>ﬁnd </a:t>
            </a:r>
            <a:r>
              <a:rPr sz="1725" spc="-101" dirty="0">
                <a:latin typeface="VL PGothic"/>
                <a:cs typeface="VL PGothic"/>
              </a:rPr>
              <a:t>a </a:t>
            </a:r>
            <a:r>
              <a:rPr sz="1725" spc="-113" dirty="0">
                <a:latin typeface="VL PGothic"/>
                <a:cs typeface="VL PGothic"/>
              </a:rPr>
              <a:t>good </a:t>
            </a:r>
            <a:r>
              <a:rPr sz="1725" spc="-169" dirty="0">
                <a:latin typeface="VL PGothic"/>
                <a:cs typeface="VL PGothic"/>
              </a:rPr>
              <a:t>function: </a:t>
            </a:r>
            <a:r>
              <a:rPr sz="1725" spc="-135" dirty="0">
                <a:latin typeface="VL PGothic"/>
                <a:cs typeface="VL PGothic"/>
              </a:rPr>
              <a:t>local</a:t>
            </a:r>
            <a:r>
              <a:rPr sz="1725" spc="124" dirty="0">
                <a:latin typeface="VL PGothic"/>
                <a:cs typeface="VL PGothic"/>
              </a:rPr>
              <a:t> </a:t>
            </a:r>
            <a:r>
              <a:rPr sz="1725" spc="-131" dirty="0">
                <a:latin typeface="VL PGothic"/>
                <a:cs typeface="VL PGothic"/>
              </a:rPr>
              <a:t>optima</a:t>
            </a:r>
            <a:endParaRPr sz="1725">
              <a:latin typeface="VL PGothic"/>
              <a:cs typeface="VL PGothic"/>
            </a:endParaRPr>
          </a:p>
          <a:p>
            <a:pPr marL="220504">
              <a:spcBef>
                <a:spcPts val="109"/>
              </a:spcBef>
            </a:pPr>
            <a:r>
              <a:rPr sz="1725" dirty="0">
                <a:latin typeface="Wingdings"/>
                <a:cs typeface="Wingdings"/>
              </a:rPr>
              <a:t></a:t>
            </a:r>
            <a:r>
              <a:rPr sz="1725" dirty="0">
                <a:latin typeface="Times New Roman"/>
                <a:cs typeface="Times New Roman"/>
              </a:rPr>
              <a:t> </a:t>
            </a:r>
            <a:r>
              <a:rPr sz="1725" spc="-124" dirty="0">
                <a:latin typeface="VL PGothic"/>
                <a:cs typeface="VL PGothic"/>
              </a:rPr>
              <a:t>change </a:t>
            </a:r>
            <a:r>
              <a:rPr sz="1725" spc="-158" dirty="0">
                <a:latin typeface="VL PGothic"/>
                <a:cs typeface="VL PGothic"/>
              </a:rPr>
              <a:t>the </a:t>
            </a:r>
            <a:r>
              <a:rPr sz="1725" spc="-169" dirty="0">
                <a:latin typeface="VL PGothic"/>
                <a:cs typeface="VL PGothic"/>
              </a:rPr>
              <a:t>training</a:t>
            </a:r>
            <a:r>
              <a:rPr sz="1725" spc="-94" dirty="0">
                <a:latin typeface="VL PGothic"/>
                <a:cs typeface="VL PGothic"/>
              </a:rPr>
              <a:t> </a:t>
            </a:r>
            <a:r>
              <a:rPr sz="1725" spc="-206" dirty="0">
                <a:latin typeface="VL PGothic"/>
                <a:cs typeface="VL PGothic"/>
              </a:rPr>
              <a:t>strategy</a:t>
            </a:r>
            <a:endParaRPr sz="1725">
              <a:latin typeface="VL PGothic"/>
              <a:cs typeface="VL PGothic"/>
            </a:endParaRPr>
          </a:p>
        </p:txBody>
      </p:sp>
      <p:grpSp>
        <p:nvGrpSpPr>
          <p:cNvPr id="7" name="object 7"/>
          <p:cNvGrpSpPr/>
          <p:nvPr/>
        </p:nvGrpSpPr>
        <p:grpSpPr>
          <a:xfrm>
            <a:off x="1400813" y="2845194"/>
            <a:ext cx="364331" cy="724376"/>
            <a:chOff x="1867750" y="2650591"/>
            <a:chExt cx="485775" cy="965835"/>
          </a:xfrm>
        </p:grpSpPr>
        <p:sp>
          <p:nvSpPr>
            <p:cNvPr id="8" name="object 8"/>
            <p:cNvSpPr/>
            <p:nvPr/>
          </p:nvSpPr>
          <p:spPr>
            <a:xfrm>
              <a:off x="1874101" y="2656941"/>
              <a:ext cx="473075" cy="953135"/>
            </a:xfrm>
            <a:custGeom>
              <a:avLst/>
              <a:gdLst/>
              <a:ahLst/>
              <a:cxnLst/>
              <a:rect l="l" t="t" r="r" b="b"/>
              <a:pathLst>
                <a:path w="473075" h="953135">
                  <a:moveTo>
                    <a:pt x="472859" y="0"/>
                  </a:moveTo>
                  <a:lnTo>
                    <a:pt x="421335" y="2324"/>
                  </a:lnTo>
                  <a:lnTo>
                    <a:pt x="371411" y="9093"/>
                  </a:lnTo>
                  <a:lnTo>
                    <a:pt x="323392" y="20091"/>
                  </a:lnTo>
                  <a:lnTo>
                    <a:pt x="277558" y="35077"/>
                  </a:lnTo>
                  <a:lnTo>
                    <a:pt x="234188" y="53809"/>
                  </a:lnTo>
                  <a:lnTo>
                    <a:pt x="193586" y="76047"/>
                  </a:lnTo>
                  <a:lnTo>
                    <a:pt x="156032" y="101536"/>
                  </a:lnTo>
                  <a:lnTo>
                    <a:pt x="121818" y="130048"/>
                  </a:lnTo>
                  <a:lnTo>
                    <a:pt x="91224" y="161353"/>
                  </a:lnTo>
                  <a:lnTo>
                    <a:pt x="64554" y="195186"/>
                  </a:lnTo>
                  <a:lnTo>
                    <a:pt x="42075" y="231330"/>
                  </a:lnTo>
                  <a:lnTo>
                    <a:pt x="24104" y="269532"/>
                  </a:lnTo>
                  <a:lnTo>
                    <a:pt x="10896" y="309549"/>
                  </a:lnTo>
                  <a:lnTo>
                    <a:pt x="3098" y="349465"/>
                  </a:lnTo>
                  <a:lnTo>
                    <a:pt x="3098" y="439077"/>
                  </a:lnTo>
                  <a:lnTo>
                    <a:pt x="2984" y="438492"/>
                  </a:lnTo>
                  <a:lnTo>
                    <a:pt x="2946" y="437946"/>
                  </a:lnTo>
                  <a:lnTo>
                    <a:pt x="3009" y="438492"/>
                  </a:lnTo>
                  <a:lnTo>
                    <a:pt x="3098" y="439077"/>
                  </a:lnTo>
                  <a:lnTo>
                    <a:pt x="3098" y="349465"/>
                  </a:lnTo>
                  <a:lnTo>
                    <a:pt x="2768" y="351155"/>
                  </a:lnTo>
                  <a:lnTo>
                    <a:pt x="0" y="394081"/>
                  </a:lnTo>
                  <a:lnTo>
                    <a:pt x="0" y="512305"/>
                  </a:lnTo>
                  <a:lnTo>
                    <a:pt x="2984" y="556704"/>
                  </a:lnTo>
                  <a:lnTo>
                    <a:pt x="11760" y="599846"/>
                  </a:lnTo>
                  <a:lnTo>
                    <a:pt x="26047" y="641426"/>
                  </a:lnTo>
                  <a:lnTo>
                    <a:pt x="45542" y="681113"/>
                  </a:lnTo>
                  <a:lnTo>
                    <a:pt x="69964" y="718616"/>
                  </a:lnTo>
                  <a:lnTo>
                    <a:pt x="99021" y="753630"/>
                  </a:lnTo>
                  <a:lnTo>
                    <a:pt x="132435" y="785837"/>
                  </a:lnTo>
                  <a:lnTo>
                    <a:pt x="169900" y="814920"/>
                  </a:lnTo>
                  <a:lnTo>
                    <a:pt x="211150" y="840574"/>
                  </a:lnTo>
                  <a:lnTo>
                    <a:pt x="255879" y="862482"/>
                  </a:lnTo>
                  <a:lnTo>
                    <a:pt x="303809" y="880364"/>
                  </a:lnTo>
                  <a:lnTo>
                    <a:pt x="354647" y="893864"/>
                  </a:lnTo>
                  <a:lnTo>
                    <a:pt x="354647" y="952969"/>
                  </a:lnTo>
                  <a:lnTo>
                    <a:pt x="472859" y="847280"/>
                  </a:lnTo>
                  <a:lnTo>
                    <a:pt x="354647" y="716546"/>
                  </a:lnTo>
                  <a:lnTo>
                    <a:pt x="354647" y="775652"/>
                  </a:lnTo>
                  <a:lnTo>
                    <a:pt x="303809" y="762152"/>
                  </a:lnTo>
                  <a:lnTo>
                    <a:pt x="255879" y="744270"/>
                  </a:lnTo>
                  <a:lnTo>
                    <a:pt x="211150" y="722363"/>
                  </a:lnTo>
                  <a:lnTo>
                    <a:pt x="169900" y="696696"/>
                  </a:lnTo>
                  <a:lnTo>
                    <a:pt x="132435" y="667613"/>
                  </a:lnTo>
                  <a:lnTo>
                    <a:pt x="99021" y="635419"/>
                  </a:lnTo>
                  <a:lnTo>
                    <a:pt x="69964" y="600405"/>
                  </a:lnTo>
                  <a:lnTo>
                    <a:pt x="45542" y="562902"/>
                  </a:lnTo>
                  <a:lnTo>
                    <a:pt x="26047" y="523201"/>
                  </a:lnTo>
                  <a:lnTo>
                    <a:pt x="11760" y="481634"/>
                  </a:lnTo>
                  <a:lnTo>
                    <a:pt x="5689" y="451815"/>
                  </a:lnTo>
                  <a:lnTo>
                    <a:pt x="16281" y="409676"/>
                  </a:lnTo>
                  <a:lnTo>
                    <a:pt x="32677" y="368198"/>
                  </a:lnTo>
                  <a:lnTo>
                    <a:pt x="54178" y="329006"/>
                  </a:lnTo>
                  <a:lnTo>
                    <a:pt x="80429" y="292354"/>
                  </a:lnTo>
                  <a:lnTo>
                    <a:pt x="111099" y="258495"/>
                  </a:lnTo>
                  <a:lnTo>
                    <a:pt x="145808" y="227672"/>
                  </a:lnTo>
                  <a:lnTo>
                    <a:pt x="184238" y="200139"/>
                  </a:lnTo>
                  <a:lnTo>
                    <a:pt x="226009" y="176161"/>
                  </a:lnTo>
                  <a:lnTo>
                    <a:pt x="270776" y="155968"/>
                  </a:lnTo>
                  <a:lnTo>
                    <a:pt x="318198" y="139827"/>
                  </a:lnTo>
                  <a:lnTo>
                    <a:pt x="367919" y="127990"/>
                  </a:lnTo>
                  <a:lnTo>
                    <a:pt x="419582" y="120700"/>
                  </a:lnTo>
                  <a:lnTo>
                    <a:pt x="472859" y="118211"/>
                  </a:lnTo>
                  <a:lnTo>
                    <a:pt x="472859" y="0"/>
                  </a:lnTo>
                  <a:close/>
                </a:path>
              </a:pathLst>
            </a:custGeom>
            <a:solidFill>
              <a:srgbClr val="000000"/>
            </a:solidFill>
          </p:spPr>
          <p:txBody>
            <a:bodyPr wrap="square" lIns="0" tIns="0" rIns="0" bIns="0" rtlCol="0"/>
            <a:lstStyle/>
            <a:p>
              <a:endParaRPr sz="1050"/>
            </a:p>
          </p:txBody>
        </p:sp>
        <p:sp>
          <p:nvSpPr>
            <p:cNvPr id="9" name="object 9"/>
            <p:cNvSpPr/>
            <p:nvPr/>
          </p:nvSpPr>
          <p:spPr>
            <a:xfrm>
              <a:off x="1874100" y="2656941"/>
              <a:ext cx="473075" cy="953135"/>
            </a:xfrm>
            <a:custGeom>
              <a:avLst/>
              <a:gdLst/>
              <a:ahLst/>
              <a:cxnLst/>
              <a:rect l="l" t="t" r="r" b="b"/>
              <a:pathLst>
                <a:path w="473075" h="953135">
                  <a:moveTo>
                    <a:pt x="5349" y="453189"/>
                  </a:moveTo>
                  <a:lnTo>
                    <a:pt x="16286" y="409673"/>
                  </a:lnTo>
                  <a:lnTo>
                    <a:pt x="32681" y="368193"/>
                  </a:lnTo>
                  <a:lnTo>
                    <a:pt x="54183" y="329000"/>
                  </a:lnTo>
                  <a:lnTo>
                    <a:pt x="80441" y="292347"/>
                  </a:lnTo>
                  <a:lnTo>
                    <a:pt x="111104" y="258483"/>
                  </a:lnTo>
                  <a:lnTo>
                    <a:pt x="145821" y="227662"/>
                  </a:lnTo>
                  <a:lnTo>
                    <a:pt x="184240" y="200134"/>
                  </a:lnTo>
                  <a:lnTo>
                    <a:pt x="226012" y="176151"/>
                  </a:lnTo>
                  <a:lnTo>
                    <a:pt x="270784" y="155965"/>
                  </a:lnTo>
                  <a:lnTo>
                    <a:pt x="318205" y="139826"/>
                  </a:lnTo>
                  <a:lnTo>
                    <a:pt x="367926" y="127987"/>
                  </a:lnTo>
                  <a:lnTo>
                    <a:pt x="419593" y="120700"/>
                  </a:lnTo>
                  <a:lnTo>
                    <a:pt x="472858" y="118215"/>
                  </a:lnTo>
                  <a:lnTo>
                    <a:pt x="472858" y="0"/>
                  </a:lnTo>
                  <a:lnTo>
                    <a:pt x="421335" y="2312"/>
                  </a:lnTo>
                  <a:lnTo>
                    <a:pt x="371419" y="9089"/>
                  </a:lnTo>
                  <a:lnTo>
                    <a:pt x="323398" y="20090"/>
                  </a:lnTo>
                  <a:lnTo>
                    <a:pt x="277561" y="35075"/>
                  </a:lnTo>
                  <a:lnTo>
                    <a:pt x="234197" y="53803"/>
                  </a:lnTo>
                  <a:lnTo>
                    <a:pt x="193594" y="76034"/>
                  </a:lnTo>
                  <a:lnTo>
                    <a:pt x="156040" y="101528"/>
                  </a:lnTo>
                  <a:lnTo>
                    <a:pt x="121824" y="130044"/>
                  </a:lnTo>
                  <a:lnTo>
                    <a:pt x="91234" y="161342"/>
                  </a:lnTo>
                  <a:lnTo>
                    <a:pt x="64559" y="195181"/>
                  </a:lnTo>
                  <a:lnTo>
                    <a:pt x="42087" y="231321"/>
                  </a:lnTo>
                  <a:lnTo>
                    <a:pt x="24106" y="269521"/>
                  </a:lnTo>
                  <a:lnTo>
                    <a:pt x="10906" y="309542"/>
                  </a:lnTo>
                  <a:lnTo>
                    <a:pt x="2774" y="351142"/>
                  </a:lnTo>
                  <a:lnTo>
                    <a:pt x="0" y="394082"/>
                  </a:lnTo>
                  <a:lnTo>
                    <a:pt x="0" y="512297"/>
                  </a:lnTo>
                  <a:lnTo>
                    <a:pt x="2990" y="556696"/>
                  </a:lnTo>
                  <a:lnTo>
                    <a:pt x="11771" y="599837"/>
                  </a:lnTo>
                  <a:lnTo>
                    <a:pt x="26054" y="641410"/>
                  </a:lnTo>
                  <a:lnTo>
                    <a:pt x="45550" y="681105"/>
                  </a:lnTo>
                  <a:lnTo>
                    <a:pt x="69971" y="718612"/>
                  </a:lnTo>
                  <a:lnTo>
                    <a:pt x="99031" y="753622"/>
                  </a:lnTo>
                  <a:lnTo>
                    <a:pt x="132439" y="785823"/>
                  </a:lnTo>
                  <a:lnTo>
                    <a:pt x="169910" y="814907"/>
                  </a:lnTo>
                  <a:lnTo>
                    <a:pt x="211153" y="840563"/>
                  </a:lnTo>
                  <a:lnTo>
                    <a:pt x="255882" y="862481"/>
                  </a:lnTo>
                  <a:lnTo>
                    <a:pt x="303808" y="880352"/>
                  </a:lnTo>
                  <a:lnTo>
                    <a:pt x="354644" y="893865"/>
                  </a:lnTo>
                  <a:lnTo>
                    <a:pt x="354644" y="952972"/>
                  </a:lnTo>
                  <a:lnTo>
                    <a:pt x="472858" y="847272"/>
                  </a:lnTo>
                  <a:lnTo>
                    <a:pt x="354644" y="716543"/>
                  </a:lnTo>
                  <a:lnTo>
                    <a:pt x="354644" y="775650"/>
                  </a:lnTo>
                  <a:lnTo>
                    <a:pt x="303808" y="762137"/>
                  </a:lnTo>
                  <a:lnTo>
                    <a:pt x="255882" y="744266"/>
                  </a:lnTo>
                  <a:lnTo>
                    <a:pt x="211153" y="722348"/>
                  </a:lnTo>
                  <a:lnTo>
                    <a:pt x="169910" y="696692"/>
                  </a:lnTo>
                  <a:lnTo>
                    <a:pt x="132439" y="667608"/>
                  </a:lnTo>
                  <a:lnTo>
                    <a:pt x="99031" y="635407"/>
                  </a:lnTo>
                  <a:lnTo>
                    <a:pt x="69972" y="600398"/>
                  </a:lnTo>
                  <a:lnTo>
                    <a:pt x="45550" y="562891"/>
                  </a:lnTo>
                  <a:lnTo>
                    <a:pt x="26054" y="523196"/>
                  </a:lnTo>
                  <a:lnTo>
                    <a:pt x="11772" y="481622"/>
                  </a:lnTo>
                  <a:lnTo>
                    <a:pt x="2991" y="438481"/>
                  </a:lnTo>
                  <a:lnTo>
                    <a:pt x="0" y="394082"/>
                  </a:lnTo>
                </a:path>
              </a:pathLst>
            </a:custGeom>
            <a:ln w="12700">
              <a:solidFill>
                <a:srgbClr val="000000"/>
              </a:solidFill>
            </a:ln>
          </p:spPr>
          <p:txBody>
            <a:bodyPr wrap="square" lIns="0" tIns="0" rIns="0" bIns="0" rtlCol="0"/>
            <a:lstStyle/>
            <a:p>
              <a:endParaRPr sz="1050"/>
            </a:p>
          </p:txBody>
        </p:sp>
      </p:grpSp>
      <p:sp>
        <p:nvSpPr>
          <p:cNvPr id="10" name="object 10"/>
          <p:cNvSpPr txBox="1"/>
          <p:nvPr/>
        </p:nvSpPr>
        <p:spPr>
          <a:xfrm>
            <a:off x="1226429" y="2610232"/>
            <a:ext cx="260033" cy="286617"/>
          </a:xfrm>
          <a:prstGeom prst="rect">
            <a:avLst/>
          </a:prstGeom>
        </p:spPr>
        <p:txBody>
          <a:bodyPr vert="horz" wrap="square" lIns="0" tIns="9525" rIns="0" bIns="0" rtlCol="0">
            <a:spAutoFit/>
          </a:bodyPr>
          <a:lstStyle/>
          <a:p>
            <a:pPr marL="9525">
              <a:spcBef>
                <a:spcPts val="75"/>
              </a:spcBef>
            </a:pPr>
            <a:r>
              <a:rPr sz="1800" spc="-71" dirty="0">
                <a:latin typeface="VL PGothic"/>
                <a:cs typeface="VL PGothic"/>
              </a:rPr>
              <a:t>no</a:t>
            </a:r>
            <a:endParaRPr sz="1800">
              <a:latin typeface="VL PGothic"/>
              <a:cs typeface="VL PGothic"/>
            </a:endParaRPr>
          </a:p>
        </p:txBody>
      </p:sp>
      <p:grpSp>
        <p:nvGrpSpPr>
          <p:cNvPr id="11" name="object 11"/>
          <p:cNvGrpSpPr/>
          <p:nvPr/>
        </p:nvGrpSpPr>
        <p:grpSpPr>
          <a:xfrm>
            <a:off x="3505568" y="2854923"/>
            <a:ext cx="411480" cy="763429"/>
            <a:chOff x="4674090" y="2663563"/>
            <a:chExt cx="548640" cy="1017905"/>
          </a:xfrm>
        </p:grpSpPr>
        <p:sp>
          <p:nvSpPr>
            <p:cNvPr id="12" name="object 12"/>
            <p:cNvSpPr/>
            <p:nvPr/>
          </p:nvSpPr>
          <p:spPr>
            <a:xfrm>
              <a:off x="4680432" y="2669920"/>
              <a:ext cx="535940" cy="596900"/>
            </a:xfrm>
            <a:custGeom>
              <a:avLst/>
              <a:gdLst/>
              <a:ahLst/>
              <a:cxnLst/>
              <a:rect l="l" t="t" r="r" b="b"/>
              <a:pathLst>
                <a:path w="535939" h="596900">
                  <a:moveTo>
                    <a:pt x="133870" y="0"/>
                  </a:moveTo>
                  <a:lnTo>
                    <a:pt x="0" y="120891"/>
                  </a:lnTo>
                  <a:lnTo>
                    <a:pt x="133870" y="267728"/>
                  </a:lnTo>
                  <a:lnTo>
                    <a:pt x="133870" y="200799"/>
                  </a:lnTo>
                  <a:lnTo>
                    <a:pt x="187122" y="213569"/>
                  </a:lnTo>
                  <a:lnTo>
                    <a:pt x="237588" y="230210"/>
                  </a:lnTo>
                  <a:lnTo>
                    <a:pt x="285011" y="250469"/>
                  </a:lnTo>
                  <a:lnTo>
                    <a:pt x="329135" y="274094"/>
                  </a:lnTo>
                  <a:lnTo>
                    <a:pt x="369704" y="300831"/>
                  </a:lnTo>
                  <a:lnTo>
                    <a:pt x="406460" y="330428"/>
                  </a:lnTo>
                  <a:lnTo>
                    <a:pt x="439148" y="362633"/>
                  </a:lnTo>
                  <a:lnTo>
                    <a:pt x="467511" y="397192"/>
                  </a:lnTo>
                  <a:lnTo>
                    <a:pt x="491292" y="433852"/>
                  </a:lnTo>
                  <a:lnTo>
                    <a:pt x="510235" y="472362"/>
                  </a:lnTo>
                  <a:lnTo>
                    <a:pt x="524083" y="512467"/>
                  </a:lnTo>
                  <a:lnTo>
                    <a:pt x="532580" y="553916"/>
                  </a:lnTo>
                  <a:lnTo>
                    <a:pt x="535470" y="596455"/>
                  </a:lnTo>
                  <a:lnTo>
                    <a:pt x="535470" y="462597"/>
                  </a:lnTo>
                  <a:lnTo>
                    <a:pt x="532580" y="420058"/>
                  </a:lnTo>
                  <a:lnTo>
                    <a:pt x="524083" y="378608"/>
                  </a:lnTo>
                  <a:lnTo>
                    <a:pt x="510235" y="338502"/>
                  </a:lnTo>
                  <a:lnTo>
                    <a:pt x="491292" y="299991"/>
                  </a:lnTo>
                  <a:lnTo>
                    <a:pt x="467511" y="263330"/>
                  </a:lnTo>
                  <a:lnTo>
                    <a:pt x="439148" y="228769"/>
                  </a:lnTo>
                  <a:lnTo>
                    <a:pt x="406460" y="196563"/>
                  </a:lnTo>
                  <a:lnTo>
                    <a:pt x="369704" y="166965"/>
                  </a:lnTo>
                  <a:lnTo>
                    <a:pt x="329135" y="140226"/>
                  </a:lnTo>
                  <a:lnTo>
                    <a:pt x="285011" y="116600"/>
                  </a:lnTo>
                  <a:lnTo>
                    <a:pt x="237588" y="96340"/>
                  </a:lnTo>
                  <a:lnTo>
                    <a:pt x="187122" y="79699"/>
                  </a:lnTo>
                  <a:lnTo>
                    <a:pt x="133870" y="66928"/>
                  </a:lnTo>
                  <a:lnTo>
                    <a:pt x="133870" y="0"/>
                  </a:lnTo>
                  <a:close/>
                </a:path>
              </a:pathLst>
            </a:custGeom>
            <a:solidFill>
              <a:srgbClr val="7F7F7F"/>
            </a:solidFill>
          </p:spPr>
          <p:txBody>
            <a:bodyPr wrap="square" lIns="0" tIns="0" rIns="0" bIns="0" rtlCol="0"/>
            <a:lstStyle/>
            <a:p>
              <a:endParaRPr sz="1050"/>
            </a:p>
          </p:txBody>
        </p:sp>
        <p:sp>
          <p:nvSpPr>
            <p:cNvPr id="13" name="object 13"/>
            <p:cNvSpPr/>
            <p:nvPr/>
          </p:nvSpPr>
          <p:spPr>
            <a:xfrm>
              <a:off x="4680432" y="3199447"/>
              <a:ext cx="535940" cy="475615"/>
            </a:xfrm>
            <a:custGeom>
              <a:avLst/>
              <a:gdLst/>
              <a:ahLst/>
              <a:cxnLst/>
              <a:rect l="l" t="t" r="r" b="b"/>
              <a:pathLst>
                <a:path w="535939" h="475614">
                  <a:moveTo>
                    <a:pt x="528231" y="0"/>
                  </a:moveTo>
                  <a:lnTo>
                    <a:pt x="516328" y="41408"/>
                  </a:lnTo>
                  <a:lnTo>
                    <a:pt x="499209" y="81006"/>
                  </a:lnTo>
                  <a:lnTo>
                    <a:pt x="477184" y="118592"/>
                  </a:lnTo>
                  <a:lnTo>
                    <a:pt x="450564" y="153965"/>
                  </a:lnTo>
                  <a:lnTo>
                    <a:pt x="419659" y="186923"/>
                  </a:lnTo>
                  <a:lnTo>
                    <a:pt x="384781" y="217266"/>
                  </a:lnTo>
                  <a:lnTo>
                    <a:pt x="346240" y="244792"/>
                  </a:lnTo>
                  <a:lnTo>
                    <a:pt x="304346" y="269301"/>
                  </a:lnTo>
                  <a:lnTo>
                    <a:pt x="259412" y="290590"/>
                  </a:lnTo>
                  <a:lnTo>
                    <a:pt x="211747" y="308460"/>
                  </a:lnTo>
                  <a:lnTo>
                    <a:pt x="161663" y="322709"/>
                  </a:lnTo>
                  <a:lnTo>
                    <a:pt x="109469" y="333136"/>
                  </a:lnTo>
                  <a:lnTo>
                    <a:pt x="55478" y="339539"/>
                  </a:lnTo>
                  <a:lnTo>
                    <a:pt x="0" y="341718"/>
                  </a:lnTo>
                  <a:lnTo>
                    <a:pt x="0" y="475576"/>
                  </a:lnTo>
                  <a:lnTo>
                    <a:pt x="54748" y="473467"/>
                  </a:lnTo>
                  <a:lnTo>
                    <a:pt x="107915" y="467274"/>
                  </a:lnTo>
                  <a:lnTo>
                    <a:pt x="159232" y="457205"/>
                  </a:lnTo>
                  <a:lnTo>
                    <a:pt x="208429" y="443463"/>
                  </a:lnTo>
                  <a:lnTo>
                    <a:pt x="255236" y="426255"/>
                  </a:lnTo>
                  <a:lnTo>
                    <a:pt x="299386" y="405786"/>
                  </a:lnTo>
                  <a:lnTo>
                    <a:pt x="340608" y="382262"/>
                  </a:lnTo>
                  <a:lnTo>
                    <a:pt x="378634" y="355887"/>
                  </a:lnTo>
                  <a:lnTo>
                    <a:pt x="413194" y="326867"/>
                  </a:lnTo>
                  <a:lnTo>
                    <a:pt x="444020" y="295408"/>
                  </a:lnTo>
                  <a:lnTo>
                    <a:pt x="470841" y="261715"/>
                  </a:lnTo>
                  <a:lnTo>
                    <a:pt x="493390" y="225993"/>
                  </a:lnTo>
                  <a:lnTo>
                    <a:pt x="511396" y="188449"/>
                  </a:lnTo>
                  <a:lnTo>
                    <a:pt x="524591" y="149286"/>
                  </a:lnTo>
                  <a:lnTo>
                    <a:pt x="532705" y="108711"/>
                  </a:lnTo>
                  <a:lnTo>
                    <a:pt x="535470" y="66928"/>
                  </a:lnTo>
                  <a:lnTo>
                    <a:pt x="535015" y="50125"/>
                  </a:lnTo>
                  <a:lnTo>
                    <a:pt x="533655" y="33354"/>
                  </a:lnTo>
                  <a:lnTo>
                    <a:pt x="531392" y="16638"/>
                  </a:lnTo>
                  <a:lnTo>
                    <a:pt x="528231" y="0"/>
                  </a:lnTo>
                  <a:close/>
                </a:path>
              </a:pathLst>
            </a:custGeom>
            <a:solidFill>
              <a:srgbClr val="666666"/>
            </a:solidFill>
          </p:spPr>
          <p:txBody>
            <a:bodyPr wrap="square" lIns="0" tIns="0" rIns="0" bIns="0" rtlCol="0"/>
            <a:lstStyle/>
            <a:p>
              <a:endParaRPr sz="1050"/>
            </a:p>
          </p:txBody>
        </p:sp>
        <p:sp>
          <p:nvSpPr>
            <p:cNvPr id="14" name="object 14"/>
            <p:cNvSpPr/>
            <p:nvPr/>
          </p:nvSpPr>
          <p:spPr>
            <a:xfrm>
              <a:off x="4680440" y="2669913"/>
              <a:ext cx="535940" cy="1005205"/>
            </a:xfrm>
            <a:custGeom>
              <a:avLst/>
              <a:gdLst/>
              <a:ahLst/>
              <a:cxnLst/>
              <a:rect l="l" t="t" r="r" b="b"/>
              <a:pathLst>
                <a:path w="535939" h="1005204">
                  <a:moveTo>
                    <a:pt x="528230" y="529535"/>
                  </a:moveTo>
                  <a:lnTo>
                    <a:pt x="516327" y="570944"/>
                  </a:lnTo>
                  <a:lnTo>
                    <a:pt x="499207" y="610542"/>
                  </a:lnTo>
                  <a:lnTo>
                    <a:pt x="477181" y="648127"/>
                  </a:lnTo>
                  <a:lnTo>
                    <a:pt x="450560" y="683499"/>
                  </a:lnTo>
                  <a:lnTo>
                    <a:pt x="419654" y="716456"/>
                  </a:lnTo>
                  <a:lnTo>
                    <a:pt x="384776" y="746798"/>
                  </a:lnTo>
                  <a:lnTo>
                    <a:pt x="346234" y="774323"/>
                  </a:lnTo>
                  <a:lnTo>
                    <a:pt x="304341" y="798831"/>
                  </a:lnTo>
                  <a:lnTo>
                    <a:pt x="259407" y="820120"/>
                  </a:lnTo>
                  <a:lnTo>
                    <a:pt x="211743" y="837989"/>
                  </a:lnTo>
                  <a:lnTo>
                    <a:pt x="161659" y="852237"/>
                  </a:lnTo>
                  <a:lnTo>
                    <a:pt x="109467" y="862663"/>
                  </a:lnTo>
                  <a:lnTo>
                    <a:pt x="55477" y="869066"/>
                  </a:lnTo>
                  <a:lnTo>
                    <a:pt x="0" y="871245"/>
                  </a:lnTo>
                  <a:lnTo>
                    <a:pt x="0" y="1005110"/>
                  </a:lnTo>
                  <a:lnTo>
                    <a:pt x="54747" y="1003000"/>
                  </a:lnTo>
                  <a:lnTo>
                    <a:pt x="107914" y="996808"/>
                  </a:lnTo>
                  <a:lnTo>
                    <a:pt x="159230" y="986738"/>
                  </a:lnTo>
                  <a:lnTo>
                    <a:pt x="208426" y="972997"/>
                  </a:lnTo>
                  <a:lnTo>
                    <a:pt x="255233" y="955789"/>
                  </a:lnTo>
                  <a:lnTo>
                    <a:pt x="299382" y="935320"/>
                  </a:lnTo>
                  <a:lnTo>
                    <a:pt x="340603" y="911796"/>
                  </a:lnTo>
                  <a:lnTo>
                    <a:pt x="378629" y="885422"/>
                  </a:lnTo>
                  <a:lnTo>
                    <a:pt x="413188" y="856402"/>
                  </a:lnTo>
                  <a:lnTo>
                    <a:pt x="444013" y="824944"/>
                  </a:lnTo>
                  <a:lnTo>
                    <a:pt x="470834" y="791251"/>
                  </a:lnTo>
                  <a:lnTo>
                    <a:pt x="493383" y="755530"/>
                  </a:lnTo>
                  <a:lnTo>
                    <a:pt x="511389" y="717986"/>
                  </a:lnTo>
                  <a:lnTo>
                    <a:pt x="524583" y="678824"/>
                  </a:lnTo>
                  <a:lnTo>
                    <a:pt x="532697" y="638249"/>
                  </a:lnTo>
                  <a:lnTo>
                    <a:pt x="535462" y="596468"/>
                  </a:lnTo>
                  <a:lnTo>
                    <a:pt x="535462" y="462603"/>
                  </a:lnTo>
                  <a:lnTo>
                    <a:pt x="532572" y="420062"/>
                  </a:lnTo>
                  <a:lnTo>
                    <a:pt x="524075" y="378612"/>
                  </a:lnTo>
                  <a:lnTo>
                    <a:pt x="510227" y="338506"/>
                  </a:lnTo>
                  <a:lnTo>
                    <a:pt x="491283" y="299995"/>
                  </a:lnTo>
                  <a:lnTo>
                    <a:pt x="467502" y="263334"/>
                  </a:lnTo>
                  <a:lnTo>
                    <a:pt x="439139" y="228774"/>
                  </a:lnTo>
                  <a:lnTo>
                    <a:pt x="406451" y="196569"/>
                  </a:lnTo>
                  <a:lnTo>
                    <a:pt x="369695" y="166971"/>
                  </a:lnTo>
                  <a:lnTo>
                    <a:pt x="329126" y="140233"/>
                  </a:lnTo>
                  <a:lnTo>
                    <a:pt x="285003" y="116607"/>
                  </a:lnTo>
                  <a:lnTo>
                    <a:pt x="237580" y="96347"/>
                  </a:lnTo>
                  <a:lnTo>
                    <a:pt x="187116" y="79706"/>
                  </a:lnTo>
                  <a:lnTo>
                    <a:pt x="133866" y="66936"/>
                  </a:lnTo>
                  <a:lnTo>
                    <a:pt x="133865" y="0"/>
                  </a:lnTo>
                  <a:lnTo>
                    <a:pt x="0" y="120893"/>
                  </a:lnTo>
                  <a:lnTo>
                    <a:pt x="133865" y="267735"/>
                  </a:lnTo>
                  <a:lnTo>
                    <a:pt x="133865" y="200802"/>
                  </a:lnTo>
                  <a:lnTo>
                    <a:pt x="187115" y="213572"/>
                  </a:lnTo>
                  <a:lnTo>
                    <a:pt x="237579" y="230213"/>
                  </a:lnTo>
                  <a:lnTo>
                    <a:pt x="285002" y="250473"/>
                  </a:lnTo>
                  <a:lnTo>
                    <a:pt x="329126" y="274098"/>
                  </a:lnTo>
                  <a:lnTo>
                    <a:pt x="369694" y="300836"/>
                  </a:lnTo>
                  <a:lnTo>
                    <a:pt x="406450" y="330434"/>
                  </a:lnTo>
                  <a:lnTo>
                    <a:pt x="439138" y="362639"/>
                  </a:lnTo>
                  <a:lnTo>
                    <a:pt x="467501" y="397199"/>
                  </a:lnTo>
                  <a:lnTo>
                    <a:pt x="491283" y="433861"/>
                  </a:lnTo>
                  <a:lnTo>
                    <a:pt x="510226" y="472371"/>
                  </a:lnTo>
                  <a:lnTo>
                    <a:pt x="524074" y="512477"/>
                  </a:lnTo>
                  <a:lnTo>
                    <a:pt x="532572" y="553927"/>
                  </a:lnTo>
                  <a:lnTo>
                    <a:pt x="535461" y="596468"/>
                  </a:lnTo>
                </a:path>
              </a:pathLst>
            </a:custGeom>
            <a:ln w="12700">
              <a:solidFill>
                <a:srgbClr val="7F7F7F"/>
              </a:solidFill>
            </a:ln>
          </p:spPr>
          <p:txBody>
            <a:bodyPr wrap="square" lIns="0" tIns="0" rIns="0" bIns="0" rtlCol="0"/>
            <a:lstStyle/>
            <a:p>
              <a:endParaRPr sz="1050"/>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00813" y="2238765"/>
            <a:ext cx="5671102" cy="1630259"/>
          </a:xfrm>
          <a:prstGeom prst="rect">
            <a:avLst/>
          </a:prstGeom>
          <a:blipFill>
            <a:blip r:embed="rId2" cstate="print"/>
            <a:stretch>
              <a:fillRect/>
            </a:stretch>
          </a:blipFill>
        </p:spPr>
        <p:txBody>
          <a:bodyPr wrap="square" lIns="0" tIns="0" rIns="0" bIns="0" rtlCol="0"/>
          <a:lstStyle/>
          <a:p>
            <a:endParaRPr sz="1050"/>
          </a:p>
        </p:txBody>
      </p:sp>
      <p:sp>
        <p:nvSpPr>
          <p:cNvPr id="3" name="object 3"/>
          <p:cNvSpPr txBox="1"/>
          <p:nvPr/>
        </p:nvSpPr>
        <p:spPr>
          <a:xfrm>
            <a:off x="4275534" y="2470785"/>
            <a:ext cx="1793558" cy="286617"/>
          </a:xfrm>
          <a:prstGeom prst="rect">
            <a:avLst/>
          </a:prstGeom>
        </p:spPr>
        <p:txBody>
          <a:bodyPr vert="horz" wrap="square" lIns="0" tIns="9525" rIns="0" bIns="0" rtlCol="0">
            <a:spAutoFit/>
          </a:bodyPr>
          <a:lstStyle/>
          <a:p>
            <a:pPr marL="9525">
              <a:spcBef>
                <a:spcPts val="75"/>
              </a:spcBef>
            </a:pPr>
            <a:r>
              <a:rPr sz="1800" spc="-188" dirty="0">
                <a:solidFill>
                  <a:srgbClr val="FFFFFF"/>
                </a:solidFill>
                <a:latin typeface="VL PGothic"/>
                <a:cs typeface="VL PGothic"/>
              </a:rPr>
              <a:t>get </a:t>
            </a:r>
            <a:r>
              <a:rPr sz="1800" spc="-105" dirty="0">
                <a:solidFill>
                  <a:srgbClr val="FFFFFF"/>
                </a:solidFill>
                <a:latin typeface="VL PGothic"/>
                <a:cs typeface="VL PGothic"/>
              </a:rPr>
              <a:t>good </a:t>
            </a:r>
            <a:r>
              <a:rPr sz="1800" spc="-172" dirty="0">
                <a:solidFill>
                  <a:srgbClr val="FFFFFF"/>
                </a:solidFill>
                <a:latin typeface="VL PGothic"/>
                <a:cs typeface="VL PGothic"/>
              </a:rPr>
              <a:t>results</a:t>
            </a:r>
            <a:r>
              <a:rPr sz="1800" dirty="0">
                <a:solidFill>
                  <a:srgbClr val="FFFFFF"/>
                </a:solidFill>
                <a:latin typeface="VL PGothic"/>
                <a:cs typeface="VL PGothic"/>
              </a:rPr>
              <a:t> </a:t>
            </a:r>
            <a:r>
              <a:rPr sz="1800" spc="-71" dirty="0">
                <a:solidFill>
                  <a:srgbClr val="FFFFFF"/>
                </a:solidFill>
                <a:latin typeface="VL PGothic"/>
                <a:cs typeface="VL PGothic"/>
              </a:rPr>
              <a:t>on</a:t>
            </a:r>
            <a:endParaRPr sz="1800">
              <a:latin typeface="VL PGothic"/>
              <a:cs typeface="VL PGothic"/>
            </a:endParaRPr>
          </a:p>
        </p:txBody>
      </p:sp>
      <p:sp>
        <p:nvSpPr>
          <p:cNvPr id="4" name="object 4"/>
          <p:cNvSpPr txBox="1">
            <a:spLocks noGrp="1"/>
          </p:cNvSpPr>
          <p:nvPr>
            <p:ph type="title"/>
          </p:nvPr>
        </p:nvSpPr>
        <p:spPr>
          <a:xfrm>
            <a:off x="687705" y="554384"/>
            <a:ext cx="2681764" cy="1253548"/>
          </a:xfrm>
          <a:prstGeom prst="rect">
            <a:avLst/>
          </a:prstGeom>
        </p:spPr>
        <p:txBody>
          <a:bodyPr spcFirstLastPara="1" vert="horz" wrap="square" lIns="0" tIns="9525" rIns="0" bIns="0" rtlCol="0" anchor="ctr" anchorCtr="0">
            <a:spAutoFit/>
          </a:bodyPr>
          <a:lstStyle/>
          <a:p>
            <a:pPr marL="9525">
              <a:spcBef>
                <a:spcPts val="75"/>
              </a:spcBef>
            </a:pPr>
            <a:r>
              <a:rPr sz="4000" b="1" spc="-165" dirty="0"/>
              <a:t>Learning</a:t>
            </a:r>
            <a:r>
              <a:rPr sz="4000" b="1" spc="-281" dirty="0"/>
              <a:t> </a:t>
            </a:r>
            <a:r>
              <a:rPr sz="4000" b="1" spc="-191" dirty="0"/>
              <a:t>Recipe</a:t>
            </a:r>
          </a:p>
        </p:txBody>
      </p:sp>
      <p:sp>
        <p:nvSpPr>
          <p:cNvPr id="5" name="object 5"/>
          <p:cNvSpPr txBox="1"/>
          <p:nvPr/>
        </p:nvSpPr>
        <p:spPr>
          <a:xfrm>
            <a:off x="1852936" y="2470784"/>
            <a:ext cx="1501616" cy="1309622"/>
          </a:xfrm>
          <a:prstGeom prst="rect">
            <a:avLst/>
          </a:prstGeom>
        </p:spPr>
        <p:txBody>
          <a:bodyPr vert="horz" wrap="square" lIns="0" tIns="7144" rIns="0" bIns="0" rtlCol="0">
            <a:spAutoFit/>
          </a:bodyPr>
          <a:lstStyle/>
          <a:p>
            <a:pPr marL="9525" marR="3810">
              <a:lnSpc>
                <a:spcPct val="100800"/>
              </a:lnSpc>
              <a:spcBef>
                <a:spcPts val="56"/>
              </a:spcBef>
            </a:pPr>
            <a:r>
              <a:rPr sz="1800" spc="-191" dirty="0">
                <a:solidFill>
                  <a:srgbClr val="FFFFFF"/>
                </a:solidFill>
                <a:latin typeface="VL PGothic"/>
                <a:cs typeface="VL PGothic"/>
              </a:rPr>
              <a:t>get </a:t>
            </a:r>
            <a:r>
              <a:rPr sz="1800" spc="-105" dirty="0">
                <a:solidFill>
                  <a:srgbClr val="FFFFFF"/>
                </a:solidFill>
                <a:latin typeface="VL PGothic"/>
                <a:cs typeface="VL PGothic"/>
              </a:rPr>
              <a:t>good </a:t>
            </a:r>
            <a:r>
              <a:rPr sz="1800" spc="-172" dirty="0">
                <a:solidFill>
                  <a:srgbClr val="FFFFFF"/>
                </a:solidFill>
                <a:latin typeface="VL PGothic"/>
                <a:cs typeface="VL PGothic"/>
              </a:rPr>
              <a:t>results  </a:t>
            </a:r>
            <a:r>
              <a:rPr sz="1800" spc="-71" dirty="0">
                <a:solidFill>
                  <a:srgbClr val="FFFFFF"/>
                </a:solidFill>
                <a:latin typeface="VL PGothic"/>
                <a:cs typeface="VL PGothic"/>
              </a:rPr>
              <a:t>on </a:t>
            </a:r>
            <a:r>
              <a:rPr sz="1800" spc="-161" dirty="0">
                <a:solidFill>
                  <a:srgbClr val="FFFFFF"/>
                </a:solidFill>
                <a:latin typeface="VL PGothic"/>
                <a:cs typeface="VL PGothic"/>
              </a:rPr>
              <a:t>training</a:t>
            </a:r>
            <a:r>
              <a:rPr sz="1800" spc="-116" dirty="0">
                <a:solidFill>
                  <a:srgbClr val="FFFFFF"/>
                </a:solidFill>
                <a:latin typeface="VL PGothic"/>
                <a:cs typeface="VL PGothic"/>
              </a:rPr>
              <a:t> </a:t>
            </a:r>
            <a:r>
              <a:rPr sz="1800" spc="-191" dirty="0">
                <a:solidFill>
                  <a:srgbClr val="FFFFFF"/>
                </a:solidFill>
                <a:latin typeface="VL PGothic"/>
                <a:cs typeface="VL PGothic"/>
              </a:rPr>
              <a:t>set</a:t>
            </a:r>
            <a:endParaRPr sz="1800">
              <a:latin typeface="VL PGothic"/>
              <a:cs typeface="VL PGothic"/>
            </a:endParaRPr>
          </a:p>
          <a:p>
            <a:pPr marL="9525" marR="71438">
              <a:lnSpc>
                <a:spcPct val="100800"/>
              </a:lnSpc>
              <a:spcBef>
                <a:spcPts val="1478"/>
              </a:spcBef>
            </a:pPr>
            <a:r>
              <a:rPr sz="1800" spc="-143" dirty="0">
                <a:latin typeface="VL PGothic"/>
                <a:cs typeface="VL PGothic"/>
              </a:rPr>
              <a:t>modify </a:t>
            </a:r>
            <a:r>
              <a:rPr sz="1800" spc="-161" dirty="0">
                <a:latin typeface="VL PGothic"/>
                <a:cs typeface="VL PGothic"/>
              </a:rPr>
              <a:t>training  </a:t>
            </a:r>
            <a:r>
              <a:rPr sz="1800" spc="-139" dirty="0">
                <a:latin typeface="VL PGothic"/>
                <a:cs typeface="VL PGothic"/>
              </a:rPr>
              <a:t>process</a:t>
            </a:r>
            <a:endParaRPr sz="1800">
              <a:latin typeface="VL PGothic"/>
              <a:cs typeface="VL PGothic"/>
            </a:endParaRPr>
          </a:p>
        </p:txBody>
      </p:sp>
      <p:sp>
        <p:nvSpPr>
          <p:cNvPr id="6" name="object 6"/>
          <p:cNvSpPr txBox="1"/>
          <p:nvPr/>
        </p:nvSpPr>
        <p:spPr>
          <a:xfrm>
            <a:off x="1226429" y="2610232"/>
            <a:ext cx="260033" cy="286617"/>
          </a:xfrm>
          <a:prstGeom prst="rect">
            <a:avLst/>
          </a:prstGeom>
        </p:spPr>
        <p:txBody>
          <a:bodyPr vert="horz" wrap="square" lIns="0" tIns="9525" rIns="0" bIns="0" rtlCol="0">
            <a:spAutoFit/>
          </a:bodyPr>
          <a:lstStyle/>
          <a:p>
            <a:pPr marL="9525">
              <a:spcBef>
                <a:spcPts val="75"/>
              </a:spcBef>
            </a:pPr>
            <a:r>
              <a:rPr sz="1800" spc="-71" dirty="0">
                <a:latin typeface="VL PGothic"/>
                <a:cs typeface="VL PGothic"/>
              </a:rPr>
              <a:t>no</a:t>
            </a:r>
            <a:endParaRPr sz="1800">
              <a:latin typeface="VL PGothic"/>
              <a:cs typeface="VL PGothic"/>
            </a:endParaRPr>
          </a:p>
        </p:txBody>
      </p:sp>
      <p:sp>
        <p:nvSpPr>
          <p:cNvPr id="7" name="object 7"/>
          <p:cNvSpPr txBox="1"/>
          <p:nvPr/>
        </p:nvSpPr>
        <p:spPr>
          <a:xfrm>
            <a:off x="3714950" y="2269617"/>
            <a:ext cx="323850" cy="286617"/>
          </a:xfrm>
          <a:prstGeom prst="rect">
            <a:avLst/>
          </a:prstGeom>
        </p:spPr>
        <p:txBody>
          <a:bodyPr vert="horz" wrap="square" lIns="0" tIns="9525" rIns="0" bIns="0" rtlCol="0">
            <a:spAutoFit/>
          </a:bodyPr>
          <a:lstStyle/>
          <a:p>
            <a:pPr marL="9525">
              <a:spcBef>
                <a:spcPts val="75"/>
              </a:spcBef>
            </a:pPr>
            <a:r>
              <a:rPr sz="1800" spc="-143" dirty="0">
                <a:latin typeface="VL PGothic"/>
                <a:cs typeface="VL PGothic"/>
              </a:rPr>
              <a:t>y</a:t>
            </a:r>
            <a:r>
              <a:rPr sz="1800" spc="-113" dirty="0">
                <a:latin typeface="VL PGothic"/>
                <a:cs typeface="VL PGothic"/>
              </a:rPr>
              <a:t>e</a:t>
            </a:r>
            <a:r>
              <a:rPr sz="1800" spc="-199" dirty="0">
                <a:latin typeface="VL PGothic"/>
                <a:cs typeface="VL PGothic"/>
              </a:rPr>
              <a:t>s</a:t>
            </a:r>
            <a:endParaRPr sz="1800">
              <a:latin typeface="VL PGothic"/>
              <a:cs typeface="VL PGothic"/>
            </a:endParaRPr>
          </a:p>
        </p:txBody>
      </p:sp>
      <p:sp>
        <p:nvSpPr>
          <p:cNvPr id="8" name="object 8"/>
          <p:cNvSpPr txBox="1"/>
          <p:nvPr/>
        </p:nvSpPr>
        <p:spPr>
          <a:xfrm>
            <a:off x="6962890" y="2559940"/>
            <a:ext cx="493871" cy="286617"/>
          </a:xfrm>
          <a:prstGeom prst="rect">
            <a:avLst/>
          </a:prstGeom>
        </p:spPr>
        <p:txBody>
          <a:bodyPr vert="horz" wrap="square" lIns="0" tIns="9525" rIns="0" bIns="0" rtlCol="0">
            <a:spAutoFit/>
          </a:bodyPr>
          <a:lstStyle/>
          <a:p>
            <a:pPr marL="9525">
              <a:spcBef>
                <a:spcPts val="75"/>
              </a:spcBef>
            </a:pPr>
            <a:r>
              <a:rPr sz="1800" spc="-83" dirty="0">
                <a:latin typeface="VL PGothic"/>
                <a:cs typeface="VL PGothic"/>
              </a:rPr>
              <a:t>d</a:t>
            </a:r>
            <a:r>
              <a:rPr sz="1800" spc="-86" dirty="0">
                <a:latin typeface="VL PGothic"/>
                <a:cs typeface="VL PGothic"/>
              </a:rPr>
              <a:t>o</a:t>
            </a:r>
            <a:r>
              <a:rPr sz="1800" spc="-71" dirty="0">
                <a:latin typeface="VL PGothic"/>
                <a:cs typeface="VL PGothic"/>
              </a:rPr>
              <a:t>ne</a:t>
            </a:r>
            <a:endParaRPr sz="1800">
              <a:latin typeface="VL PGothic"/>
              <a:cs typeface="VL PGothic"/>
            </a:endParaRPr>
          </a:p>
        </p:txBody>
      </p:sp>
      <p:sp>
        <p:nvSpPr>
          <p:cNvPr id="9" name="object 9"/>
          <p:cNvSpPr txBox="1"/>
          <p:nvPr/>
        </p:nvSpPr>
        <p:spPr>
          <a:xfrm>
            <a:off x="6420316" y="2315337"/>
            <a:ext cx="324326" cy="286617"/>
          </a:xfrm>
          <a:prstGeom prst="rect">
            <a:avLst/>
          </a:prstGeom>
        </p:spPr>
        <p:txBody>
          <a:bodyPr vert="horz" wrap="square" lIns="0" tIns="9525" rIns="0" bIns="0" rtlCol="0">
            <a:spAutoFit/>
          </a:bodyPr>
          <a:lstStyle/>
          <a:p>
            <a:pPr marL="9525">
              <a:spcBef>
                <a:spcPts val="75"/>
              </a:spcBef>
            </a:pPr>
            <a:r>
              <a:rPr sz="1800" spc="-139" dirty="0">
                <a:latin typeface="VL PGothic"/>
                <a:cs typeface="VL PGothic"/>
              </a:rPr>
              <a:t>y</a:t>
            </a:r>
            <a:r>
              <a:rPr sz="1800" spc="-113" dirty="0">
                <a:latin typeface="VL PGothic"/>
                <a:cs typeface="VL PGothic"/>
              </a:rPr>
              <a:t>e</a:t>
            </a:r>
            <a:r>
              <a:rPr sz="1800" spc="-199" dirty="0">
                <a:latin typeface="VL PGothic"/>
                <a:cs typeface="VL PGothic"/>
              </a:rPr>
              <a:t>s</a:t>
            </a:r>
            <a:endParaRPr sz="1800">
              <a:latin typeface="VL PGothic"/>
              <a:cs typeface="VL PGothic"/>
            </a:endParaRPr>
          </a:p>
        </p:txBody>
      </p:sp>
      <p:sp>
        <p:nvSpPr>
          <p:cNvPr id="10" name="object 10"/>
          <p:cNvSpPr txBox="1"/>
          <p:nvPr/>
        </p:nvSpPr>
        <p:spPr>
          <a:xfrm>
            <a:off x="3853358" y="2747392"/>
            <a:ext cx="2126456" cy="286617"/>
          </a:xfrm>
          <a:prstGeom prst="rect">
            <a:avLst/>
          </a:prstGeom>
        </p:spPr>
        <p:txBody>
          <a:bodyPr vert="horz" wrap="square" lIns="0" tIns="9525" rIns="0" bIns="0" rtlCol="0">
            <a:spAutoFit/>
          </a:bodyPr>
          <a:lstStyle/>
          <a:p>
            <a:pPr marL="28575">
              <a:spcBef>
                <a:spcPts val="75"/>
              </a:spcBef>
              <a:tabLst>
                <a:tab pos="431483" algn="l"/>
              </a:tabLst>
            </a:pPr>
            <a:r>
              <a:rPr sz="2700" spc="-107" baseline="17361" dirty="0">
                <a:latin typeface="VL PGothic"/>
                <a:cs typeface="VL PGothic"/>
              </a:rPr>
              <a:t>no	</a:t>
            </a:r>
            <a:r>
              <a:rPr sz="1800" spc="-146" dirty="0">
                <a:solidFill>
                  <a:srgbClr val="FFFFFF"/>
                </a:solidFill>
                <a:latin typeface="VL PGothic"/>
                <a:cs typeface="VL PGothic"/>
              </a:rPr>
              <a:t>dev/validation</a:t>
            </a:r>
            <a:r>
              <a:rPr sz="1800" spc="-109" dirty="0">
                <a:solidFill>
                  <a:srgbClr val="FFFFFF"/>
                </a:solidFill>
                <a:latin typeface="VL PGothic"/>
                <a:cs typeface="VL PGothic"/>
              </a:rPr>
              <a:t> </a:t>
            </a:r>
            <a:r>
              <a:rPr sz="1800" spc="-191" dirty="0">
                <a:solidFill>
                  <a:srgbClr val="FFFFFF"/>
                </a:solidFill>
                <a:latin typeface="VL PGothic"/>
                <a:cs typeface="VL PGothic"/>
              </a:rPr>
              <a:t>set</a:t>
            </a:r>
            <a:endParaRPr sz="1800">
              <a:latin typeface="VL PGothic"/>
              <a:cs typeface="VL PGothic"/>
            </a:endParaRPr>
          </a:p>
        </p:txBody>
      </p:sp>
      <p:sp>
        <p:nvSpPr>
          <p:cNvPr id="11" name="object 11"/>
          <p:cNvSpPr txBox="1"/>
          <p:nvPr/>
        </p:nvSpPr>
        <p:spPr>
          <a:xfrm>
            <a:off x="4412360" y="3382900"/>
            <a:ext cx="1757363" cy="286617"/>
          </a:xfrm>
          <a:prstGeom prst="rect">
            <a:avLst/>
          </a:prstGeom>
        </p:spPr>
        <p:txBody>
          <a:bodyPr vert="horz" wrap="square" lIns="0" tIns="9525" rIns="0" bIns="0" rtlCol="0">
            <a:spAutoFit/>
          </a:bodyPr>
          <a:lstStyle/>
          <a:p>
            <a:pPr marL="9525">
              <a:spcBef>
                <a:spcPts val="75"/>
              </a:spcBef>
            </a:pPr>
            <a:r>
              <a:rPr sz="1800" spc="-150" dirty="0">
                <a:latin typeface="VL PGothic"/>
                <a:cs typeface="VL PGothic"/>
              </a:rPr>
              <a:t>prevent</a:t>
            </a:r>
            <a:r>
              <a:rPr sz="1800" spc="-109" dirty="0">
                <a:latin typeface="VL PGothic"/>
                <a:cs typeface="VL PGothic"/>
              </a:rPr>
              <a:t> </a:t>
            </a:r>
            <a:r>
              <a:rPr sz="1800" spc="-191" dirty="0">
                <a:latin typeface="VL PGothic"/>
                <a:cs typeface="VL PGothic"/>
              </a:rPr>
              <a:t>overfitting</a:t>
            </a:r>
            <a:endParaRPr sz="1800">
              <a:latin typeface="VL PGothic"/>
              <a:cs typeface="VL PGothic"/>
            </a:endParaRPr>
          </a:p>
        </p:txBody>
      </p:sp>
      <p:sp>
        <p:nvSpPr>
          <p:cNvPr id="12" name="object 12"/>
          <p:cNvSpPr txBox="1"/>
          <p:nvPr/>
        </p:nvSpPr>
        <p:spPr>
          <a:xfrm>
            <a:off x="1508388" y="4110351"/>
            <a:ext cx="6161723" cy="255358"/>
          </a:xfrm>
          <a:prstGeom prst="rect">
            <a:avLst/>
          </a:prstGeom>
          <a:solidFill>
            <a:srgbClr val="FFFF99"/>
          </a:solidFill>
          <a:ln w="3175">
            <a:solidFill>
              <a:srgbClr val="595959"/>
            </a:solidFill>
          </a:ln>
        </p:spPr>
        <p:txBody>
          <a:bodyPr vert="horz" wrap="square" lIns="0" tIns="24288" rIns="0" bIns="0" rtlCol="0">
            <a:spAutoFit/>
          </a:bodyPr>
          <a:lstStyle/>
          <a:p>
            <a:pPr marL="68580">
              <a:spcBef>
                <a:spcPts val="191"/>
              </a:spcBef>
            </a:pPr>
            <a:r>
              <a:rPr sz="1500" spc="-158" dirty="0">
                <a:latin typeface="VL PGothic"/>
                <a:cs typeface="VL PGothic"/>
              </a:rPr>
              <a:t>Better </a:t>
            </a:r>
            <a:r>
              <a:rPr sz="1500" spc="-105" dirty="0">
                <a:latin typeface="VL PGothic"/>
                <a:cs typeface="VL PGothic"/>
              </a:rPr>
              <a:t>performance </a:t>
            </a:r>
            <a:r>
              <a:rPr sz="1500" spc="-60" dirty="0">
                <a:latin typeface="VL PGothic"/>
                <a:cs typeface="VL PGothic"/>
              </a:rPr>
              <a:t>on </a:t>
            </a:r>
            <a:r>
              <a:rPr sz="1500" spc="-135" dirty="0">
                <a:latin typeface="VL PGothic"/>
                <a:cs typeface="VL PGothic"/>
              </a:rPr>
              <a:t>training </a:t>
            </a:r>
            <a:r>
              <a:rPr sz="1500" spc="-139" dirty="0">
                <a:latin typeface="VL PGothic"/>
                <a:cs typeface="VL PGothic"/>
              </a:rPr>
              <a:t>but </a:t>
            </a:r>
            <a:r>
              <a:rPr sz="1500" spc="-116" dirty="0">
                <a:latin typeface="VL PGothic"/>
                <a:cs typeface="VL PGothic"/>
              </a:rPr>
              <a:t>worse </a:t>
            </a:r>
            <a:r>
              <a:rPr sz="1500" spc="-105" dirty="0">
                <a:latin typeface="VL PGothic"/>
                <a:cs typeface="VL PGothic"/>
              </a:rPr>
              <a:t>performance </a:t>
            </a:r>
            <a:r>
              <a:rPr sz="1500" spc="-60" dirty="0">
                <a:latin typeface="VL PGothic"/>
                <a:cs typeface="VL PGothic"/>
              </a:rPr>
              <a:t>on </a:t>
            </a:r>
            <a:r>
              <a:rPr sz="1500" spc="-98" dirty="0">
                <a:latin typeface="VL PGothic"/>
                <a:cs typeface="VL PGothic"/>
              </a:rPr>
              <a:t>dev </a:t>
            </a:r>
            <a:r>
              <a:rPr sz="1500" dirty="0">
                <a:latin typeface="Wingdings"/>
                <a:cs typeface="Wingdings"/>
              </a:rPr>
              <a:t></a:t>
            </a:r>
            <a:r>
              <a:rPr sz="1500" spc="143" dirty="0">
                <a:latin typeface="Times New Roman"/>
                <a:cs typeface="Times New Roman"/>
              </a:rPr>
              <a:t> </a:t>
            </a:r>
            <a:r>
              <a:rPr sz="1500" spc="-161" dirty="0">
                <a:latin typeface="VL PGothic"/>
                <a:cs typeface="VL PGothic"/>
              </a:rPr>
              <a:t>overﬁtting</a:t>
            </a:r>
            <a:endParaRPr sz="1500">
              <a:latin typeface="VL PGothic"/>
              <a:cs typeface="VL PGothic"/>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0633" y="534825"/>
            <a:ext cx="3094587" cy="699550"/>
          </a:xfrm>
          <a:prstGeom prst="rect">
            <a:avLst/>
          </a:prstGeom>
        </p:spPr>
        <p:txBody>
          <a:bodyPr spcFirstLastPara="1" vert="horz" wrap="square" lIns="0" tIns="9525" rIns="0" bIns="0" rtlCol="0" anchor="ctr" anchorCtr="0">
            <a:spAutoFit/>
          </a:bodyPr>
          <a:lstStyle/>
          <a:p>
            <a:pPr marL="9525">
              <a:spcBef>
                <a:spcPts val="75"/>
              </a:spcBef>
            </a:pPr>
            <a:r>
              <a:rPr b="1" spc="-180" dirty="0"/>
              <a:t>Overfitting</a:t>
            </a:r>
          </a:p>
        </p:txBody>
      </p:sp>
      <p:sp>
        <p:nvSpPr>
          <p:cNvPr id="3" name="object 3"/>
          <p:cNvSpPr txBox="1"/>
          <p:nvPr/>
        </p:nvSpPr>
        <p:spPr>
          <a:xfrm>
            <a:off x="1819275" y="4621910"/>
            <a:ext cx="2609374" cy="856004"/>
          </a:xfrm>
          <a:prstGeom prst="rect">
            <a:avLst/>
          </a:prstGeom>
        </p:spPr>
        <p:txBody>
          <a:bodyPr vert="horz" wrap="square" lIns="0" tIns="9525" rIns="0" bIns="0" rtlCol="0">
            <a:spAutoFit/>
          </a:bodyPr>
          <a:lstStyle/>
          <a:p>
            <a:pPr marL="180975" indent="-171450">
              <a:spcBef>
                <a:spcPts val="75"/>
              </a:spcBef>
              <a:buFont typeface="Arial"/>
              <a:buChar char="•"/>
              <a:tabLst>
                <a:tab pos="180975" algn="l"/>
              </a:tabLst>
            </a:pPr>
            <a:r>
              <a:rPr sz="1800" spc="-143" dirty="0">
                <a:latin typeface="VL PGothic"/>
                <a:cs typeface="VL PGothic"/>
              </a:rPr>
              <a:t>Possible</a:t>
            </a:r>
            <a:r>
              <a:rPr sz="1800" spc="-79" dirty="0">
                <a:latin typeface="VL PGothic"/>
                <a:cs typeface="VL PGothic"/>
              </a:rPr>
              <a:t> </a:t>
            </a:r>
            <a:r>
              <a:rPr sz="1800" spc="-146" dirty="0">
                <a:latin typeface="VL PGothic"/>
                <a:cs typeface="VL PGothic"/>
              </a:rPr>
              <a:t>solutions</a:t>
            </a:r>
            <a:endParaRPr sz="1800">
              <a:latin typeface="VL PGothic"/>
              <a:cs typeface="VL PGothic"/>
            </a:endParaRPr>
          </a:p>
          <a:p>
            <a:pPr marL="523875" lvl="1" indent="-171450">
              <a:spcBef>
                <a:spcPts val="94"/>
              </a:spcBef>
              <a:buFont typeface="Arial"/>
              <a:buChar char="•"/>
              <a:tabLst>
                <a:tab pos="523875" algn="l"/>
              </a:tabLst>
            </a:pPr>
            <a:r>
              <a:rPr sz="1725" spc="-94" dirty="0">
                <a:latin typeface="VL PGothic"/>
                <a:cs typeface="VL PGothic"/>
              </a:rPr>
              <a:t>more </a:t>
            </a:r>
            <a:r>
              <a:rPr sz="1725" spc="-169" dirty="0">
                <a:latin typeface="VL PGothic"/>
                <a:cs typeface="VL PGothic"/>
              </a:rPr>
              <a:t>training</a:t>
            </a:r>
            <a:r>
              <a:rPr sz="1725" spc="-109" dirty="0">
                <a:latin typeface="VL PGothic"/>
                <a:cs typeface="VL PGothic"/>
              </a:rPr>
              <a:t> </a:t>
            </a:r>
            <a:r>
              <a:rPr sz="1725" spc="-127" dirty="0">
                <a:latin typeface="VL PGothic"/>
                <a:cs typeface="VL PGothic"/>
              </a:rPr>
              <a:t>samples</a:t>
            </a:r>
            <a:endParaRPr sz="1725">
              <a:latin typeface="VL PGothic"/>
              <a:cs typeface="VL PGothic"/>
            </a:endParaRPr>
          </a:p>
          <a:p>
            <a:pPr marL="523875" lvl="1" indent="-171450">
              <a:spcBef>
                <a:spcPts val="180"/>
              </a:spcBef>
              <a:buFont typeface="Arial"/>
              <a:buChar char="•"/>
              <a:tabLst>
                <a:tab pos="523875" algn="l"/>
              </a:tabLst>
            </a:pPr>
            <a:r>
              <a:rPr sz="1725" spc="-90" dirty="0">
                <a:latin typeface="VL PGothic"/>
                <a:cs typeface="VL PGothic"/>
              </a:rPr>
              <a:t>some </a:t>
            </a:r>
            <a:r>
              <a:rPr sz="1725" spc="-195" dirty="0">
                <a:latin typeface="VL PGothic"/>
                <a:cs typeface="VL PGothic"/>
              </a:rPr>
              <a:t>tips: </a:t>
            </a:r>
            <a:r>
              <a:rPr sz="1725" spc="-139" dirty="0">
                <a:latin typeface="VL PGothic"/>
                <a:cs typeface="VL PGothic"/>
              </a:rPr>
              <a:t>dropout,</a:t>
            </a:r>
            <a:r>
              <a:rPr sz="1725" spc="-30" dirty="0">
                <a:latin typeface="VL PGothic"/>
                <a:cs typeface="VL PGothic"/>
              </a:rPr>
              <a:t> </a:t>
            </a:r>
            <a:r>
              <a:rPr sz="1725" spc="-153" dirty="0">
                <a:latin typeface="VL PGothic"/>
                <a:cs typeface="VL PGothic"/>
              </a:rPr>
              <a:t>etc.</a:t>
            </a:r>
            <a:endParaRPr sz="1725">
              <a:latin typeface="VL PGothic"/>
              <a:cs typeface="VL PGothic"/>
            </a:endParaRPr>
          </a:p>
        </p:txBody>
      </p:sp>
      <p:sp>
        <p:nvSpPr>
          <p:cNvPr id="4" name="object 4"/>
          <p:cNvSpPr/>
          <p:nvPr/>
        </p:nvSpPr>
        <p:spPr>
          <a:xfrm>
            <a:off x="1239416" y="2241556"/>
            <a:ext cx="6537385" cy="2243833"/>
          </a:xfrm>
          <a:prstGeom prst="rect">
            <a:avLst/>
          </a:prstGeom>
          <a:blipFill>
            <a:blip r:embed="rId2" cstate="print"/>
            <a:stretch>
              <a:fillRect/>
            </a:stretch>
          </a:blipFill>
        </p:spPr>
        <p:txBody>
          <a:bodyPr wrap="square" lIns="0" tIns="0" rIns="0" bIns="0" rtlCol="0"/>
          <a:lstStyle/>
          <a:p>
            <a:endParaRPr sz="105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6AD28-9717-7A77-BD16-0844B4CA8EB9}"/>
              </a:ext>
            </a:extLst>
          </p:cNvPr>
          <p:cNvSpPr>
            <a:spLocks noGrp="1"/>
          </p:cNvSpPr>
          <p:nvPr>
            <p:ph type="title"/>
          </p:nvPr>
        </p:nvSpPr>
        <p:spPr/>
        <p:txBody>
          <a:bodyPr/>
          <a:lstStyle/>
          <a:p>
            <a:r>
              <a:rPr lang="en-US" dirty="0"/>
              <a:t>Regularization</a:t>
            </a:r>
          </a:p>
        </p:txBody>
      </p:sp>
      <p:sp>
        <p:nvSpPr>
          <p:cNvPr id="3" name="Text Placeholder 2">
            <a:extLst>
              <a:ext uri="{FF2B5EF4-FFF2-40B4-BE49-F238E27FC236}">
                <a16:creationId xmlns:a16="http://schemas.microsoft.com/office/drawing/2014/main" id="{B36E9854-2065-9AC3-C12A-A8B30C0E1BF0}"/>
              </a:ext>
            </a:extLst>
          </p:cNvPr>
          <p:cNvSpPr>
            <a:spLocks noGrp="1"/>
          </p:cNvSpPr>
          <p:nvPr>
            <p:ph type="body" idx="1"/>
          </p:nvPr>
        </p:nvSpPr>
        <p:spPr/>
        <p:txBody>
          <a:bodyPr/>
          <a:lstStyle/>
          <a:p>
            <a:r>
              <a:rPr lang="en-US" sz="2400" dirty="0"/>
              <a:t>There are extensions of the training of the linear model called regularization methods. </a:t>
            </a:r>
          </a:p>
          <a:p>
            <a:endParaRPr lang="en-US" sz="2400" dirty="0"/>
          </a:p>
          <a:p>
            <a:r>
              <a:rPr lang="en-US" sz="2400" dirty="0"/>
              <a:t>These seek to both minimize the sum of the squared error of the model on the training data (using ordinary least squares) but also to reduce the complexity of the model (like the number or absolute size of the sum of all coefficients in the model).</a:t>
            </a:r>
          </a:p>
          <a:p>
            <a:endParaRPr lang="en-US" dirty="0"/>
          </a:p>
        </p:txBody>
      </p:sp>
    </p:spTree>
    <p:extLst>
      <p:ext uri="{BB962C8B-B14F-4D97-AF65-F5344CB8AC3E}">
        <p14:creationId xmlns:p14="http://schemas.microsoft.com/office/powerpoint/2010/main" val="635534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76E81-8255-314C-D2AA-A43D658C0291}"/>
              </a:ext>
            </a:extLst>
          </p:cNvPr>
          <p:cNvSpPr>
            <a:spLocks noGrp="1"/>
          </p:cNvSpPr>
          <p:nvPr>
            <p:ph type="title"/>
          </p:nvPr>
        </p:nvSpPr>
        <p:spPr>
          <a:xfrm>
            <a:off x="457200" y="-51181"/>
            <a:ext cx="8229600" cy="1143000"/>
          </a:xfrm>
        </p:spPr>
        <p:txBody>
          <a:bodyPr/>
          <a:lstStyle/>
          <a:p>
            <a:r>
              <a:rPr lang="en-US" dirty="0"/>
              <a:t>Regularization</a:t>
            </a:r>
          </a:p>
        </p:txBody>
      </p:sp>
      <p:sp>
        <p:nvSpPr>
          <p:cNvPr id="3" name="Text Placeholder 2">
            <a:extLst>
              <a:ext uri="{FF2B5EF4-FFF2-40B4-BE49-F238E27FC236}">
                <a16:creationId xmlns:a16="http://schemas.microsoft.com/office/drawing/2014/main" id="{19F4B6D1-0602-0450-788B-C7D927F84FE3}"/>
              </a:ext>
            </a:extLst>
          </p:cNvPr>
          <p:cNvSpPr>
            <a:spLocks noGrp="1"/>
          </p:cNvSpPr>
          <p:nvPr>
            <p:ph type="body" idx="1"/>
          </p:nvPr>
        </p:nvSpPr>
        <p:spPr>
          <a:xfrm>
            <a:off x="457200" y="1091819"/>
            <a:ext cx="8229600" cy="4525963"/>
          </a:xfrm>
        </p:spPr>
        <p:txBody>
          <a:bodyPr/>
          <a:lstStyle/>
          <a:p>
            <a:r>
              <a:rPr lang="en-US" sz="2400" dirty="0"/>
              <a:t>Two popular examples of regularization procedures for linear regression are:</a:t>
            </a:r>
          </a:p>
          <a:p>
            <a:pPr>
              <a:buFont typeface="Arial" panose="020B0604020202020204" pitchFamily="34" charset="0"/>
              <a:buChar char="•"/>
            </a:pPr>
            <a:endParaRPr lang="en-US" sz="2400" dirty="0">
              <a:hlinkClick r:id="rId2"/>
            </a:endParaRPr>
          </a:p>
          <a:p>
            <a:pPr>
              <a:buFont typeface="Arial" panose="020B0604020202020204" pitchFamily="34" charset="0"/>
              <a:buChar char="•"/>
            </a:pPr>
            <a:r>
              <a:rPr lang="en-US" sz="2400" dirty="0">
                <a:hlinkClick r:id="rId2"/>
              </a:rPr>
              <a:t>Lasso Regression</a:t>
            </a:r>
            <a:r>
              <a:rPr lang="en-US" sz="2400" dirty="0"/>
              <a:t>: where Ordinary Least Squares is modified to also minimize the absolute sum of the coefficients (called L1 regularization).</a:t>
            </a:r>
          </a:p>
          <a:p>
            <a:pPr>
              <a:buFont typeface="Arial" panose="020B0604020202020204" pitchFamily="34" charset="0"/>
              <a:buChar char="•"/>
            </a:pPr>
            <a:r>
              <a:rPr lang="en-US" sz="2400" dirty="0">
                <a:hlinkClick r:id="rId3"/>
              </a:rPr>
              <a:t>Ridge Regression</a:t>
            </a:r>
            <a:r>
              <a:rPr lang="en-US" sz="2400" dirty="0"/>
              <a:t>: where Ordinary Least Squares is modified to also minimize the squared absolute sum of the coefficients (called L2 regularization).</a:t>
            </a:r>
          </a:p>
          <a:p>
            <a:endParaRPr lang="en-US" sz="2400" dirty="0"/>
          </a:p>
          <a:p>
            <a:r>
              <a:rPr lang="en-US" sz="2400" dirty="0"/>
              <a:t>These methods are effective to use when there is collinearity in your input values and ordinary least squares would overfit the training data.</a:t>
            </a:r>
          </a:p>
          <a:p>
            <a:endParaRPr lang="en-US" sz="2400" dirty="0"/>
          </a:p>
        </p:txBody>
      </p:sp>
    </p:spTree>
    <p:extLst>
      <p:ext uri="{BB962C8B-B14F-4D97-AF65-F5344CB8AC3E}">
        <p14:creationId xmlns:p14="http://schemas.microsoft.com/office/powerpoint/2010/main" val="98775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EE374-772A-E139-A5FE-0A6A86C72415}"/>
              </a:ext>
            </a:extLst>
          </p:cNvPr>
          <p:cNvSpPr>
            <a:spLocks noGrp="1"/>
          </p:cNvSpPr>
          <p:nvPr>
            <p:ph type="title"/>
          </p:nvPr>
        </p:nvSpPr>
        <p:spPr/>
        <p:txBody>
          <a:bodyPr/>
          <a:lstStyle/>
          <a:p>
            <a:r>
              <a:rPr lang="en-US" dirty="0"/>
              <a:t>Non Linearly Separable Data</a:t>
            </a:r>
          </a:p>
        </p:txBody>
      </p:sp>
      <p:sp>
        <p:nvSpPr>
          <p:cNvPr id="3" name="Text Placeholder 2">
            <a:extLst>
              <a:ext uri="{FF2B5EF4-FFF2-40B4-BE49-F238E27FC236}">
                <a16:creationId xmlns:a16="http://schemas.microsoft.com/office/drawing/2014/main" id="{1D4FEEE2-097D-B8CD-5C6F-1F27358562E8}"/>
              </a:ext>
            </a:extLst>
          </p:cNvPr>
          <p:cNvSpPr>
            <a:spLocks noGrp="1"/>
          </p:cNvSpPr>
          <p:nvPr>
            <p:ph type="body" idx="1"/>
          </p:nvPr>
        </p:nvSpPr>
        <p:spPr/>
        <p:txBody>
          <a:bodyPr/>
          <a:lstStyle/>
          <a:p>
            <a:endParaRPr lang="en-US" dirty="0"/>
          </a:p>
        </p:txBody>
      </p:sp>
      <p:pic>
        <p:nvPicPr>
          <p:cNvPr id="5" name="Picture 4" descr="Chart, scatter chart&#10;&#10;Description automatically generated">
            <a:extLst>
              <a:ext uri="{FF2B5EF4-FFF2-40B4-BE49-F238E27FC236}">
                <a16:creationId xmlns:a16="http://schemas.microsoft.com/office/drawing/2014/main" id="{01BCE066-D813-B19A-2B15-224506204863}"/>
              </a:ext>
            </a:extLst>
          </p:cNvPr>
          <p:cNvPicPr>
            <a:picLocks noChangeAspect="1"/>
          </p:cNvPicPr>
          <p:nvPr/>
        </p:nvPicPr>
        <p:blipFill>
          <a:blip r:embed="rId2"/>
          <a:stretch>
            <a:fillRect/>
          </a:stretch>
        </p:blipFill>
        <p:spPr>
          <a:xfrm>
            <a:off x="2107106" y="1600200"/>
            <a:ext cx="4929787" cy="4229757"/>
          </a:xfrm>
          <a:prstGeom prst="rect">
            <a:avLst/>
          </a:prstGeom>
        </p:spPr>
      </p:pic>
    </p:spTree>
    <p:extLst>
      <p:ext uri="{BB962C8B-B14F-4D97-AF65-F5344CB8AC3E}">
        <p14:creationId xmlns:p14="http://schemas.microsoft.com/office/powerpoint/2010/main" val="2283436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FBBDB-22A3-1C76-8C37-09E1F41211FE}"/>
              </a:ext>
            </a:extLst>
          </p:cNvPr>
          <p:cNvSpPr>
            <a:spLocks noGrp="1"/>
          </p:cNvSpPr>
          <p:nvPr>
            <p:ph type="title"/>
          </p:nvPr>
        </p:nvSpPr>
        <p:spPr/>
        <p:txBody>
          <a:bodyPr/>
          <a:lstStyle/>
          <a:p>
            <a:r>
              <a:rPr lang="en-US" dirty="0"/>
              <a:t>Mapping to higher dimension</a:t>
            </a:r>
          </a:p>
        </p:txBody>
      </p:sp>
      <p:sp>
        <p:nvSpPr>
          <p:cNvPr id="3" name="Text Placeholder 2">
            <a:extLst>
              <a:ext uri="{FF2B5EF4-FFF2-40B4-BE49-F238E27FC236}">
                <a16:creationId xmlns:a16="http://schemas.microsoft.com/office/drawing/2014/main" id="{E01C218E-CBC3-0B17-265E-B7B4EF9B75C5}"/>
              </a:ext>
            </a:extLst>
          </p:cNvPr>
          <p:cNvSpPr>
            <a:spLocks noGrp="1"/>
          </p:cNvSpPr>
          <p:nvPr>
            <p:ph type="body" idx="1"/>
          </p:nvPr>
        </p:nvSpPr>
        <p:spPr/>
        <p:txBody>
          <a:bodyPr/>
          <a:lstStyle/>
          <a:p>
            <a:endParaRPr lang="en-US" dirty="0"/>
          </a:p>
        </p:txBody>
      </p:sp>
      <p:pic>
        <p:nvPicPr>
          <p:cNvPr id="5" name="Picture 4" descr="Chart, scatter chart&#10;&#10;Description automatically generated">
            <a:extLst>
              <a:ext uri="{FF2B5EF4-FFF2-40B4-BE49-F238E27FC236}">
                <a16:creationId xmlns:a16="http://schemas.microsoft.com/office/drawing/2014/main" id="{502618CE-6D70-7EC4-E88A-B78B7518F632}"/>
              </a:ext>
            </a:extLst>
          </p:cNvPr>
          <p:cNvPicPr>
            <a:picLocks noChangeAspect="1"/>
          </p:cNvPicPr>
          <p:nvPr/>
        </p:nvPicPr>
        <p:blipFill>
          <a:blip r:embed="rId2"/>
          <a:stretch>
            <a:fillRect/>
          </a:stretch>
        </p:blipFill>
        <p:spPr>
          <a:xfrm>
            <a:off x="1801976" y="1600200"/>
            <a:ext cx="5540047" cy="4256511"/>
          </a:xfrm>
          <a:prstGeom prst="rect">
            <a:avLst/>
          </a:prstGeom>
        </p:spPr>
      </p:pic>
    </p:spTree>
    <p:extLst>
      <p:ext uri="{BB962C8B-B14F-4D97-AF65-F5344CB8AC3E}">
        <p14:creationId xmlns:p14="http://schemas.microsoft.com/office/powerpoint/2010/main" val="1939358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BBD6A-AA4A-702B-53F6-953EBD0385E0}"/>
              </a:ext>
            </a:extLst>
          </p:cNvPr>
          <p:cNvSpPr>
            <a:spLocks noGrp="1"/>
          </p:cNvSpPr>
          <p:nvPr>
            <p:ph type="title"/>
          </p:nvPr>
        </p:nvSpPr>
        <p:spPr/>
        <p:txBody>
          <a:bodyPr/>
          <a:lstStyle/>
          <a:p>
            <a:r>
              <a:rPr lang="en-US" dirty="0"/>
              <a:t>Hyperplane</a:t>
            </a:r>
          </a:p>
        </p:txBody>
      </p:sp>
      <p:sp>
        <p:nvSpPr>
          <p:cNvPr id="3" name="Text Placeholder 2">
            <a:extLst>
              <a:ext uri="{FF2B5EF4-FFF2-40B4-BE49-F238E27FC236}">
                <a16:creationId xmlns:a16="http://schemas.microsoft.com/office/drawing/2014/main" id="{BD77216F-9731-C64F-9738-4298CE98EFF3}"/>
              </a:ext>
            </a:extLst>
          </p:cNvPr>
          <p:cNvSpPr>
            <a:spLocks noGrp="1"/>
          </p:cNvSpPr>
          <p:nvPr>
            <p:ph type="body" idx="1"/>
          </p:nvPr>
        </p:nvSpPr>
        <p:spPr/>
        <p:txBody>
          <a:bodyPr/>
          <a:lstStyle/>
          <a:p>
            <a:pPr marL="114300" indent="0">
              <a:buNone/>
            </a:pPr>
            <a:r>
              <a:rPr lang="en-US" sz="2400" dirty="0"/>
              <a:t>In geometry, a hyperplane is a subspace whose dimension is one less than that of its ambient space. </a:t>
            </a:r>
          </a:p>
          <a:p>
            <a:pPr marL="114300" indent="0">
              <a:buNone/>
            </a:pPr>
            <a:endParaRPr lang="en-US" sz="2400" dirty="0"/>
          </a:p>
          <a:p>
            <a:pPr marL="114300" indent="0">
              <a:buNone/>
            </a:pPr>
            <a:r>
              <a:rPr lang="en-US" sz="2400" dirty="0"/>
              <a:t>For example, if a space is 3-dimensional then its hyperplanes are the 2-dimensional planes, while if the space is 2-dimensional, its hyperplanes are the 1-dimensional lines</a:t>
            </a:r>
          </a:p>
        </p:txBody>
      </p:sp>
    </p:spTree>
    <p:extLst>
      <p:ext uri="{BB962C8B-B14F-4D97-AF65-F5344CB8AC3E}">
        <p14:creationId xmlns:p14="http://schemas.microsoft.com/office/powerpoint/2010/main" val="3565724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C672-8E19-0405-1055-F5098BC5A748}"/>
              </a:ext>
            </a:extLst>
          </p:cNvPr>
          <p:cNvSpPr>
            <a:spLocks noGrp="1"/>
          </p:cNvSpPr>
          <p:nvPr>
            <p:ph type="title"/>
          </p:nvPr>
        </p:nvSpPr>
        <p:spPr/>
        <p:txBody>
          <a:bodyPr/>
          <a:lstStyle/>
          <a:p>
            <a:r>
              <a:rPr lang="en-US" dirty="0"/>
              <a:t>Parameter Tuning</a:t>
            </a:r>
          </a:p>
        </p:txBody>
      </p:sp>
      <p:sp>
        <p:nvSpPr>
          <p:cNvPr id="3" name="Text Placeholder 2">
            <a:extLst>
              <a:ext uri="{FF2B5EF4-FFF2-40B4-BE49-F238E27FC236}">
                <a16:creationId xmlns:a16="http://schemas.microsoft.com/office/drawing/2014/main" id="{3C1E0795-8469-CB1D-A7B2-92E7123F5D6F}"/>
              </a:ext>
            </a:extLst>
          </p:cNvPr>
          <p:cNvSpPr>
            <a:spLocks noGrp="1"/>
          </p:cNvSpPr>
          <p:nvPr>
            <p:ph type="body" idx="1"/>
          </p:nvPr>
        </p:nvSpPr>
        <p:spPr/>
        <p:txBody>
          <a:bodyPr/>
          <a:lstStyle/>
          <a:p>
            <a:pPr marL="114300" indent="0">
              <a:buNone/>
            </a:pPr>
            <a:r>
              <a:rPr lang="en-US" sz="2400" b="1" dirty="0"/>
              <a:t>C:</a:t>
            </a:r>
          </a:p>
          <a:p>
            <a:pPr marL="114300" indent="0">
              <a:buNone/>
            </a:pPr>
            <a:r>
              <a:rPr lang="en-US" sz="1800" dirty="0"/>
              <a:t>It controls the trade </a:t>
            </a:r>
          </a:p>
          <a:p>
            <a:pPr marL="114300" indent="0">
              <a:buNone/>
            </a:pPr>
            <a:r>
              <a:rPr lang="en-US" sz="1800" dirty="0"/>
              <a:t>off between smooth decision boundary and classifying training points correctly. A large value of c means you will get more training points correctly.</a:t>
            </a:r>
          </a:p>
          <a:p>
            <a:endParaRPr lang="en-US" dirty="0"/>
          </a:p>
        </p:txBody>
      </p:sp>
      <p:pic>
        <p:nvPicPr>
          <p:cNvPr id="5" name="Picture 4" descr="Chart, scatter chart&#10;&#10;Description automatically generated">
            <a:extLst>
              <a:ext uri="{FF2B5EF4-FFF2-40B4-BE49-F238E27FC236}">
                <a16:creationId xmlns:a16="http://schemas.microsoft.com/office/drawing/2014/main" id="{7FDF0FBD-4B82-F803-ACB6-45920BD1D53D}"/>
              </a:ext>
            </a:extLst>
          </p:cNvPr>
          <p:cNvPicPr>
            <a:picLocks noChangeAspect="1"/>
          </p:cNvPicPr>
          <p:nvPr/>
        </p:nvPicPr>
        <p:blipFill>
          <a:blip r:embed="rId2"/>
          <a:stretch>
            <a:fillRect/>
          </a:stretch>
        </p:blipFill>
        <p:spPr>
          <a:xfrm>
            <a:off x="4945117" y="3264008"/>
            <a:ext cx="3741683" cy="3319354"/>
          </a:xfrm>
          <a:prstGeom prst="rect">
            <a:avLst/>
          </a:prstGeom>
        </p:spPr>
      </p:pic>
    </p:spTree>
    <p:extLst>
      <p:ext uri="{BB962C8B-B14F-4D97-AF65-F5344CB8AC3E}">
        <p14:creationId xmlns:p14="http://schemas.microsoft.com/office/powerpoint/2010/main" val="4277323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E5F58-5E37-7CD6-28AB-C4C5FDBA9971}"/>
              </a:ext>
            </a:extLst>
          </p:cNvPr>
          <p:cNvSpPr>
            <a:spLocks noGrp="1"/>
          </p:cNvSpPr>
          <p:nvPr>
            <p:ph type="title"/>
          </p:nvPr>
        </p:nvSpPr>
        <p:spPr/>
        <p:txBody>
          <a:bodyPr/>
          <a:lstStyle/>
          <a:p>
            <a:r>
              <a:rPr lang="en-US" dirty="0"/>
              <a:t>Parameter Tuning </a:t>
            </a:r>
          </a:p>
        </p:txBody>
      </p:sp>
      <p:sp>
        <p:nvSpPr>
          <p:cNvPr id="3" name="Text Placeholder 2">
            <a:extLst>
              <a:ext uri="{FF2B5EF4-FFF2-40B4-BE49-F238E27FC236}">
                <a16:creationId xmlns:a16="http://schemas.microsoft.com/office/drawing/2014/main" id="{F15AE3D8-D555-786E-4ADC-37C1C7B33E78}"/>
              </a:ext>
            </a:extLst>
          </p:cNvPr>
          <p:cNvSpPr>
            <a:spLocks noGrp="1"/>
          </p:cNvSpPr>
          <p:nvPr>
            <p:ph type="body" idx="1"/>
          </p:nvPr>
        </p:nvSpPr>
        <p:spPr/>
        <p:txBody>
          <a:bodyPr/>
          <a:lstStyle/>
          <a:p>
            <a:r>
              <a:rPr lang="en-US" sz="2400" b="1" dirty="0"/>
              <a:t>Gamma: </a:t>
            </a:r>
          </a:p>
          <a:p>
            <a:r>
              <a:rPr lang="en-US" sz="2000" dirty="0"/>
              <a:t>It defines how far the influence of a single training example reaches. If it has a low value it means that every point has a far reach and conversely high value of gamma means that every point has close reach.</a:t>
            </a:r>
          </a:p>
          <a:p>
            <a:endParaRPr lang="en-US" sz="2000" dirty="0"/>
          </a:p>
          <a:p>
            <a:r>
              <a:rPr lang="en-US" sz="2000" dirty="0"/>
              <a:t>If gamma has a very high value, then the decision boundary is just going to be dependent upon the points that are very close to the line which effectively results in ignoring some of the points that are very far from the decision boundary. </a:t>
            </a:r>
          </a:p>
          <a:p>
            <a:endParaRPr lang="en-US" dirty="0"/>
          </a:p>
        </p:txBody>
      </p:sp>
    </p:spTree>
    <p:extLst>
      <p:ext uri="{BB962C8B-B14F-4D97-AF65-F5344CB8AC3E}">
        <p14:creationId xmlns:p14="http://schemas.microsoft.com/office/powerpoint/2010/main" val="1433887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D18AB-0A17-0316-E02F-2481AE2830DC}"/>
              </a:ext>
            </a:extLst>
          </p:cNvPr>
          <p:cNvSpPr>
            <a:spLocks noGrp="1"/>
          </p:cNvSpPr>
          <p:nvPr>
            <p:ph type="title"/>
          </p:nvPr>
        </p:nvSpPr>
        <p:spPr/>
        <p:txBody>
          <a:bodyPr/>
          <a:lstStyle/>
          <a:p>
            <a:r>
              <a:rPr lang="en-US" dirty="0"/>
              <a:t>Linear Regression Review </a:t>
            </a:r>
          </a:p>
        </p:txBody>
      </p:sp>
      <p:sp>
        <p:nvSpPr>
          <p:cNvPr id="3" name="Text Placeholder 2">
            <a:extLst>
              <a:ext uri="{FF2B5EF4-FFF2-40B4-BE49-F238E27FC236}">
                <a16:creationId xmlns:a16="http://schemas.microsoft.com/office/drawing/2014/main" id="{0905CC3B-71A3-7D74-1FCB-1C380D45296C}"/>
              </a:ext>
            </a:extLst>
          </p:cNvPr>
          <p:cNvSpPr>
            <a:spLocks noGrp="1"/>
          </p:cNvSpPr>
          <p:nvPr>
            <p:ph type="body" idx="1"/>
          </p:nvPr>
        </p:nvSpPr>
        <p:spPr/>
        <p:txBody>
          <a:bodyPr/>
          <a:lstStyle/>
          <a:p>
            <a:r>
              <a:rPr lang="en-US" sz="2400" dirty="0"/>
              <a:t>Parameter Estimation</a:t>
            </a:r>
          </a:p>
        </p:txBody>
      </p:sp>
      <p:sp>
        <p:nvSpPr>
          <p:cNvPr id="5" name="TextBox 4">
            <a:extLst>
              <a:ext uri="{FF2B5EF4-FFF2-40B4-BE49-F238E27FC236}">
                <a16:creationId xmlns:a16="http://schemas.microsoft.com/office/drawing/2014/main" id="{5C38939A-F2D5-70E3-20ED-7EBE2A62B62E}"/>
              </a:ext>
            </a:extLst>
          </p:cNvPr>
          <p:cNvSpPr txBox="1"/>
          <p:nvPr/>
        </p:nvSpPr>
        <p:spPr>
          <a:xfrm>
            <a:off x="362606" y="6126163"/>
            <a:ext cx="6595241" cy="307777"/>
          </a:xfrm>
          <a:prstGeom prst="rect">
            <a:avLst/>
          </a:prstGeom>
          <a:noFill/>
        </p:spPr>
        <p:txBody>
          <a:bodyPr wrap="square">
            <a:spAutoFit/>
          </a:bodyPr>
          <a:lstStyle/>
          <a:p>
            <a:r>
              <a:rPr lang="en-US" dirty="0"/>
              <a:t>https://</a:t>
            </a:r>
            <a:r>
              <a:rPr lang="en-US" dirty="0" err="1"/>
              <a:t>machinelearningmastery.com</a:t>
            </a:r>
            <a:r>
              <a:rPr lang="en-US" dirty="0"/>
              <a:t>/linear-regression-for-machine-learning/</a:t>
            </a:r>
          </a:p>
        </p:txBody>
      </p:sp>
      <p:sp>
        <p:nvSpPr>
          <p:cNvPr id="7" name="TextBox 6">
            <a:extLst>
              <a:ext uri="{FF2B5EF4-FFF2-40B4-BE49-F238E27FC236}">
                <a16:creationId xmlns:a16="http://schemas.microsoft.com/office/drawing/2014/main" id="{FFF157A4-16FA-E565-A6FD-F780776E2DB2}"/>
              </a:ext>
            </a:extLst>
          </p:cNvPr>
          <p:cNvSpPr txBox="1"/>
          <p:nvPr/>
        </p:nvSpPr>
        <p:spPr>
          <a:xfrm>
            <a:off x="877613" y="2442184"/>
            <a:ext cx="7373007" cy="2246769"/>
          </a:xfrm>
          <a:prstGeom prst="rect">
            <a:avLst/>
          </a:prstGeom>
          <a:noFill/>
        </p:spPr>
        <p:txBody>
          <a:bodyPr wrap="square">
            <a:spAutoFit/>
          </a:bodyPr>
          <a:lstStyle/>
          <a:p>
            <a:r>
              <a:rPr lang="en-US" sz="2000" dirty="0"/>
              <a:t>Learning a linear regression model means estimating the values of the coefficients used in the representation with the data that we have available.</a:t>
            </a:r>
          </a:p>
          <a:p>
            <a:endParaRPr lang="en-US" sz="2000" dirty="0"/>
          </a:p>
          <a:p>
            <a:pPr marL="342900" indent="-342900">
              <a:buFontTx/>
              <a:buChar char="-"/>
            </a:pPr>
            <a:r>
              <a:rPr lang="en-US" sz="2000" dirty="0"/>
              <a:t>Simple Statistics (when 1 variable)</a:t>
            </a:r>
          </a:p>
          <a:p>
            <a:pPr marL="342900" indent="-342900">
              <a:buFontTx/>
              <a:buChar char="-"/>
            </a:pPr>
            <a:r>
              <a:rPr lang="en-US" sz="2000" dirty="0"/>
              <a:t>Ordinary Least Square (More than 1 variable)</a:t>
            </a:r>
          </a:p>
          <a:p>
            <a:pPr marL="342900" indent="-342900">
              <a:buFontTx/>
              <a:buChar char="-"/>
            </a:pPr>
            <a:r>
              <a:rPr lang="en-US" sz="2000" dirty="0"/>
              <a:t>Gradient Descent (More than 1 variable)</a:t>
            </a:r>
          </a:p>
        </p:txBody>
      </p:sp>
    </p:spTree>
    <p:extLst>
      <p:ext uri="{BB962C8B-B14F-4D97-AF65-F5344CB8AC3E}">
        <p14:creationId xmlns:p14="http://schemas.microsoft.com/office/powerpoint/2010/main" val="292707802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2936</TotalTime>
  <Words>1254</Words>
  <Application>Microsoft Macintosh PowerPoint</Application>
  <PresentationFormat>On-screen Show (4:3)</PresentationFormat>
  <Paragraphs>214</Paragraphs>
  <Slides>36</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Symbol</vt:lpstr>
      <vt:lpstr>VL PGothic</vt:lpstr>
      <vt:lpstr>Times New Roman</vt:lpstr>
      <vt:lpstr>Calibri</vt:lpstr>
      <vt:lpstr>Cambria Math</vt:lpstr>
      <vt:lpstr>Arial</vt:lpstr>
      <vt:lpstr>Wingdings</vt:lpstr>
      <vt:lpstr>Default Design</vt:lpstr>
      <vt:lpstr>NLP 220  Data Science and Machine Learning Fundamentals   Lecture 6</vt:lpstr>
      <vt:lpstr>Outline for Today</vt:lpstr>
      <vt:lpstr>SVM Review </vt:lpstr>
      <vt:lpstr>Non Linearly Separable Data</vt:lpstr>
      <vt:lpstr>Mapping to higher dimension</vt:lpstr>
      <vt:lpstr>Hyperplane</vt:lpstr>
      <vt:lpstr>Parameter Tuning</vt:lpstr>
      <vt:lpstr>Parameter Tuning </vt:lpstr>
      <vt:lpstr>Linear Regression Review </vt:lpstr>
      <vt:lpstr>Ordinary Least Square </vt:lpstr>
      <vt:lpstr>Gradient Descent</vt:lpstr>
      <vt:lpstr>= 𝑚𝑥 + 𝑏</vt:lpstr>
      <vt:lpstr>Gradient Descent (cont.)</vt:lpstr>
      <vt:lpstr>Gradient Descent (cont.)</vt:lpstr>
      <vt:lpstr>Gradient Descent (cont.)</vt:lpstr>
      <vt:lpstr>Gradient Descent (cont.)</vt:lpstr>
      <vt:lpstr>Gradient Descent (cont.)</vt:lpstr>
      <vt:lpstr>Gradient Descent (cont.)</vt:lpstr>
      <vt:lpstr>An Issue with Gradient Descent</vt:lpstr>
      <vt:lpstr>Stochastic Gradient Descent (SGD)</vt:lpstr>
      <vt:lpstr>Epoch (Definition)</vt:lpstr>
      <vt:lpstr>Gradient Descent v.s. SGD</vt:lpstr>
      <vt:lpstr>Mini-Batch SGD</vt:lpstr>
      <vt:lpstr>Mini-Batch SGD</vt:lpstr>
      <vt:lpstr>SGD vs. Mini-Batch</vt:lpstr>
      <vt:lpstr>Practical Tips: Initialization</vt:lpstr>
      <vt:lpstr>Practical Tips: Initialization</vt:lpstr>
      <vt:lpstr>Practical Tips: Learning Rate</vt:lpstr>
      <vt:lpstr>Tips for Mini-Batch Training</vt:lpstr>
      <vt:lpstr>Learning Recipe</vt:lpstr>
      <vt:lpstr>Learning Recipe</vt:lpstr>
      <vt:lpstr>Learning Recipe</vt:lpstr>
      <vt:lpstr>Learning Recipe</vt:lpstr>
      <vt:lpstr>Overfitting</vt:lpstr>
      <vt:lpstr>Regularization</vt:lpstr>
      <vt:lpstr>Regularization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220  Data Science and Machine Learning Fundamentals   Lecture 5</dc:title>
  <dc:creator>Richard Xiao</dc:creator>
  <cp:lastModifiedBy>Jalal Mahmud</cp:lastModifiedBy>
  <cp:revision>22</cp:revision>
  <dcterms:created xsi:type="dcterms:W3CDTF">2007-12-28T20:36:17Z</dcterms:created>
  <dcterms:modified xsi:type="dcterms:W3CDTF">2023-08-21T05:29:26Z</dcterms:modified>
</cp:coreProperties>
</file>