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sldIdLst>
    <p:sldId id="256" r:id="rId2"/>
    <p:sldId id="481" r:id="rId3"/>
    <p:sldId id="482" r:id="rId4"/>
    <p:sldId id="483" r:id="rId5"/>
    <p:sldId id="484" r:id="rId6"/>
    <p:sldId id="485" r:id="rId7"/>
    <p:sldId id="486" r:id="rId8"/>
    <p:sldId id="487" r:id="rId9"/>
    <p:sldId id="488" r:id="rId10"/>
    <p:sldId id="489" r:id="rId11"/>
    <p:sldId id="292" r:id="rId12"/>
    <p:sldId id="299" r:id="rId13"/>
    <p:sldId id="418" r:id="rId14"/>
    <p:sldId id="419" r:id="rId15"/>
    <p:sldId id="490" r:id="rId16"/>
    <p:sldId id="491" r:id="rId17"/>
    <p:sldId id="492" r:id="rId18"/>
    <p:sldId id="392" r:id="rId19"/>
    <p:sldId id="362" r:id="rId20"/>
    <p:sldId id="363" r:id="rId21"/>
    <p:sldId id="364" r:id="rId22"/>
    <p:sldId id="377" r:id="rId23"/>
    <p:sldId id="478" r:id="rId24"/>
    <p:sldId id="479" r:id="rId25"/>
    <p:sldId id="365" r:id="rId26"/>
    <p:sldId id="366" r:id="rId27"/>
    <p:sldId id="367" r:id="rId28"/>
    <p:sldId id="368" r:id="rId29"/>
    <p:sldId id="369" r:id="rId30"/>
    <p:sldId id="370" r:id="rId31"/>
    <p:sldId id="371" r:id="rId32"/>
    <p:sldId id="372" r:id="rId33"/>
    <p:sldId id="373" r:id="rId34"/>
    <p:sldId id="393" r:id="rId35"/>
    <p:sldId id="394" r:id="rId36"/>
    <p:sldId id="374" r:id="rId37"/>
    <p:sldId id="480"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113"/>
    <p:restoredTop sz="94626"/>
  </p:normalViewPr>
  <p:slideViewPr>
    <p:cSldViewPr snapToGrid="0">
      <p:cViewPr varScale="1">
        <p:scale>
          <a:sx n="121" d="100"/>
          <a:sy n="121" d="100"/>
        </p:scale>
        <p:origin x="1872" y="168"/>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99"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60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598" Type="http://customschemas.google.com/relationships/presentationmetadata" Target="metadata"/><Relationship Id="rId60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0A582699-C210-ED91-52D0-A7C2EFE424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856C3152-F047-C543-A3EC-8F04FCBEABCA}" type="slidenum">
              <a:rPr lang="fr-FR" altLang="en-US" sz="1000" b="0">
                <a:latin typeface="Times New Roman" panose="02020603050405020304" pitchFamily="18" charset="0"/>
              </a:rPr>
              <a:pPr/>
              <a:t>27</a:t>
            </a:fld>
            <a:endParaRPr lang="fr-FR" altLang="en-US" sz="1000" b="0">
              <a:latin typeface="Times New Roman" panose="02020603050405020304" pitchFamily="18" charset="0"/>
            </a:endParaRPr>
          </a:p>
        </p:txBody>
      </p:sp>
      <p:sp>
        <p:nvSpPr>
          <p:cNvPr id="54275" name="Rectangle 2">
            <a:extLst>
              <a:ext uri="{FF2B5EF4-FFF2-40B4-BE49-F238E27FC236}">
                <a16:creationId xmlns:a16="http://schemas.microsoft.com/office/drawing/2014/main" id="{360FD88C-AED2-0373-7E64-902B8CED40BE}"/>
              </a:ext>
            </a:extLst>
          </p:cNvPr>
          <p:cNvSpPr>
            <a:spLocks noGrp="1" noRot="1" noChangeAspect="1" noChangeArrowheads="1" noTextEdit="1"/>
          </p:cNvSpPr>
          <p:nvPr>
            <p:ph type="sldImg"/>
          </p:nvPr>
        </p:nvSpPr>
        <p:spPr>
          <a:ln cap="flat"/>
        </p:spPr>
      </p:sp>
      <p:sp>
        <p:nvSpPr>
          <p:cNvPr id="54276" name="Rectangle 3">
            <a:extLst>
              <a:ext uri="{FF2B5EF4-FFF2-40B4-BE49-F238E27FC236}">
                <a16:creationId xmlns:a16="http://schemas.microsoft.com/office/drawing/2014/main" id="{E237EFCC-8846-90F2-B029-D5D2751492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536928B0-FB5F-09B0-9628-F0E5CF56B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ABEE510B-C0FC-A94C-9E42-5E836CED3498}" type="slidenum">
              <a:rPr lang="fr-FR" altLang="en-US" sz="1000" b="0">
                <a:latin typeface="Times New Roman" panose="02020603050405020304" pitchFamily="18" charset="0"/>
              </a:rPr>
              <a:pPr/>
              <a:t>28</a:t>
            </a:fld>
            <a:endParaRPr lang="fr-FR" altLang="en-US" sz="1000" b="0">
              <a:latin typeface="Times New Roman" panose="02020603050405020304" pitchFamily="18" charset="0"/>
            </a:endParaRPr>
          </a:p>
        </p:txBody>
      </p:sp>
      <p:sp>
        <p:nvSpPr>
          <p:cNvPr id="55299" name="Rectangle 2">
            <a:extLst>
              <a:ext uri="{FF2B5EF4-FFF2-40B4-BE49-F238E27FC236}">
                <a16:creationId xmlns:a16="http://schemas.microsoft.com/office/drawing/2014/main" id="{3DC19D8A-5BCC-F966-A568-36B23592A96D}"/>
              </a:ext>
            </a:extLst>
          </p:cNvPr>
          <p:cNvSpPr>
            <a:spLocks noGrp="1" noRot="1" noChangeAspect="1" noChangeArrowheads="1" noTextEdit="1"/>
          </p:cNvSpPr>
          <p:nvPr>
            <p:ph type="sldImg"/>
          </p:nvPr>
        </p:nvSpPr>
        <p:spPr>
          <a:ln cap="flat"/>
        </p:spPr>
      </p:sp>
      <p:sp>
        <p:nvSpPr>
          <p:cNvPr id="55300" name="Rectangle 3">
            <a:extLst>
              <a:ext uri="{FF2B5EF4-FFF2-40B4-BE49-F238E27FC236}">
                <a16:creationId xmlns:a16="http://schemas.microsoft.com/office/drawing/2014/main" id="{31D47118-5B53-8B7B-7BF7-7B3886BA2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296BA359-7A3E-FB1E-84F4-5A8A1A3CC7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C80D42C3-F2EE-D944-943B-F2C4D538D8F8}" type="slidenum">
              <a:rPr lang="fr-FR" altLang="en-US" sz="1000" b="0">
                <a:latin typeface="Times New Roman" panose="02020603050405020304" pitchFamily="18" charset="0"/>
              </a:rPr>
              <a:pPr/>
              <a:t>29</a:t>
            </a:fld>
            <a:endParaRPr lang="fr-FR" altLang="en-US" sz="1000" b="0">
              <a:latin typeface="Times New Roman" panose="02020603050405020304" pitchFamily="18" charset="0"/>
            </a:endParaRPr>
          </a:p>
        </p:txBody>
      </p:sp>
      <p:sp>
        <p:nvSpPr>
          <p:cNvPr id="56323" name="Rectangle 2">
            <a:extLst>
              <a:ext uri="{FF2B5EF4-FFF2-40B4-BE49-F238E27FC236}">
                <a16:creationId xmlns:a16="http://schemas.microsoft.com/office/drawing/2014/main" id="{D758E551-F457-D4B9-552D-31F947A83E17}"/>
              </a:ext>
            </a:extLst>
          </p:cNvPr>
          <p:cNvSpPr>
            <a:spLocks noGrp="1" noRot="1" noChangeAspect="1" noChangeArrowheads="1" noTextEdit="1"/>
          </p:cNvSpPr>
          <p:nvPr>
            <p:ph type="sldImg"/>
          </p:nvPr>
        </p:nvSpPr>
        <p:spPr>
          <a:ln cap="flat"/>
        </p:spPr>
      </p:sp>
      <p:sp>
        <p:nvSpPr>
          <p:cNvPr id="56324" name="Rectangle 3">
            <a:extLst>
              <a:ext uri="{FF2B5EF4-FFF2-40B4-BE49-F238E27FC236}">
                <a16:creationId xmlns:a16="http://schemas.microsoft.com/office/drawing/2014/main" id="{E5E1197E-E25C-9433-02C1-28E5A06F8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H"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a:extLst>
              <a:ext uri="{FF2B5EF4-FFF2-40B4-BE49-F238E27FC236}">
                <a16:creationId xmlns:a16="http://schemas.microsoft.com/office/drawing/2014/main" id="{7E5CAFF2-6167-BCF5-5542-96ABBCD17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AA42C714-32D1-B34B-A667-5B0A61C3C834}" type="slidenum">
              <a:rPr lang="fr-FR" altLang="en-US" sz="1000" b="0">
                <a:latin typeface="Times New Roman" panose="02020603050405020304" pitchFamily="18" charset="0"/>
              </a:rPr>
              <a:pPr/>
              <a:t>30</a:t>
            </a:fld>
            <a:endParaRPr lang="fr-FR" altLang="en-US" sz="1000" b="0">
              <a:latin typeface="Times New Roman" panose="02020603050405020304" pitchFamily="18" charset="0"/>
            </a:endParaRPr>
          </a:p>
        </p:txBody>
      </p:sp>
      <p:sp>
        <p:nvSpPr>
          <p:cNvPr id="57347" name="Rectangle 2">
            <a:extLst>
              <a:ext uri="{FF2B5EF4-FFF2-40B4-BE49-F238E27FC236}">
                <a16:creationId xmlns:a16="http://schemas.microsoft.com/office/drawing/2014/main" id="{B71B5362-7CF1-A6C0-145A-24108EA8166E}"/>
              </a:ext>
            </a:extLst>
          </p:cNvPr>
          <p:cNvSpPr>
            <a:spLocks noGrp="1" noRot="1" noChangeAspect="1" noChangeArrowheads="1" noTextEdit="1"/>
          </p:cNvSpPr>
          <p:nvPr>
            <p:ph type="sldImg"/>
          </p:nvPr>
        </p:nvSpPr>
        <p:spPr>
          <a:ln cap="flat"/>
        </p:spPr>
      </p:sp>
      <p:sp>
        <p:nvSpPr>
          <p:cNvPr id="57348" name="Rectangle 3">
            <a:extLst>
              <a:ext uri="{FF2B5EF4-FFF2-40B4-BE49-F238E27FC236}">
                <a16:creationId xmlns:a16="http://schemas.microsoft.com/office/drawing/2014/main" id="{048DD584-FE8C-8ABB-8034-AB2CC9BB6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GB"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a:extLst>
              <a:ext uri="{FF2B5EF4-FFF2-40B4-BE49-F238E27FC236}">
                <a16:creationId xmlns:a16="http://schemas.microsoft.com/office/drawing/2014/main" id="{F2B149C9-D5F3-9561-E218-A2D486E415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E204CC8A-CBA8-BC48-A085-C774361399C4}" type="slidenum">
              <a:rPr lang="fr-FR" altLang="en-US" sz="1000" b="0">
                <a:latin typeface="Times New Roman" panose="02020603050405020304" pitchFamily="18" charset="0"/>
              </a:rPr>
              <a:pPr/>
              <a:t>31</a:t>
            </a:fld>
            <a:endParaRPr lang="fr-FR" altLang="en-US" sz="1000" b="0">
              <a:latin typeface="Times New Roman" panose="02020603050405020304" pitchFamily="18" charset="0"/>
            </a:endParaRPr>
          </a:p>
        </p:txBody>
      </p:sp>
      <p:sp>
        <p:nvSpPr>
          <p:cNvPr id="58371" name="Rectangle 2">
            <a:extLst>
              <a:ext uri="{FF2B5EF4-FFF2-40B4-BE49-F238E27FC236}">
                <a16:creationId xmlns:a16="http://schemas.microsoft.com/office/drawing/2014/main" id="{0CED60D1-A9E2-697D-0F96-A46199862FCC}"/>
              </a:ext>
            </a:extLst>
          </p:cNvPr>
          <p:cNvSpPr>
            <a:spLocks noGrp="1" noRot="1" noChangeAspect="1" noChangeArrowheads="1" noTextEdit="1"/>
          </p:cNvSpPr>
          <p:nvPr>
            <p:ph type="sldImg"/>
          </p:nvPr>
        </p:nvSpPr>
        <p:spPr>
          <a:ln cap="flat"/>
        </p:spPr>
      </p:sp>
      <p:sp>
        <p:nvSpPr>
          <p:cNvPr id="58372" name="Rectangle 3">
            <a:extLst>
              <a:ext uri="{FF2B5EF4-FFF2-40B4-BE49-F238E27FC236}">
                <a16:creationId xmlns:a16="http://schemas.microsoft.com/office/drawing/2014/main" id="{0DAD6CDF-21F2-E445-37C0-722037CADBA9}"/>
              </a:ext>
            </a:extLst>
          </p:cNvPr>
          <p:cNvSpPr>
            <a:spLocks noGrp="1" noChangeArrowheads="1"/>
          </p:cNvSpPr>
          <p:nvPr>
            <p:ph type="body" idx="1"/>
          </p:nvPr>
        </p:nvSpPr>
        <p:spPr>
          <a:xfrm>
            <a:off x="941388" y="4241800"/>
            <a:ext cx="5184775"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fr-CH"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FF4C4878-F2EE-BDC8-5A1D-18DFE8BACE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0696A733-47DF-A34F-ABFA-B46D2EC0C8EE}" type="slidenum">
              <a:rPr lang="fr-FR" altLang="en-US" sz="1000" b="0">
                <a:latin typeface="Times New Roman" panose="02020603050405020304" pitchFamily="18" charset="0"/>
              </a:rPr>
              <a:pPr/>
              <a:t>32</a:t>
            </a:fld>
            <a:endParaRPr lang="fr-FR" altLang="en-US" sz="1000" b="0">
              <a:latin typeface="Times New Roman" panose="02020603050405020304" pitchFamily="18" charset="0"/>
            </a:endParaRPr>
          </a:p>
        </p:txBody>
      </p:sp>
      <p:sp>
        <p:nvSpPr>
          <p:cNvPr id="59395" name="Rectangle 2">
            <a:extLst>
              <a:ext uri="{FF2B5EF4-FFF2-40B4-BE49-F238E27FC236}">
                <a16:creationId xmlns:a16="http://schemas.microsoft.com/office/drawing/2014/main" id="{8EDDF2DD-9F0E-A1F4-0CCB-FE6448E77AC7}"/>
              </a:ext>
            </a:extLst>
          </p:cNvPr>
          <p:cNvSpPr>
            <a:spLocks noGrp="1" noRot="1" noChangeAspect="1" noChangeArrowheads="1" noTextEdit="1"/>
          </p:cNvSpPr>
          <p:nvPr>
            <p:ph type="sldImg"/>
          </p:nvPr>
        </p:nvSpPr>
        <p:spPr>
          <a:ln cap="flat"/>
        </p:spPr>
      </p:sp>
      <p:sp>
        <p:nvSpPr>
          <p:cNvPr id="59396" name="Rectangle 3">
            <a:extLst>
              <a:ext uri="{FF2B5EF4-FFF2-40B4-BE49-F238E27FC236}">
                <a16:creationId xmlns:a16="http://schemas.microsoft.com/office/drawing/2014/main" id="{28A745F0-ADCB-D94D-EDD6-B98CB3328A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a:extLst>
              <a:ext uri="{FF2B5EF4-FFF2-40B4-BE49-F238E27FC236}">
                <a16:creationId xmlns:a16="http://schemas.microsoft.com/office/drawing/2014/main" id="{F17CB232-04F6-9D15-3B55-489F267475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71A4B914-3C67-694D-A13D-78429E1EA2EB}" type="slidenum">
              <a:rPr lang="fr-FR" altLang="en-US" sz="1000" b="0">
                <a:latin typeface="Times New Roman" panose="02020603050405020304" pitchFamily="18" charset="0"/>
              </a:rPr>
              <a:pPr/>
              <a:t>33</a:t>
            </a:fld>
            <a:endParaRPr lang="fr-FR" altLang="en-US" sz="1000" b="0">
              <a:latin typeface="Times New Roman" panose="02020603050405020304" pitchFamily="18" charset="0"/>
            </a:endParaRPr>
          </a:p>
        </p:txBody>
      </p:sp>
      <p:sp>
        <p:nvSpPr>
          <p:cNvPr id="60419" name="Rectangle 2">
            <a:extLst>
              <a:ext uri="{FF2B5EF4-FFF2-40B4-BE49-F238E27FC236}">
                <a16:creationId xmlns:a16="http://schemas.microsoft.com/office/drawing/2014/main" id="{E80733BC-627B-ACBE-EA92-184870B1DB0F}"/>
              </a:ext>
            </a:extLst>
          </p:cNvPr>
          <p:cNvSpPr>
            <a:spLocks noGrp="1" noRot="1" noChangeAspect="1" noChangeArrowheads="1" noTextEdit="1"/>
          </p:cNvSpPr>
          <p:nvPr>
            <p:ph type="sldImg"/>
          </p:nvPr>
        </p:nvSpPr>
        <p:spPr>
          <a:xfrm>
            <a:off x="1462088" y="787400"/>
            <a:ext cx="4143375" cy="3106738"/>
          </a:xfrm>
          <a:ln cap="flat"/>
        </p:spPr>
      </p:sp>
      <p:sp>
        <p:nvSpPr>
          <p:cNvPr id="60420" name="Rectangle 3">
            <a:extLst>
              <a:ext uri="{FF2B5EF4-FFF2-40B4-BE49-F238E27FC236}">
                <a16:creationId xmlns:a16="http://schemas.microsoft.com/office/drawing/2014/main" id="{445C64A7-FE99-B78F-138F-671DBF5CB5D7}"/>
              </a:ext>
            </a:extLst>
          </p:cNvPr>
          <p:cNvSpPr>
            <a:spLocks noGrp="1" noChangeArrowheads="1"/>
          </p:cNvSpPr>
          <p:nvPr>
            <p:ph type="body" idx="1"/>
          </p:nvPr>
        </p:nvSpPr>
        <p:spPr>
          <a:xfrm>
            <a:off x="941388" y="4251325"/>
            <a:ext cx="5184775" cy="4037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A6549CA0-34DA-865A-FC34-1F3328DF0B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E6E08B3E-7682-D24A-AF0C-E4528388FBBA}" type="slidenum">
              <a:rPr lang="fr-FR" altLang="en-US" sz="1000" b="0">
                <a:latin typeface="Times New Roman" panose="02020603050405020304" pitchFamily="18" charset="0"/>
              </a:rPr>
              <a:pPr/>
              <a:t>36</a:t>
            </a:fld>
            <a:endParaRPr lang="fr-FR" altLang="en-US" sz="1000" b="0">
              <a:latin typeface="Times New Roman" panose="02020603050405020304" pitchFamily="18" charset="0"/>
            </a:endParaRPr>
          </a:p>
        </p:txBody>
      </p:sp>
      <p:sp>
        <p:nvSpPr>
          <p:cNvPr id="61443" name="Rectangle 2">
            <a:extLst>
              <a:ext uri="{FF2B5EF4-FFF2-40B4-BE49-F238E27FC236}">
                <a16:creationId xmlns:a16="http://schemas.microsoft.com/office/drawing/2014/main" id="{1DA70B68-F748-3BA2-CC3C-A8D2E9B7557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CCDF5A0D-DB20-2A1C-E3E0-2EAE453B87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a:extLst>
              <a:ext uri="{FF2B5EF4-FFF2-40B4-BE49-F238E27FC236}">
                <a16:creationId xmlns:a16="http://schemas.microsoft.com/office/drawing/2014/main" id="{FBDD154C-A527-AC21-639D-0F60234B1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119497A8-BA35-DA4D-8A57-6BB5FD07662C}" type="slidenum">
              <a:rPr lang="fr-FR" altLang="en-US" sz="1000" b="0">
                <a:latin typeface="Times New Roman" panose="02020603050405020304" pitchFamily="18" charset="0"/>
              </a:rPr>
              <a:pPr/>
              <a:t>37</a:t>
            </a:fld>
            <a:endParaRPr lang="fr-FR" altLang="en-US" sz="1000" b="0">
              <a:latin typeface="Times New Roman" panose="02020603050405020304" pitchFamily="18" charset="0"/>
            </a:endParaRPr>
          </a:p>
        </p:txBody>
      </p:sp>
      <p:sp>
        <p:nvSpPr>
          <p:cNvPr id="63491" name="Rectangle 2">
            <a:extLst>
              <a:ext uri="{FF2B5EF4-FFF2-40B4-BE49-F238E27FC236}">
                <a16:creationId xmlns:a16="http://schemas.microsoft.com/office/drawing/2014/main" id="{E1DFCAA2-0D95-4FBE-E9D6-0310A96A1C06}"/>
              </a:ext>
            </a:extLst>
          </p:cNvPr>
          <p:cNvSpPr>
            <a:spLocks noGrp="1" noRot="1" noChangeAspect="1" noChangeArrowheads="1" noTextEdit="1"/>
          </p:cNvSpPr>
          <p:nvPr>
            <p:ph type="sldImg"/>
          </p:nvPr>
        </p:nvSpPr>
        <p:spPr>
          <a:ln cap="flat"/>
        </p:spPr>
      </p:sp>
      <p:sp>
        <p:nvSpPr>
          <p:cNvPr id="63492" name="Rectangle 3">
            <a:extLst>
              <a:ext uri="{FF2B5EF4-FFF2-40B4-BE49-F238E27FC236}">
                <a16:creationId xmlns:a16="http://schemas.microsoft.com/office/drawing/2014/main" id="{93C53325-C4F0-E34B-161C-44DD23A6CC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3336249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0B41F20-3B68-EA4C-5CB0-D91876244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fld id="{4C108898-66C0-134D-857C-E9B4BC0F213C}" type="slidenum">
              <a:rPr lang="en-US" altLang="en-US" sz="1200"/>
              <a:pPr eaLnBrk="1" hangingPunct="1"/>
              <a:t>43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37:notes"/>
          <p:cNvSpPr>
            <a:spLocks noGrp="1" noRot="1" noChangeAspect="1"/>
          </p:cNvSpPr>
          <p:nvPr>
            <p:ph type="sldImg" idx="2"/>
          </p:nvPr>
        </p:nvSpPr>
        <p:spPr>
          <a:xfrm>
            <a:off x="4381500" y="514350"/>
            <a:ext cx="3430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2" name="Google Shape;672;p44:notes"/>
          <p:cNvSpPr>
            <a:spLocks noGrp="1" noRot="1" noChangeAspect="1"/>
          </p:cNvSpPr>
          <p:nvPr>
            <p:ph type="sldImg" idx="2"/>
          </p:nvPr>
        </p:nvSpPr>
        <p:spPr>
          <a:xfrm>
            <a:off x="4381500" y="514350"/>
            <a:ext cx="3430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EED38366-F91C-4D44-5091-FC93DFBF2D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8C201C76-25D2-864D-85A7-456AA4E70A90}" type="slidenum">
              <a:rPr lang="fr-FR" altLang="en-US" sz="1000" b="0">
                <a:latin typeface="Times New Roman" panose="02020603050405020304" pitchFamily="18" charset="0"/>
              </a:rPr>
              <a:pPr/>
              <a:t>18</a:t>
            </a:fld>
            <a:endParaRPr lang="fr-FR" altLang="en-US" sz="1000" b="0">
              <a:latin typeface="Times New Roman" panose="02020603050405020304" pitchFamily="18" charset="0"/>
            </a:endParaRPr>
          </a:p>
        </p:txBody>
      </p:sp>
      <p:sp>
        <p:nvSpPr>
          <p:cNvPr id="49155" name="Rectangle 2">
            <a:extLst>
              <a:ext uri="{FF2B5EF4-FFF2-40B4-BE49-F238E27FC236}">
                <a16:creationId xmlns:a16="http://schemas.microsoft.com/office/drawing/2014/main" id="{69C7F66A-036C-D072-C78B-577E89430EA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3E1A0379-4D50-A206-3690-579BC0F5C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extLst>
      <p:ext uri="{BB962C8B-B14F-4D97-AF65-F5344CB8AC3E}">
        <p14:creationId xmlns:p14="http://schemas.microsoft.com/office/powerpoint/2010/main" val="3644027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EED38366-F91C-4D44-5091-FC93DFBF2D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8C201C76-25D2-864D-85A7-456AA4E70A90}" type="slidenum">
              <a:rPr lang="fr-FR" altLang="en-US" sz="1000" b="0">
                <a:latin typeface="Times New Roman" panose="02020603050405020304" pitchFamily="18" charset="0"/>
              </a:rPr>
              <a:pPr/>
              <a:t>19</a:t>
            </a:fld>
            <a:endParaRPr lang="fr-FR" altLang="en-US" sz="1000" b="0">
              <a:latin typeface="Times New Roman" panose="02020603050405020304" pitchFamily="18" charset="0"/>
            </a:endParaRPr>
          </a:p>
        </p:txBody>
      </p:sp>
      <p:sp>
        <p:nvSpPr>
          <p:cNvPr id="49155" name="Rectangle 2">
            <a:extLst>
              <a:ext uri="{FF2B5EF4-FFF2-40B4-BE49-F238E27FC236}">
                <a16:creationId xmlns:a16="http://schemas.microsoft.com/office/drawing/2014/main" id="{69C7F66A-036C-D072-C78B-577E89430EA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3E1A0379-4D50-A206-3690-579BC0F5C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id="{D6A457DA-A3E7-2311-3A86-52A6776AFD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FE379F51-C8A8-0A43-A1A6-042A44546B84}" type="slidenum">
              <a:rPr lang="fr-FR" altLang="en-US" sz="1000" b="0">
                <a:latin typeface="Times New Roman" panose="02020603050405020304" pitchFamily="18" charset="0"/>
              </a:rPr>
              <a:pPr/>
              <a:t>20</a:t>
            </a:fld>
            <a:endParaRPr lang="fr-FR" altLang="en-US" sz="1000" b="0">
              <a:latin typeface="Times New Roman" panose="02020603050405020304" pitchFamily="18" charset="0"/>
            </a:endParaRPr>
          </a:p>
        </p:txBody>
      </p:sp>
      <p:sp>
        <p:nvSpPr>
          <p:cNvPr id="50179" name="Rectangle 2">
            <a:extLst>
              <a:ext uri="{FF2B5EF4-FFF2-40B4-BE49-F238E27FC236}">
                <a16:creationId xmlns:a16="http://schemas.microsoft.com/office/drawing/2014/main" id="{C99A4741-5888-97AE-D1A1-16860C8B96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6C5FF38-0978-2C16-416C-6154C4F680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A4D13772-74D4-5B13-D444-5765DEF3B1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5B17B19C-3C64-DF4A-B40A-F5636458CDF8}" type="slidenum">
              <a:rPr lang="fr-FR" altLang="en-US" sz="1000" b="0">
                <a:latin typeface="Times New Roman" panose="02020603050405020304" pitchFamily="18" charset="0"/>
              </a:rPr>
              <a:pPr/>
              <a:t>21</a:t>
            </a:fld>
            <a:endParaRPr lang="fr-FR" altLang="en-US" sz="1000" b="0">
              <a:latin typeface="Times New Roman" panose="02020603050405020304" pitchFamily="18" charset="0"/>
            </a:endParaRPr>
          </a:p>
        </p:txBody>
      </p:sp>
      <p:sp>
        <p:nvSpPr>
          <p:cNvPr id="51203" name="Rectangle 2">
            <a:extLst>
              <a:ext uri="{FF2B5EF4-FFF2-40B4-BE49-F238E27FC236}">
                <a16:creationId xmlns:a16="http://schemas.microsoft.com/office/drawing/2014/main" id="{2F5DC3D1-F30C-5040-0BCD-BA97AFA5C915}"/>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F5B380D8-9375-FEDC-106B-69E07540B4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id="{9CC2784B-0B70-2318-2F35-BF6E23B8B8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E439A8CE-C0BD-9443-BAC5-DA7C5E57A671}" type="slidenum">
              <a:rPr lang="fr-FR" altLang="en-US" sz="1000" b="0">
                <a:latin typeface="Times New Roman" panose="02020603050405020304" pitchFamily="18" charset="0"/>
              </a:rPr>
              <a:pPr/>
              <a:t>25</a:t>
            </a:fld>
            <a:endParaRPr lang="fr-FR" altLang="en-US" sz="1000" b="0">
              <a:latin typeface="Times New Roman" panose="02020603050405020304" pitchFamily="18" charset="0"/>
            </a:endParaRPr>
          </a:p>
        </p:txBody>
      </p:sp>
      <p:sp>
        <p:nvSpPr>
          <p:cNvPr id="52227" name="Rectangle 2">
            <a:extLst>
              <a:ext uri="{FF2B5EF4-FFF2-40B4-BE49-F238E27FC236}">
                <a16:creationId xmlns:a16="http://schemas.microsoft.com/office/drawing/2014/main" id="{D7864607-82DC-D804-A5D6-DF4B7EDB006D}"/>
              </a:ext>
            </a:extLst>
          </p:cNvPr>
          <p:cNvSpPr>
            <a:spLocks noGrp="1" noRot="1" noChangeAspect="1" noChangeArrowheads="1" noTextEdit="1"/>
          </p:cNvSpPr>
          <p:nvPr>
            <p:ph type="sldImg"/>
          </p:nvPr>
        </p:nvSpPr>
        <p:spPr>
          <a:ln cap="flat"/>
        </p:spPr>
      </p:sp>
      <p:sp>
        <p:nvSpPr>
          <p:cNvPr id="52228" name="Rectangle 3">
            <a:extLst>
              <a:ext uri="{FF2B5EF4-FFF2-40B4-BE49-F238E27FC236}">
                <a16:creationId xmlns:a16="http://schemas.microsoft.com/office/drawing/2014/main" id="{07197C35-B052-3D5E-5210-9CECC2C735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a:extLst>
              <a:ext uri="{FF2B5EF4-FFF2-40B4-BE49-F238E27FC236}">
                <a16:creationId xmlns:a16="http://schemas.microsoft.com/office/drawing/2014/main" id="{C06E7DF9-CD99-A79E-47CE-58DF3B73A6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fld id="{D32037CD-7507-9641-A307-6AEF973820CB}" type="slidenum">
              <a:rPr lang="fr-FR" altLang="en-US" sz="1000" b="0">
                <a:latin typeface="Times New Roman" panose="02020603050405020304" pitchFamily="18" charset="0"/>
              </a:rPr>
              <a:pPr/>
              <a:t>26</a:t>
            </a:fld>
            <a:endParaRPr lang="fr-FR" altLang="en-US" sz="1000" b="0">
              <a:latin typeface="Times New Roman" panose="02020603050405020304" pitchFamily="18" charset="0"/>
            </a:endParaRPr>
          </a:p>
        </p:txBody>
      </p:sp>
      <p:sp>
        <p:nvSpPr>
          <p:cNvPr id="53251" name="Rectangle 2">
            <a:extLst>
              <a:ext uri="{FF2B5EF4-FFF2-40B4-BE49-F238E27FC236}">
                <a16:creationId xmlns:a16="http://schemas.microsoft.com/office/drawing/2014/main" id="{9C805CF5-8399-782D-2A11-7B897F69570A}"/>
              </a:ext>
            </a:extLst>
          </p:cNvPr>
          <p:cNvSpPr>
            <a:spLocks noGrp="1" noRot="1" noChangeAspect="1" noChangeArrowheads="1" noTextEdit="1"/>
          </p:cNvSpPr>
          <p:nvPr>
            <p:ph type="sldImg"/>
          </p:nvPr>
        </p:nvSpPr>
        <p:spPr>
          <a:ln cap="flat"/>
        </p:spPr>
      </p:sp>
      <p:sp>
        <p:nvSpPr>
          <p:cNvPr id="53252" name="Rectangle 3">
            <a:extLst>
              <a:ext uri="{FF2B5EF4-FFF2-40B4-BE49-F238E27FC236}">
                <a16:creationId xmlns:a16="http://schemas.microsoft.com/office/drawing/2014/main" id="{8D5E8BF5-0452-540D-2711-7A7E12C0AD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7AFE-E520-3711-E39A-AD6B8F9FC3C8}"/>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716071-DF0F-17D6-5A0F-DD64ECDBC18B}"/>
              </a:ext>
            </a:extLst>
          </p:cNvPr>
          <p:cNvSpPr>
            <a:spLocks noGrp="1"/>
          </p:cNvSpPr>
          <p:nvPr>
            <p:ph type="body"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21EDB4-12B6-72F8-6300-B9748F72AE8B}"/>
              </a:ext>
            </a:extLst>
          </p:cNvPr>
          <p:cNvSpPr>
            <a:spLocks noGrp="1"/>
          </p:cNvSpPr>
          <p:nvPr>
            <p:ph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60FCB-F7B7-9F00-9A58-23F0271D8042}"/>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46D8415-BD7E-31D0-CE63-148F82B4F0C4}"/>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F5A8A7A-7700-8D70-51AE-312739CD2F79}"/>
              </a:ext>
            </a:extLst>
          </p:cNvPr>
          <p:cNvSpPr>
            <a:spLocks noGrp="1"/>
          </p:cNvSpPr>
          <p:nvPr>
            <p:ph type="sldNum" sz="quarter" idx="12"/>
          </p:nvPr>
        </p:nvSpPr>
        <p:spPr>
          <a:xfrm>
            <a:off x="6553200" y="6248400"/>
            <a:ext cx="1905000" cy="457200"/>
          </a:xfrm>
        </p:spPr>
        <p:txBody>
          <a:bodyPr/>
          <a:lstStyle>
            <a:lvl1pPr>
              <a:defRPr/>
            </a:lvl1pPr>
          </a:lstStyle>
          <a:p>
            <a:fld id="{70808868-0B7E-AA4C-8F9D-B10798E47CAA}" type="slidenum">
              <a:rPr lang="en-US" altLang="en-US"/>
              <a:pPr/>
              <a:t>‹#›</a:t>
            </a:fld>
            <a:endParaRPr lang="en-US" altLang="en-US"/>
          </a:p>
        </p:txBody>
      </p:sp>
    </p:spTree>
    <p:extLst>
      <p:ext uri="{BB962C8B-B14F-4D97-AF65-F5344CB8AC3E}">
        <p14:creationId xmlns:p14="http://schemas.microsoft.com/office/powerpoint/2010/main" val="199236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0" name="Google Shape;40;p8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8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8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Tikhonov_regulariz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atacamp.com/tutorial/tutorial-lasso-ridge-regressi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9.bin"/><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11.bin"/><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12192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7</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292476"/>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1800" b="0" i="0" u="none" strike="noStrike" cap="none" dirty="0">
              <a:solidFill>
                <a:schemeClr val="hlink"/>
              </a:solidFill>
              <a:latin typeface="Calibri" panose="020F0502020204030204" pitchFamily="34" charset="0"/>
              <a:cs typeface="Calibri" panose="020F0502020204030204" pitchFamily="34" charset="0"/>
              <a:sym typeface="Arial"/>
            </a:endParaRPr>
          </a:p>
          <a:p>
            <a:pPr marL="0" indent="0" algn="ctr">
              <a:spcBef>
                <a:spcPts val="560"/>
              </a:spcBef>
              <a:buClr>
                <a:schemeClr val="hlink"/>
              </a:buClr>
              <a:buSzPts val="2800"/>
              <a:buNone/>
            </a:pPr>
            <a:r>
              <a:rPr lang="en-US" sz="1800" b="0" i="0" u="none" strike="noStrike" cap="none" dirty="0">
                <a:solidFill>
                  <a:schemeClr val="dk2"/>
                </a:solidFill>
                <a:latin typeface="Calibri" panose="020F0502020204030204" pitchFamily="34" charset="0"/>
                <a:cs typeface="Calibri" panose="020F0502020204030204" pitchFamily="34" charset="0"/>
                <a:sym typeface="Arial"/>
              </a:rPr>
              <a:t>Some Slides from </a:t>
            </a:r>
            <a:r>
              <a:rPr lang="en-US" sz="1800" b="0" i="0" u="none" strike="noStrike" cap="none" dirty="0" err="1">
                <a:solidFill>
                  <a:schemeClr val="dk2"/>
                </a:solidFill>
                <a:latin typeface="Calibri" panose="020F0502020204030204" pitchFamily="34" charset="0"/>
                <a:cs typeface="Calibri" panose="020F0502020204030204" pitchFamily="34" charset="0"/>
                <a:sym typeface="Arial"/>
              </a:rPr>
              <a:t>Dilek</a:t>
            </a:r>
            <a:r>
              <a:rPr lang="en-US" sz="1800" b="0" i="0" u="none" strike="noStrike" cap="none" dirty="0">
                <a:solidFill>
                  <a:schemeClr val="dk2"/>
                </a:solidFill>
                <a:latin typeface="Calibri" panose="020F0502020204030204" pitchFamily="34" charset="0"/>
                <a:cs typeface="Calibri" panose="020F0502020204030204" pitchFamily="34" charset="0"/>
                <a:sym typeface="Arial"/>
              </a:rPr>
              <a:t> </a:t>
            </a:r>
            <a:r>
              <a:rPr lang="en-US" sz="1800" b="0" i="0" u="none" strike="noStrike" cap="none" dirty="0" err="1">
                <a:solidFill>
                  <a:schemeClr val="dk2"/>
                </a:solidFill>
                <a:latin typeface="Calibri" panose="020F0502020204030204" pitchFamily="34" charset="0"/>
                <a:cs typeface="Calibri" panose="020F0502020204030204" pitchFamily="34" charset="0"/>
                <a:sym typeface="Arial"/>
              </a:rPr>
              <a:t>Hakkani</a:t>
            </a:r>
            <a:r>
              <a:rPr lang="en-US" sz="1800" b="0" i="0" u="none" strike="noStrike" cap="none" dirty="0">
                <a:solidFill>
                  <a:schemeClr val="dk2"/>
                </a:solidFill>
                <a:latin typeface="Calibri" panose="020F0502020204030204" pitchFamily="34" charset="0"/>
                <a:cs typeface="Calibri" panose="020F0502020204030204" pitchFamily="34" charset="0"/>
                <a:sym typeface="Arial"/>
              </a:rPr>
              <a:t> Tur, </a:t>
            </a:r>
            <a:r>
              <a:rPr lang="en-US" altLang="en-US" sz="1800" dirty="0">
                <a:latin typeface="Calibri" panose="020F0502020204030204" pitchFamily="34" charset="0"/>
                <a:cs typeface="Calibri" panose="020F0502020204030204" pitchFamily="34" charset="0"/>
              </a:rPr>
              <a:t>John Whitehead, </a:t>
            </a:r>
            <a:r>
              <a:rPr lang="fr-FR" altLang="en-US" sz="1800" dirty="0">
                <a:latin typeface="Calibri" panose="020F0502020204030204" pitchFamily="34" charset="0"/>
                <a:cs typeface="Calibri" panose="020F0502020204030204" pitchFamily="34" charset="0"/>
              </a:rPr>
              <a:t>Rachid Salmi, Jean-Claude </a:t>
            </a:r>
            <a:r>
              <a:rPr lang="fr-FR" altLang="en-US" sz="1800" dirty="0" err="1">
                <a:latin typeface="Calibri" panose="020F0502020204030204" pitchFamily="34" charset="0"/>
                <a:cs typeface="Calibri" panose="020F0502020204030204" pitchFamily="34" charset="0"/>
              </a:rPr>
              <a:t>Desenclos</a:t>
            </a:r>
            <a:r>
              <a:rPr lang="fr-FR" altLang="en-US" sz="1800" dirty="0">
                <a:latin typeface="Calibri" panose="020F0502020204030204" pitchFamily="34" charset="0"/>
                <a:cs typeface="Calibri" panose="020F0502020204030204" pitchFamily="34" charset="0"/>
              </a:rPr>
              <a:t>,  Thomas </a:t>
            </a:r>
            <a:r>
              <a:rPr lang="fr-FR" altLang="en-US" sz="1800" dirty="0" err="1">
                <a:latin typeface="Calibri" panose="020F0502020204030204" pitchFamily="34" charset="0"/>
                <a:cs typeface="Calibri" panose="020F0502020204030204" pitchFamily="34" charset="0"/>
              </a:rPr>
              <a:t>Grein</a:t>
            </a:r>
            <a:r>
              <a:rPr lang="fr-FR" altLang="en-US" sz="1800" dirty="0">
                <a:latin typeface="Calibri" panose="020F0502020204030204" pitchFamily="34" charset="0"/>
                <a:cs typeface="Calibri" panose="020F0502020204030204" pitchFamily="34" charset="0"/>
              </a:rPr>
              <a:t>, Alain </a:t>
            </a:r>
            <a:r>
              <a:rPr lang="fr-FR" altLang="en-US" sz="1800" dirty="0" err="1">
                <a:latin typeface="Calibri" panose="020F0502020204030204" pitchFamily="34" charset="0"/>
                <a:cs typeface="Calibri" panose="020F0502020204030204" pitchFamily="34" charset="0"/>
              </a:rPr>
              <a:t>Moren</a:t>
            </a:r>
            <a:r>
              <a:rPr lang="fr-FR" altLang="en-US" sz="1800" dirty="0">
                <a:latin typeface="Calibri" panose="020F0502020204030204" pitchFamily="34" charset="0"/>
                <a:cs typeface="Calibri" panose="020F0502020204030204" pitchFamily="34" charset="0"/>
              </a:rPr>
              <a:t>, </a:t>
            </a:r>
            <a:r>
              <a:rPr lang="en-US" altLang="en-US" sz="1800" dirty="0">
                <a:latin typeface="Calibri" panose="020F0502020204030204" pitchFamily="34" charset="0"/>
                <a:ea typeface="ＭＳ Ｐゴシック" panose="020B0600070205080204" pitchFamily="34" charset="-128"/>
                <a:cs typeface="Calibri" panose="020F0502020204030204" pitchFamily="34" charset="0"/>
              </a:rPr>
              <a:t>Pandu Nayak and Prabhakar Raghavan</a:t>
            </a:r>
            <a:r>
              <a:rPr lang="fr-FR" altLang="en-US" sz="1800" dirty="0">
                <a:latin typeface="Calibri" panose="020F0502020204030204" pitchFamily="34" charset="0"/>
                <a:cs typeface="Calibri" panose="020F0502020204030204" pitchFamily="34" charset="0"/>
              </a:rPr>
              <a:t> </a:t>
            </a:r>
          </a:p>
          <a:p>
            <a:pPr marL="0" marR="0" lvl="0" indent="0" algn="ctr" rtl="0">
              <a:spcBef>
                <a:spcPts val="560"/>
              </a:spcBef>
              <a:spcAft>
                <a:spcPts val="0"/>
              </a:spcAft>
              <a:buClr>
                <a:schemeClr val="hlink"/>
              </a:buClr>
              <a:buSzPts val="2800"/>
              <a:buFont typeface="Arial"/>
              <a:buNone/>
            </a:pPr>
            <a:endParaRPr lang="en-US" sz="2800" b="0" i="0" u="none" strike="noStrike" cap="none" dirty="0">
              <a:solidFill>
                <a:schemeClr val="hlink"/>
              </a:solidFill>
              <a:latin typeface="Arial"/>
              <a:ea typeface="Arial"/>
              <a:cs typeface="Arial"/>
              <a:sym typeface="Arial"/>
            </a:endParaRPr>
          </a:p>
          <a:p>
            <a:pPr marL="0" marR="0" lvl="0" indent="0" algn="ctr" rtl="0">
              <a:spcBef>
                <a:spcPts val="560"/>
              </a:spcBef>
              <a:spcAft>
                <a:spcPts val="0"/>
              </a:spcAft>
              <a:buClr>
                <a:schemeClr val="hlink"/>
              </a:buClr>
              <a:buSzPts val="2800"/>
              <a:buFont typeface="Arial"/>
              <a:buNone/>
            </a:pPr>
            <a:endParaRPr lang="en-US" sz="2800" dirty="0">
              <a:solidFill>
                <a:schemeClr val="hlink"/>
              </a:solidFil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D69C-259D-0A1E-57FA-02D2D4B90281}"/>
              </a:ext>
            </a:extLst>
          </p:cNvPr>
          <p:cNvSpPr>
            <a:spLocks noGrp="1"/>
          </p:cNvSpPr>
          <p:nvPr>
            <p:ph type="title"/>
          </p:nvPr>
        </p:nvSpPr>
        <p:spPr>
          <a:xfrm>
            <a:off x="572814" y="2857500"/>
            <a:ext cx="8229600" cy="1143000"/>
          </a:xfrm>
        </p:spPr>
        <p:txBody>
          <a:bodyPr/>
          <a:lstStyle/>
          <a:p>
            <a:r>
              <a:rPr lang="en-US" dirty="0"/>
              <a:t>Regularization Review </a:t>
            </a:r>
          </a:p>
        </p:txBody>
      </p:sp>
    </p:spTree>
    <p:extLst>
      <p:ext uri="{BB962C8B-B14F-4D97-AF65-F5344CB8AC3E}">
        <p14:creationId xmlns:p14="http://schemas.microsoft.com/office/powerpoint/2010/main" val="375793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7"/>
          <p:cNvSpPr txBox="1">
            <a:spLocks noGrp="1"/>
          </p:cNvSpPr>
          <p:nvPr>
            <p:ph type="title"/>
          </p:nvPr>
        </p:nvSpPr>
        <p:spPr>
          <a:xfrm>
            <a:off x="1891862" y="487299"/>
            <a:ext cx="4834759" cy="563616"/>
          </a:xfrm>
          <a:prstGeom prst="rect">
            <a:avLst/>
          </a:prstGeom>
          <a:noFill/>
          <a:ln>
            <a:noFill/>
          </a:ln>
        </p:spPr>
        <p:txBody>
          <a:bodyPr spcFirstLastPara="1" wrap="square" lIns="0" tIns="9525" rIns="0" bIns="0" anchor="t" anchorCtr="0">
            <a:spAutoFit/>
          </a:bodyPr>
          <a:lstStyle/>
          <a:p>
            <a:pPr marL="9525" algn="l"/>
            <a:r>
              <a:rPr lang="en-US" sz="3600" b="1" dirty="0">
                <a:solidFill>
                  <a:schemeClr val="accent6"/>
                </a:solidFill>
              </a:rPr>
              <a:t>Mean Squared Error</a:t>
            </a:r>
            <a:endParaRPr sz="3600" b="1" dirty="0">
              <a:solidFill>
                <a:schemeClr val="accent6"/>
              </a:solidFill>
            </a:endParaRPr>
          </a:p>
        </p:txBody>
      </p:sp>
      <p:sp>
        <p:nvSpPr>
          <p:cNvPr id="556" name="Google Shape;556;p37"/>
          <p:cNvSpPr/>
          <p:nvPr/>
        </p:nvSpPr>
        <p:spPr>
          <a:xfrm>
            <a:off x="3405910" y="2280133"/>
            <a:ext cx="399098" cy="247174"/>
          </a:xfrm>
          <a:custGeom>
            <a:avLst/>
            <a:gdLst/>
            <a:ahLst/>
            <a:cxnLst/>
            <a:rect l="l" t="t" r="r" b="b"/>
            <a:pathLst>
              <a:path w="532129" h="329564" extrusionOk="0">
                <a:moveTo>
                  <a:pt x="427071" y="0"/>
                </a:moveTo>
                <a:lnTo>
                  <a:pt x="422384" y="13370"/>
                </a:lnTo>
                <a:lnTo>
                  <a:pt x="441451" y="21645"/>
                </a:lnTo>
                <a:lnTo>
                  <a:pt x="457848" y="33099"/>
                </a:lnTo>
                <a:lnTo>
                  <a:pt x="482634" y="65547"/>
                </a:lnTo>
                <a:lnTo>
                  <a:pt x="497220" y="109324"/>
                </a:lnTo>
                <a:lnTo>
                  <a:pt x="502081" y="163041"/>
                </a:lnTo>
                <a:lnTo>
                  <a:pt x="500860" y="192092"/>
                </a:lnTo>
                <a:lnTo>
                  <a:pt x="491093" y="242185"/>
                </a:lnTo>
                <a:lnTo>
                  <a:pt x="471495" y="281307"/>
                </a:lnTo>
                <a:lnTo>
                  <a:pt x="441673" y="307699"/>
                </a:lnTo>
                <a:lnTo>
                  <a:pt x="422904" y="316011"/>
                </a:lnTo>
                <a:lnTo>
                  <a:pt x="427071" y="329382"/>
                </a:lnTo>
                <a:lnTo>
                  <a:pt x="471999" y="308307"/>
                </a:lnTo>
                <a:lnTo>
                  <a:pt x="505033" y="271823"/>
                </a:lnTo>
                <a:lnTo>
                  <a:pt x="525348" y="222966"/>
                </a:lnTo>
                <a:lnTo>
                  <a:pt x="532119" y="164777"/>
                </a:lnTo>
                <a:lnTo>
                  <a:pt x="530421" y="134581"/>
                </a:lnTo>
                <a:lnTo>
                  <a:pt x="516835" y="81059"/>
                </a:lnTo>
                <a:lnTo>
                  <a:pt x="489889" y="37488"/>
                </a:lnTo>
                <a:lnTo>
                  <a:pt x="450952" y="8622"/>
                </a:lnTo>
                <a:lnTo>
                  <a:pt x="427071" y="0"/>
                </a:lnTo>
                <a:close/>
              </a:path>
              <a:path w="532129" h="329564" extrusionOk="0">
                <a:moveTo>
                  <a:pt x="105048" y="0"/>
                </a:moveTo>
                <a:lnTo>
                  <a:pt x="60228" y="21118"/>
                </a:lnTo>
                <a:lnTo>
                  <a:pt x="27172" y="57732"/>
                </a:lnTo>
                <a:lnTo>
                  <a:pt x="6793" y="106676"/>
                </a:lnTo>
                <a:lnTo>
                  <a:pt x="0" y="164777"/>
                </a:lnTo>
                <a:lnTo>
                  <a:pt x="1693" y="195038"/>
                </a:lnTo>
                <a:lnTo>
                  <a:pt x="15236" y="248561"/>
                </a:lnTo>
                <a:lnTo>
                  <a:pt x="42116" y="291991"/>
                </a:lnTo>
                <a:lnTo>
                  <a:pt x="81097" y="320771"/>
                </a:lnTo>
                <a:lnTo>
                  <a:pt x="105048" y="329382"/>
                </a:lnTo>
                <a:lnTo>
                  <a:pt x="109214" y="316011"/>
                </a:lnTo>
                <a:lnTo>
                  <a:pt x="90446" y="307699"/>
                </a:lnTo>
                <a:lnTo>
                  <a:pt x="74249" y="296130"/>
                </a:lnTo>
                <a:lnTo>
                  <a:pt x="49571" y="263227"/>
                </a:lnTo>
                <a:lnTo>
                  <a:pt x="34921" y="218473"/>
                </a:lnTo>
                <a:lnTo>
                  <a:pt x="30038" y="163041"/>
                </a:lnTo>
                <a:lnTo>
                  <a:pt x="31258" y="134940"/>
                </a:lnTo>
                <a:lnTo>
                  <a:pt x="41025" y="86193"/>
                </a:lnTo>
                <a:lnTo>
                  <a:pt x="60657" y="47733"/>
                </a:lnTo>
                <a:lnTo>
                  <a:pt x="90739" y="21645"/>
                </a:lnTo>
                <a:lnTo>
                  <a:pt x="109735" y="13370"/>
                </a:lnTo>
                <a:lnTo>
                  <a:pt x="105048" y="0"/>
                </a:lnTo>
                <a:close/>
              </a:path>
            </a:pathLst>
          </a:custGeom>
          <a:solidFill>
            <a:srgbClr val="000000"/>
          </a:solidFill>
          <a:ln>
            <a:noFill/>
          </a:ln>
        </p:spPr>
        <p:txBody>
          <a:bodyPr spcFirstLastPara="1" wrap="square" lIns="0" tIns="0" rIns="0" bIns="0" anchor="t" anchorCtr="0">
            <a:noAutofit/>
          </a:bodyPr>
          <a:lstStyle/>
          <a:p>
            <a:endParaRPr sz="1350"/>
          </a:p>
        </p:txBody>
      </p:sp>
      <p:sp>
        <p:nvSpPr>
          <p:cNvPr id="558" name="Google Shape;558;p37"/>
          <p:cNvSpPr txBox="1"/>
          <p:nvPr/>
        </p:nvSpPr>
        <p:spPr>
          <a:xfrm>
            <a:off x="678180" y="2204084"/>
            <a:ext cx="7478554" cy="1581843"/>
          </a:xfrm>
          <a:prstGeom prst="rect">
            <a:avLst/>
          </a:prstGeom>
          <a:noFill/>
          <a:ln>
            <a:noFill/>
          </a:ln>
        </p:spPr>
        <p:txBody>
          <a:bodyPr spcFirstLastPara="1" wrap="square" lIns="0" tIns="47625" rIns="0" bIns="0" anchor="t" anchorCtr="0">
            <a:spAutoFit/>
          </a:bodyPr>
          <a:lstStyle/>
          <a:p>
            <a:pPr marL="190500" marR="13335" indent="-171450">
              <a:buSzPts val="2800"/>
              <a:buFont typeface="Arial"/>
              <a:buChar char="•"/>
            </a:pPr>
            <a:r>
              <a:rPr lang="en-US" sz="2100" dirty="0">
                <a:latin typeface="Cambria Math"/>
                <a:ea typeface="Cambria Math"/>
                <a:cs typeface="Cambria Math"/>
                <a:sym typeface="Cambria Math"/>
              </a:rPr>
              <a:t>𝑦</a:t>
            </a:r>
            <a:r>
              <a:rPr lang="en-US" sz="2250" baseline="-25000" dirty="0">
                <a:latin typeface="Cambria Math"/>
                <a:ea typeface="Cambria Math"/>
                <a:cs typeface="Cambria Math"/>
                <a:sym typeface="Cambria Math"/>
              </a:rPr>
              <a:t>𝑖 </a:t>
            </a:r>
            <a:r>
              <a:rPr lang="en-US" sz="2100" dirty="0">
                <a:latin typeface="Calibri"/>
                <a:ea typeface="Calibri"/>
                <a:cs typeface="Calibri"/>
                <a:sym typeface="Calibri"/>
              </a:rPr>
              <a:t>is the actual value, </a:t>
            </a:r>
            <a:r>
              <a:rPr lang="en-US" sz="2100" dirty="0">
                <a:latin typeface="Cambria Math"/>
                <a:ea typeface="Cambria Math"/>
                <a:cs typeface="Cambria Math"/>
                <a:sym typeface="Cambria Math"/>
              </a:rPr>
              <a:t>𝑓	𝑥</a:t>
            </a:r>
            <a:r>
              <a:rPr lang="en-US" sz="2250" baseline="-25000" dirty="0">
                <a:latin typeface="Cambria Math"/>
                <a:ea typeface="Cambria Math"/>
                <a:cs typeface="Cambria Math"/>
                <a:sym typeface="Cambria Math"/>
              </a:rPr>
              <a:t>𝑖	</a:t>
            </a:r>
            <a:r>
              <a:rPr lang="en-US" sz="2100" dirty="0">
                <a:latin typeface="Calibri"/>
                <a:ea typeface="Calibri"/>
                <a:cs typeface="Calibri"/>
                <a:sym typeface="Calibri"/>
              </a:rPr>
              <a:t>is the prediction, and their difference is the error.</a:t>
            </a:r>
            <a:endParaRPr sz="2100" dirty="0">
              <a:latin typeface="Calibri"/>
              <a:ea typeface="Calibri"/>
              <a:cs typeface="Calibri"/>
              <a:sym typeface="Calibri"/>
            </a:endParaRPr>
          </a:p>
          <a:p>
            <a:pPr marL="190500" indent="-171450">
              <a:spcBef>
                <a:spcPts val="439"/>
              </a:spcBef>
              <a:buSzPts val="2800"/>
              <a:buFont typeface="Arial"/>
              <a:buChar char="•"/>
            </a:pPr>
            <a:r>
              <a:rPr lang="en-US" sz="2100" dirty="0">
                <a:latin typeface="Calibri"/>
                <a:ea typeface="Calibri"/>
                <a:cs typeface="Calibri"/>
                <a:sym typeface="Calibri"/>
              </a:rPr>
              <a:t>Commonly used function, (mean) squared error:</a:t>
            </a:r>
            <a:endParaRPr sz="2100" dirty="0">
              <a:latin typeface="Calibri"/>
              <a:ea typeface="Calibri"/>
              <a:cs typeface="Calibri"/>
              <a:sym typeface="Calibri"/>
            </a:endParaRPr>
          </a:p>
          <a:p>
            <a:pPr marL="1808321">
              <a:spcBef>
                <a:spcPts val="2164"/>
              </a:spcBef>
            </a:pPr>
            <a:endParaRPr sz="1500" dirty="0">
              <a:latin typeface="Cambria Math"/>
              <a:ea typeface="Cambria Math"/>
              <a:cs typeface="Cambria Math"/>
              <a:sym typeface="Cambria Math"/>
            </a:endParaRPr>
          </a:p>
        </p:txBody>
      </p:sp>
      <p:pic>
        <p:nvPicPr>
          <p:cNvPr id="559" name="Google Shape;559;p37"/>
          <p:cNvPicPr preferRelativeResize="0"/>
          <p:nvPr/>
        </p:nvPicPr>
        <p:blipFill rotWithShape="1">
          <a:blip r:embed="rId3">
            <a:alphaModFix/>
          </a:blip>
          <a:srcRect/>
          <a:stretch/>
        </p:blipFill>
        <p:spPr>
          <a:xfrm>
            <a:off x="5554715" y="3461865"/>
            <a:ext cx="2843608" cy="1889178"/>
          </a:xfrm>
          <a:prstGeom prst="rect">
            <a:avLst/>
          </a:prstGeom>
          <a:noFill/>
          <a:ln>
            <a:noFill/>
          </a:ln>
        </p:spPr>
      </p:pic>
      <p:pic>
        <p:nvPicPr>
          <p:cNvPr id="3" name="Picture 2" descr="A picture containing text, clock, watch, gauge&#10;&#10;Description automatically generated">
            <a:extLst>
              <a:ext uri="{FF2B5EF4-FFF2-40B4-BE49-F238E27FC236}">
                <a16:creationId xmlns:a16="http://schemas.microsoft.com/office/drawing/2014/main" id="{DEC37B35-B186-9804-F3FD-AACDE28BDB66}"/>
              </a:ext>
            </a:extLst>
          </p:cNvPr>
          <p:cNvPicPr>
            <a:picLocks noChangeAspect="1"/>
          </p:cNvPicPr>
          <p:nvPr/>
        </p:nvPicPr>
        <p:blipFill>
          <a:blip r:embed="rId4"/>
          <a:stretch>
            <a:fillRect/>
          </a:stretch>
        </p:blipFill>
        <p:spPr>
          <a:xfrm>
            <a:off x="2670617" y="4037140"/>
            <a:ext cx="2143125" cy="619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4"/>
          <p:cNvSpPr txBox="1">
            <a:spLocks noGrp="1"/>
          </p:cNvSpPr>
          <p:nvPr>
            <p:ph type="title"/>
          </p:nvPr>
        </p:nvSpPr>
        <p:spPr>
          <a:xfrm>
            <a:off x="687704" y="403789"/>
            <a:ext cx="4441344" cy="563616"/>
          </a:xfrm>
          <a:prstGeom prst="rect">
            <a:avLst/>
          </a:prstGeom>
          <a:noFill/>
          <a:ln>
            <a:noFill/>
          </a:ln>
        </p:spPr>
        <p:txBody>
          <a:bodyPr spcFirstLastPara="1" wrap="square" lIns="0" tIns="9525" rIns="0" bIns="0" anchor="t" anchorCtr="0">
            <a:spAutoFit/>
          </a:bodyPr>
          <a:lstStyle/>
          <a:p>
            <a:pPr marL="9525" algn="l"/>
            <a:r>
              <a:rPr lang="en-US" sz="3600" b="1" dirty="0"/>
              <a:t>Loss Function</a:t>
            </a:r>
            <a:endParaRPr sz="3600" b="1" dirty="0"/>
          </a:p>
        </p:txBody>
      </p:sp>
      <p:sp>
        <p:nvSpPr>
          <p:cNvPr id="675" name="Google Shape;675;p44"/>
          <p:cNvSpPr txBox="1"/>
          <p:nvPr/>
        </p:nvSpPr>
        <p:spPr>
          <a:xfrm>
            <a:off x="687704" y="1717794"/>
            <a:ext cx="6747034" cy="779690"/>
          </a:xfrm>
          <a:prstGeom prst="rect">
            <a:avLst/>
          </a:prstGeom>
          <a:noFill/>
          <a:ln>
            <a:noFill/>
          </a:ln>
        </p:spPr>
        <p:txBody>
          <a:bodyPr spcFirstLastPara="1" wrap="square" lIns="0" tIns="68569" rIns="0" bIns="0" anchor="t" anchorCtr="0">
            <a:spAutoFit/>
          </a:bodyPr>
          <a:lstStyle/>
          <a:p>
            <a:pPr marL="180975" indent="-171450">
              <a:buSzPts val="2800"/>
              <a:buFont typeface="Arial"/>
              <a:buChar char="•"/>
            </a:pPr>
            <a:r>
              <a:rPr lang="en-US" sz="2100" dirty="0">
                <a:latin typeface="Calibri"/>
                <a:ea typeface="Calibri"/>
                <a:cs typeface="Calibri"/>
                <a:sym typeface="Calibri"/>
              </a:rPr>
              <a:t>Measure of </a:t>
            </a:r>
            <a:r>
              <a:rPr lang="en-US" sz="2100" i="1" dirty="0">
                <a:latin typeface="Calibri"/>
                <a:ea typeface="Calibri"/>
                <a:cs typeface="Calibri"/>
                <a:sym typeface="Calibri"/>
              </a:rPr>
              <a:t>fitness</a:t>
            </a:r>
            <a:r>
              <a:rPr lang="en-US" sz="2100" dirty="0">
                <a:latin typeface="Calibri"/>
                <a:ea typeface="Calibri"/>
                <a:cs typeface="Calibri"/>
                <a:sym typeface="Calibri"/>
              </a:rPr>
              <a:t>, quantifies the distance between </a:t>
            </a:r>
            <a:r>
              <a:rPr lang="en-US" sz="3094" b="1" baseline="30000" dirty="0">
                <a:latin typeface="Cambria Math"/>
                <a:ea typeface="Cambria Math"/>
                <a:cs typeface="Cambria Math"/>
                <a:sym typeface="Cambria Math"/>
              </a:rPr>
              <a:t>𝐲 </a:t>
            </a:r>
            <a:r>
              <a:rPr lang="en-US" sz="2100" b="1" dirty="0">
                <a:latin typeface="Calibri"/>
                <a:ea typeface="Calibri"/>
                <a:cs typeface="Calibri"/>
                <a:sym typeface="Calibri"/>
              </a:rPr>
              <a:t>and </a:t>
            </a:r>
            <a:r>
              <a:rPr lang="en-US" sz="3094" b="1" baseline="30000" dirty="0">
                <a:latin typeface="Cambria Math"/>
                <a:ea typeface="Cambria Math"/>
                <a:cs typeface="Cambria Math"/>
                <a:sym typeface="Cambria Math"/>
              </a:rPr>
              <a:t>𝐲</a:t>
            </a:r>
            <a:r>
              <a:rPr lang="en-US" sz="2100" dirty="0">
                <a:latin typeface="Calibri"/>
                <a:ea typeface="Calibri"/>
                <a:cs typeface="Calibri"/>
                <a:sym typeface="Calibri"/>
              </a:rPr>
              <a:t>̂.</a:t>
            </a:r>
            <a:endParaRPr sz="2100" dirty="0">
              <a:latin typeface="Calibri"/>
              <a:ea typeface="Calibri"/>
              <a:cs typeface="Calibri"/>
              <a:sym typeface="Calibri"/>
            </a:endParaRPr>
          </a:p>
          <a:p>
            <a:pPr marL="180975" indent="-171450">
              <a:spcBef>
                <a:spcPts val="469"/>
              </a:spcBef>
              <a:buSzPts val="2800"/>
              <a:buFont typeface="Arial"/>
              <a:buChar char="•"/>
            </a:pPr>
            <a:r>
              <a:rPr lang="en-US" sz="2100" dirty="0">
                <a:latin typeface="Calibri"/>
                <a:ea typeface="Calibri"/>
                <a:cs typeface="Calibri"/>
                <a:sym typeface="Calibri"/>
              </a:rPr>
              <a:t>Sum of squared errors:</a:t>
            </a:r>
            <a:endParaRPr sz="2100" dirty="0">
              <a:latin typeface="Calibri"/>
              <a:ea typeface="Calibri"/>
              <a:cs typeface="Calibri"/>
              <a:sym typeface="Calibri"/>
            </a:endParaRPr>
          </a:p>
        </p:txBody>
      </p:sp>
      <p:sp>
        <p:nvSpPr>
          <p:cNvPr id="676" name="Google Shape;676;p44"/>
          <p:cNvSpPr/>
          <p:nvPr/>
        </p:nvSpPr>
        <p:spPr>
          <a:xfrm>
            <a:off x="1973579" y="3146584"/>
            <a:ext cx="95250" cy="19050"/>
          </a:xfrm>
          <a:custGeom>
            <a:avLst/>
            <a:gdLst/>
            <a:ahLst/>
            <a:cxnLst/>
            <a:rect l="l" t="t" r="r" b="b"/>
            <a:pathLst>
              <a:path w="127000" h="25400" extrusionOk="0">
                <a:moveTo>
                  <a:pt x="127000" y="0"/>
                </a:moveTo>
                <a:lnTo>
                  <a:pt x="0" y="0"/>
                </a:lnTo>
                <a:lnTo>
                  <a:pt x="0" y="25400"/>
                </a:lnTo>
                <a:lnTo>
                  <a:pt x="127000" y="25400"/>
                </a:lnTo>
                <a:lnTo>
                  <a:pt x="127000" y="0"/>
                </a:lnTo>
                <a:close/>
              </a:path>
            </a:pathLst>
          </a:custGeom>
          <a:solidFill>
            <a:srgbClr val="000000"/>
          </a:solidFill>
          <a:ln>
            <a:noFill/>
          </a:ln>
        </p:spPr>
        <p:txBody>
          <a:bodyPr spcFirstLastPara="1" wrap="square" lIns="0" tIns="0" rIns="0" bIns="0" anchor="t" anchorCtr="0">
            <a:noAutofit/>
          </a:bodyPr>
          <a:lstStyle/>
          <a:p>
            <a:endParaRPr sz="1350"/>
          </a:p>
        </p:txBody>
      </p:sp>
      <p:sp>
        <p:nvSpPr>
          <p:cNvPr id="677" name="Google Shape;677;p44"/>
          <p:cNvSpPr txBox="1"/>
          <p:nvPr/>
        </p:nvSpPr>
        <p:spPr>
          <a:xfrm>
            <a:off x="1016650" y="2890266"/>
            <a:ext cx="2058829" cy="286617"/>
          </a:xfrm>
          <a:prstGeom prst="rect">
            <a:avLst/>
          </a:prstGeom>
          <a:noFill/>
          <a:ln>
            <a:noFill/>
          </a:ln>
        </p:spPr>
        <p:txBody>
          <a:bodyPr spcFirstLastPara="1" wrap="square" lIns="0" tIns="9525" rIns="0" bIns="0" anchor="t" anchorCtr="0">
            <a:spAutoFit/>
          </a:bodyPr>
          <a:lstStyle/>
          <a:p>
            <a:pPr marL="28575"/>
            <a:r>
              <a:rPr lang="en-US" sz="1800" dirty="0">
                <a:latin typeface="Cambria Math"/>
                <a:ea typeface="Cambria Math"/>
                <a:cs typeface="Cambria Math"/>
                <a:sym typeface="Cambria Math"/>
              </a:rPr>
              <a:t>𝑙</a:t>
            </a:r>
            <a:r>
              <a:rPr lang="en-US" sz="1800" baseline="30000" dirty="0">
                <a:latin typeface="Calibri"/>
                <a:ea typeface="Calibri"/>
                <a:cs typeface="Calibri"/>
                <a:sym typeface="Calibri"/>
              </a:rPr>
              <a:t>(</a:t>
            </a:r>
            <a:r>
              <a:rPr lang="en-US" sz="1800" baseline="30000" dirty="0">
                <a:latin typeface="Cambria Math"/>
                <a:ea typeface="Cambria Math"/>
                <a:cs typeface="Cambria Math"/>
                <a:sym typeface="Cambria Math"/>
              </a:rPr>
              <a:t>𝑖</a:t>
            </a:r>
            <a:r>
              <a:rPr lang="en-US" sz="1800" baseline="30000" dirty="0">
                <a:latin typeface="Calibri"/>
                <a:ea typeface="Calibri"/>
                <a:cs typeface="Calibri"/>
                <a:sym typeface="Calibri"/>
              </a:rPr>
              <a:t>)</a:t>
            </a:r>
            <a:r>
              <a:rPr lang="en-US" sz="1800" dirty="0">
                <a:latin typeface="Calibri"/>
                <a:ea typeface="Calibri"/>
                <a:cs typeface="Calibri"/>
                <a:sym typeface="Calibri"/>
              </a:rPr>
              <a:t>(</a:t>
            </a:r>
            <a:r>
              <a:rPr lang="en-US" sz="2644" b="1" baseline="30000" dirty="0">
                <a:latin typeface="Cambria Math"/>
                <a:ea typeface="Cambria Math"/>
                <a:cs typeface="Cambria Math"/>
                <a:sym typeface="Cambria Math"/>
              </a:rPr>
              <a:t>𝐰</a:t>
            </a:r>
            <a:r>
              <a:rPr lang="en-US" sz="1800" dirty="0">
                <a:latin typeface="Calibri"/>
                <a:ea typeface="Calibri"/>
                <a:cs typeface="Calibri"/>
                <a:sym typeface="Calibri"/>
              </a:rPr>
              <a:t>,</a:t>
            </a:r>
            <a:r>
              <a:rPr lang="en-US" sz="1800" dirty="0">
                <a:latin typeface="Cambria Math"/>
                <a:ea typeface="Cambria Math"/>
                <a:cs typeface="Cambria Math"/>
                <a:sym typeface="Cambria Math"/>
              </a:rPr>
              <a:t>𝑏</a:t>
            </a:r>
            <a:r>
              <a:rPr lang="en-US" sz="1800" dirty="0">
                <a:latin typeface="Calibri"/>
                <a:ea typeface="Calibri"/>
                <a:cs typeface="Calibri"/>
                <a:sym typeface="Calibri"/>
              </a:rPr>
              <a:t>) = </a:t>
            </a:r>
            <a:r>
              <a:rPr lang="en-US" sz="2025" baseline="30000" dirty="0">
                <a:latin typeface="Cambria Math"/>
                <a:ea typeface="Cambria Math"/>
                <a:cs typeface="Cambria Math"/>
                <a:sym typeface="Cambria Math"/>
              </a:rPr>
              <a:t>1 </a:t>
            </a:r>
            <a:r>
              <a:rPr lang="en-US" sz="1800" dirty="0">
                <a:latin typeface="Calibri"/>
                <a:ea typeface="Calibri"/>
                <a:cs typeface="Calibri"/>
                <a:sym typeface="Calibri"/>
              </a:rPr>
              <a:t>(</a:t>
            </a:r>
            <a:r>
              <a:rPr lang="en-US" sz="1800" dirty="0">
                <a:latin typeface="Cambria Math"/>
                <a:ea typeface="Cambria Math"/>
                <a:cs typeface="Cambria Math"/>
                <a:sym typeface="Cambria Math"/>
              </a:rPr>
              <a:t>𝑦</a:t>
            </a:r>
            <a:r>
              <a:rPr lang="en-US" sz="1800" dirty="0">
                <a:latin typeface="Calibri"/>
                <a:ea typeface="Calibri"/>
                <a:cs typeface="Calibri"/>
                <a:sym typeface="Calibri"/>
              </a:rPr>
              <a:t>̂ </a:t>
            </a:r>
            <a:r>
              <a:rPr lang="en-US" sz="1800" baseline="30000" dirty="0">
                <a:latin typeface="Calibri"/>
                <a:ea typeface="Calibri"/>
                <a:cs typeface="Calibri"/>
                <a:sym typeface="Calibri"/>
              </a:rPr>
              <a:t>(</a:t>
            </a:r>
            <a:r>
              <a:rPr lang="en-US" sz="1800" baseline="30000" dirty="0">
                <a:latin typeface="Cambria Math"/>
                <a:ea typeface="Cambria Math"/>
                <a:cs typeface="Cambria Math"/>
                <a:sym typeface="Cambria Math"/>
              </a:rPr>
              <a:t>𝑖</a:t>
            </a:r>
            <a:r>
              <a:rPr lang="en-US" sz="1800" baseline="30000" dirty="0">
                <a:latin typeface="Calibri"/>
                <a:ea typeface="Calibri"/>
                <a:cs typeface="Calibri"/>
                <a:sym typeface="Calibri"/>
              </a:rPr>
              <a:t>)</a:t>
            </a:r>
            <a:r>
              <a:rPr lang="en-US" sz="1800" dirty="0">
                <a:latin typeface="Calibri"/>
                <a:ea typeface="Calibri"/>
                <a:cs typeface="Calibri"/>
                <a:sym typeface="Calibri"/>
              </a:rPr>
              <a:t>−</a:t>
            </a:r>
            <a:r>
              <a:rPr lang="en-US" sz="1800" dirty="0">
                <a:latin typeface="Cambria Math"/>
                <a:ea typeface="Cambria Math"/>
                <a:cs typeface="Cambria Math"/>
                <a:sym typeface="Cambria Math"/>
              </a:rPr>
              <a:t>𝑦</a:t>
            </a:r>
            <a:r>
              <a:rPr lang="en-US" sz="1800" baseline="30000" dirty="0">
                <a:latin typeface="Calibri"/>
                <a:ea typeface="Calibri"/>
                <a:cs typeface="Calibri"/>
                <a:sym typeface="Calibri"/>
              </a:rPr>
              <a:t>(</a:t>
            </a:r>
            <a:r>
              <a:rPr lang="en-US" sz="1800" baseline="30000" dirty="0">
                <a:latin typeface="Cambria Math"/>
                <a:ea typeface="Cambria Math"/>
                <a:cs typeface="Cambria Math"/>
                <a:sym typeface="Cambria Math"/>
              </a:rPr>
              <a:t>𝑖</a:t>
            </a:r>
            <a:r>
              <a:rPr lang="en-US" sz="1800" baseline="30000" dirty="0">
                <a:latin typeface="Calibri"/>
                <a:ea typeface="Calibri"/>
                <a:cs typeface="Calibri"/>
                <a:sym typeface="Calibri"/>
              </a:rPr>
              <a:t>)</a:t>
            </a:r>
            <a:r>
              <a:rPr lang="en-US" sz="1800" dirty="0">
                <a:latin typeface="Calibri"/>
                <a:ea typeface="Calibri"/>
                <a:cs typeface="Calibri"/>
                <a:sym typeface="Calibri"/>
              </a:rPr>
              <a:t>)</a:t>
            </a:r>
            <a:r>
              <a:rPr lang="en-US" sz="1800" baseline="30000" dirty="0">
                <a:latin typeface="Calibri"/>
                <a:ea typeface="Calibri"/>
                <a:cs typeface="Calibri"/>
                <a:sym typeface="Calibri"/>
              </a:rPr>
              <a:t>2</a:t>
            </a:r>
            <a:endParaRPr sz="1800" baseline="30000" dirty="0">
              <a:latin typeface="Calibri"/>
              <a:ea typeface="Calibri"/>
              <a:cs typeface="Calibri"/>
              <a:sym typeface="Calibri"/>
            </a:endParaRPr>
          </a:p>
        </p:txBody>
      </p:sp>
      <p:sp>
        <p:nvSpPr>
          <p:cNvPr id="678" name="Google Shape;678;p44"/>
          <p:cNvSpPr txBox="1"/>
          <p:nvPr/>
        </p:nvSpPr>
        <p:spPr>
          <a:xfrm>
            <a:off x="687704" y="3156584"/>
            <a:ext cx="5248275" cy="927818"/>
          </a:xfrm>
          <a:prstGeom prst="rect">
            <a:avLst/>
          </a:prstGeom>
          <a:noFill/>
          <a:ln>
            <a:noFill/>
          </a:ln>
        </p:spPr>
        <p:txBody>
          <a:bodyPr spcFirstLastPara="1" wrap="square" lIns="0" tIns="9525" rIns="0" bIns="0" anchor="t" anchorCtr="0">
            <a:spAutoFit/>
          </a:bodyPr>
          <a:lstStyle/>
          <a:p>
            <a:pPr marL="1286828"/>
            <a:r>
              <a:rPr lang="en-US" sz="1350" dirty="0">
                <a:latin typeface="Cambria Math"/>
                <a:ea typeface="Cambria Math"/>
                <a:cs typeface="Cambria Math"/>
                <a:sym typeface="Cambria Math"/>
              </a:rPr>
              <a:t>2</a:t>
            </a:r>
            <a:endParaRPr sz="1350" dirty="0">
              <a:latin typeface="Cambria Math"/>
              <a:ea typeface="Cambria Math"/>
              <a:cs typeface="Cambria Math"/>
              <a:sym typeface="Cambria Math"/>
            </a:endParaRPr>
          </a:p>
          <a:p>
            <a:pPr marL="180975" indent="-171450">
              <a:spcBef>
                <a:spcPts val="23"/>
              </a:spcBef>
              <a:buSzPts val="2800"/>
              <a:buFont typeface="Arial"/>
              <a:buChar char="•"/>
            </a:pPr>
            <a:r>
              <a:rPr lang="en-US" sz="2100" dirty="0">
                <a:latin typeface="Calibri"/>
                <a:ea typeface="Calibri"/>
                <a:cs typeface="Calibri"/>
                <a:sym typeface="Calibri"/>
              </a:rPr>
              <a:t>To measure quality over the entire training set,</a:t>
            </a:r>
            <a:endParaRPr sz="2100" dirty="0">
              <a:latin typeface="Calibri"/>
              <a:ea typeface="Calibri"/>
              <a:cs typeface="Calibri"/>
              <a:sym typeface="Calibri"/>
            </a:endParaRPr>
          </a:p>
          <a:p>
            <a:pPr marL="191453">
              <a:spcBef>
                <a:spcPts val="488"/>
              </a:spcBef>
            </a:pPr>
            <a:r>
              <a:rPr lang="en-US" sz="2100" dirty="0">
                <a:latin typeface="Calibri"/>
                <a:ea typeface="Calibri"/>
                <a:cs typeface="Calibri"/>
                <a:sym typeface="Calibri"/>
              </a:rPr>
              <a:t>we average over all </a:t>
            </a:r>
            <a:r>
              <a:rPr lang="en-US" sz="2100" i="1" dirty="0">
                <a:latin typeface="Times New Roman"/>
                <a:ea typeface="Times New Roman"/>
                <a:cs typeface="Times New Roman"/>
                <a:sym typeface="Times New Roman"/>
              </a:rPr>
              <a:t>K </a:t>
            </a:r>
            <a:r>
              <a:rPr lang="en-US" sz="2100" dirty="0">
                <a:latin typeface="Calibri"/>
                <a:ea typeface="Calibri"/>
                <a:cs typeface="Calibri"/>
                <a:sym typeface="Calibri"/>
              </a:rPr>
              <a:t>training examples</a:t>
            </a:r>
            <a:endParaRPr sz="2100" dirty="0">
              <a:latin typeface="Calibri"/>
              <a:ea typeface="Calibri"/>
              <a:cs typeface="Calibri"/>
              <a:sym typeface="Calibri"/>
            </a:endParaRPr>
          </a:p>
        </p:txBody>
      </p:sp>
      <p:pic>
        <p:nvPicPr>
          <p:cNvPr id="689" name="Google Shape;689;p44"/>
          <p:cNvPicPr preferRelativeResize="0"/>
          <p:nvPr/>
        </p:nvPicPr>
        <p:blipFill rotWithShape="1">
          <a:blip r:embed="rId3">
            <a:alphaModFix/>
          </a:blip>
          <a:srcRect/>
          <a:stretch/>
        </p:blipFill>
        <p:spPr>
          <a:xfrm>
            <a:off x="6281995" y="2757639"/>
            <a:ext cx="2519105" cy="1636541"/>
          </a:xfrm>
          <a:prstGeom prst="rect">
            <a:avLst/>
          </a:prstGeom>
          <a:noFill/>
          <a:ln>
            <a:noFill/>
          </a:ln>
        </p:spPr>
      </p:pic>
      <p:sp>
        <p:nvSpPr>
          <p:cNvPr id="690" name="Google Shape;690;p44"/>
          <p:cNvSpPr txBox="1"/>
          <p:nvPr/>
        </p:nvSpPr>
        <p:spPr>
          <a:xfrm>
            <a:off x="6476234" y="4509897"/>
            <a:ext cx="1920240" cy="217367"/>
          </a:xfrm>
          <a:prstGeom prst="rect">
            <a:avLst/>
          </a:prstGeom>
          <a:noFill/>
          <a:ln>
            <a:noFill/>
          </a:ln>
        </p:spPr>
        <p:txBody>
          <a:bodyPr spcFirstLastPara="1" wrap="square" lIns="0" tIns="9525" rIns="0" bIns="0" anchor="t" anchorCtr="0">
            <a:spAutoFit/>
          </a:bodyPr>
          <a:lstStyle/>
          <a:p>
            <a:pPr marL="9525"/>
            <a:r>
              <a:rPr lang="en-US" sz="1350">
                <a:latin typeface="Calibri"/>
                <a:ea typeface="Calibri"/>
                <a:cs typeface="Calibri"/>
                <a:sym typeface="Calibri"/>
              </a:rPr>
              <a:t>Residual = truth - predicted</a:t>
            </a:r>
            <a:endParaRPr sz="135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AD28-9717-7A77-BD16-0844B4CA8EB9}"/>
              </a:ext>
            </a:extLst>
          </p:cNvPr>
          <p:cNvSpPr>
            <a:spLocks noGrp="1"/>
          </p:cNvSpPr>
          <p:nvPr>
            <p:ph type="title"/>
          </p:nvPr>
        </p:nvSpPr>
        <p:spPr/>
        <p:txBody>
          <a:bodyPr/>
          <a:lstStyle/>
          <a:p>
            <a:r>
              <a:rPr lang="en-US" dirty="0"/>
              <a:t>Regularization</a:t>
            </a:r>
          </a:p>
        </p:txBody>
      </p:sp>
      <p:sp>
        <p:nvSpPr>
          <p:cNvPr id="3" name="Text Placeholder 2">
            <a:extLst>
              <a:ext uri="{FF2B5EF4-FFF2-40B4-BE49-F238E27FC236}">
                <a16:creationId xmlns:a16="http://schemas.microsoft.com/office/drawing/2014/main" id="{B36E9854-2065-9AC3-C12A-A8B30C0E1BF0}"/>
              </a:ext>
            </a:extLst>
          </p:cNvPr>
          <p:cNvSpPr>
            <a:spLocks noGrp="1"/>
          </p:cNvSpPr>
          <p:nvPr>
            <p:ph type="body" idx="1"/>
          </p:nvPr>
        </p:nvSpPr>
        <p:spPr/>
        <p:txBody>
          <a:bodyPr/>
          <a:lstStyle/>
          <a:p>
            <a:r>
              <a:rPr lang="en-US" sz="2400" dirty="0"/>
              <a:t>There are extensions of the training of the linear model called regularization methods. </a:t>
            </a:r>
          </a:p>
          <a:p>
            <a:endParaRPr lang="en-US" sz="2400" dirty="0"/>
          </a:p>
          <a:p>
            <a:r>
              <a:rPr lang="en-US" sz="2400" dirty="0"/>
              <a:t>These seek to both minimize the sum of the squared error of the model on the training data (using ordinary least squares) but also to reduce the complexity of the model (like the number or absolute size of the sum of all coefficients in the model).</a:t>
            </a:r>
          </a:p>
          <a:p>
            <a:endParaRPr lang="en-US" dirty="0"/>
          </a:p>
        </p:txBody>
      </p:sp>
    </p:spTree>
    <p:extLst>
      <p:ext uri="{BB962C8B-B14F-4D97-AF65-F5344CB8AC3E}">
        <p14:creationId xmlns:p14="http://schemas.microsoft.com/office/powerpoint/2010/main" val="63553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6E81-8255-314C-D2AA-A43D658C0291}"/>
              </a:ext>
            </a:extLst>
          </p:cNvPr>
          <p:cNvSpPr>
            <a:spLocks noGrp="1"/>
          </p:cNvSpPr>
          <p:nvPr>
            <p:ph type="title"/>
          </p:nvPr>
        </p:nvSpPr>
        <p:spPr>
          <a:xfrm>
            <a:off x="457200" y="-51181"/>
            <a:ext cx="8229600" cy="1143000"/>
          </a:xfrm>
        </p:spPr>
        <p:txBody>
          <a:bodyPr/>
          <a:lstStyle/>
          <a:p>
            <a:r>
              <a:rPr lang="en-US" dirty="0"/>
              <a:t>Regularization</a:t>
            </a:r>
          </a:p>
        </p:txBody>
      </p:sp>
      <p:sp>
        <p:nvSpPr>
          <p:cNvPr id="3" name="Text Placeholder 2">
            <a:extLst>
              <a:ext uri="{FF2B5EF4-FFF2-40B4-BE49-F238E27FC236}">
                <a16:creationId xmlns:a16="http://schemas.microsoft.com/office/drawing/2014/main" id="{19F4B6D1-0602-0450-788B-C7D927F84FE3}"/>
              </a:ext>
            </a:extLst>
          </p:cNvPr>
          <p:cNvSpPr>
            <a:spLocks noGrp="1"/>
          </p:cNvSpPr>
          <p:nvPr>
            <p:ph type="body" idx="1"/>
          </p:nvPr>
        </p:nvSpPr>
        <p:spPr>
          <a:xfrm>
            <a:off x="457200" y="1091819"/>
            <a:ext cx="8229600" cy="4525963"/>
          </a:xfrm>
        </p:spPr>
        <p:txBody>
          <a:bodyPr/>
          <a:lstStyle/>
          <a:p>
            <a:r>
              <a:rPr lang="en-US" sz="2400" dirty="0"/>
              <a:t>Two popular examples of regularization procedures for linear regression are:</a:t>
            </a:r>
          </a:p>
          <a:p>
            <a:pPr>
              <a:buFont typeface="Arial" panose="020B0604020202020204" pitchFamily="34" charset="0"/>
              <a:buChar char="•"/>
            </a:pPr>
            <a:endParaRPr lang="en-US" sz="2400" dirty="0">
              <a:hlinkClick r:id="" action="ppaction://noaction"/>
            </a:endParaRPr>
          </a:p>
          <a:p>
            <a:pPr>
              <a:buFont typeface="Arial" panose="020B0604020202020204" pitchFamily="34" charset="0"/>
              <a:buChar char="•"/>
            </a:pPr>
            <a:r>
              <a:rPr lang="en-US" sz="2400" dirty="0">
                <a:hlinkClick r:id="" action="ppaction://noaction"/>
              </a:rPr>
              <a:t>Lasso Regression</a:t>
            </a:r>
            <a:r>
              <a:rPr lang="en-US" sz="2400" dirty="0"/>
              <a:t>: where Ordinary Least Squares is modified to also minimize the absolute sum of the coefficients (called L1 regularization).</a:t>
            </a:r>
          </a:p>
          <a:p>
            <a:pPr>
              <a:buFont typeface="Arial" panose="020B0604020202020204" pitchFamily="34" charset="0"/>
              <a:buChar char="•"/>
            </a:pPr>
            <a:r>
              <a:rPr lang="en-US" sz="2400" dirty="0">
                <a:hlinkClick r:id="rId2"/>
              </a:rPr>
              <a:t>Ridge Regression</a:t>
            </a:r>
            <a:r>
              <a:rPr lang="en-US" sz="2400" dirty="0"/>
              <a:t>: where Ordinary Least Squares is modified to also minimize the squared absolute sum of the coefficients (called L2 regularization).</a:t>
            </a:r>
          </a:p>
          <a:p>
            <a:endParaRPr lang="en-US" sz="2400" dirty="0"/>
          </a:p>
          <a:p>
            <a:r>
              <a:rPr lang="en-US" sz="2400" dirty="0"/>
              <a:t>These methods are effective to use when there is collinearity in your input values and ordinary least squares would overfit the training data.</a:t>
            </a:r>
          </a:p>
          <a:p>
            <a:endParaRPr lang="en-US" sz="2400" dirty="0"/>
          </a:p>
        </p:txBody>
      </p:sp>
    </p:spTree>
    <p:extLst>
      <p:ext uri="{BB962C8B-B14F-4D97-AF65-F5344CB8AC3E}">
        <p14:creationId xmlns:p14="http://schemas.microsoft.com/office/powerpoint/2010/main" val="9877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8569-71FE-0859-97FC-C3F02FEAF7A0}"/>
              </a:ext>
            </a:extLst>
          </p:cNvPr>
          <p:cNvSpPr>
            <a:spLocks noGrp="1"/>
          </p:cNvSpPr>
          <p:nvPr>
            <p:ph type="title"/>
          </p:nvPr>
        </p:nvSpPr>
        <p:spPr/>
        <p:txBody>
          <a:bodyPr/>
          <a:lstStyle/>
          <a:p>
            <a:r>
              <a:rPr lang="en-US" dirty="0"/>
              <a:t>Lasso (L1 Regularization)</a:t>
            </a:r>
          </a:p>
        </p:txBody>
      </p:sp>
      <p:sp>
        <p:nvSpPr>
          <p:cNvPr id="3" name="Text Placeholder 2">
            <a:extLst>
              <a:ext uri="{FF2B5EF4-FFF2-40B4-BE49-F238E27FC236}">
                <a16:creationId xmlns:a16="http://schemas.microsoft.com/office/drawing/2014/main" id="{10D33FFD-B1C6-B868-D742-DF619245C242}"/>
              </a:ext>
            </a:extLst>
          </p:cNvPr>
          <p:cNvSpPr>
            <a:spLocks noGrp="1"/>
          </p:cNvSpPr>
          <p:nvPr>
            <p:ph type="body" idx="1"/>
          </p:nvPr>
        </p:nvSpPr>
        <p:spPr/>
        <p:txBody>
          <a:bodyPr/>
          <a:lstStyle/>
          <a:p>
            <a:r>
              <a:rPr lang="en-US" sz="2000" dirty="0"/>
              <a:t>Lasso regression is a regularization technique. It is used over regression methods for a more accurate prediction. </a:t>
            </a:r>
          </a:p>
          <a:p>
            <a:endParaRPr lang="en-US" sz="2000" dirty="0"/>
          </a:p>
          <a:p>
            <a:r>
              <a:rPr lang="en-US" sz="2000" dirty="0"/>
              <a:t>This model uses shrinkage. Shrinkage is where data values are shrunk towards a central point as the mean. The lasso procedure encourages simple, sparse models (i.e. models with fewer parameters). </a:t>
            </a:r>
          </a:p>
          <a:p>
            <a:endParaRPr lang="en-US" sz="2000" dirty="0"/>
          </a:p>
          <a:p>
            <a:r>
              <a:rPr lang="en-US" sz="2000" dirty="0"/>
              <a:t>Lasso Regression uses L1 regularization. It is used when we have more features because it automatically performs feature selection.</a:t>
            </a:r>
          </a:p>
        </p:txBody>
      </p:sp>
    </p:spTree>
    <p:extLst>
      <p:ext uri="{BB962C8B-B14F-4D97-AF65-F5344CB8AC3E}">
        <p14:creationId xmlns:p14="http://schemas.microsoft.com/office/powerpoint/2010/main" val="1386076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7840-6306-5ACB-C7A1-BEC6BCAF8A76}"/>
              </a:ext>
            </a:extLst>
          </p:cNvPr>
          <p:cNvSpPr>
            <a:spLocks noGrp="1"/>
          </p:cNvSpPr>
          <p:nvPr>
            <p:ph type="title"/>
          </p:nvPr>
        </p:nvSpPr>
        <p:spPr/>
        <p:txBody>
          <a:bodyPr/>
          <a:lstStyle/>
          <a:p>
            <a:r>
              <a:rPr lang="en-US" dirty="0"/>
              <a:t>Lasso Regression </a:t>
            </a:r>
          </a:p>
        </p:txBody>
      </p:sp>
      <p:pic>
        <p:nvPicPr>
          <p:cNvPr id="5" name="Picture 4" descr="Text&#10;&#10;Description automatically generated">
            <a:extLst>
              <a:ext uri="{FF2B5EF4-FFF2-40B4-BE49-F238E27FC236}">
                <a16:creationId xmlns:a16="http://schemas.microsoft.com/office/drawing/2014/main" id="{A655362E-F9B8-18EA-A4A5-CA8B9BF4137D}"/>
              </a:ext>
            </a:extLst>
          </p:cNvPr>
          <p:cNvPicPr>
            <a:picLocks noChangeAspect="1"/>
          </p:cNvPicPr>
          <p:nvPr/>
        </p:nvPicPr>
        <p:blipFill>
          <a:blip r:embed="rId2"/>
          <a:stretch>
            <a:fillRect/>
          </a:stretch>
        </p:blipFill>
        <p:spPr>
          <a:xfrm>
            <a:off x="358227" y="1732016"/>
            <a:ext cx="8620301" cy="1779675"/>
          </a:xfrm>
          <a:prstGeom prst="rect">
            <a:avLst/>
          </a:prstGeom>
        </p:spPr>
      </p:pic>
      <p:sp>
        <p:nvSpPr>
          <p:cNvPr id="7" name="TextBox 6">
            <a:extLst>
              <a:ext uri="{FF2B5EF4-FFF2-40B4-BE49-F238E27FC236}">
                <a16:creationId xmlns:a16="http://schemas.microsoft.com/office/drawing/2014/main" id="{D4448DD1-4DD5-8DAE-AE70-48C966D4E75C}"/>
              </a:ext>
            </a:extLst>
          </p:cNvPr>
          <p:cNvSpPr txBox="1"/>
          <p:nvPr/>
        </p:nvSpPr>
        <p:spPr>
          <a:xfrm>
            <a:off x="840827" y="6308725"/>
            <a:ext cx="6705600" cy="307777"/>
          </a:xfrm>
          <a:prstGeom prst="rect">
            <a:avLst/>
          </a:prstGeom>
          <a:noFill/>
        </p:spPr>
        <p:txBody>
          <a:bodyPr wrap="square">
            <a:spAutoFit/>
          </a:bodyPr>
          <a:lstStyle/>
          <a:p>
            <a:r>
              <a:rPr lang="en-US" dirty="0"/>
              <a:t>https://</a:t>
            </a:r>
            <a:r>
              <a:rPr lang="en-US" dirty="0" err="1"/>
              <a:t>www.mygreatlearning.com</a:t>
            </a:r>
            <a:r>
              <a:rPr lang="en-US" dirty="0"/>
              <a:t>/blog/understanding-of-lasso-regression/</a:t>
            </a:r>
          </a:p>
        </p:txBody>
      </p:sp>
      <p:sp>
        <p:nvSpPr>
          <p:cNvPr id="8" name="Rectangle 1">
            <a:extLst>
              <a:ext uri="{FF2B5EF4-FFF2-40B4-BE49-F238E27FC236}">
                <a16:creationId xmlns:a16="http://schemas.microsoft.com/office/drawing/2014/main" id="{3EF101ED-40F1-E56B-6B51-B8686080AE5D}"/>
              </a:ext>
            </a:extLst>
          </p:cNvPr>
          <p:cNvSpPr>
            <a:spLocks noChangeArrowheads="1"/>
          </p:cNvSpPr>
          <p:nvPr/>
        </p:nvSpPr>
        <p:spPr bwMode="auto">
          <a:xfrm>
            <a:off x="840827" y="4492809"/>
            <a:ext cx="822052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difference between ridge and lasso regression is that it tends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make coefficients to absolute zero as compared to Ridge which never sets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value of coefficient to absolute zero.</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9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utoShape 2" descr=" L_{lasso} = argmin_{\hat{\beta}}\left ({\left \| Y- \beta * X \right \|}^{2} + \lambda * {\left \| \beta  \right \|}_{1}  \right ) ">
            <a:extLst>
              <a:ext uri="{FF2B5EF4-FFF2-40B4-BE49-F238E27FC236}">
                <a16:creationId xmlns:a16="http://schemas.microsoft.com/office/drawing/2014/main" id="{A4C47626-34D9-4C76-E1DD-02836A13D960}"/>
              </a:ext>
            </a:extLst>
          </p:cNvPr>
          <p:cNvSpPr>
            <a:spLocks noChangeAspect="1" noChangeArrowheads="1"/>
          </p:cNvSpPr>
          <p:nvPr/>
        </p:nvSpPr>
        <p:spPr bwMode="auto">
          <a:xfrm>
            <a:off x="358227" y="4946649"/>
            <a:ext cx="6540500" cy="6223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533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FF0A-B3B6-3346-3C74-B8E0E240047F}"/>
              </a:ext>
            </a:extLst>
          </p:cNvPr>
          <p:cNvSpPr>
            <a:spLocks noGrp="1"/>
          </p:cNvSpPr>
          <p:nvPr>
            <p:ph type="title"/>
          </p:nvPr>
        </p:nvSpPr>
        <p:spPr/>
        <p:txBody>
          <a:bodyPr/>
          <a:lstStyle/>
          <a:p>
            <a:r>
              <a:rPr lang="en-US" b="1" dirty="0"/>
              <a:t>Ridge Regression </a:t>
            </a:r>
          </a:p>
        </p:txBody>
      </p:sp>
      <p:pic>
        <p:nvPicPr>
          <p:cNvPr id="5" name="Picture 4" descr="Text&#10;&#10;Description automatically generated">
            <a:extLst>
              <a:ext uri="{FF2B5EF4-FFF2-40B4-BE49-F238E27FC236}">
                <a16:creationId xmlns:a16="http://schemas.microsoft.com/office/drawing/2014/main" id="{71C624BB-B186-F171-9A7A-77F28F50F0FF}"/>
              </a:ext>
            </a:extLst>
          </p:cNvPr>
          <p:cNvPicPr>
            <a:picLocks noChangeAspect="1"/>
          </p:cNvPicPr>
          <p:nvPr/>
        </p:nvPicPr>
        <p:blipFill>
          <a:blip r:embed="rId2"/>
          <a:stretch>
            <a:fillRect/>
          </a:stretch>
        </p:blipFill>
        <p:spPr>
          <a:xfrm>
            <a:off x="457199" y="1382337"/>
            <a:ext cx="6143297" cy="1373563"/>
          </a:xfrm>
          <a:prstGeom prst="rect">
            <a:avLst/>
          </a:prstGeom>
        </p:spPr>
      </p:pic>
      <p:sp>
        <p:nvSpPr>
          <p:cNvPr id="7" name="TextBox 6">
            <a:extLst>
              <a:ext uri="{FF2B5EF4-FFF2-40B4-BE49-F238E27FC236}">
                <a16:creationId xmlns:a16="http://schemas.microsoft.com/office/drawing/2014/main" id="{E7AEC033-7368-FE99-5F81-909BD5EDCFF9}"/>
              </a:ext>
            </a:extLst>
          </p:cNvPr>
          <p:cNvSpPr txBox="1"/>
          <p:nvPr/>
        </p:nvSpPr>
        <p:spPr>
          <a:xfrm>
            <a:off x="755649" y="6047115"/>
            <a:ext cx="6538529" cy="523220"/>
          </a:xfrm>
          <a:prstGeom prst="rect">
            <a:avLst/>
          </a:prstGeom>
          <a:noFill/>
        </p:spPr>
        <p:txBody>
          <a:bodyPr wrap="square">
            <a:spAutoFit/>
          </a:bodyPr>
          <a:lstStyle/>
          <a:p>
            <a:r>
              <a:rPr lang="en-US" dirty="0">
                <a:hlinkClick r:id="rId3"/>
              </a:rPr>
              <a:t>https://www.datacamp.com/tutorial/tutorial-lasso-ridge-regression</a:t>
            </a:r>
            <a:endParaRPr lang="en-US" dirty="0"/>
          </a:p>
          <a:p>
            <a:r>
              <a:rPr lang="en-US" dirty="0"/>
              <a:t>https://</a:t>
            </a:r>
            <a:r>
              <a:rPr lang="en-US" dirty="0" err="1"/>
              <a:t>www.geeksforgeeks.org</a:t>
            </a:r>
            <a:r>
              <a:rPr lang="en-US" dirty="0"/>
              <a:t>/lasso-vs-ridge-vs-elastic-net-ml/</a:t>
            </a:r>
          </a:p>
        </p:txBody>
      </p:sp>
      <p:sp>
        <p:nvSpPr>
          <p:cNvPr id="9" name="TextBox 8">
            <a:extLst>
              <a:ext uri="{FF2B5EF4-FFF2-40B4-BE49-F238E27FC236}">
                <a16:creationId xmlns:a16="http://schemas.microsoft.com/office/drawing/2014/main" id="{0D6D33E1-F0B0-738B-4A39-E890021F15C6}"/>
              </a:ext>
            </a:extLst>
          </p:cNvPr>
          <p:cNvSpPr txBox="1"/>
          <p:nvPr/>
        </p:nvSpPr>
        <p:spPr>
          <a:xfrm>
            <a:off x="1015781" y="2755900"/>
            <a:ext cx="7112438" cy="1938992"/>
          </a:xfrm>
          <a:prstGeom prst="rect">
            <a:avLst/>
          </a:prstGeom>
          <a:noFill/>
        </p:spPr>
        <p:txBody>
          <a:bodyPr wrap="square">
            <a:spAutoFit/>
          </a:bodyPr>
          <a:lstStyle/>
          <a:p>
            <a:r>
              <a:rPr lang="en-US" sz="2000" dirty="0"/>
              <a:t>Similar to the lasso regression, ridge regression puts a similar constraint on the coefficients by introducing a penalty factor. </a:t>
            </a:r>
          </a:p>
          <a:p>
            <a:endParaRPr lang="en-US" sz="2000" dirty="0"/>
          </a:p>
          <a:p>
            <a:r>
              <a:rPr lang="en-US" sz="2000" dirty="0"/>
              <a:t>However, </a:t>
            </a:r>
            <a:r>
              <a:rPr lang="en-US" sz="2000" b="1" dirty="0"/>
              <a:t>while lasso regression takes the magnitude of the coefficients, ridge regression takes the square</a:t>
            </a:r>
            <a:r>
              <a:rPr lang="en-US" sz="2000" dirty="0"/>
              <a:t>. Ridge regression is also referred to as L2 Regularization.</a:t>
            </a:r>
          </a:p>
        </p:txBody>
      </p:sp>
      <p:sp>
        <p:nvSpPr>
          <p:cNvPr id="11" name="TextBox 10">
            <a:extLst>
              <a:ext uri="{FF2B5EF4-FFF2-40B4-BE49-F238E27FC236}">
                <a16:creationId xmlns:a16="http://schemas.microsoft.com/office/drawing/2014/main" id="{11FA1923-2FA7-A335-8579-6911419FBA9F}"/>
              </a:ext>
            </a:extLst>
          </p:cNvPr>
          <p:cNvSpPr txBox="1"/>
          <p:nvPr/>
        </p:nvSpPr>
        <p:spPr>
          <a:xfrm>
            <a:off x="972207" y="4810896"/>
            <a:ext cx="7156012" cy="830997"/>
          </a:xfrm>
          <a:prstGeom prst="rect">
            <a:avLst/>
          </a:prstGeom>
          <a:noFill/>
        </p:spPr>
        <p:txBody>
          <a:bodyPr wrap="square">
            <a:spAutoFit/>
          </a:bodyPr>
          <a:lstStyle/>
          <a:p>
            <a:r>
              <a:rPr lang="en-US" sz="1600" dirty="0"/>
              <a:t>Ridge regression decreases the complexity of a model but does not reduce the number of variables since it never leads to a coefficient been zero rather only minimizes it. Hence, this model is not good for feature reduction.</a:t>
            </a:r>
          </a:p>
        </p:txBody>
      </p:sp>
    </p:spTree>
    <p:extLst>
      <p:ext uri="{BB962C8B-B14F-4D97-AF65-F5344CB8AC3E}">
        <p14:creationId xmlns:p14="http://schemas.microsoft.com/office/powerpoint/2010/main" val="219266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0">
            <a:extLst>
              <a:ext uri="{FF2B5EF4-FFF2-40B4-BE49-F238E27FC236}">
                <a16:creationId xmlns:a16="http://schemas.microsoft.com/office/drawing/2014/main" id="{97D3CC55-9DB1-9FED-5F96-43619F410886}"/>
              </a:ext>
            </a:extLst>
          </p:cNvPr>
          <p:cNvSpPr>
            <a:spLocks noGrp="1" noChangeArrowheads="1"/>
          </p:cNvSpPr>
          <p:nvPr>
            <p:ph type="title"/>
          </p:nvPr>
        </p:nvSpPr>
        <p:spPr>
          <a:xfrm>
            <a:off x="457200" y="2602196"/>
            <a:ext cx="8229600" cy="1143000"/>
          </a:xfrm>
        </p:spPr>
        <p:txBody>
          <a:bodyPr/>
          <a:lstStyle/>
          <a:p>
            <a:r>
              <a:rPr lang="en-US" altLang="en-US" b="1" dirty="0">
                <a:solidFill>
                  <a:schemeClr val="accent6"/>
                </a:solidFill>
              </a:rPr>
              <a:t>Logistic Regression</a:t>
            </a:r>
            <a:endParaRPr lang="en-GB" altLang="en-US" b="1" dirty="0">
              <a:solidFill>
                <a:schemeClr val="accent6"/>
              </a:solidFill>
            </a:endParaRPr>
          </a:p>
        </p:txBody>
      </p:sp>
      <p:sp>
        <p:nvSpPr>
          <p:cNvPr id="4106" name="Rectangle 8">
            <a:extLst>
              <a:ext uri="{FF2B5EF4-FFF2-40B4-BE49-F238E27FC236}">
                <a16:creationId xmlns:a16="http://schemas.microsoft.com/office/drawing/2014/main" id="{C642052C-B410-D714-0DC1-84E34ACE8DAC}"/>
              </a:ext>
            </a:extLst>
          </p:cNvPr>
          <p:cNvSpPr>
            <a:spLocks noChangeArrowheads="1"/>
          </p:cNvSpPr>
          <p:nvPr/>
        </p:nvSpPr>
        <p:spPr bwMode="auto">
          <a:xfrm>
            <a:off x="5798527" y="2725615"/>
            <a:ext cx="168750"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nSpc>
                <a:spcPct val="100000"/>
              </a:lnSpc>
              <a:spcBef>
                <a:spcPct val="0"/>
              </a:spcBef>
              <a:buClrTx/>
              <a:buSzTx/>
              <a:buFontTx/>
              <a:buNone/>
            </a:pPr>
            <a:endParaRPr lang="en-GB" altLang="en-US" sz="1846" i="1"/>
          </a:p>
        </p:txBody>
      </p:sp>
    </p:spTree>
    <p:extLst>
      <p:ext uri="{BB962C8B-B14F-4D97-AF65-F5344CB8AC3E}">
        <p14:creationId xmlns:p14="http://schemas.microsoft.com/office/powerpoint/2010/main" val="17389006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0">
            <a:extLst>
              <a:ext uri="{FF2B5EF4-FFF2-40B4-BE49-F238E27FC236}">
                <a16:creationId xmlns:a16="http://schemas.microsoft.com/office/drawing/2014/main" id="{97D3CC55-9DB1-9FED-5F96-43619F410886}"/>
              </a:ext>
            </a:extLst>
          </p:cNvPr>
          <p:cNvSpPr>
            <a:spLocks noGrp="1" noChangeArrowheads="1"/>
          </p:cNvSpPr>
          <p:nvPr>
            <p:ph type="title"/>
          </p:nvPr>
        </p:nvSpPr>
        <p:spPr/>
        <p:txBody>
          <a:bodyPr/>
          <a:lstStyle/>
          <a:p>
            <a:r>
              <a:rPr lang="fr-FR" altLang="en-US" b="1" dirty="0">
                <a:solidFill>
                  <a:schemeClr val="accent6"/>
                </a:solidFill>
              </a:rPr>
              <a:t>Simple L</a:t>
            </a:r>
            <a:r>
              <a:rPr lang="en-GB" altLang="en-US" b="1" dirty="0" err="1">
                <a:solidFill>
                  <a:schemeClr val="accent6"/>
                </a:solidFill>
              </a:rPr>
              <a:t>inear</a:t>
            </a:r>
            <a:r>
              <a:rPr lang="en-GB" altLang="en-US" b="1" dirty="0">
                <a:solidFill>
                  <a:schemeClr val="accent6"/>
                </a:solidFill>
              </a:rPr>
              <a:t> Regression</a:t>
            </a:r>
          </a:p>
        </p:txBody>
      </p:sp>
      <p:sp>
        <p:nvSpPr>
          <p:cNvPr id="4100" name="Rectangle 21">
            <a:extLst>
              <a:ext uri="{FF2B5EF4-FFF2-40B4-BE49-F238E27FC236}">
                <a16:creationId xmlns:a16="http://schemas.microsoft.com/office/drawing/2014/main" id="{BFF48B9E-27E4-129B-CE77-A78486195B86}"/>
              </a:ext>
            </a:extLst>
          </p:cNvPr>
          <p:cNvSpPr>
            <a:spLocks noGrp="1" noChangeArrowheads="1"/>
          </p:cNvSpPr>
          <p:nvPr>
            <p:ph type="body" idx="1"/>
          </p:nvPr>
        </p:nvSpPr>
        <p:spPr/>
        <p:txBody>
          <a:bodyPr/>
          <a:lstStyle/>
          <a:p>
            <a:pPr>
              <a:lnSpc>
                <a:spcPct val="80000"/>
              </a:lnSpc>
            </a:pPr>
            <a:r>
              <a:rPr lang="fr-FR" altLang="en-US" sz="1846"/>
              <a:t>R</a:t>
            </a:r>
            <a:r>
              <a:rPr lang="en-GB" altLang="en-US" sz="1846"/>
              <a:t>elation between 2 continuous variables</a:t>
            </a:r>
            <a:r>
              <a:rPr lang="fr-FR" altLang="en-US" sz="1846"/>
              <a:t> (SBP and age)</a:t>
            </a:r>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r>
              <a:rPr lang="fr-FR" altLang="en-US" sz="1846"/>
              <a:t>Regression coefficient </a:t>
            </a:r>
            <a:r>
              <a:rPr lang="en-GB" altLang="en-US" sz="1846">
                <a:latin typeface="Symbol" pitchFamily="2" charset="2"/>
              </a:rPr>
              <a:t>b</a:t>
            </a:r>
            <a:r>
              <a:rPr lang="en-GB" altLang="en-US" sz="1846" baseline="-25000"/>
              <a:t>1</a:t>
            </a:r>
            <a:endParaRPr lang="fr-FR" altLang="en-US" sz="1846" baseline="-25000"/>
          </a:p>
          <a:p>
            <a:pPr lvl="1">
              <a:lnSpc>
                <a:spcPct val="80000"/>
              </a:lnSpc>
            </a:pPr>
            <a:r>
              <a:rPr lang="fr-FR" altLang="en-US" sz="1662"/>
              <a:t>M</a:t>
            </a:r>
            <a:r>
              <a:rPr lang="en-GB" altLang="en-US" sz="1662"/>
              <a:t>easures association</a:t>
            </a:r>
            <a:r>
              <a:rPr lang="fr-FR" altLang="en-US" sz="1662"/>
              <a:t> </a:t>
            </a:r>
            <a:r>
              <a:rPr lang="en-GB" altLang="en-US" sz="1662"/>
              <a:t>between y and x</a:t>
            </a:r>
            <a:endParaRPr lang="fr-FR" altLang="en-US" sz="1662"/>
          </a:p>
          <a:p>
            <a:pPr lvl="1">
              <a:lnSpc>
                <a:spcPct val="80000"/>
              </a:lnSpc>
            </a:pPr>
            <a:r>
              <a:rPr lang="fr-FR" altLang="en-US" sz="1662"/>
              <a:t>Amount by which y changes on average when x changes by one unit</a:t>
            </a:r>
          </a:p>
          <a:p>
            <a:pPr lvl="1">
              <a:lnSpc>
                <a:spcPct val="80000"/>
              </a:lnSpc>
            </a:pPr>
            <a:r>
              <a:rPr lang="fr-FR" altLang="en-US" sz="1662">
                <a:solidFill>
                  <a:schemeClr val="hlink"/>
                </a:solidFill>
              </a:rPr>
              <a:t>Least squares method</a:t>
            </a:r>
          </a:p>
          <a:p>
            <a:pPr lvl="1">
              <a:lnSpc>
                <a:spcPct val="80000"/>
              </a:lnSpc>
            </a:pPr>
            <a:endParaRPr lang="en-GB" altLang="en-US" sz="1662">
              <a:solidFill>
                <a:schemeClr val="hlink"/>
              </a:solidFill>
            </a:endParaRPr>
          </a:p>
          <a:p>
            <a:pPr>
              <a:lnSpc>
                <a:spcPct val="80000"/>
              </a:lnSpc>
            </a:pPr>
            <a:endParaRPr lang="en-GB"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fr-FR" altLang="en-US" sz="1846"/>
          </a:p>
          <a:p>
            <a:pPr>
              <a:lnSpc>
                <a:spcPct val="80000"/>
              </a:lnSpc>
            </a:pPr>
            <a:endParaRPr lang="en-GB" altLang="en-US" sz="1846"/>
          </a:p>
          <a:p>
            <a:pPr>
              <a:lnSpc>
                <a:spcPct val="80000"/>
              </a:lnSpc>
            </a:pPr>
            <a:endParaRPr lang="en-GB" altLang="en-US" sz="1846"/>
          </a:p>
        </p:txBody>
      </p:sp>
      <p:sp>
        <p:nvSpPr>
          <p:cNvPr id="4101" name="Line 3">
            <a:extLst>
              <a:ext uri="{FF2B5EF4-FFF2-40B4-BE49-F238E27FC236}">
                <a16:creationId xmlns:a16="http://schemas.microsoft.com/office/drawing/2014/main" id="{A5A821B1-5925-94A3-7499-0EB454F06BAF}"/>
              </a:ext>
            </a:extLst>
          </p:cNvPr>
          <p:cNvSpPr>
            <a:spLocks noChangeShapeType="1"/>
          </p:cNvSpPr>
          <p:nvPr/>
        </p:nvSpPr>
        <p:spPr bwMode="auto">
          <a:xfrm>
            <a:off x="2294792" y="2603989"/>
            <a:ext cx="0" cy="13173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92"/>
          </a:p>
        </p:txBody>
      </p:sp>
      <p:sp>
        <p:nvSpPr>
          <p:cNvPr id="4102" name="Line 4">
            <a:extLst>
              <a:ext uri="{FF2B5EF4-FFF2-40B4-BE49-F238E27FC236}">
                <a16:creationId xmlns:a16="http://schemas.microsoft.com/office/drawing/2014/main" id="{D58F28FB-8DB6-D5BC-C132-2A6A53AD2B58}"/>
              </a:ext>
            </a:extLst>
          </p:cNvPr>
          <p:cNvSpPr>
            <a:spLocks noChangeShapeType="1"/>
          </p:cNvSpPr>
          <p:nvPr/>
        </p:nvSpPr>
        <p:spPr bwMode="auto">
          <a:xfrm>
            <a:off x="1948961" y="3442189"/>
            <a:ext cx="34348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92"/>
          </a:p>
        </p:txBody>
      </p:sp>
      <p:sp>
        <p:nvSpPr>
          <p:cNvPr id="4103" name="Line 5">
            <a:extLst>
              <a:ext uri="{FF2B5EF4-FFF2-40B4-BE49-F238E27FC236}">
                <a16:creationId xmlns:a16="http://schemas.microsoft.com/office/drawing/2014/main" id="{A8FC6D86-2ED9-DA67-C984-32DEA71D2F12}"/>
              </a:ext>
            </a:extLst>
          </p:cNvPr>
          <p:cNvSpPr>
            <a:spLocks noChangeShapeType="1"/>
          </p:cNvSpPr>
          <p:nvPr/>
        </p:nvSpPr>
        <p:spPr bwMode="auto">
          <a:xfrm flipV="1">
            <a:off x="2461846" y="2514600"/>
            <a:ext cx="2743200" cy="11957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292"/>
          </a:p>
        </p:txBody>
      </p:sp>
      <p:sp>
        <p:nvSpPr>
          <p:cNvPr id="4104" name="Rectangle 6">
            <a:extLst>
              <a:ext uri="{FF2B5EF4-FFF2-40B4-BE49-F238E27FC236}">
                <a16:creationId xmlns:a16="http://schemas.microsoft.com/office/drawing/2014/main" id="{3887B1F3-997D-B890-F49C-8BEC520EFBD3}"/>
              </a:ext>
            </a:extLst>
          </p:cNvPr>
          <p:cNvSpPr>
            <a:spLocks noChangeArrowheads="1"/>
          </p:cNvSpPr>
          <p:nvPr/>
        </p:nvSpPr>
        <p:spPr bwMode="auto">
          <a:xfrm>
            <a:off x="2001715" y="2436935"/>
            <a:ext cx="300132"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846"/>
              <a:t>y</a:t>
            </a:r>
          </a:p>
        </p:txBody>
      </p:sp>
      <p:sp>
        <p:nvSpPr>
          <p:cNvPr id="4105" name="Rectangle 7">
            <a:extLst>
              <a:ext uri="{FF2B5EF4-FFF2-40B4-BE49-F238E27FC236}">
                <a16:creationId xmlns:a16="http://schemas.microsoft.com/office/drawing/2014/main" id="{880B6636-09AA-8179-4EA9-2BC77EEB7019}"/>
              </a:ext>
            </a:extLst>
          </p:cNvPr>
          <p:cNvSpPr>
            <a:spLocks noChangeArrowheads="1"/>
          </p:cNvSpPr>
          <p:nvPr/>
        </p:nvSpPr>
        <p:spPr bwMode="auto">
          <a:xfrm>
            <a:off x="4884127" y="3421673"/>
            <a:ext cx="300132"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846"/>
              <a:t>x</a:t>
            </a:r>
          </a:p>
        </p:txBody>
      </p:sp>
      <p:sp>
        <p:nvSpPr>
          <p:cNvPr id="4106" name="Rectangle 8">
            <a:extLst>
              <a:ext uri="{FF2B5EF4-FFF2-40B4-BE49-F238E27FC236}">
                <a16:creationId xmlns:a16="http://schemas.microsoft.com/office/drawing/2014/main" id="{C642052C-B410-D714-0DC1-84E34ACE8DAC}"/>
              </a:ext>
            </a:extLst>
          </p:cNvPr>
          <p:cNvSpPr>
            <a:spLocks noChangeArrowheads="1"/>
          </p:cNvSpPr>
          <p:nvPr/>
        </p:nvSpPr>
        <p:spPr bwMode="auto">
          <a:xfrm>
            <a:off x="5798527" y="2725615"/>
            <a:ext cx="168750" cy="36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nSpc>
                <a:spcPct val="100000"/>
              </a:lnSpc>
              <a:spcBef>
                <a:spcPct val="0"/>
              </a:spcBef>
              <a:buClrTx/>
              <a:buSzTx/>
              <a:buFontTx/>
              <a:buNone/>
            </a:pPr>
            <a:endParaRPr lang="en-GB" altLang="en-US" sz="1846" i="1"/>
          </a:p>
        </p:txBody>
      </p:sp>
      <p:graphicFrame>
        <p:nvGraphicFramePr>
          <p:cNvPr id="4098" name="Object 19">
            <a:extLst>
              <a:ext uri="{FF2B5EF4-FFF2-40B4-BE49-F238E27FC236}">
                <a16:creationId xmlns:a16="http://schemas.microsoft.com/office/drawing/2014/main" id="{A119DFFC-BA37-D2C2-1512-96639B6B64A4}"/>
              </a:ext>
            </a:extLst>
          </p:cNvPr>
          <p:cNvGraphicFramePr>
            <a:graphicFrameLocks/>
          </p:cNvGraphicFramePr>
          <p:nvPr/>
        </p:nvGraphicFramePr>
        <p:xfrm>
          <a:off x="6541477" y="2725616"/>
          <a:ext cx="1547446" cy="492369"/>
        </p:xfrm>
        <a:graphic>
          <a:graphicData uri="http://schemas.openxmlformats.org/presentationml/2006/ole">
            <mc:AlternateContent xmlns:mc="http://schemas.openxmlformats.org/markup-compatibility/2006">
              <mc:Choice xmlns:v="urn:schemas-microsoft-com:vml" Requires="v">
                <p:oleObj name="Equation" r:id="rId3" imgW="13754100" imgH="3797300" progId="Equation.3">
                  <p:embed/>
                </p:oleObj>
              </mc:Choice>
              <mc:Fallback>
                <p:oleObj name="Equation" r:id="rId3" imgW="13754100" imgH="3797300" progId="Equation.3">
                  <p:embed/>
                  <p:pic>
                    <p:nvPicPr>
                      <p:cNvPr id="4098" name="Object 19">
                        <a:extLst>
                          <a:ext uri="{FF2B5EF4-FFF2-40B4-BE49-F238E27FC236}">
                            <a16:creationId xmlns:a16="http://schemas.microsoft.com/office/drawing/2014/main" id="{A119DFFC-BA37-D2C2-1512-96639B6B64A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477" y="2725616"/>
                        <a:ext cx="1547446" cy="49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7" name="Line 22">
            <a:extLst>
              <a:ext uri="{FF2B5EF4-FFF2-40B4-BE49-F238E27FC236}">
                <a16:creationId xmlns:a16="http://schemas.microsoft.com/office/drawing/2014/main" id="{009BCC6B-A092-9452-EC50-1500178114EA}"/>
              </a:ext>
            </a:extLst>
          </p:cNvPr>
          <p:cNvSpPr>
            <a:spLocks noChangeShapeType="1"/>
          </p:cNvSpPr>
          <p:nvPr/>
        </p:nvSpPr>
        <p:spPr bwMode="auto">
          <a:xfrm>
            <a:off x="3587262" y="3217985"/>
            <a:ext cx="1547446" cy="0"/>
          </a:xfrm>
          <a:prstGeom prst="line">
            <a:avLst/>
          </a:prstGeom>
          <a:noFill/>
          <a:ln w="28575" cap="rnd">
            <a:solidFill>
              <a:srgbClr val="003399"/>
            </a:solidFill>
            <a:prstDash val="sysDot"/>
            <a:round/>
            <a:headEnd type="none" w="sm" len="sm"/>
            <a:tailEnd type="none" w="med" len="lg"/>
          </a:ln>
          <a:extLst>
            <a:ext uri="{909E8E84-426E-40DD-AFC4-6F175D3DCCD1}">
              <a14:hiddenFill xmlns:a14="http://schemas.microsoft.com/office/drawing/2010/main">
                <a:noFill/>
              </a14:hiddenFill>
            </a:ext>
          </a:extLst>
        </p:spPr>
        <p:txBody>
          <a:bodyPr/>
          <a:lstStyle/>
          <a:p>
            <a:endParaRPr lang="en-US" sz="1292"/>
          </a:p>
        </p:txBody>
      </p:sp>
      <p:sp>
        <p:nvSpPr>
          <p:cNvPr id="4108" name="Line 23">
            <a:extLst>
              <a:ext uri="{FF2B5EF4-FFF2-40B4-BE49-F238E27FC236}">
                <a16:creationId xmlns:a16="http://schemas.microsoft.com/office/drawing/2014/main" id="{6298EDD7-76AE-FD2D-9B4F-AE50DFE6B976}"/>
              </a:ext>
            </a:extLst>
          </p:cNvPr>
          <p:cNvSpPr>
            <a:spLocks noChangeShapeType="1"/>
          </p:cNvSpPr>
          <p:nvPr/>
        </p:nvSpPr>
        <p:spPr bwMode="auto">
          <a:xfrm>
            <a:off x="5134708" y="2584939"/>
            <a:ext cx="0" cy="633046"/>
          </a:xfrm>
          <a:prstGeom prst="line">
            <a:avLst/>
          </a:prstGeom>
          <a:noFill/>
          <a:ln w="28575" cap="rnd">
            <a:solidFill>
              <a:srgbClr val="003399"/>
            </a:solidFill>
            <a:prstDash val="sysDot"/>
            <a:round/>
            <a:headEnd type="none" w="sm" len="sm"/>
            <a:tailEnd type="none" w="med" len="lg"/>
          </a:ln>
          <a:extLst>
            <a:ext uri="{909E8E84-426E-40DD-AFC4-6F175D3DCCD1}">
              <a14:hiddenFill xmlns:a14="http://schemas.microsoft.com/office/drawing/2010/main">
                <a:noFill/>
              </a14:hiddenFill>
            </a:ext>
          </a:extLst>
        </p:spPr>
        <p:txBody>
          <a:bodyPr/>
          <a:lstStyle/>
          <a:p>
            <a:endParaRPr lang="en-US" sz="1292"/>
          </a:p>
        </p:txBody>
      </p:sp>
      <p:sp>
        <p:nvSpPr>
          <p:cNvPr id="4109" name="Text Box 24">
            <a:extLst>
              <a:ext uri="{FF2B5EF4-FFF2-40B4-BE49-F238E27FC236}">
                <a16:creationId xmlns:a16="http://schemas.microsoft.com/office/drawing/2014/main" id="{A6A048BD-8BEF-C2EF-882B-A1A7B891621F}"/>
              </a:ext>
            </a:extLst>
          </p:cNvPr>
          <p:cNvSpPr txBox="1">
            <a:spLocks noChangeArrowheads="1"/>
          </p:cNvSpPr>
          <p:nvPr/>
        </p:nvSpPr>
        <p:spPr bwMode="auto">
          <a:xfrm>
            <a:off x="5064369" y="2795955"/>
            <a:ext cx="914400"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type="none" w="sm" len="sm"/>
                <a:tailEnd type="none" w="med" len="lg"/>
              </a14:hiddenLine>
            </a:ext>
          </a:extLst>
        </p:spPr>
        <p:txBody>
          <a:bodyPr>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gn="ctr">
              <a:lnSpc>
                <a:spcPct val="100000"/>
              </a:lnSpc>
              <a:spcBef>
                <a:spcPct val="50000"/>
              </a:spcBef>
              <a:buClrTx/>
              <a:buSzTx/>
              <a:buFontTx/>
              <a:buNone/>
            </a:pPr>
            <a:r>
              <a:rPr lang="fr-FR" altLang="en-US" sz="1477">
                <a:solidFill>
                  <a:srgbClr val="000099"/>
                </a:solidFill>
              </a:rPr>
              <a:t>Slope</a:t>
            </a:r>
            <a:endParaRPr lang="en-GB" altLang="en-US" sz="1477">
              <a:solidFill>
                <a:srgbClr val="000099"/>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BD3A-1EE3-A304-9269-C987C5D5C0D5}"/>
              </a:ext>
            </a:extLst>
          </p:cNvPr>
          <p:cNvSpPr>
            <a:spLocks noGrp="1"/>
          </p:cNvSpPr>
          <p:nvPr>
            <p:ph type="title"/>
          </p:nvPr>
        </p:nvSpPr>
        <p:spPr/>
        <p:txBody>
          <a:bodyPr/>
          <a:lstStyle/>
          <a:p>
            <a:r>
              <a:rPr lang="en-US" dirty="0"/>
              <a:t>Bias-Variance Trade Off </a:t>
            </a:r>
          </a:p>
        </p:txBody>
      </p:sp>
      <p:sp>
        <p:nvSpPr>
          <p:cNvPr id="3" name="Text Placeholder 2">
            <a:extLst>
              <a:ext uri="{FF2B5EF4-FFF2-40B4-BE49-F238E27FC236}">
                <a16:creationId xmlns:a16="http://schemas.microsoft.com/office/drawing/2014/main" id="{64C1081D-E2C4-741B-FA62-0981A2E1861F}"/>
              </a:ext>
            </a:extLst>
          </p:cNvPr>
          <p:cNvSpPr>
            <a:spLocks noGrp="1"/>
          </p:cNvSpPr>
          <p:nvPr>
            <p:ph type="body" idx="1"/>
          </p:nvPr>
        </p:nvSpPr>
        <p:spPr/>
        <p:txBody>
          <a:bodyPr/>
          <a:lstStyle/>
          <a:p>
            <a:pPr marL="114300" indent="0">
              <a:buNone/>
            </a:pPr>
            <a:r>
              <a:rPr lang="en-US" b="1" dirty="0"/>
              <a:t>What is bias?</a:t>
            </a:r>
            <a:endParaRPr lang="en-US" dirty="0"/>
          </a:p>
          <a:p>
            <a:endParaRPr lang="en-US" sz="2400" dirty="0"/>
          </a:p>
          <a:p>
            <a:r>
              <a:rPr lang="en-US" sz="2400" dirty="0"/>
              <a:t>Bias is the difference between the average prediction of our model and the correct value which we are trying to predict. </a:t>
            </a:r>
          </a:p>
          <a:p>
            <a:endParaRPr lang="en-US" sz="2400" dirty="0"/>
          </a:p>
          <a:p>
            <a:r>
              <a:rPr lang="en-US" sz="2400" dirty="0"/>
              <a:t>Model with high bias pays very little attention to the training data and oversimplifies the model. It always leads to high error on training and test data.</a:t>
            </a:r>
          </a:p>
          <a:p>
            <a:endParaRPr lang="en-US" dirty="0"/>
          </a:p>
        </p:txBody>
      </p:sp>
      <p:sp>
        <p:nvSpPr>
          <p:cNvPr id="5" name="TextBox 4">
            <a:extLst>
              <a:ext uri="{FF2B5EF4-FFF2-40B4-BE49-F238E27FC236}">
                <a16:creationId xmlns:a16="http://schemas.microsoft.com/office/drawing/2014/main" id="{6EFAEAA9-AE8A-59F7-80DB-6BD1E3620979}"/>
              </a:ext>
            </a:extLst>
          </p:cNvPr>
          <p:cNvSpPr txBox="1"/>
          <p:nvPr/>
        </p:nvSpPr>
        <p:spPr>
          <a:xfrm>
            <a:off x="677917" y="5864553"/>
            <a:ext cx="7572704" cy="307777"/>
          </a:xfrm>
          <a:prstGeom prst="rect">
            <a:avLst/>
          </a:prstGeom>
          <a:noFill/>
        </p:spPr>
        <p:txBody>
          <a:bodyPr wrap="square">
            <a:spAutoFit/>
          </a:bodyPr>
          <a:lstStyle/>
          <a:p>
            <a:r>
              <a:rPr lang="en-US" dirty="0"/>
              <a:t>https://</a:t>
            </a:r>
            <a:r>
              <a:rPr lang="en-US" dirty="0" err="1"/>
              <a:t>towardsdatascience.com</a:t>
            </a:r>
            <a:r>
              <a:rPr lang="en-US" dirty="0"/>
              <a:t>/understanding-the-bias-variance-tradeoff-165e6942b229</a:t>
            </a:r>
          </a:p>
        </p:txBody>
      </p:sp>
    </p:spTree>
    <p:extLst>
      <p:ext uri="{BB962C8B-B14F-4D97-AF65-F5344CB8AC3E}">
        <p14:creationId xmlns:p14="http://schemas.microsoft.com/office/powerpoint/2010/main" val="2200532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9">
            <a:extLst>
              <a:ext uri="{FF2B5EF4-FFF2-40B4-BE49-F238E27FC236}">
                <a16:creationId xmlns:a16="http://schemas.microsoft.com/office/drawing/2014/main" id="{6FF065B4-F5EA-8537-ED4D-32EFBC5704FE}"/>
              </a:ext>
            </a:extLst>
          </p:cNvPr>
          <p:cNvSpPr>
            <a:spLocks noGrp="1" noChangeArrowheads="1"/>
          </p:cNvSpPr>
          <p:nvPr>
            <p:ph type="title"/>
          </p:nvPr>
        </p:nvSpPr>
        <p:spPr/>
        <p:txBody>
          <a:bodyPr/>
          <a:lstStyle/>
          <a:p>
            <a:r>
              <a:rPr lang="fr-FR" altLang="en-US" b="1" dirty="0">
                <a:solidFill>
                  <a:schemeClr val="accent6"/>
                </a:solidFill>
              </a:rPr>
              <a:t>Multiple L</a:t>
            </a:r>
            <a:r>
              <a:rPr lang="en-GB" altLang="en-US" b="1" dirty="0" err="1">
                <a:solidFill>
                  <a:schemeClr val="accent6"/>
                </a:solidFill>
              </a:rPr>
              <a:t>inear</a:t>
            </a:r>
            <a:r>
              <a:rPr lang="en-GB" altLang="en-US" b="1" dirty="0">
                <a:solidFill>
                  <a:schemeClr val="accent6"/>
                </a:solidFill>
              </a:rPr>
              <a:t> Regression</a:t>
            </a:r>
          </a:p>
        </p:txBody>
      </p:sp>
      <p:sp>
        <p:nvSpPr>
          <p:cNvPr id="5124" name="Rectangle 20">
            <a:extLst>
              <a:ext uri="{FF2B5EF4-FFF2-40B4-BE49-F238E27FC236}">
                <a16:creationId xmlns:a16="http://schemas.microsoft.com/office/drawing/2014/main" id="{F869ABA4-870A-B595-C8C9-5B911E0B0D14}"/>
              </a:ext>
            </a:extLst>
          </p:cNvPr>
          <p:cNvSpPr>
            <a:spLocks noGrp="1" noChangeArrowheads="1"/>
          </p:cNvSpPr>
          <p:nvPr>
            <p:ph type="body" idx="1"/>
          </p:nvPr>
        </p:nvSpPr>
        <p:spPr/>
        <p:txBody>
          <a:bodyPr/>
          <a:lstStyle/>
          <a:p>
            <a:r>
              <a:rPr lang="fr-FR" altLang="en-US" sz="1846" dirty="0"/>
              <a:t>R</a:t>
            </a:r>
            <a:r>
              <a:rPr lang="en-GB" altLang="en-US" sz="1846" dirty="0"/>
              <a:t>elation between a continuous variable and a set</a:t>
            </a:r>
            <a:r>
              <a:rPr lang="fr-FR" altLang="en-US" sz="1846" dirty="0"/>
              <a:t> </a:t>
            </a:r>
            <a:r>
              <a:rPr lang="en-GB" altLang="en-US" sz="1846" dirty="0"/>
              <a:t>of</a:t>
            </a:r>
            <a:br>
              <a:rPr lang="fr-FR" altLang="en-US" sz="1846" dirty="0"/>
            </a:br>
            <a:r>
              <a:rPr lang="en-GB" altLang="en-US" sz="1846" dirty="0" err="1"/>
              <a:t>i</a:t>
            </a:r>
            <a:r>
              <a:rPr lang="en-GB" altLang="en-US" sz="1846" dirty="0"/>
              <a:t> continuous variables </a:t>
            </a:r>
            <a:endParaRPr lang="fr-FR" altLang="en-US" sz="1846" dirty="0"/>
          </a:p>
          <a:p>
            <a:pPr>
              <a:buFontTx/>
              <a:buNone/>
            </a:pPr>
            <a:endParaRPr lang="fr-FR" altLang="en-US" sz="1846" dirty="0"/>
          </a:p>
          <a:p>
            <a:r>
              <a:rPr lang="fr-FR" altLang="en-US" sz="1846" dirty="0"/>
              <a:t>Partial </a:t>
            </a:r>
            <a:r>
              <a:rPr lang="fr-FR" altLang="en-US" sz="1846" dirty="0" err="1"/>
              <a:t>regression</a:t>
            </a:r>
            <a:r>
              <a:rPr lang="fr-FR" altLang="en-US" sz="1846" dirty="0"/>
              <a:t> coefficients </a:t>
            </a:r>
            <a:r>
              <a:rPr lang="en-GB" altLang="en-US" sz="1846" dirty="0">
                <a:latin typeface="Symbol" pitchFamily="2" charset="2"/>
              </a:rPr>
              <a:t>b</a:t>
            </a:r>
            <a:r>
              <a:rPr lang="fr-FR" altLang="en-US" sz="1846" baseline="-25000" dirty="0"/>
              <a:t>i</a:t>
            </a:r>
          </a:p>
          <a:p>
            <a:pPr lvl="1"/>
            <a:r>
              <a:rPr lang="fr-FR" altLang="en-US" sz="1662" dirty="0" err="1"/>
              <a:t>Amount</a:t>
            </a:r>
            <a:r>
              <a:rPr lang="fr-FR" altLang="en-US" sz="1662" dirty="0"/>
              <a:t> by </a:t>
            </a:r>
            <a:r>
              <a:rPr lang="fr-FR" altLang="en-US" sz="1662" dirty="0" err="1"/>
              <a:t>which</a:t>
            </a:r>
            <a:r>
              <a:rPr lang="fr-FR" altLang="en-US" sz="1662" dirty="0"/>
              <a:t> y changes on </a:t>
            </a:r>
            <a:r>
              <a:rPr lang="fr-FR" altLang="en-US" sz="1662" dirty="0" err="1"/>
              <a:t>average</a:t>
            </a:r>
            <a:r>
              <a:rPr lang="fr-FR" altLang="en-US" sz="1662" dirty="0"/>
              <a:t> </a:t>
            </a:r>
            <a:br>
              <a:rPr lang="fr-FR" altLang="en-US" sz="1662" dirty="0"/>
            </a:br>
            <a:r>
              <a:rPr lang="fr-FR" altLang="en-US" sz="1662" dirty="0" err="1"/>
              <a:t>when</a:t>
            </a:r>
            <a:r>
              <a:rPr lang="fr-FR" altLang="en-US" sz="1662" dirty="0"/>
              <a:t> x</a:t>
            </a:r>
            <a:r>
              <a:rPr lang="fr-FR" altLang="en-US" sz="1662" baseline="-25000" dirty="0"/>
              <a:t>i</a:t>
            </a:r>
            <a:r>
              <a:rPr lang="fr-FR" altLang="en-US" sz="1662" dirty="0"/>
              <a:t> changes by one unit </a:t>
            </a:r>
            <a:br>
              <a:rPr lang="fr-FR" altLang="en-US" sz="1662" dirty="0"/>
            </a:br>
            <a:r>
              <a:rPr lang="fr-FR" altLang="en-US" sz="1662" dirty="0"/>
              <a:t>and all the </a:t>
            </a:r>
            <a:r>
              <a:rPr lang="fr-FR" altLang="en-US" sz="1662" dirty="0" err="1"/>
              <a:t>other</a:t>
            </a:r>
            <a:r>
              <a:rPr lang="fr-FR" altLang="en-US" sz="1662" dirty="0"/>
              <a:t> x</a:t>
            </a:r>
            <a:r>
              <a:rPr lang="fr-FR" altLang="en-US" sz="1662" baseline="-25000" dirty="0"/>
              <a:t>i</a:t>
            </a:r>
            <a:r>
              <a:rPr lang="fr-FR" altLang="en-US" sz="1662" dirty="0"/>
              <a:t>s  </a:t>
            </a:r>
            <a:r>
              <a:rPr lang="fr-FR" altLang="en-US" sz="1662" dirty="0" err="1"/>
              <a:t>remain</a:t>
            </a:r>
            <a:r>
              <a:rPr lang="fr-FR" altLang="en-US" sz="1662" dirty="0"/>
              <a:t> constant</a:t>
            </a:r>
          </a:p>
          <a:p>
            <a:pPr lvl="1"/>
            <a:r>
              <a:rPr lang="fr-FR" altLang="en-US" sz="1662" dirty="0"/>
              <a:t>M</a:t>
            </a:r>
            <a:r>
              <a:rPr lang="en-GB" altLang="en-US" sz="1662" dirty="0" err="1"/>
              <a:t>easure</a:t>
            </a:r>
            <a:r>
              <a:rPr lang="fr-FR" altLang="en-US" sz="1662" dirty="0"/>
              <a:t>s</a:t>
            </a:r>
            <a:r>
              <a:rPr lang="en-GB" altLang="en-US" sz="1662" dirty="0"/>
              <a:t> association between x</a:t>
            </a:r>
            <a:r>
              <a:rPr lang="fr-FR" altLang="en-US" sz="1662" baseline="-25000" dirty="0"/>
              <a:t>i</a:t>
            </a:r>
            <a:r>
              <a:rPr lang="en-GB" altLang="en-US" sz="1662" dirty="0"/>
              <a:t> and y adjusted for all </a:t>
            </a:r>
            <a:r>
              <a:rPr lang="fr-FR" altLang="en-US" sz="1662" dirty="0" err="1"/>
              <a:t>other</a:t>
            </a:r>
            <a:r>
              <a:rPr lang="fr-FR" altLang="en-US" sz="1662" dirty="0"/>
              <a:t> </a:t>
            </a:r>
            <a:r>
              <a:rPr lang="en-GB" altLang="en-US" sz="1662" dirty="0"/>
              <a:t>x</a:t>
            </a:r>
            <a:r>
              <a:rPr lang="en-GB" altLang="en-US" sz="1662" baseline="-25000" dirty="0"/>
              <a:t>i</a:t>
            </a:r>
          </a:p>
          <a:p>
            <a:pPr lvl="1"/>
            <a:endParaRPr lang="fr-FR" altLang="en-US" sz="1662" baseline="-25000" dirty="0"/>
          </a:p>
          <a:p>
            <a:r>
              <a:rPr lang="fr-FR" altLang="en-US" sz="1846" dirty="0"/>
              <a:t>Example</a:t>
            </a:r>
          </a:p>
          <a:p>
            <a:pPr lvl="1"/>
            <a:r>
              <a:rPr lang="fr-FR" altLang="en-US" sz="1662" dirty="0"/>
              <a:t>S</a:t>
            </a:r>
            <a:r>
              <a:rPr lang="en-GB" altLang="en-US" sz="1662" dirty="0"/>
              <a:t>BP </a:t>
            </a:r>
            <a:r>
              <a:rPr lang="en-GB" altLang="en-US" sz="1662" i="1" dirty="0"/>
              <a:t>v</a:t>
            </a:r>
            <a:r>
              <a:rPr lang="fr-FR" altLang="en-US" sz="1662" i="1" dirty="0"/>
              <a:t>ersus</a:t>
            </a:r>
            <a:r>
              <a:rPr lang="en-GB" altLang="en-US" sz="1662" dirty="0"/>
              <a:t> age, weight, height</a:t>
            </a:r>
            <a:r>
              <a:rPr lang="fr-FR" altLang="en-US" sz="1662" dirty="0"/>
              <a:t>, </a:t>
            </a:r>
            <a:r>
              <a:rPr lang="fr-FR" altLang="en-US" sz="1662" dirty="0" err="1"/>
              <a:t>etc</a:t>
            </a:r>
            <a:endParaRPr lang="fr-FR" altLang="en-US" sz="1662" dirty="0"/>
          </a:p>
        </p:txBody>
      </p:sp>
      <p:graphicFrame>
        <p:nvGraphicFramePr>
          <p:cNvPr id="5122" name="Object 18">
            <a:extLst>
              <a:ext uri="{FF2B5EF4-FFF2-40B4-BE49-F238E27FC236}">
                <a16:creationId xmlns:a16="http://schemas.microsoft.com/office/drawing/2014/main" id="{2AC27037-614F-68D1-736D-C745423CF074}"/>
              </a:ext>
            </a:extLst>
          </p:cNvPr>
          <p:cNvGraphicFramePr>
            <a:graphicFrameLocks/>
          </p:cNvGraphicFramePr>
          <p:nvPr/>
        </p:nvGraphicFramePr>
        <p:xfrm>
          <a:off x="3974123" y="2233247"/>
          <a:ext cx="3389435" cy="426427"/>
        </p:xfrm>
        <a:graphic>
          <a:graphicData uri="http://schemas.openxmlformats.org/presentationml/2006/ole">
            <mc:AlternateContent xmlns:mc="http://schemas.openxmlformats.org/markup-compatibility/2006">
              <mc:Choice xmlns:v="urn:schemas-microsoft-com:vml" Requires="v">
                <p:oleObj name="Equation" r:id="rId3" imgW="31305500" imgH="3797300" progId="Equation.3">
                  <p:embed/>
                </p:oleObj>
              </mc:Choice>
              <mc:Fallback>
                <p:oleObj name="Equation" r:id="rId3" imgW="31305500" imgH="3797300" progId="Equation.3">
                  <p:embed/>
                  <p:pic>
                    <p:nvPicPr>
                      <p:cNvPr id="5122" name="Object 18">
                        <a:extLst>
                          <a:ext uri="{FF2B5EF4-FFF2-40B4-BE49-F238E27FC236}">
                            <a16:creationId xmlns:a16="http://schemas.microsoft.com/office/drawing/2014/main" id="{2AC27037-614F-68D1-736D-C745423CF07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123" y="2233247"/>
                        <a:ext cx="3389435" cy="42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8">
            <a:extLst>
              <a:ext uri="{FF2B5EF4-FFF2-40B4-BE49-F238E27FC236}">
                <a16:creationId xmlns:a16="http://schemas.microsoft.com/office/drawing/2014/main" id="{3CE63CF7-41A2-CCE5-61D0-51A4764D97DA}"/>
              </a:ext>
            </a:extLst>
          </p:cNvPr>
          <p:cNvSpPr>
            <a:spLocks noGrp="1" noChangeArrowheads="1"/>
          </p:cNvSpPr>
          <p:nvPr>
            <p:ph type="title"/>
          </p:nvPr>
        </p:nvSpPr>
        <p:spPr/>
        <p:txBody>
          <a:bodyPr/>
          <a:lstStyle/>
          <a:p>
            <a:r>
              <a:rPr lang="en-GB" altLang="en-US" b="1" dirty="0">
                <a:solidFill>
                  <a:schemeClr val="accent6"/>
                </a:solidFill>
              </a:rPr>
              <a:t>Multiple Linear Regression</a:t>
            </a:r>
          </a:p>
        </p:txBody>
      </p:sp>
      <p:sp>
        <p:nvSpPr>
          <p:cNvPr id="6148" name="Rectangle 9">
            <a:extLst>
              <a:ext uri="{FF2B5EF4-FFF2-40B4-BE49-F238E27FC236}">
                <a16:creationId xmlns:a16="http://schemas.microsoft.com/office/drawing/2014/main" id="{BF290234-61A1-865E-14FD-BD7EC72E2306}"/>
              </a:ext>
            </a:extLst>
          </p:cNvPr>
          <p:cNvSpPr>
            <a:spLocks noGrp="1" noChangeArrowheads="1"/>
          </p:cNvSpPr>
          <p:nvPr>
            <p:ph type="body" idx="1"/>
          </p:nvPr>
        </p:nvSpPr>
        <p:spPr>
          <a:xfrm>
            <a:off x="1266092" y="2725616"/>
            <a:ext cx="7174523" cy="2180492"/>
          </a:xfrm>
        </p:spPr>
        <p:txBody>
          <a:bodyPr/>
          <a:lstStyle/>
          <a:p>
            <a:pPr>
              <a:buFontTx/>
              <a:buNone/>
            </a:pPr>
            <a:r>
              <a:rPr lang="en-GB" altLang="en-US" sz="1846"/>
              <a:t>Predicted		</a:t>
            </a:r>
            <a:r>
              <a:rPr lang="fr-FR" altLang="en-US" sz="1846"/>
              <a:t>         </a:t>
            </a:r>
            <a:r>
              <a:rPr lang="en-GB" altLang="en-US" sz="1846"/>
              <a:t>Predictor</a:t>
            </a:r>
            <a:r>
              <a:rPr lang="fr-FR" altLang="en-US" sz="1846"/>
              <a:t> variables</a:t>
            </a:r>
            <a:r>
              <a:rPr lang="en-GB" altLang="en-US" sz="1846"/>
              <a:t>	</a:t>
            </a:r>
          </a:p>
          <a:p>
            <a:pPr>
              <a:buFontTx/>
              <a:buNone/>
            </a:pPr>
            <a:r>
              <a:rPr lang="en-GB" altLang="en-US" sz="1846"/>
              <a:t>Response variable	</a:t>
            </a:r>
            <a:r>
              <a:rPr lang="fr-FR" altLang="en-US" sz="1846"/>
              <a:t>         </a:t>
            </a:r>
            <a:r>
              <a:rPr lang="en-GB" altLang="en-US" sz="1846"/>
              <a:t>Explanatory</a:t>
            </a:r>
            <a:r>
              <a:rPr lang="fr-FR" altLang="en-US" sz="1846"/>
              <a:t> variables</a:t>
            </a:r>
            <a:endParaRPr lang="en-GB" altLang="en-US" sz="1846"/>
          </a:p>
          <a:p>
            <a:pPr>
              <a:buFontTx/>
              <a:buNone/>
            </a:pPr>
            <a:r>
              <a:rPr lang="en-GB" altLang="en-US" sz="1846"/>
              <a:t>Outcome variable	</a:t>
            </a:r>
            <a:r>
              <a:rPr lang="fr-FR" altLang="en-US" sz="1846"/>
              <a:t>         </a:t>
            </a:r>
            <a:r>
              <a:rPr lang="en-GB" altLang="en-US" sz="1846"/>
              <a:t>Covariables</a:t>
            </a:r>
            <a:endParaRPr lang="fr-FR" altLang="en-US" sz="1846"/>
          </a:p>
          <a:p>
            <a:pPr>
              <a:buFontTx/>
              <a:buNone/>
            </a:pPr>
            <a:r>
              <a:rPr lang="en-GB" altLang="en-US" sz="1846"/>
              <a:t>Dependent		</a:t>
            </a:r>
            <a:r>
              <a:rPr lang="fr-FR" altLang="en-US" sz="1846"/>
              <a:t>         </a:t>
            </a:r>
            <a:r>
              <a:rPr lang="en-GB" altLang="en-US" sz="1846"/>
              <a:t>Independent</a:t>
            </a:r>
            <a:r>
              <a:rPr lang="fr-FR" altLang="en-US" sz="1846"/>
              <a:t> variables</a:t>
            </a:r>
            <a:endParaRPr lang="en-GB" altLang="en-US" sz="1846"/>
          </a:p>
          <a:p>
            <a:pPr>
              <a:buFontTx/>
              <a:buNone/>
            </a:pPr>
            <a:r>
              <a:rPr lang="fr-FR" altLang="en-US" sz="1846"/>
              <a:t> </a:t>
            </a:r>
            <a:endParaRPr lang="en-GB" altLang="en-US" sz="1846"/>
          </a:p>
        </p:txBody>
      </p:sp>
      <p:sp>
        <p:nvSpPr>
          <p:cNvPr id="6149" name="Line 5">
            <a:extLst>
              <a:ext uri="{FF2B5EF4-FFF2-40B4-BE49-F238E27FC236}">
                <a16:creationId xmlns:a16="http://schemas.microsoft.com/office/drawing/2014/main" id="{29FE988B-F8A7-BCA9-D038-B7582E3727C8}"/>
              </a:ext>
            </a:extLst>
          </p:cNvPr>
          <p:cNvSpPr>
            <a:spLocks noChangeShapeType="1"/>
          </p:cNvSpPr>
          <p:nvPr/>
        </p:nvSpPr>
        <p:spPr bwMode="auto">
          <a:xfrm>
            <a:off x="1195754" y="2373923"/>
            <a:ext cx="1828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292"/>
          </a:p>
        </p:txBody>
      </p:sp>
      <p:sp>
        <p:nvSpPr>
          <p:cNvPr id="6150" name="Line 6">
            <a:extLst>
              <a:ext uri="{FF2B5EF4-FFF2-40B4-BE49-F238E27FC236}">
                <a16:creationId xmlns:a16="http://schemas.microsoft.com/office/drawing/2014/main" id="{55441F35-4A1A-5A8A-AAC4-509C04B10A2C}"/>
              </a:ext>
            </a:extLst>
          </p:cNvPr>
          <p:cNvSpPr>
            <a:spLocks noChangeShapeType="1"/>
          </p:cNvSpPr>
          <p:nvPr/>
        </p:nvSpPr>
        <p:spPr bwMode="auto">
          <a:xfrm>
            <a:off x="4360985" y="2373923"/>
            <a:ext cx="2743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292"/>
          </a:p>
        </p:txBody>
      </p:sp>
      <p:graphicFrame>
        <p:nvGraphicFramePr>
          <p:cNvPr id="6146" name="Object 7">
            <a:extLst>
              <a:ext uri="{FF2B5EF4-FFF2-40B4-BE49-F238E27FC236}">
                <a16:creationId xmlns:a16="http://schemas.microsoft.com/office/drawing/2014/main" id="{E3593BD0-18CB-3483-C3FE-3588A2277D91}"/>
              </a:ext>
            </a:extLst>
          </p:cNvPr>
          <p:cNvGraphicFramePr>
            <a:graphicFrameLocks/>
          </p:cNvGraphicFramePr>
          <p:nvPr/>
        </p:nvGraphicFramePr>
        <p:xfrm>
          <a:off x="1333501" y="1881555"/>
          <a:ext cx="5953858" cy="426427"/>
        </p:xfrm>
        <a:graphic>
          <a:graphicData uri="http://schemas.openxmlformats.org/presentationml/2006/ole">
            <mc:AlternateContent xmlns:mc="http://schemas.openxmlformats.org/markup-compatibility/2006">
              <mc:Choice xmlns:v="urn:schemas-microsoft-com:vml" Requires="v">
                <p:oleObj name="Equation" r:id="rId3" imgW="55003700" imgH="3797300" progId="Equation.3">
                  <p:embed/>
                </p:oleObj>
              </mc:Choice>
              <mc:Fallback>
                <p:oleObj name="Equation" r:id="rId3" imgW="55003700" imgH="3797300" progId="Equation.3">
                  <p:embed/>
                  <p:pic>
                    <p:nvPicPr>
                      <p:cNvPr id="6146" name="Object 7">
                        <a:extLst>
                          <a:ext uri="{FF2B5EF4-FFF2-40B4-BE49-F238E27FC236}">
                            <a16:creationId xmlns:a16="http://schemas.microsoft.com/office/drawing/2014/main" id="{E3593BD0-18CB-3483-C3FE-3588A2277D9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1" y="1881555"/>
                        <a:ext cx="5953858" cy="42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37618AB-1FB0-6B02-041A-8C013A13DCFE}"/>
              </a:ext>
            </a:extLst>
          </p:cNvPr>
          <p:cNvSpPr>
            <a:spLocks noGrp="1" noChangeArrowheads="1"/>
          </p:cNvSpPr>
          <p:nvPr>
            <p:ph type="title"/>
          </p:nvPr>
        </p:nvSpPr>
        <p:spPr>
          <a:xfrm>
            <a:off x="685800" y="304800"/>
            <a:ext cx="7772400" cy="1143000"/>
          </a:xfrm>
          <a:noFill/>
          <a:ln/>
        </p:spPr>
        <p:txBody>
          <a:bodyPr/>
          <a:lstStyle/>
          <a:p>
            <a:r>
              <a:rPr lang="en-US" altLang="en-US" b="1" dirty="0">
                <a:solidFill>
                  <a:schemeClr val="accent6"/>
                </a:solidFill>
                <a:latin typeface="+mj-lt"/>
                <a:cs typeface="Calibri" panose="020F0502020204030204" pitchFamily="34" charset="0"/>
              </a:rPr>
              <a:t>Why use logistic regression?</a:t>
            </a:r>
          </a:p>
        </p:txBody>
      </p:sp>
      <p:sp>
        <p:nvSpPr>
          <p:cNvPr id="5123" name="Rectangle 3">
            <a:extLst>
              <a:ext uri="{FF2B5EF4-FFF2-40B4-BE49-F238E27FC236}">
                <a16:creationId xmlns:a16="http://schemas.microsoft.com/office/drawing/2014/main" id="{10ECEE75-73E1-60D0-A755-07A719FBBD13}"/>
              </a:ext>
            </a:extLst>
          </p:cNvPr>
          <p:cNvSpPr>
            <a:spLocks noGrp="1" noChangeArrowheads="1"/>
          </p:cNvSpPr>
          <p:nvPr>
            <p:ph type="body" sz="half" idx="1"/>
          </p:nvPr>
        </p:nvSpPr>
        <p:spPr>
          <a:xfrm>
            <a:off x="685800" y="1981200"/>
            <a:ext cx="7772400" cy="4419600"/>
          </a:xfrm>
          <a:noFill/>
          <a:ln/>
        </p:spPr>
        <p:txBody>
          <a:bodyPr/>
          <a:lstStyle/>
          <a:p>
            <a:pPr>
              <a:lnSpc>
                <a:spcPct val="90000"/>
              </a:lnSpc>
              <a:buClr>
                <a:schemeClr val="hlink"/>
              </a:buClr>
              <a:buFont typeface="Wingdings" pitchFamily="2" charset="2"/>
              <a:buChar char="§"/>
            </a:pPr>
            <a:r>
              <a:rPr lang="en-US" altLang="en-US" sz="2400" dirty="0">
                <a:latin typeface="+mn-lt"/>
                <a:cs typeface="Calibri" panose="020F0502020204030204" pitchFamily="34" charset="0"/>
              </a:rPr>
              <a:t>There are many important research topics for which the dependent variable is "limited." </a:t>
            </a:r>
          </a:p>
          <a:p>
            <a:pPr>
              <a:lnSpc>
                <a:spcPct val="90000"/>
              </a:lnSpc>
              <a:buClr>
                <a:schemeClr val="hlink"/>
              </a:buClr>
              <a:buFont typeface="Wingdings" pitchFamily="2" charset="2"/>
              <a:buChar char="§"/>
            </a:pPr>
            <a:endParaRPr lang="en-US" altLang="en-US" sz="2400" dirty="0">
              <a:latin typeface="+mn-lt"/>
              <a:cs typeface="Calibri" panose="020F0502020204030204" pitchFamily="34" charset="0"/>
            </a:endParaRPr>
          </a:p>
          <a:p>
            <a:pPr>
              <a:lnSpc>
                <a:spcPct val="90000"/>
              </a:lnSpc>
              <a:buClr>
                <a:schemeClr val="hlink"/>
              </a:buClr>
              <a:buFont typeface="Wingdings" pitchFamily="2" charset="2"/>
              <a:buChar char="§"/>
            </a:pPr>
            <a:r>
              <a:rPr lang="en-US" altLang="en-US" sz="2400" dirty="0">
                <a:latin typeface="+mn-lt"/>
                <a:cs typeface="Calibri" panose="020F0502020204030204" pitchFamily="34" charset="0"/>
              </a:rPr>
              <a:t>For example: voting, morbidity or mortality, and participation data is not continuous or distributed normally.</a:t>
            </a:r>
          </a:p>
          <a:p>
            <a:pPr>
              <a:lnSpc>
                <a:spcPct val="90000"/>
              </a:lnSpc>
              <a:buClr>
                <a:schemeClr val="hlink"/>
              </a:buClr>
              <a:buFont typeface="Wingdings" pitchFamily="2" charset="2"/>
              <a:buChar char="§"/>
            </a:pPr>
            <a:endParaRPr lang="en-US" altLang="en-US" sz="2400" dirty="0">
              <a:latin typeface="+mn-lt"/>
              <a:cs typeface="Calibri" panose="020F0502020204030204" pitchFamily="34" charset="0"/>
            </a:endParaRPr>
          </a:p>
          <a:p>
            <a:pPr>
              <a:lnSpc>
                <a:spcPct val="90000"/>
              </a:lnSpc>
              <a:buClr>
                <a:schemeClr val="hlink"/>
              </a:buClr>
              <a:buFont typeface="Wingdings" pitchFamily="2" charset="2"/>
              <a:buChar char="§"/>
            </a:pPr>
            <a:r>
              <a:rPr lang="en-US" altLang="en-US" sz="2400" dirty="0">
                <a:latin typeface="+mn-lt"/>
                <a:cs typeface="Calibri" panose="020F0502020204030204" pitchFamily="34" charset="0"/>
              </a:rPr>
              <a:t>Binary logistic regression is a type of regression analysis where the dependent variable is a dummy variable: coded 0 (did not vote) or 1(did vote)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A0800CB-62BE-7150-476C-5DE859784920}"/>
              </a:ext>
            </a:extLst>
          </p:cNvPr>
          <p:cNvSpPr>
            <a:spLocks noGrp="1" noChangeArrowheads="1"/>
          </p:cNvSpPr>
          <p:nvPr>
            <p:ph type="title"/>
          </p:nvPr>
        </p:nvSpPr>
        <p:spPr>
          <a:noFill/>
          <a:ln/>
        </p:spPr>
        <p:txBody>
          <a:bodyPr/>
          <a:lstStyle/>
          <a:p>
            <a:r>
              <a:rPr lang="en-US" altLang="en-US" sz="4000" b="1" dirty="0">
                <a:solidFill>
                  <a:schemeClr val="accent6"/>
                </a:solidFill>
                <a:latin typeface="Arial" panose="020B0604020202020204" pitchFamily="34" charset="0"/>
              </a:rPr>
              <a:t>The Logistic Regression Model</a:t>
            </a:r>
          </a:p>
        </p:txBody>
      </p:sp>
      <p:sp>
        <p:nvSpPr>
          <p:cNvPr id="7171" name="Rectangle 3">
            <a:extLst>
              <a:ext uri="{FF2B5EF4-FFF2-40B4-BE49-F238E27FC236}">
                <a16:creationId xmlns:a16="http://schemas.microsoft.com/office/drawing/2014/main" id="{6DD9FD1D-E09A-FCEB-EF12-E6E49724C97A}"/>
              </a:ext>
            </a:extLst>
          </p:cNvPr>
          <p:cNvSpPr>
            <a:spLocks noGrp="1" noChangeArrowheads="1"/>
          </p:cNvSpPr>
          <p:nvPr>
            <p:ph type="body" idx="1"/>
          </p:nvPr>
        </p:nvSpPr>
        <p:spPr>
          <a:noFill/>
          <a:ln/>
        </p:spPr>
        <p:txBody>
          <a:bodyPr/>
          <a:lstStyle/>
          <a:p>
            <a:pPr>
              <a:buFontTx/>
              <a:buNone/>
            </a:pPr>
            <a:r>
              <a:rPr lang="en-US" altLang="en-US" sz="2800">
                <a:latin typeface="Benguiat Frisky" pitchFamily="66" charset="0"/>
              </a:rPr>
              <a:t>The "logit" model solves these problems:</a:t>
            </a:r>
            <a:br>
              <a:rPr lang="en-US" altLang="en-US" sz="2800">
                <a:latin typeface="Benguiat Frisky" pitchFamily="66" charset="0"/>
              </a:rPr>
            </a:br>
            <a:br>
              <a:rPr lang="en-US" altLang="en-US" sz="2800">
                <a:latin typeface="Benguiat Frisky" pitchFamily="66" charset="0"/>
              </a:rPr>
            </a:br>
            <a:r>
              <a:rPr lang="en-US" altLang="en-US" sz="2800">
                <a:latin typeface="Benguiat Frisky" pitchFamily="66" charset="0"/>
              </a:rPr>
              <a:t>ln[p/(1-p)] = </a:t>
            </a:r>
            <a:r>
              <a:rPr lang="en-US" altLang="en-US" sz="2800" i="1">
                <a:latin typeface="Benguiat Frisky" pitchFamily="66" charset="0"/>
                <a:sym typeface="Symbol" pitchFamily="2" charset="2"/>
              </a:rPr>
              <a:t></a:t>
            </a:r>
            <a:r>
              <a:rPr lang="en-US" altLang="en-US" sz="2800">
                <a:latin typeface="Benguiat Frisky" pitchFamily="66" charset="0"/>
              </a:rPr>
              <a:t> + </a:t>
            </a:r>
            <a:r>
              <a:rPr lang="en-US" altLang="en-US" sz="2800" i="1">
                <a:latin typeface="Benguiat Frisky" pitchFamily="66" charset="0"/>
                <a:sym typeface="Symbol" pitchFamily="2" charset="2"/>
              </a:rPr>
              <a:t></a:t>
            </a:r>
            <a:r>
              <a:rPr lang="en-US" altLang="en-US" sz="2800">
                <a:latin typeface="Benguiat Frisky" pitchFamily="66" charset="0"/>
              </a:rPr>
              <a:t>X + e</a:t>
            </a:r>
            <a:br>
              <a:rPr lang="en-US" altLang="en-US" sz="2800">
                <a:latin typeface="Benguiat Frisky" pitchFamily="66" charset="0"/>
              </a:rPr>
            </a:br>
            <a:endParaRPr lang="en-US" altLang="en-US" sz="2800">
              <a:latin typeface="Benguiat Frisky" pitchFamily="66" charset="0"/>
            </a:endParaRPr>
          </a:p>
          <a:p>
            <a:pPr>
              <a:buClr>
                <a:schemeClr val="hlink"/>
              </a:buClr>
              <a:buFont typeface="Wingdings" pitchFamily="2" charset="2"/>
              <a:buChar char="§"/>
            </a:pPr>
            <a:r>
              <a:rPr lang="en-US" altLang="en-US" sz="2800">
                <a:latin typeface="Benguiat Frisky" pitchFamily="66" charset="0"/>
              </a:rPr>
              <a:t>p is the probability that the event Y occurs, p(Y=1) </a:t>
            </a:r>
          </a:p>
          <a:p>
            <a:pPr>
              <a:buClr>
                <a:schemeClr val="hlink"/>
              </a:buClr>
              <a:buFont typeface="Wingdings" pitchFamily="2" charset="2"/>
              <a:buChar char="§"/>
            </a:pPr>
            <a:r>
              <a:rPr lang="en-US" altLang="en-US" sz="2800">
                <a:latin typeface="Benguiat Frisky" pitchFamily="66" charset="0"/>
              </a:rPr>
              <a:t>p/(1-p) is the "odds ratio" </a:t>
            </a:r>
          </a:p>
          <a:p>
            <a:pPr>
              <a:buClr>
                <a:schemeClr val="hlink"/>
              </a:buClr>
              <a:buFont typeface="Wingdings" pitchFamily="2" charset="2"/>
              <a:buChar char="§"/>
            </a:pPr>
            <a:r>
              <a:rPr lang="en-US" altLang="en-US" sz="2800">
                <a:latin typeface="Benguiat Frisky" pitchFamily="66" charset="0"/>
              </a:rPr>
              <a:t>ln[p/(1-p)] is the log odds ratio, or "logit"</a:t>
            </a:r>
            <a:r>
              <a:rPr lang="en-US"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3CFD9B2-6FDB-1624-6E6E-E3B1D943DA3D}"/>
              </a:ext>
            </a:extLst>
          </p:cNvPr>
          <p:cNvSpPr>
            <a:spLocks noGrp="1" noChangeArrowheads="1"/>
          </p:cNvSpPr>
          <p:nvPr>
            <p:ph type="body" idx="1"/>
          </p:nvPr>
        </p:nvSpPr>
        <p:spPr>
          <a:xfrm>
            <a:off x="685800" y="1023554"/>
            <a:ext cx="8077200" cy="6019800"/>
          </a:xfrm>
          <a:noFill/>
          <a:ln/>
        </p:spPr>
        <p:txBody>
          <a:bodyPr/>
          <a:lstStyle/>
          <a:p>
            <a:pPr>
              <a:buFontTx/>
              <a:buNone/>
            </a:pPr>
            <a:r>
              <a:rPr lang="en-US" altLang="en-US" sz="2800" b="1" dirty="0">
                <a:solidFill>
                  <a:schemeClr val="tx2"/>
                </a:solidFill>
                <a:latin typeface="Benguiat Frisky" pitchFamily="66" charset="0"/>
              </a:rPr>
              <a:t>More:</a:t>
            </a:r>
            <a:endParaRPr lang="en-US" altLang="en-US" sz="2800" dirty="0">
              <a:solidFill>
                <a:schemeClr val="tx2"/>
              </a:solidFill>
              <a:latin typeface="Benguiat Frisky" pitchFamily="66" charset="0"/>
            </a:endParaRPr>
          </a:p>
          <a:p>
            <a:pPr>
              <a:buClr>
                <a:schemeClr val="hlink"/>
              </a:buClr>
              <a:buFont typeface="Wingdings" pitchFamily="2" charset="2"/>
              <a:buChar char="§"/>
            </a:pPr>
            <a:r>
              <a:rPr lang="en-US" altLang="en-US" sz="2800" dirty="0">
                <a:latin typeface="Benguiat Frisky" pitchFamily="66" charset="0"/>
              </a:rPr>
              <a:t>The logistic distribution constrains the estimated probabilities to lie between 0 and 1. </a:t>
            </a:r>
          </a:p>
          <a:p>
            <a:pPr>
              <a:buClr>
                <a:schemeClr val="hlink"/>
              </a:buClr>
              <a:buFont typeface="Wingdings" pitchFamily="2" charset="2"/>
              <a:buChar char="§"/>
            </a:pPr>
            <a:r>
              <a:rPr lang="en-US" altLang="en-US" sz="2800" dirty="0">
                <a:latin typeface="Benguiat Frisky" pitchFamily="66" charset="0"/>
              </a:rPr>
              <a:t>The estimated probability is:</a:t>
            </a:r>
            <a:br>
              <a:rPr lang="en-US" altLang="en-US" sz="2800" dirty="0">
                <a:latin typeface="Benguiat Frisky" pitchFamily="66" charset="0"/>
              </a:rPr>
            </a:br>
            <a:br>
              <a:rPr lang="en-US" altLang="en-US" sz="2800" dirty="0">
                <a:latin typeface="Benguiat Frisky" pitchFamily="66" charset="0"/>
              </a:rPr>
            </a:br>
            <a:r>
              <a:rPr lang="en-US" altLang="en-US" sz="2800" dirty="0">
                <a:latin typeface="Benguiat Frisky" pitchFamily="66" charset="0"/>
              </a:rPr>
              <a:t>	p = 1/[1 + exp(-</a:t>
            </a:r>
            <a:r>
              <a:rPr lang="en-US" altLang="en-US" sz="2800" i="1" dirty="0">
                <a:latin typeface="Benguiat Frisky" pitchFamily="66" charset="0"/>
                <a:sym typeface="Symbol" pitchFamily="2" charset="2"/>
              </a:rPr>
              <a:t></a:t>
            </a:r>
            <a:r>
              <a:rPr lang="en-US" altLang="en-US" sz="2800" dirty="0">
                <a:latin typeface="Benguiat Frisky" pitchFamily="66" charset="0"/>
              </a:rPr>
              <a:t> - </a:t>
            </a:r>
            <a:r>
              <a:rPr lang="en-US" altLang="en-US" sz="2800" i="1" dirty="0">
                <a:latin typeface="Benguiat Frisky" pitchFamily="66" charset="0"/>
                <a:sym typeface="Symbol" pitchFamily="2" charset="2"/>
              </a:rPr>
              <a:t></a:t>
            </a:r>
            <a:r>
              <a:rPr lang="en-US" altLang="en-US" sz="2800" i="1" dirty="0">
                <a:latin typeface="Benguiat Frisky" pitchFamily="66" charset="0"/>
              </a:rPr>
              <a:t> </a:t>
            </a:r>
            <a:r>
              <a:rPr lang="en-US" altLang="en-US" sz="2800" dirty="0">
                <a:latin typeface="Benguiat Frisky" pitchFamily="66" charset="0"/>
              </a:rPr>
              <a:t>X)] </a:t>
            </a:r>
            <a:br>
              <a:rPr lang="en-US" altLang="en-US" sz="2800" dirty="0">
                <a:latin typeface="Benguiat Frisky" pitchFamily="66" charset="0"/>
              </a:rPr>
            </a:br>
            <a:endParaRPr lang="en-US" altLang="en-US" sz="2800" dirty="0">
              <a:latin typeface="Benguiat Frisky" pitchFamily="66" charset="0"/>
            </a:endParaRPr>
          </a:p>
          <a:p>
            <a:pPr>
              <a:buClr>
                <a:schemeClr val="hlink"/>
              </a:buClr>
              <a:buFont typeface="Wingdings" pitchFamily="2" charset="2"/>
              <a:buChar char="§"/>
            </a:pPr>
            <a:r>
              <a:rPr lang="en-US" altLang="en-US" sz="2800" dirty="0">
                <a:latin typeface="Benguiat Frisky" pitchFamily="66" charset="0"/>
              </a:rPr>
              <a:t>if you let </a:t>
            </a:r>
            <a:r>
              <a:rPr lang="en-US" altLang="en-US" sz="2800" i="1" dirty="0">
                <a:latin typeface="Benguiat Frisky" pitchFamily="66" charset="0"/>
                <a:sym typeface="Symbol" pitchFamily="2" charset="2"/>
              </a:rPr>
              <a:t></a:t>
            </a:r>
            <a:r>
              <a:rPr lang="en-US" altLang="en-US" sz="2800" dirty="0">
                <a:latin typeface="Benguiat Frisky" pitchFamily="66" charset="0"/>
              </a:rPr>
              <a:t> + </a:t>
            </a:r>
            <a:r>
              <a:rPr lang="en-US" altLang="en-US" sz="2800" i="1" dirty="0">
                <a:latin typeface="Benguiat Frisky" pitchFamily="66" charset="0"/>
                <a:sym typeface="Symbol" pitchFamily="2" charset="2"/>
              </a:rPr>
              <a:t></a:t>
            </a:r>
            <a:r>
              <a:rPr lang="en-US" altLang="en-US" sz="2800" i="1" dirty="0">
                <a:latin typeface="Benguiat Frisky" pitchFamily="66" charset="0"/>
              </a:rPr>
              <a:t> </a:t>
            </a:r>
            <a:r>
              <a:rPr lang="en-US" altLang="en-US" sz="2800" dirty="0">
                <a:latin typeface="Benguiat Frisky" pitchFamily="66" charset="0"/>
              </a:rPr>
              <a:t>X =0, then p = .50 </a:t>
            </a:r>
          </a:p>
          <a:p>
            <a:pPr>
              <a:buClr>
                <a:schemeClr val="hlink"/>
              </a:buClr>
              <a:buFont typeface="Wingdings" pitchFamily="2" charset="2"/>
              <a:buChar char="§"/>
            </a:pPr>
            <a:r>
              <a:rPr lang="en-US" altLang="en-US" sz="2800" dirty="0">
                <a:latin typeface="Benguiat Frisky" pitchFamily="66" charset="0"/>
              </a:rPr>
              <a:t>as </a:t>
            </a:r>
            <a:r>
              <a:rPr lang="en-US" altLang="en-US" sz="2800" i="1" dirty="0">
                <a:latin typeface="Benguiat Frisky" pitchFamily="66" charset="0"/>
                <a:sym typeface="Symbol" pitchFamily="2" charset="2"/>
              </a:rPr>
              <a:t></a:t>
            </a:r>
            <a:r>
              <a:rPr lang="en-US" altLang="en-US" sz="2800" dirty="0">
                <a:latin typeface="Benguiat Frisky" pitchFamily="66" charset="0"/>
              </a:rPr>
              <a:t> + </a:t>
            </a:r>
            <a:r>
              <a:rPr lang="en-US" altLang="en-US" sz="2800" i="1" dirty="0">
                <a:latin typeface="Benguiat Frisky" pitchFamily="66" charset="0"/>
                <a:sym typeface="Symbol" pitchFamily="2" charset="2"/>
              </a:rPr>
              <a:t></a:t>
            </a:r>
            <a:r>
              <a:rPr lang="en-US" altLang="en-US" sz="2800" i="1" dirty="0">
                <a:latin typeface="Benguiat Frisky" pitchFamily="66" charset="0"/>
              </a:rPr>
              <a:t> </a:t>
            </a:r>
            <a:r>
              <a:rPr lang="en-US" altLang="en-US" sz="2800" dirty="0">
                <a:latin typeface="Benguiat Frisky" pitchFamily="66" charset="0"/>
              </a:rPr>
              <a:t>X gets really big, p approaches 1 </a:t>
            </a:r>
          </a:p>
          <a:p>
            <a:pPr>
              <a:buClr>
                <a:schemeClr val="hlink"/>
              </a:buClr>
              <a:buFont typeface="Wingdings" pitchFamily="2" charset="2"/>
              <a:buChar char="§"/>
            </a:pPr>
            <a:r>
              <a:rPr lang="en-US" altLang="en-US" sz="2800" dirty="0">
                <a:latin typeface="Benguiat Frisky" pitchFamily="66" charset="0"/>
              </a:rPr>
              <a:t>as </a:t>
            </a:r>
            <a:r>
              <a:rPr lang="en-US" altLang="en-US" sz="2800" i="1" dirty="0">
                <a:latin typeface="Benguiat Frisky" pitchFamily="66" charset="0"/>
                <a:sym typeface="Symbol" pitchFamily="2" charset="2"/>
              </a:rPr>
              <a:t></a:t>
            </a:r>
            <a:r>
              <a:rPr lang="en-US" altLang="en-US" sz="2800" dirty="0">
                <a:latin typeface="Benguiat Frisky" pitchFamily="66" charset="0"/>
              </a:rPr>
              <a:t> + </a:t>
            </a:r>
            <a:r>
              <a:rPr lang="en-US" altLang="en-US" sz="2800" i="1" dirty="0">
                <a:latin typeface="Benguiat Frisky" pitchFamily="66" charset="0"/>
                <a:sym typeface="Symbol" pitchFamily="2" charset="2"/>
              </a:rPr>
              <a:t></a:t>
            </a:r>
            <a:r>
              <a:rPr lang="en-US" altLang="en-US" sz="2800" i="1" dirty="0">
                <a:latin typeface="Benguiat Frisky" pitchFamily="66" charset="0"/>
              </a:rPr>
              <a:t> </a:t>
            </a:r>
            <a:r>
              <a:rPr lang="en-US" altLang="en-US" sz="2800" dirty="0">
                <a:latin typeface="Benguiat Frisky" pitchFamily="66" charset="0"/>
              </a:rPr>
              <a:t>X gets really small, p approaches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77766131-9391-8DCF-EFDA-CE6426E8E94F}"/>
              </a:ext>
            </a:extLst>
          </p:cNvPr>
          <p:cNvSpPr>
            <a:spLocks noGrp="1" noChangeArrowheads="1"/>
          </p:cNvSpPr>
          <p:nvPr>
            <p:ph type="title"/>
          </p:nvPr>
        </p:nvSpPr>
        <p:spPr>
          <a:xfrm>
            <a:off x="984739" y="263769"/>
            <a:ext cx="7174523" cy="1055077"/>
          </a:xfrm>
          <a:noFill/>
        </p:spPr>
        <p:txBody>
          <a:bodyPr/>
          <a:lstStyle/>
          <a:p>
            <a:r>
              <a:rPr lang="en-GB" altLang="en-US" dirty="0"/>
              <a:t>Logistic regression</a:t>
            </a:r>
          </a:p>
        </p:txBody>
      </p:sp>
      <p:graphicFrame>
        <p:nvGraphicFramePr>
          <p:cNvPr id="7170" name="Object 3">
            <a:extLst>
              <a:ext uri="{FF2B5EF4-FFF2-40B4-BE49-F238E27FC236}">
                <a16:creationId xmlns:a16="http://schemas.microsoft.com/office/drawing/2014/main" id="{BBE4BA3F-4C3C-0EF8-0F4F-822F50D8D265}"/>
              </a:ext>
            </a:extLst>
          </p:cNvPr>
          <p:cNvGraphicFramePr>
            <a:graphicFrameLocks/>
          </p:cNvGraphicFramePr>
          <p:nvPr/>
        </p:nvGraphicFramePr>
        <p:xfrm>
          <a:off x="984739" y="2162908"/>
          <a:ext cx="7174523" cy="3083169"/>
        </p:xfrm>
        <a:graphic>
          <a:graphicData uri="http://schemas.openxmlformats.org/presentationml/2006/ole">
            <mc:AlternateContent xmlns:mc="http://schemas.openxmlformats.org/markup-compatibility/2006">
              <mc:Choice xmlns:v="urn:schemas-microsoft-com:vml" Requires="v">
                <p:oleObj name="Document" r:id="rId3" imgW="46647100" imgH="20040600" progId="Word.Document.8">
                  <p:embed/>
                </p:oleObj>
              </mc:Choice>
              <mc:Fallback>
                <p:oleObj name="Document" r:id="rId3" imgW="46647100" imgH="20040600" progId="Word.Document.8">
                  <p:embed/>
                  <p:pic>
                    <p:nvPicPr>
                      <p:cNvPr id="7170" name="Object 3">
                        <a:extLst>
                          <a:ext uri="{FF2B5EF4-FFF2-40B4-BE49-F238E27FC236}">
                            <a16:creationId xmlns:a16="http://schemas.microsoft.com/office/drawing/2014/main" id="{BBE4BA3F-4C3C-0EF8-0F4F-822F50D8D265}"/>
                          </a:ext>
                        </a:extLst>
                      </p:cNvPr>
                      <p:cNvPicPr>
                        <a:picLocks noChangeArrowheads="1"/>
                      </p:cNvPicPr>
                      <p:nvPr/>
                    </p:nvPicPr>
                    <p:blipFill>
                      <a:blip r:embed="rId4">
                        <a:extLst>
                          <a:ext uri="{28A0092B-C50C-407E-A947-70E740481C1C}">
                            <a14:useLocalDpi xmlns:a14="http://schemas.microsoft.com/office/drawing/2010/main" val="0"/>
                          </a:ext>
                        </a:extLst>
                      </a:blip>
                      <a:srcRect b="3650"/>
                      <a:stretch>
                        <a:fillRect/>
                      </a:stretch>
                    </p:blipFill>
                    <p:spPr bwMode="auto">
                      <a:xfrm>
                        <a:off x="984739" y="2162908"/>
                        <a:ext cx="7174523" cy="308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Rectangle 4">
            <a:extLst>
              <a:ext uri="{FF2B5EF4-FFF2-40B4-BE49-F238E27FC236}">
                <a16:creationId xmlns:a16="http://schemas.microsoft.com/office/drawing/2014/main" id="{30E068BF-8CAA-0B33-E774-79E921A61FB5}"/>
              </a:ext>
            </a:extLst>
          </p:cNvPr>
          <p:cNvSpPr>
            <a:spLocks noChangeArrowheads="1"/>
          </p:cNvSpPr>
          <p:nvPr/>
        </p:nvSpPr>
        <p:spPr bwMode="auto">
          <a:xfrm>
            <a:off x="864577" y="1459524"/>
            <a:ext cx="7365023" cy="3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gn="ctr">
              <a:spcBef>
                <a:spcPct val="0"/>
              </a:spcBef>
              <a:buClrTx/>
              <a:buSzTx/>
              <a:buFontTx/>
              <a:buNone/>
            </a:pPr>
            <a:r>
              <a:rPr lang="en-GB" altLang="en-US" sz="1662" dirty="0">
                <a:solidFill>
                  <a:srgbClr val="000099"/>
                </a:solidFill>
              </a:rPr>
              <a:t>Table 1 Age and </a:t>
            </a:r>
            <a:r>
              <a:rPr lang="fr-FR" altLang="en-US" sz="1662" dirty="0" err="1">
                <a:solidFill>
                  <a:srgbClr val="000099"/>
                </a:solidFill>
              </a:rPr>
              <a:t>signs</a:t>
            </a:r>
            <a:r>
              <a:rPr lang="fr-FR" altLang="en-US" sz="1662" dirty="0">
                <a:solidFill>
                  <a:srgbClr val="000099"/>
                </a:solidFill>
              </a:rPr>
              <a:t> of </a:t>
            </a:r>
            <a:r>
              <a:rPr lang="fr-FR" altLang="en-US" sz="1662" dirty="0" err="1">
                <a:solidFill>
                  <a:srgbClr val="000099"/>
                </a:solidFill>
              </a:rPr>
              <a:t>coronary</a:t>
            </a:r>
            <a:r>
              <a:rPr lang="fr-FR" altLang="en-US" sz="1662" dirty="0">
                <a:solidFill>
                  <a:srgbClr val="000099"/>
                </a:solidFill>
              </a:rPr>
              <a:t> </a:t>
            </a:r>
            <a:r>
              <a:rPr lang="fr-FR" altLang="en-US" sz="1662" dirty="0" err="1">
                <a:solidFill>
                  <a:srgbClr val="000099"/>
                </a:solidFill>
              </a:rPr>
              <a:t>heart</a:t>
            </a:r>
            <a:r>
              <a:rPr lang="fr-FR" altLang="en-US" sz="1662" dirty="0">
                <a:solidFill>
                  <a:srgbClr val="000099"/>
                </a:solidFill>
              </a:rPr>
              <a:t> </a:t>
            </a:r>
            <a:r>
              <a:rPr lang="fr-FR" altLang="en-US" sz="1662" dirty="0" err="1">
                <a:solidFill>
                  <a:srgbClr val="000099"/>
                </a:solidFill>
              </a:rPr>
              <a:t>disease</a:t>
            </a:r>
            <a:r>
              <a:rPr lang="fr-FR" altLang="en-US" sz="1662" dirty="0">
                <a:solidFill>
                  <a:srgbClr val="000099"/>
                </a:solidFill>
              </a:rPr>
              <a:t> (CD)</a:t>
            </a:r>
            <a:endParaRPr lang="en-GB" altLang="en-US" sz="1662" dirty="0">
              <a:solidFill>
                <a:srgbClr val="000099"/>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592FDD-A001-BA34-9543-F4AAC4278908}"/>
              </a:ext>
            </a:extLst>
          </p:cNvPr>
          <p:cNvSpPr>
            <a:spLocks noGrp="1" noChangeArrowheads="1"/>
          </p:cNvSpPr>
          <p:nvPr>
            <p:ph type="title"/>
          </p:nvPr>
        </p:nvSpPr>
        <p:spPr>
          <a:noFill/>
        </p:spPr>
        <p:txBody>
          <a:bodyPr/>
          <a:lstStyle/>
          <a:p>
            <a:r>
              <a:rPr lang="en-GB" altLang="en-US" b="1" dirty="0"/>
              <a:t>How can we analyse these data?</a:t>
            </a:r>
          </a:p>
        </p:txBody>
      </p:sp>
      <p:sp>
        <p:nvSpPr>
          <p:cNvPr id="27651" name="Rectangle 3">
            <a:extLst>
              <a:ext uri="{FF2B5EF4-FFF2-40B4-BE49-F238E27FC236}">
                <a16:creationId xmlns:a16="http://schemas.microsoft.com/office/drawing/2014/main" id="{2FE078AD-4917-EC62-69F7-134771BE6FF0}"/>
              </a:ext>
            </a:extLst>
          </p:cNvPr>
          <p:cNvSpPr>
            <a:spLocks noGrp="1" noChangeArrowheads="1"/>
          </p:cNvSpPr>
          <p:nvPr>
            <p:ph type="body" idx="1"/>
          </p:nvPr>
        </p:nvSpPr>
        <p:spPr>
          <a:xfrm>
            <a:off x="457200" y="1933834"/>
            <a:ext cx="8229600" cy="4525963"/>
          </a:xfrm>
          <a:noFill/>
        </p:spPr>
        <p:txBody>
          <a:bodyPr/>
          <a:lstStyle/>
          <a:p>
            <a:r>
              <a:rPr lang="en-GB" altLang="en-US" sz="2400" dirty="0" err="1">
                <a:latin typeface="Calibri" panose="020F0502020204030204" pitchFamily="34" charset="0"/>
                <a:cs typeface="Calibri" panose="020F0502020204030204" pitchFamily="34" charset="0"/>
              </a:rPr>
              <a:t>Compar</a:t>
            </a:r>
            <a:r>
              <a:rPr lang="fr-CH" altLang="en-US" sz="2400" dirty="0">
                <a:latin typeface="Calibri" panose="020F0502020204030204" pitchFamily="34" charset="0"/>
                <a:cs typeface="Calibri" panose="020F0502020204030204" pitchFamily="34" charset="0"/>
              </a:rPr>
              <a:t>e</a:t>
            </a:r>
            <a:r>
              <a:rPr lang="en-GB" altLang="en-US" sz="2400" dirty="0">
                <a:latin typeface="Calibri" panose="020F0502020204030204" pitchFamily="34" charset="0"/>
                <a:cs typeface="Calibri" panose="020F0502020204030204" pitchFamily="34" charset="0"/>
              </a:rPr>
              <a:t> mean age of diseased and non</a:t>
            </a:r>
            <a:r>
              <a:rPr lang="fr-FR" altLang="en-US" sz="2400" dirty="0">
                <a:latin typeface="Calibri" panose="020F0502020204030204" pitchFamily="34" charset="0"/>
                <a:cs typeface="Calibri" panose="020F0502020204030204" pitchFamily="34" charset="0"/>
              </a:rPr>
              <a:t>-</a:t>
            </a:r>
            <a:r>
              <a:rPr lang="en-GB" altLang="en-US" sz="2400" dirty="0">
                <a:latin typeface="Calibri" panose="020F0502020204030204" pitchFamily="34" charset="0"/>
                <a:cs typeface="Calibri" panose="020F0502020204030204" pitchFamily="34" charset="0"/>
              </a:rPr>
              <a:t>diseased</a:t>
            </a:r>
          </a:p>
          <a:p>
            <a:pPr lvl="1"/>
            <a:endParaRPr lang="fr-FR" altLang="en-US" sz="2400" dirty="0">
              <a:latin typeface="Calibri" panose="020F0502020204030204" pitchFamily="34" charset="0"/>
              <a:cs typeface="Calibri" panose="020F0502020204030204" pitchFamily="34" charset="0"/>
            </a:endParaRPr>
          </a:p>
          <a:p>
            <a:pPr lvl="1"/>
            <a:r>
              <a:rPr lang="en-GB" altLang="en-US" sz="2400" dirty="0">
                <a:latin typeface="Calibri" panose="020F0502020204030204" pitchFamily="34" charset="0"/>
                <a:cs typeface="Calibri" panose="020F0502020204030204" pitchFamily="34" charset="0"/>
              </a:rPr>
              <a:t>Non</a:t>
            </a:r>
            <a:r>
              <a:rPr lang="fr-FR" altLang="en-US" sz="2400" dirty="0">
                <a:latin typeface="Calibri" panose="020F0502020204030204" pitchFamily="34" charset="0"/>
                <a:cs typeface="Calibri" panose="020F0502020204030204" pitchFamily="34" charset="0"/>
              </a:rPr>
              <a:t>-</a:t>
            </a:r>
            <a:r>
              <a:rPr lang="en-GB" altLang="en-US" sz="2400" dirty="0">
                <a:latin typeface="Calibri" panose="020F0502020204030204" pitchFamily="34" charset="0"/>
                <a:cs typeface="Calibri" panose="020F0502020204030204" pitchFamily="34" charset="0"/>
              </a:rPr>
              <a:t>diseased: 	38.6 years</a:t>
            </a:r>
          </a:p>
          <a:p>
            <a:pPr lvl="1"/>
            <a:r>
              <a:rPr lang="en-GB" altLang="en-US" sz="2400" dirty="0">
                <a:latin typeface="Calibri" panose="020F0502020204030204" pitchFamily="34" charset="0"/>
                <a:cs typeface="Calibri" panose="020F0502020204030204" pitchFamily="34" charset="0"/>
              </a:rPr>
              <a:t>Diseased: 	58.7 years</a:t>
            </a:r>
            <a:r>
              <a:rPr lang="fr-FR" altLang="en-US" sz="2400" dirty="0">
                <a:latin typeface="Calibri" panose="020F0502020204030204" pitchFamily="34" charset="0"/>
                <a:cs typeface="Calibri" panose="020F0502020204030204" pitchFamily="34" charset="0"/>
              </a:rPr>
              <a:t>   (p&lt;0.0001)</a:t>
            </a:r>
            <a:endParaRPr lang="en-GB" altLang="en-US" sz="2400" dirty="0">
              <a:latin typeface="Calibri" panose="020F0502020204030204" pitchFamily="34" charset="0"/>
              <a:cs typeface="Calibri" panose="020F0502020204030204" pitchFamily="34" charset="0"/>
            </a:endParaRPr>
          </a:p>
          <a:p>
            <a:pPr lvl="1"/>
            <a:endParaRPr lang="fr-FR" altLang="en-US" sz="2400" dirty="0">
              <a:latin typeface="Calibri" panose="020F0502020204030204" pitchFamily="34" charset="0"/>
              <a:cs typeface="Calibri" panose="020F0502020204030204" pitchFamily="34" charset="0"/>
            </a:endParaRPr>
          </a:p>
          <a:p>
            <a:r>
              <a:rPr lang="en-GB" altLang="en-US" sz="2400" dirty="0">
                <a:latin typeface="Calibri" panose="020F0502020204030204" pitchFamily="34" charset="0"/>
                <a:cs typeface="Calibri" panose="020F0502020204030204" pitchFamily="34" charset="0"/>
              </a:rPr>
              <a:t>Linear regression?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F2D6EAA-64A9-7E8D-44BB-0376263FDF5E}"/>
              </a:ext>
            </a:extLst>
          </p:cNvPr>
          <p:cNvSpPr>
            <a:spLocks noGrp="1" noChangeArrowheads="1"/>
          </p:cNvSpPr>
          <p:nvPr>
            <p:ph type="title"/>
          </p:nvPr>
        </p:nvSpPr>
        <p:spPr>
          <a:noFill/>
        </p:spPr>
        <p:txBody>
          <a:bodyPr/>
          <a:lstStyle/>
          <a:p>
            <a:r>
              <a:rPr lang="en-GB" altLang="en-US" b="1" dirty="0"/>
              <a:t>Dot-plot: </a:t>
            </a:r>
            <a:r>
              <a:rPr lang="fr-FR" altLang="en-US" b="1" dirty="0"/>
              <a:t>D</a:t>
            </a:r>
            <a:r>
              <a:rPr lang="en-GB" altLang="en-US" b="1" dirty="0" err="1"/>
              <a:t>ata</a:t>
            </a:r>
            <a:r>
              <a:rPr lang="en-GB" altLang="en-US" b="1" dirty="0"/>
              <a:t> from Table 1</a:t>
            </a:r>
            <a:endParaRPr lang="fr-FR" altLang="en-US" b="1" dirty="0"/>
          </a:p>
        </p:txBody>
      </p:sp>
      <p:graphicFrame>
        <p:nvGraphicFramePr>
          <p:cNvPr id="8194" name="Object 3">
            <a:extLst>
              <a:ext uri="{FF2B5EF4-FFF2-40B4-BE49-F238E27FC236}">
                <a16:creationId xmlns:a16="http://schemas.microsoft.com/office/drawing/2014/main" id="{472C77DD-A819-50B5-972C-37530F8449AF}"/>
              </a:ext>
            </a:extLst>
          </p:cNvPr>
          <p:cNvGraphicFramePr>
            <a:graphicFrameLocks/>
          </p:cNvGraphicFramePr>
          <p:nvPr/>
        </p:nvGraphicFramePr>
        <p:xfrm>
          <a:off x="1000858" y="1670539"/>
          <a:ext cx="7142285" cy="4382966"/>
        </p:xfrm>
        <a:graphic>
          <a:graphicData uri="http://schemas.openxmlformats.org/presentationml/2006/ole">
            <mc:AlternateContent xmlns:mc="http://schemas.openxmlformats.org/markup-compatibility/2006">
              <mc:Choice xmlns:v="urn:schemas-microsoft-com:vml" Requires="v">
                <p:oleObj name="STATISTICA Graph" r:id="rId3" imgW="136321800" imgH="92659200" progId="STATISTICAGraph">
                  <p:embed/>
                </p:oleObj>
              </mc:Choice>
              <mc:Fallback>
                <p:oleObj name="STATISTICA Graph" r:id="rId3" imgW="136321800" imgH="92659200" progId="STATISTICAGraph">
                  <p:embed/>
                  <p:pic>
                    <p:nvPicPr>
                      <p:cNvPr id="8194" name="Object 3">
                        <a:extLst>
                          <a:ext uri="{FF2B5EF4-FFF2-40B4-BE49-F238E27FC236}">
                            <a16:creationId xmlns:a16="http://schemas.microsoft.com/office/drawing/2014/main" id="{472C77DD-A819-50B5-972C-37530F8449AF}"/>
                          </a:ext>
                        </a:extLst>
                      </p:cNvPr>
                      <p:cNvPicPr>
                        <a:picLocks noChangeArrowheads="1"/>
                      </p:cNvPicPr>
                      <p:nvPr/>
                    </p:nvPicPr>
                    <p:blipFill>
                      <a:blip r:embed="rId4">
                        <a:extLst>
                          <a:ext uri="{28A0092B-C50C-407E-A947-70E740481C1C}">
                            <a14:useLocalDpi xmlns:a14="http://schemas.microsoft.com/office/drawing/2010/main" val="0"/>
                          </a:ext>
                        </a:extLst>
                      </a:blip>
                      <a:srcRect t="10770"/>
                      <a:stretch>
                        <a:fillRect/>
                      </a:stretch>
                    </p:blipFill>
                    <p:spPr bwMode="auto">
                      <a:xfrm>
                        <a:off x="1000858" y="1670539"/>
                        <a:ext cx="7142285" cy="438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Line 4">
            <a:extLst>
              <a:ext uri="{FF2B5EF4-FFF2-40B4-BE49-F238E27FC236}">
                <a16:creationId xmlns:a16="http://schemas.microsoft.com/office/drawing/2014/main" id="{4FA747F3-C017-64E4-192B-C45A383CC60C}"/>
              </a:ext>
            </a:extLst>
          </p:cNvPr>
          <p:cNvSpPr>
            <a:spLocks noChangeShapeType="1"/>
          </p:cNvSpPr>
          <p:nvPr/>
        </p:nvSpPr>
        <p:spPr bwMode="auto">
          <a:xfrm flipV="1">
            <a:off x="3641482" y="1567962"/>
            <a:ext cx="1994388" cy="405472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lIns="84992" tIns="42497" rIns="84992" bIns="42497"/>
          <a:lstStyle/>
          <a:p>
            <a:endParaRPr lang="en-US" sz="1292"/>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D8AD033D-8D0D-FBA4-1B0F-05AA6AD8A84D}"/>
              </a:ext>
            </a:extLst>
          </p:cNvPr>
          <p:cNvSpPr>
            <a:spLocks noGrp="1" noChangeArrowheads="1"/>
          </p:cNvSpPr>
          <p:nvPr>
            <p:ph type="title"/>
          </p:nvPr>
        </p:nvSpPr>
        <p:spPr>
          <a:xfrm>
            <a:off x="984739" y="263769"/>
            <a:ext cx="7174523" cy="1055077"/>
          </a:xfrm>
          <a:noFill/>
        </p:spPr>
        <p:txBody>
          <a:bodyPr/>
          <a:lstStyle/>
          <a:p>
            <a:r>
              <a:rPr lang="en-GB" altLang="en-US" b="1" dirty="0"/>
              <a:t>Logistic regression</a:t>
            </a:r>
          </a:p>
        </p:txBody>
      </p:sp>
      <p:sp>
        <p:nvSpPr>
          <p:cNvPr id="9220" name="Rectangle 3">
            <a:extLst>
              <a:ext uri="{FF2B5EF4-FFF2-40B4-BE49-F238E27FC236}">
                <a16:creationId xmlns:a16="http://schemas.microsoft.com/office/drawing/2014/main" id="{DD2384EC-2653-BE04-DE17-5ED974226E9D}"/>
              </a:ext>
            </a:extLst>
          </p:cNvPr>
          <p:cNvSpPr>
            <a:spLocks noGrp="1" noChangeArrowheads="1"/>
          </p:cNvSpPr>
          <p:nvPr>
            <p:ph type="body" idx="1"/>
          </p:nvPr>
        </p:nvSpPr>
        <p:spPr>
          <a:xfrm>
            <a:off x="984739" y="1459523"/>
            <a:ext cx="7174523" cy="348068"/>
          </a:xfrm>
          <a:noFill/>
        </p:spPr>
        <p:txBody>
          <a:bodyPr>
            <a:spAutoFit/>
          </a:bodyPr>
          <a:lstStyle/>
          <a:p>
            <a:pPr marL="0" indent="0" algn="ctr" defTabSz="703402">
              <a:spcBef>
                <a:spcPct val="0"/>
              </a:spcBef>
              <a:buClrTx/>
              <a:buSzTx/>
              <a:buNone/>
            </a:pPr>
            <a:r>
              <a:rPr lang="en-GB" altLang="en-US" sz="1662" dirty="0">
                <a:solidFill>
                  <a:srgbClr val="000099"/>
                </a:solidFill>
              </a:rPr>
              <a:t>Table </a:t>
            </a:r>
            <a:r>
              <a:rPr lang="fr-FR" altLang="en-US" sz="1662" dirty="0">
                <a:solidFill>
                  <a:srgbClr val="000099"/>
                </a:solidFill>
              </a:rPr>
              <a:t>2</a:t>
            </a:r>
            <a:r>
              <a:rPr lang="en-GB" altLang="en-US" sz="1662" dirty="0">
                <a:solidFill>
                  <a:srgbClr val="000099"/>
                </a:solidFill>
              </a:rPr>
              <a:t> </a:t>
            </a:r>
            <a:r>
              <a:rPr lang="fr-FR" altLang="en-US" sz="1662" dirty="0">
                <a:solidFill>
                  <a:srgbClr val="000099"/>
                </a:solidFill>
              </a:rPr>
              <a:t>   </a:t>
            </a:r>
            <a:r>
              <a:rPr lang="en-GB" altLang="en-US" sz="1662" dirty="0">
                <a:solidFill>
                  <a:srgbClr val="000099"/>
                </a:solidFill>
              </a:rPr>
              <a:t>Prevalence (%) of signs of </a:t>
            </a:r>
            <a:r>
              <a:rPr lang="fr-FR" altLang="en-US" sz="1662" dirty="0">
                <a:solidFill>
                  <a:srgbClr val="000099"/>
                </a:solidFill>
              </a:rPr>
              <a:t>CD</a:t>
            </a:r>
            <a:r>
              <a:rPr lang="en-GB" altLang="en-US" sz="1662" dirty="0">
                <a:solidFill>
                  <a:srgbClr val="000099"/>
                </a:solidFill>
              </a:rPr>
              <a:t> according to age group </a:t>
            </a:r>
          </a:p>
        </p:txBody>
      </p:sp>
      <p:graphicFrame>
        <p:nvGraphicFramePr>
          <p:cNvPr id="9218" name="Object 4">
            <a:extLst>
              <a:ext uri="{FF2B5EF4-FFF2-40B4-BE49-F238E27FC236}">
                <a16:creationId xmlns:a16="http://schemas.microsoft.com/office/drawing/2014/main" id="{4047D69F-E12C-23F8-F1EF-A6D5231CF695}"/>
              </a:ext>
            </a:extLst>
          </p:cNvPr>
          <p:cNvGraphicFramePr>
            <a:graphicFrameLocks/>
          </p:cNvGraphicFramePr>
          <p:nvPr/>
        </p:nvGraphicFramePr>
        <p:xfrm>
          <a:off x="1969477" y="2022231"/>
          <a:ext cx="5130312" cy="4155831"/>
        </p:xfrm>
        <a:graphic>
          <a:graphicData uri="http://schemas.openxmlformats.org/presentationml/2006/ole">
            <mc:AlternateContent xmlns:mc="http://schemas.openxmlformats.org/markup-compatibility/2006">
              <mc:Choice xmlns:v="urn:schemas-microsoft-com:vml" Requires="v">
                <p:oleObj name="Document" r:id="rId3" imgW="33045400" imgH="26454100" progId="Word.Document.8">
                  <p:embed/>
                </p:oleObj>
              </mc:Choice>
              <mc:Fallback>
                <p:oleObj name="Document" r:id="rId3" imgW="33045400" imgH="26454100" progId="Word.Document.8">
                  <p:embed/>
                  <p:pic>
                    <p:nvPicPr>
                      <p:cNvPr id="9218" name="Object 4">
                        <a:extLst>
                          <a:ext uri="{FF2B5EF4-FFF2-40B4-BE49-F238E27FC236}">
                            <a16:creationId xmlns:a16="http://schemas.microsoft.com/office/drawing/2014/main" id="{4047D69F-E12C-23F8-F1EF-A6D5231CF695}"/>
                          </a:ext>
                        </a:extLst>
                      </p:cNvPr>
                      <p:cNvPicPr>
                        <a:picLocks noChangeArrowheads="1"/>
                      </p:cNvPicPr>
                      <p:nvPr/>
                    </p:nvPicPr>
                    <p:blipFill>
                      <a:blip r:embed="rId4">
                        <a:extLst>
                          <a:ext uri="{28A0092B-C50C-407E-A947-70E740481C1C}">
                            <a14:useLocalDpi xmlns:a14="http://schemas.microsoft.com/office/drawing/2010/main" val="0"/>
                          </a:ext>
                        </a:extLst>
                      </a:blip>
                      <a:srcRect b="3650"/>
                      <a:stretch>
                        <a:fillRect/>
                      </a:stretch>
                    </p:blipFill>
                    <p:spPr bwMode="auto">
                      <a:xfrm>
                        <a:off x="1969477" y="2022231"/>
                        <a:ext cx="5130312" cy="415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E63141A4-09F7-6D27-DCD6-273C68546633}"/>
              </a:ext>
            </a:extLst>
          </p:cNvPr>
          <p:cNvSpPr>
            <a:spLocks noGrp="1" noChangeArrowheads="1"/>
          </p:cNvSpPr>
          <p:nvPr>
            <p:ph type="title"/>
          </p:nvPr>
        </p:nvSpPr>
        <p:spPr>
          <a:noFill/>
        </p:spPr>
        <p:txBody>
          <a:bodyPr/>
          <a:lstStyle/>
          <a:p>
            <a:r>
              <a:rPr lang="en-GB" altLang="en-US" dirty="0"/>
              <a:t>Dot-plot: </a:t>
            </a:r>
            <a:r>
              <a:rPr lang="fr-FR" altLang="en-US" dirty="0"/>
              <a:t>D</a:t>
            </a:r>
            <a:r>
              <a:rPr lang="en-GB" altLang="en-US" dirty="0" err="1"/>
              <a:t>ata</a:t>
            </a:r>
            <a:r>
              <a:rPr lang="en-GB" altLang="en-US" dirty="0"/>
              <a:t> from Table </a:t>
            </a:r>
            <a:r>
              <a:rPr lang="fr-FR" altLang="en-US" dirty="0"/>
              <a:t>2</a:t>
            </a:r>
            <a:endParaRPr lang="en-GB" altLang="en-US" dirty="0"/>
          </a:p>
        </p:txBody>
      </p:sp>
      <p:graphicFrame>
        <p:nvGraphicFramePr>
          <p:cNvPr id="10242" name="Object 3">
            <a:extLst>
              <a:ext uri="{FF2B5EF4-FFF2-40B4-BE49-F238E27FC236}">
                <a16:creationId xmlns:a16="http://schemas.microsoft.com/office/drawing/2014/main" id="{6022327B-C6B3-8F55-61DB-809F36F50C83}"/>
              </a:ext>
            </a:extLst>
          </p:cNvPr>
          <p:cNvGraphicFramePr>
            <a:graphicFrameLocks/>
          </p:cNvGraphicFramePr>
          <p:nvPr/>
        </p:nvGraphicFramePr>
        <p:xfrm>
          <a:off x="1714501" y="1811215"/>
          <a:ext cx="6446227" cy="4069374"/>
        </p:xfrm>
        <a:graphic>
          <a:graphicData uri="http://schemas.openxmlformats.org/presentationml/2006/ole">
            <mc:AlternateContent xmlns:mc="http://schemas.openxmlformats.org/markup-compatibility/2006">
              <mc:Choice xmlns:v="urn:schemas-microsoft-com:vml" Requires="v">
                <p:oleObj name="Chart" r:id="rId3" imgW="7175500" imgH="4445000" progId="MSGraph.Chart.8">
                  <p:embed followColorScheme="full"/>
                </p:oleObj>
              </mc:Choice>
              <mc:Fallback>
                <p:oleObj name="Chart" r:id="rId3" imgW="7175500" imgH="4445000" progId="MSGraph.Chart.8">
                  <p:embed followColorScheme="full"/>
                  <p:pic>
                    <p:nvPicPr>
                      <p:cNvPr id="10242" name="Object 3">
                        <a:extLst>
                          <a:ext uri="{FF2B5EF4-FFF2-40B4-BE49-F238E27FC236}">
                            <a16:creationId xmlns:a16="http://schemas.microsoft.com/office/drawing/2014/main" id="{6022327B-C6B3-8F55-61DB-809F36F50C8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1" y="1811215"/>
                        <a:ext cx="6446227" cy="406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4">
            <a:extLst>
              <a:ext uri="{FF2B5EF4-FFF2-40B4-BE49-F238E27FC236}">
                <a16:creationId xmlns:a16="http://schemas.microsoft.com/office/drawing/2014/main" id="{849A89FF-88B2-270D-50F1-3F5682A3A426}"/>
              </a:ext>
            </a:extLst>
          </p:cNvPr>
          <p:cNvSpPr>
            <a:spLocks noChangeArrowheads="1"/>
          </p:cNvSpPr>
          <p:nvPr/>
        </p:nvSpPr>
        <p:spPr bwMode="auto">
          <a:xfrm>
            <a:off x="311003" y="2092570"/>
            <a:ext cx="1356264" cy="3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gn="ctr">
              <a:spcBef>
                <a:spcPct val="0"/>
              </a:spcBef>
              <a:buClrTx/>
              <a:buSzTx/>
              <a:buFontTx/>
              <a:buNone/>
            </a:pPr>
            <a:r>
              <a:rPr lang="en-GB" altLang="en-US" sz="1662"/>
              <a:t>Diseased %</a:t>
            </a:r>
          </a:p>
        </p:txBody>
      </p:sp>
      <p:sp>
        <p:nvSpPr>
          <p:cNvPr id="10245" name="Rectangle 5">
            <a:extLst>
              <a:ext uri="{FF2B5EF4-FFF2-40B4-BE49-F238E27FC236}">
                <a16:creationId xmlns:a16="http://schemas.microsoft.com/office/drawing/2014/main" id="{E571A614-B404-E5DC-7DA3-C47997A46739}"/>
              </a:ext>
            </a:extLst>
          </p:cNvPr>
          <p:cNvSpPr>
            <a:spLocks noChangeArrowheads="1"/>
          </p:cNvSpPr>
          <p:nvPr/>
        </p:nvSpPr>
        <p:spPr bwMode="auto">
          <a:xfrm>
            <a:off x="4572000" y="5788270"/>
            <a:ext cx="1236038" cy="3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spcBef>
                <a:spcPct val="0"/>
              </a:spcBef>
              <a:buClrTx/>
              <a:buSzTx/>
              <a:buFontTx/>
              <a:buNone/>
            </a:pPr>
            <a:r>
              <a:rPr lang="en-GB" altLang="en-US" sz="1662"/>
              <a:t>Age </a:t>
            </a:r>
            <a:r>
              <a:rPr lang="fr-CH" altLang="en-US" sz="1662"/>
              <a:t>group</a:t>
            </a:r>
            <a:endParaRPr lang="en-GB" altLang="en-US" sz="1662"/>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8463-27B3-2A4A-5F8F-FD5900B073F4}"/>
              </a:ext>
            </a:extLst>
          </p:cNvPr>
          <p:cNvSpPr>
            <a:spLocks noGrp="1"/>
          </p:cNvSpPr>
          <p:nvPr>
            <p:ph type="title"/>
          </p:nvPr>
        </p:nvSpPr>
        <p:spPr/>
        <p:txBody>
          <a:bodyPr/>
          <a:lstStyle/>
          <a:p>
            <a:r>
              <a:rPr lang="en-US" dirty="0"/>
              <a:t>Bias-Variance Trade Off </a:t>
            </a:r>
          </a:p>
        </p:txBody>
      </p:sp>
      <p:sp>
        <p:nvSpPr>
          <p:cNvPr id="3" name="Text Placeholder 2">
            <a:extLst>
              <a:ext uri="{FF2B5EF4-FFF2-40B4-BE49-F238E27FC236}">
                <a16:creationId xmlns:a16="http://schemas.microsoft.com/office/drawing/2014/main" id="{7A0ED522-97BB-B6A0-3AE3-7DB60527EF7E}"/>
              </a:ext>
            </a:extLst>
          </p:cNvPr>
          <p:cNvSpPr>
            <a:spLocks noGrp="1"/>
          </p:cNvSpPr>
          <p:nvPr>
            <p:ph type="body" idx="1"/>
          </p:nvPr>
        </p:nvSpPr>
        <p:spPr/>
        <p:txBody>
          <a:bodyPr/>
          <a:lstStyle/>
          <a:p>
            <a:pPr marL="114300" indent="0">
              <a:buNone/>
            </a:pPr>
            <a:r>
              <a:rPr lang="en-US" b="1" dirty="0"/>
              <a:t>What is variance?</a:t>
            </a:r>
            <a:endParaRPr lang="en-US" dirty="0"/>
          </a:p>
          <a:p>
            <a:r>
              <a:rPr lang="en-US" sz="2400" dirty="0"/>
              <a:t>Variance is the variability of model prediction for a given data point or a value which tells us spread of our data. </a:t>
            </a:r>
          </a:p>
          <a:p>
            <a:endParaRPr lang="en-US" sz="2400" dirty="0"/>
          </a:p>
          <a:p>
            <a:r>
              <a:rPr lang="en-US" sz="2400" dirty="0"/>
              <a:t>Model with high variance pays a lot of attention to training data and does not generalize on the data which it hasn’t seen before. </a:t>
            </a:r>
          </a:p>
          <a:p>
            <a:endParaRPr lang="en-US" sz="2400" dirty="0"/>
          </a:p>
          <a:p>
            <a:r>
              <a:rPr lang="en-US" sz="2400" dirty="0"/>
              <a:t>As a result, such models perform very well on training data but has high error rates on test data.</a:t>
            </a:r>
          </a:p>
          <a:p>
            <a:endParaRPr lang="en-US" dirty="0"/>
          </a:p>
        </p:txBody>
      </p:sp>
    </p:spTree>
    <p:extLst>
      <p:ext uri="{BB962C8B-B14F-4D97-AF65-F5344CB8AC3E}">
        <p14:creationId xmlns:p14="http://schemas.microsoft.com/office/powerpoint/2010/main" val="140215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4E70B71B-2022-A236-98D8-88FB2D50AE3D}"/>
              </a:ext>
            </a:extLst>
          </p:cNvPr>
          <p:cNvSpPr>
            <a:spLocks noGrp="1" noChangeArrowheads="1"/>
          </p:cNvSpPr>
          <p:nvPr>
            <p:ph type="title"/>
          </p:nvPr>
        </p:nvSpPr>
        <p:spPr>
          <a:noFill/>
        </p:spPr>
        <p:txBody>
          <a:bodyPr/>
          <a:lstStyle/>
          <a:p>
            <a:r>
              <a:rPr lang="fr-CH" altLang="en-US" dirty="0"/>
              <a:t>L</a:t>
            </a:r>
            <a:r>
              <a:rPr lang="en-GB" altLang="en-US" dirty="0" err="1"/>
              <a:t>ogistic</a:t>
            </a:r>
            <a:r>
              <a:rPr lang="en-GB" altLang="en-US" dirty="0"/>
              <a:t> function</a:t>
            </a:r>
          </a:p>
        </p:txBody>
      </p:sp>
      <p:graphicFrame>
        <p:nvGraphicFramePr>
          <p:cNvPr id="11266" name="Object 3">
            <a:extLst>
              <a:ext uri="{FF2B5EF4-FFF2-40B4-BE49-F238E27FC236}">
                <a16:creationId xmlns:a16="http://schemas.microsoft.com/office/drawing/2014/main" id="{759CB46D-B32C-10BA-B5FF-3429A569EB62}"/>
              </a:ext>
            </a:extLst>
          </p:cNvPr>
          <p:cNvGraphicFramePr>
            <a:graphicFrameLocks/>
          </p:cNvGraphicFramePr>
          <p:nvPr/>
        </p:nvGraphicFramePr>
        <p:xfrm>
          <a:off x="1799493" y="1874228"/>
          <a:ext cx="6603023" cy="4086957"/>
        </p:xfrm>
        <a:graphic>
          <a:graphicData uri="http://schemas.openxmlformats.org/presentationml/2006/ole">
            <mc:AlternateContent xmlns:mc="http://schemas.openxmlformats.org/markup-compatibility/2006">
              <mc:Choice xmlns:v="urn:schemas-microsoft-com:vml" Requires="v">
                <p:oleObj name="Chart" r:id="rId3" imgW="7162800" imgH="4432300" progId="MSGraph.Chart.8">
                  <p:embed followColorScheme="full"/>
                </p:oleObj>
              </mc:Choice>
              <mc:Fallback>
                <p:oleObj name="Chart" r:id="rId3" imgW="7162800" imgH="4432300" progId="MSGraph.Chart.8">
                  <p:embed followColorScheme="full"/>
                  <p:pic>
                    <p:nvPicPr>
                      <p:cNvPr id="11266" name="Object 3">
                        <a:extLst>
                          <a:ext uri="{FF2B5EF4-FFF2-40B4-BE49-F238E27FC236}">
                            <a16:creationId xmlns:a16="http://schemas.microsoft.com/office/drawing/2014/main" id="{759CB46D-B32C-10BA-B5FF-3429A569EB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493" y="1874228"/>
                        <a:ext cx="6603023" cy="40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4">
            <a:extLst>
              <a:ext uri="{FF2B5EF4-FFF2-40B4-BE49-F238E27FC236}">
                <a16:creationId xmlns:a16="http://schemas.microsoft.com/office/drawing/2014/main" id="{52E12B18-6648-50B3-946F-30AD472CB101}"/>
              </a:ext>
            </a:extLst>
          </p:cNvPr>
          <p:cNvSpPr>
            <a:spLocks noChangeArrowheads="1"/>
          </p:cNvSpPr>
          <p:nvPr/>
        </p:nvSpPr>
        <p:spPr bwMode="auto">
          <a:xfrm>
            <a:off x="281354" y="1740877"/>
            <a:ext cx="1547446" cy="597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spcBef>
                <a:spcPct val="0"/>
              </a:spcBef>
              <a:buClrTx/>
              <a:buSzTx/>
              <a:buFontTx/>
              <a:buNone/>
            </a:pPr>
            <a:r>
              <a:rPr lang="en-GB" altLang="en-US" sz="1662"/>
              <a:t>Probability</a:t>
            </a:r>
            <a:r>
              <a:rPr lang="fr-FR" altLang="en-US" sz="1662"/>
              <a:t> o</a:t>
            </a:r>
            <a:r>
              <a:rPr lang="en-GB" altLang="en-US" sz="1662"/>
              <a:t>f</a:t>
            </a:r>
            <a:r>
              <a:rPr lang="fr-FR" altLang="en-US" sz="1662"/>
              <a:t> </a:t>
            </a:r>
            <a:r>
              <a:rPr lang="en-GB" altLang="en-US" sz="1662"/>
              <a:t>disease</a:t>
            </a:r>
          </a:p>
        </p:txBody>
      </p:sp>
      <p:sp>
        <p:nvSpPr>
          <p:cNvPr id="11270" name="Rectangle 5">
            <a:extLst>
              <a:ext uri="{FF2B5EF4-FFF2-40B4-BE49-F238E27FC236}">
                <a16:creationId xmlns:a16="http://schemas.microsoft.com/office/drawing/2014/main" id="{8B6D4690-C85A-E6B0-6246-FA48F3AD7F8E}"/>
              </a:ext>
            </a:extLst>
          </p:cNvPr>
          <p:cNvSpPr>
            <a:spLocks noChangeArrowheads="1"/>
          </p:cNvSpPr>
          <p:nvPr/>
        </p:nvSpPr>
        <p:spPr bwMode="auto">
          <a:xfrm>
            <a:off x="5249007" y="5863004"/>
            <a:ext cx="336754" cy="48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spcBef>
                <a:spcPct val="0"/>
              </a:spcBef>
              <a:buClrTx/>
              <a:buSzTx/>
              <a:buFontTx/>
              <a:buNone/>
            </a:pPr>
            <a:r>
              <a:rPr lang="en-GB" altLang="en-US" sz="2585" i="1">
                <a:latin typeface="Times New Roman" panose="02020603050405020304" pitchFamily="18" charset="0"/>
              </a:rPr>
              <a:t>x</a:t>
            </a:r>
          </a:p>
        </p:txBody>
      </p:sp>
      <p:graphicFrame>
        <p:nvGraphicFramePr>
          <p:cNvPr id="26631" name="Object 7">
            <a:extLst>
              <a:ext uri="{FF2B5EF4-FFF2-40B4-BE49-F238E27FC236}">
                <a16:creationId xmlns:a16="http://schemas.microsoft.com/office/drawing/2014/main" id="{3153CF70-7390-1E86-C567-4C1B071E14B3}"/>
              </a:ext>
            </a:extLst>
          </p:cNvPr>
          <p:cNvGraphicFramePr>
            <a:graphicFrameLocks/>
          </p:cNvGraphicFramePr>
          <p:nvPr/>
        </p:nvGraphicFramePr>
        <p:xfrm>
          <a:off x="3210659" y="2162908"/>
          <a:ext cx="2627434" cy="766397"/>
        </p:xfrm>
        <a:graphic>
          <a:graphicData uri="http://schemas.openxmlformats.org/presentationml/2006/ole">
            <mc:AlternateContent xmlns:mc="http://schemas.openxmlformats.org/markup-compatibility/2006">
              <mc:Choice xmlns:v="urn:schemas-microsoft-com:vml" Requires="v">
                <p:oleObj name="Equation" r:id="rId5" imgW="36398200" imgH="9779000" progId="Equation.3">
                  <p:embed/>
                </p:oleObj>
              </mc:Choice>
              <mc:Fallback>
                <p:oleObj name="Equation" r:id="rId5" imgW="36398200" imgH="9779000" progId="Equation.3">
                  <p:embed/>
                  <p:pic>
                    <p:nvPicPr>
                      <p:cNvPr id="26631" name="Object 7">
                        <a:extLst>
                          <a:ext uri="{FF2B5EF4-FFF2-40B4-BE49-F238E27FC236}">
                            <a16:creationId xmlns:a16="http://schemas.microsoft.com/office/drawing/2014/main" id="{3153CF70-7390-1E86-C567-4C1B071E14B3}"/>
                          </a:ext>
                        </a:extLst>
                      </p:cNvPr>
                      <p:cNvPicPr>
                        <a:picLocks noChangeArrowheads="1"/>
                      </p:cNvPicPr>
                      <p:nvPr/>
                    </p:nvPicPr>
                    <p:blipFill>
                      <a:blip r:embed="rId6">
                        <a:extLst>
                          <a:ext uri="{28A0092B-C50C-407E-A947-70E740481C1C}">
                            <a14:useLocalDpi xmlns:a14="http://schemas.microsoft.com/office/drawing/2010/main" val="0"/>
                          </a:ext>
                        </a:extLst>
                      </a:blip>
                      <a:srcRect r="28038"/>
                      <a:stretch>
                        <a:fillRect/>
                      </a:stretch>
                    </p:blipFill>
                    <p:spPr bwMode="auto">
                      <a:xfrm>
                        <a:off x="3210659" y="2162908"/>
                        <a:ext cx="2627434" cy="76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1026">
            <a:extLst>
              <a:ext uri="{FF2B5EF4-FFF2-40B4-BE49-F238E27FC236}">
                <a16:creationId xmlns:a16="http://schemas.microsoft.com/office/drawing/2014/main" id="{5243564E-58DC-C854-25A2-DBA691D34D1A}"/>
              </a:ext>
            </a:extLst>
          </p:cNvPr>
          <p:cNvGraphicFramePr>
            <a:graphicFrameLocks/>
          </p:cNvGraphicFramePr>
          <p:nvPr/>
        </p:nvGraphicFramePr>
        <p:xfrm>
          <a:off x="849923" y="3694236"/>
          <a:ext cx="2762250" cy="1079988"/>
        </p:xfrm>
        <a:graphic>
          <a:graphicData uri="http://schemas.openxmlformats.org/presentationml/2006/ole">
            <mc:AlternateContent xmlns:mc="http://schemas.openxmlformats.org/markup-compatibility/2006">
              <mc:Choice xmlns:v="urn:schemas-microsoft-com:vml" Requires="v">
                <p:oleObj name="Equation" r:id="rId3" imgW="52806600" imgH="13462000" progId="Equation.3">
                  <p:embed/>
                </p:oleObj>
              </mc:Choice>
              <mc:Fallback>
                <p:oleObj name="Equation" r:id="rId3" imgW="52806600" imgH="13462000" progId="Equation.3">
                  <p:embed/>
                  <p:pic>
                    <p:nvPicPr>
                      <p:cNvPr id="96258" name="Object 1026">
                        <a:extLst>
                          <a:ext uri="{FF2B5EF4-FFF2-40B4-BE49-F238E27FC236}">
                            <a16:creationId xmlns:a16="http://schemas.microsoft.com/office/drawing/2014/main" id="{5243564E-58DC-C854-25A2-DBA691D34D1A}"/>
                          </a:ext>
                        </a:extLst>
                      </p:cNvPr>
                      <p:cNvPicPr>
                        <a:picLocks noChangeArrowheads="1"/>
                      </p:cNvPicPr>
                      <p:nvPr/>
                    </p:nvPicPr>
                    <p:blipFill>
                      <a:blip r:embed="rId4">
                        <a:extLst>
                          <a:ext uri="{28A0092B-C50C-407E-A947-70E740481C1C}">
                            <a14:useLocalDpi xmlns:a14="http://schemas.microsoft.com/office/drawing/2010/main" val="0"/>
                          </a:ext>
                        </a:extLst>
                      </a:blip>
                      <a:srcRect r="34819"/>
                      <a:stretch>
                        <a:fillRect/>
                      </a:stretch>
                    </p:blipFill>
                    <p:spPr bwMode="auto">
                      <a:xfrm>
                        <a:off x="849923" y="3694236"/>
                        <a:ext cx="2762250" cy="107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1027">
            <a:extLst>
              <a:ext uri="{FF2B5EF4-FFF2-40B4-BE49-F238E27FC236}">
                <a16:creationId xmlns:a16="http://schemas.microsoft.com/office/drawing/2014/main" id="{08495ADB-AAE6-AA99-BCBF-ADA3B8DF0261}"/>
              </a:ext>
            </a:extLst>
          </p:cNvPr>
          <p:cNvSpPr>
            <a:spLocks noGrp="1" noChangeArrowheads="1"/>
          </p:cNvSpPr>
          <p:nvPr>
            <p:ph type="title"/>
          </p:nvPr>
        </p:nvSpPr>
        <p:spPr>
          <a:xfrm>
            <a:off x="1049215" y="263770"/>
            <a:ext cx="7174523" cy="772258"/>
          </a:xfrm>
          <a:noFill/>
        </p:spPr>
        <p:txBody>
          <a:bodyPr/>
          <a:lstStyle/>
          <a:p>
            <a:r>
              <a:rPr lang="fr-CH" altLang="en-US"/>
              <a:t>Transformation</a:t>
            </a:r>
            <a:endParaRPr lang="en-GB" altLang="en-US"/>
          </a:p>
        </p:txBody>
      </p:sp>
      <p:grpSp>
        <p:nvGrpSpPr>
          <p:cNvPr id="2" name="Group 1028">
            <a:extLst>
              <a:ext uri="{FF2B5EF4-FFF2-40B4-BE49-F238E27FC236}">
                <a16:creationId xmlns:a16="http://schemas.microsoft.com/office/drawing/2014/main" id="{0842FDA1-D551-0127-D396-1AA0194BD195}"/>
              </a:ext>
            </a:extLst>
          </p:cNvPr>
          <p:cNvGrpSpPr>
            <a:grpSpLocks/>
          </p:cNvGrpSpPr>
          <p:nvPr/>
        </p:nvGrpSpPr>
        <p:grpSpPr bwMode="auto">
          <a:xfrm>
            <a:off x="640374" y="4759573"/>
            <a:ext cx="1918189" cy="902677"/>
            <a:chOff x="2022" y="2549"/>
            <a:chExt cx="1309" cy="616"/>
          </a:xfrm>
        </p:grpSpPr>
        <p:sp>
          <p:nvSpPr>
            <p:cNvPr id="12296" name="Rectangle 1029">
              <a:extLst>
                <a:ext uri="{FF2B5EF4-FFF2-40B4-BE49-F238E27FC236}">
                  <a16:creationId xmlns:a16="http://schemas.microsoft.com/office/drawing/2014/main" id="{BC9235FD-2583-7E5E-B81A-919E3F10F943}"/>
                </a:ext>
              </a:extLst>
            </p:cNvPr>
            <p:cNvSpPr>
              <a:spLocks noChangeArrowheads="1"/>
            </p:cNvSpPr>
            <p:nvPr/>
          </p:nvSpPr>
          <p:spPr bwMode="auto">
            <a:xfrm>
              <a:off x="2246" y="2932"/>
              <a:ext cx="9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defTabSz="762000">
                <a:defRPr sz="1600" b="1">
                  <a:solidFill>
                    <a:schemeClr val="tx1"/>
                  </a:solidFill>
                  <a:latin typeface="Arial" panose="020B0604020202020204" pitchFamily="34" charset="0"/>
                </a:defRPr>
              </a:lvl1pPr>
              <a:lvl2pPr marL="742950" indent="-285750" defTabSz="762000">
                <a:defRPr sz="1600" b="1">
                  <a:solidFill>
                    <a:schemeClr val="tx1"/>
                  </a:solidFill>
                  <a:latin typeface="Arial" panose="020B0604020202020204" pitchFamily="34" charset="0"/>
                </a:defRPr>
              </a:lvl2pPr>
              <a:lvl3pPr marL="1143000" indent="-228600" defTabSz="762000">
                <a:defRPr sz="1600" b="1">
                  <a:solidFill>
                    <a:schemeClr val="tx1"/>
                  </a:solidFill>
                  <a:latin typeface="Arial" panose="020B0604020202020204" pitchFamily="34" charset="0"/>
                </a:defRPr>
              </a:lvl3pPr>
              <a:lvl4pPr marL="1600200" indent="-228600" defTabSz="762000">
                <a:defRPr sz="1600" b="1">
                  <a:solidFill>
                    <a:schemeClr val="tx1"/>
                  </a:solidFill>
                  <a:latin typeface="Arial" panose="020B0604020202020204" pitchFamily="34" charset="0"/>
                </a:defRPr>
              </a:lvl4pPr>
              <a:lvl5pPr marL="2057400" indent="-228600" defTabSz="762000">
                <a:defRPr sz="16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spcBef>
                  <a:spcPct val="0"/>
                </a:spcBef>
                <a:buClrTx/>
                <a:buSzTx/>
                <a:buFontTx/>
                <a:buNone/>
              </a:pPr>
              <a:r>
                <a:rPr lang="en-GB" altLang="en-US" sz="1662">
                  <a:solidFill>
                    <a:srgbClr val="0033CC"/>
                  </a:solidFill>
                </a:rPr>
                <a:t>logit of </a:t>
              </a:r>
              <a:r>
                <a:rPr lang="en-GB" altLang="en-US" sz="1662" i="1">
                  <a:solidFill>
                    <a:srgbClr val="0033CC"/>
                  </a:solidFill>
                  <a:latin typeface="Times New Roman" panose="02020603050405020304" pitchFamily="18" charset="0"/>
                </a:rPr>
                <a:t>P(y|x)</a:t>
              </a:r>
            </a:p>
          </p:txBody>
        </p:sp>
        <p:sp>
          <p:nvSpPr>
            <p:cNvPr id="12297" name="Rectangle 1030">
              <a:extLst>
                <a:ext uri="{FF2B5EF4-FFF2-40B4-BE49-F238E27FC236}">
                  <a16:creationId xmlns:a16="http://schemas.microsoft.com/office/drawing/2014/main" id="{D2B9E216-771E-7090-747A-80D93B492F7E}"/>
                </a:ext>
              </a:extLst>
            </p:cNvPr>
            <p:cNvSpPr>
              <a:spLocks noChangeArrowheads="1"/>
            </p:cNvSpPr>
            <p:nvPr/>
          </p:nvSpPr>
          <p:spPr bwMode="auto">
            <a:xfrm rot="16200000">
              <a:off x="2454" y="2117"/>
              <a:ext cx="446"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1908">
                  <a:solidFill>
                    <a:srgbClr val="0033CC"/>
                  </a:solidFill>
                </a:rPr>
                <a:t>{</a:t>
              </a:r>
            </a:p>
          </p:txBody>
        </p:sp>
      </p:grpSp>
      <p:graphicFrame>
        <p:nvGraphicFramePr>
          <p:cNvPr id="12291" name="Object 1031">
            <a:extLst>
              <a:ext uri="{FF2B5EF4-FFF2-40B4-BE49-F238E27FC236}">
                <a16:creationId xmlns:a16="http://schemas.microsoft.com/office/drawing/2014/main" id="{029A2191-CF61-2D3C-3872-D1722B187A20}"/>
              </a:ext>
            </a:extLst>
          </p:cNvPr>
          <p:cNvGraphicFramePr>
            <a:graphicFrameLocks/>
          </p:cNvGraphicFramePr>
          <p:nvPr/>
        </p:nvGraphicFramePr>
        <p:xfrm>
          <a:off x="1115159" y="1235320"/>
          <a:ext cx="2628900" cy="977411"/>
        </p:xfrm>
        <a:graphic>
          <a:graphicData uri="http://schemas.openxmlformats.org/presentationml/2006/ole">
            <mc:AlternateContent xmlns:mc="http://schemas.openxmlformats.org/markup-compatibility/2006">
              <mc:Choice xmlns:v="urn:schemas-microsoft-com:vml" Requires="v">
                <p:oleObj name="Equation" r:id="rId5" imgW="36398200" imgH="9779000" progId="Equation.3">
                  <p:embed/>
                </p:oleObj>
              </mc:Choice>
              <mc:Fallback>
                <p:oleObj name="Equation" r:id="rId5" imgW="36398200" imgH="9779000" progId="Equation.3">
                  <p:embed/>
                  <p:pic>
                    <p:nvPicPr>
                      <p:cNvPr id="12291" name="Object 1031">
                        <a:extLst>
                          <a:ext uri="{FF2B5EF4-FFF2-40B4-BE49-F238E27FC236}">
                            <a16:creationId xmlns:a16="http://schemas.microsoft.com/office/drawing/2014/main" id="{029A2191-CF61-2D3C-3872-D1722B187A20}"/>
                          </a:ext>
                        </a:extLst>
                      </p:cNvPr>
                      <p:cNvPicPr>
                        <a:picLocks noChangeArrowheads="1"/>
                      </p:cNvPicPr>
                      <p:nvPr/>
                    </p:nvPicPr>
                    <p:blipFill>
                      <a:blip r:embed="rId6">
                        <a:extLst>
                          <a:ext uri="{28A0092B-C50C-407E-A947-70E740481C1C}">
                            <a14:useLocalDpi xmlns:a14="http://schemas.microsoft.com/office/drawing/2010/main" val="0"/>
                          </a:ext>
                        </a:extLst>
                      </a:blip>
                      <a:srcRect r="27980"/>
                      <a:stretch>
                        <a:fillRect/>
                      </a:stretch>
                    </p:blipFill>
                    <p:spPr bwMode="auto">
                      <a:xfrm>
                        <a:off x="1115159" y="1235320"/>
                        <a:ext cx="2628900" cy="97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4" name="Text Box 1032">
            <a:extLst>
              <a:ext uri="{FF2B5EF4-FFF2-40B4-BE49-F238E27FC236}">
                <a16:creationId xmlns:a16="http://schemas.microsoft.com/office/drawing/2014/main" id="{A6446022-279B-09A3-7461-2BCA50E66C95}"/>
              </a:ext>
            </a:extLst>
          </p:cNvPr>
          <p:cNvSpPr txBox="1">
            <a:spLocks noChangeArrowheads="1"/>
          </p:cNvSpPr>
          <p:nvPr/>
        </p:nvSpPr>
        <p:spPr bwMode="auto">
          <a:xfrm>
            <a:off x="4283319" y="3894993"/>
            <a:ext cx="4454868" cy="2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hlink"/>
              </a:buClr>
              <a:buSzPct val="100000"/>
              <a:buChar char="•"/>
              <a:defRPr sz="1600" b="1">
                <a:solidFill>
                  <a:schemeClr val="tx1"/>
                </a:solidFill>
                <a:latin typeface="Arial" panose="020B0604020202020204" pitchFamily="34" charset="0"/>
              </a:defRPr>
            </a:lvl9pPr>
          </a:lstStyle>
          <a:p>
            <a:pPr>
              <a:spcBef>
                <a:spcPct val="50000"/>
              </a:spcBef>
              <a:spcAft>
                <a:spcPct val="50000"/>
              </a:spcAft>
              <a:buFont typeface="Wingdings" pitchFamily="2" charset="2"/>
              <a:buChar char="ü"/>
            </a:pPr>
            <a:r>
              <a:rPr lang="en-GB" altLang="en-US" sz="2215">
                <a:latin typeface="Symbol" pitchFamily="2" charset="2"/>
              </a:rPr>
              <a:t>a</a:t>
            </a:r>
            <a:r>
              <a:rPr lang="en-GB" altLang="en-US" sz="2215"/>
              <a:t> =  log odds of disease </a:t>
            </a:r>
            <a:br>
              <a:rPr lang="en-GB" altLang="en-US" sz="2215"/>
            </a:br>
            <a:r>
              <a:rPr lang="en-GB" altLang="en-US" sz="2215"/>
              <a:t>	in unexposed</a:t>
            </a:r>
          </a:p>
          <a:p>
            <a:pPr>
              <a:spcBef>
                <a:spcPct val="50000"/>
              </a:spcBef>
              <a:spcAft>
                <a:spcPct val="50000"/>
              </a:spcAft>
              <a:buFont typeface="Wingdings" pitchFamily="2" charset="2"/>
              <a:buChar char="ü"/>
            </a:pPr>
            <a:r>
              <a:rPr lang="en-GB" altLang="en-US" sz="2215">
                <a:latin typeface="Symbol" pitchFamily="2" charset="2"/>
              </a:rPr>
              <a:t>b</a:t>
            </a:r>
            <a:r>
              <a:rPr lang="en-GB" altLang="en-US" sz="2215"/>
              <a:t> =  log odds ratio associated </a:t>
            </a:r>
            <a:br>
              <a:rPr lang="en-GB" altLang="en-US" sz="2215"/>
            </a:br>
            <a:r>
              <a:rPr lang="en-GB" altLang="en-US" sz="2215"/>
              <a:t>          with being exposed</a:t>
            </a:r>
          </a:p>
          <a:p>
            <a:pPr>
              <a:spcBef>
                <a:spcPct val="50000"/>
              </a:spcBef>
              <a:spcAft>
                <a:spcPct val="50000"/>
              </a:spcAft>
              <a:buFont typeface="Wingdings" pitchFamily="2" charset="2"/>
              <a:buChar char="ü"/>
            </a:pPr>
            <a:r>
              <a:rPr lang="en-GB" altLang="en-US" sz="2215"/>
              <a:t>e </a:t>
            </a:r>
            <a:r>
              <a:rPr lang="en-GB" altLang="en-US" sz="2215" baseline="50000">
                <a:latin typeface="Symbol" pitchFamily="2" charset="2"/>
              </a:rPr>
              <a:t>b</a:t>
            </a:r>
            <a:r>
              <a:rPr lang="en-GB" altLang="en-US" sz="2215"/>
              <a:t> = odds ratio</a:t>
            </a:r>
          </a:p>
        </p:txBody>
      </p:sp>
      <p:graphicFrame>
        <p:nvGraphicFramePr>
          <p:cNvPr id="96265" name="Object 1033">
            <a:extLst>
              <a:ext uri="{FF2B5EF4-FFF2-40B4-BE49-F238E27FC236}">
                <a16:creationId xmlns:a16="http://schemas.microsoft.com/office/drawing/2014/main" id="{A0F76CD5-3B0C-0A35-547A-0D99E37194EB}"/>
              </a:ext>
            </a:extLst>
          </p:cNvPr>
          <p:cNvGraphicFramePr>
            <a:graphicFrameLocks noGrp="1" noChangeAspect="1"/>
          </p:cNvGraphicFramePr>
          <p:nvPr>
            <p:ph idx="1"/>
          </p:nvPr>
        </p:nvGraphicFramePr>
        <p:xfrm>
          <a:off x="1049215" y="2299189"/>
          <a:ext cx="1396512" cy="983273"/>
        </p:xfrm>
        <a:graphic>
          <a:graphicData uri="http://schemas.openxmlformats.org/presentationml/2006/ole">
            <mc:AlternateContent xmlns:mc="http://schemas.openxmlformats.org/markup-compatibility/2006">
              <mc:Choice xmlns:v="urn:schemas-microsoft-com:vml" Requires="v">
                <p:oleObj name="Equation" r:id="rId7" imgW="15798800" imgH="11112500" progId="Equation.3">
                  <p:embed/>
                </p:oleObj>
              </mc:Choice>
              <mc:Fallback>
                <p:oleObj name="Equation" r:id="rId7" imgW="15798800" imgH="11112500" progId="Equation.3">
                  <p:embed/>
                  <p:pic>
                    <p:nvPicPr>
                      <p:cNvPr id="96265" name="Object 1033">
                        <a:extLst>
                          <a:ext uri="{FF2B5EF4-FFF2-40B4-BE49-F238E27FC236}">
                            <a16:creationId xmlns:a16="http://schemas.microsoft.com/office/drawing/2014/main" id="{A0F76CD5-3B0C-0A35-547A-0D99E37194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215" y="2299189"/>
                        <a:ext cx="1396512" cy="98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a:extLst>
              <a:ext uri="{FF2B5EF4-FFF2-40B4-BE49-F238E27FC236}">
                <a16:creationId xmlns:a16="http://schemas.microsoft.com/office/drawing/2014/main" id="{040A6467-393F-7AB0-AD53-51F2CF77165A}"/>
              </a:ext>
            </a:extLst>
          </p:cNvPr>
          <p:cNvSpPr>
            <a:spLocks noGrp="1" noChangeArrowheads="1"/>
          </p:cNvSpPr>
          <p:nvPr>
            <p:ph type="title"/>
          </p:nvPr>
        </p:nvSpPr>
        <p:spPr/>
        <p:txBody>
          <a:bodyPr/>
          <a:lstStyle/>
          <a:p>
            <a:r>
              <a:rPr lang="fr-FR" altLang="en-US" b="1" dirty="0" err="1">
                <a:solidFill>
                  <a:schemeClr val="accent6"/>
                </a:solidFill>
              </a:rPr>
              <a:t>Fitting</a:t>
            </a:r>
            <a:r>
              <a:rPr lang="fr-FR" altLang="en-US" b="1" dirty="0">
                <a:solidFill>
                  <a:schemeClr val="accent6"/>
                </a:solidFill>
              </a:rPr>
              <a:t> </a:t>
            </a:r>
            <a:r>
              <a:rPr lang="fr-FR" altLang="en-US" b="1" dirty="0" err="1">
                <a:solidFill>
                  <a:schemeClr val="accent6"/>
                </a:solidFill>
              </a:rPr>
              <a:t>equation</a:t>
            </a:r>
            <a:r>
              <a:rPr lang="fr-FR" altLang="en-US" b="1" dirty="0">
                <a:solidFill>
                  <a:schemeClr val="accent6"/>
                </a:solidFill>
              </a:rPr>
              <a:t> to the data</a:t>
            </a:r>
            <a:endParaRPr lang="en-GB" altLang="en-US" b="1" dirty="0">
              <a:solidFill>
                <a:schemeClr val="accent6"/>
              </a:solidFill>
            </a:endParaRPr>
          </a:p>
        </p:txBody>
      </p:sp>
      <p:sp>
        <p:nvSpPr>
          <p:cNvPr id="13316" name="Rectangle 8">
            <a:extLst>
              <a:ext uri="{FF2B5EF4-FFF2-40B4-BE49-F238E27FC236}">
                <a16:creationId xmlns:a16="http://schemas.microsoft.com/office/drawing/2014/main" id="{2615B422-A19B-F169-376C-0D6C9FF8E908}"/>
              </a:ext>
            </a:extLst>
          </p:cNvPr>
          <p:cNvSpPr>
            <a:spLocks noGrp="1" noChangeArrowheads="1"/>
          </p:cNvSpPr>
          <p:nvPr>
            <p:ph type="body" idx="1"/>
          </p:nvPr>
        </p:nvSpPr>
        <p:spPr/>
        <p:txBody>
          <a:bodyPr/>
          <a:lstStyle/>
          <a:p>
            <a:r>
              <a:rPr lang="fr-FR" altLang="en-US" sz="2400" dirty="0" err="1">
                <a:latin typeface="Calibri" panose="020F0502020204030204" pitchFamily="34" charset="0"/>
                <a:cs typeface="Calibri" panose="020F0502020204030204" pitchFamily="34" charset="0"/>
              </a:rPr>
              <a:t>Linear</a:t>
            </a:r>
            <a:r>
              <a:rPr lang="fr-FR" altLang="en-US" sz="2400" dirty="0">
                <a:latin typeface="Calibri" panose="020F0502020204030204" pitchFamily="34" charset="0"/>
                <a:cs typeface="Calibri" panose="020F0502020204030204" pitchFamily="34" charset="0"/>
              </a:rPr>
              <a:t> </a:t>
            </a:r>
            <a:r>
              <a:rPr lang="fr-FR" altLang="en-US" sz="2400" dirty="0" err="1">
                <a:latin typeface="Calibri" panose="020F0502020204030204" pitchFamily="34" charset="0"/>
                <a:cs typeface="Calibri" panose="020F0502020204030204" pitchFamily="34" charset="0"/>
              </a:rPr>
              <a:t>regression</a:t>
            </a:r>
            <a:r>
              <a:rPr lang="fr-FR" altLang="en-US" sz="2400" dirty="0">
                <a:latin typeface="Calibri" panose="020F0502020204030204" pitchFamily="34" charset="0"/>
                <a:cs typeface="Calibri" panose="020F0502020204030204" pitchFamily="34" charset="0"/>
              </a:rPr>
              <a:t>: Least squares</a:t>
            </a:r>
          </a:p>
          <a:p>
            <a:r>
              <a:rPr lang="fr-FR" altLang="en-US" sz="2400" dirty="0" err="1">
                <a:latin typeface="Calibri" panose="020F0502020204030204" pitchFamily="34" charset="0"/>
                <a:cs typeface="Calibri" panose="020F0502020204030204" pitchFamily="34" charset="0"/>
              </a:rPr>
              <a:t>Logistic</a:t>
            </a:r>
            <a:r>
              <a:rPr lang="fr-FR" altLang="en-US" sz="2400" dirty="0">
                <a:latin typeface="Calibri" panose="020F0502020204030204" pitchFamily="34" charset="0"/>
                <a:cs typeface="Calibri" panose="020F0502020204030204" pitchFamily="34" charset="0"/>
              </a:rPr>
              <a:t> </a:t>
            </a:r>
            <a:r>
              <a:rPr lang="fr-FR" altLang="en-US" sz="2400" dirty="0" err="1">
                <a:latin typeface="Calibri" panose="020F0502020204030204" pitchFamily="34" charset="0"/>
                <a:cs typeface="Calibri" panose="020F0502020204030204" pitchFamily="34" charset="0"/>
              </a:rPr>
              <a:t>regression</a:t>
            </a:r>
            <a:r>
              <a:rPr lang="fr-FR" altLang="en-US" sz="2400" dirty="0">
                <a:latin typeface="Calibri" panose="020F0502020204030204" pitchFamily="34" charset="0"/>
                <a:cs typeface="Calibri" panose="020F0502020204030204" pitchFamily="34" charset="0"/>
              </a:rPr>
              <a:t>: </a:t>
            </a:r>
            <a:r>
              <a:rPr lang="fr-FR" altLang="en-US" sz="2400" dirty="0">
                <a:solidFill>
                  <a:schemeClr val="hlink"/>
                </a:solidFill>
                <a:latin typeface="Calibri" panose="020F0502020204030204" pitchFamily="34" charset="0"/>
                <a:cs typeface="Calibri" panose="020F0502020204030204" pitchFamily="34" charset="0"/>
              </a:rPr>
              <a:t>Maximum </a:t>
            </a:r>
            <a:r>
              <a:rPr lang="fr-FR" altLang="en-US" sz="2400" dirty="0" err="1">
                <a:solidFill>
                  <a:schemeClr val="hlink"/>
                </a:solidFill>
                <a:latin typeface="Calibri" panose="020F0502020204030204" pitchFamily="34" charset="0"/>
                <a:cs typeface="Calibri" panose="020F0502020204030204" pitchFamily="34" charset="0"/>
              </a:rPr>
              <a:t>likelihood</a:t>
            </a:r>
            <a:endParaRPr lang="fr-FR" altLang="en-US" sz="2400" dirty="0">
              <a:solidFill>
                <a:schemeClr val="hlink"/>
              </a:solidFill>
              <a:latin typeface="Calibri" panose="020F0502020204030204" pitchFamily="34" charset="0"/>
              <a:cs typeface="Calibri" panose="020F0502020204030204" pitchFamily="34" charset="0"/>
            </a:endParaRPr>
          </a:p>
          <a:p>
            <a:r>
              <a:rPr lang="fr-FR" altLang="en-US" sz="2400" dirty="0" err="1">
                <a:latin typeface="Calibri" panose="020F0502020204030204" pitchFamily="34" charset="0"/>
                <a:cs typeface="Calibri" panose="020F0502020204030204" pitchFamily="34" charset="0"/>
              </a:rPr>
              <a:t>Likelihood</a:t>
            </a:r>
            <a:r>
              <a:rPr lang="fr-FR" altLang="en-US" sz="2400" dirty="0">
                <a:latin typeface="Calibri" panose="020F0502020204030204" pitchFamily="34" charset="0"/>
                <a:cs typeface="Calibri" panose="020F0502020204030204" pitchFamily="34" charset="0"/>
              </a:rPr>
              <a:t> </a:t>
            </a:r>
            <a:r>
              <a:rPr lang="fr-FR" altLang="en-US" sz="2400" dirty="0" err="1">
                <a:latin typeface="Calibri" panose="020F0502020204030204" pitchFamily="34" charset="0"/>
                <a:cs typeface="Calibri" panose="020F0502020204030204" pitchFamily="34" charset="0"/>
              </a:rPr>
              <a:t>function</a:t>
            </a:r>
            <a:endParaRPr lang="fr-FR" altLang="en-US" sz="2400" dirty="0">
              <a:latin typeface="Calibri" panose="020F0502020204030204" pitchFamily="34" charset="0"/>
              <a:cs typeface="Calibri" panose="020F0502020204030204" pitchFamily="34" charset="0"/>
            </a:endParaRPr>
          </a:p>
          <a:p>
            <a:pPr lvl="1"/>
            <a:r>
              <a:rPr lang="fr-FR" altLang="en-US" sz="2400" dirty="0" err="1">
                <a:latin typeface="Calibri" panose="020F0502020204030204" pitchFamily="34" charset="0"/>
                <a:cs typeface="Calibri" panose="020F0502020204030204" pitchFamily="34" charset="0"/>
              </a:rPr>
              <a:t>Estimates</a:t>
            </a:r>
            <a:r>
              <a:rPr lang="fr-FR" altLang="en-US" sz="2400" dirty="0">
                <a:latin typeface="Calibri" panose="020F0502020204030204" pitchFamily="34" charset="0"/>
                <a:cs typeface="Calibri" panose="020F0502020204030204" pitchFamily="34" charset="0"/>
              </a:rPr>
              <a:t> </a:t>
            </a:r>
            <a:r>
              <a:rPr lang="fr-FR" altLang="en-US" sz="2400" dirty="0" err="1">
                <a:latin typeface="Calibri" panose="020F0502020204030204" pitchFamily="34" charset="0"/>
                <a:cs typeface="Calibri" panose="020F0502020204030204" pitchFamily="34" charset="0"/>
              </a:rPr>
              <a:t>parameters</a:t>
            </a:r>
            <a:r>
              <a:rPr lang="fr-FR" altLang="en-US" sz="2400" dirty="0">
                <a:latin typeface="Calibri" panose="020F0502020204030204" pitchFamily="34" charset="0"/>
                <a:cs typeface="Calibri" panose="020F0502020204030204" pitchFamily="34" charset="0"/>
              </a:rPr>
              <a:t> a and b </a:t>
            </a:r>
          </a:p>
          <a:p>
            <a:pPr lvl="1"/>
            <a:r>
              <a:rPr lang="fr-FR" altLang="en-US" sz="2400" dirty="0" err="1">
                <a:latin typeface="Calibri" panose="020F0502020204030204" pitchFamily="34" charset="0"/>
                <a:cs typeface="Calibri" panose="020F0502020204030204" pitchFamily="34" charset="0"/>
              </a:rPr>
              <a:t>Practically</a:t>
            </a:r>
            <a:r>
              <a:rPr lang="fr-FR" altLang="en-US" sz="2400" dirty="0">
                <a:latin typeface="Calibri" panose="020F0502020204030204" pitchFamily="34" charset="0"/>
                <a:cs typeface="Calibri" panose="020F0502020204030204" pitchFamily="34" charset="0"/>
              </a:rPr>
              <a:t> </a:t>
            </a:r>
            <a:r>
              <a:rPr lang="fr-FR" altLang="en-US" sz="2400" dirty="0" err="1">
                <a:latin typeface="Calibri" panose="020F0502020204030204" pitchFamily="34" charset="0"/>
                <a:cs typeface="Calibri" panose="020F0502020204030204" pitchFamily="34" charset="0"/>
              </a:rPr>
              <a:t>easier</a:t>
            </a:r>
            <a:r>
              <a:rPr lang="fr-FR" altLang="en-US" sz="2400" dirty="0">
                <a:latin typeface="Calibri" panose="020F0502020204030204" pitchFamily="34" charset="0"/>
                <a:cs typeface="Calibri" panose="020F0502020204030204" pitchFamily="34" charset="0"/>
              </a:rPr>
              <a:t> to </a:t>
            </a:r>
            <a:r>
              <a:rPr lang="fr-FR" altLang="en-US" sz="2400" dirty="0" err="1">
                <a:latin typeface="Calibri" panose="020F0502020204030204" pitchFamily="34" charset="0"/>
                <a:cs typeface="Calibri" panose="020F0502020204030204" pitchFamily="34" charset="0"/>
              </a:rPr>
              <a:t>work</a:t>
            </a:r>
            <a:r>
              <a:rPr lang="fr-FR" altLang="en-US" sz="2400" dirty="0">
                <a:latin typeface="Calibri" panose="020F0502020204030204" pitchFamily="34" charset="0"/>
                <a:cs typeface="Calibri" panose="020F0502020204030204" pitchFamily="34" charset="0"/>
              </a:rPr>
              <a:t> </a:t>
            </a:r>
            <a:r>
              <a:rPr lang="fr-FR" altLang="en-US" sz="2400" dirty="0" err="1">
                <a:latin typeface="Calibri" panose="020F0502020204030204" pitchFamily="34" charset="0"/>
                <a:cs typeface="Calibri" panose="020F0502020204030204" pitchFamily="34" charset="0"/>
              </a:rPr>
              <a:t>with</a:t>
            </a:r>
            <a:r>
              <a:rPr lang="fr-FR" altLang="en-US" sz="2400" dirty="0">
                <a:latin typeface="Calibri" panose="020F0502020204030204" pitchFamily="34" charset="0"/>
                <a:cs typeface="Calibri" panose="020F0502020204030204" pitchFamily="34" charset="0"/>
              </a:rPr>
              <a:t> log-</a:t>
            </a:r>
            <a:r>
              <a:rPr lang="fr-FR" altLang="en-US" sz="2400" dirty="0" err="1">
                <a:latin typeface="Calibri" panose="020F0502020204030204" pitchFamily="34" charset="0"/>
                <a:cs typeface="Calibri" panose="020F0502020204030204" pitchFamily="34" charset="0"/>
              </a:rPr>
              <a:t>likelihood</a:t>
            </a:r>
            <a:endParaRPr lang="fr-FR" altLang="en-US" sz="2400" dirty="0">
              <a:latin typeface="Calibri" panose="020F0502020204030204" pitchFamily="34" charset="0"/>
              <a:cs typeface="Calibri" panose="020F0502020204030204" pitchFamily="34" charset="0"/>
            </a:endParaRPr>
          </a:p>
          <a:p>
            <a:endParaRPr lang="fr-FR" altLang="en-US" sz="2400" dirty="0">
              <a:latin typeface="Calibri" panose="020F0502020204030204" pitchFamily="34" charset="0"/>
              <a:cs typeface="Calibri" panose="020F0502020204030204" pitchFamily="34" charset="0"/>
            </a:endParaRPr>
          </a:p>
          <a:p>
            <a:endParaRPr lang="en-GB" altLang="en-US" dirty="0"/>
          </a:p>
        </p:txBody>
      </p:sp>
      <p:graphicFrame>
        <p:nvGraphicFramePr>
          <p:cNvPr id="110598" name="Object 6">
            <a:extLst>
              <a:ext uri="{FF2B5EF4-FFF2-40B4-BE49-F238E27FC236}">
                <a16:creationId xmlns:a16="http://schemas.microsoft.com/office/drawing/2014/main" id="{9E2DF0D2-D785-7C60-9117-A2AE532B17E0}"/>
              </a:ext>
            </a:extLst>
          </p:cNvPr>
          <p:cNvGraphicFramePr>
            <a:graphicFrameLocks/>
          </p:cNvGraphicFramePr>
          <p:nvPr/>
        </p:nvGraphicFramePr>
        <p:xfrm>
          <a:off x="451339" y="4179277"/>
          <a:ext cx="8109438" cy="1110762"/>
        </p:xfrm>
        <a:graphic>
          <a:graphicData uri="http://schemas.openxmlformats.org/presentationml/2006/ole">
            <mc:AlternateContent xmlns:mc="http://schemas.openxmlformats.org/markup-compatibility/2006">
              <mc:Choice xmlns:v="urn:schemas-microsoft-com:vml" Requires="v">
                <p:oleObj name="Equation" r:id="rId3" imgW="76365100" imgH="9944100" progId="Equation.3">
                  <p:embed/>
                </p:oleObj>
              </mc:Choice>
              <mc:Fallback>
                <p:oleObj name="Equation" r:id="rId3" imgW="76365100" imgH="9944100" progId="Equation.3">
                  <p:embed/>
                  <p:pic>
                    <p:nvPicPr>
                      <p:cNvPr id="110598" name="Object 6">
                        <a:extLst>
                          <a:ext uri="{FF2B5EF4-FFF2-40B4-BE49-F238E27FC236}">
                            <a16:creationId xmlns:a16="http://schemas.microsoft.com/office/drawing/2014/main" id="{9E2DF0D2-D785-7C60-9117-A2AE532B17E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39" y="4179277"/>
                        <a:ext cx="8109438" cy="111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 calcmode="lin" valueType="num">
                                      <p:cBhvr>
                                        <p:cTn id="7" dur="1000" fill="hold"/>
                                        <p:tgtEl>
                                          <p:spTgt spid="110598"/>
                                        </p:tgtEl>
                                        <p:attrNameLst>
                                          <p:attrName>ppt_w</p:attrName>
                                        </p:attrNameLst>
                                      </p:cBhvr>
                                      <p:tavLst>
                                        <p:tav tm="0">
                                          <p:val>
                                            <p:fltVal val="0"/>
                                          </p:val>
                                        </p:tav>
                                        <p:tav tm="100000">
                                          <p:val>
                                            <p:strVal val="#ppt_w"/>
                                          </p:val>
                                        </p:tav>
                                      </p:tavLst>
                                    </p:anim>
                                    <p:anim calcmode="lin" valueType="num">
                                      <p:cBhvr>
                                        <p:cTn id="8" dur="1000" fill="hold"/>
                                        <p:tgtEl>
                                          <p:spTgt spid="110598"/>
                                        </p:tgtEl>
                                        <p:attrNameLst>
                                          <p:attrName>ppt_h</p:attrName>
                                        </p:attrNameLst>
                                      </p:cBhvr>
                                      <p:tavLst>
                                        <p:tav tm="0">
                                          <p:val>
                                            <p:fltVal val="0"/>
                                          </p:val>
                                        </p:tav>
                                        <p:tav tm="100000">
                                          <p:val>
                                            <p:strVal val="#ppt_h"/>
                                          </p:val>
                                        </p:tav>
                                      </p:tavLst>
                                    </p:anim>
                                    <p:anim calcmode="lin" valueType="num">
                                      <p:cBhvr>
                                        <p:cTn id="9" dur="1000" fill="hold"/>
                                        <p:tgtEl>
                                          <p:spTgt spid="11059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059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D4F314B5-4A57-6C2C-67D9-FDA0E0B6CB45}"/>
              </a:ext>
            </a:extLst>
          </p:cNvPr>
          <p:cNvSpPr>
            <a:spLocks noGrp="1" noChangeArrowheads="1"/>
          </p:cNvSpPr>
          <p:nvPr>
            <p:ph type="title"/>
          </p:nvPr>
        </p:nvSpPr>
        <p:spPr/>
        <p:txBody>
          <a:bodyPr/>
          <a:lstStyle/>
          <a:p>
            <a:r>
              <a:rPr lang="en-GB" altLang="en-US" b="1" dirty="0">
                <a:solidFill>
                  <a:schemeClr val="accent2"/>
                </a:solidFill>
              </a:rPr>
              <a:t>Maximum likelihood</a:t>
            </a:r>
          </a:p>
        </p:txBody>
      </p:sp>
      <p:sp>
        <p:nvSpPr>
          <p:cNvPr id="28675" name="Rectangle 9">
            <a:extLst>
              <a:ext uri="{FF2B5EF4-FFF2-40B4-BE49-F238E27FC236}">
                <a16:creationId xmlns:a16="http://schemas.microsoft.com/office/drawing/2014/main" id="{B678F396-544F-CC5A-282C-F889D64E8F4E}"/>
              </a:ext>
            </a:extLst>
          </p:cNvPr>
          <p:cNvSpPr>
            <a:spLocks noGrp="1" noChangeArrowheads="1"/>
          </p:cNvSpPr>
          <p:nvPr>
            <p:ph type="body" idx="1"/>
          </p:nvPr>
        </p:nvSpPr>
        <p:spPr>
          <a:xfrm>
            <a:off x="492370" y="1561830"/>
            <a:ext cx="8229599" cy="3798277"/>
          </a:xfrm>
        </p:spPr>
        <p:txBody>
          <a:bodyPr/>
          <a:lstStyle/>
          <a:p>
            <a:r>
              <a:rPr lang="en-GB" altLang="en-US" sz="2400" b="1" dirty="0"/>
              <a:t>Iterative computing</a:t>
            </a:r>
          </a:p>
          <a:p>
            <a:pPr lvl="1"/>
            <a:r>
              <a:rPr lang="en-GB" altLang="en-US" sz="2400" dirty="0"/>
              <a:t>Choice of an arbitrary value for the coefficients (usually 0)</a:t>
            </a:r>
          </a:p>
          <a:p>
            <a:pPr lvl="1"/>
            <a:r>
              <a:rPr lang="en-GB" altLang="en-US" sz="2400" dirty="0"/>
              <a:t>Computing of log-likelihood</a:t>
            </a:r>
          </a:p>
          <a:p>
            <a:pPr lvl="1"/>
            <a:r>
              <a:rPr lang="en-GB" altLang="en-US" sz="2400" dirty="0"/>
              <a:t>Variation of coefficients</a:t>
            </a:r>
            <a:r>
              <a:rPr lang="fr-FR" altLang="en-US" sz="2400" dirty="0"/>
              <a:t>’</a:t>
            </a:r>
            <a:r>
              <a:rPr lang="en-GB" altLang="en-US" sz="2400" dirty="0"/>
              <a:t> values</a:t>
            </a:r>
          </a:p>
          <a:p>
            <a:pPr lvl="1"/>
            <a:r>
              <a:rPr lang="en-GB" altLang="en-US" sz="2400" dirty="0"/>
              <a:t>Reiteration until maximisation (plateau)</a:t>
            </a:r>
          </a:p>
          <a:p>
            <a:endParaRPr lang="fr-FR" altLang="en-US" sz="2400" dirty="0"/>
          </a:p>
          <a:p>
            <a:r>
              <a:rPr lang="en-GB" altLang="en-US" sz="2400" b="1" dirty="0"/>
              <a:t>Results</a:t>
            </a:r>
          </a:p>
          <a:p>
            <a:pPr lvl="1"/>
            <a:r>
              <a:rPr lang="fr-FR" altLang="en-US" sz="2400" dirty="0"/>
              <a:t>M</a:t>
            </a:r>
            <a:r>
              <a:rPr lang="en-GB" altLang="en-US" sz="2400" dirty="0" err="1"/>
              <a:t>aximum</a:t>
            </a:r>
            <a:r>
              <a:rPr lang="en-GB" altLang="en-US" sz="2400" dirty="0"/>
              <a:t> </a:t>
            </a:r>
            <a:r>
              <a:rPr lang="fr-FR" altLang="en-US" sz="2400" dirty="0"/>
              <a:t>L</a:t>
            </a:r>
            <a:r>
              <a:rPr lang="en-GB" altLang="en-US" sz="2400" dirty="0" err="1"/>
              <a:t>ikelihood</a:t>
            </a:r>
            <a:r>
              <a:rPr lang="en-GB" altLang="en-US" sz="2400" dirty="0"/>
              <a:t> </a:t>
            </a:r>
            <a:r>
              <a:rPr lang="fr-FR" altLang="en-US" sz="2400" dirty="0"/>
              <a:t>E</a:t>
            </a:r>
            <a:r>
              <a:rPr lang="en-GB" altLang="en-US" sz="2400" dirty="0" err="1"/>
              <a:t>stimates</a:t>
            </a:r>
            <a:r>
              <a:rPr lang="fr-FR" altLang="en-US" sz="2400" dirty="0"/>
              <a:t> (MLE) for </a:t>
            </a:r>
            <a:r>
              <a:rPr lang="fr-FR" altLang="en-US" sz="2400" dirty="0">
                <a:sym typeface="Symbol" pitchFamily="2" charset="2"/>
              </a:rPr>
              <a:t></a:t>
            </a:r>
            <a:r>
              <a:rPr lang="fr-FR" altLang="en-US" sz="2400" dirty="0"/>
              <a:t> and </a:t>
            </a:r>
            <a:r>
              <a:rPr lang="fr-FR" altLang="en-US" sz="2400" dirty="0">
                <a:sym typeface="Symbol" pitchFamily="2" charset="2"/>
              </a:rPr>
              <a:t></a:t>
            </a:r>
            <a:endParaRPr lang="en-GB" altLang="en-US" sz="2400" dirty="0"/>
          </a:p>
          <a:p>
            <a:pPr lvl="1"/>
            <a:r>
              <a:rPr lang="fr-FR" altLang="en-US" sz="2400" dirty="0"/>
              <a:t>E</a:t>
            </a:r>
            <a:r>
              <a:rPr lang="en-GB" altLang="en-US" sz="2400" dirty="0" err="1"/>
              <a:t>stimates</a:t>
            </a:r>
            <a:r>
              <a:rPr lang="en-GB" altLang="en-US" sz="2400" dirty="0"/>
              <a:t> of P(y) for a given value of x</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C8302A1-E378-F557-A72D-4C8B6949BE35}"/>
              </a:ext>
            </a:extLst>
          </p:cNvPr>
          <p:cNvSpPr>
            <a:spLocks noGrp="1" noChangeArrowheads="1"/>
          </p:cNvSpPr>
          <p:nvPr>
            <p:ph type="title"/>
          </p:nvPr>
        </p:nvSpPr>
        <p:spPr>
          <a:xfrm>
            <a:off x="685800" y="228600"/>
            <a:ext cx="7772400" cy="1143000"/>
          </a:xfrm>
          <a:noFill/>
          <a:ln/>
        </p:spPr>
        <p:txBody>
          <a:bodyPr/>
          <a:lstStyle/>
          <a:p>
            <a:r>
              <a:rPr lang="en-US" altLang="en-US" sz="4000" b="1" dirty="0">
                <a:solidFill>
                  <a:schemeClr val="accent6"/>
                </a:solidFill>
                <a:latin typeface="Arial" panose="020B0604020202020204" pitchFamily="34" charset="0"/>
              </a:rPr>
              <a:t>Maximum Likelihood Estimation (MLE)</a:t>
            </a:r>
          </a:p>
        </p:txBody>
      </p:sp>
      <p:sp>
        <p:nvSpPr>
          <p:cNvPr id="36867" name="Rectangle 3">
            <a:extLst>
              <a:ext uri="{FF2B5EF4-FFF2-40B4-BE49-F238E27FC236}">
                <a16:creationId xmlns:a16="http://schemas.microsoft.com/office/drawing/2014/main" id="{C61B56C9-41C5-D6DC-A5A9-DF686D9457CC}"/>
              </a:ext>
            </a:extLst>
          </p:cNvPr>
          <p:cNvSpPr>
            <a:spLocks noGrp="1" noChangeArrowheads="1"/>
          </p:cNvSpPr>
          <p:nvPr>
            <p:ph type="body" idx="1"/>
          </p:nvPr>
        </p:nvSpPr>
        <p:spPr>
          <a:xfrm>
            <a:off x="685800" y="1831428"/>
            <a:ext cx="7772400" cy="5105400"/>
          </a:xfrm>
          <a:noFill/>
          <a:ln/>
        </p:spPr>
        <p:txBody>
          <a:bodyPr/>
          <a:lstStyle/>
          <a:p>
            <a:pPr>
              <a:buClr>
                <a:schemeClr val="hlink"/>
              </a:buClr>
              <a:buFont typeface="Wingdings" pitchFamily="2" charset="2"/>
              <a:buChar char="§"/>
            </a:pPr>
            <a:r>
              <a:rPr lang="en-US" altLang="en-US" sz="2400" dirty="0">
                <a:latin typeface="Calibri" panose="020F0502020204030204" pitchFamily="34" charset="0"/>
                <a:cs typeface="Calibri" panose="020F0502020204030204" pitchFamily="34" charset="0"/>
              </a:rPr>
              <a:t>MLE is a statistical method for estimating the coefficients of a model.</a:t>
            </a:r>
          </a:p>
          <a:p>
            <a:pPr>
              <a:buClr>
                <a:schemeClr val="hlink"/>
              </a:buClr>
              <a:buFont typeface="Wingdings" pitchFamily="2" charset="2"/>
              <a:buChar char="§"/>
            </a:pPr>
            <a:r>
              <a:rPr lang="en-US" altLang="en-US" sz="2400" dirty="0">
                <a:latin typeface="Calibri" panose="020F0502020204030204" pitchFamily="34" charset="0"/>
                <a:cs typeface="Calibri" panose="020F0502020204030204" pitchFamily="34" charset="0"/>
              </a:rPr>
              <a:t>The likelihood function (L) measures the probability of observing the particular set of dependent variable values (p</a:t>
            </a:r>
            <a:r>
              <a:rPr lang="en-US" altLang="en-US" sz="2400" baseline="-25000" dirty="0">
                <a:latin typeface="Calibri" panose="020F0502020204030204" pitchFamily="34" charset="0"/>
                <a:cs typeface="Calibri" panose="020F0502020204030204" pitchFamily="34" charset="0"/>
              </a:rPr>
              <a:t>1</a:t>
            </a:r>
            <a:r>
              <a:rPr lang="en-US" altLang="en-US" sz="2400" dirty="0">
                <a:latin typeface="Calibri" panose="020F0502020204030204" pitchFamily="34" charset="0"/>
                <a:cs typeface="Calibri" panose="020F0502020204030204" pitchFamily="34" charset="0"/>
              </a:rPr>
              <a:t>, p</a:t>
            </a:r>
            <a:r>
              <a:rPr lang="en-US" altLang="en-US" sz="2400" baseline="-25000" dirty="0">
                <a:latin typeface="Calibri" panose="020F0502020204030204" pitchFamily="34" charset="0"/>
                <a:cs typeface="Calibri" panose="020F0502020204030204" pitchFamily="34" charset="0"/>
              </a:rPr>
              <a:t>2</a:t>
            </a:r>
            <a:r>
              <a:rPr lang="en-US" altLang="en-US" sz="2400" dirty="0">
                <a:latin typeface="Calibri" panose="020F0502020204030204" pitchFamily="34" charset="0"/>
                <a:cs typeface="Calibri" panose="020F0502020204030204" pitchFamily="34" charset="0"/>
              </a:rPr>
              <a:t>, ..., </a:t>
            </a:r>
            <a:r>
              <a:rPr lang="en-US" altLang="en-US" sz="2400" dirty="0" err="1">
                <a:latin typeface="Calibri" panose="020F0502020204030204" pitchFamily="34" charset="0"/>
                <a:cs typeface="Calibri" panose="020F0502020204030204" pitchFamily="34" charset="0"/>
              </a:rPr>
              <a:t>p</a:t>
            </a:r>
            <a:r>
              <a:rPr lang="en-US" altLang="en-US" sz="2400" baseline="-25000" dirty="0" err="1">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 that occur in the sample: </a:t>
            </a:r>
            <a:br>
              <a:rPr lang="en-US" altLang="en-US" sz="2400" dirty="0">
                <a:latin typeface="Calibri" panose="020F0502020204030204" pitchFamily="34" charset="0"/>
                <a:cs typeface="Calibri" panose="020F0502020204030204" pitchFamily="34" charset="0"/>
              </a:rPr>
            </a:br>
            <a:r>
              <a:rPr lang="en-US" altLang="en-US" sz="2400" dirty="0">
                <a:latin typeface="Calibri" panose="020F0502020204030204" pitchFamily="34" charset="0"/>
                <a:cs typeface="Calibri" panose="020F0502020204030204" pitchFamily="34" charset="0"/>
              </a:rPr>
              <a:t>	L = Prob (p</a:t>
            </a:r>
            <a:r>
              <a:rPr lang="en-US" altLang="en-US" sz="2400" baseline="-25000" dirty="0">
                <a:latin typeface="Calibri" panose="020F0502020204030204" pitchFamily="34" charset="0"/>
                <a:cs typeface="Calibri" panose="020F0502020204030204" pitchFamily="34" charset="0"/>
              </a:rPr>
              <a:t>1</a:t>
            </a:r>
            <a:r>
              <a:rPr lang="en-US" altLang="en-US" sz="2400" dirty="0">
                <a:latin typeface="Calibri" panose="020F0502020204030204" pitchFamily="34" charset="0"/>
                <a:cs typeface="Calibri" panose="020F0502020204030204" pitchFamily="34" charset="0"/>
              </a:rPr>
              <a:t>* p</a:t>
            </a:r>
            <a:r>
              <a:rPr lang="en-US" altLang="en-US" sz="2400" baseline="-25000" dirty="0">
                <a:latin typeface="Calibri" panose="020F0502020204030204" pitchFamily="34" charset="0"/>
                <a:cs typeface="Calibri" panose="020F0502020204030204" pitchFamily="34" charset="0"/>
              </a:rPr>
              <a:t>2</a:t>
            </a:r>
            <a:r>
              <a:rPr lang="en-US" altLang="en-US" sz="2400" dirty="0">
                <a:latin typeface="Calibri" panose="020F0502020204030204" pitchFamily="34" charset="0"/>
                <a:cs typeface="Calibri" panose="020F0502020204030204" pitchFamily="34" charset="0"/>
              </a:rPr>
              <a:t>* * * </a:t>
            </a:r>
            <a:r>
              <a:rPr lang="en-US" altLang="en-US" sz="2400" dirty="0" err="1">
                <a:latin typeface="Calibri" panose="020F0502020204030204" pitchFamily="34" charset="0"/>
                <a:cs typeface="Calibri" panose="020F0502020204030204" pitchFamily="34" charset="0"/>
              </a:rPr>
              <a:t>p</a:t>
            </a:r>
            <a:r>
              <a:rPr lang="en-US" altLang="en-US" sz="2400" baseline="-25000" dirty="0" err="1">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a:t>
            </a:r>
          </a:p>
          <a:p>
            <a:pPr>
              <a:buClr>
                <a:schemeClr val="hlink"/>
              </a:buClr>
              <a:buFont typeface="Wingdings" pitchFamily="2" charset="2"/>
              <a:buChar char="§"/>
            </a:pPr>
            <a:r>
              <a:rPr lang="en-US" altLang="en-US" sz="2400" dirty="0">
                <a:latin typeface="Calibri" panose="020F0502020204030204" pitchFamily="34" charset="0"/>
                <a:cs typeface="Calibri" panose="020F0502020204030204" pitchFamily="34" charset="0"/>
              </a:rPr>
              <a:t>The higher the L, the higher the probability of observing the </a:t>
            </a:r>
            <a:r>
              <a:rPr lang="en-US" altLang="en-US" sz="2400" dirty="0" err="1">
                <a:latin typeface="Calibri" panose="020F0502020204030204" pitchFamily="34" charset="0"/>
                <a:cs typeface="Calibri" panose="020F0502020204030204" pitchFamily="34" charset="0"/>
              </a:rPr>
              <a:t>ps</a:t>
            </a:r>
            <a:r>
              <a:rPr lang="en-US" altLang="en-US" sz="2400" dirty="0">
                <a:latin typeface="Calibri" panose="020F0502020204030204" pitchFamily="34" charset="0"/>
                <a:cs typeface="Calibri" panose="020F0502020204030204" pitchFamily="34" charset="0"/>
              </a:rPr>
              <a:t> in the sample. </a:t>
            </a:r>
          </a:p>
        </p:txBody>
      </p:sp>
    </p:spTree>
    <p:extLst>
      <p:ext uri="{BB962C8B-B14F-4D97-AF65-F5344CB8AC3E}">
        <p14:creationId xmlns:p14="http://schemas.microsoft.com/office/powerpoint/2010/main" val="1846197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26504A4-2F37-BEEC-6C25-4FD0E10C4759}"/>
              </a:ext>
            </a:extLst>
          </p:cNvPr>
          <p:cNvSpPr>
            <a:spLocks noGrp="1" noChangeArrowheads="1"/>
          </p:cNvSpPr>
          <p:nvPr>
            <p:ph type="body" idx="1"/>
          </p:nvPr>
        </p:nvSpPr>
        <p:spPr>
          <a:xfrm>
            <a:off x="838200" y="457200"/>
            <a:ext cx="7772400" cy="5943600"/>
          </a:xfrm>
          <a:noFill/>
          <a:ln/>
        </p:spPr>
        <p:txBody>
          <a:bodyPr/>
          <a:lstStyle/>
          <a:p>
            <a:pPr>
              <a:buClr>
                <a:schemeClr val="hlink"/>
              </a:buClr>
              <a:buFont typeface="Wingdings" pitchFamily="2" charset="2"/>
              <a:buChar char="§"/>
            </a:pPr>
            <a:endParaRPr lang="en-US" altLang="en-US" sz="2400" dirty="0">
              <a:latin typeface="Benguiat Frisky" pitchFamily="66" charset="0"/>
            </a:endParaRPr>
          </a:p>
          <a:p>
            <a:pPr>
              <a:buClr>
                <a:schemeClr val="hlink"/>
              </a:buClr>
              <a:buFont typeface="Wingdings" pitchFamily="2" charset="2"/>
              <a:buChar char="§"/>
            </a:pPr>
            <a:endParaRPr lang="en-US" altLang="en-US" sz="2400" dirty="0">
              <a:latin typeface="Benguiat Frisky" pitchFamily="66" charset="0"/>
            </a:endParaRPr>
          </a:p>
          <a:p>
            <a:pPr>
              <a:buClr>
                <a:schemeClr val="hlink"/>
              </a:buClr>
              <a:buFont typeface="Wingdings" pitchFamily="2" charset="2"/>
              <a:buChar char="§"/>
            </a:pPr>
            <a:endParaRPr lang="en-US" altLang="en-US" sz="2400" dirty="0">
              <a:latin typeface="Benguiat Frisky" pitchFamily="66" charset="0"/>
            </a:endParaRPr>
          </a:p>
          <a:p>
            <a:pPr>
              <a:buClr>
                <a:schemeClr val="hlink"/>
              </a:buClr>
              <a:buFont typeface="Wingdings" pitchFamily="2" charset="2"/>
              <a:buChar char="§"/>
            </a:pPr>
            <a:endParaRPr lang="en-US" altLang="en-US" sz="2400" dirty="0">
              <a:latin typeface="Benguiat Frisky" pitchFamily="66" charset="0"/>
            </a:endParaRPr>
          </a:p>
          <a:p>
            <a:pPr>
              <a:buClr>
                <a:schemeClr val="hlink"/>
              </a:buClr>
              <a:buFont typeface="Wingdings" pitchFamily="2" charset="2"/>
              <a:buChar char="§"/>
            </a:pPr>
            <a:r>
              <a:rPr lang="en-US" altLang="en-US" sz="2400" dirty="0">
                <a:latin typeface="Benguiat Frisky" pitchFamily="66" charset="0"/>
              </a:rPr>
              <a:t>MLE involves finding the coefficients (</a:t>
            </a:r>
            <a:r>
              <a:rPr lang="en-US" altLang="en-US" sz="2400" i="1" dirty="0">
                <a:latin typeface="Benguiat Frisky" pitchFamily="66" charset="0"/>
                <a:sym typeface="Symbol" pitchFamily="2" charset="2"/>
              </a:rPr>
              <a:t></a:t>
            </a:r>
            <a:r>
              <a:rPr lang="en-US" altLang="en-US" sz="2400" dirty="0">
                <a:latin typeface="Benguiat Frisky" pitchFamily="66" charset="0"/>
              </a:rPr>
              <a:t>, </a:t>
            </a:r>
            <a:r>
              <a:rPr lang="en-US" altLang="en-US" sz="2400" i="1" dirty="0">
                <a:latin typeface="Benguiat Frisky" pitchFamily="66" charset="0"/>
                <a:sym typeface="Symbol" pitchFamily="2" charset="2"/>
              </a:rPr>
              <a:t></a:t>
            </a:r>
            <a:r>
              <a:rPr lang="en-US" altLang="en-US" sz="2400" dirty="0">
                <a:latin typeface="Benguiat Frisky" pitchFamily="66" charset="0"/>
              </a:rPr>
              <a:t>) that makes the log of the likelihood function (LL &lt; 0) as large as possible </a:t>
            </a:r>
          </a:p>
          <a:p>
            <a:pPr>
              <a:buClr>
                <a:schemeClr val="hlink"/>
              </a:buClr>
              <a:buFont typeface="Wingdings" pitchFamily="2" charset="2"/>
              <a:buChar char="§"/>
            </a:pPr>
            <a:r>
              <a:rPr lang="en-US" altLang="en-US" sz="2400" dirty="0">
                <a:latin typeface="Benguiat Frisky" pitchFamily="66" charset="0"/>
              </a:rPr>
              <a:t>The maximum likelihood estimates solve the following condition: </a:t>
            </a:r>
            <a:br>
              <a:rPr lang="en-US" altLang="en-US" sz="2400" dirty="0">
                <a:latin typeface="Benguiat Frisky" pitchFamily="66" charset="0"/>
              </a:rPr>
            </a:br>
            <a:br>
              <a:rPr lang="en-US" altLang="en-US" sz="2400" dirty="0">
                <a:latin typeface="Benguiat Frisky" pitchFamily="66" charset="0"/>
              </a:rPr>
            </a:br>
            <a:r>
              <a:rPr lang="en-US" altLang="en-US" sz="2400" dirty="0">
                <a:latin typeface="Benguiat Frisky" pitchFamily="66" charset="0"/>
              </a:rPr>
              <a:t>	{Y - p(Y=1)}X</a:t>
            </a:r>
            <a:r>
              <a:rPr lang="en-US" altLang="en-US" sz="2400" baseline="-25000" dirty="0">
                <a:latin typeface="Benguiat Frisky" pitchFamily="66" charset="0"/>
              </a:rPr>
              <a:t>i</a:t>
            </a:r>
            <a:r>
              <a:rPr lang="en-US" altLang="en-US" sz="2400" dirty="0">
                <a:latin typeface="Benguiat Frisky" pitchFamily="66" charset="0"/>
              </a:rPr>
              <a:t> = 0</a:t>
            </a:r>
            <a:br>
              <a:rPr lang="en-US" altLang="en-US" sz="2400" dirty="0">
                <a:latin typeface="Benguiat Frisky" pitchFamily="66" charset="0"/>
              </a:rPr>
            </a:br>
            <a:br>
              <a:rPr lang="en-US" altLang="en-US" sz="2400" dirty="0">
                <a:latin typeface="Benguiat Frisky" pitchFamily="66" charset="0"/>
              </a:rPr>
            </a:br>
            <a:r>
              <a:rPr lang="en-US" altLang="en-US" sz="2400" dirty="0">
                <a:latin typeface="Benguiat Frisky" pitchFamily="66" charset="0"/>
              </a:rPr>
              <a:t>summed over all observations, </a:t>
            </a:r>
            <a:r>
              <a:rPr lang="en-US" altLang="en-US" sz="2400" dirty="0" err="1">
                <a:latin typeface="Benguiat Frisky" pitchFamily="66" charset="0"/>
              </a:rPr>
              <a:t>i</a:t>
            </a:r>
            <a:r>
              <a:rPr lang="en-US" altLang="en-US" sz="2400" dirty="0">
                <a:latin typeface="Benguiat Frisky" pitchFamily="66" charset="0"/>
              </a:rPr>
              <a:t> = 1,…,n</a:t>
            </a:r>
          </a:p>
        </p:txBody>
      </p:sp>
      <p:sp>
        <p:nvSpPr>
          <p:cNvPr id="3" name="TextBox 2">
            <a:extLst>
              <a:ext uri="{FF2B5EF4-FFF2-40B4-BE49-F238E27FC236}">
                <a16:creationId xmlns:a16="http://schemas.microsoft.com/office/drawing/2014/main" id="{2E991770-3CBC-DDA8-7DD8-A9C76D692043}"/>
              </a:ext>
            </a:extLst>
          </p:cNvPr>
          <p:cNvSpPr txBox="1"/>
          <p:nvPr/>
        </p:nvSpPr>
        <p:spPr>
          <a:xfrm>
            <a:off x="838200" y="457200"/>
            <a:ext cx="7633138" cy="1323439"/>
          </a:xfrm>
          <a:prstGeom prst="rect">
            <a:avLst/>
          </a:prstGeom>
          <a:noFill/>
        </p:spPr>
        <p:txBody>
          <a:bodyPr wrap="square">
            <a:spAutoFit/>
          </a:bodyPr>
          <a:lstStyle/>
          <a:p>
            <a:pPr algn="ctr"/>
            <a:r>
              <a:rPr lang="en-US" altLang="en-US" sz="4000" b="1" dirty="0">
                <a:solidFill>
                  <a:schemeClr val="accent6"/>
                </a:solidFill>
                <a:latin typeface="+mn-lt"/>
              </a:rPr>
              <a:t>Maximum Likelihood Estimation (MLE)</a:t>
            </a:r>
            <a:endParaRPr lang="en-US" sz="4000" dirty="0">
              <a:latin typeface="+mn-lt"/>
            </a:endParaRPr>
          </a:p>
        </p:txBody>
      </p:sp>
    </p:spTree>
    <p:extLst>
      <p:ext uri="{BB962C8B-B14F-4D97-AF65-F5344CB8AC3E}">
        <p14:creationId xmlns:p14="http://schemas.microsoft.com/office/powerpoint/2010/main" val="349455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0">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B0F737F2-44E8-28C6-BC6F-21143D29D729}"/>
              </a:ext>
            </a:extLst>
          </p:cNvPr>
          <p:cNvSpPr>
            <a:spLocks noGrp="1" noChangeArrowheads="1"/>
          </p:cNvSpPr>
          <p:nvPr>
            <p:ph type="title"/>
          </p:nvPr>
        </p:nvSpPr>
        <p:spPr/>
        <p:txBody>
          <a:bodyPr/>
          <a:lstStyle/>
          <a:p>
            <a:r>
              <a:rPr lang="fr-FR" altLang="en-US" sz="4000" b="1" dirty="0">
                <a:solidFill>
                  <a:schemeClr val="accent2"/>
                </a:solidFill>
              </a:rPr>
              <a:t>Multiple </a:t>
            </a:r>
            <a:r>
              <a:rPr lang="fr-FR" altLang="en-US" sz="4000" b="1" dirty="0" err="1">
                <a:solidFill>
                  <a:schemeClr val="accent2"/>
                </a:solidFill>
              </a:rPr>
              <a:t>logistic</a:t>
            </a:r>
            <a:r>
              <a:rPr lang="fr-FR" altLang="en-US" sz="4000" b="1" dirty="0">
                <a:solidFill>
                  <a:schemeClr val="accent2"/>
                </a:solidFill>
              </a:rPr>
              <a:t> </a:t>
            </a:r>
            <a:r>
              <a:rPr lang="fr-FR" altLang="en-US" sz="4000" b="1" dirty="0" err="1">
                <a:solidFill>
                  <a:schemeClr val="accent2"/>
                </a:solidFill>
              </a:rPr>
              <a:t>regression</a:t>
            </a:r>
            <a:endParaRPr lang="en-GB" altLang="en-US" sz="4000" b="1" dirty="0">
              <a:solidFill>
                <a:schemeClr val="accent2"/>
              </a:solidFill>
            </a:endParaRPr>
          </a:p>
        </p:txBody>
      </p:sp>
      <p:sp>
        <p:nvSpPr>
          <p:cNvPr id="14340" name="Rectangle 3">
            <a:extLst>
              <a:ext uri="{FF2B5EF4-FFF2-40B4-BE49-F238E27FC236}">
                <a16:creationId xmlns:a16="http://schemas.microsoft.com/office/drawing/2014/main" id="{68E415D6-974C-A59C-EBBB-779CB5E8BAD3}"/>
              </a:ext>
            </a:extLst>
          </p:cNvPr>
          <p:cNvSpPr>
            <a:spLocks noGrp="1" noChangeArrowheads="1"/>
          </p:cNvSpPr>
          <p:nvPr>
            <p:ph type="body" idx="1"/>
          </p:nvPr>
        </p:nvSpPr>
        <p:spPr/>
        <p:txBody>
          <a:bodyPr/>
          <a:lstStyle/>
          <a:p>
            <a:pPr>
              <a:lnSpc>
                <a:spcPct val="80000"/>
              </a:lnSpc>
            </a:pPr>
            <a:r>
              <a:rPr lang="fr-FR" altLang="en-US" sz="2400" dirty="0">
                <a:latin typeface="+mn-lt"/>
                <a:cs typeface="Calibri" panose="020F0502020204030204" pitchFamily="34" charset="0"/>
              </a:rPr>
              <a:t>More </a:t>
            </a:r>
            <a:r>
              <a:rPr lang="fr-FR" altLang="en-US" sz="2400" dirty="0" err="1">
                <a:latin typeface="+mn-lt"/>
                <a:cs typeface="Calibri" panose="020F0502020204030204" pitchFamily="34" charset="0"/>
              </a:rPr>
              <a:t>than</a:t>
            </a:r>
            <a:r>
              <a:rPr lang="fr-FR" altLang="en-US" sz="2400" dirty="0">
                <a:latin typeface="+mn-lt"/>
                <a:cs typeface="Calibri" panose="020F0502020204030204" pitchFamily="34" charset="0"/>
              </a:rPr>
              <a:t> one </a:t>
            </a:r>
            <a:r>
              <a:rPr lang="fr-FR" altLang="en-US" sz="2400" dirty="0" err="1">
                <a:latin typeface="+mn-lt"/>
                <a:cs typeface="Calibri" panose="020F0502020204030204" pitchFamily="34" charset="0"/>
              </a:rPr>
              <a:t>independent</a:t>
            </a:r>
            <a:r>
              <a:rPr lang="fr-FR" altLang="en-US" sz="2400" dirty="0">
                <a:latin typeface="+mn-lt"/>
                <a:cs typeface="Calibri" panose="020F0502020204030204" pitchFamily="34" charset="0"/>
              </a:rPr>
              <a:t> variable</a:t>
            </a:r>
          </a:p>
          <a:p>
            <a:pPr lvl="1">
              <a:lnSpc>
                <a:spcPct val="80000"/>
              </a:lnSpc>
            </a:pPr>
            <a:r>
              <a:rPr lang="fr-FR" altLang="en-US" sz="2400" dirty="0" err="1">
                <a:latin typeface="+mn-lt"/>
                <a:cs typeface="Calibri" panose="020F0502020204030204" pitchFamily="34" charset="0"/>
              </a:rPr>
              <a:t>Dichotomous</a:t>
            </a:r>
            <a:r>
              <a:rPr lang="fr-FR" altLang="en-US" sz="2400" dirty="0">
                <a:latin typeface="+mn-lt"/>
                <a:cs typeface="Calibri" panose="020F0502020204030204" pitchFamily="34" charset="0"/>
              </a:rPr>
              <a:t>, ordinal, nominal, </a:t>
            </a:r>
            <a:r>
              <a:rPr lang="fr-FR" altLang="en-US" sz="2400" dirty="0" err="1">
                <a:latin typeface="+mn-lt"/>
                <a:cs typeface="Calibri" panose="020F0502020204030204" pitchFamily="34" charset="0"/>
              </a:rPr>
              <a:t>continuous</a:t>
            </a:r>
            <a:r>
              <a:rPr lang="fr-FR" altLang="en-US" sz="2400" dirty="0">
                <a:latin typeface="+mn-lt"/>
                <a:cs typeface="Calibri" panose="020F0502020204030204" pitchFamily="34" charset="0"/>
              </a:rPr>
              <a:t> …</a:t>
            </a:r>
          </a:p>
          <a:p>
            <a:pPr>
              <a:lnSpc>
                <a:spcPct val="80000"/>
              </a:lnSpc>
            </a:pPr>
            <a:endParaRPr lang="fr-FR" altLang="en-US" sz="2400" dirty="0">
              <a:latin typeface="+mn-lt"/>
              <a:cs typeface="Calibri" panose="020F0502020204030204" pitchFamily="34" charset="0"/>
            </a:endParaRPr>
          </a:p>
          <a:p>
            <a:pPr>
              <a:lnSpc>
                <a:spcPct val="80000"/>
              </a:lnSpc>
            </a:pPr>
            <a:endParaRPr lang="fr-FR" altLang="en-US" sz="2400" dirty="0">
              <a:latin typeface="+mn-lt"/>
              <a:cs typeface="Calibri" panose="020F0502020204030204" pitchFamily="34" charset="0"/>
            </a:endParaRPr>
          </a:p>
          <a:p>
            <a:pPr>
              <a:lnSpc>
                <a:spcPct val="80000"/>
              </a:lnSpc>
            </a:pPr>
            <a:endParaRPr lang="fr-FR" altLang="en-US" sz="2400" dirty="0">
              <a:latin typeface="+mn-lt"/>
              <a:cs typeface="Calibri" panose="020F0502020204030204" pitchFamily="34" charset="0"/>
            </a:endParaRPr>
          </a:p>
          <a:p>
            <a:pPr>
              <a:lnSpc>
                <a:spcPct val="80000"/>
              </a:lnSpc>
            </a:pPr>
            <a:endParaRPr lang="fr-FR" altLang="en-US" sz="2400" dirty="0">
              <a:latin typeface="+mn-lt"/>
              <a:cs typeface="Calibri" panose="020F0502020204030204" pitchFamily="34" charset="0"/>
            </a:endParaRPr>
          </a:p>
          <a:p>
            <a:pPr>
              <a:lnSpc>
                <a:spcPct val="80000"/>
              </a:lnSpc>
            </a:pPr>
            <a:r>
              <a:rPr lang="fr-FR" altLang="en-US" sz="2400" b="1" dirty="0" err="1">
                <a:latin typeface="+mn-lt"/>
                <a:cs typeface="Calibri" panose="020F0502020204030204" pitchFamily="34" charset="0"/>
              </a:rPr>
              <a:t>Interpretation</a:t>
            </a:r>
            <a:r>
              <a:rPr lang="fr-FR" altLang="en-US" sz="2400" b="1" dirty="0">
                <a:latin typeface="+mn-lt"/>
                <a:cs typeface="Calibri" panose="020F0502020204030204" pitchFamily="34" charset="0"/>
              </a:rPr>
              <a:t> of b</a:t>
            </a:r>
            <a:r>
              <a:rPr lang="fr-FR" altLang="en-US" sz="2400" b="1" baseline="-25000" dirty="0">
                <a:latin typeface="+mn-lt"/>
                <a:cs typeface="Calibri" panose="020F0502020204030204" pitchFamily="34" charset="0"/>
              </a:rPr>
              <a:t>i</a:t>
            </a:r>
            <a:r>
              <a:rPr lang="fr-FR" altLang="en-US" sz="2400" b="1" dirty="0">
                <a:latin typeface="+mn-lt"/>
                <a:cs typeface="Calibri" panose="020F0502020204030204" pitchFamily="34" charset="0"/>
              </a:rPr>
              <a:t> </a:t>
            </a:r>
          </a:p>
          <a:p>
            <a:pPr lvl="1">
              <a:lnSpc>
                <a:spcPct val="80000"/>
              </a:lnSpc>
            </a:pPr>
            <a:r>
              <a:rPr lang="fr-FR" altLang="en-US" sz="2400" dirty="0" err="1">
                <a:latin typeface="+mn-lt"/>
                <a:cs typeface="Calibri" panose="020F0502020204030204" pitchFamily="34" charset="0"/>
              </a:rPr>
              <a:t>Increase</a:t>
            </a:r>
            <a:r>
              <a:rPr lang="fr-FR" altLang="en-US" sz="2400" dirty="0">
                <a:latin typeface="+mn-lt"/>
                <a:cs typeface="Calibri" panose="020F0502020204030204" pitchFamily="34" charset="0"/>
              </a:rPr>
              <a:t> in log-</a:t>
            </a:r>
            <a:r>
              <a:rPr lang="fr-FR" altLang="en-US" sz="2400" dirty="0" err="1">
                <a:latin typeface="+mn-lt"/>
                <a:cs typeface="Calibri" panose="020F0502020204030204" pitchFamily="34" charset="0"/>
              </a:rPr>
              <a:t>odds</a:t>
            </a:r>
            <a:r>
              <a:rPr lang="fr-FR" altLang="en-US" sz="2400" dirty="0">
                <a:latin typeface="+mn-lt"/>
                <a:cs typeface="Calibri" panose="020F0502020204030204" pitchFamily="34" charset="0"/>
              </a:rPr>
              <a:t> for a one unit </a:t>
            </a:r>
            <a:r>
              <a:rPr lang="fr-FR" altLang="en-US" sz="2400" dirty="0" err="1">
                <a:latin typeface="+mn-lt"/>
                <a:cs typeface="Calibri" panose="020F0502020204030204" pitchFamily="34" charset="0"/>
              </a:rPr>
              <a:t>increase</a:t>
            </a:r>
            <a:r>
              <a:rPr lang="fr-FR" altLang="en-US" sz="2400" dirty="0">
                <a:latin typeface="+mn-lt"/>
                <a:cs typeface="Calibri" panose="020F0502020204030204" pitchFamily="34" charset="0"/>
              </a:rPr>
              <a:t> in x</a:t>
            </a:r>
            <a:r>
              <a:rPr lang="fr-FR" altLang="en-US" sz="2400" baseline="-25000" dirty="0">
                <a:latin typeface="+mn-lt"/>
                <a:cs typeface="Calibri" panose="020F0502020204030204" pitchFamily="34" charset="0"/>
              </a:rPr>
              <a:t>i </a:t>
            </a:r>
            <a:r>
              <a:rPr lang="fr-FR" altLang="en-US" sz="2400" dirty="0" err="1">
                <a:latin typeface="+mn-lt"/>
                <a:cs typeface="Calibri" panose="020F0502020204030204" pitchFamily="34" charset="0"/>
              </a:rPr>
              <a:t>with</a:t>
            </a:r>
            <a:r>
              <a:rPr lang="fr-FR" altLang="en-US" sz="2400" dirty="0">
                <a:latin typeface="+mn-lt"/>
                <a:cs typeface="Calibri" panose="020F0502020204030204" pitchFamily="34" charset="0"/>
              </a:rPr>
              <a:t> all the </a:t>
            </a:r>
            <a:r>
              <a:rPr lang="fr-FR" altLang="en-US" sz="2400" dirty="0" err="1">
                <a:latin typeface="+mn-lt"/>
                <a:cs typeface="Calibri" panose="020F0502020204030204" pitchFamily="34" charset="0"/>
              </a:rPr>
              <a:t>other</a:t>
            </a:r>
            <a:r>
              <a:rPr lang="fr-FR" altLang="en-US" sz="2400" dirty="0">
                <a:latin typeface="+mn-lt"/>
                <a:cs typeface="Calibri" panose="020F0502020204030204" pitchFamily="34" charset="0"/>
              </a:rPr>
              <a:t> x</a:t>
            </a:r>
            <a:r>
              <a:rPr lang="fr-FR" altLang="en-US" sz="2400" baseline="-25000" dirty="0">
                <a:latin typeface="+mn-lt"/>
                <a:cs typeface="Calibri" panose="020F0502020204030204" pitchFamily="34" charset="0"/>
              </a:rPr>
              <a:t>i</a:t>
            </a:r>
            <a:r>
              <a:rPr lang="fr-FR" altLang="en-US" sz="2400" dirty="0">
                <a:latin typeface="+mn-lt"/>
                <a:cs typeface="Calibri" panose="020F0502020204030204" pitchFamily="34" charset="0"/>
              </a:rPr>
              <a:t>s  constant</a:t>
            </a:r>
          </a:p>
          <a:p>
            <a:pPr lvl="1">
              <a:lnSpc>
                <a:spcPct val="80000"/>
              </a:lnSpc>
            </a:pPr>
            <a:r>
              <a:rPr lang="fr-FR" altLang="en-US" sz="2400" dirty="0">
                <a:latin typeface="+mn-lt"/>
                <a:cs typeface="Calibri" panose="020F0502020204030204" pitchFamily="34" charset="0"/>
              </a:rPr>
              <a:t>M</a:t>
            </a:r>
            <a:r>
              <a:rPr lang="en-GB" altLang="en-US" sz="2400" dirty="0" err="1">
                <a:latin typeface="+mn-lt"/>
                <a:cs typeface="Calibri" panose="020F0502020204030204" pitchFamily="34" charset="0"/>
              </a:rPr>
              <a:t>easure</a:t>
            </a:r>
            <a:r>
              <a:rPr lang="fr-FR" altLang="en-US" sz="2400" dirty="0">
                <a:latin typeface="+mn-lt"/>
                <a:cs typeface="Calibri" panose="020F0502020204030204" pitchFamily="34" charset="0"/>
              </a:rPr>
              <a:t>s</a:t>
            </a:r>
            <a:r>
              <a:rPr lang="en-GB" altLang="en-US" sz="2400" dirty="0">
                <a:latin typeface="+mn-lt"/>
                <a:cs typeface="Calibri" panose="020F0502020204030204" pitchFamily="34" charset="0"/>
              </a:rPr>
              <a:t> association between x</a:t>
            </a:r>
            <a:r>
              <a:rPr lang="fr-FR" altLang="en-US" sz="2400" baseline="-25000" dirty="0">
                <a:latin typeface="+mn-lt"/>
                <a:cs typeface="Calibri" panose="020F0502020204030204" pitchFamily="34" charset="0"/>
              </a:rPr>
              <a:t>i</a:t>
            </a:r>
            <a:r>
              <a:rPr lang="en-GB" altLang="en-US" sz="2400" dirty="0">
                <a:latin typeface="+mn-lt"/>
                <a:cs typeface="Calibri" panose="020F0502020204030204" pitchFamily="34" charset="0"/>
              </a:rPr>
              <a:t> and </a:t>
            </a:r>
            <a:r>
              <a:rPr lang="fr-FR" altLang="en-US" sz="2400" dirty="0">
                <a:latin typeface="+mn-lt"/>
                <a:cs typeface="Calibri" panose="020F0502020204030204" pitchFamily="34" charset="0"/>
              </a:rPr>
              <a:t>log-</a:t>
            </a:r>
            <a:r>
              <a:rPr lang="fr-FR" altLang="en-US" sz="2400" dirty="0" err="1">
                <a:latin typeface="+mn-lt"/>
                <a:cs typeface="Calibri" panose="020F0502020204030204" pitchFamily="34" charset="0"/>
              </a:rPr>
              <a:t>odds</a:t>
            </a:r>
            <a:r>
              <a:rPr lang="fr-FR" altLang="en-US" sz="2400" dirty="0">
                <a:latin typeface="+mn-lt"/>
                <a:cs typeface="Calibri" panose="020F0502020204030204" pitchFamily="34" charset="0"/>
              </a:rPr>
              <a:t> </a:t>
            </a:r>
            <a:r>
              <a:rPr lang="en-GB" altLang="en-US" sz="2400" dirty="0">
                <a:latin typeface="+mn-lt"/>
                <a:cs typeface="Calibri" panose="020F0502020204030204" pitchFamily="34" charset="0"/>
              </a:rPr>
              <a:t>adjusted for all </a:t>
            </a:r>
            <a:r>
              <a:rPr lang="fr-FR" altLang="en-US" sz="2400" dirty="0" err="1">
                <a:latin typeface="+mn-lt"/>
                <a:cs typeface="Calibri" panose="020F0502020204030204" pitchFamily="34" charset="0"/>
              </a:rPr>
              <a:t>other</a:t>
            </a:r>
            <a:r>
              <a:rPr lang="fr-FR" altLang="en-US" sz="2400" dirty="0">
                <a:latin typeface="+mn-lt"/>
                <a:cs typeface="Calibri" panose="020F0502020204030204" pitchFamily="34" charset="0"/>
              </a:rPr>
              <a:t> </a:t>
            </a:r>
            <a:r>
              <a:rPr lang="en-GB" altLang="en-US" sz="2400" dirty="0">
                <a:latin typeface="+mn-lt"/>
                <a:cs typeface="Calibri" panose="020F0502020204030204" pitchFamily="34" charset="0"/>
              </a:rPr>
              <a:t>x</a:t>
            </a:r>
            <a:r>
              <a:rPr lang="en-GB" altLang="en-US" sz="2400" baseline="-25000" dirty="0">
                <a:latin typeface="+mn-lt"/>
                <a:cs typeface="Calibri" panose="020F0502020204030204" pitchFamily="34" charset="0"/>
              </a:rPr>
              <a:t>i</a:t>
            </a:r>
          </a:p>
          <a:p>
            <a:pPr lvl="1">
              <a:lnSpc>
                <a:spcPct val="80000"/>
              </a:lnSpc>
            </a:pPr>
            <a:endParaRPr lang="fr-FR" altLang="en-US" sz="2400" baseline="-25000" dirty="0">
              <a:latin typeface="+mn-lt"/>
            </a:endParaRPr>
          </a:p>
          <a:p>
            <a:pPr lvl="1">
              <a:lnSpc>
                <a:spcPct val="80000"/>
              </a:lnSpc>
            </a:pPr>
            <a:endParaRPr lang="fr-FR" altLang="en-US" sz="2400" dirty="0">
              <a:latin typeface="+mn-lt"/>
            </a:endParaRPr>
          </a:p>
          <a:p>
            <a:pPr lvl="1">
              <a:lnSpc>
                <a:spcPct val="80000"/>
              </a:lnSpc>
            </a:pPr>
            <a:endParaRPr lang="fr-FR" altLang="en-US" dirty="0"/>
          </a:p>
          <a:p>
            <a:pPr>
              <a:lnSpc>
                <a:spcPct val="80000"/>
              </a:lnSpc>
            </a:pPr>
            <a:endParaRPr lang="fr-FR" altLang="en-US" dirty="0"/>
          </a:p>
          <a:p>
            <a:pPr>
              <a:lnSpc>
                <a:spcPct val="80000"/>
              </a:lnSpc>
            </a:pPr>
            <a:endParaRPr lang="fr-FR" altLang="en-US" dirty="0"/>
          </a:p>
          <a:p>
            <a:pPr>
              <a:lnSpc>
                <a:spcPct val="80000"/>
              </a:lnSpc>
            </a:pPr>
            <a:endParaRPr lang="fr-FR" altLang="en-US" dirty="0"/>
          </a:p>
          <a:p>
            <a:pPr>
              <a:lnSpc>
                <a:spcPct val="80000"/>
              </a:lnSpc>
            </a:pPr>
            <a:endParaRPr lang="en-GB" altLang="en-US" dirty="0"/>
          </a:p>
        </p:txBody>
      </p:sp>
      <p:graphicFrame>
        <p:nvGraphicFramePr>
          <p:cNvPr id="14338" name="Object 4">
            <a:extLst>
              <a:ext uri="{FF2B5EF4-FFF2-40B4-BE49-F238E27FC236}">
                <a16:creationId xmlns:a16="http://schemas.microsoft.com/office/drawing/2014/main" id="{4684536A-A992-E74D-FCE6-CF493DC97E69}"/>
              </a:ext>
            </a:extLst>
          </p:cNvPr>
          <p:cNvGraphicFramePr>
            <a:graphicFrameLocks noChangeAspect="1"/>
          </p:cNvGraphicFramePr>
          <p:nvPr/>
        </p:nvGraphicFramePr>
        <p:xfrm>
          <a:off x="2993782" y="2795954"/>
          <a:ext cx="3125665" cy="760535"/>
        </p:xfrm>
        <a:graphic>
          <a:graphicData uri="http://schemas.openxmlformats.org/presentationml/2006/ole">
            <mc:AlternateContent xmlns:mc="http://schemas.openxmlformats.org/markup-compatibility/2006">
              <mc:Choice xmlns:v="urn:schemas-microsoft-com:vml" Requires="v">
                <p:oleObj name="Equation" r:id="rId3" imgW="37160200" imgH="7607300" progId="Equation.3">
                  <p:embed/>
                </p:oleObj>
              </mc:Choice>
              <mc:Fallback>
                <p:oleObj name="Equation" r:id="rId3" imgW="37160200" imgH="7607300" progId="Equation.3">
                  <p:embed/>
                  <p:pic>
                    <p:nvPicPr>
                      <p:cNvPr id="14338" name="Object 4">
                        <a:extLst>
                          <a:ext uri="{FF2B5EF4-FFF2-40B4-BE49-F238E27FC236}">
                            <a16:creationId xmlns:a16="http://schemas.microsoft.com/office/drawing/2014/main" id="{4684536A-A992-E74D-FCE6-CF493DC97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782" y="2795954"/>
                        <a:ext cx="3125665" cy="76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35D85796-342E-D3E5-827C-6F37BECC7231}"/>
              </a:ext>
            </a:extLst>
          </p:cNvPr>
          <p:cNvSpPr>
            <a:spLocks noGrp="1" noChangeArrowheads="1"/>
          </p:cNvSpPr>
          <p:nvPr>
            <p:ph type="title"/>
          </p:nvPr>
        </p:nvSpPr>
        <p:spPr>
          <a:xfrm>
            <a:off x="352096" y="2194663"/>
            <a:ext cx="8229600" cy="1143000"/>
          </a:xfrm>
        </p:spPr>
        <p:txBody>
          <a:bodyPr/>
          <a:lstStyle/>
          <a:p>
            <a:r>
              <a:rPr lang="en-GB" altLang="en-US" b="1" dirty="0">
                <a:solidFill>
                  <a:schemeClr val="accent2"/>
                </a:solidFill>
              </a:rPr>
              <a:t>Clustering</a:t>
            </a:r>
          </a:p>
        </p:txBody>
      </p:sp>
    </p:spTree>
    <p:extLst>
      <p:ext uri="{BB962C8B-B14F-4D97-AF65-F5344CB8AC3E}">
        <p14:creationId xmlns:p14="http://schemas.microsoft.com/office/powerpoint/2010/main" val="301890571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E65E5746-910D-8318-C993-03313581B716}"/>
              </a:ext>
            </a:extLst>
          </p:cNvPr>
          <p:cNvSpPr>
            <a:spLocks noGrp="1" noChangeArrowheads="1"/>
          </p:cNvSpPr>
          <p:nvPr>
            <p:ph type="title"/>
          </p:nvPr>
        </p:nvSpPr>
        <p:spPr/>
        <p:txBody>
          <a:bodyPr/>
          <a:lstStyle/>
          <a:p>
            <a:pPr eaLnBrk="1" hangingPunct="1"/>
            <a:r>
              <a:rPr lang="en-US" altLang="en-US" b="1" dirty="0">
                <a:ea typeface="ＭＳ Ｐゴシック" panose="020B0600070205080204" pitchFamily="34" charset="-128"/>
              </a:rPr>
              <a:t>What is clustering?</a:t>
            </a:r>
          </a:p>
        </p:txBody>
      </p:sp>
      <p:sp>
        <p:nvSpPr>
          <p:cNvPr id="17411" name="Rectangle 5">
            <a:extLst>
              <a:ext uri="{FF2B5EF4-FFF2-40B4-BE49-F238E27FC236}">
                <a16:creationId xmlns:a16="http://schemas.microsoft.com/office/drawing/2014/main" id="{725BFC73-6493-05EB-DB83-D5FB23808122}"/>
              </a:ext>
            </a:extLst>
          </p:cNvPr>
          <p:cNvSpPr>
            <a:spLocks noGrp="1" noChangeArrowheads="1"/>
          </p:cNvSpPr>
          <p:nvPr>
            <p:ph type="body" idx="1"/>
          </p:nvPr>
        </p:nvSpPr>
        <p:spPr>
          <a:xfrm>
            <a:off x="457200" y="1600200"/>
            <a:ext cx="8229600" cy="4850027"/>
          </a:xfrm>
        </p:spPr>
        <p:txBody>
          <a:bodyPr/>
          <a:lstStyle/>
          <a:p>
            <a:pPr eaLnBrk="1" hangingPunct="1">
              <a:lnSpc>
                <a:spcPct val="90000"/>
              </a:lnSpc>
            </a:pPr>
            <a:r>
              <a:rPr lang="en-US" altLang="en-US" sz="2400" b="1" dirty="0">
                <a:solidFill>
                  <a:schemeClr val="folHlink"/>
                </a:solidFill>
                <a:latin typeface="Calibri" panose="020F0502020204030204" pitchFamily="34" charset="0"/>
                <a:ea typeface="ＭＳ Ｐゴシック" panose="020B0600070205080204" pitchFamily="34" charset="-128"/>
                <a:cs typeface="Calibri" panose="020F0502020204030204" pitchFamily="34" charset="0"/>
              </a:rPr>
              <a:t>Clustering</a:t>
            </a:r>
            <a:r>
              <a:rPr lang="en-US" altLang="en-US" sz="2400" b="1" dirty="0">
                <a:latin typeface="Calibri" panose="020F0502020204030204" pitchFamily="34" charset="0"/>
                <a:ea typeface="ＭＳ Ｐゴシック" panose="020B0600070205080204" pitchFamily="34" charset="-128"/>
                <a:cs typeface="Calibri" panose="020F0502020204030204" pitchFamily="34" charset="0"/>
              </a:rPr>
              <a:t>: </a:t>
            </a:r>
          </a:p>
          <a:p>
            <a:pPr marL="114300" indent="0" eaLnBrk="1" hangingPunct="1">
              <a:lnSpc>
                <a:spcPct val="90000"/>
              </a:lnSpc>
              <a:buNone/>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the process of grouping a set of objects into classes of 	similar objects</a:t>
            </a:r>
          </a:p>
          <a:p>
            <a:pPr lvl="1"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Documents within a cluster should be similar.</a:t>
            </a:r>
          </a:p>
          <a:p>
            <a:pPr lvl="1"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Documents from different clusters should be dissimilar.</a:t>
            </a:r>
          </a:p>
          <a:p>
            <a:pPr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The commonest form of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unsupervised learning</a:t>
            </a:r>
          </a:p>
          <a:p>
            <a:pPr lvl="2" eaLnBrk="1" hangingPunct="1">
              <a:lnSpc>
                <a:spcPct val="90000"/>
              </a:lnSpc>
            </a:pPr>
            <a:r>
              <a:rPr lang="en-US" altLang="en-US" dirty="0">
                <a:latin typeface="Calibri" panose="020F0502020204030204" pitchFamily="34" charset="0"/>
                <a:ea typeface="ＭＳ Ｐゴシック" panose="020B0600070205080204" pitchFamily="34" charset="-128"/>
                <a:cs typeface="Calibri" panose="020F0502020204030204" pitchFamily="34" charset="0"/>
              </a:rPr>
              <a:t>Unsupervised learning = learning from raw data, as opposed to supervised data where a classification of examples is given</a:t>
            </a:r>
          </a:p>
          <a:p>
            <a:pPr lvl="1"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common and important task that finds many applications in IR and other places</a:t>
            </a:r>
          </a:p>
        </p:txBody>
      </p:sp>
      <p:sp>
        <p:nvSpPr>
          <p:cNvPr id="17412" name="TextBox 4">
            <a:extLst>
              <a:ext uri="{FF2B5EF4-FFF2-40B4-BE49-F238E27FC236}">
                <a16:creationId xmlns:a16="http://schemas.microsoft.com/office/drawing/2014/main" id="{29C8F460-AA34-960A-524E-4C19DA269F6D}"/>
              </a:ext>
            </a:extLst>
          </p:cNvPr>
          <p:cNvSpPr txBox="1">
            <a:spLocks noChangeArrowheads="1"/>
          </p:cNvSpPr>
          <p:nvPr/>
        </p:nvSpPr>
        <p:spPr bwMode="auto">
          <a:xfrm>
            <a:off x="7620000" y="-33338"/>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Ch. 16</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272DA79-C390-564A-8E0C-FC2BAFEF0543}"/>
              </a:ext>
            </a:extLst>
          </p:cNvPr>
          <p:cNvSpPr>
            <a:spLocks noGrp="1"/>
          </p:cNvSpPr>
          <p:nvPr>
            <p:ph type="title"/>
          </p:nvPr>
        </p:nvSpPr>
        <p:spPr/>
        <p:txBody>
          <a:bodyPr/>
          <a:lstStyle/>
          <a:p>
            <a:pPr eaLnBrk="1" hangingPunct="1"/>
            <a:r>
              <a:rPr lang="en-US" altLang="en-US" sz="3600" b="1" dirty="0">
                <a:ea typeface="ＭＳ Ｐゴシック" panose="020B0600070205080204" pitchFamily="34" charset="-128"/>
              </a:rPr>
              <a:t>A data set with clear cluster structure</a:t>
            </a:r>
          </a:p>
        </p:txBody>
      </p:sp>
      <p:sp>
        <p:nvSpPr>
          <p:cNvPr id="18435" name="Content Placeholder 2">
            <a:extLst>
              <a:ext uri="{FF2B5EF4-FFF2-40B4-BE49-F238E27FC236}">
                <a16:creationId xmlns:a16="http://schemas.microsoft.com/office/drawing/2014/main" id="{684DEEEE-CB5B-71BA-CE13-5EAC16BD71CB}"/>
              </a:ext>
            </a:extLst>
          </p:cNvPr>
          <p:cNvSpPr>
            <a:spLocks noGrp="1"/>
          </p:cNvSpPr>
          <p:nvPr>
            <p:ph idx="1"/>
          </p:nvPr>
        </p:nvSpPr>
        <p:spPr>
          <a:xfrm>
            <a:off x="6248400" y="2438400"/>
            <a:ext cx="2209800" cy="4191000"/>
          </a:xfrm>
        </p:spPr>
        <p:txBody>
          <a:bodyPr/>
          <a:lstStyle/>
          <a:p>
            <a:pPr eaLnBrk="1" hangingPunct="1"/>
            <a:r>
              <a:rPr lang="en-US" altLang="en-US" sz="2400">
                <a:ea typeface="ＭＳ Ｐゴシック" panose="020B0600070205080204" pitchFamily="34" charset="-128"/>
              </a:rPr>
              <a:t>How would you design an algorithm for finding the three clusters in this case?</a:t>
            </a:r>
          </a:p>
        </p:txBody>
      </p:sp>
      <p:pic>
        <p:nvPicPr>
          <p:cNvPr id="18436" name="Picture 3">
            <a:extLst>
              <a:ext uri="{FF2B5EF4-FFF2-40B4-BE49-F238E27FC236}">
                <a16:creationId xmlns:a16="http://schemas.microsoft.com/office/drawing/2014/main" id="{06288F41-CE1A-110C-5BA6-04ABD3B8DB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561022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4">
            <a:extLst>
              <a:ext uri="{FF2B5EF4-FFF2-40B4-BE49-F238E27FC236}">
                <a16:creationId xmlns:a16="http://schemas.microsoft.com/office/drawing/2014/main" id="{FEE32B97-613E-FA3F-8C93-C61986D61AFE}"/>
              </a:ext>
            </a:extLst>
          </p:cNvPr>
          <p:cNvSpPr txBox="1">
            <a:spLocks noChangeArrowheads="1"/>
          </p:cNvSpPr>
          <p:nvPr/>
        </p:nvSpPr>
        <p:spPr bwMode="auto">
          <a:xfrm>
            <a:off x="7620000" y="-33338"/>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Ch. 16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8463-27B3-2A4A-5F8F-FD5900B073F4}"/>
              </a:ext>
            </a:extLst>
          </p:cNvPr>
          <p:cNvSpPr>
            <a:spLocks noGrp="1"/>
          </p:cNvSpPr>
          <p:nvPr>
            <p:ph type="title"/>
          </p:nvPr>
        </p:nvSpPr>
        <p:spPr/>
        <p:txBody>
          <a:bodyPr/>
          <a:lstStyle/>
          <a:p>
            <a:r>
              <a:rPr lang="en-US" dirty="0"/>
              <a:t>Bias-Variance Trade Off </a:t>
            </a:r>
          </a:p>
        </p:txBody>
      </p:sp>
      <p:sp>
        <p:nvSpPr>
          <p:cNvPr id="3" name="Text Placeholder 2">
            <a:extLst>
              <a:ext uri="{FF2B5EF4-FFF2-40B4-BE49-F238E27FC236}">
                <a16:creationId xmlns:a16="http://schemas.microsoft.com/office/drawing/2014/main" id="{7A0ED522-97BB-B6A0-3AE3-7DB60527EF7E}"/>
              </a:ext>
            </a:extLst>
          </p:cNvPr>
          <p:cNvSpPr>
            <a:spLocks noGrp="1"/>
          </p:cNvSpPr>
          <p:nvPr>
            <p:ph type="body" idx="1"/>
          </p:nvPr>
        </p:nvSpPr>
        <p:spPr/>
        <p:txBody>
          <a:bodyPr/>
          <a:lstStyle/>
          <a:p>
            <a:endParaRPr lang="en-US" dirty="0"/>
          </a:p>
          <a:p>
            <a:endParaRPr lang="en-US" dirty="0"/>
          </a:p>
          <a:p>
            <a:r>
              <a:rPr lang="en-US" sz="2400" dirty="0"/>
              <a:t>Irreducible error is the error that can’t be reduced by creating good models. It is a measure of the amount of noise in our data.</a:t>
            </a:r>
          </a:p>
        </p:txBody>
      </p:sp>
      <p:pic>
        <p:nvPicPr>
          <p:cNvPr id="5" name="Picture 4">
            <a:extLst>
              <a:ext uri="{FF2B5EF4-FFF2-40B4-BE49-F238E27FC236}">
                <a16:creationId xmlns:a16="http://schemas.microsoft.com/office/drawing/2014/main" id="{2D6A830A-4448-C723-1B40-C324446BB806}"/>
              </a:ext>
            </a:extLst>
          </p:cNvPr>
          <p:cNvPicPr>
            <a:picLocks noChangeAspect="1"/>
          </p:cNvPicPr>
          <p:nvPr/>
        </p:nvPicPr>
        <p:blipFill>
          <a:blip r:embed="rId2"/>
          <a:stretch>
            <a:fillRect/>
          </a:stretch>
        </p:blipFill>
        <p:spPr>
          <a:xfrm>
            <a:off x="687114" y="1600200"/>
            <a:ext cx="6172200" cy="711200"/>
          </a:xfrm>
          <a:prstGeom prst="rect">
            <a:avLst/>
          </a:prstGeom>
        </p:spPr>
      </p:pic>
    </p:spTree>
    <p:extLst>
      <p:ext uri="{BB962C8B-B14F-4D97-AF65-F5344CB8AC3E}">
        <p14:creationId xmlns:p14="http://schemas.microsoft.com/office/powerpoint/2010/main" val="2369105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10818015-B704-3523-5E12-0ABEAD0802CC}"/>
              </a:ext>
            </a:extLst>
          </p:cNvPr>
          <p:cNvSpPr>
            <a:spLocks noGrp="1" noChangeArrowheads="1"/>
          </p:cNvSpPr>
          <p:nvPr>
            <p:ph type="title"/>
          </p:nvPr>
        </p:nvSpPr>
        <p:spPr>
          <a:xfrm>
            <a:off x="457200" y="-170207"/>
            <a:ext cx="8229600" cy="1143000"/>
          </a:xfrm>
        </p:spPr>
        <p:txBody>
          <a:bodyPr/>
          <a:lstStyle/>
          <a:p>
            <a:pPr eaLnBrk="1" hangingPunct="1"/>
            <a:r>
              <a:rPr lang="en-US" altLang="en-US" b="1" dirty="0">
                <a:ea typeface="ＭＳ Ｐゴシック" panose="020B0600070205080204" pitchFamily="34" charset="-128"/>
              </a:rPr>
              <a:t>Issues for clustering</a:t>
            </a:r>
          </a:p>
        </p:txBody>
      </p:sp>
      <p:sp>
        <p:nvSpPr>
          <p:cNvPr id="26627" name="Rectangle 5">
            <a:extLst>
              <a:ext uri="{FF2B5EF4-FFF2-40B4-BE49-F238E27FC236}">
                <a16:creationId xmlns:a16="http://schemas.microsoft.com/office/drawing/2014/main" id="{156B7ABF-4E58-5919-18EE-C810D4AAE4A0}"/>
              </a:ext>
            </a:extLst>
          </p:cNvPr>
          <p:cNvSpPr>
            <a:spLocks noGrp="1" noChangeArrowheads="1"/>
          </p:cNvSpPr>
          <p:nvPr>
            <p:ph type="body" idx="1"/>
          </p:nvPr>
        </p:nvSpPr>
        <p:spPr>
          <a:xfrm>
            <a:off x="457200" y="1632155"/>
            <a:ext cx="8229600" cy="4525963"/>
          </a:xfrm>
        </p:spPr>
        <p:txBody>
          <a:bodyPr/>
          <a:lstStyle/>
          <a:p>
            <a:pPr eaLnBrk="1" hangingPunct="1"/>
            <a:r>
              <a:rPr lang="en-US" altLang="en-US" sz="2400" b="1" dirty="0">
                <a:latin typeface="Calibri" panose="020F0502020204030204" pitchFamily="34" charset="0"/>
                <a:ea typeface="ＭＳ Ｐゴシック" panose="020B0600070205080204" pitchFamily="34" charset="-128"/>
                <a:cs typeface="Calibri" panose="020F0502020204030204" pitchFamily="34" charset="0"/>
              </a:rPr>
              <a:t>Representation for clustering</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Document representation</a:t>
            </a:r>
          </a:p>
          <a:p>
            <a:pPr lvl="2" eaLnBrk="1" hangingPunct="1"/>
            <a:r>
              <a:rPr lang="en-US" altLang="en-US" dirty="0">
                <a:latin typeface="Calibri" panose="020F0502020204030204" pitchFamily="34" charset="0"/>
                <a:ea typeface="ＭＳ Ｐゴシック" panose="020B0600070205080204" pitchFamily="34" charset="-128"/>
                <a:cs typeface="Calibri" panose="020F0502020204030204" pitchFamily="34" charset="0"/>
              </a:rPr>
              <a:t>Vector space?  Normalization?</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Need a notion of similarity/distance</a:t>
            </a:r>
          </a:p>
          <a:p>
            <a:pPr eaLnBrk="1" hangingPunct="1"/>
            <a:r>
              <a:rPr lang="en-US" altLang="en-US" sz="2400" b="1" dirty="0">
                <a:latin typeface="Calibri" panose="020F0502020204030204" pitchFamily="34" charset="0"/>
                <a:ea typeface="ＭＳ Ｐゴシック" panose="020B0600070205080204" pitchFamily="34" charset="-128"/>
                <a:cs typeface="Calibri" panose="020F0502020204030204" pitchFamily="34" charset="0"/>
              </a:rPr>
              <a:t>How many clusters?</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Fixed a priori?</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Completely data driven?</a:t>
            </a:r>
          </a:p>
          <a:p>
            <a:pPr lvl="2" eaLnBrk="1" hangingPunct="1"/>
            <a:r>
              <a:rPr lang="en-US" altLang="en-US" dirty="0">
                <a:latin typeface="Calibri" panose="020F0502020204030204" pitchFamily="34" charset="0"/>
                <a:ea typeface="ＭＳ Ｐゴシック" panose="020B0600070205080204" pitchFamily="34" charset="-128"/>
                <a:cs typeface="Calibri" panose="020F0502020204030204" pitchFamily="34" charset="0"/>
              </a:rPr>
              <a:t>Avoid “trivial” clusters - too large or small</a:t>
            </a:r>
          </a:p>
        </p:txBody>
      </p:sp>
      <p:sp>
        <p:nvSpPr>
          <p:cNvPr id="26628" name="TextBox 4">
            <a:extLst>
              <a:ext uri="{FF2B5EF4-FFF2-40B4-BE49-F238E27FC236}">
                <a16:creationId xmlns:a16="http://schemas.microsoft.com/office/drawing/2014/main" id="{032A596A-5C16-BBEE-7EB0-5568F641BB22}"/>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16.2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11C20E4-50E3-5DF0-1F1A-2C81FACAEDC8}"/>
              </a:ext>
            </a:extLst>
          </p:cNvPr>
          <p:cNvSpPr>
            <a:spLocks noGrp="1" noChangeArrowheads="1"/>
          </p:cNvSpPr>
          <p:nvPr>
            <p:ph type="title"/>
          </p:nvPr>
        </p:nvSpPr>
        <p:spPr/>
        <p:txBody>
          <a:bodyPr/>
          <a:lstStyle/>
          <a:p>
            <a:pPr eaLnBrk="1" hangingPunct="1"/>
            <a:r>
              <a:rPr lang="en-US" altLang="en-US" sz="4000" b="1" dirty="0">
                <a:ea typeface="ＭＳ Ｐゴシック" panose="020B0600070205080204" pitchFamily="34" charset="-128"/>
              </a:rPr>
              <a:t>Notion of similarity/distance</a:t>
            </a:r>
          </a:p>
        </p:txBody>
      </p:sp>
      <p:sp>
        <p:nvSpPr>
          <p:cNvPr id="27651" name="Rectangle 3">
            <a:extLst>
              <a:ext uri="{FF2B5EF4-FFF2-40B4-BE49-F238E27FC236}">
                <a16:creationId xmlns:a16="http://schemas.microsoft.com/office/drawing/2014/main" id="{0B8672E7-1ABA-C0A7-EE82-AA26A05EB2E6}"/>
              </a:ext>
            </a:extLst>
          </p:cNvPr>
          <p:cNvSpPr>
            <a:spLocks noGrp="1" noChangeArrowheads="1"/>
          </p:cNvSpPr>
          <p:nvPr>
            <p:ph type="body" idx="1"/>
          </p:nvPr>
        </p:nvSpPr>
        <p:spPr/>
        <p:txBody>
          <a:bodyPr/>
          <a:lstStyle/>
          <a:p>
            <a:pPr eaLnBrk="1" hangingPunct="1"/>
            <a:r>
              <a:rPr lang="en-US" altLang="en-US" sz="2400" dirty="0">
                <a:ea typeface="ＭＳ Ｐゴシック" panose="020B0600070205080204" pitchFamily="34" charset="-128"/>
              </a:rPr>
              <a:t>Ideal: semantic similarity.</a:t>
            </a:r>
          </a:p>
          <a:p>
            <a:pPr eaLnBrk="1" hangingPunct="1"/>
            <a:r>
              <a:rPr lang="en-US" altLang="en-US" sz="2400" dirty="0">
                <a:ea typeface="ＭＳ Ｐゴシック" panose="020B0600070205080204" pitchFamily="34" charset="-128"/>
              </a:rPr>
              <a:t>Practical: term-statistical similarity</a:t>
            </a:r>
          </a:p>
          <a:p>
            <a:pPr lvl="1" eaLnBrk="1" hangingPunct="1"/>
            <a:r>
              <a:rPr lang="en-US" altLang="en-US" sz="2400" dirty="0">
                <a:ea typeface="ＭＳ Ｐゴシック" panose="020B0600070205080204" pitchFamily="34" charset="-128"/>
              </a:rPr>
              <a:t>We will use cosine similarity.</a:t>
            </a:r>
          </a:p>
          <a:p>
            <a:pPr lvl="1" eaLnBrk="1" hangingPunct="1"/>
            <a:r>
              <a:rPr lang="en-US" altLang="en-US" sz="2400" dirty="0">
                <a:ea typeface="ＭＳ Ｐゴシック" panose="020B0600070205080204" pitchFamily="34" charset="-128"/>
              </a:rPr>
              <a:t>Docs as vectors.</a:t>
            </a:r>
          </a:p>
          <a:p>
            <a:pPr lvl="1" eaLnBrk="1" hangingPunct="1"/>
            <a:r>
              <a:rPr lang="en-US" altLang="en-US" sz="2400" dirty="0">
                <a:ea typeface="ＭＳ Ｐゴシック" panose="020B0600070205080204" pitchFamily="34" charset="-128"/>
              </a:rPr>
              <a:t>For many algorithms, easier to think in terms of a </a:t>
            </a:r>
            <a:r>
              <a:rPr lang="en-US" altLang="en-US" sz="2400" i="1" dirty="0">
                <a:ea typeface="ＭＳ Ｐゴシック" panose="020B0600070205080204" pitchFamily="34" charset="-128"/>
              </a:rPr>
              <a:t>distance</a:t>
            </a:r>
            <a:r>
              <a:rPr lang="en-US" altLang="en-US" sz="2400" dirty="0">
                <a:ea typeface="ＭＳ Ｐゴシック" panose="020B0600070205080204" pitchFamily="34" charset="-128"/>
              </a:rPr>
              <a:t> (rather than </a:t>
            </a:r>
            <a:r>
              <a:rPr lang="en-US" altLang="en-US" sz="2400" u="sng" dirty="0">
                <a:ea typeface="ＭＳ Ｐゴシック" panose="020B0600070205080204" pitchFamily="34" charset="-128"/>
              </a:rPr>
              <a:t>similarity</a:t>
            </a:r>
            <a:r>
              <a:rPr lang="en-US" altLang="en-US" sz="2400" dirty="0">
                <a:ea typeface="ＭＳ Ｐゴシック" panose="020B0600070205080204" pitchFamily="34" charset="-128"/>
              </a:rPr>
              <a:t>) between docs.</a:t>
            </a:r>
          </a:p>
          <a:p>
            <a:pPr lvl="1" eaLnBrk="1" hangingPunct="1"/>
            <a:r>
              <a:rPr lang="en-US" altLang="en-US" sz="2400" dirty="0">
                <a:ea typeface="ＭＳ Ｐゴシック" panose="020B0600070205080204" pitchFamily="34" charset="-128"/>
              </a:rPr>
              <a:t>We will mostly speak of Euclidean distance</a:t>
            </a:r>
          </a:p>
          <a:p>
            <a:pPr lvl="2" eaLnBrk="1" hangingPunct="1"/>
            <a:r>
              <a:rPr lang="en-US" altLang="en-US" u="sng" dirty="0">
                <a:ea typeface="ＭＳ Ｐゴシック" panose="020B0600070205080204" pitchFamily="34" charset="-128"/>
              </a:rPr>
              <a:t>But real implementations use cosine similarity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A3BC09AD-91EC-4F32-0240-B6D4473B979A}"/>
              </a:ext>
            </a:extLst>
          </p:cNvPr>
          <p:cNvSpPr>
            <a:spLocks noGrp="1" noChangeArrowheads="1"/>
          </p:cNvSpPr>
          <p:nvPr>
            <p:ph type="title"/>
          </p:nvPr>
        </p:nvSpPr>
        <p:spPr/>
        <p:txBody>
          <a:bodyPr/>
          <a:lstStyle/>
          <a:p>
            <a:pPr eaLnBrk="1" hangingPunct="1"/>
            <a:r>
              <a:rPr lang="en-US" altLang="en-US" sz="3600" b="1" dirty="0">
                <a:ea typeface="ＭＳ Ｐゴシック" panose="020B0600070205080204" pitchFamily="34" charset="-128"/>
              </a:rPr>
              <a:t>Clustering Algorithms</a:t>
            </a:r>
          </a:p>
        </p:txBody>
      </p:sp>
      <p:sp>
        <p:nvSpPr>
          <p:cNvPr id="28675" name="Rectangle 1027">
            <a:extLst>
              <a:ext uri="{FF2B5EF4-FFF2-40B4-BE49-F238E27FC236}">
                <a16:creationId xmlns:a16="http://schemas.microsoft.com/office/drawing/2014/main" id="{0D3CDF7C-36EF-FBAE-41B8-935E8448AE89}"/>
              </a:ext>
            </a:extLst>
          </p:cNvPr>
          <p:cNvSpPr>
            <a:spLocks noGrp="1" noChangeArrowheads="1"/>
          </p:cNvSpPr>
          <p:nvPr>
            <p:ph type="body" idx="1"/>
          </p:nvPr>
        </p:nvSpPr>
        <p:spPr/>
        <p:txBody>
          <a:bodyPr/>
          <a:lstStyle/>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Flat algorithms</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Usually start with a random (partial) partitioning</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Refine it iteratively</a:t>
            </a:r>
          </a:p>
          <a:p>
            <a:pPr lvl="2" eaLnBrk="1" hangingPunct="1"/>
            <a:r>
              <a:rPr lang="en-US" altLang="en-US" i="1" dirty="0">
                <a:latin typeface="Calibri" panose="020F0502020204030204" pitchFamily="34" charset="0"/>
                <a:ea typeface="ＭＳ Ｐゴシック" panose="020B0600070205080204" pitchFamily="34" charset="-128"/>
                <a:cs typeface="Calibri" panose="020F0502020204030204" pitchFamily="34" charset="0"/>
              </a:rPr>
              <a:t>K </a:t>
            </a:r>
            <a:r>
              <a:rPr lang="en-US" altLang="en-US" dirty="0">
                <a:latin typeface="Calibri" panose="020F0502020204030204" pitchFamily="34" charset="0"/>
                <a:ea typeface="ＭＳ Ｐゴシック" panose="020B0600070205080204" pitchFamily="34" charset="-128"/>
                <a:cs typeface="Calibri" panose="020F0502020204030204" pitchFamily="34" charset="0"/>
              </a:rPr>
              <a:t>means clustering</a:t>
            </a:r>
          </a:p>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Hierarchical algorithms</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Bottom-up, agglomerative</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(Top-down, divisive)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535C8D21-9084-6D2C-276E-2F65956974AA}"/>
              </a:ext>
            </a:extLst>
          </p:cNvPr>
          <p:cNvSpPr>
            <a:spLocks noGrp="1" noChangeArrowheads="1"/>
          </p:cNvSpPr>
          <p:nvPr>
            <p:ph type="title"/>
          </p:nvPr>
        </p:nvSpPr>
        <p:spPr/>
        <p:txBody>
          <a:bodyPr/>
          <a:lstStyle/>
          <a:p>
            <a:pPr eaLnBrk="1" hangingPunct="1"/>
            <a:r>
              <a:rPr lang="en-US" altLang="en-US" sz="4000" b="1" dirty="0">
                <a:ea typeface="ＭＳ Ｐゴシック" panose="020B0600070205080204" pitchFamily="34" charset="-128"/>
              </a:rPr>
              <a:t>Partitioning Algorithms</a:t>
            </a:r>
          </a:p>
        </p:txBody>
      </p:sp>
      <p:sp>
        <p:nvSpPr>
          <p:cNvPr id="30723" name="Rectangle 7">
            <a:extLst>
              <a:ext uri="{FF2B5EF4-FFF2-40B4-BE49-F238E27FC236}">
                <a16:creationId xmlns:a16="http://schemas.microsoft.com/office/drawing/2014/main" id="{D97D47CE-5C9A-F8AE-F51C-21B957E34522}"/>
              </a:ext>
            </a:extLst>
          </p:cNvPr>
          <p:cNvSpPr>
            <a:spLocks noGrp="1" noChangeArrowheads="1"/>
          </p:cNvSpPr>
          <p:nvPr>
            <p:ph type="body" idx="1"/>
          </p:nvPr>
        </p:nvSpPr>
        <p:spPr/>
        <p:txBody>
          <a:bodyPr/>
          <a:lstStyle/>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Partitioning method: Construct a partition of </a:t>
            </a:r>
            <a:r>
              <a:rPr lang="en-US" altLang="en-US" sz="2400" i="1" dirty="0">
                <a:solidFill>
                  <a:schemeClr val="folHlink"/>
                </a:solidFill>
                <a:latin typeface="Calibri" panose="020F0502020204030204" pitchFamily="34" charset="0"/>
                <a:ea typeface="ＭＳ Ｐゴシック" panose="020B0600070205080204" pitchFamily="34" charset="-128"/>
                <a:cs typeface="Calibri" panose="020F0502020204030204" pitchFamily="34" charset="0"/>
              </a:rPr>
              <a:t>n</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documents into a set of </a:t>
            </a:r>
            <a:r>
              <a:rPr lang="en-US" altLang="en-US" sz="2400" i="1" dirty="0">
                <a:solidFill>
                  <a:schemeClr val="folHlink"/>
                </a:solidFill>
                <a:latin typeface="Calibri" panose="020F0502020204030204" pitchFamily="34" charset="0"/>
                <a:ea typeface="ＭＳ Ｐゴシック" panose="020B0600070205080204" pitchFamily="34" charset="-128"/>
                <a:cs typeface="Calibri" panose="020F0502020204030204" pitchFamily="34" charset="0"/>
              </a:rPr>
              <a:t>K</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clusters</a:t>
            </a:r>
          </a:p>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Given: a set of documents and the number </a:t>
            </a:r>
            <a:r>
              <a:rPr lang="en-US" altLang="en-US" sz="2400" i="1" dirty="0">
                <a:solidFill>
                  <a:schemeClr val="folHlink"/>
                </a:solidFill>
                <a:latin typeface="Calibri" panose="020F0502020204030204" pitchFamily="34" charset="0"/>
                <a:ea typeface="ＭＳ Ｐゴシック" panose="020B0600070205080204" pitchFamily="34" charset="-128"/>
                <a:cs typeface="Calibri" panose="020F0502020204030204" pitchFamily="34" charset="0"/>
              </a:rPr>
              <a:t>K</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a:t>
            </a:r>
          </a:p>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Find: a partition of </a:t>
            </a:r>
            <a:r>
              <a:rPr lang="en-US" altLang="en-US" sz="2400" i="1" dirty="0">
                <a:solidFill>
                  <a:schemeClr val="folHlink"/>
                </a:solidFill>
                <a:latin typeface="Calibri" panose="020F0502020204030204" pitchFamily="34" charset="0"/>
                <a:ea typeface="ＭＳ Ｐゴシック" panose="020B0600070205080204" pitchFamily="34" charset="-128"/>
                <a:cs typeface="Calibri" panose="020F0502020204030204" pitchFamily="34" charset="0"/>
              </a:rPr>
              <a:t>K</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clusters that optimizes the chosen partitioning criterion</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Globally optimal</a:t>
            </a:r>
          </a:p>
          <a:p>
            <a:pPr lvl="2" eaLnBrk="1" hangingPunct="1"/>
            <a:r>
              <a:rPr lang="en-US" altLang="en-US" dirty="0">
                <a:latin typeface="Calibri" panose="020F0502020204030204" pitchFamily="34" charset="0"/>
                <a:ea typeface="ＭＳ Ｐゴシック" panose="020B0600070205080204" pitchFamily="34" charset="-128"/>
                <a:cs typeface="Calibri" panose="020F0502020204030204" pitchFamily="34" charset="0"/>
              </a:rPr>
              <a:t>Intractable for many objective functions</a:t>
            </a:r>
          </a:p>
          <a:p>
            <a:pPr lvl="2" eaLnBrk="1" hangingPunct="1"/>
            <a:r>
              <a:rPr lang="en-US" altLang="en-US" dirty="0">
                <a:latin typeface="Calibri" panose="020F0502020204030204" pitchFamily="34" charset="0"/>
                <a:ea typeface="ＭＳ Ｐゴシック" panose="020B0600070205080204" pitchFamily="34" charset="-128"/>
                <a:cs typeface="Calibri" panose="020F0502020204030204" pitchFamily="34" charset="0"/>
              </a:rPr>
              <a:t>Ergo, exhaustively enumerate all partitions</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Effective heuristic methods: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K</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-means and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K</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-medoids algorithms</a:t>
            </a:r>
          </a:p>
        </p:txBody>
      </p:sp>
      <p:sp>
        <p:nvSpPr>
          <p:cNvPr id="30724" name="TextBox 3">
            <a:extLst>
              <a:ext uri="{FF2B5EF4-FFF2-40B4-BE49-F238E27FC236}">
                <a16:creationId xmlns:a16="http://schemas.microsoft.com/office/drawing/2014/main" id="{342D20A0-75C6-740C-A7B5-70E4036AB676}"/>
              </a:ext>
            </a:extLst>
          </p:cNvPr>
          <p:cNvSpPr txBox="1">
            <a:spLocks noChangeArrowheads="1"/>
          </p:cNvSpPr>
          <p:nvPr/>
        </p:nvSpPr>
        <p:spPr bwMode="auto">
          <a:xfrm>
            <a:off x="152400" y="6400800"/>
            <a:ext cx="8915400" cy="4000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2000">
                <a:solidFill>
                  <a:srgbClr val="A50021"/>
                </a:solidFill>
                <a:latin typeface="Georgia" panose="02040502050405020303" pitchFamily="18" charset="0"/>
              </a:rPr>
              <a:t>See also Kleinberg NIPS 2002 – impossibility for natural clustering</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D73358F-7092-360F-2DCA-0E92614130BE}"/>
              </a:ext>
            </a:extLst>
          </p:cNvPr>
          <p:cNvSpPr>
            <a:spLocks noGrp="1" noChangeArrowheads="1"/>
          </p:cNvSpPr>
          <p:nvPr>
            <p:ph type="title"/>
          </p:nvPr>
        </p:nvSpPr>
        <p:spPr/>
        <p:txBody>
          <a:bodyPr/>
          <a:lstStyle/>
          <a:p>
            <a:pPr eaLnBrk="1" hangingPunct="1"/>
            <a:r>
              <a:rPr lang="en-US" altLang="en-US" b="1" i="1" dirty="0">
                <a:ea typeface="ＭＳ Ｐゴシック" panose="020B0600070205080204" pitchFamily="34" charset="-128"/>
              </a:rPr>
              <a:t>K</a:t>
            </a:r>
            <a:r>
              <a:rPr lang="en-US" altLang="en-US" b="1" dirty="0">
                <a:ea typeface="ＭＳ Ｐゴシック" panose="020B0600070205080204" pitchFamily="34" charset="-128"/>
              </a:rPr>
              <a:t>-Means</a:t>
            </a:r>
          </a:p>
        </p:txBody>
      </p:sp>
      <p:sp>
        <p:nvSpPr>
          <p:cNvPr id="1028" name="Rectangle 3">
            <a:extLst>
              <a:ext uri="{FF2B5EF4-FFF2-40B4-BE49-F238E27FC236}">
                <a16:creationId xmlns:a16="http://schemas.microsoft.com/office/drawing/2014/main" id="{D19C13DF-FD68-4BB4-7906-E45B08BFAC63}"/>
              </a:ext>
            </a:extLst>
          </p:cNvPr>
          <p:cNvSpPr>
            <a:spLocks noGrp="1" noChangeArrowheads="1"/>
          </p:cNvSpPr>
          <p:nvPr>
            <p:ph type="body" idx="1"/>
          </p:nvPr>
        </p:nvSpPr>
        <p:spPr/>
        <p:txBody>
          <a:bodyPr/>
          <a:lstStyle/>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Assumes documents are real-valued vectors.</a:t>
            </a:r>
          </a:p>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Clusters based on </a:t>
            </a:r>
            <a:r>
              <a:rPr lang="en-US" altLang="en-US" sz="2400" i="1" dirty="0">
                <a:solidFill>
                  <a:srgbClr val="FF0000"/>
                </a:solidFill>
                <a:latin typeface="Calibri" panose="020F0502020204030204" pitchFamily="34" charset="0"/>
                <a:ea typeface="ＭＳ Ｐゴシック" panose="020B0600070205080204" pitchFamily="34" charset="-128"/>
                <a:cs typeface="Calibri" panose="020F0502020204030204" pitchFamily="34" charset="0"/>
              </a:rPr>
              <a:t>centroids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(aka the </a:t>
            </a:r>
            <a:r>
              <a:rPr lang="en-US" altLang="en-US" sz="2400" i="1" dirty="0">
                <a:solidFill>
                  <a:srgbClr val="FF0000"/>
                </a:solidFill>
                <a:latin typeface="Calibri" panose="020F0502020204030204" pitchFamily="34" charset="0"/>
                <a:ea typeface="ＭＳ Ｐゴシック" panose="020B0600070205080204" pitchFamily="34" charset="-128"/>
                <a:cs typeface="Calibri" panose="020F0502020204030204" pitchFamily="34" charset="0"/>
              </a:rPr>
              <a:t>center of gravity</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or mean) of points in a cluster,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c</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p>
          <a:p>
            <a:pPr eaLnBrk="1" hangingPunct="1"/>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pPr eaLnBrk="1" hangingPunct="1"/>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pPr eaLnBrk="1" hangingPunct="1"/>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Reassignment of instances to clusters is based on distance to the current cluster centroids.</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(Or one can equivalently phrase it in terms of similarities)</a:t>
            </a:r>
          </a:p>
        </p:txBody>
      </p:sp>
      <p:graphicFrame>
        <p:nvGraphicFramePr>
          <p:cNvPr id="1026" name="Object 2">
            <a:extLst>
              <a:ext uri="{FF2B5EF4-FFF2-40B4-BE49-F238E27FC236}">
                <a16:creationId xmlns:a16="http://schemas.microsoft.com/office/drawing/2014/main" id="{767DF91A-541E-6F9A-A829-B64F84D07336}"/>
              </a:ext>
            </a:extLst>
          </p:cNvPr>
          <p:cNvGraphicFramePr>
            <a:graphicFrameLocks noChangeAspect="1"/>
          </p:cNvGraphicFramePr>
          <p:nvPr/>
        </p:nvGraphicFramePr>
        <p:xfrm>
          <a:off x="2994025" y="3048000"/>
          <a:ext cx="2168525" cy="981075"/>
        </p:xfrm>
        <a:graphic>
          <a:graphicData uri="http://schemas.openxmlformats.org/presentationml/2006/ole">
            <mc:AlternateContent xmlns:mc="http://schemas.openxmlformats.org/markup-compatibility/2006">
              <mc:Choice xmlns:v="urn:schemas-microsoft-com:vml" Requires="v">
                <p:oleObj name="Equation" r:id="rId2" imgW="21361400" imgH="9652000" progId="Equation.3">
                  <p:embed/>
                </p:oleObj>
              </mc:Choice>
              <mc:Fallback>
                <p:oleObj name="Equation" r:id="rId2" imgW="21361400" imgH="9652000" progId="Equation.3">
                  <p:embed/>
                  <p:pic>
                    <p:nvPicPr>
                      <p:cNvPr id="1026" name="Object 2">
                        <a:extLst>
                          <a:ext uri="{FF2B5EF4-FFF2-40B4-BE49-F238E27FC236}">
                            <a16:creationId xmlns:a16="http://schemas.microsoft.com/office/drawing/2014/main" id="{767DF91A-541E-6F9A-A829-B64F84D07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025" y="3048000"/>
                        <a:ext cx="216852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TextBox 4">
            <a:extLst>
              <a:ext uri="{FF2B5EF4-FFF2-40B4-BE49-F238E27FC236}">
                <a16:creationId xmlns:a16="http://schemas.microsoft.com/office/drawing/2014/main" id="{652416F3-4FD8-8682-7348-696DB54E148C}"/>
              </a:ext>
            </a:extLst>
          </p:cNvPr>
          <p:cNvSpPr txBox="1">
            <a:spLocks noChangeArrowheads="1"/>
          </p:cNvSpPr>
          <p:nvPr/>
        </p:nvSpPr>
        <p:spPr bwMode="auto">
          <a:xfrm>
            <a:off x="7620000" y="-33338"/>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16.4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90C17F7-4857-10EA-9915-A8441E7E64EE}"/>
              </a:ext>
            </a:extLst>
          </p:cNvPr>
          <p:cNvSpPr>
            <a:spLocks noGrp="1" noChangeArrowheads="1"/>
          </p:cNvSpPr>
          <p:nvPr>
            <p:ph type="title"/>
          </p:nvPr>
        </p:nvSpPr>
        <p:spPr/>
        <p:txBody>
          <a:bodyPr/>
          <a:lstStyle/>
          <a:p>
            <a:pPr eaLnBrk="1" hangingPunct="1"/>
            <a:r>
              <a:rPr lang="en-US" altLang="en-US" b="1" i="1" dirty="0">
                <a:ea typeface="ＭＳ Ｐゴシック" panose="020B0600070205080204" pitchFamily="34" charset="-128"/>
              </a:rPr>
              <a:t>K</a:t>
            </a:r>
            <a:r>
              <a:rPr lang="en-US" altLang="en-US" b="1" dirty="0">
                <a:ea typeface="ＭＳ Ｐゴシック" panose="020B0600070205080204" pitchFamily="34" charset="-128"/>
              </a:rPr>
              <a:t>-Means Algorithm</a:t>
            </a:r>
          </a:p>
        </p:txBody>
      </p:sp>
      <p:sp>
        <p:nvSpPr>
          <p:cNvPr id="36867" name="Text Box 3">
            <a:extLst>
              <a:ext uri="{FF2B5EF4-FFF2-40B4-BE49-F238E27FC236}">
                <a16:creationId xmlns:a16="http://schemas.microsoft.com/office/drawing/2014/main" id="{0BB29AA0-84A1-8B16-BAC5-FF3AF334930E}"/>
              </a:ext>
            </a:extLst>
          </p:cNvPr>
          <p:cNvSpPr txBox="1">
            <a:spLocks noChangeArrowheads="1"/>
          </p:cNvSpPr>
          <p:nvPr/>
        </p:nvSpPr>
        <p:spPr bwMode="auto">
          <a:xfrm>
            <a:off x="941601" y="2089081"/>
            <a:ext cx="8915400" cy="2679837"/>
          </a:xfrm>
          <a:prstGeom prst="rect">
            <a:avLst/>
          </a:prstGeom>
          <a:noFill/>
          <a:ln w="12700">
            <a:noFill/>
            <a:miter lim="800000"/>
            <a:headEnd/>
            <a:tailEnd/>
          </a:ln>
        </p:spPr>
        <p:txBody>
          <a:bodyPr lIns="90000" tIns="46800" rIns="90000" bIns="46800">
            <a:spAutoFit/>
          </a:bodyPr>
          <a:lstStyle/>
          <a:p>
            <a:pPr>
              <a:defRPr/>
            </a:pPr>
            <a:r>
              <a:rPr lang="en-US" sz="2400" dirty="0">
                <a:latin typeface="Calibri" panose="020F0502020204030204" pitchFamily="34" charset="0"/>
                <a:ea typeface="+mn-ea"/>
                <a:cs typeface="Calibri" panose="020F0502020204030204" pitchFamily="34" charset="0"/>
              </a:rPr>
              <a:t>Select </a:t>
            </a:r>
            <a:r>
              <a:rPr lang="en-US" sz="2400" i="1" dirty="0">
                <a:latin typeface="Calibri" panose="020F0502020204030204" pitchFamily="34" charset="0"/>
                <a:ea typeface="+mn-ea"/>
                <a:cs typeface="Calibri" panose="020F0502020204030204" pitchFamily="34" charset="0"/>
              </a:rPr>
              <a:t>K</a:t>
            </a:r>
            <a:r>
              <a:rPr lang="en-US" sz="2400" dirty="0">
                <a:latin typeface="Calibri" panose="020F0502020204030204" pitchFamily="34" charset="0"/>
                <a:ea typeface="+mn-ea"/>
                <a:cs typeface="Calibri" panose="020F0502020204030204" pitchFamily="34" charset="0"/>
              </a:rPr>
              <a:t> random docs {</a:t>
            </a:r>
            <a:r>
              <a:rPr lang="en-US" sz="2400" i="1" dirty="0">
                <a:latin typeface="Calibri" panose="020F0502020204030204" pitchFamily="34" charset="0"/>
                <a:ea typeface="+mn-ea"/>
                <a:cs typeface="Calibri" panose="020F0502020204030204" pitchFamily="34" charset="0"/>
              </a:rPr>
              <a:t>s</a:t>
            </a:r>
            <a:r>
              <a:rPr lang="en-US" sz="2400" baseline="-25000" dirty="0">
                <a:latin typeface="Calibri" panose="020F0502020204030204" pitchFamily="34" charset="0"/>
                <a:ea typeface="+mn-ea"/>
                <a:cs typeface="Calibri" panose="020F0502020204030204" pitchFamily="34" charset="0"/>
              </a:rPr>
              <a:t>1</a:t>
            </a:r>
            <a:r>
              <a:rPr lang="en-US" sz="2400" dirty="0">
                <a:latin typeface="Calibri" panose="020F0502020204030204" pitchFamily="34" charset="0"/>
                <a:ea typeface="+mn-ea"/>
                <a:cs typeface="Calibri" panose="020F0502020204030204" pitchFamily="34" charset="0"/>
              </a:rPr>
              <a:t>, </a:t>
            </a:r>
            <a:r>
              <a:rPr lang="en-US" sz="2400" i="1" dirty="0">
                <a:latin typeface="Calibri" panose="020F0502020204030204" pitchFamily="34" charset="0"/>
                <a:ea typeface="+mn-ea"/>
                <a:cs typeface="Calibri" panose="020F0502020204030204" pitchFamily="34" charset="0"/>
              </a:rPr>
              <a:t>s</a:t>
            </a:r>
            <a:r>
              <a:rPr lang="en-US" sz="2400" baseline="-25000" dirty="0">
                <a:latin typeface="Calibri" panose="020F0502020204030204" pitchFamily="34" charset="0"/>
                <a:ea typeface="+mn-ea"/>
                <a:cs typeface="Calibri" panose="020F0502020204030204" pitchFamily="34" charset="0"/>
              </a:rPr>
              <a:t>2</a:t>
            </a:r>
            <a:r>
              <a:rPr lang="en-US" sz="2400" dirty="0">
                <a:latin typeface="Calibri" panose="020F0502020204030204" pitchFamily="34" charset="0"/>
                <a:ea typeface="+mn-ea"/>
                <a:cs typeface="Calibri" panose="020F0502020204030204" pitchFamily="34" charset="0"/>
              </a:rPr>
              <a:t>,… </a:t>
            </a:r>
            <a:r>
              <a:rPr lang="en-US" sz="2400" i="1" dirty="0" err="1">
                <a:latin typeface="Calibri" panose="020F0502020204030204" pitchFamily="34" charset="0"/>
                <a:ea typeface="+mn-ea"/>
                <a:cs typeface="Calibri" panose="020F0502020204030204" pitchFamily="34" charset="0"/>
              </a:rPr>
              <a:t>s</a:t>
            </a:r>
            <a:r>
              <a:rPr lang="en-US" sz="2400" i="1" baseline="-25000" dirty="0" err="1">
                <a:latin typeface="Calibri" panose="020F0502020204030204" pitchFamily="34" charset="0"/>
                <a:ea typeface="+mn-ea"/>
                <a:cs typeface="Calibri" panose="020F0502020204030204" pitchFamily="34" charset="0"/>
              </a:rPr>
              <a:t>K</a:t>
            </a:r>
            <a:r>
              <a:rPr lang="en-US" sz="2400" dirty="0">
                <a:latin typeface="Calibri" panose="020F0502020204030204" pitchFamily="34" charset="0"/>
                <a:ea typeface="+mn-ea"/>
                <a:cs typeface="Calibri" panose="020F0502020204030204" pitchFamily="34" charset="0"/>
              </a:rPr>
              <a:t>} as seeds.</a:t>
            </a:r>
          </a:p>
          <a:p>
            <a:pPr>
              <a:defRPr/>
            </a:pPr>
            <a:r>
              <a:rPr lang="en-US" sz="2400" dirty="0">
                <a:latin typeface="Calibri" panose="020F0502020204030204" pitchFamily="34" charset="0"/>
                <a:ea typeface="+mn-ea"/>
                <a:cs typeface="Calibri" panose="020F0502020204030204" pitchFamily="34" charset="0"/>
              </a:rPr>
              <a:t>Until clustering </a:t>
            </a:r>
            <a:r>
              <a:rPr lang="en-US" sz="2400" i="1" dirty="0">
                <a:latin typeface="Calibri" panose="020F0502020204030204" pitchFamily="34" charset="0"/>
                <a:ea typeface="+mn-ea"/>
                <a:cs typeface="Calibri" panose="020F0502020204030204" pitchFamily="34" charset="0"/>
              </a:rPr>
              <a:t>converges</a:t>
            </a:r>
            <a:r>
              <a:rPr lang="en-US" sz="2400" dirty="0">
                <a:latin typeface="Calibri" panose="020F0502020204030204" pitchFamily="34" charset="0"/>
                <a:ea typeface="+mn-ea"/>
                <a:cs typeface="Calibri" panose="020F0502020204030204" pitchFamily="34" charset="0"/>
              </a:rPr>
              <a:t> (or other stopping criterion):</a:t>
            </a:r>
          </a:p>
          <a:p>
            <a:pPr>
              <a:defRPr/>
            </a:pPr>
            <a:r>
              <a:rPr lang="en-US" sz="2400" dirty="0">
                <a:latin typeface="Calibri" panose="020F0502020204030204" pitchFamily="34" charset="0"/>
                <a:ea typeface="+mn-ea"/>
                <a:cs typeface="Calibri" panose="020F0502020204030204" pitchFamily="34" charset="0"/>
              </a:rPr>
              <a:t>      For each doc </a:t>
            </a:r>
            <a:r>
              <a:rPr lang="en-US" sz="2400" i="1" dirty="0" err="1">
                <a:latin typeface="Calibri" panose="020F0502020204030204" pitchFamily="34" charset="0"/>
                <a:ea typeface="+mn-ea"/>
                <a:cs typeface="Calibri" panose="020F0502020204030204" pitchFamily="34" charset="0"/>
              </a:rPr>
              <a:t>d</a:t>
            </a:r>
            <a:r>
              <a:rPr lang="en-US" sz="2400" i="1" baseline="-25000" dirty="0" err="1">
                <a:latin typeface="Calibri" panose="020F0502020204030204" pitchFamily="34" charset="0"/>
                <a:ea typeface="+mn-ea"/>
                <a:cs typeface="Calibri" panose="020F0502020204030204" pitchFamily="34" charset="0"/>
              </a:rPr>
              <a:t>i</a:t>
            </a:r>
            <a:r>
              <a:rPr lang="en-US" sz="2400" dirty="0">
                <a:latin typeface="Calibri" panose="020F0502020204030204" pitchFamily="34" charset="0"/>
                <a:ea typeface="+mn-ea"/>
                <a:cs typeface="Calibri" panose="020F0502020204030204" pitchFamily="34" charset="0"/>
              </a:rPr>
              <a:t>:</a:t>
            </a:r>
          </a:p>
          <a:p>
            <a:pPr>
              <a:defRPr/>
            </a:pPr>
            <a:r>
              <a:rPr lang="en-US" sz="2400" i="1" dirty="0">
                <a:latin typeface="Calibri" panose="020F0502020204030204" pitchFamily="34" charset="0"/>
                <a:ea typeface="+mn-ea"/>
                <a:cs typeface="Calibri" panose="020F0502020204030204" pitchFamily="34" charset="0"/>
              </a:rPr>
              <a:t>      	</a:t>
            </a:r>
            <a:r>
              <a:rPr lang="en-US" sz="2400" dirty="0">
                <a:latin typeface="Calibri" panose="020F0502020204030204" pitchFamily="34" charset="0"/>
                <a:ea typeface="+mn-ea"/>
                <a:cs typeface="Calibri" panose="020F0502020204030204" pitchFamily="34" charset="0"/>
              </a:rPr>
              <a:t>Assign </a:t>
            </a:r>
            <a:r>
              <a:rPr lang="en-US" sz="2400" i="1" dirty="0" err="1">
                <a:latin typeface="Calibri" panose="020F0502020204030204" pitchFamily="34" charset="0"/>
                <a:ea typeface="+mn-ea"/>
                <a:cs typeface="Calibri" panose="020F0502020204030204" pitchFamily="34" charset="0"/>
              </a:rPr>
              <a:t>d</a:t>
            </a:r>
            <a:r>
              <a:rPr lang="en-US" sz="2400" i="1" baseline="-25000" dirty="0" err="1">
                <a:latin typeface="Calibri" panose="020F0502020204030204" pitchFamily="34" charset="0"/>
                <a:ea typeface="+mn-ea"/>
                <a:cs typeface="Calibri" panose="020F0502020204030204" pitchFamily="34" charset="0"/>
              </a:rPr>
              <a:t>i</a:t>
            </a:r>
            <a:r>
              <a:rPr lang="en-US" sz="2400" dirty="0">
                <a:latin typeface="Calibri" panose="020F0502020204030204" pitchFamily="34" charset="0"/>
                <a:ea typeface="+mn-ea"/>
                <a:cs typeface="Calibri" panose="020F0502020204030204" pitchFamily="34" charset="0"/>
              </a:rPr>
              <a:t> to the cluster </a:t>
            </a:r>
            <a:r>
              <a:rPr lang="en-US" sz="2400" i="1" dirty="0" err="1">
                <a:latin typeface="Calibri" panose="020F0502020204030204" pitchFamily="34" charset="0"/>
                <a:ea typeface="+mn-ea"/>
                <a:cs typeface="Calibri" panose="020F0502020204030204" pitchFamily="34" charset="0"/>
              </a:rPr>
              <a:t>c</a:t>
            </a:r>
            <a:r>
              <a:rPr lang="en-US" sz="2400" i="1" baseline="-25000" dirty="0" err="1">
                <a:latin typeface="Calibri" panose="020F0502020204030204" pitchFamily="34" charset="0"/>
                <a:ea typeface="+mn-ea"/>
                <a:cs typeface="Calibri" panose="020F0502020204030204" pitchFamily="34" charset="0"/>
              </a:rPr>
              <a:t>j</a:t>
            </a:r>
            <a:r>
              <a:rPr lang="en-US" sz="2400" baseline="-25000" dirty="0">
                <a:latin typeface="Calibri" panose="020F0502020204030204" pitchFamily="34" charset="0"/>
                <a:ea typeface="+mn-ea"/>
                <a:cs typeface="Calibri" panose="020F0502020204030204" pitchFamily="34" charset="0"/>
              </a:rPr>
              <a:t> </a:t>
            </a:r>
            <a:r>
              <a:rPr lang="en-US" sz="2400" dirty="0">
                <a:latin typeface="Calibri" panose="020F0502020204030204" pitchFamily="34" charset="0"/>
                <a:ea typeface="+mn-ea"/>
                <a:cs typeface="Calibri" panose="020F0502020204030204" pitchFamily="34" charset="0"/>
              </a:rPr>
              <a:t>such that </a:t>
            </a:r>
            <a:r>
              <a:rPr lang="en-US" sz="2400" i="1" dirty="0">
                <a:latin typeface="Calibri" panose="020F0502020204030204" pitchFamily="34" charset="0"/>
                <a:ea typeface="+mn-ea"/>
                <a:cs typeface="Calibri" panose="020F0502020204030204" pitchFamily="34" charset="0"/>
              </a:rPr>
              <a:t>dist</a:t>
            </a:r>
            <a:r>
              <a:rPr lang="en-US" sz="2400" dirty="0">
                <a:latin typeface="Calibri" panose="020F0502020204030204" pitchFamily="34" charset="0"/>
                <a:ea typeface="+mn-ea"/>
                <a:cs typeface="Calibri" panose="020F0502020204030204" pitchFamily="34" charset="0"/>
              </a:rPr>
              <a:t>(</a:t>
            </a:r>
            <a:r>
              <a:rPr lang="en-US" sz="2400" i="1" dirty="0">
                <a:latin typeface="Calibri" panose="020F0502020204030204" pitchFamily="34" charset="0"/>
                <a:ea typeface="+mn-ea"/>
                <a:cs typeface="Calibri" panose="020F0502020204030204" pitchFamily="34" charset="0"/>
              </a:rPr>
              <a:t>x</a:t>
            </a:r>
            <a:r>
              <a:rPr lang="en-US" sz="2400" i="1" baseline="-25000" dirty="0">
                <a:latin typeface="Calibri" panose="020F0502020204030204" pitchFamily="34" charset="0"/>
                <a:ea typeface="+mn-ea"/>
                <a:cs typeface="Calibri" panose="020F0502020204030204" pitchFamily="34" charset="0"/>
              </a:rPr>
              <a:t>i</a:t>
            </a:r>
            <a:r>
              <a:rPr lang="en-US" sz="2400" dirty="0">
                <a:latin typeface="Calibri" panose="020F0502020204030204" pitchFamily="34" charset="0"/>
                <a:ea typeface="+mn-ea"/>
                <a:cs typeface="Calibri" panose="020F0502020204030204" pitchFamily="34" charset="0"/>
              </a:rPr>
              <a:t>, </a:t>
            </a:r>
            <a:r>
              <a:rPr lang="en-US" sz="2400" i="1" dirty="0" err="1">
                <a:latin typeface="Calibri" panose="020F0502020204030204" pitchFamily="34" charset="0"/>
                <a:ea typeface="+mn-ea"/>
                <a:cs typeface="Calibri" panose="020F0502020204030204" pitchFamily="34" charset="0"/>
              </a:rPr>
              <a:t>s</a:t>
            </a:r>
            <a:r>
              <a:rPr lang="en-US" sz="2400" baseline="-25000" dirty="0" err="1">
                <a:latin typeface="Calibri" panose="020F0502020204030204" pitchFamily="34" charset="0"/>
                <a:ea typeface="+mn-ea"/>
                <a:cs typeface="Calibri" panose="020F0502020204030204" pitchFamily="34" charset="0"/>
              </a:rPr>
              <a:t>j</a:t>
            </a:r>
            <a:r>
              <a:rPr lang="en-US" sz="2400" dirty="0">
                <a:latin typeface="Calibri" panose="020F0502020204030204" pitchFamily="34" charset="0"/>
                <a:ea typeface="+mn-ea"/>
                <a:cs typeface="Calibri" panose="020F0502020204030204" pitchFamily="34" charset="0"/>
              </a:rPr>
              <a:t>) is minimal.</a:t>
            </a:r>
          </a:p>
          <a:p>
            <a:pPr>
              <a:defRPr/>
            </a:pPr>
            <a:r>
              <a:rPr lang="en-US" sz="2400" dirty="0">
                <a:latin typeface="Calibri" panose="020F0502020204030204" pitchFamily="34" charset="0"/>
                <a:ea typeface="+mn-ea"/>
                <a:cs typeface="Calibri" panose="020F0502020204030204" pitchFamily="34" charset="0"/>
              </a:rPr>
              <a:t>      </a:t>
            </a:r>
            <a:r>
              <a:rPr lang="en-US" sz="2400" dirty="0">
                <a:solidFill>
                  <a:schemeClr val="folHlink"/>
                </a:solidFill>
                <a:latin typeface="Calibri" panose="020F0502020204030204" pitchFamily="34" charset="0"/>
                <a:ea typeface="+mn-ea"/>
                <a:cs typeface="Calibri" panose="020F0502020204030204" pitchFamily="34" charset="0"/>
              </a:rPr>
              <a:t>(</a:t>
            </a:r>
            <a:r>
              <a:rPr lang="en-US" sz="2400" i="1" dirty="0">
                <a:solidFill>
                  <a:schemeClr val="folHlink"/>
                </a:solidFill>
                <a:latin typeface="Calibri" panose="020F0502020204030204" pitchFamily="34" charset="0"/>
                <a:ea typeface="+mn-ea"/>
                <a:cs typeface="Calibri" panose="020F0502020204030204" pitchFamily="34" charset="0"/>
              </a:rPr>
              <a:t>Next, update the seeds to the </a:t>
            </a:r>
            <a:r>
              <a:rPr lang="en-US" sz="2400" i="1" dirty="0" err="1">
                <a:solidFill>
                  <a:schemeClr val="folHlink"/>
                </a:solidFill>
                <a:latin typeface="Calibri" panose="020F0502020204030204" pitchFamily="34" charset="0"/>
                <a:ea typeface="+mn-ea"/>
                <a:cs typeface="Calibri" panose="020F0502020204030204" pitchFamily="34" charset="0"/>
              </a:rPr>
              <a:t>centroid</a:t>
            </a:r>
            <a:r>
              <a:rPr lang="en-US" sz="2400" i="1" dirty="0">
                <a:solidFill>
                  <a:schemeClr val="folHlink"/>
                </a:solidFill>
                <a:latin typeface="Calibri" panose="020F0502020204030204" pitchFamily="34" charset="0"/>
                <a:ea typeface="+mn-ea"/>
                <a:cs typeface="Calibri" panose="020F0502020204030204" pitchFamily="34" charset="0"/>
              </a:rPr>
              <a:t> of each cluster</a:t>
            </a:r>
            <a:r>
              <a:rPr lang="en-US" sz="2400" dirty="0">
                <a:solidFill>
                  <a:schemeClr val="folHlink"/>
                </a:solidFill>
                <a:latin typeface="Calibri" panose="020F0502020204030204" pitchFamily="34" charset="0"/>
                <a:ea typeface="+mn-ea"/>
                <a:cs typeface="Calibri" panose="020F0502020204030204" pitchFamily="34" charset="0"/>
              </a:rPr>
              <a:t>)</a:t>
            </a:r>
          </a:p>
          <a:p>
            <a:pPr>
              <a:defRPr/>
            </a:pPr>
            <a:r>
              <a:rPr lang="en-US" sz="2400" dirty="0">
                <a:latin typeface="Calibri" panose="020F0502020204030204" pitchFamily="34" charset="0"/>
                <a:ea typeface="+mn-ea"/>
                <a:cs typeface="Calibri" panose="020F0502020204030204" pitchFamily="34" charset="0"/>
              </a:rPr>
              <a:t>      For each cluster </a:t>
            </a:r>
            <a:r>
              <a:rPr lang="en-US" sz="2400" i="1" dirty="0" err="1">
                <a:latin typeface="Calibri" panose="020F0502020204030204" pitchFamily="34" charset="0"/>
                <a:ea typeface="+mn-ea"/>
                <a:cs typeface="Calibri" panose="020F0502020204030204" pitchFamily="34" charset="0"/>
              </a:rPr>
              <a:t>c</a:t>
            </a:r>
            <a:r>
              <a:rPr lang="en-US" sz="2400" i="1" baseline="-25000" dirty="0" err="1">
                <a:latin typeface="Calibri" panose="020F0502020204030204" pitchFamily="34" charset="0"/>
                <a:ea typeface="+mn-ea"/>
                <a:cs typeface="Calibri" panose="020F0502020204030204" pitchFamily="34" charset="0"/>
              </a:rPr>
              <a:t>j</a:t>
            </a:r>
            <a:endParaRPr lang="en-US" sz="2400" dirty="0">
              <a:latin typeface="Calibri" panose="020F0502020204030204" pitchFamily="34" charset="0"/>
              <a:ea typeface="+mn-ea"/>
              <a:cs typeface="Calibri" panose="020F0502020204030204" pitchFamily="34" charset="0"/>
            </a:endParaRPr>
          </a:p>
          <a:p>
            <a:pPr>
              <a:defRPr/>
            </a:pPr>
            <a:r>
              <a:rPr lang="en-US" sz="2400" i="1" dirty="0">
                <a:latin typeface="Calibri" panose="020F0502020204030204" pitchFamily="34" charset="0"/>
                <a:ea typeface="+mn-ea"/>
                <a:cs typeface="Calibri" panose="020F0502020204030204" pitchFamily="34" charset="0"/>
              </a:rPr>
              <a:t>             </a:t>
            </a:r>
            <a:r>
              <a:rPr lang="en-US" sz="2400" i="1" dirty="0" err="1">
                <a:latin typeface="Calibri" panose="020F0502020204030204" pitchFamily="34" charset="0"/>
                <a:ea typeface="+mn-ea"/>
                <a:cs typeface="Calibri" panose="020F0502020204030204" pitchFamily="34" charset="0"/>
              </a:rPr>
              <a:t>s</a:t>
            </a:r>
            <a:r>
              <a:rPr lang="en-US" sz="2400" baseline="-25000" dirty="0" err="1">
                <a:latin typeface="Calibri" panose="020F0502020204030204" pitchFamily="34" charset="0"/>
                <a:ea typeface="+mn-ea"/>
                <a:cs typeface="Calibri" panose="020F0502020204030204" pitchFamily="34" charset="0"/>
              </a:rPr>
              <a:t>j</a:t>
            </a:r>
            <a:r>
              <a:rPr lang="en-US" sz="2400" baseline="-25000" dirty="0">
                <a:latin typeface="Calibri" panose="020F0502020204030204" pitchFamily="34" charset="0"/>
                <a:ea typeface="+mn-ea"/>
                <a:cs typeface="Calibri" panose="020F0502020204030204" pitchFamily="34" charset="0"/>
              </a:rPr>
              <a:t> </a:t>
            </a:r>
            <a:r>
              <a:rPr lang="en-US" sz="2400" dirty="0">
                <a:latin typeface="Calibri" panose="020F0502020204030204" pitchFamily="34" charset="0"/>
                <a:ea typeface="+mn-ea"/>
                <a:cs typeface="Calibri" panose="020F0502020204030204" pitchFamily="34" charset="0"/>
              </a:rPr>
              <a:t>= </a:t>
            </a:r>
            <a:r>
              <a:rPr lang="en-US" sz="2400" dirty="0">
                <a:latin typeface="Calibri" panose="020F0502020204030204" pitchFamily="34" charset="0"/>
                <a:ea typeface="+mn-ea"/>
                <a:cs typeface="Calibri" panose="020F0502020204030204" pitchFamily="34" charset="0"/>
                <a:sym typeface="Symbol" charset="2"/>
              </a:rPr>
              <a:t>(</a:t>
            </a:r>
            <a:r>
              <a:rPr lang="en-US" sz="2400" i="1" dirty="0" err="1">
                <a:latin typeface="Calibri" panose="020F0502020204030204" pitchFamily="34" charset="0"/>
                <a:ea typeface="+mn-ea"/>
                <a:cs typeface="Calibri" panose="020F0502020204030204" pitchFamily="34" charset="0"/>
              </a:rPr>
              <a:t>c</a:t>
            </a:r>
            <a:r>
              <a:rPr lang="en-US" sz="2400" i="1" baseline="-25000" dirty="0" err="1">
                <a:latin typeface="Calibri" panose="020F0502020204030204" pitchFamily="34" charset="0"/>
                <a:ea typeface="+mn-ea"/>
                <a:cs typeface="Calibri" panose="020F0502020204030204" pitchFamily="34" charset="0"/>
              </a:rPr>
              <a:t>j</a:t>
            </a:r>
            <a:r>
              <a:rPr lang="en-US" sz="2400" dirty="0">
                <a:latin typeface="Calibri" panose="020F0502020204030204" pitchFamily="34" charset="0"/>
                <a:ea typeface="+mn-ea"/>
                <a:cs typeface="Calibri" panose="020F0502020204030204" pitchFamily="34" charset="0"/>
              </a:rPr>
              <a:t>) </a:t>
            </a:r>
          </a:p>
        </p:txBody>
      </p:sp>
      <p:sp>
        <p:nvSpPr>
          <p:cNvPr id="31748" name="TextBox 3">
            <a:extLst>
              <a:ext uri="{FF2B5EF4-FFF2-40B4-BE49-F238E27FC236}">
                <a16:creationId xmlns:a16="http://schemas.microsoft.com/office/drawing/2014/main" id="{9B671F30-5F1A-D132-E264-DDCEBFF21E43}"/>
              </a:ext>
            </a:extLst>
          </p:cNvPr>
          <p:cNvSpPr txBox="1">
            <a:spLocks noChangeArrowheads="1"/>
          </p:cNvSpPr>
          <p:nvPr/>
        </p:nvSpPr>
        <p:spPr bwMode="auto">
          <a:xfrm>
            <a:off x="7620000"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16.4</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BCB31BF-3A37-6679-D658-12BEE56BE742}"/>
              </a:ext>
            </a:extLst>
          </p:cNvPr>
          <p:cNvSpPr>
            <a:spLocks noGrp="1" noChangeArrowheads="1"/>
          </p:cNvSpPr>
          <p:nvPr>
            <p:ph type="title"/>
          </p:nvPr>
        </p:nvSpPr>
        <p:spPr/>
        <p:txBody>
          <a:bodyPr/>
          <a:lstStyle/>
          <a:p>
            <a:pPr eaLnBrk="1" hangingPunct="1"/>
            <a:r>
              <a:rPr lang="en-US" altLang="en-US" b="1" i="1" dirty="0">
                <a:ea typeface="ＭＳ Ｐゴシック" panose="020B0600070205080204" pitchFamily="34" charset="-128"/>
              </a:rPr>
              <a:t>K</a:t>
            </a:r>
            <a:r>
              <a:rPr lang="en-US" altLang="en-US" b="1" dirty="0">
                <a:ea typeface="ＭＳ Ｐゴシック" panose="020B0600070205080204" pitchFamily="34" charset="-128"/>
              </a:rPr>
              <a:t> Means Example</a:t>
            </a:r>
            <a:br>
              <a:rPr lang="en-US" altLang="en-US" b="1" dirty="0">
                <a:ea typeface="ＭＳ Ｐゴシック" panose="020B0600070205080204" pitchFamily="34" charset="-128"/>
              </a:rPr>
            </a:br>
            <a:r>
              <a:rPr lang="en-US" altLang="en-US" sz="3600" b="1" dirty="0">
                <a:ea typeface="ＭＳ Ｐゴシック" panose="020B0600070205080204" pitchFamily="34" charset="-128"/>
              </a:rPr>
              <a:t>(</a:t>
            </a:r>
            <a:r>
              <a:rPr lang="en-US" altLang="en-US" sz="3600" b="1" i="1" dirty="0">
                <a:ea typeface="ＭＳ Ｐゴシック" panose="020B0600070205080204" pitchFamily="34" charset="-128"/>
              </a:rPr>
              <a:t>K</a:t>
            </a:r>
            <a:r>
              <a:rPr lang="en-US" altLang="en-US" sz="3600" b="1" dirty="0">
                <a:ea typeface="ＭＳ Ｐゴシック" panose="020B0600070205080204" pitchFamily="34" charset="-128"/>
              </a:rPr>
              <a:t>=2)</a:t>
            </a:r>
          </a:p>
        </p:txBody>
      </p:sp>
      <p:grpSp>
        <p:nvGrpSpPr>
          <p:cNvPr id="32771" name="Group 3">
            <a:extLst>
              <a:ext uri="{FF2B5EF4-FFF2-40B4-BE49-F238E27FC236}">
                <a16:creationId xmlns:a16="http://schemas.microsoft.com/office/drawing/2014/main" id="{87FAE419-5895-7087-5C71-19BF710D8AA6}"/>
              </a:ext>
            </a:extLst>
          </p:cNvPr>
          <p:cNvGrpSpPr>
            <a:grpSpLocks/>
          </p:cNvGrpSpPr>
          <p:nvPr/>
        </p:nvGrpSpPr>
        <p:grpSpPr bwMode="auto">
          <a:xfrm>
            <a:off x="989013" y="1752600"/>
            <a:ext cx="7353300" cy="4046538"/>
            <a:chOff x="623" y="1104"/>
            <a:chExt cx="4632" cy="2549"/>
          </a:xfrm>
        </p:grpSpPr>
        <p:sp>
          <p:nvSpPr>
            <p:cNvPr id="32818" name="Line 4">
              <a:extLst>
                <a:ext uri="{FF2B5EF4-FFF2-40B4-BE49-F238E27FC236}">
                  <a16:creationId xmlns:a16="http://schemas.microsoft.com/office/drawing/2014/main" id="{2E1765B7-629B-88BB-EC42-8B55C7FE94DF}"/>
                </a:ext>
              </a:extLst>
            </p:cNvPr>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32819" name="Line 5">
              <a:extLst>
                <a:ext uri="{FF2B5EF4-FFF2-40B4-BE49-F238E27FC236}">
                  <a16:creationId xmlns:a16="http://schemas.microsoft.com/office/drawing/2014/main" id="{B32D0710-0940-EA73-24AD-5A7D35729754}"/>
                </a:ext>
              </a:extLst>
            </p:cNvPr>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32772" name="Oval 6">
            <a:extLst>
              <a:ext uri="{FF2B5EF4-FFF2-40B4-BE49-F238E27FC236}">
                <a16:creationId xmlns:a16="http://schemas.microsoft.com/office/drawing/2014/main" id="{EAC0BAE0-1BB4-2F2A-1E59-841FD4E09C52}"/>
              </a:ext>
            </a:extLst>
          </p:cNvPr>
          <p:cNvSpPr>
            <a:spLocks noChangeArrowheads="1"/>
          </p:cNvSpPr>
          <p:nvPr/>
        </p:nvSpPr>
        <p:spPr bwMode="auto">
          <a:xfrm>
            <a:off x="1905000" y="3352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73" name="Oval 7">
            <a:extLst>
              <a:ext uri="{FF2B5EF4-FFF2-40B4-BE49-F238E27FC236}">
                <a16:creationId xmlns:a16="http://schemas.microsoft.com/office/drawing/2014/main" id="{3D92D5CE-9EBA-9171-AD8C-E37BE5A5D57D}"/>
              </a:ext>
            </a:extLst>
          </p:cNvPr>
          <p:cNvSpPr>
            <a:spLocks noChangeArrowheads="1"/>
          </p:cNvSpPr>
          <p:nvPr/>
        </p:nvSpPr>
        <p:spPr bwMode="auto">
          <a:xfrm>
            <a:off x="2133600" y="3810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74" name="Oval 8">
            <a:extLst>
              <a:ext uri="{FF2B5EF4-FFF2-40B4-BE49-F238E27FC236}">
                <a16:creationId xmlns:a16="http://schemas.microsoft.com/office/drawing/2014/main" id="{4B04A03F-9CA6-5B58-67CB-73C02144FEFC}"/>
              </a:ext>
            </a:extLst>
          </p:cNvPr>
          <p:cNvSpPr>
            <a:spLocks noChangeArrowheads="1"/>
          </p:cNvSpPr>
          <p:nvPr/>
        </p:nvSpPr>
        <p:spPr bwMode="auto">
          <a:xfrm>
            <a:off x="2362200" y="35052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75" name="Oval 9">
            <a:extLst>
              <a:ext uri="{FF2B5EF4-FFF2-40B4-BE49-F238E27FC236}">
                <a16:creationId xmlns:a16="http://schemas.microsoft.com/office/drawing/2014/main" id="{B38EB4E3-EE61-A7EA-8F7F-1B0074D66ED1}"/>
              </a:ext>
            </a:extLst>
          </p:cNvPr>
          <p:cNvSpPr>
            <a:spLocks noChangeArrowheads="1"/>
          </p:cNvSpPr>
          <p:nvPr/>
        </p:nvSpPr>
        <p:spPr bwMode="auto">
          <a:xfrm>
            <a:off x="1676400" y="4191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76" name="Oval 10">
            <a:extLst>
              <a:ext uri="{FF2B5EF4-FFF2-40B4-BE49-F238E27FC236}">
                <a16:creationId xmlns:a16="http://schemas.microsoft.com/office/drawing/2014/main" id="{C8B8326D-115A-2DB6-A874-21E4A429D839}"/>
              </a:ext>
            </a:extLst>
          </p:cNvPr>
          <p:cNvSpPr>
            <a:spLocks noChangeArrowheads="1"/>
          </p:cNvSpPr>
          <p:nvPr/>
        </p:nvSpPr>
        <p:spPr bwMode="auto">
          <a:xfrm>
            <a:off x="2362200" y="4495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77" name="Oval 11">
            <a:extLst>
              <a:ext uri="{FF2B5EF4-FFF2-40B4-BE49-F238E27FC236}">
                <a16:creationId xmlns:a16="http://schemas.microsoft.com/office/drawing/2014/main" id="{940F2A0D-B8F7-A9A9-5D88-4A3F514CC457}"/>
              </a:ext>
            </a:extLst>
          </p:cNvPr>
          <p:cNvSpPr>
            <a:spLocks noChangeArrowheads="1"/>
          </p:cNvSpPr>
          <p:nvPr/>
        </p:nvSpPr>
        <p:spPr bwMode="auto">
          <a:xfrm>
            <a:off x="5486400" y="2971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78" name="Oval 12">
            <a:extLst>
              <a:ext uri="{FF2B5EF4-FFF2-40B4-BE49-F238E27FC236}">
                <a16:creationId xmlns:a16="http://schemas.microsoft.com/office/drawing/2014/main" id="{1219C595-DB8F-9F34-4EB9-7EB9A7086E38}"/>
              </a:ext>
            </a:extLst>
          </p:cNvPr>
          <p:cNvSpPr>
            <a:spLocks noChangeArrowheads="1"/>
          </p:cNvSpPr>
          <p:nvPr/>
        </p:nvSpPr>
        <p:spPr bwMode="auto">
          <a:xfrm>
            <a:off x="5410200" y="3352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79" name="Oval 13">
            <a:extLst>
              <a:ext uri="{FF2B5EF4-FFF2-40B4-BE49-F238E27FC236}">
                <a16:creationId xmlns:a16="http://schemas.microsoft.com/office/drawing/2014/main" id="{247083FD-ACB2-B205-0B7F-D966DB03435D}"/>
              </a:ext>
            </a:extLst>
          </p:cNvPr>
          <p:cNvSpPr>
            <a:spLocks noChangeArrowheads="1"/>
          </p:cNvSpPr>
          <p:nvPr/>
        </p:nvSpPr>
        <p:spPr bwMode="auto">
          <a:xfrm>
            <a:off x="3886200" y="3429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80" name="Oval 14">
            <a:extLst>
              <a:ext uri="{FF2B5EF4-FFF2-40B4-BE49-F238E27FC236}">
                <a16:creationId xmlns:a16="http://schemas.microsoft.com/office/drawing/2014/main" id="{9B4DDDC3-A54A-1F27-A625-A93C1B1855C7}"/>
              </a:ext>
            </a:extLst>
          </p:cNvPr>
          <p:cNvSpPr>
            <a:spLocks noChangeArrowheads="1"/>
          </p:cNvSpPr>
          <p:nvPr/>
        </p:nvSpPr>
        <p:spPr bwMode="auto">
          <a:xfrm>
            <a:off x="4800600" y="3810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81" name="Oval 15">
            <a:extLst>
              <a:ext uri="{FF2B5EF4-FFF2-40B4-BE49-F238E27FC236}">
                <a16:creationId xmlns:a16="http://schemas.microsoft.com/office/drawing/2014/main" id="{01D9CDBB-715C-9A83-8FFE-314574DE6839}"/>
              </a:ext>
            </a:extLst>
          </p:cNvPr>
          <p:cNvSpPr>
            <a:spLocks noChangeArrowheads="1"/>
          </p:cNvSpPr>
          <p:nvPr/>
        </p:nvSpPr>
        <p:spPr bwMode="auto">
          <a:xfrm>
            <a:off x="4267200" y="4114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82" name="Oval 16">
            <a:extLst>
              <a:ext uri="{FF2B5EF4-FFF2-40B4-BE49-F238E27FC236}">
                <a16:creationId xmlns:a16="http://schemas.microsoft.com/office/drawing/2014/main" id="{B5C704BB-8E71-E84B-D3E9-4FEF72993088}"/>
              </a:ext>
            </a:extLst>
          </p:cNvPr>
          <p:cNvSpPr>
            <a:spLocks noChangeArrowheads="1"/>
          </p:cNvSpPr>
          <p:nvPr/>
        </p:nvSpPr>
        <p:spPr bwMode="auto">
          <a:xfrm>
            <a:off x="1600200" y="2971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83" name="Oval 17">
            <a:extLst>
              <a:ext uri="{FF2B5EF4-FFF2-40B4-BE49-F238E27FC236}">
                <a16:creationId xmlns:a16="http://schemas.microsoft.com/office/drawing/2014/main" id="{6538C540-5729-735B-B7B7-8F748D1F0C2A}"/>
              </a:ext>
            </a:extLst>
          </p:cNvPr>
          <p:cNvSpPr>
            <a:spLocks noChangeArrowheads="1"/>
          </p:cNvSpPr>
          <p:nvPr/>
        </p:nvSpPr>
        <p:spPr bwMode="auto">
          <a:xfrm>
            <a:off x="4419600" y="3429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grpSp>
        <p:nvGrpSpPr>
          <p:cNvPr id="3" name="Group 18">
            <a:extLst>
              <a:ext uri="{FF2B5EF4-FFF2-40B4-BE49-F238E27FC236}">
                <a16:creationId xmlns:a16="http://schemas.microsoft.com/office/drawing/2014/main" id="{87E403D4-568D-0915-06FE-4DFFA0D99ACE}"/>
              </a:ext>
            </a:extLst>
          </p:cNvPr>
          <p:cNvGrpSpPr>
            <a:grpSpLocks/>
          </p:cNvGrpSpPr>
          <p:nvPr/>
        </p:nvGrpSpPr>
        <p:grpSpPr bwMode="auto">
          <a:xfrm>
            <a:off x="4419600" y="1474788"/>
            <a:ext cx="3562350" cy="2409825"/>
            <a:chOff x="2784" y="929"/>
            <a:chExt cx="2244" cy="1518"/>
          </a:xfrm>
        </p:grpSpPr>
        <p:sp>
          <p:nvSpPr>
            <p:cNvPr id="32815" name="Text Box 19">
              <a:extLst>
                <a:ext uri="{FF2B5EF4-FFF2-40B4-BE49-F238E27FC236}">
                  <a16:creationId xmlns:a16="http://schemas.microsoft.com/office/drawing/2014/main" id="{1182E495-8AEE-8AFE-34E2-DAAEBF450B53}"/>
                </a:ext>
              </a:extLst>
            </p:cNvPr>
            <p:cNvSpPr txBox="1">
              <a:spLocks noChangeArrowheads="1"/>
            </p:cNvSpPr>
            <p:nvPr/>
          </p:nvSpPr>
          <p:spPr bwMode="auto">
            <a:xfrm>
              <a:off x="4109" y="929"/>
              <a:ext cx="9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a:latin typeface="Times New Roman" panose="02020603050405020304" pitchFamily="18" charset="0"/>
                </a:rPr>
                <a:t>Pick seeds</a:t>
              </a:r>
            </a:p>
          </p:txBody>
        </p:sp>
        <p:sp>
          <p:nvSpPr>
            <p:cNvPr id="32816" name="Oval 20">
              <a:extLst>
                <a:ext uri="{FF2B5EF4-FFF2-40B4-BE49-F238E27FC236}">
                  <a16:creationId xmlns:a16="http://schemas.microsoft.com/office/drawing/2014/main" id="{49D70492-4AC6-C447-5B04-44EE23D48448}"/>
                </a:ext>
              </a:extLst>
            </p:cNvPr>
            <p:cNvSpPr>
              <a:spLocks noChangeArrowheads="1"/>
            </p:cNvSpPr>
            <p:nvPr/>
          </p:nvSpPr>
          <p:spPr bwMode="auto">
            <a:xfrm>
              <a:off x="3024" y="2400"/>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17" name="Oval 21">
              <a:extLst>
                <a:ext uri="{FF2B5EF4-FFF2-40B4-BE49-F238E27FC236}">
                  <a16:creationId xmlns:a16="http://schemas.microsoft.com/office/drawing/2014/main" id="{265EBD14-D2CE-0226-88A6-133AD2A1DD43}"/>
                </a:ext>
              </a:extLst>
            </p:cNvPr>
            <p:cNvSpPr>
              <a:spLocks noChangeArrowheads="1"/>
            </p:cNvSpPr>
            <p:nvPr/>
          </p:nvSpPr>
          <p:spPr bwMode="auto">
            <a:xfrm>
              <a:off x="2784" y="216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grpSp>
      <p:grpSp>
        <p:nvGrpSpPr>
          <p:cNvPr id="4" name="Group 22">
            <a:extLst>
              <a:ext uri="{FF2B5EF4-FFF2-40B4-BE49-F238E27FC236}">
                <a16:creationId xmlns:a16="http://schemas.microsoft.com/office/drawing/2014/main" id="{36D9CCED-367D-A543-9AAF-0A6F74E1E96D}"/>
              </a:ext>
            </a:extLst>
          </p:cNvPr>
          <p:cNvGrpSpPr>
            <a:grpSpLocks/>
          </p:cNvGrpSpPr>
          <p:nvPr/>
        </p:nvGrpSpPr>
        <p:grpSpPr bwMode="auto">
          <a:xfrm>
            <a:off x="1600200" y="1931988"/>
            <a:ext cx="7140575" cy="2638425"/>
            <a:chOff x="1008" y="1217"/>
            <a:chExt cx="4498" cy="1662"/>
          </a:xfrm>
        </p:grpSpPr>
        <p:sp>
          <p:nvSpPr>
            <p:cNvPr id="32804" name="Oval 23">
              <a:extLst>
                <a:ext uri="{FF2B5EF4-FFF2-40B4-BE49-F238E27FC236}">
                  <a16:creationId xmlns:a16="http://schemas.microsoft.com/office/drawing/2014/main" id="{7957A0AB-505D-B6C3-69A5-D8E6E3E0DFA0}"/>
                </a:ext>
              </a:extLst>
            </p:cNvPr>
            <p:cNvSpPr>
              <a:spLocks noChangeArrowheads="1"/>
            </p:cNvSpPr>
            <p:nvPr/>
          </p:nvSpPr>
          <p:spPr bwMode="auto">
            <a:xfrm>
              <a:off x="2688" y="2592"/>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05" name="Oval 24">
              <a:extLst>
                <a:ext uri="{FF2B5EF4-FFF2-40B4-BE49-F238E27FC236}">
                  <a16:creationId xmlns:a16="http://schemas.microsoft.com/office/drawing/2014/main" id="{69FC2B46-FDFA-30DB-C536-52D08DCAF31B}"/>
                </a:ext>
              </a:extLst>
            </p:cNvPr>
            <p:cNvSpPr>
              <a:spLocks noChangeArrowheads="1"/>
            </p:cNvSpPr>
            <p:nvPr/>
          </p:nvSpPr>
          <p:spPr bwMode="auto">
            <a:xfrm>
              <a:off x="2448" y="216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06" name="Oval 25">
              <a:extLst>
                <a:ext uri="{FF2B5EF4-FFF2-40B4-BE49-F238E27FC236}">
                  <a16:creationId xmlns:a16="http://schemas.microsoft.com/office/drawing/2014/main" id="{924AA97C-210B-1B36-71B0-D2AD7D8B744E}"/>
                </a:ext>
              </a:extLst>
            </p:cNvPr>
            <p:cNvSpPr>
              <a:spLocks noChangeArrowheads="1"/>
            </p:cNvSpPr>
            <p:nvPr/>
          </p:nvSpPr>
          <p:spPr bwMode="auto">
            <a:xfrm>
              <a:off x="3456" y="187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07" name="Oval 26">
              <a:extLst>
                <a:ext uri="{FF2B5EF4-FFF2-40B4-BE49-F238E27FC236}">
                  <a16:creationId xmlns:a16="http://schemas.microsoft.com/office/drawing/2014/main" id="{D815DF0F-DE0D-2259-7BED-DAC70AB3FBD0}"/>
                </a:ext>
              </a:extLst>
            </p:cNvPr>
            <p:cNvSpPr>
              <a:spLocks noChangeArrowheads="1"/>
            </p:cNvSpPr>
            <p:nvPr/>
          </p:nvSpPr>
          <p:spPr bwMode="auto">
            <a:xfrm>
              <a:off x="1008" y="187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08" name="Oval 27">
              <a:extLst>
                <a:ext uri="{FF2B5EF4-FFF2-40B4-BE49-F238E27FC236}">
                  <a16:creationId xmlns:a16="http://schemas.microsoft.com/office/drawing/2014/main" id="{4C371BFC-842D-99A8-6895-2A679CD46F49}"/>
                </a:ext>
              </a:extLst>
            </p:cNvPr>
            <p:cNvSpPr>
              <a:spLocks noChangeArrowheads="1"/>
            </p:cNvSpPr>
            <p:nvPr/>
          </p:nvSpPr>
          <p:spPr bwMode="auto">
            <a:xfrm>
              <a:off x="1200" y="211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09" name="Oval 28">
              <a:extLst>
                <a:ext uri="{FF2B5EF4-FFF2-40B4-BE49-F238E27FC236}">
                  <a16:creationId xmlns:a16="http://schemas.microsoft.com/office/drawing/2014/main" id="{B76BED8C-BED6-9B26-9085-84A906FC042D}"/>
                </a:ext>
              </a:extLst>
            </p:cNvPr>
            <p:cNvSpPr>
              <a:spLocks noChangeArrowheads="1"/>
            </p:cNvSpPr>
            <p:nvPr/>
          </p:nvSpPr>
          <p:spPr bwMode="auto">
            <a:xfrm>
              <a:off x="1488" y="2208"/>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10" name="Oval 29">
              <a:extLst>
                <a:ext uri="{FF2B5EF4-FFF2-40B4-BE49-F238E27FC236}">
                  <a16:creationId xmlns:a16="http://schemas.microsoft.com/office/drawing/2014/main" id="{389DC4CB-3D95-9670-8D77-027A41B9C58E}"/>
                </a:ext>
              </a:extLst>
            </p:cNvPr>
            <p:cNvSpPr>
              <a:spLocks noChangeArrowheads="1"/>
            </p:cNvSpPr>
            <p:nvPr/>
          </p:nvSpPr>
          <p:spPr bwMode="auto">
            <a:xfrm>
              <a:off x="1344" y="240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11" name="Oval 30">
              <a:extLst>
                <a:ext uri="{FF2B5EF4-FFF2-40B4-BE49-F238E27FC236}">
                  <a16:creationId xmlns:a16="http://schemas.microsoft.com/office/drawing/2014/main" id="{E5F1419D-D111-4927-E40E-8F25C927AF7D}"/>
                </a:ext>
              </a:extLst>
            </p:cNvPr>
            <p:cNvSpPr>
              <a:spLocks noChangeArrowheads="1"/>
            </p:cNvSpPr>
            <p:nvPr/>
          </p:nvSpPr>
          <p:spPr bwMode="auto">
            <a:xfrm>
              <a:off x="3408" y="2112"/>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12" name="Oval 31">
              <a:extLst>
                <a:ext uri="{FF2B5EF4-FFF2-40B4-BE49-F238E27FC236}">
                  <a16:creationId xmlns:a16="http://schemas.microsoft.com/office/drawing/2014/main" id="{7421CEFC-2E54-84E2-9B3A-83E57F26E6B7}"/>
                </a:ext>
              </a:extLst>
            </p:cNvPr>
            <p:cNvSpPr>
              <a:spLocks noChangeArrowheads="1"/>
            </p:cNvSpPr>
            <p:nvPr/>
          </p:nvSpPr>
          <p:spPr bwMode="auto">
            <a:xfrm>
              <a:off x="1488" y="283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13" name="Oval 32">
              <a:extLst>
                <a:ext uri="{FF2B5EF4-FFF2-40B4-BE49-F238E27FC236}">
                  <a16:creationId xmlns:a16="http://schemas.microsoft.com/office/drawing/2014/main" id="{91B7E4BD-3035-7F60-617B-83BCD4513F40}"/>
                </a:ext>
              </a:extLst>
            </p:cNvPr>
            <p:cNvSpPr>
              <a:spLocks noChangeArrowheads="1"/>
            </p:cNvSpPr>
            <p:nvPr/>
          </p:nvSpPr>
          <p:spPr bwMode="auto">
            <a:xfrm>
              <a:off x="1056" y="264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14" name="Text Box 33">
              <a:extLst>
                <a:ext uri="{FF2B5EF4-FFF2-40B4-BE49-F238E27FC236}">
                  <a16:creationId xmlns:a16="http://schemas.microsoft.com/office/drawing/2014/main" id="{442E055E-4748-6847-FB24-BC3F77434F65}"/>
                </a:ext>
              </a:extLst>
            </p:cNvPr>
            <p:cNvSpPr txBox="1">
              <a:spLocks noChangeArrowheads="1"/>
            </p:cNvSpPr>
            <p:nvPr/>
          </p:nvSpPr>
          <p:spPr bwMode="auto">
            <a:xfrm>
              <a:off x="4065" y="1217"/>
              <a:ext cx="1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a:latin typeface="Times New Roman" panose="02020603050405020304" pitchFamily="18" charset="0"/>
                </a:rPr>
                <a:t>Reassign clusters</a:t>
              </a:r>
            </a:p>
          </p:txBody>
        </p:sp>
      </p:grpSp>
      <p:grpSp>
        <p:nvGrpSpPr>
          <p:cNvPr id="5" name="Group 34">
            <a:extLst>
              <a:ext uri="{FF2B5EF4-FFF2-40B4-BE49-F238E27FC236}">
                <a16:creationId xmlns:a16="http://schemas.microsoft.com/office/drawing/2014/main" id="{B81BA95B-FDB7-F16B-B7A9-CA9CBAAF15E3}"/>
              </a:ext>
            </a:extLst>
          </p:cNvPr>
          <p:cNvGrpSpPr>
            <a:grpSpLocks/>
          </p:cNvGrpSpPr>
          <p:nvPr/>
        </p:nvGrpSpPr>
        <p:grpSpPr bwMode="auto">
          <a:xfrm>
            <a:off x="2590800" y="2389188"/>
            <a:ext cx="6364288" cy="1589087"/>
            <a:chOff x="1632" y="1505"/>
            <a:chExt cx="4009" cy="1001"/>
          </a:xfrm>
        </p:grpSpPr>
        <p:sp>
          <p:nvSpPr>
            <p:cNvPr id="32801" name="Text Box 35">
              <a:extLst>
                <a:ext uri="{FF2B5EF4-FFF2-40B4-BE49-F238E27FC236}">
                  <a16:creationId xmlns:a16="http://schemas.microsoft.com/office/drawing/2014/main" id="{243344A8-0348-9AD6-CA19-BD76CBF52F6F}"/>
                </a:ext>
              </a:extLst>
            </p:cNvPr>
            <p:cNvSpPr txBox="1">
              <a:spLocks noChangeArrowheads="1"/>
            </p:cNvSpPr>
            <p:nvPr/>
          </p:nvSpPr>
          <p:spPr bwMode="auto">
            <a:xfrm>
              <a:off x="4073" y="1505"/>
              <a:ext cx="1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a:latin typeface="Times New Roman" panose="02020603050405020304" pitchFamily="18" charset="0"/>
                </a:rPr>
                <a:t>Compute centroids</a:t>
              </a:r>
            </a:p>
          </p:txBody>
        </p:sp>
        <p:sp>
          <p:nvSpPr>
            <p:cNvPr id="32802" name="Text Box 36">
              <a:extLst>
                <a:ext uri="{FF2B5EF4-FFF2-40B4-BE49-F238E27FC236}">
                  <a16:creationId xmlns:a16="http://schemas.microsoft.com/office/drawing/2014/main" id="{7621CDB8-986F-37F1-2982-AE0E3A4682A5}"/>
                </a:ext>
              </a:extLst>
            </p:cNvPr>
            <p:cNvSpPr txBox="1">
              <a:spLocks noChangeArrowheads="1"/>
            </p:cNvSpPr>
            <p:nvPr/>
          </p:nvSpPr>
          <p:spPr bwMode="auto">
            <a:xfrm>
              <a:off x="1632" y="206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rgbClr val="FF0000"/>
                  </a:solidFill>
                  <a:latin typeface="Times New Roman" panose="02020603050405020304" pitchFamily="18" charset="0"/>
                </a:rPr>
                <a:t>x</a:t>
              </a:r>
            </a:p>
          </p:txBody>
        </p:sp>
        <p:sp>
          <p:nvSpPr>
            <p:cNvPr id="32803" name="Text Box 37">
              <a:extLst>
                <a:ext uri="{FF2B5EF4-FFF2-40B4-BE49-F238E27FC236}">
                  <a16:creationId xmlns:a16="http://schemas.microsoft.com/office/drawing/2014/main" id="{422EAB64-013C-C81D-B9C6-CD0DBCA5946D}"/>
                </a:ext>
              </a:extLst>
            </p:cNvPr>
            <p:cNvSpPr txBox="1">
              <a:spLocks noChangeArrowheads="1"/>
            </p:cNvSpPr>
            <p:nvPr/>
          </p:nvSpPr>
          <p:spPr bwMode="auto">
            <a:xfrm>
              <a:off x="3024" y="225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chemeClr val="tx2"/>
                  </a:solidFill>
                  <a:latin typeface="Times New Roman" panose="02020603050405020304" pitchFamily="18" charset="0"/>
                </a:rPr>
                <a:t>x</a:t>
              </a:r>
            </a:p>
          </p:txBody>
        </p:sp>
      </p:grpSp>
      <p:grpSp>
        <p:nvGrpSpPr>
          <p:cNvPr id="6" name="Group 38">
            <a:extLst>
              <a:ext uri="{FF2B5EF4-FFF2-40B4-BE49-F238E27FC236}">
                <a16:creationId xmlns:a16="http://schemas.microsoft.com/office/drawing/2014/main" id="{DD91800B-FD68-D92E-8C71-745565C760A8}"/>
              </a:ext>
            </a:extLst>
          </p:cNvPr>
          <p:cNvGrpSpPr>
            <a:grpSpLocks/>
          </p:cNvGrpSpPr>
          <p:nvPr/>
        </p:nvGrpSpPr>
        <p:grpSpPr bwMode="auto">
          <a:xfrm>
            <a:off x="3886200" y="2846388"/>
            <a:ext cx="4903788" cy="657225"/>
            <a:chOff x="2448" y="1793"/>
            <a:chExt cx="3089" cy="414"/>
          </a:xfrm>
        </p:grpSpPr>
        <p:sp>
          <p:nvSpPr>
            <p:cNvPr id="32797" name="Oval 39">
              <a:extLst>
                <a:ext uri="{FF2B5EF4-FFF2-40B4-BE49-F238E27FC236}">
                  <a16:creationId xmlns:a16="http://schemas.microsoft.com/office/drawing/2014/main" id="{80BCC8CD-015F-C189-DA20-12F312601C29}"/>
                </a:ext>
              </a:extLst>
            </p:cNvPr>
            <p:cNvSpPr>
              <a:spLocks noChangeArrowheads="1"/>
            </p:cNvSpPr>
            <p:nvPr/>
          </p:nvSpPr>
          <p:spPr bwMode="auto">
            <a:xfrm>
              <a:off x="2784" y="2160"/>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98" name="Oval 40">
              <a:extLst>
                <a:ext uri="{FF2B5EF4-FFF2-40B4-BE49-F238E27FC236}">
                  <a16:creationId xmlns:a16="http://schemas.microsoft.com/office/drawing/2014/main" id="{BF4F81CF-8943-0D47-5470-C05F4F957505}"/>
                </a:ext>
              </a:extLst>
            </p:cNvPr>
            <p:cNvSpPr>
              <a:spLocks noChangeArrowheads="1"/>
            </p:cNvSpPr>
            <p:nvPr/>
          </p:nvSpPr>
          <p:spPr bwMode="auto">
            <a:xfrm>
              <a:off x="3456" y="1872"/>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799" name="Oval 41">
              <a:extLst>
                <a:ext uri="{FF2B5EF4-FFF2-40B4-BE49-F238E27FC236}">
                  <a16:creationId xmlns:a16="http://schemas.microsoft.com/office/drawing/2014/main" id="{ABA034E3-53B5-93D4-0C41-97DCA974D777}"/>
                </a:ext>
              </a:extLst>
            </p:cNvPr>
            <p:cNvSpPr>
              <a:spLocks noChangeArrowheads="1"/>
            </p:cNvSpPr>
            <p:nvPr/>
          </p:nvSpPr>
          <p:spPr bwMode="auto">
            <a:xfrm>
              <a:off x="2448" y="2160"/>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32800" name="Text Box 42">
              <a:extLst>
                <a:ext uri="{FF2B5EF4-FFF2-40B4-BE49-F238E27FC236}">
                  <a16:creationId xmlns:a16="http://schemas.microsoft.com/office/drawing/2014/main" id="{D7E05F69-B4EF-A78D-0D3F-D26EFD8ACC8F}"/>
                </a:ext>
              </a:extLst>
            </p:cNvPr>
            <p:cNvSpPr txBox="1">
              <a:spLocks noChangeArrowheads="1"/>
            </p:cNvSpPr>
            <p:nvPr/>
          </p:nvSpPr>
          <p:spPr bwMode="auto">
            <a:xfrm>
              <a:off x="4096" y="1793"/>
              <a:ext cx="1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a:latin typeface="Times New Roman" panose="02020603050405020304" pitchFamily="18" charset="0"/>
                </a:rPr>
                <a:t>Reassign clusters</a:t>
              </a:r>
            </a:p>
          </p:txBody>
        </p:sp>
      </p:grpSp>
      <p:grpSp>
        <p:nvGrpSpPr>
          <p:cNvPr id="7" name="Group 43">
            <a:extLst>
              <a:ext uri="{FF2B5EF4-FFF2-40B4-BE49-F238E27FC236}">
                <a16:creationId xmlns:a16="http://schemas.microsoft.com/office/drawing/2014/main" id="{D52DAB1F-FACE-46FE-5C46-FBB66C0B3D83}"/>
              </a:ext>
            </a:extLst>
          </p:cNvPr>
          <p:cNvGrpSpPr>
            <a:grpSpLocks/>
          </p:cNvGrpSpPr>
          <p:nvPr/>
        </p:nvGrpSpPr>
        <p:grpSpPr bwMode="auto">
          <a:xfrm>
            <a:off x="1905000" y="3276600"/>
            <a:ext cx="7050088" cy="701675"/>
            <a:chOff x="1200" y="2064"/>
            <a:chExt cx="4441" cy="442"/>
          </a:xfrm>
        </p:grpSpPr>
        <p:sp>
          <p:nvSpPr>
            <p:cNvPr id="32792" name="Text Box 44">
              <a:extLst>
                <a:ext uri="{FF2B5EF4-FFF2-40B4-BE49-F238E27FC236}">
                  <a16:creationId xmlns:a16="http://schemas.microsoft.com/office/drawing/2014/main" id="{F31C91DF-1D13-9FC2-445B-AD68C8ED5541}"/>
                </a:ext>
              </a:extLst>
            </p:cNvPr>
            <p:cNvSpPr txBox="1">
              <a:spLocks noChangeArrowheads="1"/>
            </p:cNvSpPr>
            <p:nvPr/>
          </p:nvSpPr>
          <p:spPr bwMode="auto">
            <a:xfrm>
              <a:off x="3024" y="225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chemeClr val="bg1"/>
                  </a:solidFill>
                  <a:latin typeface="Times New Roman" panose="02020603050405020304" pitchFamily="18" charset="0"/>
                </a:rPr>
                <a:t>x</a:t>
              </a:r>
            </a:p>
          </p:txBody>
        </p:sp>
        <p:sp>
          <p:nvSpPr>
            <p:cNvPr id="32793" name="Text Box 45">
              <a:extLst>
                <a:ext uri="{FF2B5EF4-FFF2-40B4-BE49-F238E27FC236}">
                  <a16:creationId xmlns:a16="http://schemas.microsoft.com/office/drawing/2014/main" id="{35EDB924-680D-B37B-98C8-511122831858}"/>
                </a:ext>
              </a:extLst>
            </p:cNvPr>
            <p:cNvSpPr txBox="1">
              <a:spLocks noChangeArrowheads="1"/>
            </p:cNvSpPr>
            <p:nvPr/>
          </p:nvSpPr>
          <p:spPr bwMode="auto">
            <a:xfrm>
              <a:off x="1632" y="206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chemeClr val="bg1"/>
                  </a:solidFill>
                  <a:latin typeface="Times New Roman" panose="02020603050405020304" pitchFamily="18" charset="0"/>
                </a:rPr>
                <a:t>x</a:t>
              </a:r>
            </a:p>
          </p:txBody>
        </p:sp>
        <p:sp>
          <p:nvSpPr>
            <p:cNvPr id="32794" name="Text Box 46">
              <a:extLst>
                <a:ext uri="{FF2B5EF4-FFF2-40B4-BE49-F238E27FC236}">
                  <a16:creationId xmlns:a16="http://schemas.microsoft.com/office/drawing/2014/main" id="{6BB58062-9460-CB40-CDC5-E0E742AADC75}"/>
                </a:ext>
              </a:extLst>
            </p:cNvPr>
            <p:cNvSpPr txBox="1">
              <a:spLocks noChangeArrowheads="1"/>
            </p:cNvSpPr>
            <p:nvPr/>
          </p:nvSpPr>
          <p:spPr bwMode="auto">
            <a:xfrm>
              <a:off x="2880" y="2112"/>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chemeClr val="tx2"/>
                  </a:solidFill>
                  <a:latin typeface="Times New Roman" panose="02020603050405020304" pitchFamily="18" charset="0"/>
                </a:rPr>
                <a:t>x</a:t>
              </a:r>
            </a:p>
          </p:txBody>
        </p:sp>
        <p:sp>
          <p:nvSpPr>
            <p:cNvPr id="32795" name="Text Box 47">
              <a:extLst>
                <a:ext uri="{FF2B5EF4-FFF2-40B4-BE49-F238E27FC236}">
                  <a16:creationId xmlns:a16="http://schemas.microsoft.com/office/drawing/2014/main" id="{291EDEDA-2CF5-3563-3C6D-A6F5C00CD20A}"/>
                </a:ext>
              </a:extLst>
            </p:cNvPr>
            <p:cNvSpPr txBox="1">
              <a:spLocks noChangeArrowheads="1"/>
            </p:cNvSpPr>
            <p:nvPr/>
          </p:nvSpPr>
          <p:spPr bwMode="auto">
            <a:xfrm>
              <a:off x="1200" y="2160"/>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rgbClr val="FF0000"/>
                  </a:solidFill>
                  <a:latin typeface="Times New Roman" panose="02020603050405020304" pitchFamily="18" charset="0"/>
                </a:rPr>
                <a:t>x</a:t>
              </a:r>
            </a:p>
          </p:txBody>
        </p:sp>
        <p:sp>
          <p:nvSpPr>
            <p:cNvPr id="32796" name="Text Box 48">
              <a:extLst>
                <a:ext uri="{FF2B5EF4-FFF2-40B4-BE49-F238E27FC236}">
                  <a16:creationId xmlns:a16="http://schemas.microsoft.com/office/drawing/2014/main" id="{6BD827D7-5AE9-EDE7-8B4D-FAA508EB56B8}"/>
                </a:ext>
              </a:extLst>
            </p:cNvPr>
            <p:cNvSpPr txBox="1">
              <a:spLocks noChangeArrowheads="1"/>
            </p:cNvSpPr>
            <p:nvPr/>
          </p:nvSpPr>
          <p:spPr bwMode="auto">
            <a:xfrm>
              <a:off x="4073" y="2081"/>
              <a:ext cx="1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a:latin typeface="Times New Roman" panose="02020603050405020304" pitchFamily="18" charset="0"/>
                </a:rPr>
                <a:t>Compute centroids</a:t>
              </a:r>
            </a:p>
          </p:txBody>
        </p:sp>
      </p:grpSp>
      <p:sp>
        <p:nvSpPr>
          <p:cNvPr id="658481" name="Text Box 49">
            <a:extLst>
              <a:ext uri="{FF2B5EF4-FFF2-40B4-BE49-F238E27FC236}">
                <a16:creationId xmlns:a16="http://schemas.microsoft.com/office/drawing/2014/main" id="{095A9719-B2BA-08FE-94E2-686D6CE3C95A}"/>
              </a:ext>
            </a:extLst>
          </p:cNvPr>
          <p:cNvSpPr txBox="1">
            <a:spLocks noChangeArrowheads="1"/>
          </p:cNvSpPr>
          <p:nvPr/>
        </p:nvSpPr>
        <p:spPr bwMode="auto">
          <a:xfrm>
            <a:off x="6629400" y="3760788"/>
            <a:ext cx="228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a:latin typeface="Times New Roman" panose="02020603050405020304" pitchFamily="18" charset="0"/>
              </a:rPr>
              <a:t>Reassign clusters</a:t>
            </a:r>
          </a:p>
        </p:txBody>
      </p:sp>
      <p:sp>
        <p:nvSpPr>
          <p:cNvPr id="658482" name="Text Box 50">
            <a:extLst>
              <a:ext uri="{FF2B5EF4-FFF2-40B4-BE49-F238E27FC236}">
                <a16:creationId xmlns:a16="http://schemas.microsoft.com/office/drawing/2014/main" id="{42AA0C54-F276-99AF-EC5A-4EB62C125F1C}"/>
              </a:ext>
            </a:extLst>
          </p:cNvPr>
          <p:cNvSpPr txBox="1">
            <a:spLocks noChangeArrowheads="1"/>
          </p:cNvSpPr>
          <p:nvPr/>
        </p:nvSpPr>
        <p:spPr bwMode="auto">
          <a:xfrm>
            <a:off x="6510338" y="4294188"/>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a:solidFill>
                  <a:srgbClr val="FF0000"/>
                </a:solidFill>
                <a:latin typeface="Times New Roman" panose="02020603050405020304" pitchFamily="18" charset="0"/>
              </a:rPr>
              <a:t>Converged!</a:t>
            </a:r>
          </a:p>
        </p:txBody>
      </p:sp>
      <p:sp>
        <p:nvSpPr>
          <p:cNvPr id="32791" name="TextBox 50">
            <a:extLst>
              <a:ext uri="{FF2B5EF4-FFF2-40B4-BE49-F238E27FC236}">
                <a16:creationId xmlns:a16="http://schemas.microsoft.com/office/drawing/2014/main" id="{D4DA59F7-3A79-6455-64A1-8C0FE1973BDF}"/>
              </a:ext>
            </a:extLst>
          </p:cNvPr>
          <p:cNvSpPr txBox="1">
            <a:spLocks noChangeArrowheads="1"/>
          </p:cNvSpPr>
          <p:nvPr/>
        </p:nvSpPr>
        <p:spPr bwMode="auto">
          <a:xfrm>
            <a:off x="7620000"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16.4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84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58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81" grpId="0" autoUpdateAnimBg="0"/>
      <p:bldP spid="65848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4B3EF0D-9701-B1F8-8067-7BB03920D28D}"/>
              </a:ext>
            </a:extLst>
          </p:cNvPr>
          <p:cNvSpPr>
            <a:spLocks noGrp="1" noChangeArrowheads="1"/>
          </p:cNvSpPr>
          <p:nvPr>
            <p:ph type="title"/>
          </p:nvPr>
        </p:nvSpPr>
        <p:spPr/>
        <p:txBody>
          <a:bodyPr/>
          <a:lstStyle/>
          <a:p>
            <a:pPr eaLnBrk="1" hangingPunct="1"/>
            <a:r>
              <a:rPr lang="en-US" altLang="en-US" sz="4000" b="1" dirty="0">
                <a:ea typeface="ＭＳ Ｐゴシック" panose="020B0600070205080204" pitchFamily="34" charset="-128"/>
              </a:rPr>
              <a:t>Termination condition</a:t>
            </a:r>
            <a:r>
              <a:rPr lang="en-US" altLang="en-US" sz="4000" dirty="0">
                <a:ea typeface="ＭＳ Ｐゴシック" panose="020B0600070205080204" pitchFamily="34" charset="-128"/>
              </a:rPr>
              <a:t>s</a:t>
            </a:r>
          </a:p>
        </p:txBody>
      </p:sp>
      <p:sp>
        <p:nvSpPr>
          <p:cNvPr id="33795" name="Rectangle 3">
            <a:extLst>
              <a:ext uri="{FF2B5EF4-FFF2-40B4-BE49-F238E27FC236}">
                <a16:creationId xmlns:a16="http://schemas.microsoft.com/office/drawing/2014/main" id="{D245FEE3-A7D5-4948-EBE8-30486D2D7F85}"/>
              </a:ext>
            </a:extLst>
          </p:cNvPr>
          <p:cNvSpPr>
            <a:spLocks noGrp="1" noChangeArrowheads="1"/>
          </p:cNvSpPr>
          <p:nvPr>
            <p:ph type="body" idx="1"/>
          </p:nvPr>
        </p:nvSpPr>
        <p:spPr/>
        <p:txBody>
          <a:bodyPr/>
          <a:lstStyle/>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Several possibilities, e.g.,</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fixed number of iterations.</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Doc partition unchanged.</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Centroid positions don’t change.</a:t>
            </a:r>
          </a:p>
        </p:txBody>
      </p:sp>
      <p:sp>
        <p:nvSpPr>
          <p:cNvPr id="33796" name="AutoShape 4">
            <a:extLst>
              <a:ext uri="{FF2B5EF4-FFF2-40B4-BE49-F238E27FC236}">
                <a16:creationId xmlns:a16="http://schemas.microsoft.com/office/drawing/2014/main" id="{BFFA6CCA-3FA1-B02C-3BB2-A0DE9B713EFA}"/>
              </a:ext>
            </a:extLst>
          </p:cNvPr>
          <p:cNvSpPr>
            <a:spLocks noChangeArrowheads="1"/>
          </p:cNvSpPr>
          <p:nvPr/>
        </p:nvSpPr>
        <p:spPr bwMode="auto">
          <a:xfrm>
            <a:off x="1143000" y="4038600"/>
            <a:ext cx="5486400" cy="1905000"/>
          </a:xfrm>
          <a:prstGeom prst="upArrowCallout">
            <a:avLst>
              <a:gd name="adj1" fmla="val 59973"/>
              <a:gd name="adj2" fmla="val 59973"/>
              <a:gd name="adj3" fmla="val 16667"/>
              <a:gd name="adj4" fmla="val 66667"/>
            </a:avLst>
          </a:prstGeom>
          <a:solidFill>
            <a:schemeClr val="accent1">
              <a:alpha val="50195"/>
            </a:schemeClr>
          </a:solidFill>
          <a:ln w="9525">
            <a:solidFill>
              <a:schemeClr val="tx1"/>
            </a:solidFill>
            <a:miter lim="800000"/>
            <a:headEnd/>
            <a:tailEnd/>
          </a:ln>
        </p:spPr>
        <p:txBody>
          <a:bodyPr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spcBef>
                <a:spcPct val="20000"/>
              </a:spcBef>
            </a:pPr>
            <a:r>
              <a:rPr lang="en-US" altLang="en-US" dirty="0">
                <a:latin typeface="Calibri" panose="020F0502020204030204" pitchFamily="34" charset="0"/>
                <a:cs typeface="Calibri" panose="020F0502020204030204" pitchFamily="34" charset="0"/>
              </a:rPr>
              <a:t>Does this mean that the docs in a cluster are unchanged?</a:t>
            </a:r>
          </a:p>
        </p:txBody>
      </p:sp>
      <p:sp>
        <p:nvSpPr>
          <p:cNvPr id="33797" name="TextBox 4">
            <a:extLst>
              <a:ext uri="{FF2B5EF4-FFF2-40B4-BE49-F238E27FC236}">
                <a16:creationId xmlns:a16="http://schemas.microsoft.com/office/drawing/2014/main" id="{08C86DF3-1769-6170-E435-D45873603774}"/>
              </a:ext>
            </a:extLst>
          </p:cNvPr>
          <p:cNvSpPr txBox="1">
            <a:spLocks noChangeArrowheads="1"/>
          </p:cNvSpPr>
          <p:nvPr/>
        </p:nvSpPr>
        <p:spPr bwMode="auto">
          <a:xfrm>
            <a:off x="7620000"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16.4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183DD79-DFDE-E129-8665-37979CD5BD30}"/>
              </a:ext>
            </a:extLst>
          </p:cNvPr>
          <p:cNvSpPr>
            <a:spLocks noGrp="1" noChangeArrowheads="1"/>
          </p:cNvSpPr>
          <p:nvPr>
            <p:ph type="title"/>
          </p:nvPr>
        </p:nvSpPr>
        <p:spPr/>
        <p:txBody>
          <a:bodyPr/>
          <a:lstStyle/>
          <a:p>
            <a:pPr eaLnBrk="1" hangingPunct="1"/>
            <a:r>
              <a:rPr lang="en-US" altLang="en-US" b="1" dirty="0">
                <a:ea typeface="ＭＳ Ｐゴシック" panose="020B0600070205080204" pitchFamily="34" charset="-128"/>
              </a:rPr>
              <a:t>Convergence</a:t>
            </a:r>
          </a:p>
        </p:txBody>
      </p:sp>
      <p:sp>
        <p:nvSpPr>
          <p:cNvPr id="34819" name="Rectangle 3">
            <a:extLst>
              <a:ext uri="{FF2B5EF4-FFF2-40B4-BE49-F238E27FC236}">
                <a16:creationId xmlns:a16="http://schemas.microsoft.com/office/drawing/2014/main" id="{C389B9F2-80D3-49B4-86CC-54C2A1BC2253}"/>
              </a:ext>
            </a:extLst>
          </p:cNvPr>
          <p:cNvSpPr>
            <a:spLocks noGrp="1" noChangeArrowheads="1"/>
          </p:cNvSpPr>
          <p:nvPr>
            <p:ph type="body" idx="1"/>
          </p:nvPr>
        </p:nvSpPr>
        <p:spPr/>
        <p:txBody>
          <a:bodyPr/>
          <a:lstStyle/>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Why should the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K</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-means algorithm ever reach a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fixed point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state in which clusters don’t change.</a:t>
            </a:r>
          </a:p>
          <a:p>
            <a:pPr eaLnBrk="1" hangingPunct="1"/>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K</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-means is a special case of a general procedure known as the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Expectation Maximization (EM) algorithm</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EM is known to converge.</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Number of iterations could be large.</a:t>
            </a:r>
          </a:p>
          <a:p>
            <a:pPr lvl="3"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But in practice usually isn’t</a:t>
            </a:r>
          </a:p>
        </p:txBody>
      </p:sp>
      <p:sp>
        <p:nvSpPr>
          <p:cNvPr id="34820" name="TextBox 3">
            <a:extLst>
              <a:ext uri="{FF2B5EF4-FFF2-40B4-BE49-F238E27FC236}">
                <a16:creationId xmlns:a16="http://schemas.microsoft.com/office/drawing/2014/main" id="{C6A199AE-2E19-36E0-0D8A-7C8A5AAF1863}"/>
              </a:ext>
            </a:extLst>
          </p:cNvPr>
          <p:cNvSpPr txBox="1">
            <a:spLocks noChangeArrowheads="1"/>
          </p:cNvSpPr>
          <p:nvPr/>
        </p:nvSpPr>
        <p:spPr bwMode="auto">
          <a:xfrm>
            <a:off x="7620000"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16.4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52AADA8-C23D-460D-B5A2-317ABFA844AF}"/>
              </a:ext>
            </a:extLst>
          </p:cNvPr>
          <p:cNvSpPr>
            <a:spLocks noGrp="1" noChangeArrowheads="1"/>
          </p:cNvSpPr>
          <p:nvPr>
            <p:ph type="title"/>
          </p:nvPr>
        </p:nvSpPr>
        <p:spPr/>
        <p:txBody>
          <a:bodyPr/>
          <a:lstStyle/>
          <a:p>
            <a:pPr eaLnBrk="1" hangingPunct="1"/>
            <a:r>
              <a:rPr lang="en-US" altLang="en-US" b="1" dirty="0">
                <a:ea typeface="ＭＳ Ｐゴシック" panose="020B0600070205080204" pitchFamily="34" charset="-128"/>
              </a:rPr>
              <a:t>Convergence of </a:t>
            </a:r>
            <a:r>
              <a:rPr lang="en-US" altLang="en-US" b="1" i="1" dirty="0">
                <a:ea typeface="ＭＳ Ｐゴシック" panose="020B0600070205080204" pitchFamily="34" charset="-128"/>
              </a:rPr>
              <a:t>K</a:t>
            </a:r>
            <a:r>
              <a:rPr lang="en-US" altLang="en-US" b="1" dirty="0">
                <a:ea typeface="ＭＳ Ｐゴシック" panose="020B0600070205080204" pitchFamily="34" charset="-128"/>
              </a:rPr>
              <a:t>-Means</a:t>
            </a:r>
          </a:p>
        </p:txBody>
      </p:sp>
      <p:sp>
        <p:nvSpPr>
          <p:cNvPr id="35843" name="Rectangle 3">
            <a:extLst>
              <a:ext uri="{FF2B5EF4-FFF2-40B4-BE49-F238E27FC236}">
                <a16:creationId xmlns:a16="http://schemas.microsoft.com/office/drawing/2014/main" id="{917544CF-B7D3-4B38-0C16-9EC045C2C67A}"/>
              </a:ext>
            </a:extLst>
          </p:cNvPr>
          <p:cNvSpPr>
            <a:spLocks noGrp="1" noChangeArrowheads="1"/>
          </p:cNvSpPr>
          <p:nvPr>
            <p:ph type="body" idx="1"/>
          </p:nvPr>
        </p:nvSpPr>
        <p:spPr/>
        <p:txBody>
          <a:bodyPr/>
          <a:lstStyle/>
          <a:p>
            <a:pPr eaLnBrk="1" hangingPunct="1"/>
            <a:r>
              <a:rPr lang="en-US" altLang="en-US" sz="2800" dirty="0">
                <a:ea typeface="ＭＳ Ｐゴシック" panose="020B0600070205080204" pitchFamily="34" charset="-128"/>
              </a:rPr>
              <a:t>Define goodness measure of cluster </a:t>
            </a:r>
            <a:r>
              <a:rPr lang="en-US" altLang="en-US" sz="2800" i="1" dirty="0">
                <a:ea typeface="ＭＳ Ｐゴシック" panose="020B0600070205080204" pitchFamily="34" charset="-128"/>
              </a:rPr>
              <a:t>k</a:t>
            </a:r>
            <a:r>
              <a:rPr lang="en-US" altLang="en-US" sz="2800" dirty="0">
                <a:ea typeface="ＭＳ Ｐゴシック" panose="020B0600070205080204" pitchFamily="34" charset="-128"/>
              </a:rPr>
              <a:t> as sum of squared distances from cluster centroid:</a:t>
            </a:r>
          </a:p>
          <a:p>
            <a:pPr lvl="1" eaLnBrk="1" hangingPunct="1"/>
            <a:r>
              <a:rPr lang="en-US" altLang="en-US" sz="2800" dirty="0" err="1">
                <a:ea typeface="ＭＳ Ｐゴシック" panose="020B0600070205080204" pitchFamily="34" charset="-128"/>
              </a:rPr>
              <a:t>G</a:t>
            </a:r>
            <a:r>
              <a:rPr lang="en-US" altLang="en-US" sz="2800" i="1" baseline="-25000" dirty="0" err="1">
                <a:ea typeface="ＭＳ Ｐゴシック" panose="020B0600070205080204" pitchFamily="34" charset="-128"/>
              </a:rPr>
              <a:t>k</a:t>
            </a:r>
            <a:r>
              <a:rPr lang="en-US" altLang="en-US" sz="2800" dirty="0">
                <a:ea typeface="ＭＳ Ｐゴシック" panose="020B0600070205080204" pitchFamily="34" charset="-128"/>
              </a:rPr>
              <a:t> = </a:t>
            </a:r>
            <a:r>
              <a:rPr lang="el-GR" altLang="en-US" sz="2800" dirty="0">
                <a:ea typeface="ＭＳ Ｐゴシック" panose="020B0600070205080204" pitchFamily="34" charset="-128"/>
                <a:cs typeface="Arial" panose="020B0604020202020204" pitchFamily="34" charset="0"/>
              </a:rPr>
              <a:t>Σ</a:t>
            </a:r>
            <a:r>
              <a:rPr lang="en-US" altLang="en-US" sz="2800" baseline="-25000" dirty="0" err="1">
                <a:ea typeface="ＭＳ Ｐゴシック" panose="020B0600070205080204" pitchFamily="34" charset="-128"/>
              </a:rPr>
              <a:t>i</a:t>
            </a:r>
            <a:r>
              <a:rPr lang="en-US" altLang="en-US" sz="2800" dirty="0">
                <a:ea typeface="ＭＳ Ｐゴシック" panose="020B0600070205080204" pitchFamily="34" charset="-128"/>
              </a:rPr>
              <a:t> (d</a:t>
            </a:r>
            <a:r>
              <a:rPr lang="en-US" altLang="en-US" sz="2800" baseline="-25000" dirty="0">
                <a:ea typeface="ＭＳ Ｐゴシック" panose="020B0600070205080204" pitchFamily="34" charset="-128"/>
              </a:rPr>
              <a:t>i</a:t>
            </a:r>
            <a:r>
              <a:rPr lang="en-US" altLang="en-US" sz="2800" dirty="0">
                <a:ea typeface="ＭＳ Ｐゴシック" panose="020B0600070205080204" pitchFamily="34" charset="-128"/>
              </a:rPr>
              <a:t> – c</a:t>
            </a:r>
            <a:r>
              <a:rPr lang="en-US" altLang="en-US" sz="2800" i="1" baseline="-25000" dirty="0">
                <a:ea typeface="ＭＳ Ｐゴシック" panose="020B0600070205080204" pitchFamily="34" charset="-128"/>
              </a:rPr>
              <a:t>k</a:t>
            </a:r>
            <a:r>
              <a:rPr lang="en-US" altLang="en-US" sz="2800" dirty="0">
                <a:ea typeface="ＭＳ Ｐゴシック" panose="020B0600070205080204" pitchFamily="34" charset="-128"/>
              </a:rPr>
              <a:t>)</a:t>
            </a:r>
            <a:r>
              <a:rPr lang="en-US" altLang="en-US" sz="2800" baseline="30000" dirty="0">
                <a:ea typeface="ＭＳ Ｐゴシック" panose="020B0600070205080204" pitchFamily="34" charset="-128"/>
              </a:rPr>
              <a:t>2  </a:t>
            </a:r>
            <a:r>
              <a:rPr lang="en-US" altLang="en-US" sz="2800" dirty="0">
                <a:ea typeface="ＭＳ Ｐゴシック" panose="020B0600070205080204" pitchFamily="34" charset="-128"/>
              </a:rPr>
              <a:t>        (sum over all d</a:t>
            </a:r>
            <a:r>
              <a:rPr lang="en-US" altLang="en-US" sz="2800" baseline="-25000" dirty="0">
                <a:ea typeface="ＭＳ Ｐゴシック" panose="020B0600070205080204" pitchFamily="34" charset="-128"/>
              </a:rPr>
              <a:t>i</a:t>
            </a:r>
            <a:r>
              <a:rPr lang="en-US" altLang="en-US" sz="2800" dirty="0">
                <a:ea typeface="ＭＳ Ｐゴシック" panose="020B0600070205080204" pitchFamily="34" charset="-128"/>
              </a:rPr>
              <a:t> in cluster </a:t>
            </a:r>
            <a:r>
              <a:rPr lang="en-US" altLang="en-US" sz="2800" i="1" dirty="0">
                <a:ea typeface="ＭＳ Ｐゴシック" panose="020B0600070205080204" pitchFamily="34" charset="-128"/>
              </a:rPr>
              <a:t>k</a:t>
            </a:r>
            <a:r>
              <a:rPr lang="en-US" altLang="en-US" sz="2800" dirty="0">
                <a:ea typeface="ＭＳ Ｐゴシック" panose="020B0600070205080204" pitchFamily="34" charset="-128"/>
              </a:rPr>
              <a:t>)</a:t>
            </a:r>
          </a:p>
          <a:p>
            <a:pPr eaLnBrk="1" hangingPunct="1"/>
            <a:r>
              <a:rPr lang="en-US" altLang="en-US" sz="3000" dirty="0">
                <a:ea typeface="ＭＳ Ｐゴシック" panose="020B0600070205080204" pitchFamily="34" charset="-128"/>
              </a:rPr>
              <a:t>G = </a:t>
            </a:r>
            <a:r>
              <a:rPr lang="el-GR" altLang="en-US" sz="3000" dirty="0">
                <a:ea typeface="ＭＳ Ｐゴシック" panose="020B0600070205080204" pitchFamily="34" charset="-128"/>
                <a:cs typeface="Arial" panose="020B0604020202020204" pitchFamily="34" charset="0"/>
              </a:rPr>
              <a:t>Σ</a:t>
            </a:r>
            <a:r>
              <a:rPr lang="en-US" altLang="en-US" sz="3000" i="1" baseline="-25000" dirty="0">
                <a:ea typeface="ＭＳ Ｐゴシック" panose="020B0600070205080204" pitchFamily="34" charset="-128"/>
                <a:cs typeface="Arial" panose="020B0604020202020204" pitchFamily="34" charset="0"/>
              </a:rPr>
              <a:t>k</a:t>
            </a:r>
            <a:r>
              <a:rPr lang="en-US" altLang="en-US" sz="3000" dirty="0">
                <a:ea typeface="ＭＳ Ｐゴシック" panose="020B0600070205080204" pitchFamily="34" charset="-128"/>
              </a:rPr>
              <a:t> </a:t>
            </a:r>
            <a:r>
              <a:rPr lang="en-US" altLang="en-US" sz="3000" dirty="0" err="1">
                <a:ea typeface="ＭＳ Ｐゴシック" panose="020B0600070205080204" pitchFamily="34" charset="-128"/>
              </a:rPr>
              <a:t>G</a:t>
            </a:r>
            <a:r>
              <a:rPr lang="en-US" altLang="en-US" sz="3000" i="1" baseline="-25000" dirty="0" err="1">
                <a:ea typeface="ＭＳ Ｐゴシック" panose="020B0600070205080204" pitchFamily="34" charset="-128"/>
              </a:rPr>
              <a:t>k</a:t>
            </a:r>
            <a:endParaRPr lang="en-US" altLang="en-US" sz="3000" i="1" baseline="-25000" dirty="0">
              <a:ea typeface="ＭＳ Ｐゴシック" panose="020B0600070205080204" pitchFamily="34" charset="-128"/>
            </a:endParaRPr>
          </a:p>
          <a:p>
            <a:pPr eaLnBrk="1" hangingPunct="1"/>
            <a:r>
              <a:rPr lang="en-US" altLang="en-US" sz="2800" dirty="0">
                <a:ea typeface="ＭＳ Ｐゴシック" panose="020B0600070205080204" pitchFamily="34" charset="-128"/>
              </a:rPr>
              <a:t>Reassignment monotonically decreases G since each vector is assigned to the closest centroid.</a:t>
            </a:r>
          </a:p>
        </p:txBody>
      </p:sp>
      <p:sp>
        <p:nvSpPr>
          <p:cNvPr id="35844" name="AutoShape 5">
            <a:extLst>
              <a:ext uri="{FF2B5EF4-FFF2-40B4-BE49-F238E27FC236}">
                <a16:creationId xmlns:a16="http://schemas.microsoft.com/office/drawing/2014/main" id="{D63154A9-5306-226B-813B-AC90FA206CAB}"/>
              </a:ext>
            </a:extLst>
          </p:cNvPr>
          <p:cNvSpPr>
            <a:spLocks/>
          </p:cNvSpPr>
          <p:nvPr/>
        </p:nvSpPr>
        <p:spPr bwMode="auto">
          <a:xfrm>
            <a:off x="4951413" y="295275"/>
            <a:ext cx="1924050" cy="461963"/>
          </a:xfrm>
          <a:prstGeom prst="borderCallout2">
            <a:avLst>
              <a:gd name="adj1" fmla="val 97958"/>
              <a:gd name="adj2" fmla="val 100199"/>
              <a:gd name="adj3" fmla="val 204824"/>
              <a:gd name="adj4" fmla="val 121597"/>
              <a:gd name="adj5" fmla="val 313102"/>
              <a:gd name="adj6" fmla="val 85778"/>
            </a:avLst>
          </a:prstGeom>
          <a:solidFill>
            <a:srgbClr val="FFC000"/>
          </a:solidFill>
          <a:ln w="9525">
            <a:solidFill>
              <a:schemeClr val="tx1"/>
            </a:solidFill>
            <a:miter lim="800000"/>
            <a:headEnd/>
            <a:tailEnd/>
          </a:ln>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a:t>Lower case!</a:t>
            </a:r>
          </a:p>
        </p:txBody>
      </p:sp>
      <p:sp>
        <p:nvSpPr>
          <p:cNvPr id="35845" name="TextBox 4">
            <a:extLst>
              <a:ext uri="{FF2B5EF4-FFF2-40B4-BE49-F238E27FC236}">
                <a16:creationId xmlns:a16="http://schemas.microsoft.com/office/drawing/2014/main" id="{6C36C63A-D337-2F15-02E7-0CE167D64426}"/>
              </a:ext>
            </a:extLst>
          </p:cNvPr>
          <p:cNvSpPr txBox="1">
            <a:spLocks noChangeArrowheads="1"/>
          </p:cNvSpPr>
          <p:nvPr/>
        </p:nvSpPr>
        <p:spPr bwMode="auto">
          <a:xfrm>
            <a:off x="7620000"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16.4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F329-4DFC-966C-EE29-F46289FE3507}"/>
              </a:ext>
            </a:extLst>
          </p:cNvPr>
          <p:cNvSpPr>
            <a:spLocks noGrp="1"/>
          </p:cNvSpPr>
          <p:nvPr>
            <p:ph type="title"/>
          </p:nvPr>
        </p:nvSpPr>
        <p:spPr/>
        <p:txBody>
          <a:bodyPr/>
          <a:lstStyle/>
          <a:p>
            <a:r>
              <a:rPr lang="en-US" dirty="0"/>
              <a:t>Bias-Variance Trade Off </a:t>
            </a:r>
          </a:p>
        </p:txBody>
      </p:sp>
      <p:sp>
        <p:nvSpPr>
          <p:cNvPr id="3" name="Text Placeholder 2">
            <a:extLst>
              <a:ext uri="{FF2B5EF4-FFF2-40B4-BE49-F238E27FC236}">
                <a16:creationId xmlns:a16="http://schemas.microsoft.com/office/drawing/2014/main" id="{93BB9E2B-D389-731C-D746-18A96E71EC14}"/>
              </a:ext>
            </a:extLst>
          </p:cNvPr>
          <p:cNvSpPr>
            <a:spLocks noGrp="1"/>
          </p:cNvSpPr>
          <p:nvPr>
            <p:ph type="body" idx="1"/>
          </p:nvPr>
        </p:nvSpPr>
        <p:spPr/>
        <p:txBody>
          <a:bodyPr/>
          <a:lstStyle/>
          <a:p>
            <a:endParaRPr lang="en-US" dirty="0"/>
          </a:p>
        </p:txBody>
      </p:sp>
      <p:pic>
        <p:nvPicPr>
          <p:cNvPr id="5" name="Picture 4" descr="Diagram, engineering drawing&#10;&#10;Description automatically generated">
            <a:extLst>
              <a:ext uri="{FF2B5EF4-FFF2-40B4-BE49-F238E27FC236}">
                <a16:creationId xmlns:a16="http://schemas.microsoft.com/office/drawing/2014/main" id="{3D57EAA4-78AA-3115-682C-E4A5FCF4B654}"/>
              </a:ext>
            </a:extLst>
          </p:cNvPr>
          <p:cNvPicPr>
            <a:picLocks noChangeAspect="1"/>
          </p:cNvPicPr>
          <p:nvPr/>
        </p:nvPicPr>
        <p:blipFill>
          <a:blip r:embed="rId2"/>
          <a:stretch>
            <a:fillRect/>
          </a:stretch>
        </p:blipFill>
        <p:spPr>
          <a:xfrm>
            <a:off x="457200" y="1630089"/>
            <a:ext cx="4678636" cy="4678636"/>
          </a:xfrm>
          <a:prstGeom prst="rect">
            <a:avLst/>
          </a:prstGeom>
        </p:spPr>
      </p:pic>
    </p:spTree>
    <p:extLst>
      <p:ext uri="{BB962C8B-B14F-4D97-AF65-F5344CB8AC3E}">
        <p14:creationId xmlns:p14="http://schemas.microsoft.com/office/powerpoint/2010/main" val="2293167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5C7371F-78F9-C6B6-15F0-B7917CD115FA}"/>
              </a:ext>
            </a:extLst>
          </p:cNvPr>
          <p:cNvSpPr>
            <a:spLocks noGrp="1" noChangeArrowheads="1"/>
          </p:cNvSpPr>
          <p:nvPr>
            <p:ph type="title"/>
          </p:nvPr>
        </p:nvSpPr>
        <p:spPr/>
        <p:txBody>
          <a:bodyPr/>
          <a:lstStyle/>
          <a:p>
            <a:pPr eaLnBrk="1" hangingPunct="1"/>
            <a:r>
              <a:rPr lang="en-US" altLang="en-US" sz="4000" b="1" dirty="0">
                <a:ea typeface="ＭＳ Ｐゴシック" panose="020B0600070205080204" pitchFamily="34" charset="-128"/>
              </a:rPr>
              <a:t>Hierarchical Clustering</a:t>
            </a:r>
          </a:p>
        </p:txBody>
      </p:sp>
      <p:sp>
        <p:nvSpPr>
          <p:cNvPr id="45059" name="Rectangle 3">
            <a:extLst>
              <a:ext uri="{FF2B5EF4-FFF2-40B4-BE49-F238E27FC236}">
                <a16:creationId xmlns:a16="http://schemas.microsoft.com/office/drawing/2014/main" id="{F9541119-0D6F-BCD6-E656-553956E502AA}"/>
              </a:ext>
            </a:extLst>
          </p:cNvPr>
          <p:cNvSpPr>
            <a:spLocks noGrp="1" noChangeArrowheads="1"/>
          </p:cNvSpPr>
          <p:nvPr>
            <p:ph type="body" idx="1"/>
          </p:nvPr>
        </p:nvSpPr>
        <p:spPr/>
        <p:txBody>
          <a:bodyPr/>
          <a:lstStyle/>
          <a:p>
            <a:pPr eaLnBrk="1" hangingPunct="1"/>
            <a:r>
              <a:rPr lang="en-US" altLang="en-US" sz="2400" dirty="0">
                <a:ea typeface="ＭＳ Ｐゴシック" panose="020B0600070205080204" pitchFamily="34" charset="-128"/>
              </a:rPr>
              <a:t>Build a tree-based hierarchical taxonomy (</a:t>
            </a:r>
            <a:r>
              <a:rPr lang="en-US" altLang="en-US" sz="2400" i="1" dirty="0">
                <a:ea typeface="ＭＳ Ｐゴシック" panose="020B0600070205080204" pitchFamily="34" charset="-128"/>
              </a:rPr>
              <a:t>dendrogram</a:t>
            </a:r>
            <a:r>
              <a:rPr lang="en-US" altLang="en-US" sz="2400" dirty="0">
                <a:ea typeface="ＭＳ Ｐゴシック" panose="020B0600070205080204" pitchFamily="34" charset="-128"/>
              </a:rPr>
              <a:t>) from a set of documents.</a:t>
            </a:r>
          </a:p>
          <a:p>
            <a:pPr eaLnBrk="1" hangingPunct="1"/>
            <a:endParaRPr lang="en-US" altLang="en-US" dirty="0">
              <a:ea typeface="ＭＳ Ｐゴシック" panose="020B0600070205080204" pitchFamily="34" charset="-128"/>
            </a:endParaRPr>
          </a:p>
          <a:p>
            <a:pPr eaLnBrk="1" hangingPunct="1">
              <a:buFont typeface="Wingdings" pitchFamily="2" charset="2"/>
              <a:buNone/>
            </a:pPr>
            <a:endParaRPr lang="en-US" altLang="en-US" sz="2200" dirty="0">
              <a:ea typeface="ＭＳ Ｐゴシック" panose="020B0600070205080204" pitchFamily="34" charset="-128"/>
            </a:endParaRPr>
          </a:p>
          <a:p>
            <a:pPr eaLnBrk="1" hangingPunct="1"/>
            <a:endParaRPr lang="en-US" altLang="en-US" sz="2200" dirty="0">
              <a:ea typeface="ＭＳ Ｐゴシック" panose="020B0600070205080204" pitchFamily="34" charset="-128"/>
            </a:endParaRPr>
          </a:p>
          <a:p>
            <a:pPr eaLnBrk="1" hangingPunct="1"/>
            <a:endParaRPr lang="en-US" altLang="en-US" sz="2200" dirty="0">
              <a:ea typeface="ＭＳ Ｐゴシック" panose="020B0600070205080204" pitchFamily="34" charset="-128"/>
            </a:endParaRPr>
          </a:p>
          <a:p>
            <a:pPr eaLnBrk="1" hangingPunct="1"/>
            <a:endParaRPr lang="en-US" altLang="en-US" sz="2200" dirty="0">
              <a:ea typeface="ＭＳ Ｐゴシック" panose="020B0600070205080204" pitchFamily="34" charset="-128"/>
            </a:endParaRPr>
          </a:p>
          <a:p>
            <a:pPr eaLnBrk="1" hangingPunct="1"/>
            <a:endParaRPr lang="en-US" altLang="en-US" sz="2200" dirty="0">
              <a:ea typeface="ＭＳ Ｐゴシック" panose="020B0600070205080204" pitchFamily="34" charset="-128"/>
            </a:endParaRPr>
          </a:p>
          <a:p>
            <a:pPr eaLnBrk="1" hangingPunct="1"/>
            <a:r>
              <a:rPr lang="en-US" altLang="en-US" sz="2400" dirty="0">
                <a:ea typeface="ＭＳ Ｐゴシック" panose="020B0600070205080204" pitchFamily="34" charset="-128"/>
              </a:rPr>
              <a:t>One approach: recursive application of a partitional clustering algorithm.</a:t>
            </a:r>
          </a:p>
        </p:txBody>
      </p:sp>
      <p:grpSp>
        <p:nvGrpSpPr>
          <p:cNvPr id="45060" name="Group 4">
            <a:extLst>
              <a:ext uri="{FF2B5EF4-FFF2-40B4-BE49-F238E27FC236}">
                <a16:creationId xmlns:a16="http://schemas.microsoft.com/office/drawing/2014/main" id="{FDC91C2D-628B-D0D9-E6B8-D1E2CFEE8D19}"/>
              </a:ext>
            </a:extLst>
          </p:cNvPr>
          <p:cNvGrpSpPr>
            <a:grpSpLocks/>
          </p:cNvGrpSpPr>
          <p:nvPr/>
        </p:nvGrpSpPr>
        <p:grpSpPr bwMode="auto">
          <a:xfrm>
            <a:off x="1676400" y="2819400"/>
            <a:ext cx="5867400" cy="1981200"/>
            <a:chOff x="1056" y="1536"/>
            <a:chExt cx="3696" cy="1248"/>
          </a:xfrm>
        </p:grpSpPr>
        <p:sp>
          <p:nvSpPr>
            <p:cNvPr id="45062" name="Text Box 5">
              <a:extLst>
                <a:ext uri="{FF2B5EF4-FFF2-40B4-BE49-F238E27FC236}">
                  <a16:creationId xmlns:a16="http://schemas.microsoft.com/office/drawing/2014/main" id="{BCB86B14-D2B0-9C55-D316-3CF8E399216F}"/>
                </a:ext>
              </a:extLst>
            </p:cNvPr>
            <p:cNvSpPr txBox="1">
              <a:spLocks noChangeArrowheads="1"/>
            </p:cNvSpPr>
            <p:nvPr/>
          </p:nvSpPr>
          <p:spPr bwMode="auto">
            <a:xfrm>
              <a:off x="2688" y="153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spcBef>
                  <a:spcPct val="50000"/>
                </a:spcBef>
              </a:pPr>
              <a:r>
                <a:rPr lang="en-US" altLang="en-US" sz="2000">
                  <a:solidFill>
                    <a:schemeClr val="tx2"/>
                  </a:solidFill>
                  <a:latin typeface="Times New Roman" panose="02020603050405020304" pitchFamily="18" charset="0"/>
                </a:rPr>
                <a:t>animal</a:t>
              </a:r>
            </a:p>
          </p:txBody>
        </p:sp>
        <p:sp>
          <p:nvSpPr>
            <p:cNvPr id="45063" name="Text Box 6">
              <a:extLst>
                <a:ext uri="{FF2B5EF4-FFF2-40B4-BE49-F238E27FC236}">
                  <a16:creationId xmlns:a16="http://schemas.microsoft.com/office/drawing/2014/main" id="{4659B5C7-76DE-7F3B-304A-61E2D38D0006}"/>
                </a:ext>
              </a:extLst>
            </p:cNvPr>
            <p:cNvSpPr txBox="1">
              <a:spLocks noChangeArrowheads="1"/>
            </p:cNvSpPr>
            <p:nvPr/>
          </p:nvSpPr>
          <p:spPr bwMode="auto">
            <a:xfrm>
              <a:off x="1728" y="1872"/>
              <a:ext cx="7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chemeClr val="tx2"/>
                  </a:solidFill>
                  <a:latin typeface="Times New Roman" panose="02020603050405020304" pitchFamily="18" charset="0"/>
                </a:rPr>
                <a:t>vertebrate</a:t>
              </a:r>
            </a:p>
          </p:txBody>
        </p:sp>
        <p:sp>
          <p:nvSpPr>
            <p:cNvPr id="45064" name="Text Box 7">
              <a:extLst>
                <a:ext uri="{FF2B5EF4-FFF2-40B4-BE49-F238E27FC236}">
                  <a16:creationId xmlns:a16="http://schemas.microsoft.com/office/drawing/2014/main" id="{F5B06992-E6D8-ECEC-850B-94C894BCD23B}"/>
                </a:ext>
              </a:extLst>
            </p:cNvPr>
            <p:cNvSpPr txBox="1">
              <a:spLocks noChangeArrowheads="1"/>
            </p:cNvSpPr>
            <p:nvPr/>
          </p:nvSpPr>
          <p:spPr bwMode="auto">
            <a:xfrm>
              <a:off x="1056" y="2256"/>
              <a:ext cx="36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chemeClr val="tx2"/>
                  </a:solidFill>
                  <a:latin typeface="Times New Roman" panose="02020603050405020304" pitchFamily="18" charset="0"/>
                </a:rPr>
                <a:t>fish reptile amphib. mammal      worm insect crustacean</a:t>
              </a:r>
            </a:p>
          </p:txBody>
        </p:sp>
        <p:sp>
          <p:nvSpPr>
            <p:cNvPr id="45065" name="Text Box 8">
              <a:extLst>
                <a:ext uri="{FF2B5EF4-FFF2-40B4-BE49-F238E27FC236}">
                  <a16:creationId xmlns:a16="http://schemas.microsoft.com/office/drawing/2014/main" id="{8A3130C7-4ADE-4BDB-569A-EAC26034AC51}"/>
                </a:ext>
              </a:extLst>
            </p:cNvPr>
            <p:cNvSpPr txBox="1">
              <a:spLocks noChangeArrowheads="1"/>
            </p:cNvSpPr>
            <p:nvPr/>
          </p:nvSpPr>
          <p:spPr bwMode="auto">
            <a:xfrm>
              <a:off x="3312" y="1872"/>
              <a:ext cx="8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algn="ctr" eaLnBrk="1" hangingPunct="1"/>
              <a:r>
                <a:rPr lang="en-US" altLang="en-US" sz="2000">
                  <a:solidFill>
                    <a:schemeClr val="tx2"/>
                  </a:solidFill>
                  <a:latin typeface="Times New Roman" panose="02020603050405020304" pitchFamily="18" charset="0"/>
                </a:rPr>
                <a:t>invertebrate</a:t>
              </a:r>
            </a:p>
          </p:txBody>
        </p:sp>
        <p:sp>
          <p:nvSpPr>
            <p:cNvPr id="45066" name="Line 9">
              <a:extLst>
                <a:ext uri="{FF2B5EF4-FFF2-40B4-BE49-F238E27FC236}">
                  <a16:creationId xmlns:a16="http://schemas.microsoft.com/office/drawing/2014/main" id="{2ACB3197-B1C4-FC65-2CFA-FCBE41D18BDA}"/>
                </a:ext>
              </a:extLst>
            </p:cNvPr>
            <p:cNvSpPr>
              <a:spLocks noChangeShapeType="1"/>
            </p:cNvSpPr>
            <p:nvPr/>
          </p:nvSpPr>
          <p:spPr bwMode="auto">
            <a:xfrm flipH="1">
              <a:off x="2124" y="1736"/>
              <a:ext cx="962" cy="2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67" name="Line 10">
              <a:extLst>
                <a:ext uri="{FF2B5EF4-FFF2-40B4-BE49-F238E27FC236}">
                  <a16:creationId xmlns:a16="http://schemas.microsoft.com/office/drawing/2014/main" id="{FDEF502A-1339-7C66-22D1-7FCB25C3704A}"/>
                </a:ext>
              </a:extLst>
            </p:cNvPr>
            <p:cNvSpPr>
              <a:spLocks noChangeShapeType="1"/>
            </p:cNvSpPr>
            <p:nvPr/>
          </p:nvSpPr>
          <p:spPr bwMode="auto">
            <a:xfrm>
              <a:off x="3094" y="1736"/>
              <a:ext cx="639" cy="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68" name="Line 11">
              <a:extLst>
                <a:ext uri="{FF2B5EF4-FFF2-40B4-BE49-F238E27FC236}">
                  <a16:creationId xmlns:a16="http://schemas.microsoft.com/office/drawing/2014/main" id="{2DDC5408-F2E9-EBA0-21A2-A010DA084A89}"/>
                </a:ext>
              </a:extLst>
            </p:cNvPr>
            <p:cNvSpPr>
              <a:spLocks noChangeShapeType="1"/>
            </p:cNvSpPr>
            <p:nvPr/>
          </p:nvSpPr>
          <p:spPr bwMode="auto">
            <a:xfrm flipH="1">
              <a:off x="1232" y="2059"/>
              <a:ext cx="876" cy="2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69" name="Line 12">
              <a:extLst>
                <a:ext uri="{FF2B5EF4-FFF2-40B4-BE49-F238E27FC236}">
                  <a16:creationId xmlns:a16="http://schemas.microsoft.com/office/drawing/2014/main" id="{AEFEDBAB-9778-0F97-16B5-11AEA6F58588}"/>
                </a:ext>
              </a:extLst>
            </p:cNvPr>
            <p:cNvSpPr>
              <a:spLocks noChangeShapeType="1"/>
            </p:cNvSpPr>
            <p:nvPr/>
          </p:nvSpPr>
          <p:spPr bwMode="auto">
            <a:xfrm flipH="1">
              <a:off x="1635" y="2059"/>
              <a:ext cx="47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70" name="Line 13">
              <a:extLst>
                <a:ext uri="{FF2B5EF4-FFF2-40B4-BE49-F238E27FC236}">
                  <a16:creationId xmlns:a16="http://schemas.microsoft.com/office/drawing/2014/main" id="{9B70BB72-B6FD-521D-7303-AD0F243C39BE}"/>
                </a:ext>
              </a:extLst>
            </p:cNvPr>
            <p:cNvSpPr>
              <a:spLocks noChangeShapeType="1"/>
            </p:cNvSpPr>
            <p:nvPr/>
          </p:nvSpPr>
          <p:spPr bwMode="auto">
            <a:xfrm>
              <a:off x="2108" y="2059"/>
              <a:ext cx="0" cy="3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71" name="Line 14">
              <a:extLst>
                <a:ext uri="{FF2B5EF4-FFF2-40B4-BE49-F238E27FC236}">
                  <a16:creationId xmlns:a16="http://schemas.microsoft.com/office/drawing/2014/main" id="{3BB15A9A-F0B5-0849-EB24-E480EBA821D6}"/>
                </a:ext>
              </a:extLst>
            </p:cNvPr>
            <p:cNvSpPr>
              <a:spLocks noChangeShapeType="1"/>
            </p:cNvSpPr>
            <p:nvPr/>
          </p:nvSpPr>
          <p:spPr bwMode="auto">
            <a:xfrm>
              <a:off x="2108" y="2059"/>
              <a:ext cx="513"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72" name="Line 15">
              <a:extLst>
                <a:ext uri="{FF2B5EF4-FFF2-40B4-BE49-F238E27FC236}">
                  <a16:creationId xmlns:a16="http://schemas.microsoft.com/office/drawing/2014/main" id="{F93852D1-E8CA-284F-4D9D-FCE7EC9B3D77}"/>
                </a:ext>
              </a:extLst>
            </p:cNvPr>
            <p:cNvSpPr>
              <a:spLocks noChangeShapeType="1"/>
            </p:cNvSpPr>
            <p:nvPr/>
          </p:nvSpPr>
          <p:spPr bwMode="auto">
            <a:xfrm flipH="1">
              <a:off x="3386" y="2044"/>
              <a:ext cx="347" cy="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73" name="Line 16">
              <a:extLst>
                <a:ext uri="{FF2B5EF4-FFF2-40B4-BE49-F238E27FC236}">
                  <a16:creationId xmlns:a16="http://schemas.microsoft.com/office/drawing/2014/main" id="{6D2A5D78-D5E2-7739-C37A-6F33423465FB}"/>
                </a:ext>
              </a:extLst>
            </p:cNvPr>
            <p:cNvSpPr>
              <a:spLocks noChangeShapeType="1"/>
            </p:cNvSpPr>
            <p:nvPr/>
          </p:nvSpPr>
          <p:spPr bwMode="auto">
            <a:xfrm>
              <a:off x="3733" y="2052"/>
              <a:ext cx="0" cy="3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74" name="Line 17">
              <a:extLst>
                <a:ext uri="{FF2B5EF4-FFF2-40B4-BE49-F238E27FC236}">
                  <a16:creationId xmlns:a16="http://schemas.microsoft.com/office/drawing/2014/main" id="{56CF85E8-B321-8D2D-A3C7-0D818C02EC89}"/>
                </a:ext>
              </a:extLst>
            </p:cNvPr>
            <p:cNvSpPr>
              <a:spLocks noChangeShapeType="1"/>
            </p:cNvSpPr>
            <p:nvPr/>
          </p:nvSpPr>
          <p:spPr bwMode="auto">
            <a:xfrm>
              <a:off x="3733" y="2059"/>
              <a:ext cx="537" cy="2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45075" name="Group 18">
              <a:extLst>
                <a:ext uri="{FF2B5EF4-FFF2-40B4-BE49-F238E27FC236}">
                  <a16:creationId xmlns:a16="http://schemas.microsoft.com/office/drawing/2014/main" id="{89A5ABE6-C73D-18D0-3479-B78182A59E4D}"/>
                </a:ext>
              </a:extLst>
            </p:cNvPr>
            <p:cNvGrpSpPr>
              <a:grpSpLocks/>
            </p:cNvGrpSpPr>
            <p:nvPr/>
          </p:nvGrpSpPr>
          <p:grpSpPr bwMode="auto">
            <a:xfrm>
              <a:off x="1104" y="2448"/>
              <a:ext cx="192" cy="336"/>
              <a:chOff x="1104" y="2448"/>
              <a:chExt cx="192" cy="336"/>
            </a:xfrm>
          </p:grpSpPr>
          <p:sp>
            <p:nvSpPr>
              <p:cNvPr id="45094" name="Line 19">
                <a:extLst>
                  <a:ext uri="{FF2B5EF4-FFF2-40B4-BE49-F238E27FC236}">
                    <a16:creationId xmlns:a16="http://schemas.microsoft.com/office/drawing/2014/main" id="{82CA549B-8A5A-F722-AC56-7426ACD283D2}"/>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95" name="Line 20">
                <a:extLst>
                  <a:ext uri="{FF2B5EF4-FFF2-40B4-BE49-F238E27FC236}">
                    <a16:creationId xmlns:a16="http://schemas.microsoft.com/office/drawing/2014/main" id="{90F36EAE-AF42-B031-A343-686596830136}"/>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5076" name="Group 21">
              <a:extLst>
                <a:ext uri="{FF2B5EF4-FFF2-40B4-BE49-F238E27FC236}">
                  <a16:creationId xmlns:a16="http://schemas.microsoft.com/office/drawing/2014/main" id="{99F07DD1-5610-87A7-A32E-C1155DBB8AD3}"/>
                </a:ext>
              </a:extLst>
            </p:cNvPr>
            <p:cNvGrpSpPr>
              <a:grpSpLocks/>
            </p:cNvGrpSpPr>
            <p:nvPr/>
          </p:nvGrpSpPr>
          <p:grpSpPr bwMode="auto">
            <a:xfrm>
              <a:off x="1440" y="2448"/>
              <a:ext cx="192" cy="336"/>
              <a:chOff x="1104" y="2448"/>
              <a:chExt cx="192" cy="336"/>
            </a:xfrm>
          </p:grpSpPr>
          <p:sp>
            <p:nvSpPr>
              <p:cNvPr id="45092" name="Line 22">
                <a:extLst>
                  <a:ext uri="{FF2B5EF4-FFF2-40B4-BE49-F238E27FC236}">
                    <a16:creationId xmlns:a16="http://schemas.microsoft.com/office/drawing/2014/main" id="{3A9D3B54-0505-5CB9-5A48-1E1BE9A76203}"/>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93" name="Line 23">
                <a:extLst>
                  <a:ext uri="{FF2B5EF4-FFF2-40B4-BE49-F238E27FC236}">
                    <a16:creationId xmlns:a16="http://schemas.microsoft.com/office/drawing/2014/main" id="{66F1D566-F67F-E111-5E74-EEA051C3BDA7}"/>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5077" name="Group 24">
              <a:extLst>
                <a:ext uri="{FF2B5EF4-FFF2-40B4-BE49-F238E27FC236}">
                  <a16:creationId xmlns:a16="http://schemas.microsoft.com/office/drawing/2014/main" id="{1DD75E0C-4086-AC06-2CA6-3122EF71AD17}"/>
                </a:ext>
              </a:extLst>
            </p:cNvPr>
            <p:cNvGrpSpPr>
              <a:grpSpLocks/>
            </p:cNvGrpSpPr>
            <p:nvPr/>
          </p:nvGrpSpPr>
          <p:grpSpPr bwMode="auto">
            <a:xfrm>
              <a:off x="1968" y="2448"/>
              <a:ext cx="192" cy="336"/>
              <a:chOff x="1104" y="2448"/>
              <a:chExt cx="192" cy="336"/>
            </a:xfrm>
          </p:grpSpPr>
          <p:sp>
            <p:nvSpPr>
              <p:cNvPr id="45090" name="Line 25">
                <a:extLst>
                  <a:ext uri="{FF2B5EF4-FFF2-40B4-BE49-F238E27FC236}">
                    <a16:creationId xmlns:a16="http://schemas.microsoft.com/office/drawing/2014/main" id="{FCEC8460-2EE2-6FA6-8F90-9DCA2263BFFF}"/>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91" name="Line 26">
                <a:extLst>
                  <a:ext uri="{FF2B5EF4-FFF2-40B4-BE49-F238E27FC236}">
                    <a16:creationId xmlns:a16="http://schemas.microsoft.com/office/drawing/2014/main" id="{285B0C2B-4B07-81AE-9033-6E01CE77FC38}"/>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5078" name="Group 27">
              <a:extLst>
                <a:ext uri="{FF2B5EF4-FFF2-40B4-BE49-F238E27FC236}">
                  <a16:creationId xmlns:a16="http://schemas.microsoft.com/office/drawing/2014/main" id="{60BB2900-3175-5E3F-720F-018C7F2EE9B8}"/>
                </a:ext>
              </a:extLst>
            </p:cNvPr>
            <p:cNvGrpSpPr>
              <a:grpSpLocks/>
            </p:cNvGrpSpPr>
            <p:nvPr/>
          </p:nvGrpSpPr>
          <p:grpSpPr bwMode="auto">
            <a:xfrm>
              <a:off x="2544" y="2448"/>
              <a:ext cx="192" cy="336"/>
              <a:chOff x="1104" y="2448"/>
              <a:chExt cx="192" cy="336"/>
            </a:xfrm>
          </p:grpSpPr>
          <p:sp>
            <p:nvSpPr>
              <p:cNvPr id="45088" name="Line 28">
                <a:extLst>
                  <a:ext uri="{FF2B5EF4-FFF2-40B4-BE49-F238E27FC236}">
                    <a16:creationId xmlns:a16="http://schemas.microsoft.com/office/drawing/2014/main" id="{40B705C5-AA0E-CBC0-D4DC-B2F7E834C42B}"/>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89" name="Line 29">
                <a:extLst>
                  <a:ext uri="{FF2B5EF4-FFF2-40B4-BE49-F238E27FC236}">
                    <a16:creationId xmlns:a16="http://schemas.microsoft.com/office/drawing/2014/main" id="{84F3C690-A976-8925-E512-BE5FBD7E7CE8}"/>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5079" name="Group 30">
              <a:extLst>
                <a:ext uri="{FF2B5EF4-FFF2-40B4-BE49-F238E27FC236}">
                  <a16:creationId xmlns:a16="http://schemas.microsoft.com/office/drawing/2014/main" id="{69BB6633-85CC-643C-2680-A8B7126F36B8}"/>
                </a:ext>
              </a:extLst>
            </p:cNvPr>
            <p:cNvGrpSpPr>
              <a:grpSpLocks/>
            </p:cNvGrpSpPr>
            <p:nvPr/>
          </p:nvGrpSpPr>
          <p:grpSpPr bwMode="auto">
            <a:xfrm>
              <a:off x="3264" y="2448"/>
              <a:ext cx="192" cy="336"/>
              <a:chOff x="1104" y="2448"/>
              <a:chExt cx="192" cy="336"/>
            </a:xfrm>
          </p:grpSpPr>
          <p:sp>
            <p:nvSpPr>
              <p:cNvPr id="45086" name="Line 31">
                <a:extLst>
                  <a:ext uri="{FF2B5EF4-FFF2-40B4-BE49-F238E27FC236}">
                    <a16:creationId xmlns:a16="http://schemas.microsoft.com/office/drawing/2014/main" id="{88EEDA61-1909-E0EE-08BC-65E7EC56079C}"/>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87" name="Line 32">
                <a:extLst>
                  <a:ext uri="{FF2B5EF4-FFF2-40B4-BE49-F238E27FC236}">
                    <a16:creationId xmlns:a16="http://schemas.microsoft.com/office/drawing/2014/main" id="{EA44E645-2725-D8A1-E6B2-D537B9A42B2F}"/>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5080" name="Group 33">
              <a:extLst>
                <a:ext uri="{FF2B5EF4-FFF2-40B4-BE49-F238E27FC236}">
                  <a16:creationId xmlns:a16="http://schemas.microsoft.com/office/drawing/2014/main" id="{3B9DBAD7-414E-0E17-1C6A-18F37C42A7E3}"/>
                </a:ext>
              </a:extLst>
            </p:cNvPr>
            <p:cNvGrpSpPr>
              <a:grpSpLocks/>
            </p:cNvGrpSpPr>
            <p:nvPr/>
          </p:nvGrpSpPr>
          <p:grpSpPr bwMode="auto">
            <a:xfrm>
              <a:off x="3648" y="2448"/>
              <a:ext cx="192" cy="336"/>
              <a:chOff x="1104" y="2448"/>
              <a:chExt cx="192" cy="336"/>
            </a:xfrm>
          </p:grpSpPr>
          <p:sp>
            <p:nvSpPr>
              <p:cNvPr id="45084" name="Line 34">
                <a:extLst>
                  <a:ext uri="{FF2B5EF4-FFF2-40B4-BE49-F238E27FC236}">
                    <a16:creationId xmlns:a16="http://schemas.microsoft.com/office/drawing/2014/main" id="{0D09663A-43B7-A296-29E2-FFBB0EB2696B}"/>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85" name="Line 35">
                <a:extLst>
                  <a:ext uri="{FF2B5EF4-FFF2-40B4-BE49-F238E27FC236}">
                    <a16:creationId xmlns:a16="http://schemas.microsoft.com/office/drawing/2014/main" id="{3543A333-1E3A-E7D0-E669-A6B84F8AF1CF}"/>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5081" name="Group 36">
              <a:extLst>
                <a:ext uri="{FF2B5EF4-FFF2-40B4-BE49-F238E27FC236}">
                  <a16:creationId xmlns:a16="http://schemas.microsoft.com/office/drawing/2014/main" id="{448731D8-E2AB-9C9F-AF41-B87E9DECA011}"/>
                </a:ext>
              </a:extLst>
            </p:cNvPr>
            <p:cNvGrpSpPr>
              <a:grpSpLocks/>
            </p:cNvGrpSpPr>
            <p:nvPr/>
          </p:nvGrpSpPr>
          <p:grpSpPr bwMode="auto">
            <a:xfrm>
              <a:off x="4224" y="2448"/>
              <a:ext cx="192" cy="336"/>
              <a:chOff x="1104" y="2448"/>
              <a:chExt cx="192" cy="336"/>
            </a:xfrm>
          </p:grpSpPr>
          <p:sp>
            <p:nvSpPr>
              <p:cNvPr id="45082" name="Line 37">
                <a:extLst>
                  <a:ext uri="{FF2B5EF4-FFF2-40B4-BE49-F238E27FC236}">
                    <a16:creationId xmlns:a16="http://schemas.microsoft.com/office/drawing/2014/main" id="{A5D658CF-5BE1-DBFD-CAB1-2BFF9A0214D7}"/>
                  </a:ext>
                </a:extLst>
              </p:cNvPr>
              <p:cNvSpPr>
                <a:spLocks noChangeShapeType="1"/>
              </p:cNvSpPr>
              <p:nvPr/>
            </p:nvSpPr>
            <p:spPr bwMode="auto">
              <a:xfrm flipH="1">
                <a:off x="1104" y="2448"/>
                <a:ext cx="96"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45083" name="Line 38">
                <a:extLst>
                  <a:ext uri="{FF2B5EF4-FFF2-40B4-BE49-F238E27FC236}">
                    <a16:creationId xmlns:a16="http://schemas.microsoft.com/office/drawing/2014/main" id="{60507A87-4BAF-E967-CB04-6A481BF95A40}"/>
                  </a:ext>
                </a:extLst>
              </p:cNvPr>
              <p:cNvSpPr>
                <a:spLocks noChangeShapeType="1"/>
              </p:cNvSpPr>
              <p:nvPr/>
            </p:nvSpPr>
            <p:spPr bwMode="auto">
              <a:xfrm>
                <a:off x="1207" y="2454"/>
                <a:ext cx="89" cy="3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sp>
        <p:nvSpPr>
          <p:cNvPr id="45061" name="TextBox 38">
            <a:extLst>
              <a:ext uri="{FF2B5EF4-FFF2-40B4-BE49-F238E27FC236}">
                <a16:creationId xmlns:a16="http://schemas.microsoft.com/office/drawing/2014/main" id="{4D6BE7B1-BA2B-7627-830A-478B84BEC988}"/>
              </a:ext>
            </a:extLst>
          </p:cNvPr>
          <p:cNvSpPr txBox="1">
            <a:spLocks noChangeArrowheads="1"/>
          </p:cNvSpPr>
          <p:nvPr/>
        </p:nvSpPr>
        <p:spPr bwMode="auto">
          <a:xfrm>
            <a:off x="7620000" y="0"/>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Ch. 17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A3D34E2-6237-C4EA-0D4C-AFD63DB4E7DD}"/>
              </a:ext>
            </a:extLst>
          </p:cNvPr>
          <p:cNvSpPr>
            <a:spLocks noGrp="1"/>
          </p:cNvSpPr>
          <p:nvPr>
            <p:ph type="title"/>
          </p:nvPr>
        </p:nvSpPr>
        <p:spPr/>
        <p:txBody>
          <a:bodyPr/>
          <a:lstStyle/>
          <a:p>
            <a:r>
              <a:rPr lang="en-US" altLang="en-US" sz="3600" b="1" dirty="0">
                <a:solidFill>
                  <a:schemeClr val="tx2"/>
                </a:solidFill>
                <a:latin typeface="Tahoma" panose="020B0604030504040204" pitchFamily="34" charset="0"/>
                <a:ea typeface="ＭＳ Ｐゴシック" panose="020B0600070205080204" pitchFamily="34" charset="-128"/>
                <a:cs typeface="Times New Roman" panose="02020603050405020304" pitchFamily="18" charset="0"/>
              </a:rPr>
              <a:t>Dendrogram: Hierarchical Clustering</a:t>
            </a:r>
            <a:endParaRPr lang="en-US" altLang="en-US" sz="3600" b="1" dirty="0">
              <a:ea typeface="ＭＳ Ｐゴシック" panose="020B0600070205080204" pitchFamily="34" charset="-128"/>
            </a:endParaRPr>
          </a:p>
        </p:txBody>
      </p:sp>
      <p:sp>
        <p:nvSpPr>
          <p:cNvPr id="46083" name="Content Placeholder 7">
            <a:extLst>
              <a:ext uri="{FF2B5EF4-FFF2-40B4-BE49-F238E27FC236}">
                <a16:creationId xmlns:a16="http://schemas.microsoft.com/office/drawing/2014/main" id="{4829E79A-60B4-90D0-BD2B-07FF2D8C6035}"/>
              </a:ext>
            </a:extLst>
          </p:cNvPr>
          <p:cNvSpPr>
            <a:spLocks noGrp="1"/>
          </p:cNvSpPr>
          <p:nvPr>
            <p:ph sz="half" idx="1"/>
          </p:nvPr>
        </p:nvSpPr>
        <p:spPr/>
        <p:txBody>
          <a:bodyPr/>
          <a:lstStyle/>
          <a:p>
            <a:pPr marL="342900" lvl="1" indent="-342900">
              <a:buClr>
                <a:srgbClr val="437085"/>
              </a:buClr>
            </a:pPr>
            <a:r>
              <a:rPr lang="en-US" altLang="zh-CN" sz="2800" dirty="0">
                <a:solidFill>
                  <a:srgbClr val="465142"/>
                </a:solidFill>
                <a:latin typeface="Arial" panose="020B0604020202020204" pitchFamily="34" charset="0"/>
                <a:ea typeface="SimSun" panose="02010600030101010101" pitchFamily="2" charset="-122"/>
                <a:cs typeface="Arial Unicode MS" panose="020B0604020202020204" pitchFamily="34" charset="-128"/>
              </a:rPr>
              <a:t>Clustering obtained by cutting the dendrogram at a desired level: each </a:t>
            </a:r>
            <a:r>
              <a:rPr lang="en-US" altLang="zh-CN" sz="2800" dirty="0">
                <a:latin typeface="Arial" panose="020B0604020202020204" pitchFamily="34" charset="0"/>
                <a:ea typeface="SimSun" panose="02010600030101010101" pitchFamily="2" charset="-122"/>
                <a:cs typeface="Arial Unicode MS" panose="020B0604020202020204" pitchFamily="34" charset="-128"/>
              </a:rPr>
              <a:t>connected</a:t>
            </a:r>
            <a:r>
              <a:rPr lang="en-US" altLang="zh-CN" sz="2800" dirty="0">
                <a:solidFill>
                  <a:srgbClr val="465142"/>
                </a:solidFill>
                <a:latin typeface="Arial" panose="020B0604020202020204" pitchFamily="34" charset="0"/>
                <a:ea typeface="SimSun" panose="02010600030101010101" pitchFamily="2" charset="-122"/>
                <a:cs typeface="Arial Unicode MS" panose="020B0604020202020204" pitchFamily="34" charset="-128"/>
              </a:rPr>
              <a:t> component forms a cluster.</a:t>
            </a:r>
          </a:p>
        </p:txBody>
      </p:sp>
      <p:sp>
        <p:nvSpPr>
          <p:cNvPr id="46084" name="Content Placeholder 10">
            <a:extLst>
              <a:ext uri="{FF2B5EF4-FFF2-40B4-BE49-F238E27FC236}">
                <a16:creationId xmlns:a16="http://schemas.microsoft.com/office/drawing/2014/main" id="{4C900D34-2665-B341-6A52-5B19DE09FD52}"/>
              </a:ext>
            </a:extLst>
          </p:cNvPr>
          <p:cNvSpPr>
            <a:spLocks noGrp="1"/>
          </p:cNvSpPr>
          <p:nvPr>
            <p:ph sz="half" idx="2"/>
          </p:nvPr>
        </p:nvSpPr>
        <p:spPr/>
        <p:txBody>
          <a:bodyPr/>
          <a:lstStyle/>
          <a:p>
            <a:endParaRPr lang="en-US" altLang="en-US">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D1BE5117-C512-6E34-4A75-705E15241772}"/>
              </a:ext>
            </a:extLst>
          </p:cNvPr>
          <p:cNvSpPr>
            <a:spLocks noGrp="1"/>
          </p:cNvSpPr>
          <p:nvPr>
            <p:ph type="sldNum" sz="quarter" idx="12"/>
          </p:nvPr>
        </p:nvSpPr>
        <p:spPr/>
        <p:txBody>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fld id="{1E5D9BFB-EDDD-554E-9DF7-39AFE9A16C07}" type="slidenum">
              <a:rPr lang="en-US" altLang="en-US" sz="1200">
                <a:solidFill>
                  <a:srgbClr val="898989"/>
                </a:solidFill>
                <a:latin typeface="Calibri" panose="020F0502020204030204" pitchFamily="34" charset="0"/>
              </a:rPr>
              <a:pPr eaLnBrk="1" hangingPunct="1"/>
              <a:t>51</a:t>
            </a:fld>
            <a:endParaRPr lang="en-US" altLang="en-US" sz="1200">
              <a:solidFill>
                <a:srgbClr val="898989"/>
              </a:solidFill>
              <a:latin typeface="Calibri" panose="020F0502020204030204" pitchFamily="34" charset="0"/>
            </a:endParaRPr>
          </a:p>
        </p:txBody>
      </p:sp>
      <p:grpSp>
        <p:nvGrpSpPr>
          <p:cNvPr id="46086" name="Group 2">
            <a:extLst>
              <a:ext uri="{FF2B5EF4-FFF2-40B4-BE49-F238E27FC236}">
                <a16:creationId xmlns:a16="http://schemas.microsoft.com/office/drawing/2014/main" id="{28A00D95-A6AE-38FD-1FD7-5D5C2067AC59}"/>
              </a:ext>
            </a:extLst>
          </p:cNvPr>
          <p:cNvGrpSpPr>
            <a:grpSpLocks/>
          </p:cNvGrpSpPr>
          <p:nvPr/>
        </p:nvGrpSpPr>
        <p:grpSpPr bwMode="auto">
          <a:xfrm>
            <a:off x="4800600" y="1752600"/>
            <a:ext cx="4114800" cy="4267200"/>
            <a:chOff x="288" y="720"/>
            <a:chExt cx="4992" cy="3072"/>
          </a:xfrm>
        </p:grpSpPr>
        <p:sp>
          <p:nvSpPr>
            <p:cNvPr id="46087" name="Oval 3">
              <a:extLst>
                <a:ext uri="{FF2B5EF4-FFF2-40B4-BE49-F238E27FC236}">
                  <a16:creationId xmlns:a16="http://schemas.microsoft.com/office/drawing/2014/main" id="{13110517-5B97-19D1-439F-3DA36A80B8B2}"/>
                </a:ext>
              </a:extLst>
            </p:cNvPr>
            <p:cNvSpPr>
              <a:spLocks noChangeArrowheads="1"/>
            </p:cNvSpPr>
            <p:nvPr/>
          </p:nvSpPr>
          <p:spPr bwMode="auto">
            <a:xfrm>
              <a:off x="5184"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88" name="Oval 4">
              <a:extLst>
                <a:ext uri="{FF2B5EF4-FFF2-40B4-BE49-F238E27FC236}">
                  <a16:creationId xmlns:a16="http://schemas.microsoft.com/office/drawing/2014/main" id="{311D23E9-2905-428A-571F-ABCC4A9FD860}"/>
                </a:ext>
              </a:extLst>
            </p:cNvPr>
            <p:cNvSpPr>
              <a:spLocks noChangeArrowheads="1"/>
            </p:cNvSpPr>
            <p:nvPr/>
          </p:nvSpPr>
          <p:spPr bwMode="auto">
            <a:xfrm>
              <a:off x="4512"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89" name="Oval 5">
              <a:extLst>
                <a:ext uri="{FF2B5EF4-FFF2-40B4-BE49-F238E27FC236}">
                  <a16:creationId xmlns:a16="http://schemas.microsoft.com/office/drawing/2014/main" id="{15B8E078-5164-FC03-0814-BDE0763F0FA0}"/>
                </a:ext>
              </a:extLst>
            </p:cNvPr>
            <p:cNvSpPr>
              <a:spLocks noChangeArrowheads="1"/>
            </p:cNvSpPr>
            <p:nvPr/>
          </p:nvSpPr>
          <p:spPr bwMode="auto">
            <a:xfrm>
              <a:off x="3888"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90" name="Oval 6">
              <a:extLst>
                <a:ext uri="{FF2B5EF4-FFF2-40B4-BE49-F238E27FC236}">
                  <a16:creationId xmlns:a16="http://schemas.microsoft.com/office/drawing/2014/main" id="{F5E9C220-EF75-7C06-093A-D2D329DA8417}"/>
                </a:ext>
              </a:extLst>
            </p:cNvPr>
            <p:cNvSpPr>
              <a:spLocks noChangeArrowheads="1"/>
            </p:cNvSpPr>
            <p:nvPr/>
          </p:nvSpPr>
          <p:spPr bwMode="auto">
            <a:xfrm>
              <a:off x="3312"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91" name="Oval 7">
              <a:extLst>
                <a:ext uri="{FF2B5EF4-FFF2-40B4-BE49-F238E27FC236}">
                  <a16:creationId xmlns:a16="http://schemas.microsoft.com/office/drawing/2014/main" id="{C5112446-5E4B-1675-C5D6-26E255CF0D50}"/>
                </a:ext>
              </a:extLst>
            </p:cNvPr>
            <p:cNvSpPr>
              <a:spLocks noChangeArrowheads="1"/>
            </p:cNvSpPr>
            <p:nvPr/>
          </p:nvSpPr>
          <p:spPr bwMode="auto">
            <a:xfrm>
              <a:off x="2688"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92" name="Oval 8">
              <a:extLst>
                <a:ext uri="{FF2B5EF4-FFF2-40B4-BE49-F238E27FC236}">
                  <a16:creationId xmlns:a16="http://schemas.microsoft.com/office/drawing/2014/main" id="{564E7E25-09E6-A215-F5CB-FC3F7F91B97F}"/>
                </a:ext>
              </a:extLst>
            </p:cNvPr>
            <p:cNvSpPr>
              <a:spLocks noChangeArrowheads="1"/>
            </p:cNvSpPr>
            <p:nvPr/>
          </p:nvSpPr>
          <p:spPr bwMode="auto">
            <a:xfrm>
              <a:off x="2064"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93" name="Oval 9">
              <a:extLst>
                <a:ext uri="{FF2B5EF4-FFF2-40B4-BE49-F238E27FC236}">
                  <a16:creationId xmlns:a16="http://schemas.microsoft.com/office/drawing/2014/main" id="{7099F4A0-7FB1-0F70-4027-A918EF2BC74D}"/>
                </a:ext>
              </a:extLst>
            </p:cNvPr>
            <p:cNvSpPr>
              <a:spLocks noChangeArrowheads="1"/>
            </p:cNvSpPr>
            <p:nvPr/>
          </p:nvSpPr>
          <p:spPr bwMode="auto">
            <a:xfrm>
              <a:off x="1488"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94" name="Oval 10">
              <a:extLst>
                <a:ext uri="{FF2B5EF4-FFF2-40B4-BE49-F238E27FC236}">
                  <a16:creationId xmlns:a16="http://schemas.microsoft.com/office/drawing/2014/main" id="{8C700609-22AB-8924-F9A4-E319C202FBB2}"/>
                </a:ext>
              </a:extLst>
            </p:cNvPr>
            <p:cNvSpPr>
              <a:spLocks noChangeArrowheads="1"/>
            </p:cNvSpPr>
            <p:nvPr/>
          </p:nvSpPr>
          <p:spPr bwMode="auto">
            <a:xfrm>
              <a:off x="864"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95" name="Oval 11">
              <a:extLst>
                <a:ext uri="{FF2B5EF4-FFF2-40B4-BE49-F238E27FC236}">
                  <a16:creationId xmlns:a16="http://schemas.microsoft.com/office/drawing/2014/main" id="{2F69141E-10F8-E3F7-67F5-E9C678BA1CA3}"/>
                </a:ext>
              </a:extLst>
            </p:cNvPr>
            <p:cNvSpPr>
              <a:spLocks noChangeArrowheads="1"/>
            </p:cNvSpPr>
            <p:nvPr/>
          </p:nvSpPr>
          <p:spPr bwMode="auto">
            <a:xfrm>
              <a:off x="288" y="3696"/>
              <a:ext cx="96" cy="96"/>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endParaRPr lang="en-US" altLang="en-US"/>
            </a:p>
          </p:txBody>
        </p:sp>
        <p:sp>
          <p:nvSpPr>
            <p:cNvPr id="46096" name="Line 12">
              <a:extLst>
                <a:ext uri="{FF2B5EF4-FFF2-40B4-BE49-F238E27FC236}">
                  <a16:creationId xmlns:a16="http://schemas.microsoft.com/office/drawing/2014/main" id="{445F4F38-39D2-34CF-F47E-4561DF27FEC1}"/>
                </a:ext>
              </a:extLst>
            </p:cNvPr>
            <p:cNvSpPr>
              <a:spLocks noChangeShapeType="1"/>
            </p:cNvSpPr>
            <p:nvPr/>
          </p:nvSpPr>
          <p:spPr bwMode="auto">
            <a:xfrm>
              <a:off x="336" y="3168"/>
              <a:ext cx="5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13">
              <a:extLst>
                <a:ext uri="{FF2B5EF4-FFF2-40B4-BE49-F238E27FC236}">
                  <a16:creationId xmlns:a16="http://schemas.microsoft.com/office/drawing/2014/main" id="{0D0E76DE-E21B-3220-2969-AF63D4888BA3}"/>
                </a:ext>
              </a:extLst>
            </p:cNvPr>
            <p:cNvSpPr>
              <a:spLocks noChangeShapeType="1"/>
            </p:cNvSpPr>
            <p:nvPr/>
          </p:nvSpPr>
          <p:spPr bwMode="auto">
            <a:xfrm>
              <a:off x="912" y="3168"/>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4">
              <a:extLst>
                <a:ext uri="{FF2B5EF4-FFF2-40B4-BE49-F238E27FC236}">
                  <a16:creationId xmlns:a16="http://schemas.microsoft.com/office/drawing/2014/main" id="{9012F2CC-C62E-E3F4-9738-DF94429227A6}"/>
                </a:ext>
              </a:extLst>
            </p:cNvPr>
            <p:cNvSpPr>
              <a:spLocks noChangeShapeType="1"/>
            </p:cNvSpPr>
            <p:nvPr/>
          </p:nvSpPr>
          <p:spPr bwMode="auto">
            <a:xfrm>
              <a:off x="2112" y="3168"/>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15">
              <a:extLst>
                <a:ext uri="{FF2B5EF4-FFF2-40B4-BE49-F238E27FC236}">
                  <a16:creationId xmlns:a16="http://schemas.microsoft.com/office/drawing/2014/main" id="{19DEC09C-5FA9-D84F-C5BF-8B04C1A5E705}"/>
                </a:ext>
              </a:extLst>
            </p:cNvPr>
            <p:cNvSpPr>
              <a:spLocks noChangeShapeType="1"/>
            </p:cNvSpPr>
            <p:nvPr/>
          </p:nvSpPr>
          <p:spPr bwMode="auto">
            <a:xfrm>
              <a:off x="2112" y="3168"/>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16">
              <a:extLst>
                <a:ext uri="{FF2B5EF4-FFF2-40B4-BE49-F238E27FC236}">
                  <a16:creationId xmlns:a16="http://schemas.microsoft.com/office/drawing/2014/main" id="{97B5344A-9A1E-223C-5103-3A0F32C2E97D}"/>
                </a:ext>
              </a:extLst>
            </p:cNvPr>
            <p:cNvSpPr>
              <a:spLocks noChangeShapeType="1"/>
            </p:cNvSpPr>
            <p:nvPr/>
          </p:nvSpPr>
          <p:spPr bwMode="auto">
            <a:xfrm>
              <a:off x="2736" y="3168"/>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17">
              <a:extLst>
                <a:ext uri="{FF2B5EF4-FFF2-40B4-BE49-F238E27FC236}">
                  <a16:creationId xmlns:a16="http://schemas.microsoft.com/office/drawing/2014/main" id="{FFB479EC-FF5C-6149-435A-4A212434B735}"/>
                </a:ext>
              </a:extLst>
            </p:cNvPr>
            <p:cNvSpPr>
              <a:spLocks noChangeShapeType="1"/>
            </p:cNvSpPr>
            <p:nvPr/>
          </p:nvSpPr>
          <p:spPr bwMode="auto">
            <a:xfrm>
              <a:off x="4560"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18">
              <a:extLst>
                <a:ext uri="{FF2B5EF4-FFF2-40B4-BE49-F238E27FC236}">
                  <a16:creationId xmlns:a16="http://schemas.microsoft.com/office/drawing/2014/main" id="{16BB5085-1638-564B-82CB-5575B0D76F80}"/>
                </a:ext>
              </a:extLst>
            </p:cNvPr>
            <p:cNvSpPr>
              <a:spLocks noChangeShapeType="1"/>
            </p:cNvSpPr>
            <p:nvPr/>
          </p:nvSpPr>
          <p:spPr bwMode="auto">
            <a:xfrm>
              <a:off x="4560" y="3216"/>
              <a:ext cx="6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19">
              <a:extLst>
                <a:ext uri="{FF2B5EF4-FFF2-40B4-BE49-F238E27FC236}">
                  <a16:creationId xmlns:a16="http://schemas.microsoft.com/office/drawing/2014/main" id="{23DD2FBE-1067-8764-40B3-0D0A61075070}"/>
                </a:ext>
              </a:extLst>
            </p:cNvPr>
            <p:cNvSpPr>
              <a:spLocks noChangeShapeType="1"/>
            </p:cNvSpPr>
            <p:nvPr/>
          </p:nvSpPr>
          <p:spPr bwMode="auto">
            <a:xfrm>
              <a:off x="5232"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20">
              <a:extLst>
                <a:ext uri="{FF2B5EF4-FFF2-40B4-BE49-F238E27FC236}">
                  <a16:creationId xmlns:a16="http://schemas.microsoft.com/office/drawing/2014/main" id="{75629AEC-A80E-D6FB-02B3-DEE1925912FD}"/>
                </a:ext>
              </a:extLst>
            </p:cNvPr>
            <p:cNvSpPr>
              <a:spLocks noChangeShapeType="1"/>
            </p:cNvSpPr>
            <p:nvPr/>
          </p:nvSpPr>
          <p:spPr bwMode="auto">
            <a:xfrm>
              <a:off x="624" y="2688"/>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5" name="Line 21">
              <a:extLst>
                <a:ext uri="{FF2B5EF4-FFF2-40B4-BE49-F238E27FC236}">
                  <a16:creationId xmlns:a16="http://schemas.microsoft.com/office/drawing/2014/main" id="{6356BF5C-263B-372B-C726-E0083DBABD8F}"/>
                </a:ext>
              </a:extLst>
            </p:cNvPr>
            <p:cNvSpPr>
              <a:spLocks noChangeShapeType="1"/>
            </p:cNvSpPr>
            <p:nvPr/>
          </p:nvSpPr>
          <p:spPr bwMode="auto">
            <a:xfrm>
              <a:off x="624" y="2688"/>
              <a:ext cx="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6" name="Line 22">
              <a:extLst>
                <a:ext uri="{FF2B5EF4-FFF2-40B4-BE49-F238E27FC236}">
                  <a16:creationId xmlns:a16="http://schemas.microsoft.com/office/drawing/2014/main" id="{269EA4EB-BF37-236C-C57E-ED35B573DD58}"/>
                </a:ext>
              </a:extLst>
            </p:cNvPr>
            <p:cNvSpPr>
              <a:spLocks noChangeShapeType="1"/>
            </p:cNvSpPr>
            <p:nvPr/>
          </p:nvSpPr>
          <p:spPr bwMode="auto">
            <a:xfrm>
              <a:off x="1536" y="2688"/>
              <a:ext cx="0" cy="105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7" name="Line 23">
              <a:extLst>
                <a:ext uri="{FF2B5EF4-FFF2-40B4-BE49-F238E27FC236}">
                  <a16:creationId xmlns:a16="http://schemas.microsoft.com/office/drawing/2014/main" id="{707513EA-A27C-174F-8345-140FFC3A9DEF}"/>
                </a:ext>
              </a:extLst>
            </p:cNvPr>
            <p:cNvSpPr>
              <a:spLocks noChangeShapeType="1"/>
            </p:cNvSpPr>
            <p:nvPr/>
          </p:nvSpPr>
          <p:spPr bwMode="auto">
            <a:xfrm>
              <a:off x="2352" y="2688"/>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8" name="Line 24">
              <a:extLst>
                <a:ext uri="{FF2B5EF4-FFF2-40B4-BE49-F238E27FC236}">
                  <a16:creationId xmlns:a16="http://schemas.microsoft.com/office/drawing/2014/main" id="{8F15E246-48E5-A740-FAAF-B27649E28CFA}"/>
                </a:ext>
              </a:extLst>
            </p:cNvPr>
            <p:cNvSpPr>
              <a:spLocks noChangeShapeType="1"/>
            </p:cNvSpPr>
            <p:nvPr/>
          </p:nvSpPr>
          <p:spPr bwMode="auto">
            <a:xfrm>
              <a:off x="2400" y="2688"/>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9" name="Line 25">
              <a:extLst>
                <a:ext uri="{FF2B5EF4-FFF2-40B4-BE49-F238E27FC236}">
                  <a16:creationId xmlns:a16="http://schemas.microsoft.com/office/drawing/2014/main" id="{4968B8B2-E5B0-42E9-1AA5-9B7BC313DB80}"/>
                </a:ext>
              </a:extLst>
            </p:cNvPr>
            <p:cNvSpPr>
              <a:spLocks noChangeShapeType="1"/>
            </p:cNvSpPr>
            <p:nvPr/>
          </p:nvSpPr>
          <p:spPr bwMode="auto">
            <a:xfrm>
              <a:off x="2448" y="2688"/>
              <a:ext cx="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0" name="Line 26">
              <a:extLst>
                <a:ext uri="{FF2B5EF4-FFF2-40B4-BE49-F238E27FC236}">
                  <a16:creationId xmlns:a16="http://schemas.microsoft.com/office/drawing/2014/main" id="{E9B3C6ED-44B0-E7C2-2EBD-E16136EC0671}"/>
                </a:ext>
              </a:extLst>
            </p:cNvPr>
            <p:cNvSpPr>
              <a:spLocks noChangeShapeType="1"/>
            </p:cNvSpPr>
            <p:nvPr/>
          </p:nvSpPr>
          <p:spPr bwMode="auto">
            <a:xfrm>
              <a:off x="3360" y="2688"/>
              <a:ext cx="0" cy="105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1" name="Line 27">
              <a:extLst>
                <a:ext uri="{FF2B5EF4-FFF2-40B4-BE49-F238E27FC236}">
                  <a16:creationId xmlns:a16="http://schemas.microsoft.com/office/drawing/2014/main" id="{191D2288-4881-2AA2-113A-28C3834494E2}"/>
                </a:ext>
              </a:extLst>
            </p:cNvPr>
            <p:cNvSpPr>
              <a:spLocks noChangeShapeType="1"/>
            </p:cNvSpPr>
            <p:nvPr/>
          </p:nvSpPr>
          <p:spPr bwMode="auto">
            <a:xfrm>
              <a:off x="2400" y="268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2" name="Line 28">
              <a:extLst>
                <a:ext uri="{FF2B5EF4-FFF2-40B4-BE49-F238E27FC236}">
                  <a16:creationId xmlns:a16="http://schemas.microsoft.com/office/drawing/2014/main" id="{1846F7C0-F9A9-83D6-CF3E-FF3CF78D21D0}"/>
                </a:ext>
              </a:extLst>
            </p:cNvPr>
            <p:cNvSpPr>
              <a:spLocks noChangeShapeType="1"/>
            </p:cNvSpPr>
            <p:nvPr/>
          </p:nvSpPr>
          <p:spPr bwMode="auto">
            <a:xfrm>
              <a:off x="2880" y="2160"/>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3" name="Line 29">
              <a:extLst>
                <a:ext uri="{FF2B5EF4-FFF2-40B4-BE49-F238E27FC236}">
                  <a16:creationId xmlns:a16="http://schemas.microsoft.com/office/drawing/2014/main" id="{F15D7C22-B4A0-C23D-3757-FD20BC316900}"/>
                </a:ext>
              </a:extLst>
            </p:cNvPr>
            <p:cNvSpPr>
              <a:spLocks noChangeShapeType="1"/>
            </p:cNvSpPr>
            <p:nvPr/>
          </p:nvSpPr>
          <p:spPr bwMode="auto">
            <a:xfrm flipV="1">
              <a:off x="3936" y="2160"/>
              <a:ext cx="0" cy="15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4" name="Line 30">
              <a:extLst>
                <a:ext uri="{FF2B5EF4-FFF2-40B4-BE49-F238E27FC236}">
                  <a16:creationId xmlns:a16="http://schemas.microsoft.com/office/drawing/2014/main" id="{F57F6C90-B722-C729-8A55-1936213BCD42}"/>
                </a:ext>
              </a:extLst>
            </p:cNvPr>
            <p:cNvSpPr>
              <a:spLocks noChangeShapeType="1"/>
            </p:cNvSpPr>
            <p:nvPr/>
          </p:nvSpPr>
          <p:spPr bwMode="auto">
            <a:xfrm>
              <a:off x="2880" y="2160"/>
              <a:ext cx="10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5" name="Line 31">
              <a:extLst>
                <a:ext uri="{FF2B5EF4-FFF2-40B4-BE49-F238E27FC236}">
                  <a16:creationId xmlns:a16="http://schemas.microsoft.com/office/drawing/2014/main" id="{3CAE8025-62DD-5CA7-019F-5C6D0347881B}"/>
                </a:ext>
              </a:extLst>
            </p:cNvPr>
            <p:cNvSpPr>
              <a:spLocks noChangeShapeType="1"/>
            </p:cNvSpPr>
            <p:nvPr/>
          </p:nvSpPr>
          <p:spPr bwMode="auto">
            <a:xfrm>
              <a:off x="3408" y="1632"/>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6" name="Line 32">
              <a:extLst>
                <a:ext uri="{FF2B5EF4-FFF2-40B4-BE49-F238E27FC236}">
                  <a16:creationId xmlns:a16="http://schemas.microsoft.com/office/drawing/2014/main" id="{2E9EC29C-D308-1825-49D1-9AC23F948F51}"/>
                </a:ext>
              </a:extLst>
            </p:cNvPr>
            <p:cNvSpPr>
              <a:spLocks noChangeShapeType="1"/>
            </p:cNvSpPr>
            <p:nvPr/>
          </p:nvSpPr>
          <p:spPr bwMode="auto">
            <a:xfrm flipV="1">
              <a:off x="4896" y="1584"/>
              <a:ext cx="0" cy="16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7" name="Line 33">
              <a:extLst>
                <a:ext uri="{FF2B5EF4-FFF2-40B4-BE49-F238E27FC236}">
                  <a16:creationId xmlns:a16="http://schemas.microsoft.com/office/drawing/2014/main" id="{77B4553E-2078-3EFE-1224-85C8017BD58F}"/>
                </a:ext>
              </a:extLst>
            </p:cNvPr>
            <p:cNvSpPr>
              <a:spLocks noChangeShapeType="1"/>
            </p:cNvSpPr>
            <p:nvPr/>
          </p:nvSpPr>
          <p:spPr bwMode="auto">
            <a:xfrm flipH="1">
              <a:off x="3408" y="1584"/>
              <a:ext cx="14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8" name="Line 34">
              <a:extLst>
                <a:ext uri="{FF2B5EF4-FFF2-40B4-BE49-F238E27FC236}">
                  <a16:creationId xmlns:a16="http://schemas.microsoft.com/office/drawing/2014/main" id="{F1CF441D-78C6-55A7-4E82-724A01CCA630}"/>
                </a:ext>
              </a:extLst>
            </p:cNvPr>
            <p:cNvSpPr>
              <a:spLocks noChangeShapeType="1"/>
            </p:cNvSpPr>
            <p:nvPr/>
          </p:nvSpPr>
          <p:spPr bwMode="auto">
            <a:xfrm flipV="1">
              <a:off x="3408" y="1584"/>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9" name="Line 35">
              <a:extLst>
                <a:ext uri="{FF2B5EF4-FFF2-40B4-BE49-F238E27FC236}">
                  <a16:creationId xmlns:a16="http://schemas.microsoft.com/office/drawing/2014/main" id="{BD933B90-0FC1-49D5-4813-03FAE82FFEE7}"/>
                </a:ext>
              </a:extLst>
            </p:cNvPr>
            <p:cNvSpPr>
              <a:spLocks noChangeShapeType="1"/>
            </p:cNvSpPr>
            <p:nvPr/>
          </p:nvSpPr>
          <p:spPr bwMode="auto">
            <a:xfrm>
              <a:off x="4128" y="1008"/>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20" name="Line 36">
              <a:extLst>
                <a:ext uri="{FF2B5EF4-FFF2-40B4-BE49-F238E27FC236}">
                  <a16:creationId xmlns:a16="http://schemas.microsoft.com/office/drawing/2014/main" id="{6A3AA673-BEB6-EA58-927D-0AB992FADDAE}"/>
                </a:ext>
              </a:extLst>
            </p:cNvPr>
            <p:cNvSpPr>
              <a:spLocks noChangeShapeType="1"/>
            </p:cNvSpPr>
            <p:nvPr/>
          </p:nvSpPr>
          <p:spPr bwMode="auto">
            <a:xfrm flipH="1">
              <a:off x="1152" y="1008"/>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21" name="Line 37">
              <a:extLst>
                <a:ext uri="{FF2B5EF4-FFF2-40B4-BE49-F238E27FC236}">
                  <a16:creationId xmlns:a16="http://schemas.microsoft.com/office/drawing/2014/main" id="{8A9C6B4B-D8A4-02D4-47FC-A34924D4BBE4}"/>
                </a:ext>
              </a:extLst>
            </p:cNvPr>
            <p:cNvSpPr>
              <a:spLocks noChangeShapeType="1"/>
            </p:cNvSpPr>
            <p:nvPr/>
          </p:nvSpPr>
          <p:spPr bwMode="auto">
            <a:xfrm flipV="1">
              <a:off x="1056" y="1008"/>
              <a:ext cx="0" cy="16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22" name="Line 38">
              <a:extLst>
                <a:ext uri="{FF2B5EF4-FFF2-40B4-BE49-F238E27FC236}">
                  <a16:creationId xmlns:a16="http://schemas.microsoft.com/office/drawing/2014/main" id="{8FD6067A-52C3-D075-5068-69EBF691854B}"/>
                </a:ext>
              </a:extLst>
            </p:cNvPr>
            <p:cNvSpPr>
              <a:spLocks noChangeShapeType="1"/>
            </p:cNvSpPr>
            <p:nvPr/>
          </p:nvSpPr>
          <p:spPr bwMode="auto">
            <a:xfrm>
              <a:off x="1392" y="1008"/>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23" name="Line 39">
              <a:extLst>
                <a:ext uri="{FF2B5EF4-FFF2-40B4-BE49-F238E27FC236}">
                  <a16:creationId xmlns:a16="http://schemas.microsoft.com/office/drawing/2014/main" id="{26C85486-6A6A-3B3A-9D21-3A89B8EF77BD}"/>
                </a:ext>
              </a:extLst>
            </p:cNvPr>
            <p:cNvSpPr>
              <a:spLocks noChangeShapeType="1"/>
            </p:cNvSpPr>
            <p:nvPr/>
          </p:nvSpPr>
          <p:spPr bwMode="auto">
            <a:xfrm flipH="1">
              <a:off x="1056" y="1008"/>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24" name="Line 40">
              <a:extLst>
                <a:ext uri="{FF2B5EF4-FFF2-40B4-BE49-F238E27FC236}">
                  <a16:creationId xmlns:a16="http://schemas.microsoft.com/office/drawing/2014/main" id="{921B2CF6-2763-15B0-20EF-FA06F12FB2A3}"/>
                </a:ext>
              </a:extLst>
            </p:cNvPr>
            <p:cNvSpPr>
              <a:spLocks noChangeShapeType="1"/>
            </p:cNvSpPr>
            <p:nvPr/>
          </p:nvSpPr>
          <p:spPr bwMode="auto">
            <a:xfrm flipV="1">
              <a:off x="2592" y="720"/>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25" name="Line 41">
              <a:extLst>
                <a:ext uri="{FF2B5EF4-FFF2-40B4-BE49-F238E27FC236}">
                  <a16:creationId xmlns:a16="http://schemas.microsoft.com/office/drawing/2014/main" id="{EFD09312-118A-DC17-29C6-680E3740B68F}"/>
                </a:ext>
              </a:extLst>
            </p:cNvPr>
            <p:cNvSpPr>
              <a:spLocks noChangeShapeType="1"/>
            </p:cNvSpPr>
            <p:nvPr/>
          </p:nvSpPr>
          <p:spPr bwMode="auto">
            <a:xfrm>
              <a:off x="336" y="3168"/>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78F6C41-5D09-5E23-D726-F364C244124F}"/>
              </a:ext>
            </a:extLst>
          </p:cNvPr>
          <p:cNvSpPr>
            <a:spLocks noGrp="1" noChangeArrowheads="1"/>
          </p:cNvSpPr>
          <p:nvPr>
            <p:ph type="title"/>
          </p:nvPr>
        </p:nvSpPr>
        <p:spPr>
          <a:xfrm>
            <a:off x="457200" y="373494"/>
            <a:ext cx="8229600" cy="1143000"/>
          </a:xfrm>
        </p:spPr>
        <p:txBody>
          <a:bodyPr/>
          <a:lstStyle/>
          <a:p>
            <a:pPr eaLnBrk="1" hangingPunct="1"/>
            <a:r>
              <a:rPr lang="en-US" altLang="en-US" sz="4000" b="1" dirty="0">
                <a:solidFill>
                  <a:schemeClr val="accent6"/>
                </a:solidFill>
                <a:ea typeface="ＭＳ Ｐゴシック" panose="020B0600070205080204" pitchFamily="34" charset="-128"/>
              </a:rPr>
              <a:t>Hierarchical Agglomerative Clustering (HAC)</a:t>
            </a:r>
          </a:p>
        </p:txBody>
      </p:sp>
      <p:sp>
        <p:nvSpPr>
          <p:cNvPr id="47107" name="Rectangle 3">
            <a:extLst>
              <a:ext uri="{FF2B5EF4-FFF2-40B4-BE49-F238E27FC236}">
                <a16:creationId xmlns:a16="http://schemas.microsoft.com/office/drawing/2014/main" id="{7EA46CDD-9694-DF0B-E78E-01B996D37D96}"/>
              </a:ext>
            </a:extLst>
          </p:cNvPr>
          <p:cNvSpPr>
            <a:spLocks noGrp="1" noChangeArrowheads="1"/>
          </p:cNvSpPr>
          <p:nvPr>
            <p:ph type="body" idx="1"/>
          </p:nvPr>
        </p:nvSpPr>
        <p:spPr>
          <a:xfrm>
            <a:off x="444843" y="2057400"/>
            <a:ext cx="8229600" cy="4525963"/>
          </a:xfrm>
        </p:spPr>
        <p:txBody>
          <a:bodyPr/>
          <a:lstStyle/>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Starts with each doc in a separate cluster</a:t>
            </a:r>
          </a:p>
          <a:p>
            <a:pPr lvl="1"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then repeatedly joins the </a:t>
            </a:r>
            <a:r>
              <a:rPr lang="en-US" altLang="en-US" sz="2400" i="1" u="sng" dirty="0">
                <a:latin typeface="Calibri" panose="020F0502020204030204" pitchFamily="34" charset="0"/>
                <a:ea typeface="ＭＳ Ｐゴシック" panose="020B0600070205080204" pitchFamily="34" charset="-128"/>
                <a:cs typeface="Calibri" panose="020F0502020204030204" pitchFamily="34" charset="0"/>
              </a:rPr>
              <a:t>closest pair</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of clusters, until there is only one cluster.</a:t>
            </a:r>
          </a:p>
          <a:p>
            <a:pPr eaLnBrk="1" hangingPunct="1"/>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The history of merging forms a binary tree or hierarchy.</a:t>
            </a:r>
          </a:p>
        </p:txBody>
      </p:sp>
      <p:sp>
        <p:nvSpPr>
          <p:cNvPr id="47108" name="TextBox 3">
            <a:extLst>
              <a:ext uri="{FF2B5EF4-FFF2-40B4-BE49-F238E27FC236}">
                <a16:creationId xmlns:a16="http://schemas.microsoft.com/office/drawing/2014/main" id="{A1082CFF-DD1E-6F9C-06B5-17F70D2851B6}"/>
              </a:ext>
            </a:extLst>
          </p:cNvPr>
          <p:cNvSpPr txBox="1">
            <a:spLocks noChangeArrowheads="1"/>
          </p:cNvSpPr>
          <p:nvPr/>
        </p:nvSpPr>
        <p:spPr bwMode="auto">
          <a:xfrm>
            <a:off x="7620000" y="0"/>
            <a:ext cx="110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600">
                <a:solidFill>
                  <a:srgbClr val="FBFCFF"/>
                </a:solidFill>
              </a:rPr>
              <a:t>Sec. 17.1</a:t>
            </a:r>
          </a:p>
        </p:txBody>
      </p:sp>
      <p:sp>
        <p:nvSpPr>
          <p:cNvPr id="47109" name="TextBox 4">
            <a:extLst>
              <a:ext uri="{FF2B5EF4-FFF2-40B4-BE49-F238E27FC236}">
                <a16:creationId xmlns:a16="http://schemas.microsoft.com/office/drawing/2014/main" id="{F6F8AEF8-5BEA-D0C6-2EBB-30246CE5AF02}"/>
              </a:ext>
            </a:extLst>
          </p:cNvPr>
          <p:cNvSpPr txBox="1">
            <a:spLocks noChangeArrowheads="1"/>
          </p:cNvSpPr>
          <p:nvPr/>
        </p:nvSpPr>
        <p:spPr bwMode="auto">
          <a:xfrm>
            <a:off x="762000" y="5791200"/>
            <a:ext cx="743267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1pPr>
            <a:lvl2pPr marL="742950" indent="-28575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2pPr>
            <a:lvl3pPr marL="11430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3pPr>
            <a:lvl4pPr marL="16002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4pPr>
            <a:lvl5pPr marL="2057400" indent="-228600" eaLnBrk="0" hangingPunct="0">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Arial Unicode MS" panose="020B0604020202020204" pitchFamily="34" charset="-128"/>
                <a:cs typeface="Arial Unicode MS" panose="020B0604020202020204" pitchFamily="34" charset="-128"/>
              </a:defRPr>
            </a:lvl9pPr>
          </a:lstStyle>
          <a:p>
            <a:pPr eaLnBrk="1" hangingPunct="1"/>
            <a:r>
              <a:rPr lang="en-US" altLang="en-US" sz="1800">
                <a:solidFill>
                  <a:srgbClr val="A50021"/>
                </a:solidFill>
              </a:rPr>
              <a:t>Note: the resulting clusters are still “hard” and induce a partition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740E-698F-EA7E-6738-4495B1B4B207}"/>
              </a:ext>
            </a:extLst>
          </p:cNvPr>
          <p:cNvSpPr>
            <a:spLocks noGrp="1"/>
          </p:cNvSpPr>
          <p:nvPr>
            <p:ph type="title"/>
          </p:nvPr>
        </p:nvSpPr>
        <p:spPr/>
        <p:txBody>
          <a:bodyPr/>
          <a:lstStyle/>
          <a:p>
            <a:r>
              <a:rPr lang="en-US" dirty="0"/>
              <a:t>Underfitting </a:t>
            </a:r>
          </a:p>
        </p:txBody>
      </p:sp>
      <p:sp>
        <p:nvSpPr>
          <p:cNvPr id="3" name="Text Placeholder 2">
            <a:extLst>
              <a:ext uri="{FF2B5EF4-FFF2-40B4-BE49-F238E27FC236}">
                <a16:creationId xmlns:a16="http://schemas.microsoft.com/office/drawing/2014/main" id="{95936C32-C4CC-6BA9-9EDF-7095A0702306}"/>
              </a:ext>
            </a:extLst>
          </p:cNvPr>
          <p:cNvSpPr>
            <a:spLocks noGrp="1"/>
          </p:cNvSpPr>
          <p:nvPr>
            <p:ph type="body" idx="1"/>
          </p:nvPr>
        </p:nvSpPr>
        <p:spPr/>
        <p:txBody>
          <a:bodyPr/>
          <a:lstStyle/>
          <a:p>
            <a:r>
              <a:rPr lang="en-US" sz="2400" b="1" dirty="0"/>
              <a:t>underfitting</a:t>
            </a:r>
            <a:r>
              <a:rPr lang="en-US" sz="2400" dirty="0"/>
              <a:t> happens when a model unable to capture the underlying pattern of the data. </a:t>
            </a:r>
          </a:p>
          <a:p>
            <a:endParaRPr lang="en-US" sz="2400" dirty="0"/>
          </a:p>
          <a:p>
            <a:r>
              <a:rPr lang="en-US" sz="2400" dirty="0"/>
              <a:t>These models usually have high bias and low variance. It happens when we have very less amount of data to build an accurate model or when we try to build a linear model with a nonlinear data. </a:t>
            </a:r>
          </a:p>
        </p:txBody>
      </p:sp>
    </p:spTree>
    <p:extLst>
      <p:ext uri="{BB962C8B-B14F-4D97-AF65-F5344CB8AC3E}">
        <p14:creationId xmlns:p14="http://schemas.microsoft.com/office/powerpoint/2010/main" val="184272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1EFC-38FE-1453-9F23-94DAA47131C8}"/>
              </a:ext>
            </a:extLst>
          </p:cNvPr>
          <p:cNvSpPr>
            <a:spLocks noGrp="1"/>
          </p:cNvSpPr>
          <p:nvPr>
            <p:ph type="title"/>
          </p:nvPr>
        </p:nvSpPr>
        <p:spPr/>
        <p:txBody>
          <a:bodyPr/>
          <a:lstStyle/>
          <a:p>
            <a:r>
              <a:rPr lang="en-US" dirty="0"/>
              <a:t>Overfitting </a:t>
            </a:r>
          </a:p>
        </p:txBody>
      </p:sp>
      <p:sp>
        <p:nvSpPr>
          <p:cNvPr id="3" name="Text Placeholder 2">
            <a:extLst>
              <a:ext uri="{FF2B5EF4-FFF2-40B4-BE49-F238E27FC236}">
                <a16:creationId xmlns:a16="http://schemas.microsoft.com/office/drawing/2014/main" id="{1B4E4D9E-4850-A5CC-A029-87187220AD0E}"/>
              </a:ext>
            </a:extLst>
          </p:cNvPr>
          <p:cNvSpPr>
            <a:spLocks noGrp="1"/>
          </p:cNvSpPr>
          <p:nvPr>
            <p:ph type="body" idx="1"/>
          </p:nvPr>
        </p:nvSpPr>
        <p:spPr/>
        <p:txBody>
          <a:bodyPr/>
          <a:lstStyle/>
          <a:p>
            <a:r>
              <a:rPr lang="en-US" sz="2400" dirty="0"/>
              <a:t>In supervised learning, </a:t>
            </a:r>
            <a:r>
              <a:rPr lang="en-US" sz="2400" b="1" dirty="0"/>
              <a:t>overfitting</a:t>
            </a:r>
            <a:r>
              <a:rPr lang="en-US" sz="2400" dirty="0"/>
              <a:t> happens when our model captures the noise along with the underlying pattern in data. </a:t>
            </a:r>
          </a:p>
          <a:p>
            <a:endParaRPr lang="en-US" sz="2400" dirty="0"/>
          </a:p>
          <a:p>
            <a:r>
              <a:rPr lang="en-US" sz="2400" dirty="0"/>
              <a:t>It happens when we train our model a lot over noisy dataset. These models have low bias and high variance. </a:t>
            </a:r>
          </a:p>
          <a:p>
            <a:endParaRPr lang="en-US" sz="2400" dirty="0"/>
          </a:p>
          <a:p>
            <a:r>
              <a:rPr lang="en-US" sz="2400" dirty="0"/>
              <a:t>These models are very complex like Decision trees which are prone to overfitting.</a:t>
            </a:r>
          </a:p>
        </p:txBody>
      </p:sp>
    </p:spTree>
    <p:extLst>
      <p:ext uri="{BB962C8B-B14F-4D97-AF65-F5344CB8AC3E}">
        <p14:creationId xmlns:p14="http://schemas.microsoft.com/office/powerpoint/2010/main" val="262817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2A1-BC30-77E9-58DD-50BE2E1C00BA}"/>
              </a:ext>
            </a:extLst>
          </p:cNvPr>
          <p:cNvSpPr>
            <a:spLocks noGrp="1"/>
          </p:cNvSpPr>
          <p:nvPr>
            <p:ph type="title"/>
          </p:nvPr>
        </p:nvSpPr>
        <p:spPr/>
        <p:txBody>
          <a:bodyPr/>
          <a:lstStyle/>
          <a:p>
            <a:r>
              <a:rPr lang="en-US" dirty="0"/>
              <a:t>Overfitting/Underfitting</a:t>
            </a:r>
          </a:p>
        </p:txBody>
      </p:sp>
      <p:pic>
        <p:nvPicPr>
          <p:cNvPr id="5" name="Picture 4" descr="Graphical user interface, application, Word&#10;&#10;Description automatically generated">
            <a:extLst>
              <a:ext uri="{FF2B5EF4-FFF2-40B4-BE49-F238E27FC236}">
                <a16:creationId xmlns:a16="http://schemas.microsoft.com/office/drawing/2014/main" id="{DB495151-26F9-8BC2-89BB-53A8730566C7}"/>
              </a:ext>
            </a:extLst>
          </p:cNvPr>
          <p:cNvPicPr>
            <a:picLocks noChangeAspect="1"/>
          </p:cNvPicPr>
          <p:nvPr/>
        </p:nvPicPr>
        <p:blipFill>
          <a:blip r:embed="rId2"/>
          <a:stretch>
            <a:fillRect/>
          </a:stretch>
        </p:blipFill>
        <p:spPr>
          <a:xfrm>
            <a:off x="457200" y="2490076"/>
            <a:ext cx="7772400" cy="2981795"/>
          </a:xfrm>
          <a:prstGeom prst="rect">
            <a:avLst/>
          </a:prstGeom>
        </p:spPr>
      </p:pic>
    </p:spTree>
    <p:extLst>
      <p:ext uri="{BB962C8B-B14F-4D97-AF65-F5344CB8AC3E}">
        <p14:creationId xmlns:p14="http://schemas.microsoft.com/office/powerpoint/2010/main" val="347877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2CB2-51C4-6E02-1D6D-F9EF75E9EA48}"/>
              </a:ext>
            </a:extLst>
          </p:cNvPr>
          <p:cNvSpPr>
            <a:spLocks noGrp="1"/>
          </p:cNvSpPr>
          <p:nvPr>
            <p:ph type="title"/>
          </p:nvPr>
        </p:nvSpPr>
        <p:spPr/>
        <p:txBody>
          <a:bodyPr/>
          <a:lstStyle/>
          <a:p>
            <a:r>
              <a:rPr lang="en-US" dirty="0"/>
              <a:t>Bias-Variance Trade-Off</a:t>
            </a:r>
          </a:p>
        </p:txBody>
      </p:sp>
      <p:sp>
        <p:nvSpPr>
          <p:cNvPr id="3" name="Text Placeholder 2">
            <a:extLst>
              <a:ext uri="{FF2B5EF4-FFF2-40B4-BE49-F238E27FC236}">
                <a16:creationId xmlns:a16="http://schemas.microsoft.com/office/drawing/2014/main" id="{25F49D09-6DCA-B081-3E31-ED7BC38D0C94}"/>
              </a:ext>
            </a:extLst>
          </p:cNvPr>
          <p:cNvSpPr>
            <a:spLocks noGrp="1"/>
          </p:cNvSpPr>
          <p:nvPr>
            <p:ph type="body" idx="1"/>
          </p:nvPr>
        </p:nvSpPr>
        <p:spPr/>
        <p:txBody>
          <a:bodyPr/>
          <a:lstStyle/>
          <a:p>
            <a:endParaRPr lang="en-US" sz="2400" dirty="0"/>
          </a:p>
          <a:p>
            <a:r>
              <a:rPr lang="en-US" sz="2400" dirty="0"/>
              <a:t>If our model is too simple and has very few parameters then it may have high bias and low variance. </a:t>
            </a:r>
          </a:p>
          <a:p>
            <a:endParaRPr lang="en-US" sz="2400" dirty="0"/>
          </a:p>
          <a:p>
            <a:r>
              <a:rPr lang="en-US" sz="2400" dirty="0"/>
              <a:t>On the other hand, if our model has large number of parameters then it’s going to have high variance and low bias.</a:t>
            </a:r>
          </a:p>
        </p:txBody>
      </p:sp>
    </p:spTree>
    <p:extLst>
      <p:ext uri="{BB962C8B-B14F-4D97-AF65-F5344CB8AC3E}">
        <p14:creationId xmlns:p14="http://schemas.microsoft.com/office/powerpoint/2010/main" val="26647984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10346</TotalTime>
  <Words>2428</Words>
  <Application>Microsoft Macintosh PowerPoint</Application>
  <PresentationFormat>On-screen Show (4:3)</PresentationFormat>
  <Paragraphs>351</Paragraphs>
  <Slides>52</Slides>
  <Notes>19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52</vt:i4>
      </vt:variant>
    </vt:vector>
  </HeadingPairs>
  <TitlesOfParts>
    <vt:vector size="67" baseType="lpstr">
      <vt:lpstr>Arial</vt:lpstr>
      <vt:lpstr>Benguiat Frisky</vt:lpstr>
      <vt:lpstr>Calibri</vt:lpstr>
      <vt:lpstr>Cambria Math</vt:lpstr>
      <vt:lpstr>Georgia</vt:lpstr>
      <vt:lpstr>Lucida Sans</vt:lpstr>
      <vt:lpstr>Symbol</vt:lpstr>
      <vt:lpstr>Tahoma</vt:lpstr>
      <vt:lpstr>Times New Roman</vt:lpstr>
      <vt:lpstr>Wingdings</vt:lpstr>
      <vt:lpstr>Default Design</vt:lpstr>
      <vt:lpstr>Equation</vt:lpstr>
      <vt:lpstr>Document</vt:lpstr>
      <vt:lpstr>STATISTICA Graph</vt:lpstr>
      <vt:lpstr>Chart</vt:lpstr>
      <vt:lpstr>NLP 220  Data Science and Machine Learning Fundamentals  Lecture 7</vt:lpstr>
      <vt:lpstr>Bias-Variance Trade Off </vt:lpstr>
      <vt:lpstr>Bias-Variance Trade Off </vt:lpstr>
      <vt:lpstr>Bias-Variance Trade Off </vt:lpstr>
      <vt:lpstr>Bias-Variance Trade Off </vt:lpstr>
      <vt:lpstr>Underfitting </vt:lpstr>
      <vt:lpstr>Overfitting </vt:lpstr>
      <vt:lpstr>Overfitting/Underfitting</vt:lpstr>
      <vt:lpstr>Bias-Variance Trade-Off</vt:lpstr>
      <vt:lpstr>Regularization Review </vt:lpstr>
      <vt:lpstr>Mean Squared Error</vt:lpstr>
      <vt:lpstr>Loss Function</vt:lpstr>
      <vt:lpstr>Regularization</vt:lpstr>
      <vt:lpstr>Regularization</vt:lpstr>
      <vt:lpstr>Lasso (L1 Regularization)</vt:lpstr>
      <vt:lpstr>Lasso Regression </vt:lpstr>
      <vt:lpstr>Ridge Regression </vt:lpstr>
      <vt:lpstr>Logistic Regression</vt:lpstr>
      <vt:lpstr>Simple Linear Regression</vt:lpstr>
      <vt:lpstr>Multiple Linear Regression</vt:lpstr>
      <vt:lpstr>Multiple Linear Regression</vt:lpstr>
      <vt:lpstr>Why use logistic regression?</vt:lpstr>
      <vt:lpstr>The Logistic Regression Model</vt:lpstr>
      <vt:lpstr>PowerPoint Presentation</vt:lpstr>
      <vt:lpstr>Logistic regression</vt:lpstr>
      <vt:lpstr>How can we analyse these data?</vt:lpstr>
      <vt:lpstr>Dot-plot: Data from Table 1</vt:lpstr>
      <vt:lpstr>Logistic regression</vt:lpstr>
      <vt:lpstr>Dot-plot: Data from Table 2</vt:lpstr>
      <vt:lpstr>Logistic function</vt:lpstr>
      <vt:lpstr>Transformation</vt:lpstr>
      <vt:lpstr>Fitting equation to the data</vt:lpstr>
      <vt:lpstr>Maximum likelihood</vt:lpstr>
      <vt:lpstr>Maximum Likelihood Estimation (MLE)</vt:lpstr>
      <vt:lpstr>PowerPoint Presentation</vt:lpstr>
      <vt:lpstr>Multiple logistic regression</vt:lpstr>
      <vt:lpstr>Clustering</vt:lpstr>
      <vt:lpstr>What is clustering?</vt:lpstr>
      <vt:lpstr>A data set with clear cluster structure</vt:lpstr>
      <vt:lpstr>Issues for clustering</vt:lpstr>
      <vt:lpstr>Notion of similarity/distance</vt:lpstr>
      <vt:lpstr>Clustering Algorithms</vt:lpstr>
      <vt:lpstr>Partitioning Algorithms</vt:lpstr>
      <vt:lpstr>K-Means</vt:lpstr>
      <vt:lpstr>K-Means Algorithm</vt:lpstr>
      <vt:lpstr>K Means Example (K=2)</vt:lpstr>
      <vt:lpstr>Termination conditions</vt:lpstr>
      <vt:lpstr>Convergence</vt:lpstr>
      <vt:lpstr>Convergence of K-Means</vt:lpstr>
      <vt:lpstr>Hierarchical Clustering</vt:lpstr>
      <vt:lpstr>Dendrogram: Hierarchical Clustering</vt:lpstr>
      <vt:lpstr>Hierarchical Agglomerative Clustering (HAC)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Jalal Mahmud</cp:lastModifiedBy>
  <cp:revision>32</cp:revision>
  <dcterms:created xsi:type="dcterms:W3CDTF">2007-12-28T20:36:17Z</dcterms:created>
  <dcterms:modified xsi:type="dcterms:W3CDTF">2022-10-18T06:03:10Z</dcterms:modified>
</cp:coreProperties>
</file>