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9"/>
  </p:notesMasterIdLst>
  <p:sldIdLst>
    <p:sldId id="256" r:id="rId2"/>
    <p:sldId id="258" r:id="rId3"/>
    <p:sldId id="378" r:id="rId4"/>
    <p:sldId id="379" r:id="rId5"/>
    <p:sldId id="380" r:id="rId6"/>
    <p:sldId id="381" r:id="rId7"/>
    <p:sldId id="382" r:id="rId8"/>
    <p:sldId id="383" r:id="rId9"/>
    <p:sldId id="384" r:id="rId10"/>
    <p:sldId id="385" r:id="rId11"/>
    <p:sldId id="386" r:id="rId12"/>
    <p:sldId id="387" r:id="rId13"/>
    <p:sldId id="388" r:id="rId14"/>
    <p:sldId id="446" r:id="rId15"/>
    <p:sldId id="447" r:id="rId16"/>
    <p:sldId id="448" r:id="rId17"/>
    <p:sldId id="449" r:id="rId18"/>
    <p:sldId id="450" r:id="rId19"/>
    <p:sldId id="451" r:id="rId20"/>
    <p:sldId id="264" r:id="rId21"/>
    <p:sldId id="265" r:id="rId22"/>
    <p:sldId id="266" r:id="rId23"/>
    <p:sldId id="267" r:id="rId24"/>
    <p:sldId id="268" r:id="rId25"/>
    <p:sldId id="269" r:id="rId26"/>
    <p:sldId id="270" r:id="rId27"/>
    <p:sldId id="271" r:id="rId28"/>
    <p:sldId id="272" r:id="rId29"/>
    <p:sldId id="452" r:id="rId30"/>
    <p:sldId id="453" r:id="rId31"/>
    <p:sldId id="454" r:id="rId32"/>
    <p:sldId id="455" r:id="rId33"/>
    <p:sldId id="456" r:id="rId34"/>
    <p:sldId id="457" r:id="rId35"/>
    <p:sldId id="458" r:id="rId36"/>
    <p:sldId id="459" r:id="rId37"/>
    <p:sldId id="460" r:id="rId38"/>
    <p:sldId id="461" r:id="rId39"/>
    <p:sldId id="462" r:id="rId40"/>
    <p:sldId id="463" r:id="rId41"/>
    <p:sldId id="464" r:id="rId42"/>
    <p:sldId id="465" r:id="rId43"/>
    <p:sldId id="466" r:id="rId44"/>
    <p:sldId id="467" r:id="rId45"/>
    <p:sldId id="468" r:id="rId46"/>
    <p:sldId id="469" r:id="rId47"/>
    <p:sldId id="470" r:id="rId48"/>
    <p:sldId id="471" r:id="rId49"/>
    <p:sldId id="472" r:id="rId50"/>
    <p:sldId id="473" r:id="rId51"/>
    <p:sldId id="474" r:id="rId52"/>
    <p:sldId id="475" r:id="rId53"/>
    <p:sldId id="476" r:id="rId54"/>
    <p:sldId id="477" r:id="rId55"/>
    <p:sldId id="389" r:id="rId56"/>
    <p:sldId id="390" r:id="rId57"/>
    <p:sldId id="391" r:id="rId58"/>
    <p:sldId id="392" r:id="rId59"/>
    <p:sldId id="393" r:id="rId60"/>
    <p:sldId id="394" r:id="rId61"/>
    <p:sldId id="395" r:id="rId62"/>
    <p:sldId id="396" r:id="rId63"/>
    <p:sldId id="397" r:id="rId64"/>
    <p:sldId id="398" r:id="rId65"/>
    <p:sldId id="399" r:id="rId66"/>
    <p:sldId id="400" r:id="rId67"/>
    <p:sldId id="401" r:id="rId68"/>
    <p:sldId id="402" r:id="rId69"/>
    <p:sldId id="403" r:id="rId70"/>
    <p:sldId id="404" r:id="rId71"/>
    <p:sldId id="405" r:id="rId72"/>
    <p:sldId id="406" r:id="rId73"/>
    <p:sldId id="407" r:id="rId74"/>
    <p:sldId id="408" r:id="rId75"/>
    <p:sldId id="409" r:id="rId76"/>
    <p:sldId id="410" r:id="rId77"/>
    <p:sldId id="411" r:id="rId78"/>
    <p:sldId id="412" r:id="rId79"/>
    <p:sldId id="413" r:id="rId80"/>
    <p:sldId id="414" r:id="rId81"/>
    <p:sldId id="415" r:id="rId82"/>
    <p:sldId id="416" r:id="rId83"/>
    <p:sldId id="417" r:id="rId84"/>
    <p:sldId id="418" r:id="rId85"/>
    <p:sldId id="419" r:id="rId86"/>
    <p:sldId id="420" r:id="rId87"/>
    <p:sldId id="1088" r:id="rId88"/>
    <p:sldId id="1089" r:id="rId89"/>
    <p:sldId id="1090" r:id="rId90"/>
    <p:sldId id="1091" r:id="rId91"/>
    <p:sldId id="1092" r:id="rId92"/>
    <p:sldId id="426" r:id="rId93"/>
    <p:sldId id="427" r:id="rId94"/>
    <p:sldId id="1093" r:id="rId95"/>
    <p:sldId id="429" r:id="rId96"/>
    <p:sldId id="430" r:id="rId97"/>
    <p:sldId id="431" r:id="rId9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98" roundtripDataSignature="AMtx7mjUgZmqxuN6BtrzARQ7tI6Yzx2h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EA6A71-DD3B-48FA-A207-69801635C969}">
  <a:tblStyle styleId="{76EA6A71-DD3B-48FA-A207-69801635C9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13"/>
    <p:restoredTop sz="94626"/>
  </p:normalViewPr>
  <p:slideViewPr>
    <p:cSldViewPr snapToGrid="0">
      <p:cViewPr varScale="1">
        <p:scale>
          <a:sx n="81" d="100"/>
          <a:sy n="81" d="100"/>
        </p:scale>
        <p:origin x="1478" y="58"/>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599" Type="http://schemas.openxmlformats.org/officeDocument/2006/relationships/presProps" Target="presProps.xml"/><Relationship Id="rId603"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598" Type="http://customschemas.google.com/relationships/presentationmetadata" Target="metadata"/><Relationship Id="rId60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60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60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Tse Liu" userId="27cf7c8d-5d43-4723-95e2-6164e698a6da" providerId="ADAL" clId="{EBC6875D-9556-406C-8FAF-4038AAD0F050}"/>
    <pc:docChg chg="modSld">
      <pc:chgData name="Cheng-Tse Liu" userId="27cf7c8d-5d43-4723-95e2-6164e698a6da" providerId="ADAL" clId="{EBC6875D-9556-406C-8FAF-4038AAD0F050}" dt="2023-10-26T00:56:16.850" v="0" actId="1076"/>
      <pc:docMkLst>
        <pc:docMk/>
      </pc:docMkLst>
      <pc:sldChg chg="modSp mod">
        <pc:chgData name="Cheng-Tse Liu" userId="27cf7c8d-5d43-4723-95e2-6164e698a6da" providerId="ADAL" clId="{EBC6875D-9556-406C-8FAF-4038AAD0F050}" dt="2023-10-26T00:56:16.850" v="0" actId="1076"/>
        <pc:sldMkLst>
          <pc:docMk/>
          <pc:sldMk cId="0" sldId="467"/>
        </pc:sldMkLst>
        <pc:picChg chg="mod">
          <ac:chgData name="Cheng-Tse Liu" userId="27cf7c8d-5d43-4723-95e2-6164e698a6da" providerId="ADAL" clId="{EBC6875D-9556-406C-8FAF-4038AAD0F050}" dt="2023-10-26T00:56:16.850" v="0" actId="1076"/>
          <ac:picMkLst>
            <pc:docMk/>
            <pc:sldMk cId="0" sldId="467"/>
            <ac:picMk id="32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f13f16700f_0_5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0" name="Google Shape;430;gf13f16700f_0_5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gf13f16700f_0_5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4091953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f13f16700f_0_5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0" name="Google Shape;440;gf13f16700f_0_5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 </a:t>
            </a:r>
            <a:endParaRPr/>
          </a:p>
        </p:txBody>
      </p:sp>
      <p:sp>
        <p:nvSpPr>
          <p:cNvPr id="441" name="Google Shape;441;gf13f16700f_0_5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82167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f13f16700f_0_5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0" name="Google Shape;450;gf13f16700f_0_5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gf13f16700f_0_5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736048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f13f16700f_0_5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0" name="Google Shape;460;gf13f16700f_0_5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gf13f16700f_0_5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503699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7" name="Google Shape;10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5" name="Google Shape;11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15</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0" name="Google Shape;13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6" name="Google Shape;13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3" name="Google Shape;15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13f16700f_0_1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5" name="Google Shape;105;gf13f16700f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106" name="Google Shape;106;gf13f16700f_0_1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2</a:t>
            </a:fld>
            <a:endParaRPr/>
          </a:p>
        </p:txBody>
      </p:sp>
    </p:spTree>
    <p:extLst>
      <p:ext uri="{BB962C8B-B14F-4D97-AF65-F5344CB8AC3E}">
        <p14:creationId xmlns:p14="http://schemas.microsoft.com/office/powerpoint/2010/main" val="117773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1" name="Google Shape;16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69" name="Google Shape;16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5" name="Google Shape;17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1" name="Google Shape;18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7" name="Google Shape;18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9" name="Google Shape;19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5" name="Google Shape;20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1" name="Google Shape;21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7" name="Google Shape;21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f13f16700f_0_4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3" name="Google Shape;373;gf13f16700f_0_4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gf13f16700f_0_49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055542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4" name="Google Shape;22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0" name="Google Shape;23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6" name="Google Shape;23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42" name="Google Shape;24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48" name="Google Shape;24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3" name="Google Shape;25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0" name="Google Shape;26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9" name="Google Shape;26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78" name="Google Shape;27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84" name="Google Shape;28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f13f16700f_0_5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1" name="Google Shape;381;gf13f16700f_0_50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gf13f16700f_0_50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6617129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3" name="Google Shape;29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00" name="Google Shape;30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8" name="Google Shape;308;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16" name="Google Shape;31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2" name="Google Shape;322;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3" name="Google Shape;323;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3" name="Google Shape;333;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4" name="Google Shape;334;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1" name="Google Shape;341;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9" name="Google Shape;349;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7" name="Google Shape;357;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8" name="Google Shape;358;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7" name="Google Shape;367;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f13f16700f_0_5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9" name="Google Shape;389;gf13f16700f_0_5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gf13f16700f_0_5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7932407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5" name="Google Shape;375;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6" name="Google Shape;376;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3" name="Google Shape;383;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2" name="Google Shape;392;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3" name="Google Shape;393;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3" name="Google Shape;403;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4" name="Google Shape;414;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5" name="Google Shape;415;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5" name="Google Shape;15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2" name="Google Shape;162;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9" name="Google Shape;169;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6" name="Google Shape;17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3" name="Google Shape;18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f13f16700f_0_5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8" name="Google Shape;398;gf13f16700f_0_5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34518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9" name="Google Shape;18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5" name="Google Shape;195;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2" name="Google Shape;20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8" name="Google Shape;208;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6" name="Google Shape;21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64</a:t>
            </a:fld>
            <a:endParaRPr sz="1200">
              <a:solidFill>
                <a:schemeClr val="dk1"/>
              </a:solidFill>
              <a:latin typeface="Arial"/>
              <a:ea typeface="Arial"/>
              <a:cs typeface="Arial"/>
              <a:sym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3" name="Google Shape;223;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65</a:t>
            </a:fld>
            <a:endParaRPr sz="1200">
              <a:solidFill>
                <a:schemeClr val="dk1"/>
              </a:solidFill>
              <a:latin typeface="Arial"/>
              <a:ea typeface="Arial"/>
              <a:cs typeface="Arial"/>
              <a:sym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0" name="Google Shape;230;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66</a:t>
            </a:fld>
            <a:endParaRPr sz="1200">
              <a:solidFill>
                <a:schemeClr val="dk1"/>
              </a:solidFill>
              <a:latin typeface="Arial"/>
              <a:ea typeface="Arial"/>
              <a:cs typeface="Arial"/>
              <a:sym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7" name="Google Shape;23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3" name="Google Shape;24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9" name="Google Shape;24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f13f16700f_0_5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5" name="Google Shape;405;gf13f16700f_0_5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gf13f16700f_0_5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7980778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5" name="Google Shape;255;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2" name="Google Shape;262;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0" name="Google Shape;270;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72</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9" name="Google Shape;279;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73</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8" name="Google Shape;288;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74</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6" name="Google Shape;2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75</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3" name="Google Shape;3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76</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0" name="Google Shape;3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77</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7" name="Google Shape;317;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78</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4" name="Google Shape;32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f13f16700f_0_5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4" name="Google Shape;414;gf13f16700f_0_5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gf13f16700f_0_5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25554234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0" name="Google Shape;330;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80</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7" name="Google Shape;33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3" name="Google Shape;343;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82</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83</a:t>
            </a:fld>
            <a:endParaRPr sz="1200">
              <a:solidFill>
                <a:schemeClr val="dk1"/>
              </a:solidFill>
              <a:latin typeface="Arial"/>
              <a:ea typeface="Arial"/>
              <a:cs typeface="Arial"/>
              <a:sym typeface="Arial"/>
            </a:endParaRPr>
          </a:p>
        </p:txBody>
      </p:sp>
      <p:sp>
        <p:nvSpPr>
          <p:cNvPr id="350" name="Google Shape;350;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1" name="Google Shape;351;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84</a:t>
            </a:fld>
            <a:endParaRPr sz="1200">
              <a:solidFill>
                <a:schemeClr val="dk1"/>
              </a:solidFill>
              <a:latin typeface="Arial"/>
              <a:ea typeface="Arial"/>
              <a:cs typeface="Arial"/>
              <a:sym typeface="Arial"/>
            </a:endParaRPr>
          </a:p>
        </p:txBody>
      </p:sp>
      <p:sp>
        <p:nvSpPr>
          <p:cNvPr id="357" name="Google Shape;35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8" name="Google Shape;358;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85</a:t>
            </a:fld>
            <a:endParaRPr sz="1200">
              <a:solidFill>
                <a:schemeClr val="dk1"/>
              </a:solidFill>
              <a:latin typeface="Arial"/>
              <a:ea typeface="Arial"/>
              <a:cs typeface="Arial"/>
              <a:sym typeface="Arial"/>
            </a:endParaRPr>
          </a:p>
        </p:txBody>
      </p:sp>
      <p:sp>
        <p:nvSpPr>
          <p:cNvPr id="364" name="Google Shape;364;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5" name="Google Shape;365;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1" name="Google Shape;371;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86</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8" name="Google Shape;37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6" name="Google Shape;386;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88</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4" name="Google Shape;394;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f13f16700f_0_5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2" name="Google Shape;422;gf13f16700f_0_5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gf13f16700f_0_5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23170075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2" name="Google Shape;402;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90</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9" name="Google Shape;409;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91</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6" name="Google Shape;416;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92</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3" name="Google Shape;423;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93</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0" name="Google Shape;430;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6" name="Google Shape;436;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95</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3" name="Google Shape;443;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9" name="Google Shape;449;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8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8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5"/>
        <p:cNvGrpSpPr/>
        <p:nvPr/>
      </p:nvGrpSpPr>
      <p:grpSpPr>
        <a:xfrm>
          <a:off x="0" y="0"/>
          <a:ext cx="0" cy="0"/>
          <a:chOff x="0" y="0"/>
          <a:chExt cx="0" cy="0"/>
        </a:xfrm>
      </p:grpSpPr>
      <p:sp>
        <p:nvSpPr>
          <p:cNvPr id="26" name="Google Shape;26;p5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 name="Google Shape;27;p5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chemeClr val="dk1"/>
              </a:buClr>
              <a:buSzPts val="3200"/>
              <a:buFont typeface="Arial"/>
              <a:buNone/>
              <a:defRPr/>
            </a:lvl1pPr>
            <a:lvl2pPr lvl="1" algn="ctr">
              <a:lnSpc>
                <a:spcPct val="100000"/>
              </a:lnSpc>
              <a:spcBef>
                <a:spcPts val="560"/>
              </a:spcBef>
              <a:spcAft>
                <a:spcPts val="0"/>
              </a:spcAft>
              <a:buClr>
                <a:schemeClr val="dk1"/>
              </a:buClr>
              <a:buSzPts val="2800"/>
              <a:buFont typeface="Arial"/>
              <a:buNone/>
              <a:defRPr/>
            </a:lvl2pPr>
            <a:lvl3pPr lvl="2" algn="ctr">
              <a:lnSpc>
                <a:spcPct val="100000"/>
              </a:lnSpc>
              <a:spcBef>
                <a:spcPts val="480"/>
              </a:spcBef>
              <a:spcAft>
                <a:spcPts val="0"/>
              </a:spcAft>
              <a:buClr>
                <a:schemeClr val="dk1"/>
              </a:buClr>
              <a:buSzPts val="2400"/>
              <a:buFont typeface="Arial"/>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a:endParaRPr/>
          </a:p>
        </p:txBody>
      </p:sp>
      <p:sp>
        <p:nvSpPr>
          <p:cNvPr id="28" name="Google Shape;28;p5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1258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8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8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8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8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8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8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8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4" name="Google Shape;34;p8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7" name="Google Shape;47;p8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8" name="Google Shape;48;p8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9" name="Google Shape;49;p8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0" name="Google Shape;50;p8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8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1" name="Google Shape;61;p8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2" name="Google Shape;62;p8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8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89"/>
          <p:cNvSpPr>
            <a:spLocks noGrp="1"/>
          </p:cNvSpPr>
          <p:nvPr>
            <p:ph type="pic" idx="2"/>
          </p:nvPr>
        </p:nvSpPr>
        <p:spPr>
          <a:xfrm>
            <a:off x="1792288" y="612775"/>
            <a:ext cx="5486400" cy="4114800"/>
          </a:xfrm>
          <a:prstGeom prst="rect">
            <a:avLst/>
          </a:prstGeom>
          <a:noFill/>
          <a:ln>
            <a:noFill/>
          </a:ln>
        </p:spPr>
      </p:sp>
      <p:sp>
        <p:nvSpPr>
          <p:cNvPr id="68" name="Google Shape;68;p8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9" name="Google Shape;69;p8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9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90"/>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9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91"/>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9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9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84"/>
        <p:cNvGrpSpPr/>
        <p:nvPr/>
      </p:nvGrpSpPr>
      <p:grpSpPr>
        <a:xfrm>
          <a:off x="0" y="0"/>
          <a:ext cx="0" cy="0"/>
          <a:chOff x="0" y="0"/>
          <a:chExt cx="0" cy="0"/>
        </a:xfrm>
      </p:grpSpPr>
      <p:sp>
        <p:nvSpPr>
          <p:cNvPr id="85" name="Google Shape;85;p9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6" name="Google Shape;86;p9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9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9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9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9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8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8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 id="2147483658" r:id="rId7"/>
    <p:sldLayoutId id="2147483659" r:id="rId8"/>
    <p:sldLayoutId id="2147483660" r:id="rId9"/>
    <p:sldLayoutId id="214748366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ncsxiaoz@google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aw.githubusercontent.com/jackiekazil/data-wrangling/master/data/chp3/data-text.js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4.xml.rels><?xml version="1.0" encoding="UTF-8" standalone="yes"?>
<Relationships xmlns="http://schemas.openxmlformats.org/package/2006/relationships"><Relationship Id="rId3" Type="http://schemas.openxmlformats.org/officeDocument/2006/relationships/hyperlink" Target="https://www.w3.org/TR/xmlschema-1/"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hyperlink" Target="https://docs.python.org/3.8/library/xml.dom.minidom.html" TargetMode="External"/><Relationship Id="rId5" Type="http://schemas.openxmlformats.org/officeDocument/2006/relationships/hyperlink" Target="https://en.wikipedia.org/wiki/XML" TargetMode="External"/><Relationship Id="rId4" Type="http://schemas.openxmlformats.org/officeDocument/2006/relationships/hyperlink" Target="https://docs.python.org/3.5/library/xml.etree.elementtree.html"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www.comp.lancs.ac.uk/ucrel/claws/trial.html" TargetMode="External"/><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nlp.stanford.edu:8080/parser/" TargetMode="External"/><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www.comp.lancs.ac.uk/ucrel/usas/" TargetMode="External"/><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hyperlink" Target="http://wordnet.princeton.edu/" TargetMode="Externa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a:spLocks noGrp="1"/>
          </p:cNvSpPr>
          <p:nvPr>
            <p:ph type="ctrTitle" idx="4294967295"/>
          </p:nvPr>
        </p:nvSpPr>
        <p:spPr>
          <a:xfrm>
            <a:off x="685800" y="1219200"/>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dirty="0">
                <a:solidFill>
                  <a:schemeClr val="dk2"/>
                </a:solidFill>
                <a:latin typeface="Arial"/>
                <a:ea typeface="Arial"/>
                <a:cs typeface="Arial"/>
                <a:sym typeface="Arial"/>
              </a:rPr>
              <a:t>NLP 220 </a:t>
            </a:r>
            <a:br>
              <a:rPr lang="en-US" sz="3200" b="0" i="0" u="none" strike="noStrike" cap="none" dirty="0">
                <a:solidFill>
                  <a:schemeClr val="dk2"/>
                </a:solidFill>
                <a:latin typeface="Arial"/>
                <a:ea typeface="Arial"/>
                <a:cs typeface="Arial"/>
                <a:sym typeface="Arial"/>
              </a:rPr>
            </a:br>
            <a:r>
              <a:rPr lang="en-US" sz="3200" b="0" i="0" u="none" strike="noStrike" cap="none" dirty="0">
                <a:solidFill>
                  <a:schemeClr val="dk2"/>
                </a:solidFill>
                <a:latin typeface="Arial"/>
                <a:ea typeface="Arial"/>
                <a:cs typeface="Arial"/>
                <a:sym typeface="Arial"/>
              </a:rPr>
              <a:t>Data Science and Machine Learning Fundamentals</a:t>
            </a:r>
            <a:br>
              <a:rPr lang="en-US" sz="3200" b="0" i="0" u="none" strike="noStrike" cap="none" dirty="0">
                <a:solidFill>
                  <a:schemeClr val="dk2"/>
                </a:solidFill>
                <a:latin typeface="Arial"/>
                <a:ea typeface="Arial"/>
                <a:cs typeface="Arial"/>
                <a:sym typeface="Arial"/>
              </a:rPr>
            </a:br>
            <a:br>
              <a:rPr lang="en-US" sz="3200" b="0" i="0" u="none" strike="noStrike" cap="none" dirty="0">
                <a:solidFill>
                  <a:schemeClr val="dk2"/>
                </a:solidFill>
                <a:latin typeface="Arial"/>
                <a:ea typeface="Arial"/>
                <a:cs typeface="Arial"/>
                <a:sym typeface="Arial"/>
              </a:rPr>
            </a:br>
            <a:r>
              <a:rPr lang="en-US" sz="3200" b="0" i="0" u="none" strike="noStrike" cap="none" dirty="0">
                <a:solidFill>
                  <a:schemeClr val="dk2"/>
                </a:solidFill>
                <a:latin typeface="Arial"/>
                <a:ea typeface="Arial"/>
                <a:cs typeface="Arial"/>
                <a:sym typeface="Arial"/>
              </a:rPr>
              <a:t>Lecture 8</a:t>
            </a:r>
            <a:endParaRPr sz="3200" b="0" i="0" u="none" strike="noStrike" cap="none" dirty="0">
              <a:solidFill>
                <a:schemeClr val="dk2"/>
              </a:solidFill>
              <a:latin typeface="Arial"/>
              <a:ea typeface="Arial"/>
              <a:cs typeface="Arial"/>
              <a:sym typeface="Arial"/>
            </a:endParaRPr>
          </a:p>
        </p:txBody>
      </p:sp>
      <p:sp>
        <p:nvSpPr>
          <p:cNvPr id="96" name="Google Shape;96;p1"/>
          <p:cNvSpPr txBox="1">
            <a:spLocks noGrp="1"/>
          </p:cNvSpPr>
          <p:nvPr>
            <p:ph type="subTitle" idx="4294967295"/>
          </p:nvPr>
        </p:nvSpPr>
        <p:spPr>
          <a:xfrm>
            <a:off x="1371600" y="3292476"/>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800"/>
              <a:buFont typeface="Arial"/>
              <a:buNone/>
            </a:pPr>
            <a:endParaRPr sz="1800" b="0" i="0" u="none" strike="noStrike" cap="none" dirty="0">
              <a:solidFill>
                <a:schemeClr val="hlink"/>
              </a:solidFill>
              <a:latin typeface="Calibri" panose="020F0502020204030204" pitchFamily="34" charset="0"/>
              <a:cs typeface="Calibri" panose="020F0502020204030204" pitchFamily="34" charset="0"/>
              <a:sym typeface="Arial"/>
            </a:endParaRPr>
          </a:p>
          <a:p>
            <a:pPr marL="0" marR="0" lvl="0" indent="0" algn="ctr" rtl="0">
              <a:spcBef>
                <a:spcPts val="560"/>
              </a:spcBef>
              <a:spcAft>
                <a:spcPts val="0"/>
              </a:spcAft>
              <a:buClr>
                <a:schemeClr val="hlink"/>
              </a:buClr>
              <a:buSzPts val="2800"/>
              <a:buFont typeface="Arial"/>
              <a:buNone/>
            </a:pPr>
            <a:endParaRPr lang="en-US" sz="2800" dirty="0">
              <a:solidFill>
                <a:schemeClr val="hlink"/>
              </a:solidFill>
            </a:endParaRPr>
          </a:p>
          <a:p>
            <a:pPr marL="0" marR="0" lvl="0" indent="0" algn="ctr" rtl="0">
              <a:spcBef>
                <a:spcPts val="560"/>
              </a:spcBef>
              <a:spcAft>
                <a:spcPts val="0"/>
              </a:spcAft>
              <a:buClr>
                <a:schemeClr val="hlink"/>
              </a:buClr>
              <a:buSzPts val="2800"/>
              <a:buFont typeface="Arial"/>
              <a:buNone/>
            </a:pPr>
            <a:r>
              <a:rPr lang="en-US" sz="2800" b="0" i="0" u="none" strike="noStrike" cap="none" dirty="0">
                <a:solidFill>
                  <a:schemeClr val="hlink"/>
                </a:solidFill>
                <a:latin typeface="Arial"/>
                <a:ea typeface="Arial"/>
                <a:cs typeface="Arial"/>
                <a:sym typeface="Arial"/>
              </a:rPr>
              <a:t>Jalal Mahmud</a:t>
            </a:r>
            <a:endParaRPr dirty="0"/>
          </a:p>
          <a:p>
            <a:pPr marL="0" marR="0" lvl="0" indent="0" algn="ctr" rtl="0">
              <a:spcBef>
                <a:spcPts val="560"/>
              </a:spcBef>
              <a:spcAft>
                <a:spcPts val="0"/>
              </a:spcAft>
              <a:buClr>
                <a:schemeClr val="hlink"/>
              </a:buClr>
              <a:buSzPts val="2800"/>
              <a:buFont typeface="Arial"/>
              <a:buNone/>
            </a:pPr>
            <a:r>
              <a:rPr lang="en-US" sz="2800" b="0" i="0" u="sng" strike="noStrike" cap="none" dirty="0" err="1">
                <a:solidFill>
                  <a:schemeClr val="hlink"/>
                </a:solidFill>
                <a:latin typeface="Arial"/>
                <a:ea typeface="Arial"/>
                <a:cs typeface="Arial"/>
                <a:sym typeface="Arial"/>
                <a:hlinkClick r:id="rId3"/>
              </a:rPr>
              <a:t>jumahmud@</a:t>
            </a:r>
            <a:r>
              <a:rPr lang="en-US" sz="2800" b="0" i="0" u="none" strike="noStrike" cap="none" dirty="0" err="1">
                <a:solidFill>
                  <a:schemeClr val="hlink"/>
                </a:solidFill>
                <a:latin typeface="Arial"/>
                <a:ea typeface="Arial"/>
                <a:cs typeface="Arial"/>
                <a:sym typeface="Arial"/>
              </a:rPr>
              <a:t>ucsc.edu</a:t>
            </a:r>
            <a:endParaRPr sz="2800" b="0" i="0" u="none" strike="noStrike" cap="none" dirty="0">
              <a:solidFill>
                <a:schemeClr val="hlink"/>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gf13f16700f_0_547"/>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Serialization Example</a:t>
            </a:r>
            <a:endParaRPr/>
          </a:p>
        </p:txBody>
      </p:sp>
      <p:sp>
        <p:nvSpPr>
          <p:cNvPr id="434" name="Google Shape;434;gf13f16700f_0_547"/>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435" name="Google Shape;435;gf13f16700f_0_547" descr="A close up of a logo&#10;&#10;Description automatically generated"/>
          <p:cNvPicPr preferRelativeResize="0">
            <a:picLocks noGrp="1"/>
          </p:cNvPicPr>
          <p:nvPr>
            <p:ph type="body" idx="1"/>
          </p:nvPr>
        </p:nvPicPr>
        <p:blipFill rotWithShape="1">
          <a:blip r:embed="rId3">
            <a:alphaModFix/>
          </a:blip>
          <a:srcRect/>
          <a:stretch/>
        </p:blipFill>
        <p:spPr>
          <a:xfrm>
            <a:off x="457200" y="1484784"/>
            <a:ext cx="8229600" cy="2200800"/>
          </a:xfrm>
          <a:prstGeom prst="rect">
            <a:avLst/>
          </a:prstGeom>
          <a:noFill/>
          <a:ln>
            <a:noFill/>
          </a:ln>
        </p:spPr>
      </p:pic>
      <p:pic>
        <p:nvPicPr>
          <p:cNvPr id="436" name="Google Shape;436;gf13f16700f_0_547" descr="A screenshot of a cell phone&#10;&#10;Description automatically generated"/>
          <p:cNvPicPr preferRelativeResize="0"/>
          <p:nvPr/>
        </p:nvPicPr>
        <p:blipFill rotWithShape="1">
          <a:blip r:embed="rId4">
            <a:alphaModFix/>
          </a:blip>
          <a:srcRect/>
          <a:stretch/>
        </p:blipFill>
        <p:spPr>
          <a:xfrm>
            <a:off x="470812" y="4042926"/>
            <a:ext cx="8209595" cy="1147192"/>
          </a:xfrm>
          <a:prstGeom prst="rect">
            <a:avLst/>
          </a:prstGeom>
          <a:noFill/>
          <a:ln>
            <a:noFill/>
          </a:ln>
        </p:spPr>
      </p:pic>
      <p:pic>
        <p:nvPicPr>
          <p:cNvPr id="437" name="Google Shape;437;gf13f16700f_0_547" descr="A screenshot of a cell phone&#10;&#10;Description automatically generated"/>
          <p:cNvPicPr preferRelativeResize="0"/>
          <p:nvPr/>
        </p:nvPicPr>
        <p:blipFill rotWithShape="1">
          <a:blip r:embed="rId5">
            <a:alphaModFix/>
          </a:blip>
          <a:srcRect/>
          <a:stretch/>
        </p:blipFill>
        <p:spPr>
          <a:xfrm>
            <a:off x="470812" y="5547320"/>
            <a:ext cx="8209597" cy="1082881"/>
          </a:xfrm>
          <a:prstGeom prst="rect">
            <a:avLst/>
          </a:prstGeom>
          <a:noFill/>
          <a:ln>
            <a:noFill/>
          </a:ln>
        </p:spPr>
      </p:pic>
    </p:spTree>
    <p:extLst>
      <p:ext uri="{BB962C8B-B14F-4D97-AF65-F5344CB8AC3E}">
        <p14:creationId xmlns:p14="http://schemas.microsoft.com/office/powerpoint/2010/main" val="906420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gf13f16700f_0_556"/>
          <p:cNvSpPr txBox="1">
            <a:spLocks noGrp="1"/>
          </p:cNvSpPr>
          <p:nvPr>
            <p:ph type="title"/>
          </p:nvPr>
        </p:nvSpPr>
        <p:spPr>
          <a:xfrm>
            <a:off x="302840" y="55780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Some Useful Keyword Arguments</a:t>
            </a:r>
            <a:br>
              <a:rPr lang="en-US" b="1"/>
            </a:br>
            <a:endParaRPr b="1">
              <a:solidFill>
                <a:srgbClr val="262672"/>
              </a:solidFill>
            </a:endParaRPr>
          </a:p>
        </p:txBody>
      </p:sp>
      <p:sp>
        <p:nvSpPr>
          <p:cNvPr id="444" name="Google Shape;444;gf13f16700f_0_556"/>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445" name="Google Shape;445;gf13f16700f_0_556" descr="A picture containing screenshot&#10;&#10;Description automatically generated"/>
          <p:cNvPicPr preferRelativeResize="0">
            <a:picLocks noGrp="1"/>
          </p:cNvPicPr>
          <p:nvPr>
            <p:ph type="body" idx="1"/>
          </p:nvPr>
        </p:nvPicPr>
        <p:blipFill rotWithShape="1">
          <a:blip r:embed="rId3">
            <a:alphaModFix/>
          </a:blip>
          <a:srcRect/>
          <a:stretch/>
        </p:blipFill>
        <p:spPr>
          <a:xfrm>
            <a:off x="611560" y="2420888"/>
            <a:ext cx="8075700" cy="1301400"/>
          </a:xfrm>
          <a:prstGeom prst="rect">
            <a:avLst/>
          </a:prstGeom>
          <a:noFill/>
          <a:ln>
            <a:noFill/>
          </a:ln>
        </p:spPr>
      </p:pic>
      <p:sp>
        <p:nvSpPr>
          <p:cNvPr id="446" name="Google Shape;446;gf13f16700f_0_556"/>
          <p:cNvSpPr/>
          <p:nvPr/>
        </p:nvSpPr>
        <p:spPr>
          <a:xfrm>
            <a:off x="581326" y="1828145"/>
            <a:ext cx="2557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Changing Whitespaces</a:t>
            </a:r>
            <a:endParaRPr/>
          </a:p>
        </p:txBody>
      </p:sp>
      <p:sp>
        <p:nvSpPr>
          <p:cNvPr id="447" name="Google Shape;447;gf13f16700f_0_556"/>
          <p:cNvSpPr/>
          <p:nvPr/>
        </p:nvSpPr>
        <p:spPr>
          <a:xfrm>
            <a:off x="581326" y="4326195"/>
            <a:ext cx="8075700" cy="12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Another formatting option is the separators keyword argument.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By default, this is a 2-tuple of the separator strings (", ", ": "), but a common alternative for compact JSON is (",", ":").</a:t>
            </a:r>
            <a:endParaRPr/>
          </a:p>
        </p:txBody>
      </p:sp>
    </p:spTree>
    <p:extLst>
      <p:ext uri="{BB962C8B-B14F-4D97-AF65-F5344CB8AC3E}">
        <p14:creationId xmlns:p14="http://schemas.microsoft.com/office/powerpoint/2010/main" val="2343291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gf13f16700f_0_565"/>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Deserializing JSON</a:t>
            </a:r>
            <a:br>
              <a:rPr lang="en-US" b="1"/>
            </a:br>
            <a:endParaRPr b="1">
              <a:solidFill>
                <a:srgbClr val="262672"/>
              </a:solidFill>
            </a:endParaRPr>
          </a:p>
        </p:txBody>
      </p:sp>
      <p:sp>
        <p:nvSpPr>
          <p:cNvPr id="454" name="Google Shape;454;gf13f16700f_0_565"/>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455" name="Google Shape;455;gf13f16700f_0_565" descr="A screenshot of a cell phone&#10;&#10;Description automatically generated"/>
          <p:cNvPicPr preferRelativeResize="0"/>
          <p:nvPr/>
        </p:nvPicPr>
        <p:blipFill rotWithShape="1">
          <a:blip r:embed="rId3">
            <a:alphaModFix/>
          </a:blip>
          <a:srcRect/>
          <a:stretch/>
        </p:blipFill>
        <p:spPr>
          <a:xfrm>
            <a:off x="1321413" y="980307"/>
            <a:ext cx="6634961" cy="4464916"/>
          </a:xfrm>
          <a:prstGeom prst="rect">
            <a:avLst/>
          </a:prstGeom>
          <a:noFill/>
          <a:ln>
            <a:noFill/>
          </a:ln>
        </p:spPr>
      </p:pic>
      <p:sp>
        <p:nvSpPr>
          <p:cNvPr id="456" name="Google Shape;456;gf13f16700f_0_565"/>
          <p:cNvSpPr/>
          <p:nvPr/>
        </p:nvSpPr>
        <p:spPr>
          <a:xfrm>
            <a:off x="2164759" y="6381328"/>
            <a:ext cx="3775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https://realpython.com/python-json/</a:t>
            </a:r>
            <a:endParaRPr/>
          </a:p>
        </p:txBody>
      </p:sp>
      <p:sp>
        <p:nvSpPr>
          <p:cNvPr id="457" name="Google Shape;457;gf13f16700f_0_565"/>
          <p:cNvSpPr/>
          <p:nvPr/>
        </p:nvSpPr>
        <p:spPr>
          <a:xfrm>
            <a:off x="980168" y="5517232"/>
            <a:ext cx="7336200" cy="83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Technically, this conversion isn’t a perfect inverse to the serialization table. That basically means that if you encode an object now and then decode it again later, you may not get exactly the same object back.</a:t>
            </a:r>
            <a:endParaRPr/>
          </a:p>
        </p:txBody>
      </p:sp>
    </p:spTree>
    <p:extLst>
      <p:ext uri="{BB962C8B-B14F-4D97-AF65-F5344CB8AC3E}">
        <p14:creationId xmlns:p14="http://schemas.microsoft.com/office/powerpoint/2010/main" val="2506344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gf13f16700f_0_574"/>
          <p:cNvSpPr txBox="1">
            <a:spLocks noGrp="1"/>
          </p:cNvSpPr>
          <p:nvPr>
            <p:ph type="title"/>
          </p:nvPr>
        </p:nvSpPr>
        <p:spPr>
          <a:xfrm>
            <a:off x="349780" y="47667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A Simple Deserialization Example</a:t>
            </a:r>
            <a:br>
              <a:rPr lang="en-US" b="1">
                <a:solidFill>
                  <a:schemeClr val="accent2"/>
                </a:solidFill>
              </a:rPr>
            </a:br>
            <a:endParaRPr b="1">
              <a:solidFill>
                <a:schemeClr val="accent2"/>
              </a:solidFill>
            </a:endParaRPr>
          </a:p>
        </p:txBody>
      </p:sp>
      <p:sp>
        <p:nvSpPr>
          <p:cNvPr id="464" name="Google Shape;464;gf13f16700f_0_574"/>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65" name="Google Shape;465;gf13f16700f_0_574"/>
          <p:cNvSpPr/>
          <p:nvPr/>
        </p:nvSpPr>
        <p:spPr>
          <a:xfrm>
            <a:off x="1641436" y="6262783"/>
            <a:ext cx="3775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https://realpython.com/python-json/</a:t>
            </a:r>
            <a:endParaRPr/>
          </a:p>
        </p:txBody>
      </p:sp>
      <p:pic>
        <p:nvPicPr>
          <p:cNvPr id="466" name="Google Shape;466;gf13f16700f_0_574" descr="A picture containing diagram&#10;&#10;Description automatically generated"/>
          <p:cNvPicPr preferRelativeResize="0"/>
          <p:nvPr/>
        </p:nvPicPr>
        <p:blipFill rotWithShape="1">
          <a:blip r:embed="rId3">
            <a:alphaModFix/>
          </a:blip>
          <a:srcRect/>
          <a:stretch/>
        </p:blipFill>
        <p:spPr>
          <a:xfrm>
            <a:off x="1835696" y="1486277"/>
            <a:ext cx="4851400" cy="711200"/>
          </a:xfrm>
          <a:prstGeom prst="rect">
            <a:avLst/>
          </a:prstGeom>
          <a:noFill/>
          <a:ln>
            <a:noFill/>
          </a:ln>
        </p:spPr>
      </p:pic>
      <p:pic>
        <p:nvPicPr>
          <p:cNvPr id="467" name="Google Shape;467;gf13f16700f_0_574" descr="Text&#10;&#10;Description automatically generated"/>
          <p:cNvPicPr preferRelativeResize="0"/>
          <p:nvPr/>
        </p:nvPicPr>
        <p:blipFill rotWithShape="1">
          <a:blip r:embed="rId4">
            <a:alphaModFix/>
          </a:blip>
          <a:srcRect/>
          <a:stretch/>
        </p:blipFill>
        <p:spPr>
          <a:xfrm>
            <a:off x="1907704" y="2943115"/>
            <a:ext cx="4479776" cy="3006165"/>
          </a:xfrm>
          <a:prstGeom prst="rect">
            <a:avLst/>
          </a:prstGeom>
          <a:noFill/>
          <a:ln>
            <a:noFill/>
          </a:ln>
        </p:spPr>
      </p:pic>
    </p:spTree>
    <p:extLst>
      <p:ext uri="{BB962C8B-B14F-4D97-AF65-F5344CB8AC3E}">
        <p14:creationId xmlns:p14="http://schemas.microsoft.com/office/powerpoint/2010/main" val="329413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a:spLocks noGrp="1"/>
          </p:cNvSpPr>
          <p:nvPr>
            <p:ph type="title"/>
          </p:nvPr>
        </p:nvSpPr>
        <p:spPr>
          <a:xfrm>
            <a:off x="323528" y="256490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XML Data</a:t>
            </a:r>
            <a:endParaRPr sz="4000" b="1">
              <a:solidFill>
                <a:schemeClr val="accent2"/>
              </a:solidFill>
            </a:endParaRPr>
          </a:p>
        </p:txBody>
      </p:sp>
      <p:sp>
        <p:nvSpPr>
          <p:cNvPr id="111" name="Google Shape;111;p2"/>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112" name="Google Shape;112;p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3200"/>
              <a:buFont typeface="Arial"/>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latin typeface="Arial"/>
                <a:ea typeface="Arial"/>
                <a:cs typeface="Arial"/>
                <a:sym typeface="Arial"/>
              </a:rPr>
              <a:t>Background</a:t>
            </a:r>
            <a:endParaRPr/>
          </a:p>
        </p:txBody>
      </p:sp>
      <p:sp>
        <p:nvSpPr>
          <p:cNvPr id="119" name="Google Shape;119;p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000"/>
              <a:buFont typeface="Arial"/>
              <a:buChar char="•"/>
            </a:pPr>
            <a:r>
              <a:rPr lang="en-US" sz="2000"/>
              <a:t>XML developed by World Wide Consortium’s (W3C’s) XML Working Group (1996)</a:t>
            </a:r>
            <a:endParaRPr/>
          </a:p>
          <a:p>
            <a:pPr marL="342900" lvl="0" indent="-342900" algn="just" rtl="0">
              <a:lnSpc>
                <a:spcPct val="100000"/>
              </a:lnSpc>
              <a:spcBef>
                <a:spcPts val="400"/>
              </a:spcBef>
              <a:spcAft>
                <a:spcPts val="0"/>
              </a:spcAft>
              <a:buClr>
                <a:schemeClr val="dk1"/>
              </a:buClr>
              <a:buSzPts val="2000"/>
              <a:buFont typeface="Arial"/>
              <a:buChar char="•"/>
            </a:pPr>
            <a:r>
              <a:rPr lang="en-US" sz="2000"/>
              <a:t>XML portable, widely supported, open technology for describing data</a:t>
            </a:r>
            <a:endParaRPr/>
          </a:p>
          <a:p>
            <a:pPr marL="342900" lvl="0" indent="-342900" algn="just" rtl="0">
              <a:lnSpc>
                <a:spcPct val="100000"/>
              </a:lnSpc>
              <a:spcBef>
                <a:spcPts val="400"/>
              </a:spcBef>
              <a:spcAft>
                <a:spcPts val="0"/>
              </a:spcAft>
              <a:buClr>
                <a:schemeClr val="dk1"/>
              </a:buClr>
              <a:buSzPts val="2000"/>
              <a:buFont typeface="Arial"/>
              <a:buChar char="•"/>
            </a:pPr>
            <a:r>
              <a:rPr lang="en-US" sz="2000"/>
              <a:t>XML quickly becoming standard for data exchange between applications</a:t>
            </a:r>
            <a:endParaRPr/>
          </a:p>
          <a:p>
            <a:pPr marL="342900" lvl="0" indent="-139700" algn="just" rtl="0">
              <a:lnSpc>
                <a:spcPct val="100000"/>
              </a:lnSpc>
              <a:spcBef>
                <a:spcPts val="640"/>
              </a:spcBef>
              <a:spcAft>
                <a:spcPts val="0"/>
              </a:spcAft>
              <a:buClr>
                <a:schemeClr val="dk1"/>
              </a:buClr>
              <a:buSzPts val="3200"/>
              <a:buFont typeface="Arial"/>
              <a:buNone/>
            </a:pP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XML Data</a:t>
            </a:r>
            <a:endParaRPr sz="4000" b="1">
              <a:solidFill>
                <a:schemeClr val="accent2"/>
              </a:solidFill>
            </a:endParaRPr>
          </a:p>
        </p:txBody>
      </p:sp>
      <p:sp>
        <p:nvSpPr>
          <p:cNvPr id="126" name="Google Shape;126;p4"/>
          <p:cNvSpPr txBox="1">
            <a:spLocks noGrp="1"/>
          </p:cNvSpPr>
          <p:nvPr>
            <p:ph type="body" idx="1"/>
          </p:nvPr>
        </p:nvSpPr>
        <p:spPr>
          <a:xfrm>
            <a:off x="662880" y="1375522"/>
            <a:ext cx="8229600" cy="5102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000"/>
              <a:buFont typeface="Arial"/>
              <a:buChar char="•"/>
            </a:pPr>
            <a:r>
              <a:rPr lang="en-US" sz="2000"/>
              <a:t>XML is often formatted to be both human and machine readable. </a:t>
            </a:r>
            <a:endParaRPr/>
          </a:p>
          <a:p>
            <a:pPr marL="0" lvl="0" indent="0" algn="l" rtl="0">
              <a:lnSpc>
                <a:spcPct val="100000"/>
              </a:lnSpc>
              <a:spcBef>
                <a:spcPts val="400"/>
              </a:spcBef>
              <a:spcAft>
                <a:spcPts val="0"/>
              </a:spcAft>
              <a:buClr>
                <a:schemeClr val="dk1"/>
              </a:buClr>
              <a:buSzPts val="2000"/>
              <a:buFont typeface="Arial"/>
              <a:buNone/>
            </a:pPr>
            <a:endParaRPr sz="2000"/>
          </a:p>
          <a:p>
            <a:pPr marL="342900" lvl="0" indent="-342900" algn="l" rtl="0">
              <a:lnSpc>
                <a:spcPct val="100000"/>
              </a:lnSpc>
              <a:spcBef>
                <a:spcPts val="400"/>
              </a:spcBef>
              <a:spcAft>
                <a:spcPts val="0"/>
              </a:spcAft>
              <a:buClr>
                <a:schemeClr val="dk1"/>
              </a:buClr>
              <a:buSzPts val="2000"/>
              <a:buFont typeface="Arial"/>
              <a:buChar char="•"/>
            </a:pPr>
            <a:r>
              <a:rPr lang="en-US" sz="2000"/>
              <a:t>However, the CSV and JSON examples were a lot easier to preview and understand than the XML file for this dataset.</a:t>
            </a:r>
            <a:endParaRPr/>
          </a:p>
          <a:p>
            <a:pPr marL="0" lvl="0" indent="0" algn="l" rtl="0">
              <a:lnSpc>
                <a:spcPct val="100000"/>
              </a:lnSpc>
              <a:spcBef>
                <a:spcPts val="400"/>
              </a:spcBef>
              <a:spcAft>
                <a:spcPts val="0"/>
              </a:spcAft>
              <a:buClr>
                <a:schemeClr val="dk1"/>
              </a:buClr>
              <a:buSzPts val="2000"/>
              <a:buFont typeface="Arial"/>
              <a:buNone/>
            </a:pPr>
            <a:endParaRPr sz="2000"/>
          </a:p>
          <a:p>
            <a:pPr marL="342900" lvl="0" indent="-342900" algn="l" rtl="0">
              <a:lnSpc>
                <a:spcPct val="100000"/>
              </a:lnSpc>
              <a:spcBef>
                <a:spcPts val="400"/>
              </a:spcBef>
              <a:spcAft>
                <a:spcPts val="0"/>
              </a:spcAft>
              <a:buClr>
                <a:schemeClr val="dk1"/>
              </a:buClr>
              <a:buSzPts val="2000"/>
              <a:buFont typeface="Arial"/>
              <a:buChar char="•"/>
            </a:pPr>
            <a:r>
              <a:rPr lang="en-US" sz="2000"/>
              <a:t>XML is a markup language, which means it has a document structure that contains formatted data. XML documents are essentially just specially formatted data files</a:t>
            </a:r>
            <a:endParaRPr/>
          </a:p>
          <a:p>
            <a:pPr marL="0" lvl="0" indent="0" algn="l" rtl="0">
              <a:lnSpc>
                <a:spcPct val="100000"/>
              </a:lnSpc>
              <a:spcBef>
                <a:spcPts val="400"/>
              </a:spcBef>
              <a:spcAft>
                <a:spcPts val="0"/>
              </a:spcAft>
              <a:buClr>
                <a:schemeClr val="dk1"/>
              </a:buClr>
              <a:buSzPts val="2000"/>
              <a:buFont typeface="Arial"/>
              <a:buNone/>
            </a:pPr>
            <a:endParaRPr sz="2000">
              <a:solidFill>
                <a:schemeClr val="lt2"/>
              </a:solidFill>
            </a:endParaRPr>
          </a:p>
          <a:p>
            <a:pPr marL="0" lvl="0" indent="0" algn="l" rtl="0">
              <a:lnSpc>
                <a:spcPct val="100000"/>
              </a:lnSpc>
              <a:spcBef>
                <a:spcPts val="640"/>
              </a:spcBef>
              <a:spcAft>
                <a:spcPts val="0"/>
              </a:spcAft>
              <a:buClr>
                <a:schemeClr val="dk1"/>
              </a:buClr>
              <a:buSzPts val="3200"/>
              <a:buFont typeface="Arial"/>
              <a:buNone/>
            </a:pPr>
            <a:endParaRPr/>
          </a:p>
        </p:txBody>
      </p:sp>
      <p:sp>
        <p:nvSpPr>
          <p:cNvPr id="127" name="Google Shape;127;p4"/>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XML Documents</a:t>
            </a:r>
            <a:endParaRPr/>
          </a:p>
        </p:txBody>
      </p:sp>
      <p:sp>
        <p:nvSpPr>
          <p:cNvPr id="133" name="Google Shape;133;p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000"/>
              <a:buFont typeface="Arial"/>
              <a:buChar char="•"/>
            </a:pPr>
            <a:r>
              <a:rPr lang="en-US" sz="2000"/>
              <a:t>XML documents end with </a:t>
            </a:r>
            <a:r>
              <a:rPr lang="en-US" sz="2000" b="1"/>
              <a:t>.xml </a:t>
            </a:r>
            <a:r>
              <a:rPr lang="en-US" sz="2000"/>
              <a:t>extension</a:t>
            </a:r>
            <a:endParaRPr/>
          </a:p>
          <a:p>
            <a:pPr marL="342900" lvl="0" indent="-342900" algn="just" rtl="0">
              <a:lnSpc>
                <a:spcPct val="100000"/>
              </a:lnSpc>
              <a:spcBef>
                <a:spcPts val="400"/>
              </a:spcBef>
              <a:spcAft>
                <a:spcPts val="0"/>
              </a:spcAft>
              <a:buClr>
                <a:schemeClr val="dk1"/>
              </a:buClr>
              <a:buSzPts val="2000"/>
              <a:buFont typeface="Arial"/>
              <a:buChar char="•"/>
            </a:pPr>
            <a:r>
              <a:rPr lang="en-US" sz="2000"/>
              <a:t>XML marks up data using tags, which are names enclosed in </a:t>
            </a:r>
            <a:r>
              <a:rPr lang="en-US" sz="2000" b="1" u="sng"/>
              <a:t>angle brackets</a:t>
            </a:r>
            <a:r>
              <a:rPr lang="en-US" sz="2000"/>
              <a:t> </a:t>
            </a:r>
            <a:endParaRPr/>
          </a:p>
          <a:p>
            <a:pPr marL="742950" lvl="1" indent="-285750" algn="just" rtl="0">
              <a:lnSpc>
                <a:spcPct val="100000"/>
              </a:lnSpc>
              <a:spcBef>
                <a:spcPts val="400"/>
              </a:spcBef>
              <a:spcAft>
                <a:spcPts val="0"/>
              </a:spcAft>
              <a:buClr>
                <a:srgbClr val="FF0000"/>
              </a:buClr>
              <a:buSzPts val="2000"/>
              <a:buFont typeface="Arial"/>
              <a:buChar char="–"/>
            </a:pPr>
            <a:r>
              <a:rPr lang="en-US" sz="2000">
                <a:solidFill>
                  <a:srgbClr val="FF0000"/>
                </a:solidFill>
              </a:rPr>
              <a:t>&lt;tag&gt; </a:t>
            </a:r>
            <a:r>
              <a:rPr lang="en-US" sz="2000">
                <a:solidFill>
                  <a:srgbClr val="3333FF"/>
                </a:solidFill>
              </a:rPr>
              <a:t>elements </a:t>
            </a:r>
            <a:r>
              <a:rPr lang="en-US" sz="2000">
                <a:solidFill>
                  <a:srgbClr val="FF0000"/>
                </a:solidFill>
              </a:rPr>
              <a:t>&lt;/tag&gt;</a:t>
            </a:r>
            <a:endParaRPr/>
          </a:p>
          <a:p>
            <a:pPr marL="742950" lvl="1" indent="-285750" algn="just" rtl="0">
              <a:lnSpc>
                <a:spcPct val="100000"/>
              </a:lnSpc>
              <a:spcBef>
                <a:spcPts val="400"/>
              </a:spcBef>
              <a:spcAft>
                <a:spcPts val="0"/>
              </a:spcAft>
              <a:buClr>
                <a:schemeClr val="dk1"/>
              </a:buClr>
              <a:buSzPts val="2000"/>
              <a:buFont typeface="Arial"/>
              <a:buChar char="–"/>
            </a:pPr>
            <a:r>
              <a:rPr lang="en-US" sz="2000"/>
              <a:t>Elements: individual units of markup (i.e., everything included between a start tag and its corresponding end tag)</a:t>
            </a:r>
            <a:endParaRPr/>
          </a:p>
          <a:p>
            <a:pPr marL="742950" lvl="1" indent="-285750" algn="just" rtl="0">
              <a:lnSpc>
                <a:spcPct val="100000"/>
              </a:lnSpc>
              <a:spcBef>
                <a:spcPts val="400"/>
              </a:spcBef>
              <a:spcAft>
                <a:spcPts val="0"/>
              </a:spcAft>
              <a:buClr>
                <a:schemeClr val="dk1"/>
              </a:buClr>
              <a:buSzPts val="2000"/>
              <a:buFont typeface="Arial"/>
              <a:buChar char="–"/>
            </a:pPr>
            <a:r>
              <a:rPr lang="en-US" sz="2000"/>
              <a:t>Nested elements form hierarchies</a:t>
            </a:r>
            <a:endParaRPr/>
          </a:p>
          <a:p>
            <a:pPr marL="742950" lvl="1" indent="-285750" algn="just" rtl="0">
              <a:lnSpc>
                <a:spcPct val="100000"/>
              </a:lnSpc>
              <a:spcBef>
                <a:spcPts val="400"/>
              </a:spcBef>
              <a:spcAft>
                <a:spcPts val="0"/>
              </a:spcAft>
              <a:buClr>
                <a:schemeClr val="dk1"/>
              </a:buClr>
              <a:buSzPts val="2000"/>
              <a:buFont typeface="Arial"/>
              <a:buChar char="–"/>
            </a:pPr>
            <a:r>
              <a:rPr lang="en-US" sz="2000"/>
              <a:t>Root element contains all other document elements</a:t>
            </a:r>
            <a:endParaRPr/>
          </a:p>
          <a:p>
            <a:pPr marL="742950" lvl="1" indent="-107950" algn="just" rtl="0">
              <a:lnSpc>
                <a:spcPct val="100000"/>
              </a:lnSpc>
              <a:spcBef>
                <a:spcPts val="560"/>
              </a:spcBef>
              <a:spcAft>
                <a:spcPts val="0"/>
              </a:spcAft>
              <a:buClr>
                <a:schemeClr val="dk1"/>
              </a:buClr>
              <a:buSzPts val="2800"/>
              <a:buFont typeface="Arial"/>
              <a:buNone/>
            </a:pPr>
            <a:endParaRPr>
              <a:latin typeface="Times New Roman"/>
              <a:ea typeface="Times New Roman"/>
              <a:cs typeface="Times New Roman"/>
              <a:sym typeface="Times New Roman"/>
            </a:endParaRPr>
          </a:p>
          <a:p>
            <a:pPr marL="742950" lvl="1" indent="-107950" algn="just" rtl="0">
              <a:lnSpc>
                <a:spcPct val="100000"/>
              </a:lnSpc>
              <a:spcBef>
                <a:spcPts val="560"/>
              </a:spcBef>
              <a:spcAft>
                <a:spcPts val="0"/>
              </a:spcAft>
              <a:buClr>
                <a:schemeClr val="dk1"/>
              </a:buClr>
              <a:buSzPts val="2800"/>
              <a:buFont typeface="Arial"/>
              <a:buNone/>
            </a:pP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subTitle" idx="1"/>
          </p:nvPr>
        </p:nvSpPr>
        <p:spPr>
          <a:xfrm>
            <a:off x="395536" y="457200"/>
            <a:ext cx="6934200" cy="4343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0000FF"/>
              </a:buClr>
              <a:buSzPts val="1400"/>
              <a:buFont typeface="Arial"/>
              <a:buNone/>
            </a:pPr>
            <a:r>
              <a:rPr lang="en-US" sz="1400">
                <a:solidFill>
                  <a:srgbClr val="0000FF"/>
                </a:solidFill>
              </a:rPr>
              <a:t>&lt;?xml version = </a:t>
            </a:r>
            <a:r>
              <a:rPr lang="en-US" sz="1400">
                <a:solidFill>
                  <a:srgbClr val="0099FF"/>
                </a:solidFill>
              </a:rPr>
              <a:t>"1.0"</a:t>
            </a:r>
            <a:r>
              <a:rPr lang="en-US" sz="1400">
                <a:solidFill>
                  <a:srgbClr val="0000FF"/>
                </a:solidFill>
              </a:rPr>
              <a:t>?&gt;</a:t>
            </a:r>
            <a:endParaRPr sz="1400">
              <a:solidFill>
                <a:srgbClr val="000000"/>
              </a:solidFill>
            </a:endParaRPr>
          </a:p>
          <a:p>
            <a:pPr marL="0" lvl="0" indent="0" algn="ctr" rtl="0">
              <a:lnSpc>
                <a:spcPct val="100000"/>
              </a:lnSpc>
              <a:spcBef>
                <a:spcPts val="280"/>
              </a:spcBef>
              <a:spcAft>
                <a:spcPts val="0"/>
              </a:spcAft>
              <a:buClr>
                <a:srgbClr val="5F5F5F"/>
              </a:buClr>
              <a:buSzPts val="1400"/>
              <a:buFont typeface="Arial"/>
              <a:buNone/>
            </a:pPr>
            <a:r>
              <a:rPr lang="en-US" sz="1400">
                <a:solidFill>
                  <a:srgbClr val="5F5F5F"/>
                </a:solidFill>
              </a:rPr>
              <a:t>  </a:t>
            </a:r>
            <a:endParaRPr sz="1400">
              <a:solidFill>
                <a:srgbClr val="000000"/>
              </a:solidFill>
            </a:endParaRPr>
          </a:p>
          <a:p>
            <a:pPr marL="0" lvl="0" indent="0" algn="ctr" rtl="0">
              <a:lnSpc>
                <a:spcPct val="100000"/>
              </a:lnSpc>
              <a:spcBef>
                <a:spcPts val="280"/>
              </a:spcBef>
              <a:spcAft>
                <a:spcPts val="0"/>
              </a:spcAft>
              <a:buClr>
                <a:srgbClr val="008000"/>
              </a:buClr>
              <a:buSzPts val="1400"/>
              <a:buFont typeface="Arial"/>
              <a:buNone/>
            </a:pPr>
            <a:r>
              <a:rPr lang="en-US" sz="1400">
                <a:solidFill>
                  <a:srgbClr val="008000"/>
                </a:solidFill>
              </a:rPr>
              <a:t>&lt;!-- Fig. : article.xml       --&gt;</a:t>
            </a:r>
            <a:endParaRPr sz="1400">
              <a:solidFill>
                <a:srgbClr val="000000"/>
              </a:solidFill>
            </a:endParaRPr>
          </a:p>
          <a:p>
            <a:pPr marL="0" lvl="0" indent="0" algn="ctr" rtl="0">
              <a:lnSpc>
                <a:spcPct val="100000"/>
              </a:lnSpc>
              <a:spcBef>
                <a:spcPts val="280"/>
              </a:spcBef>
              <a:spcAft>
                <a:spcPts val="0"/>
              </a:spcAft>
              <a:buClr>
                <a:srgbClr val="008000"/>
              </a:buClr>
              <a:buSzPts val="1400"/>
              <a:buFont typeface="Arial"/>
              <a:buNone/>
            </a:pPr>
            <a:r>
              <a:rPr lang="en-US" sz="1400">
                <a:solidFill>
                  <a:srgbClr val="008000"/>
                </a:solidFill>
              </a:rPr>
              <a:t>&lt;!-- Article structured with XML. --&gt;</a:t>
            </a:r>
            <a:endParaRPr sz="1400">
              <a:solidFill>
                <a:srgbClr val="000000"/>
              </a:solidFill>
            </a:endParaRPr>
          </a:p>
          <a:p>
            <a:pPr marL="0" lvl="0" indent="0" algn="ctr" rtl="0">
              <a:lnSpc>
                <a:spcPct val="100000"/>
              </a:lnSpc>
              <a:spcBef>
                <a:spcPts val="280"/>
              </a:spcBef>
              <a:spcAft>
                <a:spcPts val="0"/>
              </a:spcAft>
              <a:buClr>
                <a:srgbClr val="5F5F5F"/>
              </a:buClr>
              <a:buSzPts val="1400"/>
              <a:buFont typeface="Arial"/>
              <a:buNone/>
            </a:pPr>
            <a:r>
              <a:rPr lang="en-US" sz="1400">
                <a:solidFill>
                  <a:srgbClr val="5F5F5F"/>
                </a:solidFill>
              </a:rPr>
              <a:t>   </a:t>
            </a:r>
            <a:endParaRPr sz="1400">
              <a:solidFill>
                <a:srgbClr val="000000"/>
              </a:solidFill>
            </a:endParaRPr>
          </a:p>
          <a:p>
            <a:pPr marL="0" lvl="0" indent="0" algn="ctr" rtl="0">
              <a:lnSpc>
                <a:spcPct val="100000"/>
              </a:lnSpc>
              <a:spcBef>
                <a:spcPts val="280"/>
              </a:spcBef>
              <a:spcAft>
                <a:spcPts val="0"/>
              </a:spcAft>
              <a:buClr>
                <a:srgbClr val="0000FF"/>
              </a:buClr>
              <a:buSzPts val="1400"/>
              <a:buFont typeface="Arial"/>
              <a:buNone/>
            </a:pPr>
            <a:r>
              <a:rPr lang="en-US" sz="1400">
                <a:solidFill>
                  <a:srgbClr val="0000FF"/>
                </a:solidFill>
              </a:rPr>
              <a:t>&lt;article&gt;</a:t>
            </a:r>
            <a:endParaRPr sz="1400">
              <a:solidFill>
                <a:srgbClr val="000000"/>
              </a:solidFill>
            </a:endParaRPr>
          </a:p>
          <a:p>
            <a:pPr marL="0" lvl="0" indent="0" algn="ctr" rtl="0">
              <a:lnSpc>
                <a:spcPct val="100000"/>
              </a:lnSpc>
              <a:spcBef>
                <a:spcPts val="280"/>
              </a:spcBef>
              <a:spcAft>
                <a:spcPts val="0"/>
              </a:spcAft>
              <a:buClr>
                <a:srgbClr val="5F5F5F"/>
              </a:buClr>
              <a:buSzPts val="1400"/>
              <a:buFont typeface="Arial"/>
              <a:buNone/>
            </a:pPr>
            <a:r>
              <a:rPr lang="en-US" sz="1400">
                <a:solidFill>
                  <a:srgbClr val="5F5F5F"/>
                </a:solidFill>
              </a:rPr>
              <a:t>  </a:t>
            </a:r>
            <a:endParaRPr sz="1400">
              <a:solidFill>
                <a:srgbClr val="000000"/>
              </a:solidFill>
            </a:endParaRPr>
          </a:p>
          <a:p>
            <a:pPr marL="0" lvl="0" indent="0" algn="ctr" rtl="0">
              <a:lnSpc>
                <a:spcPct val="100000"/>
              </a:lnSpc>
              <a:spcBef>
                <a:spcPts val="280"/>
              </a:spcBef>
              <a:spcAft>
                <a:spcPts val="0"/>
              </a:spcAft>
              <a:buClr>
                <a:srgbClr val="0000FF"/>
              </a:buClr>
              <a:buSzPts val="1400"/>
              <a:buFont typeface="Arial"/>
              <a:buNone/>
            </a:pPr>
            <a:r>
              <a:rPr lang="en-US" sz="1400">
                <a:solidFill>
                  <a:srgbClr val="0000FF"/>
                </a:solidFill>
              </a:rPr>
              <a:t>	&lt;title&gt;</a:t>
            </a:r>
            <a:r>
              <a:rPr lang="en-US" sz="1400">
                <a:solidFill>
                  <a:srgbClr val="000000"/>
                </a:solidFill>
              </a:rPr>
              <a:t>Simple XML</a:t>
            </a:r>
            <a:r>
              <a:rPr lang="en-US" sz="1400">
                <a:solidFill>
                  <a:srgbClr val="0000FF"/>
                </a:solidFill>
              </a:rPr>
              <a:t>&lt;/title&gt;</a:t>
            </a:r>
            <a:endParaRPr sz="1400">
              <a:solidFill>
                <a:srgbClr val="000000"/>
              </a:solidFill>
            </a:endParaRPr>
          </a:p>
          <a:p>
            <a:pPr marL="0" lvl="0" indent="0" algn="ctr" rtl="0">
              <a:lnSpc>
                <a:spcPct val="100000"/>
              </a:lnSpc>
              <a:spcBef>
                <a:spcPts val="280"/>
              </a:spcBef>
              <a:spcAft>
                <a:spcPts val="0"/>
              </a:spcAft>
              <a:buClr>
                <a:srgbClr val="5F5F5F"/>
              </a:buClr>
              <a:buSzPts val="1400"/>
              <a:buFont typeface="Arial"/>
              <a:buNone/>
            </a:pPr>
            <a:r>
              <a:rPr lang="en-US" sz="1400">
                <a:solidFill>
                  <a:srgbClr val="5F5F5F"/>
                </a:solidFill>
              </a:rPr>
              <a:t> </a:t>
            </a:r>
            <a:endParaRPr sz="1400">
              <a:solidFill>
                <a:srgbClr val="000000"/>
              </a:solidFill>
            </a:endParaRPr>
          </a:p>
          <a:p>
            <a:pPr marL="0" lvl="0" indent="0" algn="ctr" rtl="0">
              <a:lnSpc>
                <a:spcPct val="100000"/>
              </a:lnSpc>
              <a:spcBef>
                <a:spcPts val="280"/>
              </a:spcBef>
              <a:spcAft>
                <a:spcPts val="0"/>
              </a:spcAft>
              <a:buClr>
                <a:srgbClr val="0000FF"/>
              </a:buClr>
              <a:buSzPts val="1400"/>
              <a:buFont typeface="Arial"/>
              <a:buNone/>
            </a:pPr>
            <a:r>
              <a:rPr lang="en-US" sz="1400">
                <a:solidFill>
                  <a:srgbClr val="0000FF"/>
                </a:solidFill>
              </a:rPr>
              <a:t>	&lt;date&gt;</a:t>
            </a:r>
            <a:r>
              <a:rPr lang="en-US" sz="1400">
                <a:solidFill>
                  <a:srgbClr val="000000"/>
                </a:solidFill>
              </a:rPr>
              <a:t>December 21, 2001</a:t>
            </a:r>
            <a:r>
              <a:rPr lang="en-US" sz="1400">
                <a:solidFill>
                  <a:srgbClr val="0000FF"/>
                </a:solidFill>
              </a:rPr>
              <a:t>&lt;/date&gt;</a:t>
            </a:r>
            <a:endParaRPr sz="1400">
              <a:solidFill>
                <a:srgbClr val="000000"/>
              </a:solidFill>
            </a:endParaRPr>
          </a:p>
          <a:p>
            <a:pPr marL="0" lvl="0" indent="0" algn="ctr" rtl="0">
              <a:lnSpc>
                <a:spcPct val="100000"/>
              </a:lnSpc>
              <a:spcBef>
                <a:spcPts val="280"/>
              </a:spcBef>
              <a:spcAft>
                <a:spcPts val="0"/>
              </a:spcAft>
              <a:buClr>
                <a:srgbClr val="5F5F5F"/>
              </a:buClr>
              <a:buSzPts val="1400"/>
              <a:buFont typeface="Arial"/>
              <a:buNone/>
            </a:pPr>
            <a:r>
              <a:rPr lang="en-US" sz="1400">
                <a:solidFill>
                  <a:srgbClr val="5F5F5F"/>
                </a:solidFill>
              </a:rPr>
              <a:t> </a:t>
            </a:r>
            <a:endParaRPr sz="1400">
              <a:solidFill>
                <a:srgbClr val="000000"/>
              </a:solidFill>
            </a:endParaRPr>
          </a:p>
          <a:p>
            <a:pPr marL="0" lvl="0" indent="0" algn="ctr" rtl="0">
              <a:lnSpc>
                <a:spcPct val="100000"/>
              </a:lnSpc>
              <a:spcBef>
                <a:spcPts val="280"/>
              </a:spcBef>
              <a:spcAft>
                <a:spcPts val="0"/>
              </a:spcAft>
              <a:buClr>
                <a:srgbClr val="0000FF"/>
              </a:buClr>
              <a:buSzPts val="1400"/>
              <a:buFont typeface="Arial"/>
              <a:buNone/>
            </a:pPr>
            <a:r>
              <a:rPr lang="en-US" sz="1400">
                <a:solidFill>
                  <a:srgbClr val="0000FF"/>
                </a:solidFill>
              </a:rPr>
              <a:t>	&lt;author&gt;</a:t>
            </a:r>
            <a:endParaRPr sz="1400">
              <a:solidFill>
                <a:srgbClr val="000000"/>
              </a:solidFill>
            </a:endParaRPr>
          </a:p>
          <a:p>
            <a:pPr marL="0" lvl="0" indent="0" algn="ctr" rtl="0">
              <a:lnSpc>
                <a:spcPct val="100000"/>
              </a:lnSpc>
              <a:spcBef>
                <a:spcPts val="280"/>
              </a:spcBef>
              <a:spcAft>
                <a:spcPts val="0"/>
              </a:spcAft>
              <a:buClr>
                <a:srgbClr val="0000FF"/>
              </a:buClr>
              <a:buSzPts val="1400"/>
              <a:buFont typeface="Arial"/>
              <a:buNone/>
            </a:pPr>
            <a:r>
              <a:rPr lang="en-US" sz="1400">
                <a:solidFill>
                  <a:srgbClr val="0000FF"/>
                </a:solidFill>
              </a:rPr>
              <a:t>		&lt;firstName&gt;</a:t>
            </a:r>
            <a:r>
              <a:rPr lang="en-US" sz="1400">
                <a:solidFill>
                  <a:srgbClr val="000000"/>
                </a:solidFill>
              </a:rPr>
              <a:t>John</a:t>
            </a:r>
            <a:r>
              <a:rPr lang="en-US" sz="1400">
                <a:solidFill>
                  <a:srgbClr val="0000FF"/>
                </a:solidFill>
              </a:rPr>
              <a:t>&lt;/firstName&gt;</a:t>
            </a:r>
            <a:endParaRPr sz="1400">
              <a:solidFill>
                <a:srgbClr val="000000"/>
              </a:solidFill>
            </a:endParaRPr>
          </a:p>
          <a:p>
            <a:pPr marL="0" lvl="0" indent="0" algn="ctr" rtl="0">
              <a:lnSpc>
                <a:spcPct val="100000"/>
              </a:lnSpc>
              <a:spcBef>
                <a:spcPts val="280"/>
              </a:spcBef>
              <a:spcAft>
                <a:spcPts val="0"/>
              </a:spcAft>
              <a:buClr>
                <a:srgbClr val="0000FF"/>
              </a:buClr>
              <a:buSzPts val="1400"/>
              <a:buFont typeface="Arial"/>
              <a:buNone/>
            </a:pPr>
            <a:r>
              <a:rPr lang="en-US" sz="1400">
                <a:solidFill>
                  <a:srgbClr val="0000FF"/>
                </a:solidFill>
              </a:rPr>
              <a:t>		&lt;lastName&gt;</a:t>
            </a:r>
            <a:r>
              <a:rPr lang="en-US" sz="1400">
                <a:solidFill>
                  <a:srgbClr val="000000"/>
                </a:solidFill>
              </a:rPr>
              <a:t>Doe</a:t>
            </a:r>
            <a:r>
              <a:rPr lang="en-US" sz="1400">
                <a:solidFill>
                  <a:srgbClr val="0000FF"/>
                </a:solidFill>
              </a:rPr>
              <a:t>&lt;/lastName&gt;</a:t>
            </a:r>
            <a:endParaRPr sz="1400">
              <a:solidFill>
                <a:srgbClr val="000000"/>
              </a:solidFill>
            </a:endParaRPr>
          </a:p>
          <a:p>
            <a:pPr marL="0" lvl="0" indent="0" algn="ctr" rtl="0">
              <a:lnSpc>
                <a:spcPct val="100000"/>
              </a:lnSpc>
              <a:spcBef>
                <a:spcPts val="280"/>
              </a:spcBef>
              <a:spcAft>
                <a:spcPts val="0"/>
              </a:spcAft>
              <a:buClr>
                <a:srgbClr val="0000FF"/>
              </a:buClr>
              <a:buSzPts val="1400"/>
              <a:buFont typeface="Arial"/>
              <a:buNone/>
            </a:pPr>
            <a:r>
              <a:rPr lang="en-US" sz="1400">
                <a:solidFill>
                  <a:srgbClr val="0000FF"/>
                </a:solidFill>
              </a:rPr>
              <a:t>	&lt;/author&gt;</a:t>
            </a:r>
            <a:endParaRPr sz="1400">
              <a:solidFill>
                <a:srgbClr val="000000"/>
              </a:solidFill>
            </a:endParaRPr>
          </a:p>
          <a:p>
            <a:pPr marL="0" lvl="0" indent="0" algn="ctr" rtl="0">
              <a:lnSpc>
                <a:spcPct val="100000"/>
              </a:lnSpc>
              <a:spcBef>
                <a:spcPts val="280"/>
              </a:spcBef>
              <a:spcAft>
                <a:spcPts val="0"/>
              </a:spcAft>
              <a:buClr>
                <a:schemeClr val="dk1"/>
              </a:buClr>
              <a:buSzPts val="1400"/>
              <a:buFont typeface="Arial"/>
              <a:buNone/>
            </a:pPr>
            <a:endParaRPr sz="1400">
              <a:solidFill>
                <a:srgbClr val="5F5F5F"/>
              </a:solidFill>
            </a:endParaRPr>
          </a:p>
          <a:p>
            <a:pPr marL="0" lvl="0" indent="0" algn="ctr" rtl="0">
              <a:lnSpc>
                <a:spcPct val="100000"/>
              </a:lnSpc>
              <a:spcBef>
                <a:spcPts val="280"/>
              </a:spcBef>
              <a:spcAft>
                <a:spcPts val="0"/>
              </a:spcAft>
              <a:buClr>
                <a:srgbClr val="0000FF"/>
              </a:buClr>
              <a:buSzPts val="1400"/>
              <a:buFont typeface="Arial"/>
              <a:buNone/>
            </a:pPr>
            <a:r>
              <a:rPr lang="en-US" sz="1400">
                <a:solidFill>
                  <a:srgbClr val="0000FF"/>
                </a:solidFill>
              </a:rPr>
              <a:t>	&lt;summary&gt;</a:t>
            </a:r>
            <a:r>
              <a:rPr lang="en-US" sz="1400">
                <a:solidFill>
                  <a:srgbClr val="000000"/>
                </a:solidFill>
              </a:rPr>
              <a:t>XML is pretty easy.</a:t>
            </a:r>
            <a:r>
              <a:rPr lang="en-US" sz="1400">
                <a:solidFill>
                  <a:srgbClr val="0000FF"/>
                </a:solidFill>
              </a:rPr>
              <a:t>&lt;/summary&gt;</a:t>
            </a:r>
            <a:endParaRPr sz="1400">
              <a:solidFill>
                <a:srgbClr val="000000"/>
              </a:solidFill>
            </a:endParaRPr>
          </a:p>
          <a:p>
            <a:pPr marL="0" lvl="0" indent="0" algn="ctr" rtl="0">
              <a:lnSpc>
                <a:spcPct val="100000"/>
              </a:lnSpc>
              <a:spcBef>
                <a:spcPts val="280"/>
              </a:spcBef>
              <a:spcAft>
                <a:spcPts val="0"/>
              </a:spcAft>
              <a:buClr>
                <a:srgbClr val="5F5F5F"/>
              </a:buClr>
              <a:buSzPts val="1400"/>
              <a:buFont typeface="Arial"/>
              <a:buNone/>
            </a:pPr>
            <a:r>
              <a:rPr lang="en-US" sz="1400">
                <a:solidFill>
                  <a:srgbClr val="5F5F5F"/>
                </a:solidFill>
              </a:rPr>
              <a:t>  </a:t>
            </a:r>
            <a:endParaRPr sz="1400">
              <a:solidFill>
                <a:srgbClr val="000000"/>
              </a:solidFill>
            </a:endParaRPr>
          </a:p>
          <a:p>
            <a:pPr marL="0" lvl="0" indent="0" algn="ctr" rtl="0">
              <a:lnSpc>
                <a:spcPct val="100000"/>
              </a:lnSpc>
              <a:spcBef>
                <a:spcPts val="280"/>
              </a:spcBef>
              <a:spcAft>
                <a:spcPts val="0"/>
              </a:spcAft>
              <a:buClr>
                <a:srgbClr val="0000FF"/>
              </a:buClr>
              <a:buSzPts val="1400"/>
              <a:buFont typeface="Arial"/>
              <a:buNone/>
            </a:pPr>
            <a:r>
              <a:rPr lang="en-US" sz="1400">
                <a:solidFill>
                  <a:srgbClr val="0000FF"/>
                </a:solidFill>
              </a:rPr>
              <a:t>	&lt;content&gt;</a:t>
            </a:r>
            <a:r>
              <a:rPr lang="en-US" sz="1400">
                <a:solidFill>
                  <a:srgbClr val="000000"/>
                </a:solidFill>
              </a:rPr>
              <a:t>we present a wide variety of examples</a:t>
            </a:r>
            <a:endParaRPr sz="1400">
              <a:solidFill>
                <a:srgbClr val="000000"/>
              </a:solidFill>
            </a:endParaRPr>
          </a:p>
          <a:p>
            <a:pPr marL="0" lvl="0" indent="0" algn="ctr" rtl="0">
              <a:lnSpc>
                <a:spcPct val="100000"/>
              </a:lnSpc>
              <a:spcBef>
                <a:spcPts val="280"/>
              </a:spcBef>
              <a:spcAft>
                <a:spcPts val="0"/>
              </a:spcAft>
              <a:buClr>
                <a:srgbClr val="000000"/>
              </a:buClr>
              <a:buSzPts val="1400"/>
              <a:buFont typeface="Arial"/>
              <a:buNone/>
            </a:pPr>
            <a:r>
              <a:rPr lang="en-US" sz="1400">
                <a:solidFill>
                  <a:srgbClr val="000000"/>
                </a:solidFill>
              </a:rPr>
              <a:t>		that use XML.</a:t>
            </a:r>
            <a:endParaRPr sz="1400">
              <a:solidFill>
                <a:srgbClr val="000000"/>
              </a:solidFill>
            </a:endParaRPr>
          </a:p>
          <a:p>
            <a:pPr marL="0" lvl="0" indent="0" algn="ctr" rtl="0">
              <a:lnSpc>
                <a:spcPct val="100000"/>
              </a:lnSpc>
              <a:spcBef>
                <a:spcPts val="280"/>
              </a:spcBef>
              <a:spcAft>
                <a:spcPts val="0"/>
              </a:spcAft>
              <a:buClr>
                <a:srgbClr val="0000FF"/>
              </a:buClr>
              <a:buSzPts val="1400"/>
              <a:buFont typeface="Arial"/>
              <a:buNone/>
            </a:pPr>
            <a:r>
              <a:rPr lang="en-US" sz="1400">
                <a:solidFill>
                  <a:srgbClr val="0000FF"/>
                </a:solidFill>
              </a:rPr>
              <a:t>	&lt;/content&gt;</a:t>
            </a:r>
            <a:endParaRPr sz="1400">
              <a:solidFill>
                <a:srgbClr val="000000"/>
              </a:solidFill>
            </a:endParaRPr>
          </a:p>
          <a:p>
            <a:pPr marL="0" lvl="0" indent="0" algn="ctr" rtl="0">
              <a:lnSpc>
                <a:spcPct val="100000"/>
              </a:lnSpc>
              <a:spcBef>
                <a:spcPts val="280"/>
              </a:spcBef>
              <a:spcAft>
                <a:spcPts val="0"/>
              </a:spcAft>
              <a:buClr>
                <a:srgbClr val="5F5F5F"/>
              </a:buClr>
              <a:buSzPts val="1400"/>
              <a:buFont typeface="Arial"/>
              <a:buNone/>
            </a:pPr>
            <a:r>
              <a:rPr lang="en-US" sz="1400">
                <a:solidFill>
                  <a:srgbClr val="5F5F5F"/>
                </a:solidFill>
              </a:rPr>
              <a:t> </a:t>
            </a:r>
            <a:endParaRPr sz="1400">
              <a:solidFill>
                <a:srgbClr val="000000"/>
              </a:solidFill>
            </a:endParaRPr>
          </a:p>
          <a:p>
            <a:pPr marL="0" lvl="0" indent="0" algn="ctr" rtl="0">
              <a:lnSpc>
                <a:spcPct val="100000"/>
              </a:lnSpc>
              <a:spcBef>
                <a:spcPts val="280"/>
              </a:spcBef>
              <a:spcAft>
                <a:spcPts val="0"/>
              </a:spcAft>
              <a:buClr>
                <a:srgbClr val="0000FF"/>
              </a:buClr>
              <a:buSzPts val="1400"/>
              <a:buFont typeface="Arial"/>
              <a:buNone/>
            </a:pPr>
            <a:r>
              <a:rPr lang="en-US" sz="1400">
                <a:solidFill>
                  <a:srgbClr val="0000FF"/>
                </a:solidFill>
              </a:rPr>
              <a:t>&lt;/article&gt;</a:t>
            </a:r>
            <a:endParaRPr sz="1400">
              <a:solidFill>
                <a:srgbClr val="000000"/>
              </a:solidFill>
            </a:endParaRPr>
          </a:p>
          <a:p>
            <a:pPr marL="0" lvl="0" indent="0" algn="ctr" rtl="0">
              <a:lnSpc>
                <a:spcPct val="100000"/>
              </a:lnSpc>
              <a:spcBef>
                <a:spcPts val="640"/>
              </a:spcBef>
              <a:spcAft>
                <a:spcPts val="0"/>
              </a:spcAft>
              <a:buClr>
                <a:schemeClr val="dk1"/>
              </a:buClr>
              <a:buSzPts val="3200"/>
              <a:buFont typeface="Arial"/>
              <a:buNone/>
            </a:pPr>
            <a:endParaRPr/>
          </a:p>
        </p:txBody>
      </p:sp>
      <p:grpSp>
        <p:nvGrpSpPr>
          <p:cNvPr id="139" name="Google Shape;139;p6"/>
          <p:cNvGrpSpPr/>
          <p:nvPr/>
        </p:nvGrpSpPr>
        <p:grpSpPr>
          <a:xfrm>
            <a:off x="4843457" y="496888"/>
            <a:ext cx="4306888" cy="476250"/>
            <a:chOff x="3051" y="313"/>
            <a:chExt cx="2713" cy="300"/>
          </a:xfrm>
        </p:grpSpPr>
        <p:sp>
          <p:nvSpPr>
            <p:cNvPr id="140" name="Google Shape;140;p6"/>
            <p:cNvSpPr txBox="1"/>
            <p:nvPr/>
          </p:nvSpPr>
          <p:spPr>
            <a:xfrm>
              <a:off x="3664" y="313"/>
              <a:ext cx="2100" cy="30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rgbClr val="000000"/>
                  </a:solidFill>
                  <a:latin typeface="Times New Roman"/>
                  <a:ea typeface="Times New Roman"/>
                  <a:cs typeface="Times New Roman"/>
                  <a:sym typeface="Times New Roman"/>
                </a:rPr>
                <a:t>Optional XML declaration includes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Clr>
                  <a:srgbClr val="000000"/>
                </a:buClr>
                <a:buSzPts val="1600"/>
                <a:buFont typeface="Times New Roman"/>
                <a:buNone/>
              </a:pPr>
              <a:r>
                <a:rPr lang="en-US" sz="1600" b="0" i="0" u="none" strike="noStrike" cap="none">
                  <a:solidFill>
                    <a:srgbClr val="000000"/>
                  </a:solidFill>
                  <a:latin typeface="Times New Roman"/>
                  <a:ea typeface="Times New Roman"/>
                  <a:cs typeface="Times New Roman"/>
                  <a:sym typeface="Times New Roman"/>
                </a:rPr>
                <a:t>version information parameter</a:t>
              </a:r>
              <a:endParaRPr sz="1400" b="0" i="0" u="none" strike="noStrike" cap="none">
                <a:solidFill>
                  <a:srgbClr val="000000"/>
                </a:solidFill>
                <a:latin typeface="Arial"/>
                <a:ea typeface="Arial"/>
                <a:cs typeface="Arial"/>
                <a:sym typeface="Arial"/>
              </a:endParaRPr>
            </a:p>
          </p:txBody>
        </p:sp>
        <p:cxnSp>
          <p:nvCxnSpPr>
            <p:cNvPr id="141" name="Google Shape;141;p6"/>
            <p:cNvCxnSpPr/>
            <p:nvPr/>
          </p:nvCxnSpPr>
          <p:spPr>
            <a:xfrm rot="10800000">
              <a:off x="3051" y="432"/>
              <a:ext cx="600" cy="0"/>
            </a:xfrm>
            <a:prstGeom prst="straightConnector1">
              <a:avLst/>
            </a:prstGeom>
            <a:noFill/>
            <a:ln w="9525" cap="flat" cmpd="sng">
              <a:solidFill>
                <a:schemeClr val="dk1"/>
              </a:solidFill>
              <a:prstDash val="solid"/>
              <a:round/>
              <a:headEnd type="none" w="sm" len="sm"/>
              <a:tailEnd type="triangle" w="med" len="med"/>
            </a:ln>
          </p:spPr>
        </p:cxnSp>
      </p:grpSp>
      <p:grpSp>
        <p:nvGrpSpPr>
          <p:cNvPr id="142" name="Google Shape;142;p6"/>
          <p:cNvGrpSpPr/>
          <p:nvPr/>
        </p:nvGrpSpPr>
        <p:grpSpPr>
          <a:xfrm>
            <a:off x="5422911" y="995365"/>
            <a:ext cx="3783021" cy="476251"/>
            <a:chOff x="3416" y="627"/>
            <a:chExt cx="2383" cy="300"/>
          </a:xfrm>
        </p:grpSpPr>
        <p:sp>
          <p:nvSpPr>
            <p:cNvPr id="143" name="Google Shape;143;p6"/>
            <p:cNvSpPr txBox="1"/>
            <p:nvPr/>
          </p:nvSpPr>
          <p:spPr>
            <a:xfrm>
              <a:off x="3999" y="627"/>
              <a:ext cx="1800" cy="30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rgbClr val="000000"/>
                  </a:solidFill>
                  <a:latin typeface="Times New Roman"/>
                  <a:ea typeface="Times New Roman"/>
                  <a:cs typeface="Times New Roman"/>
                  <a:sym typeface="Times New Roman"/>
                </a:rPr>
                <a:t>XML comments delimited by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Clr>
                  <a:srgbClr val="000000"/>
                </a:buClr>
                <a:buSzPts val="1600"/>
                <a:buFont typeface="Courier New"/>
                <a:buNone/>
              </a:pPr>
              <a:r>
                <a:rPr lang="en-US" sz="1600" b="1" i="0" u="none" strike="noStrike" cap="none">
                  <a:solidFill>
                    <a:srgbClr val="000000"/>
                  </a:solidFill>
                  <a:latin typeface="Courier New"/>
                  <a:ea typeface="Courier New"/>
                  <a:cs typeface="Courier New"/>
                  <a:sym typeface="Courier New"/>
                </a:rPr>
                <a:t>&lt;!–</a:t>
              </a:r>
              <a:r>
                <a:rPr lang="en-US" sz="1600" b="0" i="0" u="none" strike="noStrike" cap="none">
                  <a:solidFill>
                    <a:srgbClr val="000000"/>
                  </a:solidFill>
                  <a:latin typeface="Times New Roman"/>
                  <a:ea typeface="Times New Roman"/>
                  <a:cs typeface="Times New Roman"/>
                  <a:sym typeface="Times New Roman"/>
                </a:rPr>
                <a:t> and  </a:t>
              </a:r>
              <a:r>
                <a:rPr lang="en-US" sz="1600" b="1" i="0" u="none" strike="noStrike" cap="none">
                  <a:solidFill>
                    <a:srgbClr val="000000"/>
                  </a:solidFill>
                  <a:latin typeface="Courier New"/>
                  <a:ea typeface="Courier New"/>
                  <a:cs typeface="Courier New"/>
                  <a:sym typeface="Courier New"/>
                </a:rPr>
                <a:t>--&gt;</a:t>
              </a:r>
              <a:endParaRPr sz="1600" b="1" i="0" u="none" strike="noStrike" cap="none">
                <a:solidFill>
                  <a:srgbClr val="000000"/>
                </a:solidFill>
                <a:latin typeface="Courier New"/>
                <a:ea typeface="Courier New"/>
                <a:cs typeface="Courier New"/>
                <a:sym typeface="Courier New"/>
              </a:endParaRPr>
            </a:p>
          </p:txBody>
        </p:sp>
        <p:cxnSp>
          <p:nvCxnSpPr>
            <p:cNvPr id="144" name="Google Shape;144;p6"/>
            <p:cNvCxnSpPr/>
            <p:nvPr/>
          </p:nvCxnSpPr>
          <p:spPr>
            <a:xfrm rot="10800000">
              <a:off x="3416" y="749"/>
              <a:ext cx="600" cy="0"/>
            </a:xfrm>
            <a:prstGeom prst="straightConnector1">
              <a:avLst/>
            </a:prstGeom>
            <a:noFill/>
            <a:ln w="9525" cap="flat" cmpd="sng">
              <a:solidFill>
                <a:schemeClr val="dk1"/>
              </a:solidFill>
              <a:prstDash val="solid"/>
              <a:round/>
              <a:headEnd type="none" w="sm" len="sm"/>
              <a:tailEnd type="triangle" w="med" len="med"/>
            </a:ln>
          </p:spPr>
        </p:cxnSp>
      </p:grpSp>
      <p:grpSp>
        <p:nvGrpSpPr>
          <p:cNvPr id="145" name="Google Shape;145;p6"/>
          <p:cNvGrpSpPr/>
          <p:nvPr/>
        </p:nvGrpSpPr>
        <p:grpSpPr>
          <a:xfrm>
            <a:off x="4864101" y="1782767"/>
            <a:ext cx="3810000" cy="476251"/>
            <a:chOff x="3064" y="1123"/>
            <a:chExt cx="2400" cy="300"/>
          </a:xfrm>
        </p:grpSpPr>
        <p:sp>
          <p:nvSpPr>
            <p:cNvPr id="146" name="Google Shape;146;p6"/>
            <p:cNvSpPr txBox="1"/>
            <p:nvPr/>
          </p:nvSpPr>
          <p:spPr>
            <a:xfrm>
              <a:off x="3664" y="1123"/>
              <a:ext cx="1800" cy="30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rgbClr val="000000"/>
                  </a:solidFill>
                  <a:latin typeface="Times New Roman"/>
                  <a:ea typeface="Times New Roman"/>
                  <a:cs typeface="Times New Roman"/>
                  <a:sym typeface="Times New Roman"/>
                </a:rPr>
                <a:t>Root element contains all other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Clr>
                  <a:srgbClr val="000000"/>
                </a:buClr>
                <a:buSzPts val="1600"/>
                <a:buFont typeface="Times New Roman"/>
                <a:buNone/>
              </a:pPr>
              <a:r>
                <a:rPr lang="en-US" sz="1600" b="0" i="0" u="none" strike="noStrike" cap="none">
                  <a:solidFill>
                    <a:srgbClr val="000000"/>
                  </a:solidFill>
                  <a:latin typeface="Times New Roman"/>
                  <a:ea typeface="Times New Roman"/>
                  <a:cs typeface="Times New Roman"/>
                  <a:sym typeface="Times New Roman"/>
                </a:rPr>
                <a:t>document elements</a:t>
              </a:r>
              <a:endParaRPr sz="1400" b="0" i="0" u="none" strike="noStrike" cap="none">
                <a:solidFill>
                  <a:srgbClr val="000000"/>
                </a:solidFill>
                <a:latin typeface="Arial"/>
                <a:ea typeface="Arial"/>
                <a:cs typeface="Arial"/>
                <a:sym typeface="Arial"/>
              </a:endParaRPr>
            </a:p>
          </p:txBody>
        </p:sp>
        <p:cxnSp>
          <p:nvCxnSpPr>
            <p:cNvPr id="147" name="Google Shape;147;p6"/>
            <p:cNvCxnSpPr/>
            <p:nvPr/>
          </p:nvCxnSpPr>
          <p:spPr>
            <a:xfrm rot="10800000">
              <a:off x="3064" y="1165"/>
              <a:ext cx="600" cy="0"/>
            </a:xfrm>
            <a:prstGeom prst="straightConnector1">
              <a:avLst/>
            </a:prstGeom>
            <a:noFill/>
            <a:ln w="9525" cap="flat" cmpd="sng">
              <a:solidFill>
                <a:schemeClr val="dk1"/>
              </a:solidFill>
              <a:prstDash val="solid"/>
              <a:round/>
              <a:headEnd type="none" w="sm" len="sm"/>
              <a:tailEnd type="triangle" w="med" len="med"/>
            </a:ln>
          </p:spPr>
        </p:cxnSp>
      </p:grpSp>
      <p:grpSp>
        <p:nvGrpSpPr>
          <p:cNvPr id="148" name="Google Shape;148;p6"/>
          <p:cNvGrpSpPr/>
          <p:nvPr/>
        </p:nvGrpSpPr>
        <p:grpSpPr>
          <a:xfrm>
            <a:off x="4583113" y="6151563"/>
            <a:ext cx="3333750" cy="476250"/>
            <a:chOff x="2887" y="3875"/>
            <a:chExt cx="2100" cy="300"/>
          </a:xfrm>
        </p:grpSpPr>
        <p:sp>
          <p:nvSpPr>
            <p:cNvPr id="149" name="Google Shape;149;p6"/>
            <p:cNvSpPr txBox="1"/>
            <p:nvPr/>
          </p:nvSpPr>
          <p:spPr>
            <a:xfrm>
              <a:off x="3787" y="3875"/>
              <a:ext cx="1200" cy="30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rgbClr val="000000"/>
                  </a:solidFill>
                  <a:latin typeface="Times New Roman"/>
                  <a:ea typeface="Times New Roman"/>
                  <a:cs typeface="Times New Roman"/>
                  <a:sym typeface="Times New Roman"/>
                </a:rPr>
                <a:t>End tag has format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Clr>
                  <a:srgbClr val="000000"/>
                </a:buClr>
                <a:buSzPts val="1600"/>
                <a:buFont typeface="Courier New"/>
                <a:buNone/>
              </a:pPr>
              <a:r>
                <a:rPr lang="en-US" sz="1600" b="1" i="0" u="none" strike="noStrike" cap="none">
                  <a:solidFill>
                    <a:srgbClr val="000000"/>
                  </a:solidFill>
                  <a:latin typeface="Courier New"/>
                  <a:ea typeface="Courier New"/>
                  <a:cs typeface="Courier New"/>
                  <a:sym typeface="Courier New"/>
                </a:rPr>
                <a:t>&lt;/</a:t>
              </a:r>
              <a:r>
                <a:rPr lang="en-US" sz="1600" b="0" i="1" u="none" strike="noStrike" cap="none">
                  <a:solidFill>
                    <a:srgbClr val="000000"/>
                  </a:solidFill>
                  <a:latin typeface="Times New Roman"/>
                  <a:ea typeface="Times New Roman"/>
                  <a:cs typeface="Times New Roman"/>
                  <a:sym typeface="Times New Roman"/>
                </a:rPr>
                <a:t>start tag name</a:t>
              </a:r>
              <a:r>
                <a:rPr lang="en-US" sz="1600" b="1" i="0" u="none" strike="noStrike" cap="none">
                  <a:solidFill>
                    <a:srgbClr val="000000"/>
                  </a:solidFill>
                  <a:latin typeface="Courier New"/>
                  <a:ea typeface="Courier New"/>
                  <a:cs typeface="Courier New"/>
                  <a:sym typeface="Courier New"/>
                </a:rPr>
                <a:t>&gt;</a:t>
              </a:r>
              <a:endParaRPr sz="1400" b="0" i="0" u="none" strike="noStrike" cap="none">
                <a:solidFill>
                  <a:srgbClr val="000000"/>
                </a:solidFill>
                <a:latin typeface="Arial"/>
                <a:ea typeface="Arial"/>
                <a:cs typeface="Arial"/>
                <a:sym typeface="Arial"/>
              </a:endParaRPr>
            </a:p>
          </p:txBody>
        </p:sp>
        <p:cxnSp>
          <p:nvCxnSpPr>
            <p:cNvPr id="150" name="Google Shape;150;p6"/>
            <p:cNvCxnSpPr/>
            <p:nvPr/>
          </p:nvCxnSpPr>
          <p:spPr>
            <a:xfrm rot="10800000">
              <a:off x="2887" y="3931"/>
              <a:ext cx="900" cy="0"/>
            </a:xfrm>
            <a:prstGeom prst="straightConnector1">
              <a:avLst/>
            </a:prstGeom>
            <a:noFill/>
            <a:ln w="9525" cap="flat" cmpd="sng">
              <a:solidFill>
                <a:schemeClr val="dk1"/>
              </a:solidFill>
              <a:prstDash val="solid"/>
              <a:round/>
              <a:headEnd type="none" w="sm" len="sm"/>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7"/>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XML Data</a:t>
            </a:r>
            <a:endParaRPr sz="4000" b="1">
              <a:solidFill>
                <a:schemeClr val="accent2"/>
              </a:solidFill>
            </a:endParaRPr>
          </a:p>
        </p:txBody>
      </p:sp>
      <p:sp>
        <p:nvSpPr>
          <p:cNvPr id="157" name="Google Shape;157;p7"/>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pic>
        <p:nvPicPr>
          <p:cNvPr id="158" name="Google Shape;158;p7" descr="A picture containing text&#10;&#10;Description automatically generated"/>
          <p:cNvPicPr preferRelativeResize="0"/>
          <p:nvPr/>
        </p:nvPicPr>
        <p:blipFill rotWithShape="1">
          <a:blip r:embed="rId3">
            <a:alphaModFix/>
          </a:blip>
          <a:srcRect/>
          <a:stretch/>
        </p:blipFill>
        <p:spPr>
          <a:xfrm>
            <a:off x="1686520" y="1346742"/>
            <a:ext cx="5750272" cy="4578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f13f16700f_0_175"/>
          <p:cNvSpPr txBox="1">
            <a:spLocks noGrp="1"/>
          </p:cNvSpPr>
          <p:nvPr>
            <p:ph type="title"/>
          </p:nvPr>
        </p:nvSpPr>
        <p:spPr>
          <a:xfrm>
            <a:off x="323528" y="66582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62672"/>
              </a:buClr>
              <a:buSzPts val="1400"/>
              <a:buFont typeface="Arial"/>
              <a:buNone/>
            </a:pPr>
            <a:r>
              <a:rPr lang="en-US" b="1">
                <a:solidFill>
                  <a:srgbClr val="262672"/>
                </a:solidFill>
              </a:rPr>
              <a:t>Data Meant to Be Read by Machines</a:t>
            </a:r>
            <a:endParaRPr sz="4000" b="1">
              <a:solidFill>
                <a:srgbClr val="262672"/>
              </a:solidFill>
            </a:endParaRPr>
          </a:p>
        </p:txBody>
      </p:sp>
      <p:sp>
        <p:nvSpPr>
          <p:cNvPr id="109" name="Google Shape;109;gf13f16700f_0_175"/>
          <p:cNvSpPr txBox="1">
            <a:spLocks noGrp="1"/>
          </p:cNvSpPr>
          <p:nvPr>
            <p:ph type="body" idx="1"/>
          </p:nvPr>
        </p:nvSpPr>
        <p:spPr>
          <a:xfrm>
            <a:off x="556215" y="1916832"/>
            <a:ext cx="8229600" cy="5102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endParaRPr sz="1800" dirty="0"/>
          </a:p>
          <a:p>
            <a:pPr marL="0" lvl="0" indent="0" algn="l" rtl="0">
              <a:lnSpc>
                <a:spcPct val="100000"/>
              </a:lnSpc>
              <a:spcBef>
                <a:spcPts val="400"/>
              </a:spcBef>
              <a:spcAft>
                <a:spcPts val="0"/>
              </a:spcAft>
              <a:buClr>
                <a:schemeClr val="dk1"/>
              </a:buClr>
              <a:buSzPts val="2000"/>
              <a:buFont typeface="Arial"/>
              <a:buNone/>
            </a:pPr>
            <a:r>
              <a:rPr lang="en-US" sz="2000" dirty="0"/>
              <a:t>Common machine-readable formats include the following:</a:t>
            </a:r>
            <a:endParaRPr dirty="0"/>
          </a:p>
          <a:p>
            <a:pPr marL="0" lvl="0" indent="0" algn="l" rtl="0">
              <a:lnSpc>
                <a:spcPct val="100000"/>
              </a:lnSpc>
              <a:spcBef>
                <a:spcPts val="400"/>
              </a:spcBef>
              <a:spcAft>
                <a:spcPts val="0"/>
              </a:spcAft>
              <a:buClr>
                <a:schemeClr val="dk1"/>
              </a:buClr>
              <a:buSzPts val="2000"/>
              <a:buFont typeface="Arial"/>
              <a:buNone/>
            </a:pPr>
            <a:r>
              <a:rPr lang="en-US" sz="2000" dirty="0"/>
              <a:t>	• Comma-Separated Values (CSV)  [covered earlier] </a:t>
            </a:r>
            <a:endParaRPr dirty="0"/>
          </a:p>
          <a:p>
            <a:pPr marL="0" lvl="0" indent="0" algn="l" rtl="0">
              <a:lnSpc>
                <a:spcPct val="100000"/>
              </a:lnSpc>
              <a:spcBef>
                <a:spcPts val="400"/>
              </a:spcBef>
              <a:spcAft>
                <a:spcPts val="0"/>
              </a:spcAft>
              <a:buClr>
                <a:schemeClr val="dk1"/>
              </a:buClr>
              <a:buSzPts val="2000"/>
              <a:buFont typeface="Arial"/>
              <a:buNone/>
            </a:pPr>
            <a:r>
              <a:rPr lang="en-US" sz="2000" dirty="0"/>
              <a:t>	• JavaScript Object Notation (JSON)</a:t>
            </a:r>
            <a:endParaRPr dirty="0"/>
          </a:p>
          <a:p>
            <a:pPr marL="0" lvl="0" indent="0" algn="l" rtl="0">
              <a:lnSpc>
                <a:spcPct val="100000"/>
              </a:lnSpc>
              <a:spcBef>
                <a:spcPts val="400"/>
              </a:spcBef>
              <a:spcAft>
                <a:spcPts val="0"/>
              </a:spcAft>
              <a:buClr>
                <a:schemeClr val="dk1"/>
              </a:buClr>
              <a:buSzPts val="2000"/>
              <a:buFont typeface="Arial"/>
              <a:buNone/>
            </a:pPr>
            <a:r>
              <a:rPr lang="en-US" sz="2000" dirty="0"/>
              <a:t>	• Extensible Markup Language (XML)</a:t>
            </a:r>
            <a:endParaRPr sz="2000" dirty="0">
              <a:solidFill>
                <a:srgbClr val="595959"/>
              </a:solidFill>
            </a:endParaRPr>
          </a:p>
          <a:p>
            <a:pPr marL="342900" lvl="0" indent="-139700" algn="l" rtl="0">
              <a:lnSpc>
                <a:spcPct val="100000"/>
              </a:lnSpc>
              <a:spcBef>
                <a:spcPts val="640"/>
              </a:spcBef>
              <a:spcAft>
                <a:spcPts val="0"/>
              </a:spcAft>
              <a:buClr>
                <a:schemeClr val="dk1"/>
              </a:buClr>
              <a:buSzPts val="3200"/>
              <a:buFont typeface="Arial"/>
              <a:buNone/>
            </a:pPr>
            <a:endParaRPr dirty="0"/>
          </a:p>
        </p:txBody>
      </p:sp>
      <p:sp>
        <p:nvSpPr>
          <p:cNvPr id="110" name="Google Shape;110;gf13f16700f_0_175"/>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34308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XML Data</a:t>
            </a:r>
            <a:endParaRPr sz="4000" b="1">
              <a:solidFill>
                <a:schemeClr val="accent2"/>
              </a:solidFill>
            </a:endParaRPr>
          </a:p>
        </p:txBody>
      </p:sp>
      <p:sp>
        <p:nvSpPr>
          <p:cNvPr id="165" name="Google Shape;165;p8"/>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pic>
        <p:nvPicPr>
          <p:cNvPr id="166" name="Google Shape;166;p8" descr="Text&#10;&#10;Description automatically generated"/>
          <p:cNvPicPr preferRelativeResize="0"/>
          <p:nvPr/>
        </p:nvPicPr>
        <p:blipFill rotWithShape="1">
          <a:blip r:embed="rId3">
            <a:alphaModFix/>
          </a:blip>
          <a:srcRect/>
          <a:stretch/>
        </p:blipFill>
        <p:spPr>
          <a:xfrm>
            <a:off x="1475656" y="1730006"/>
            <a:ext cx="6616700" cy="2832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latin typeface="Arial"/>
                <a:ea typeface="Arial"/>
                <a:cs typeface="Arial"/>
                <a:sym typeface="Arial"/>
              </a:rPr>
              <a:t>XML Namespaces</a:t>
            </a:r>
            <a:endParaRPr/>
          </a:p>
        </p:txBody>
      </p:sp>
      <p:sp>
        <p:nvSpPr>
          <p:cNvPr id="172" name="Google Shape;172;p9"/>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400"/>
              <a:buFont typeface="Arial"/>
              <a:buChar char="•"/>
            </a:pPr>
            <a:r>
              <a:rPr lang="en-US" sz="2400"/>
              <a:t>Provided for unique identification of XML elements</a:t>
            </a:r>
            <a:endParaRPr/>
          </a:p>
          <a:p>
            <a:pPr marL="342900" lvl="0" indent="-190500" algn="just" rtl="0">
              <a:lnSpc>
                <a:spcPct val="100000"/>
              </a:lnSpc>
              <a:spcBef>
                <a:spcPts val="480"/>
              </a:spcBef>
              <a:spcAft>
                <a:spcPts val="0"/>
              </a:spcAft>
              <a:buClr>
                <a:schemeClr val="dk1"/>
              </a:buClr>
              <a:buSzPts val="2400"/>
              <a:buFont typeface="Arial"/>
              <a:buNone/>
            </a:pPr>
            <a:endParaRPr sz="2400"/>
          </a:p>
          <a:p>
            <a:pPr marL="342900" lvl="0" indent="-342900" algn="just" rtl="0">
              <a:lnSpc>
                <a:spcPct val="100000"/>
              </a:lnSpc>
              <a:spcBef>
                <a:spcPts val="480"/>
              </a:spcBef>
              <a:spcAft>
                <a:spcPts val="0"/>
              </a:spcAft>
              <a:buClr>
                <a:schemeClr val="dk1"/>
              </a:buClr>
              <a:buSzPts val="2400"/>
              <a:buFont typeface="Arial"/>
              <a:buChar char="•"/>
            </a:pPr>
            <a:r>
              <a:rPr lang="en-US" sz="2400"/>
              <a:t>Namespace prefixes identify namespace to which an element belongs</a:t>
            </a:r>
            <a:endParaRPr/>
          </a:p>
          <a:p>
            <a:pPr marL="457200" lvl="1" indent="0" algn="just" rtl="0">
              <a:lnSpc>
                <a:spcPct val="100000"/>
              </a:lnSpc>
              <a:spcBef>
                <a:spcPts val="560"/>
              </a:spcBef>
              <a:spcAft>
                <a:spcPts val="0"/>
              </a:spcAft>
              <a:buClr>
                <a:schemeClr val="dk1"/>
              </a:buClr>
              <a:buSzPts val="2800"/>
              <a:buFont typeface="Arial"/>
              <a:buNone/>
            </a:pP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The DOM</a:t>
            </a:r>
            <a:endParaRPr/>
          </a:p>
        </p:txBody>
      </p:sp>
      <p:sp>
        <p:nvSpPr>
          <p:cNvPr id="178" name="Google Shape;178;p1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Arial"/>
              <a:buChar char="•"/>
            </a:pPr>
            <a:r>
              <a:rPr lang="en-US" sz="2400"/>
              <a:t>Document Object Model</a:t>
            </a:r>
            <a:endParaRPr/>
          </a:p>
          <a:p>
            <a:pPr marL="342900" lvl="0" indent="-342900" algn="l" rtl="0">
              <a:lnSpc>
                <a:spcPct val="100000"/>
              </a:lnSpc>
              <a:spcBef>
                <a:spcPts val="480"/>
              </a:spcBef>
              <a:spcAft>
                <a:spcPts val="0"/>
              </a:spcAft>
              <a:buClr>
                <a:schemeClr val="dk1"/>
              </a:buClr>
              <a:buSzPts val="2400"/>
              <a:buFont typeface="Arial"/>
              <a:buChar char="•"/>
            </a:pPr>
            <a:r>
              <a:rPr lang="en-US" sz="2400"/>
              <a:t>The DOM is a W3C standard.</a:t>
            </a:r>
            <a:endParaRPr/>
          </a:p>
          <a:p>
            <a:pPr marL="342900" lvl="0" indent="-342900" algn="l" rtl="0">
              <a:lnSpc>
                <a:spcPct val="100000"/>
              </a:lnSpc>
              <a:spcBef>
                <a:spcPts val="480"/>
              </a:spcBef>
              <a:spcAft>
                <a:spcPts val="0"/>
              </a:spcAft>
              <a:buClr>
                <a:schemeClr val="dk1"/>
              </a:buClr>
              <a:buSzPts val="2400"/>
              <a:buFont typeface="Arial"/>
              <a:buChar char="•"/>
            </a:pPr>
            <a:r>
              <a:rPr lang="en-US" sz="2400"/>
              <a:t>Implemented in various languages.</a:t>
            </a:r>
            <a:endParaRPr/>
          </a:p>
          <a:p>
            <a:pPr marL="342900" lvl="0" indent="-342900" algn="l" rtl="0">
              <a:lnSpc>
                <a:spcPct val="100000"/>
              </a:lnSpc>
              <a:spcBef>
                <a:spcPts val="480"/>
              </a:spcBef>
              <a:spcAft>
                <a:spcPts val="0"/>
              </a:spcAft>
              <a:buClr>
                <a:schemeClr val="dk1"/>
              </a:buClr>
              <a:buSzPts val="2400"/>
              <a:buFont typeface="Arial"/>
              <a:buChar char="•"/>
            </a:pPr>
            <a:r>
              <a:rPr lang="en-US" sz="2400"/>
              <a:t>The DOM is a tree-based API.</a:t>
            </a:r>
            <a:endParaRPr/>
          </a:p>
          <a:p>
            <a:pPr marL="342900" lvl="0" indent="-342900" algn="l" rtl="0">
              <a:lnSpc>
                <a:spcPct val="100000"/>
              </a:lnSpc>
              <a:spcBef>
                <a:spcPts val="480"/>
              </a:spcBef>
              <a:spcAft>
                <a:spcPts val="0"/>
              </a:spcAft>
              <a:buClr>
                <a:schemeClr val="dk1"/>
              </a:buClr>
              <a:buSzPts val="2400"/>
              <a:buFont typeface="Arial"/>
              <a:buChar char="•"/>
            </a:pPr>
            <a:r>
              <a:rPr lang="en-US" sz="2400"/>
              <a:t>This implies a certain amount of overhead.</a:t>
            </a:r>
            <a:endParaRPr/>
          </a:p>
          <a:p>
            <a:pPr marL="342900" lvl="0" indent="-342900" algn="l" rtl="0">
              <a:lnSpc>
                <a:spcPct val="100000"/>
              </a:lnSpc>
              <a:spcBef>
                <a:spcPts val="480"/>
              </a:spcBef>
              <a:spcAft>
                <a:spcPts val="0"/>
              </a:spcAft>
              <a:buClr>
                <a:schemeClr val="dk1"/>
              </a:buClr>
              <a:buSzPts val="2400"/>
              <a:buFont typeface="Arial"/>
              <a:buChar char="•"/>
            </a:pPr>
            <a:r>
              <a:rPr lang="en-US" sz="2400"/>
              <a:t>But also a lot of convenience and flexibility.</a:t>
            </a:r>
            <a:endParaRPr/>
          </a:p>
          <a:p>
            <a:pPr marL="0" lvl="0" indent="0" algn="l" rtl="0">
              <a:lnSpc>
                <a:spcPct val="100000"/>
              </a:lnSpc>
              <a:spcBef>
                <a:spcPts val="640"/>
              </a:spcBef>
              <a:spcAft>
                <a:spcPts val="0"/>
              </a:spcAft>
              <a:buClr>
                <a:schemeClr val="dk1"/>
              </a:buClr>
              <a:buSzPts val="3200"/>
              <a:buFont typeface="Arial"/>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DOM Nodes</a:t>
            </a:r>
            <a:endParaRPr/>
          </a:p>
        </p:txBody>
      </p:sp>
      <p:sp>
        <p:nvSpPr>
          <p:cNvPr id="184" name="Google Shape;184;p1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Arial"/>
              <a:buChar char="•"/>
            </a:pPr>
            <a:r>
              <a:rPr lang="en-US" sz="2400"/>
              <a:t>Elements, attributes, comments, etc. called "nodes".</a:t>
            </a:r>
            <a:endParaRPr/>
          </a:p>
          <a:p>
            <a:pPr marL="342900" lvl="0" indent="-342900" algn="l" rtl="0">
              <a:lnSpc>
                <a:spcPct val="100000"/>
              </a:lnSpc>
              <a:spcBef>
                <a:spcPts val="480"/>
              </a:spcBef>
              <a:spcAft>
                <a:spcPts val="0"/>
              </a:spcAft>
              <a:buClr>
                <a:schemeClr val="dk1"/>
              </a:buClr>
              <a:buSzPts val="2400"/>
              <a:buFont typeface="Arial"/>
              <a:buChar char="•"/>
            </a:pPr>
            <a:r>
              <a:rPr lang="en-US" sz="2400"/>
              <a:t>Classes represent node types.</a:t>
            </a:r>
            <a:endParaRPr/>
          </a:p>
          <a:p>
            <a:pPr marL="342900" lvl="0" indent="-342900" algn="l" rtl="0">
              <a:lnSpc>
                <a:spcPct val="100000"/>
              </a:lnSpc>
              <a:spcBef>
                <a:spcPts val="480"/>
              </a:spcBef>
              <a:spcAft>
                <a:spcPts val="0"/>
              </a:spcAft>
              <a:buClr>
                <a:schemeClr val="dk1"/>
              </a:buClr>
              <a:buSzPts val="2400"/>
              <a:buFont typeface="Arial"/>
              <a:buChar char="•"/>
            </a:pPr>
            <a:r>
              <a:rPr lang="en-US" sz="2400"/>
              <a:t>All node types subclass the "node" base class.</a:t>
            </a:r>
            <a:endParaRPr/>
          </a:p>
          <a:p>
            <a:pPr marL="342900" lvl="0" indent="-139700" algn="l" rtl="0">
              <a:lnSpc>
                <a:spcPct val="100000"/>
              </a:lnSpc>
              <a:spcBef>
                <a:spcPts val="640"/>
              </a:spcBef>
              <a:spcAft>
                <a:spcPts val="0"/>
              </a:spcAft>
              <a:buClr>
                <a:schemeClr val="dk1"/>
              </a:buClr>
              <a:buSzPts val="3200"/>
              <a:buFont typeface="Arial"/>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Node Objects</a:t>
            </a:r>
            <a:endParaRPr/>
          </a:p>
        </p:txBody>
      </p:sp>
      <p:sp>
        <p:nvSpPr>
          <p:cNvPr id="190" name="Google Shape;190;p1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000"/>
              <a:buFont typeface="Arial"/>
              <a:buChar char="•"/>
            </a:pPr>
            <a:r>
              <a:rPr lang="en-US" sz="2000"/>
              <a:t>Example methods include:</a:t>
            </a:r>
            <a:endParaRPr/>
          </a:p>
          <a:p>
            <a:pPr marL="742950" lvl="1" indent="-285750" algn="l" rtl="0">
              <a:lnSpc>
                <a:spcPct val="100000"/>
              </a:lnSpc>
              <a:spcBef>
                <a:spcPts val="400"/>
              </a:spcBef>
              <a:spcAft>
                <a:spcPts val="0"/>
              </a:spcAft>
              <a:buClr>
                <a:schemeClr val="dk1"/>
              </a:buClr>
              <a:buSzPts val="2000"/>
              <a:buFont typeface="Arial"/>
              <a:buChar char="–"/>
            </a:pPr>
            <a:r>
              <a:rPr lang="en-US" sz="2000"/>
              <a:t>getNodeType</a:t>
            </a:r>
            <a:endParaRPr sz="2000"/>
          </a:p>
          <a:p>
            <a:pPr marL="742950" lvl="1" indent="-285750" algn="l" rtl="0">
              <a:lnSpc>
                <a:spcPct val="100000"/>
              </a:lnSpc>
              <a:spcBef>
                <a:spcPts val="400"/>
              </a:spcBef>
              <a:spcAft>
                <a:spcPts val="0"/>
              </a:spcAft>
              <a:buClr>
                <a:schemeClr val="dk1"/>
              </a:buClr>
              <a:buSzPts val="2000"/>
              <a:buFont typeface="Arial"/>
              <a:buChar char="–"/>
            </a:pPr>
            <a:r>
              <a:rPr lang="en-US" sz="2000"/>
              <a:t>getParentNode</a:t>
            </a:r>
            <a:endParaRPr sz="2000"/>
          </a:p>
          <a:p>
            <a:pPr marL="742950" lvl="1" indent="-285750" algn="l" rtl="0">
              <a:lnSpc>
                <a:spcPct val="100000"/>
              </a:lnSpc>
              <a:spcBef>
                <a:spcPts val="400"/>
              </a:spcBef>
              <a:spcAft>
                <a:spcPts val="0"/>
              </a:spcAft>
              <a:buClr>
                <a:schemeClr val="dk1"/>
              </a:buClr>
              <a:buSzPts val="2000"/>
              <a:buFont typeface="Arial"/>
              <a:buChar char="–"/>
            </a:pPr>
            <a:r>
              <a:rPr lang="en-US" sz="2000"/>
              <a:t>getChildNodes</a:t>
            </a:r>
            <a:endParaRPr sz="2000"/>
          </a:p>
          <a:p>
            <a:pPr marL="742950" lvl="1" indent="-285750" algn="l" rtl="0">
              <a:lnSpc>
                <a:spcPct val="100000"/>
              </a:lnSpc>
              <a:spcBef>
                <a:spcPts val="400"/>
              </a:spcBef>
              <a:spcAft>
                <a:spcPts val="0"/>
              </a:spcAft>
              <a:buClr>
                <a:schemeClr val="dk1"/>
              </a:buClr>
              <a:buSzPts val="2000"/>
              <a:buFont typeface="Arial"/>
              <a:buChar char="–"/>
            </a:pPr>
            <a:r>
              <a:rPr lang="en-US" sz="2000"/>
              <a:t>getAttributes</a:t>
            </a:r>
            <a:endParaRPr sz="2000"/>
          </a:p>
          <a:p>
            <a:pPr marL="742950" lvl="1" indent="-285750" algn="l" rtl="0">
              <a:lnSpc>
                <a:spcPct val="100000"/>
              </a:lnSpc>
              <a:spcBef>
                <a:spcPts val="400"/>
              </a:spcBef>
              <a:spcAft>
                <a:spcPts val="0"/>
              </a:spcAft>
              <a:buClr>
                <a:schemeClr val="dk1"/>
              </a:buClr>
              <a:buSzPts val="2000"/>
              <a:buFont typeface="Arial"/>
              <a:buChar char="–"/>
            </a:pPr>
            <a:r>
              <a:rPr lang="en-US" sz="2000"/>
              <a:t>insertBefore</a:t>
            </a:r>
            <a:endParaRPr sz="2000"/>
          </a:p>
          <a:p>
            <a:pPr marL="742950" lvl="1" indent="-285750" algn="l" rtl="0">
              <a:lnSpc>
                <a:spcPct val="100000"/>
              </a:lnSpc>
              <a:spcBef>
                <a:spcPts val="400"/>
              </a:spcBef>
              <a:spcAft>
                <a:spcPts val="0"/>
              </a:spcAft>
              <a:buClr>
                <a:schemeClr val="dk1"/>
              </a:buClr>
              <a:buSzPts val="2000"/>
              <a:buFont typeface="Arial"/>
              <a:buChar char="–"/>
            </a:pPr>
            <a:r>
              <a:rPr lang="en-US" sz="2000"/>
              <a:t>cloneNode</a:t>
            </a:r>
            <a:endParaRPr sz="2000"/>
          </a:p>
          <a:p>
            <a:pPr marL="342900" lvl="0" indent="-114300" algn="l" rtl="0">
              <a:lnSpc>
                <a:spcPct val="100000"/>
              </a:lnSpc>
              <a:spcBef>
                <a:spcPts val="720"/>
              </a:spcBef>
              <a:spcAft>
                <a:spcPts val="0"/>
              </a:spcAft>
              <a:buClr>
                <a:schemeClr val="dk1"/>
              </a:buClr>
              <a:buSzPts val="3600"/>
              <a:buFont typeface="Arial"/>
              <a:buNone/>
            </a:pPr>
            <a:endParaRPr sz="3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Element Objects</a:t>
            </a:r>
            <a:endParaRPr/>
          </a:p>
        </p:txBody>
      </p:sp>
      <p:sp>
        <p:nvSpPr>
          <p:cNvPr id="196" name="Google Shape;196;p13"/>
          <p:cNvSpPr txBox="1">
            <a:spLocks noGrp="1"/>
          </p:cNvSpPr>
          <p:nvPr>
            <p:ph type="body" idx="1"/>
          </p:nvPr>
        </p:nvSpPr>
        <p:spPr>
          <a:xfrm>
            <a:off x="950912" y="1600200"/>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Font typeface="Arial"/>
              <a:buNone/>
            </a:pPr>
            <a:r>
              <a:rPr lang="en-US" sz="2000"/>
              <a:t>Elements are a representative subclass:</a:t>
            </a:r>
            <a:endParaRPr/>
          </a:p>
          <a:p>
            <a:pPr marL="342900" lvl="0" indent="-342900" algn="l" rtl="0">
              <a:lnSpc>
                <a:spcPct val="100000"/>
              </a:lnSpc>
              <a:spcBef>
                <a:spcPts val="400"/>
              </a:spcBef>
              <a:spcAft>
                <a:spcPts val="0"/>
              </a:spcAft>
              <a:buClr>
                <a:schemeClr val="dk1"/>
              </a:buClr>
              <a:buSzPts val="2000"/>
              <a:buFont typeface="Arial"/>
              <a:buChar char="•"/>
            </a:pPr>
            <a:r>
              <a:rPr lang="en-US" sz="2000"/>
              <a:t>getTagName</a:t>
            </a:r>
            <a:endParaRPr sz="2000"/>
          </a:p>
          <a:p>
            <a:pPr marL="342900" lvl="0" indent="-342900" algn="l" rtl="0">
              <a:lnSpc>
                <a:spcPct val="100000"/>
              </a:lnSpc>
              <a:spcBef>
                <a:spcPts val="400"/>
              </a:spcBef>
              <a:spcAft>
                <a:spcPts val="0"/>
              </a:spcAft>
              <a:buClr>
                <a:schemeClr val="dk1"/>
              </a:buClr>
              <a:buSzPts val="2000"/>
              <a:buFont typeface="Arial"/>
              <a:buChar char="•"/>
            </a:pPr>
            <a:r>
              <a:rPr lang="en-US" sz="2000"/>
              <a:t>getAttribute</a:t>
            </a:r>
            <a:endParaRPr sz="2000"/>
          </a:p>
          <a:p>
            <a:pPr marL="342900" lvl="0" indent="-342900" algn="l" rtl="0">
              <a:lnSpc>
                <a:spcPct val="100000"/>
              </a:lnSpc>
              <a:spcBef>
                <a:spcPts val="400"/>
              </a:spcBef>
              <a:spcAft>
                <a:spcPts val="0"/>
              </a:spcAft>
              <a:buClr>
                <a:schemeClr val="dk1"/>
              </a:buClr>
              <a:buSzPts val="2000"/>
              <a:buFont typeface="Arial"/>
              <a:buChar char="•"/>
            </a:pPr>
            <a:r>
              <a:rPr lang="en-US" sz="2000"/>
              <a:t>setAttribute</a:t>
            </a:r>
            <a:endParaRPr sz="2000"/>
          </a:p>
          <a:p>
            <a:pPr marL="342900" lvl="0" indent="-342900" algn="l" rtl="0">
              <a:lnSpc>
                <a:spcPct val="100000"/>
              </a:lnSpc>
              <a:spcBef>
                <a:spcPts val="400"/>
              </a:spcBef>
              <a:spcAft>
                <a:spcPts val="0"/>
              </a:spcAft>
              <a:buClr>
                <a:schemeClr val="dk1"/>
              </a:buClr>
              <a:buSzPts val="2000"/>
              <a:buFont typeface="Arial"/>
              <a:buChar char="•"/>
            </a:pPr>
            <a:r>
              <a:rPr lang="en-US" sz="2000"/>
              <a:t>getElementsByTagName</a:t>
            </a:r>
            <a:endParaRPr sz="2000"/>
          </a:p>
          <a:p>
            <a:pPr marL="342900" lvl="0" indent="-139700" algn="l" rtl="0">
              <a:lnSpc>
                <a:spcPct val="100000"/>
              </a:lnSpc>
              <a:spcBef>
                <a:spcPts val="640"/>
              </a:spcBef>
              <a:spcAft>
                <a:spcPts val="0"/>
              </a:spcAft>
              <a:buClr>
                <a:schemeClr val="dk1"/>
              </a:buClr>
              <a:buSzPts val="3200"/>
              <a:buFont typeface="Arial"/>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DOM node types</a:t>
            </a:r>
            <a:endParaRPr/>
          </a:p>
        </p:txBody>
      </p:sp>
      <p:sp>
        <p:nvSpPr>
          <p:cNvPr id="202" name="Google Shape;202;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95000"/>
              </a:lnSpc>
              <a:spcBef>
                <a:spcPts val="0"/>
              </a:spcBef>
              <a:spcAft>
                <a:spcPts val="0"/>
              </a:spcAft>
              <a:buClr>
                <a:schemeClr val="dk1"/>
              </a:buClr>
              <a:buSzPts val="2000"/>
              <a:buFont typeface="Arial"/>
              <a:buNone/>
            </a:pPr>
            <a:r>
              <a:rPr lang="en-US" sz="2000"/>
              <a:t>ATTRIBUTE</a:t>
            </a:r>
            <a:endParaRPr/>
          </a:p>
          <a:p>
            <a:pPr marL="342900" lvl="0" indent="-342900" algn="l" rtl="0">
              <a:lnSpc>
                <a:spcPct val="95000"/>
              </a:lnSpc>
              <a:spcBef>
                <a:spcPts val="0"/>
              </a:spcBef>
              <a:spcAft>
                <a:spcPts val="0"/>
              </a:spcAft>
              <a:buClr>
                <a:schemeClr val="dk1"/>
              </a:buClr>
              <a:buSzPts val="2000"/>
              <a:buFont typeface="Arial"/>
              <a:buNone/>
            </a:pPr>
            <a:r>
              <a:rPr lang="en-US" sz="2000"/>
              <a:t>CDATA_SECTION</a:t>
            </a:r>
            <a:endParaRPr/>
          </a:p>
          <a:p>
            <a:pPr marL="342900" lvl="0" indent="-342900" algn="l" rtl="0">
              <a:lnSpc>
                <a:spcPct val="95000"/>
              </a:lnSpc>
              <a:spcBef>
                <a:spcPts val="0"/>
              </a:spcBef>
              <a:spcAft>
                <a:spcPts val="0"/>
              </a:spcAft>
              <a:buClr>
                <a:schemeClr val="dk1"/>
              </a:buClr>
              <a:buSzPts val="2000"/>
              <a:buFont typeface="Arial"/>
              <a:buNone/>
            </a:pPr>
            <a:r>
              <a:rPr lang="en-US" sz="2000"/>
              <a:t>COMMENT</a:t>
            </a:r>
            <a:endParaRPr/>
          </a:p>
          <a:p>
            <a:pPr marL="342900" lvl="0" indent="-342900" algn="l" rtl="0">
              <a:lnSpc>
                <a:spcPct val="95000"/>
              </a:lnSpc>
              <a:spcBef>
                <a:spcPts val="0"/>
              </a:spcBef>
              <a:spcAft>
                <a:spcPts val="0"/>
              </a:spcAft>
              <a:buClr>
                <a:schemeClr val="dk1"/>
              </a:buClr>
              <a:buSzPts val="2000"/>
              <a:buFont typeface="Arial"/>
              <a:buNone/>
            </a:pPr>
            <a:r>
              <a:rPr lang="en-US" sz="2000"/>
              <a:t>DOCUMENT</a:t>
            </a:r>
            <a:endParaRPr/>
          </a:p>
          <a:p>
            <a:pPr marL="342900" lvl="0" indent="-342900" algn="l" rtl="0">
              <a:lnSpc>
                <a:spcPct val="95000"/>
              </a:lnSpc>
              <a:spcBef>
                <a:spcPts val="0"/>
              </a:spcBef>
              <a:spcAft>
                <a:spcPts val="0"/>
              </a:spcAft>
              <a:buClr>
                <a:schemeClr val="dk1"/>
              </a:buClr>
              <a:buSzPts val="2000"/>
              <a:buFont typeface="Arial"/>
              <a:buNone/>
            </a:pPr>
            <a:r>
              <a:rPr lang="en-US" sz="2000"/>
              <a:t>DOCUMENT_FRAGMENT</a:t>
            </a:r>
            <a:endParaRPr/>
          </a:p>
          <a:p>
            <a:pPr marL="342900" lvl="0" indent="-342900" algn="l" rtl="0">
              <a:lnSpc>
                <a:spcPct val="95000"/>
              </a:lnSpc>
              <a:spcBef>
                <a:spcPts val="0"/>
              </a:spcBef>
              <a:spcAft>
                <a:spcPts val="0"/>
              </a:spcAft>
              <a:buClr>
                <a:schemeClr val="dk1"/>
              </a:buClr>
              <a:buSzPts val="2000"/>
              <a:buFont typeface="Arial"/>
              <a:buNone/>
            </a:pPr>
            <a:r>
              <a:rPr lang="en-US" sz="2000"/>
              <a:t>DOCUMENT_TYPE</a:t>
            </a:r>
            <a:endParaRPr/>
          </a:p>
          <a:p>
            <a:pPr marL="342900" lvl="0" indent="-342900" algn="l" rtl="0">
              <a:lnSpc>
                <a:spcPct val="95000"/>
              </a:lnSpc>
              <a:spcBef>
                <a:spcPts val="0"/>
              </a:spcBef>
              <a:spcAft>
                <a:spcPts val="0"/>
              </a:spcAft>
              <a:buClr>
                <a:schemeClr val="dk1"/>
              </a:buClr>
              <a:buSzPts val="2000"/>
              <a:buFont typeface="Arial"/>
              <a:buNone/>
            </a:pPr>
            <a:r>
              <a:rPr lang="en-US" sz="2000"/>
              <a:t>ELEMENT</a:t>
            </a:r>
            <a:endParaRPr/>
          </a:p>
          <a:p>
            <a:pPr marL="342900" lvl="0" indent="-342900" algn="l" rtl="0">
              <a:lnSpc>
                <a:spcPct val="95000"/>
              </a:lnSpc>
              <a:spcBef>
                <a:spcPts val="0"/>
              </a:spcBef>
              <a:spcAft>
                <a:spcPts val="0"/>
              </a:spcAft>
              <a:buClr>
                <a:schemeClr val="dk1"/>
              </a:buClr>
              <a:buSzPts val="2000"/>
              <a:buFont typeface="Arial"/>
              <a:buNone/>
            </a:pPr>
            <a:r>
              <a:rPr lang="en-US" sz="2000"/>
              <a:t>ENTITY</a:t>
            </a:r>
            <a:endParaRPr/>
          </a:p>
          <a:p>
            <a:pPr marL="342900" lvl="0" indent="-342900" algn="l" rtl="0">
              <a:lnSpc>
                <a:spcPct val="95000"/>
              </a:lnSpc>
              <a:spcBef>
                <a:spcPts val="0"/>
              </a:spcBef>
              <a:spcAft>
                <a:spcPts val="0"/>
              </a:spcAft>
              <a:buClr>
                <a:schemeClr val="dk1"/>
              </a:buClr>
              <a:buSzPts val="2000"/>
              <a:buFont typeface="Arial"/>
              <a:buNone/>
            </a:pPr>
            <a:r>
              <a:rPr lang="en-US" sz="2000"/>
              <a:t>ENTITY_REFERENCE      </a:t>
            </a:r>
            <a:endParaRPr/>
          </a:p>
          <a:p>
            <a:pPr marL="342900" lvl="0" indent="-342900" algn="l" rtl="0">
              <a:lnSpc>
                <a:spcPct val="95000"/>
              </a:lnSpc>
              <a:spcBef>
                <a:spcPts val="0"/>
              </a:spcBef>
              <a:spcAft>
                <a:spcPts val="0"/>
              </a:spcAft>
              <a:buClr>
                <a:schemeClr val="dk1"/>
              </a:buClr>
              <a:buSzPts val="2000"/>
              <a:buFont typeface="Arial"/>
              <a:buNone/>
            </a:pPr>
            <a:r>
              <a:rPr lang="en-US" sz="2000"/>
              <a:t>NOTATION</a:t>
            </a:r>
            <a:endParaRPr/>
          </a:p>
          <a:p>
            <a:pPr marL="342900" lvl="0" indent="-342900" algn="l" rtl="0">
              <a:lnSpc>
                <a:spcPct val="95000"/>
              </a:lnSpc>
              <a:spcBef>
                <a:spcPts val="0"/>
              </a:spcBef>
              <a:spcAft>
                <a:spcPts val="0"/>
              </a:spcAft>
              <a:buClr>
                <a:schemeClr val="dk1"/>
              </a:buClr>
              <a:buSzPts val="2000"/>
              <a:buFont typeface="Arial"/>
              <a:buNone/>
            </a:pPr>
            <a:r>
              <a:rPr lang="en-US" sz="2000"/>
              <a:t>PROCESSING_INSTRUCTION</a:t>
            </a:r>
            <a:endParaRPr/>
          </a:p>
          <a:p>
            <a:pPr marL="342900" lvl="0" indent="-342900" algn="l" rtl="0">
              <a:lnSpc>
                <a:spcPct val="95000"/>
              </a:lnSpc>
              <a:spcBef>
                <a:spcPts val="0"/>
              </a:spcBef>
              <a:spcAft>
                <a:spcPts val="0"/>
              </a:spcAft>
              <a:buClr>
                <a:schemeClr val="dk1"/>
              </a:buClr>
              <a:buSzPts val="2000"/>
              <a:buFont typeface="Arial"/>
              <a:buNone/>
            </a:pPr>
            <a:r>
              <a:rPr lang="en-US" sz="2000"/>
              <a:t>TEXT</a:t>
            </a:r>
            <a:endParaRPr/>
          </a:p>
          <a:p>
            <a:pPr marL="342900" lvl="0" indent="-342900" algn="l" rtl="0">
              <a:lnSpc>
                <a:spcPct val="95000"/>
              </a:lnSpc>
              <a:spcBef>
                <a:spcPts val="0"/>
              </a:spcBef>
              <a:spcAft>
                <a:spcPts val="0"/>
              </a:spcAft>
              <a:buClr>
                <a:schemeClr val="dk1"/>
              </a:buClr>
              <a:buSzPts val="2000"/>
              <a:buFont typeface="Arial"/>
              <a:buNone/>
            </a:pPr>
            <a:endParaRPr sz="2000"/>
          </a:p>
          <a:p>
            <a:pPr marL="342900" lvl="0" indent="-342900" algn="l" rtl="0">
              <a:lnSpc>
                <a:spcPct val="95000"/>
              </a:lnSpc>
              <a:spcBef>
                <a:spcPts val="0"/>
              </a:spcBef>
              <a:spcAft>
                <a:spcPts val="0"/>
              </a:spcAft>
              <a:buClr>
                <a:schemeClr val="dk1"/>
              </a:buClr>
              <a:buSzPts val="2500"/>
              <a:buFont typeface="Courier New"/>
              <a:buNone/>
            </a:pPr>
            <a:r>
              <a:rPr lang="en-US" sz="2500">
                <a:latin typeface="Courier New"/>
                <a:ea typeface="Courier New"/>
                <a:cs typeface="Courier New"/>
                <a:sym typeface="Courier New"/>
              </a:rPr>
              <a:t>            </a:t>
            </a:r>
            <a:endParaRPr/>
          </a:p>
          <a:p>
            <a:pPr marL="342900" lvl="0" indent="-342900" algn="l" rtl="0">
              <a:lnSpc>
                <a:spcPct val="95000"/>
              </a:lnSpc>
              <a:spcBef>
                <a:spcPts val="0"/>
              </a:spcBef>
              <a:spcAft>
                <a:spcPts val="0"/>
              </a:spcAft>
              <a:buClr>
                <a:schemeClr val="dk1"/>
              </a:buClr>
              <a:buSzPts val="2500"/>
              <a:buFont typeface="Arial"/>
              <a:buNone/>
            </a:pPr>
            <a:endParaRPr sz="2500">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Navigation properties</a:t>
            </a:r>
            <a:endParaRPr/>
          </a:p>
        </p:txBody>
      </p:sp>
      <p:sp>
        <p:nvSpPr>
          <p:cNvPr id="208" name="Google Shape;208;p1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Arial"/>
              <a:buChar char="•"/>
            </a:pPr>
            <a:r>
              <a:rPr lang="en-US" sz="2400" b="1"/>
              <a:t>parentNode</a:t>
            </a:r>
            <a:r>
              <a:rPr lang="en-US" sz="2400"/>
              <a:t> - Parent of this node</a:t>
            </a:r>
            <a:endParaRPr/>
          </a:p>
          <a:p>
            <a:pPr marL="342900" lvl="0" indent="-342900" algn="l" rtl="0">
              <a:lnSpc>
                <a:spcPct val="90000"/>
              </a:lnSpc>
              <a:spcBef>
                <a:spcPts val="480"/>
              </a:spcBef>
              <a:spcAft>
                <a:spcPts val="0"/>
              </a:spcAft>
              <a:buClr>
                <a:schemeClr val="dk1"/>
              </a:buClr>
              <a:buSzPts val="2400"/>
              <a:buFont typeface="Arial"/>
              <a:buChar char="•"/>
            </a:pPr>
            <a:r>
              <a:rPr lang="en-US" sz="2400" b="1"/>
              <a:t>firstChild</a:t>
            </a:r>
            <a:r>
              <a:rPr lang="en-US" sz="2400"/>
              <a:t> - First child of this node</a:t>
            </a:r>
            <a:endParaRPr/>
          </a:p>
          <a:p>
            <a:pPr marL="342900" lvl="0" indent="-342900" algn="l" rtl="0">
              <a:lnSpc>
                <a:spcPct val="90000"/>
              </a:lnSpc>
              <a:spcBef>
                <a:spcPts val="480"/>
              </a:spcBef>
              <a:spcAft>
                <a:spcPts val="0"/>
              </a:spcAft>
              <a:buClr>
                <a:schemeClr val="dk1"/>
              </a:buClr>
              <a:buSzPts val="2400"/>
              <a:buFont typeface="Arial"/>
              <a:buChar char="•"/>
            </a:pPr>
            <a:r>
              <a:rPr lang="en-US" sz="2400" b="1"/>
              <a:t>lastChild</a:t>
            </a:r>
            <a:r>
              <a:rPr lang="en-US" sz="2400"/>
              <a:t> - Last child of this node</a:t>
            </a:r>
            <a:endParaRPr/>
          </a:p>
          <a:p>
            <a:pPr marL="342900" lvl="0" indent="-342900" algn="l" rtl="0">
              <a:lnSpc>
                <a:spcPct val="90000"/>
              </a:lnSpc>
              <a:spcBef>
                <a:spcPts val="480"/>
              </a:spcBef>
              <a:spcAft>
                <a:spcPts val="0"/>
              </a:spcAft>
              <a:buClr>
                <a:schemeClr val="dk1"/>
              </a:buClr>
              <a:buSzPts val="2400"/>
              <a:buFont typeface="Arial"/>
              <a:buChar char="•"/>
            </a:pPr>
            <a:r>
              <a:rPr lang="en-US" sz="2400" b="1"/>
              <a:t>previousSibling</a:t>
            </a:r>
            <a:r>
              <a:rPr lang="en-US" sz="2400"/>
              <a:t> - Node immediately preceding this node</a:t>
            </a:r>
            <a:endParaRPr/>
          </a:p>
          <a:p>
            <a:pPr marL="342900" lvl="0" indent="-342900" algn="l" rtl="0">
              <a:lnSpc>
                <a:spcPct val="90000"/>
              </a:lnSpc>
              <a:spcBef>
                <a:spcPts val="480"/>
              </a:spcBef>
              <a:spcAft>
                <a:spcPts val="0"/>
              </a:spcAft>
              <a:buClr>
                <a:schemeClr val="dk1"/>
              </a:buClr>
              <a:buSzPts val="2400"/>
              <a:buFont typeface="Arial"/>
              <a:buChar char="•"/>
            </a:pPr>
            <a:r>
              <a:rPr lang="en-US" sz="2400" b="1"/>
              <a:t>nextSibling</a:t>
            </a:r>
            <a:r>
              <a:rPr lang="en-US" sz="2400"/>
              <a:t> - Node immediately following this node</a:t>
            </a:r>
            <a:endParaRPr/>
          </a:p>
          <a:p>
            <a:pPr marL="342900" lvl="0" indent="-342900" algn="l" rtl="0">
              <a:lnSpc>
                <a:spcPct val="90000"/>
              </a:lnSpc>
              <a:spcBef>
                <a:spcPts val="480"/>
              </a:spcBef>
              <a:spcAft>
                <a:spcPts val="0"/>
              </a:spcAft>
              <a:buClr>
                <a:schemeClr val="dk1"/>
              </a:buClr>
              <a:buSzPts val="2400"/>
              <a:buFont typeface="Arial"/>
              <a:buChar char="•"/>
            </a:pPr>
            <a:r>
              <a:rPr lang="en-US" sz="2400" b="1"/>
              <a:t>childNodes</a:t>
            </a:r>
            <a:r>
              <a:rPr lang="en-US" sz="2400"/>
              <a:t> - List containing all the children of this node</a:t>
            </a:r>
            <a:endParaRPr/>
          </a:p>
          <a:p>
            <a:pPr marL="342900" lvl="0" indent="-190500" algn="l" rtl="0">
              <a:lnSpc>
                <a:spcPct val="90000"/>
              </a:lnSpc>
              <a:spcBef>
                <a:spcPts val="480"/>
              </a:spcBef>
              <a:spcAft>
                <a:spcPts val="0"/>
              </a:spcAft>
              <a:buClr>
                <a:schemeClr val="dk1"/>
              </a:buClr>
              <a:buSzPts val="2400"/>
              <a:buFont typeface="Arial"/>
              <a:buNone/>
            </a:pP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latin typeface="Arial"/>
                <a:ea typeface="Arial"/>
                <a:cs typeface="Arial"/>
                <a:sym typeface="Arial"/>
              </a:rPr>
              <a:t>Parsing XML using DOMParser</a:t>
            </a:r>
            <a:endParaRPr b="1">
              <a:solidFill>
                <a:schemeClr val="accent2"/>
              </a:solidFill>
              <a:latin typeface="Arial"/>
              <a:ea typeface="Arial"/>
              <a:cs typeface="Arial"/>
              <a:sym typeface="Arial"/>
            </a:endParaRPr>
          </a:p>
        </p:txBody>
      </p:sp>
      <p:sp>
        <p:nvSpPr>
          <p:cNvPr id="214" name="Google Shape;214;p16"/>
          <p:cNvSpPr txBox="1">
            <a:spLocks noGrp="1"/>
          </p:cNvSpPr>
          <p:nvPr>
            <p:ph type="body" idx="1"/>
          </p:nvPr>
        </p:nvSpPr>
        <p:spPr>
          <a:xfrm>
            <a:off x="457200" y="1855365"/>
            <a:ext cx="8229600" cy="45261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2400"/>
              <a:buFont typeface="Arial"/>
              <a:buChar char="•"/>
            </a:pPr>
            <a:r>
              <a:rPr lang="en-US" sz="2400" b="1"/>
              <a:t>DOM parser </a:t>
            </a:r>
            <a:r>
              <a:rPr lang="en-US" sz="2400"/>
              <a:t>retrieves data from XML document</a:t>
            </a:r>
            <a:endParaRPr/>
          </a:p>
          <a:p>
            <a:pPr marL="342900" lvl="0" indent="-342900" algn="just" rtl="0">
              <a:lnSpc>
                <a:spcPct val="100000"/>
              </a:lnSpc>
              <a:spcBef>
                <a:spcPts val="480"/>
              </a:spcBef>
              <a:spcAft>
                <a:spcPts val="0"/>
              </a:spcAft>
              <a:buClr>
                <a:schemeClr val="dk1"/>
              </a:buClr>
              <a:buSzPts val="2400"/>
              <a:buFont typeface="Arial"/>
              <a:buChar char="•"/>
            </a:pPr>
            <a:r>
              <a:rPr lang="en-US" sz="2400"/>
              <a:t>Hierarchical tree structure called a </a:t>
            </a:r>
            <a:r>
              <a:rPr lang="en-US" sz="2400" b="1"/>
              <a:t>DOM tree</a:t>
            </a:r>
            <a:endParaRPr/>
          </a:p>
          <a:p>
            <a:pPr marL="742950" lvl="1" indent="-285750" algn="just" rtl="0">
              <a:lnSpc>
                <a:spcPct val="100000"/>
              </a:lnSpc>
              <a:spcBef>
                <a:spcPts val="480"/>
              </a:spcBef>
              <a:spcAft>
                <a:spcPts val="0"/>
              </a:spcAft>
              <a:buClr>
                <a:schemeClr val="dk1"/>
              </a:buClr>
              <a:buSzPts val="2400"/>
              <a:buFont typeface="Arial"/>
              <a:buChar char="–"/>
            </a:pPr>
            <a:r>
              <a:rPr lang="en-US" sz="2400"/>
              <a:t>Each component of an XML document represented as a tree node</a:t>
            </a:r>
            <a:endParaRPr/>
          </a:p>
          <a:p>
            <a:pPr marL="742950" lvl="1" indent="-285750" algn="just" rtl="0">
              <a:lnSpc>
                <a:spcPct val="100000"/>
              </a:lnSpc>
              <a:spcBef>
                <a:spcPts val="480"/>
              </a:spcBef>
              <a:spcAft>
                <a:spcPts val="0"/>
              </a:spcAft>
              <a:buClr>
                <a:schemeClr val="dk1"/>
              </a:buClr>
              <a:buSzPts val="2400"/>
              <a:buFont typeface="Arial"/>
              <a:buChar char="–"/>
            </a:pPr>
            <a:r>
              <a:rPr lang="en-US" sz="2400"/>
              <a:t>Parent nodes contain child nodes</a:t>
            </a:r>
            <a:endParaRPr/>
          </a:p>
          <a:p>
            <a:pPr marL="742950" lvl="1" indent="-285750" algn="just" rtl="0">
              <a:lnSpc>
                <a:spcPct val="100000"/>
              </a:lnSpc>
              <a:spcBef>
                <a:spcPts val="480"/>
              </a:spcBef>
              <a:spcAft>
                <a:spcPts val="0"/>
              </a:spcAft>
              <a:buClr>
                <a:schemeClr val="dk1"/>
              </a:buClr>
              <a:buSzPts val="2400"/>
              <a:buFont typeface="Arial"/>
              <a:buChar char="–"/>
            </a:pPr>
            <a:r>
              <a:rPr lang="en-US" sz="2400"/>
              <a:t>Sibling nodes have same parent</a:t>
            </a:r>
            <a:endParaRPr/>
          </a:p>
          <a:p>
            <a:pPr marL="742950" lvl="1" indent="-285750" algn="just" rtl="0">
              <a:lnSpc>
                <a:spcPct val="100000"/>
              </a:lnSpc>
              <a:spcBef>
                <a:spcPts val="480"/>
              </a:spcBef>
              <a:spcAft>
                <a:spcPts val="0"/>
              </a:spcAft>
              <a:buClr>
                <a:schemeClr val="dk1"/>
              </a:buClr>
              <a:buSzPts val="2400"/>
              <a:buFont typeface="Arial"/>
              <a:buChar char="–"/>
            </a:pPr>
            <a:r>
              <a:rPr lang="en-US" sz="2400"/>
              <a:t>Single root (or document) node contains all other document nodes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latin typeface="Arial"/>
                <a:ea typeface="Arial"/>
                <a:cs typeface="Arial"/>
                <a:sym typeface="Arial"/>
              </a:rPr>
              <a:t>Parsing XML using DOMParser</a:t>
            </a:r>
            <a:endParaRPr b="1">
              <a:solidFill>
                <a:schemeClr val="accent2"/>
              </a:solidFill>
              <a:latin typeface="Arial"/>
              <a:ea typeface="Arial"/>
              <a:cs typeface="Arial"/>
              <a:sym typeface="Arial"/>
            </a:endParaRPr>
          </a:p>
        </p:txBody>
      </p:sp>
      <p:pic>
        <p:nvPicPr>
          <p:cNvPr id="220" name="Google Shape;220;p17"/>
          <p:cNvPicPr preferRelativeResize="0">
            <a:picLocks noGrp="1"/>
          </p:cNvPicPr>
          <p:nvPr>
            <p:ph type="body" idx="1"/>
          </p:nvPr>
        </p:nvPicPr>
        <p:blipFill rotWithShape="1">
          <a:blip r:embed="rId3">
            <a:alphaModFix/>
          </a:blip>
          <a:srcRect/>
          <a:stretch/>
        </p:blipFill>
        <p:spPr>
          <a:xfrm>
            <a:off x="1392092" y="1703872"/>
            <a:ext cx="5844300" cy="4526100"/>
          </a:xfrm>
          <a:prstGeom prst="rect">
            <a:avLst/>
          </a:prstGeom>
          <a:noFill/>
          <a:ln>
            <a:noFill/>
          </a:ln>
        </p:spPr>
      </p:pic>
      <p:sp>
        <p:nvSpPr>
          <p:cNvPr id="221" name="Google Shape;221;p17"/>
          <p:cNvSpPr/>
          <p:nvPr/>
        </p:nvSpPr>
        <p:spPr>
          <a:xfrm>
            <a:off x="452620" y="6453336"/>
            <a:ext cx="74316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https://www.tutorialspoint.com/parsing-xml-with-dom-apis-in-python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f13f16700f_0_497"/>
          <p:cNvSpPr txBox="1">
            <a:spLocks noGrp="1"/>
          </p:cNvSpPr>
          <p:nvPr>
            <p:ph type="title"/>
          </p:nvPr>
        </p:nvSpPr>
        <p:spPr>
          <a:xfrm>
            <a:off x="591585" y="3085421"/>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JSON Data</a:t>
            </a:r>
            <a:endParaRPr/>
          </a:p>
        </p:txBody>
      </p:sp>
      <p:sp>
        <p:nvSpPr>
          <p:cNvPr id="377" name="Google Shape;377;gf13f16700f_0_497"/>
          <p:cNvSpPr txBox="1">
            <a:spLocks noGrp="1"/>
          </p:cNvSpPr>
          <p:nvPr>
            <p:ph type="body" idx="1"/>
          </p:nvPr>
        </p:nvSpPr>
        <p:spPr>
          <a:xfrm>
            <a:off x="590872" y="1677408"/>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endParaRPr sz="1800"/>
          </a:p>
          <a:p>
            <a:pPr marL="0" lvl="0" indent="0" algn="l" rtl="0">
              <a:spcBef>
                <a:spcPts val="360"/>
              </a:spcBef>
              <a:spcAft>
                <a:spcPts val="0"/>
              </a:spcAft>
              <a:buClr>
                <a:schemeClr val="dk1"/>
              </a:buClr>
              <a:buSzPts val="1800"/>
              <a:buFont typeface="Arial"/>
              <a:buNone/>
            </a:pPr>
            <a:endParaRPr sz="1800"/>
          </a:p>
          <a:p>
            <a:pPr marL="0" lvl="0" indent="0" algn="l" rtl="0">
              <a:spcBef>
                <a:spcPts val="360"/>
              </a:spcBef>
              <a:spcAft>
                <a:spcPts val="0"/>
              </a:spcAft>
              <a:buClr>
                <a:schemeClr val="dk1"/>
              </a:buClr>
              <a:buSzPts val="1800"/>
              <a:buFont typeface="Arial"/>
              <a:buNone/>
            </a:pPr>
            <a:endParaRPr sz="1800"/>
          </a:p>
          <a:p>
            <a:pPr marL="0" lvl="0" indent="0" algn="l" rtl="0">
              <a:spcBef>
                <a:spcPts val="360"/>
              </a:spcBef>
              <a:spcAft>
                <a:spcPts val="0"/>
              </a:spcAft>
              <a:buClr>
                <a:schemeClr val="dk1"/>
              </a:buClr>
              <a:buSzPts val="1800"/>
              <a:buFont typeface="Arial"/>
              <a:buNone/>
            </a:pPr>
            <a:endParaRPr sz="1800"/>
          </a:p>
        </p:txBody>
      </p:sp>
      <p:sp>
        <p:nvSpPr>
          <p:cNvPr id="378" name="Google Shape;378;gf13f16700f_0_497"/>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extLst>
      <p:ext uri="{BB962C8B-B14F-4D97-AF65-F5344CB8AC3E}">
        <p14:creationId xmlns:p14="http://schemas.microsoft.com/office/powerpoint/2010/main" val="194421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Example</a:t>
            </a:r>
            <a:endParaRPr/>
          </a:p>
        </p:txBody>
      </p:sp>
      <p:sp>
        <p:nvSpPr>
          <p:cNvPr id="227" name="Google Shape;227;p1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95000"/>
              </a:lnSpc>
              <a:spcBef>
                <a:spcPts val="0"/>
              </a:spcBef>
              <a:spcAft>
                <a:spcPts val="0"/>
              </a:spcAft>
              <a:buClr>
                <a:srgbClr val="000080"/>
              </a:buClr>
              <a:buSzPts val="2400"/>
              <a:buFont typeface="Arial"/>
              <a:buNone/>
            </a:pPr>
            <a:r>
              <a:rPr lang="en-US" sz="2400">
                <a:solidFill>
                  <a:srgbClr val="000080"/>
                </a:solidFill>
              </a:rPr>
              <a:t>&lt;folder&gt;</a:t>
            </a:r>
            <a:endParaRPr sz="2400">
              <a:solidFill>
                <a:srgbClr val="000000"/>
              </a:solidFill>
            </a:endParaRPr>
          </a:p>
          <a:p>
            <a:pPr marL="342900" lvl="0" indent="-342900" algn="l" rtl="0">
              <a:lnSpc>
                <a:spcPct val="95000"/>
              </a:lnSpc>
              <a:spcBef>
                <a:spcPts val="0"/>
              </a:spcBef>
              <a:spcAft>
                <a:spcPts val="0"/>
              </a:spcAft>
              <a:buClr>
                <a:srgbClr val="000000"/>
              </a:buClr>
              <a:buSzPts val="2400"/>
              <a:buFont typeface="Arial"/>
              <a:buNone/>
            </a:pPr>
            <a:r>
              <a:rPr lang="en-US" sz="2400">
                <a:solidFill>
                  <a:srgbClr val="000000"/>
                </a:solidFill>
              </a:rPr>
              <a:t>        </a:t>
            </a:r>
            <a:r>
              <a:rPr lang="en-US" sz="2400">
                <a:solidFill>
                  <a:srgbClr val="000080"/>
                </a:solidFill>
              </a:rPr>
              <a:t>&lt;title&gt;</a:t>
            </a:r>
            <a:r>
              <a:rPr lang="en-US" sz="2400">
                <a:solidFill>
                  <a:srgbClr val="000000"/>
                </a:solidFill>
              </a:rPr>
              <a:t>XML bookmarks</a:t>
            </a:r>
            <a:r>
              <a:rPr lang="en-US" sz="2400">
                <a:solidFill>
                  <a:srgbClr val="000080"/>
                </a:solidFill>
              </a:rPr>
              <a:t>&lt;/title&gt;</a:t>
            </a:r>
            <a:endParaRPr sz="2400">
              <a:solidFill>
                <a:srgbClr val="000000"/>
              </a:solidFill>
            </a:endParaRPr>
          </a:p>
          <a:p>
            <a:pPr marL="342900" lvl="0" indent="-342900" algn="l" rtl="0">
              <a:lnSpc>
                <a:spcPct val="95000"/>
              </a:lnSpc>
              <a:spcBef>
                <a:spcPts val="0"/>
              </a:spcBef>
              <a:spcAft>
                <a:spcPts val="0"/>
              </a:spcAft>
              <a:buClr>
                <a:srgbClr val="000000"/>
              </a:buClr>
              <a:buSzPts val="2400"/>
              <a:buFont typeface="Arial"/>
              <a:buNone/>
            </a:pPr>
            <a:r>
              <a:rPr lang="en-US" sz="2400">
                <a:solidFill>
                  <a:srgbClr val="000000"/>
                </a:solidFill>
              </a:rPr>
              <a:t>        </a:t>
            </a:r>
            <a:r>
              <a:rPr lang="en-US" sz="2400">
                <a:solidFill>
                  <a:srgbClr val="000080"/>
                </a:solidFill>
              </a:rPr>
              <a:t>&lt;bookmark</a:t>
            </a:r>
            <a:r>
              <a:rPr lang="en-US" sz="2400">
                <a:solidFill>
                  <a:srgbClr val="800080"/>
                </a:solidFill>
              </a:rPr>
              <a:t> </a:t>
            </a:r>
            <a:r>
              <a:rPr lang="en-US" sz="2400">
                <a:solidFill>
                  <a:srgbClr val="008080"/>
                </a:solidFill>
              </a:rPr>
              <a:t>href</a:t>
            </a:r>
            <a:r>
              <a:rPr lang="en-US" sz="2400">
                <a:solidFill>
                  <a:srgbClr val="800080"/>
                </a:solidFill>
              </a:rPr>
              <a:t>=</a:t>
            </a:r>
            <a:r>
              <a:rPr lang="en-US" sz="2400">
                <a:solidFill>
                  <a:srgbClr val="7F007F"/>
                </a:solidFill>
              </a:rPr>
              <a:t>"http://www.python.org/sigs/xml-sig/"</a:t>
            </a:r>
            <a:r>
              <a:rPr lang="en-US" sz="2400">
                <a:solidFill>
                  <a:srgbClr val="800080"/>
                </a:solidFill>
              </a:rPr>
              <a:t> </a:t>
            </a:r>
            <a:r>
              <a:rPr lang="en-US" sz="2400">
                <a:solidFill>
                  <a:srgbClr val="000080"/>
                </a:solidFill>
              </a:rPr>
              <a:t>&gt;</a:t>
            </a:r>
            <a:endParaRPr sz="2400">
              <a:solidFill>
                <a:srgbClr val="000000"/>
              </a:solidFill>
            </a:endParaRPr>
          </a:p>
          <a:p>
            <a:pPr marL="342900" lvl="0" indent="-342900" algn="l" rtl="0">
              <a:lnSpc>
                <a:spcPct val="95000"/>
              </a:lnSpc>
              <a:spcBef>
                <a:spcPts val="0"/>
              </a:spcBef>
              <a:spcAft>
                <a:spcPts val="0"/>
              </a:spcAft>
              <a:buClr>
                <a:srgbClr val="000000"/>
              </a:buClr>
              <a:buSzPts val="2400"/>
              <a:buFont typeface="Arial"/>
              <a:buNone/>
            </a:pPr>
            <a:r>
              <a:rPr lang="en-US" sz="2400">
                <a:solidFill>
                  <a:srgbClr val="000000"/>
                </a:solidFill>
              </a:rPr>
              <a:t>          </a:t>
            </a:r>
            <a:r>
              <a:rPr lang="en-US" sz="2400">
                <a:solidFill>
                  <a:srgbClr val="000080"/>
                </a:solidFill>
              </a:rPr>
              <a:t>&lt;title&gt;</a:t>
            </a:r>
            <a:r>
              <a:rPr lang="en-US" sz="2400">
                <a:solidFill>
                  <a:srgbClr val="000000"/>
                </a:solidFill>
              </a:rPr>
              <a:t>SIG for XML Processing in Python</a:t>
            </a:r>
            <a:r>
              <a:rPr lang="en-US" sz="2400">
                <a:solidFill>
                  <a:srgbClr val="000080"/>
                </a:solidFill>
              </a:rPr>
              <a:t>&lt;/title&gt;</a:t>
            </a:r>
            <a:endParaRPr sz="2400">
              <a:solidFill>
                <a:srgbClr val="000000"/>
              </a:solidFill>
            </a:endParaRPr>
          </a:p>
          <a:p>
            <a:pPr marL="342900" lvl="0" indent="-342900" algn="l" rtl="0">
              <a:lnSpc>
                <a:spcPct val="95000"/>
              </a:lnSpc>
              <a:spcBef>
                <a:spcPts val="0"/>
              </a:spcBef>
              <a:spcAft>
                <a:spcPts val="0"/>
              </a:spcAft>
              <a:buClr>
                <a:srgbClr val="000000"/>
              </a:buClr>
              <a:buSzPts val="2400"/>
              <a:buFont typeface="Arial"/>
              <a:buNone/>
            </a:pPr>
            <a:r>
              <a:rPr lang="en-US" sz="2400">
                <a:solidFill>
                  <a:srgbClr val="000000"/>
                </a:solidFill>
              </a:rPr>
              <a:t>        </a:t>
            </a:r>
            <a:r>
              <a:rPr lang="en-US" sz="2400">
                <a:solidFill>
                  <a:srgbClr val="000080"/>
                </a:solidFill>
              </a:rPr>
              <a:t>&lt;/bookmark&gt;</a:t>
            </a:r>
            <a:endParaRPr sz="2400">
              <a:solidFill>
                <a:srgbClr val="000000"/>
              </a:solidFill>
            </a:endParaRPr>
          </a:p>
          <a:p>
            <a:pPr marL="342900" lvl="0" indent="-342900" algn="l" rtl="0">
              <a:lnSpc>
                <a:spcPct val="95000"/>
              </a:lnSpc>
              <a:spcBef>
                <a:spcPts val="0"/>
              </a:spcBef>
              <a:spcAft>
                <a:spcPts val="0"/>
              </a:spcAft>
              <a:buClr>
                <a:srgbClr val="000080"/>
              </a:buClr>
              <a:buSzPts val="2400"/>
              <a:buFont typeface="Arial"/>
              <a:buNone/>
            </a:pPr>
            <a:r>
              <a:rPr lang="en-US" sz="2400">
                <a:solidFill>
                  <a:srgbClr val="000080"/>
                </a:solidFill>
              </a:rPr>
              <a:t>&lt;/folder&gt;</a:t>
            </a:r>
            <a:endParaRPr sz="2400">
              <a:solidFill>
                <a:srgbClr val="000000"/>
              </a:solidFill>
            </a:endParaRPr>
          </a:p>
          <a:p>
            <a:pPr marL="342900" lvl="0" indent="-342900" algn="l" rtl="0">
              <a:lnSpc>
                <a:spcPct val="95000"/>
              </a:lnSpc>
              <a:spcBef>
                <a:spcPts val="0"/>
              </a:spcBef>
              <a:spcAft>
                <a:spcPts val="0"/>
              </a:spcAft>
              <a:buClr>
                <a:schemeClr val="dk1"/>
              </a:buClr>
              <a:buSzPts val="2400"/>
              <a:buFont typeface="Arial"/>
              <a:buNone/>
            </a:pPr>
            <a:endParaRPr sz="2400">
              <a:solidFill>
                <a:srgbClr val="000000"/>
              </a:solidFill>
            </a:endParaRPr>
          </a:p>
          <a:p>
            <a:pPr marL="342900" lvl="0" indent="-342900" algn="l" rtl="0">
              <a:lnSpc>
                <a:spcPct val="95000"/>
              </a:lnSpc>
              <a:spcBef>
                <a:spcPts val="0"/>
              </a:spcBef>
              <a:spcAft>
                <a:spcPts val="0"/>
              </a:spcAft>
              <a:buClr>
                <a:schemeClr val="dk1"/>
              </a:buClr>
              <a:buSzPts val="2900"/>
              <a:buFont typeface="Arial"/>
              <a:buNone/>
            </a:pPr>
            <a:endParaRPr sz="2900" b="1">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Building a DOM</a:t>
            </a:r>
            <a:endParaRPr/>
          </a:p>
        </p:txBody>
      </p:sp>
      <p:sp>
        <p:nvSpPr>
          <p:cNvPr id="233" name="Google Shape;233;p19"/>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742950" lvl="1" indent="-285750" algn="l" rtl="0">
              <a:lnSpc>
                <a:spcPct val="95000"/>
              </a:lnSpc>
              <a:spcBef>
                <a:spcPts val="0"/>
              </a:spcBef>
              <a:spcAft>
                <a:spcPts val="0"/>
              </a:spcAft>
              <a:buClr>
                <a:srgbClr val="00007F"/>
              </a:buClr>
              <a:buSzPts val="2000"/>
              <a:buFont typeface="Arial"/>
              <a:buNone/>
            </a:pPr>
            <a:r>
              <a:rPr lang="en-US" sz="2000">
                <a:solidFill>
                  <a:srgbClr val="00007F"/>
                </a:solidFill>
              </a:rPr>
              <a:t>from</a:t>
            </a:r>
            <a:r>
              <a:rPr lang="en-US" sz="2000">
                <a:solidFill>
                  <a:srgbClr val="808080"/>
                </a:solidFill>
              </a:rPr>
              <a:t> </a:t>
            </a:r>
            <a:r>
              <a:rPr lang="en-US" sz="2000">
                <a:solidFill>
                  <a:srgbClr val="000000"/>
                </a:solidFill>
              </a:rPr>
              <a:t>xml.dom</a:t>
            </a:r>
            <a:r>
              <a:rPr lang="en-US" sz="2000">
                <a:solidFill>
                  <a:srgbClr val="808080"/>
                </a:solidFill>
              </a:rPr>
              <a:t> </a:t>
            </a:r>
            <a:r>
              <a:rPr lang="en-US" sz="2000">
                <a:solidFill>
                  <a:srgbClr val="00007F"/>
                </a:solidFill>
              </a:rPr>
              <a:t>import</a:t>
            </a:r>
            <a:r>
              <a:rPr lang="en-US" sz="2000">
                <a:solidFill>
                  <a:srgbClr val="808080"/>
                </a:solidFill>
              </a:rPr>
              <a:t> </a:t>
            </a:r>
            <a:r>
              <a:rPr lang="en-US" sz="2000">
                <a:solidFill>
                  <a:srgbClr val="000000"/>
                </a:solidFill>
              </a:rPr>
              <a:t>minidom</a:t>
            </a:r>
            <a:endParaRPr sz="2000">
              <a:solidFill>
                <a:srgbClr val="808080"/>
              </a:solidFill>
            </a:endParaRPr>
          </a:p>
          <a:p>
            <a:pPr marL="742950" lvl="1" indent="-285750" algn="l" rtl="0">
              <a:lnSpc>
                <a:spcPct val="95000"/>
              </a:lnSpc>
              <a:spcBef>
                <a:spcPts val="0"/>
              </a:spcBef>
              <a:spcAft>
                <a:spcPts val="0"/>
              </a:spcAft>
              <a:buClr>
                <a:schemeClr val="dk1"/>
              </a:buClr>
              <a:buSzPts val="2000"/>
              <a:buFont typeface="Arial"/>
              <a:buNone/>
            </a:pPr>
            <a:endParaRPr sz="2000">
              <a:solidFill>
                <a:srgbClr val="808080"/>
              </a:solidFill>
            </a:endParaRPr>
          </a:p>
          <a:p>
            <a:pPr marL="742950" lvl="1" indent="-285750" algn="l" rtl="0">
              <a:lnSpc>
                <a:spcPct val="95000"/>
              </a:lnSpc>
              <a:spcBef>
                <a:spcPts val="0"/>
              </a:spcBef>
              <a:spcAft>
                <a:spcPts val="0"/>
              </a:spcAft>
              <a:buClr>
                <a:srgbClr val="000000"/>
              </a:buClr>
              <a:buSzPts val="2000"/>
              <a:buFont typeface="Arial"/>
              <a:buNone/>
            </a:pPr>
            <a:r>
              <a:rPr lang="en-US" sz="2000">
                <a:solidFill>
                  <a:srgbClr val="000000"/>
                </a:solidFill>
              </a:rPr>
              <a:t>dom</a:t>
            </a:r>
            <a:r>
              <a:rPr lang="en-US" sz="2000">
                <a:solidFill>
                  <a:srgbClr val="808080"/>
                </a:solidFill>
              </a:rPr>
              <a:t> </a:t>
            </a:r>
            <a:r>
              <a:rPr lang="en-US" sz="2000">
                <a:solidFill>
                  <a:srgbClr val="000000"/>
                </a:solidFill>
              </a:rPr>
              <a:t>=</a:t>
            </a:r>
            <a:r>
              <a:rPr lang="en-US" sz="2000">
                <a:solidFill>
                  <a:srgbClr val="808080"/>
                </a:solidFill>
              </a:rPr>
              <a:t> </a:t>
            </a:r>
            <a:r>
              <a:rPr lang="en-US" sz="2000">
                <a:solidFill>
                  <a:srgbClr val="000000"/>
                </a:solidFill>
              </a:rPr>
              <a:t>minidom.parse(</a:t>
            </a:r>
            <a:r>
              <a:rPr lang="en-US" sz="2000">
                <a:solidFill>
                  <a:srgbClr val="7F007F"/>
                </a:solidFill>
              </a:rPr>
              <a:t>"test.xml"</a:t>
            </a:r>
            <a:r>
              <a:rPr lang="en-US" sz="2000">
                <a:solidFill>
                  <a:srgbClr val="000000"/>
                </a:solidFill>
              </a:rPr>
              <a:t>)</a:t>
            </a:r>
            <a:endParaRPr/>
          </a:p>
          <a:p>
            <a:pPr marL="742950" lvl="1" indent="-285750" algn="l" rtl="0">
              <a:lnSpc>
                <a:spcPct val="95000"/>
              </a:lnSpc>
              <a:spcBef>
                <a:spcPts val="0"/>
              </a:spcBef>
              <a:spcAft>
                <a:spcPts val="0"/>
              </a:spcAft>
              <a:buClr>
                <a:srgbClr val="000000"/>
              </a:buClr>
              <a:buSzPts val="2000"/>
              <a:buFont typeface="Arial"/>
              <a:buNone/>
            </a:pPr>
            <a:r>
              <a:rPr lang="en-US" sz="2000">
                <a:solidFill>
                  <a:srgbClr val="000000"/>
                </a:solidFill>
              </a:rPr>
              <a:t>rootel = dom.documentElement</a:t>
            </a:r>
            <a:endParaRPr sz="2000">
              <a:solidFill>
                <a:srgbClr val="808080"/>
              </a:solidFill>
            </a:endParaRPr>
          </a:p>
          <a:p>
            <a:pPr marL="742950" lvl="1" indent="-285750" algn="l" rtl="0">
              <a:lnSpc>
                <a:spcPct val="95000"/>
              </a:lnSpc>
              <a:spcBef>
                <a:spcPts val="0"/>
              </a:spcBef>
              <a:spcAft>
                <a:spcPts val="0"/>
              </a:spcAft>
              <a:buClr>
                <a:schemeClr val="dk1"/>
              </a:buClr>
              <a:buSzPts val="2000"/>
              <a:buFont typeface="Arial"/>
              <a:buNone/>
            </a:pPr>
            <a:endParaRPr sz="2000">
              <a:solidFill>
                <a:srgbClr val="00007F"/>
              </a:solidFill>
            </a:endParaRPr>
          </a:p>
          <a:p>
            <a:pPr marL="742950" lvl="1" indent="-285750" algn="l" rtl="0">
              <a:lnSpc>
                <a:spcPct val="95000"/>
              </a:lnSpc>
              <a:spcBef>
                <a:spcPts val="0"/>
              </a:spcBef>
              <a:spcAft>
                <a:spcPts val="0"/>
              </a:spcAft>
              <a:buClr>
                <a:srgbClr val="00007F"/>
              </a:buClr>
              <a:buSzPts val="2000"/>
              <a:buFont typeface="Arial"/>
              <a:buNone/>
            </a:pPr>
            <a:r>
              <a:rPr lang="en-US" sz="2000">
                <a:solidFill>
                  <a:srgbClr val="00007F"/>
                </a:solidFill>
              </a:rPr>
              <a:t>print(</a:t>
            </a:r>
            <a:r>
              <a:rPr lang="en-US" sz="2000">
                <a:solidFill>
                  <a:srgbClr val="000000"/>
                </a:solidFill>
              </a:rPr>
              <a:t>rootel.nodeName)</a:t>
            </a:r>
            <a:endParaRPr/>
          </a:p>
          <a:p>
            <a:pPr marL="742950" lvl="1" indent="-285750" algn="l" rtl="0">
              <a:lnSpc>
                <a:spcPct val="95000"/>
              </a:lnSpc>
              <a:spcBef>
                <a:spcPts val="0"/>
              </a:spcBef>
              <a:spcAft>
                <a:spcPts val="0"/>
              </a:spcAft>
              <a:buClr>
                <a:schemeClr val="dk1"/>
              </a:buClr>
              <a:buSzPts val="2000"/>
              <a:buFont typeface="Arial"/>
              <a:buNone/>
            </a:pPr>
            <a:endParaRPr sz="2000">
              <a:solidFill>
                <a:srgbClr val="000000"/>
              </a:solidFill>
            </a:endParaRPr>
          </a:p>
          <a:p>
            <a:pPr marL="742950" lvl="1" indent="-285750" algn="l" rtl="0">
              <a:lnSpc>
                <a:spcPct val="95000"/>
              </a:lnSpc>
              <a:spcBef>
                <a:spcPts val="0"/>
              </a:spcBef>
              <a:spcAft>
                <a:spcPts val="0"/>
              </a:spcAft>
              <a:buClr>
                <a:srgbClr val="000000"/>
              </a:buClr>
              <a:buSzPts val="2000"/>
              <a:buFont typeface="Arial"/>
              <a:buNone/>
            </a:pPr>
            <a:r>
              <a:rPr lang="en-US" sz="2000">
                <a:solidFill>
                  <a:srgbClr val="000000"/>
                </a:solidFill>
              </a:rPr>
              <a:t>topnodes = rootel.childNodes</a:t>
            </a:r>
            <a:endParaRPr sz="2000">
              <a:solidFill>
                <a:srgbClr val="000000"/>
              </a:solidFill>
            </a:endParaRPr>
          </a:p>
          <a:p>
            <a:pPr marL="742950" lvl="1" indent="-285750" algn="l" rtl="0">
              <a:lnSpc>
                <a:spcPct val="95000"/>
              </a:lnSpc>
              <a:spcBef>
                <a:spcPts val="0"/>
              </a:spcBef>
              <a:spcAft>
                <a:spcPts val="0"/>
              </a:spcAft>
              <a:buClr>
                <a:schemeClr val="dk1"/>
              </a:buClr>
              <a:buSzPts val="2000"/>
              <a:buFont typeface="Arial"/>
              <a:buNone/>
            </a:pPr>
            <a:endParaRPr sz="2000">
              <a:solidFill>
                <a:srgbClr val="808080"/>
              </a:solidFill>
            </a:endParaRPr>
          </a:p>
          <a:p>
            <a:pPr marL="742950" lvl="1" indent="-285750" algn="l" rtl="0">
              <a:lnSpc>
                <a:spcPct val="95000"/>
              </a:lnSpc>
              <a:spcBef>
                <a:spcPts val="0"/>
              </a:spcBef>
              <a:spcAft>
                <a:spcPts val="0"/>
              </a:spcAft>
              <a:buClr>
                <a:srgbClr val="00007F"/>
              </a:buClr>
              <a:buSzPts val="2000"/>
              <a:buFont typeface="Arial"/>
              <a:buNone/>
            </a:pPr>
            <a:r>
              <a:rPr lang="en-US" sz="2000">
                <a:solidFill>
                  <a:srgbClr val="00007F"/>
                </a:solidFill>
              </a:rPr>
              <a:t>for</a:t>
            </a:r>
            <a:r>
              <a:rPr lang="en-US" sz="2000">
                <a:solidFill>
                  <a:srgbClr val="808080"/>
                </a:solidFill>
              </a:rPr>
              <a:t> </a:t>
            </a:r>
            <a:r>
              <a:rPr lang="en-US" sz="2000">
                <a:solidFill>
                  <a:srgbClr val="000000"/>
                </a:solidFill>
              </a:rPr>
              <a:t>toplevel</a:t>
            </a:r>
            <a:r>
              <a:rPr lang="en-US" sz="2000">
                <a:solidFill>
                  <a:srgbClr val="808080"/>
                </a:solidFill>
              </a:rPr>
              <a:t> </a:t>
            </a:r>
            <a:r>
              <a:rPr lang="en-US" sz="2000">
                <a:solidFill>
                  <a:srgbClr val="00007F"/>
                </a:solidFill>
              </a:rPr>
              <a:t>in </a:t>
            </a:r>
            <a:r>
              <a:rPr lang="en-US" sz="2000">
                <a:solidFill>
                  <a:srgbClr val="000000"/>
                </a:solidFill>
              </a:rPr>
              <a:t>topnodes :</a:t>
            </a:r>
            <a:endParaRPr sz="2000">
              <a:solidFill>
                <a:srgbClr val="808080"/>
              </a:solidFill>
            </a:endParaRPr>
          </a:p>
          <a:p>
            <a:pPr marL="742950" lvl="1" indent="-285750" algn="l" rtl="0">
              <a:lnSpc>
                <a:spcPct val="95000"/>
              </a:lnSpc>
              <a:spcBef>
                <a:spcPts val="0"/>
              </a:spcBef>
              <a:spcAft>
                <a:spcPts val="0"/>
              </a:spcAft>
              <a:buClr>
                <a:srgbClr val="808080"/>
              </a:buClr>
              <a:buSzPts val="2000"/>
              <a:buFont typeface="Arial"/>
              <a:buNone/>
            </a:pPr>
            <a:r>
              <a:rPr lang="en-US" sz="2000">
                <a:solidFill>
                  <a:srgbClr val="808080"/>
                </a:solidFill>
              </a:rPr>
              <a:t>    </a:t>
            </a:r>
            <a:r>
              <a:rPr lang="en-US" sz="2000">
                <a:solidFill>
                  <a:srgbClr val="00007F"/>
                </a:solidFill>
              </a:rPr>
              <a:t>print</a:t>
            </a:r>
            <a:r>
              <a:rPr lang="en-US" sz="2000">
                <a:solidFill>
                  <a:srgbClr val="808080"/>
                </a:solidFill>
              </a:rPr>
              <a:t> </a:t>
            </a:r>
            <a:r>
              <a:rPr lang="en-US" sz="2000">
                <a:solidFill>
                  <a:srgbClr val="000000"/>
                </a:solidFill>
              </a:rPr>
              <a:t>toplevel.nodeName</a:t>
            </a:r>
            <a:endParaRPr sz="20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Searching a DOM</a:t>
            </a:r>
            <a:endParaRPr/>
          </a:p>
        </p:txBody>
      </p:sp>
      <p:sp>
        <p:nvSpPr>
          <p:cNvPr id="239" name="Google Shape;239;p2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95000"/>
              </a:lnSpc>
              <a:spcBef>
                <a:spcPts val="0"/>
              </a:spcBef>
              <a:spcAft>
                <a:spcPts val="0"/>
              </a:spcAft>
              <a:buClr>
                <a:srgbClr val="7F7F00"/>
              </a:buClr>
              <a:buSzPts val="2400"/>
              <a:buFont typeface="Arial"/>
              <a:buNone/>
            </a:pPr>
            <a:r>
              <a:rPr lang="en-US" sz="2400">
                <a:solidFill>
                  <a:srgbClr val="7F7F00"/>
                </a:solidFill>
              </a:rPr>
              <a:t># print the last point element </a:t>
            </a:r>
            <a:endParaRPr/>
          </a:p>
          <a:p>
            <a:pPr marL="342900" lvl="0" indent="-342900" algn="l" rtl="0">
              <a:lnSpc>
                <a:spcPct val="95000"/>
              </a:lnSpc>
              <a:spcBef>
                <a:spcPts val="0"/>
              </a:spcBef>
              <a:spcAft>
                <a:spcPts val="0"/>
              </a:spcAft>
              <a:buClr>
                <a:srgbClr val="7F7F00"/>
              </a:buClr>
              <a:buSzPts val="2400"/>
              <a:buFont typeface="Arial"/>
              <a:buNone/>
            </a:pPr>
            <a:r>
              <a:rPr lang="en-US" sz="2400">
                <a:solidFill>
                  <a:srgbClr val="7F7F00"/>
                </a:solidFill>
              </a:rPr>
              <a:t># in the tree</a:t>
            </a:r>
            <a:endParaRPr/>
          </a:p>
          <a:p>
            <a:pPr marL="342900" lvl="0" indent="-342900" algn="l" rtl="0">
              <a:lnSpc>
                <a:spcPct val="95000"/>
              </a:lnSpc>
              <a:spcBef>
                <a:spcPts val="0"/>
              </a:spcBef>
              <a:spcAft>
                <a:spcPts val="0"/>
              </a:spcAft>
              <a:buClr>
                <a:srgbClr val="00007F"/>
              </a:buClr>
              <a:buSzPts val="2400"/>
              <a:buFont typeface="Arial"/>
              <a:buNone/>
            </a:pPr>
            <a:r>
              <a:rPr lang="en-US" sz="2400">
                <a:solidFill>
                  <a:srgbClr val="00007F"/>
                </a:solidFill>
              </a:rPr>
              <a:t>print(</a:t>
            </a:r>
            <a:r>
              <a:rPr lang="en-US" sz="2400">
                <a:solidFill>
                  <a:srgbClr val="000000"/>
                </a:solidFill>
              </a:rPr>
              <a:t>h.document.documentElement.</a:t>
            </a:r>
            <a:endParaRPr sz="2400">
              <a:solidFill>
                <a:srgbClr val="808080"/>
              </a:solidFill>
            </a:endParaRPr>
          </a:p>
          <a:p>
            <a:pPr marL="342900" lvl="0" indent="-342900" algn="l" rtl="0">
              <a:lnSpc>
                <a:spcPct val="95000"/>
              </a:lnSpc>
              <a:spcBef>
                <a:spcPts val="0"/>
              </a:spcBef>
              <a:spcAft>
                <a:spcPts val="0"/>
              </a:spcAft>
              <a:buClr>
                <a:srgbClr val="808080"/>
              </a:buClr>
              <a:buSzPts val="2400"/>
              <a:buFont typeface="Arial"/>
              <a:buNone/>
            </a:pPr>
            <a:r>
              <a:rPr lang="en-US" sz="2400">
                <a:solidFill>
                  <a:srgbClr val="808080"/>
                </a:solidFill>
              </a:rPr>
              <a:t>  </a:t>
            </a:r>
            <a:r>
              <a:rPr lang="en-US" sz="2400">
                <a:solidFill>
                  <a:srgbClr val="000000"/>
                </a:solidFill>
              </a:rPr>
              <a:t>getElementsByTagName(</a:t>
            </a:r>
            <a:r>
              <a:rPr lang="en-US" sz="2400">
                <a:solidFill>
                  <a:srgbClr val="7F007F"/>
                </a:solidFill>
              </a:rPr>
              <a:t>'point'</a:t>
            </a:r>
            <a:r>
              <a:rPr lang="en-US" sz="2400">
                <a:solidFill>
                  <a:srgbClr val="000000"/>
                </a:solidFill>
              </a:rPr>
              <a:t>)[-</a:t>
            </a:r>
            <a:r>
              <a:rPr lang="en-US" sz="2400">
                <a:solidFill>
                  <a:srgbClr val="007F7F"/>
                </a:solidFill>
              </a:rPr>
              <a:t>1</a:t>
            </a:r>
            <a:r>
              <a:rPr lang="en-US" sz="2400">
                <a:solidFill>
                  <a:srgbClr val="000000"/>
                </a:solidFill>
              </a:rPr>
              <a:t>])</a:t>
            </a:r>
            <a:endParaRPr sz="2400">
              <a:solidFill>
                <a:srgbClr val="808080"/>
              </a:solidFill>
            </a:endParaRPr>
          </a:p>
          <a:p>
            <a:pPr marL="342900" lvl="0" indent="-342900" algn="l" rtl="0">
              <a:lnSpc>
                <a:spcPct val="95000"/>
              </a:lnSpc>
              <a:spcBef>
                <a:spcPts val="0"/>
              </a:spcBef>
              <a:spcAft>
                <a:spcPts val="0"/>
              </a:spcAft>
              <a:buClr>
                <a:schemeClr val="dk1"/>
              </a:buClr>
              <a:buSzPts val="2400"/>
              <a:buFont typeface="Arial"/>
              <a:buNone/>
            </a:pPr>
            <a:endParaRPr sz="2400">
              <a:solidFill>
                <a:srgbClr val="808080"/>
              </a:solidFill>
            </a:endParaRPr>
          </a:p>
          <a:p>
            <a:pPr marL="342900" lvl="0" indent="-342900" algn="l" rtl="0">
              <a:lnSpc>
                <a:spcPct val="95000"/>
              </a:lnSpc>
              <a:spcBef>
                <a:spcPts val="0"/>
              </a:spcBef>
              <a:spcAft>
                <a:spcPts val="0"/>
              </a:spcAft>
              <a:buClr>
                <a:schemeClr val="dk1"/>
              </a:buClr>
              <a:buSzPts val="2800"/>
              <a:buFont typeface="Arial"/>
              <a:buNone/>
            </a:pPr>
            <a:endParaRPr sz="2800" b="1">
              <a:solidFill>
                <a:srgbClr val="00007F"/>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Modifying a DOM</a:t>
            </a:r>
            <a:endParaRPr/>
          </a:p>
        </p:txBody>
      </p:sp>
      <p:sp>
        <p:nvSpPr>
          <p:cNvPr id="245" name="Google Shape;245;p2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95000"/>
              </a:lnSpc>
              <a:spcBef>
                <a:spcPts val="0"/>
              </a:spcBef>
              <a:spcAft>
                <a:spcPts val="0"/>
              </a:spcAft>
              <a:buClr>
                <a:srgbClr val="000000"/>
              </a:buClr>
              <a:buSzPts val="2400"/>
              <a:buFont typeface="Arial"/>
              <a:buNone/>
            </a:pPr>
            <a:r>
              <a:rPr lang="en-US" sz="2400">
                <a:solidFill>
                  <a:srgbClr val="000000"/>
                </a:solidFill>
              </a:rPr>
              <a:t>appendChild(newChild)</a:t>
            </a:r>
            <a:r>
              <a:rPr lang="en-US" sz="2400">
                <a:solidFill>
                  <a:srgbClr val="808080"/>
                </a:solidFill>
              </a:rPr>
              <a:t> </a:t>
            </a:r>
            <a:endParaRPr/>
          </a:p>
          <a:p>
            <a:pPr marL="342900" lvl="0" indent="-342900" algn="l" rtl="0">
              <a:lnSpc>
                <a:spcPct val="95000"/>
              </a:lnSpc>
              <a:spcBef>
                <a:spcPts val="0"/>
              </a:spcBef>
              <a:spcAft>
                <a:spcPts val="0"/>
              </a:spcAft>
              <a:buClr>
                <a:schemeClr val="dk1"/>
              </a:buClr>
              <a:buSzPts val="2400"/>
              <a:buFont typeface="Arial"/>
              <a:buNone/>
            </a:pPr>
            <a:endParaRPr sz="2400">
              <a:solidFill>
                <a:srgbClr val="000000"/>
              </a:solidFill>
            </a:endParaRPr>
          </a:p>
          <a:p>
            <a:pPr marL="342900" lvl="0" indent="-342900" algn="l" rtl="0">
              <a:lnSpc>
                <a:spcPct val="95000"/>
              </a:lnSpc>
              <a:spcBef>
                <a:spcPts val="0"/>
              </a:spcBef>
              <a:spcAft>
                <a:spcPts val="0"/>
              </a:spcAft>
              <a:buClr>
                <a:srgbClr val="000000"/>
              </a:buClr>
              <a:buSzPts val="2400"/>
              <a:buFont typeface="Arial"/>
              <a:buNone/>
            </a:pPr>
            <a:r>
              <a:rPr lang="en-US" sz="2400">
                <a:solidFill>
                  <a:srgbClr val="000000"/>
                </a:solidFill>
              </a:rPr>
              <a:t>insertBefore(newChild,</a:t>
            </a:r>
            <a:r>
              <a:rPr lang="en-US" sz="2400">
                <a:solidFill>
                  <a:srgbClr val="808080"/>
                </a:solidFill>
              </a:rPr>
              <a:t> </a:t>
            </a:r>
            <a:r>
              <a:rPr lang="en-US" sz="2400">
                <a:solidFill>
                  <a:srgbClr val="000000"/>
                </a:solidFill>
              </a:rPr>
              <a:t>refChild)</a:t>
            </a:r>
            <a:r>
              <a:rPr lang="en-US" sz="2400">
                <a:solidFill>
                  <a:srgbClr val="808080"/>
                </a:solidFill>
              </a:rPr>
              <a:t> </a:t>
            </a:r>
            <a:endParaRPr/>
          </a:p>
          <a:p>
            <a:pPr marL="342900" lvl="0" indent="-342900" algn="l" rtl="0">
              <a:lnSpc>
                <a:spcPct val="95000"/>
              </a:lnSpc>
              <a:spcBef>
                <a:spcPts val="0"/>
              </a:spcBef>
              <a:spcAft>
                <a:spcPts val="0"/>
              </a:spcAft>
              <a:buClr>
                <a:schemeClr val="dk1"/>
              </a:buClr>
              <a:buSzPts val="2400"/>
              <a:buFont typeface="Arial"/>
              <a:buNone/>
            </a:pPr>
            <a:endParaRPr sz="2400">
              <a:solidFill>
                <a:srgbClr val="000000"/>
              </a:solidFill>
            </a:endParaRPr>
          </a:p>
          <a:p>
            <a:pPr marL="342900" lvl="0" indent="-342900" algn="l" rtl="0">
              <a:lnSpc>
                <a:spcPct val="95000"/>
              </a:lnSpc>
              <a:spcBef>
                <a:spcPts val="0"/>
              </a:spcBef>
              <a:spcAft>
                <a:spcPts val="0"/>
              </a:spcAft>
              <a:buClr>
                <a:srgbClr val="000000"/>
              </a:buClr>
              <a:buSzPts val="2400"/>
              <a:buFont typeface="Arial"/>
              <a:buNone/>
            </a:pPr>
            <a:r>
              <a:rPr lang="en-US" sz="2400">
                <a:solidFill>
                  <a:srgbClr val="000000"/>
                </a:solidFill>
              </a:rPr>
              <a:t>replaceChild(newChild,</a:t>
            </a:r>
            <a:r>
              <a:rPr lang="en-US" sz="2400">
                <a:solidFill>
                  <a:srgbClr val="808080"/>
                </a:solidFill>
              </a:rPr>
              <a:t> </a:t>
            </a:r>
            <a:r>
              <a:rPr lang="en-US" sz="2400">
                <a:solidFill>
                  <a:srgbClr val="000000"/>
                </a:solidFill>
              </a:rPr>
              <a:t>oldChild)</a:t>
            </a:r>
            <a:endParaRPr sz="2400">
              <a:solidFill>
                <a:srgbClr val="808080"/>
              </a:solidFill>
            </a:endParaRPr>
          </a:p>
          <a:p>
            <a:pPr marL="342900" lvl="0" indent="-342900" algn="l" rtl="0">
              <a:lnSpc>
                <a:spcPct val="95000"/>
              </a:lnSpc>
              <a:spcBef>
                <a:spcPts val="0"/>
              </a:spcBef>
              <a:spcAft>
                <a:spcPts val="0"/>
              </a:spcAft>
              <a:buClr>
                <a:schemeClr val="dk1"/>
              </a:buClr>
              <a:buSzPts val="2400"/>
              <a:buFont typeface="Arial"/>
              <a:buNone/>
            </a:pPr>
            <a:endParaRPr sz="2400">
              <a:solidFill>
                <a:srgbClr val="000000"/>
              </a:solidFill>
            </a:endParaRPr>
          </a:p>
          <a:p>
            <a:pPr marL="342900" lvl="0" indent="-342900" algn="l" rtl="0">
              <a:lnSpc>
                <a:spcPct val="95000"/>
              </a:lnSpc>
              <a:spcBef>
                <a:spcPts val="0"/>
              </a:spcBef>
              <a:spcAft>
                <a:spcPts val="0"/>
              </a:spcAft>
              <a:buClr>
                <a:srgbClr val="000000"/>
              </a:buClr>
              <a:buSzPts val="2400"/>
              <a:buFont typeface="Arial"/>
              <a:buNone/>
            </a:pPr>
            <a:r>
              <a:rPr lang="en-US" sz="2400">
                <a:solidFill>
                  <a:srgbClr val="000000"/>
                </a:solidFill>
              </a:rPr>
              <a:t>removeChild(oldChild)</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2"/>
          <p:cNvSpPr txBox="1">
            <a:spLocks noGrp="1"/>
          </p:cNvSpPr>
          <p:nvPr>
            <p:ph type="body" idx="1"/>
          </p:nvPr>
        </p:nvSpPr>
        <p:spPr>
          <a:xfrm>
            <a:off x="457200" y="2935485"/>
            <a:ext cx="8229600" cy="4526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Arial"/>
              <a:buNone/>
            </a:pPr>
            <a:r>
              <a:rPr lang="en-US"/>
              <a:t>  </a:t>
            </a:r>
            <a:r>
              <a:rPr lang="en-US" sz="4000" b="1">
                <a:solidFill>
                  <a:schemeClr val="accent2"/>
                </a:solidFill>
              </a:rPr>
              <a:t>XML Parsing using ElementTree</a:t>
            </a:r>
            <a:endParaRPr sz="4000" b="1">
              <a:solidFill>
                <a:schemeClr val="accent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3"/>
          <p:cNvSpPr txBox="1">
            <a:spLocks noGrp="1"/>
          </p:cNvSpPr>
          <p:nvPr>
            <p:ph type="body" idx="1"/>
          </p:nvPr>
        </p:nvSpPr>
        <p:spPr>
          <a:xfrm>
            <a:off x="457200" y="332656"/>
            <a:ext cx="8229600" cy="4526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Arial"/>
              <a:buNone/>
            </a:pPr>
            <a:r>
              <a:rPr lang="en-US"/>
              <a:t>  </a:t>
            </a:r>
            <a:r>
              <a:rPr lang="en-US" sz="4000" b="1">
                <a:solidFill>
                  <a:schemeClr val="accent2"/>
                </a:solidFill>
              </a:rPr>
              <a:t>XML Parsing using ElementTree</a:t>
            </a:r>
            <a:endParaRPr sz="4000" b="1">
              <a:solidFill>
                <a:schemeClr val="accent2"/>
              </a:solidFill>
            </a:endParaRPr>
          </a:p>
        </p:txBody>
      </p:sp>
      <p:sp>
        <p:nvSpPr>
          <p:cNvPr id="256" name="Google Shape;256;p23"/>
          <p:cNvSpPr/>
          <p:nvPr/>
        </p:nvSpPr>
        <p:spPr>
          <a:xfrm>
            <a:off x="755576" y="6309320"/>
            <a:ext cx="77049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https://www.datacamp.com/community/tutorials/python-xml-elementtree</a:t>
            </a:r>
            <a:endParaRPr sz="1800" b="0" i="0" u="none" strike="noStrike" cap="none">
              <a:solidFill>
                <a:schemeClr val="dk1"/>
              </a:solidFill>
              <a:latin typeface="Arial"/>
              <a:ea typeface="Arial"/>
              <a:cs typeface="Arial"/>
              <a:sym typeface="Arial"/>
            </a:endParaRPr>
          </a:p>
        </p:txBody>
      </p:sp>
      <p:pic>
        <p:nvPicPr>
          <p:cNvPr id="257" name="Google Shape;257;p23" descr="Text&#10;&#10;Description automatically generated"/>
          <p:cNvPicPr preferRelativeResize="0"/>
          <p:nvPr/>
        </p:nvPicPr>
        <p:blipFill rotWithShape="1">
          <a:blip r:embed="rId3">
            <a:alphaModFix/>
          </a:blip>
          <a:srcRect/>
          <a:stretch/>
        </p:blipFill>
        <p:spPr>
          <a:xfrm>
            <a:off x="1258776" y="1482742"/>
            <a:ext cx="6626447" cy="468256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body" idx="1"/>
          </p:nvPr>
        </p:nvSpPr>
        <p:spPr>
          <a:xfrm>
            <a:off x="457200" y="332656"/>
            <a:ext cx="8229600" cy="4526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Arial"/>
              <a:buNone/>
            </a:pPr>
            <a:r>
              <a:rPr lang="en-US"/>
              <a:t>  </a:t>
            </a:r>
            <a:r>
              <a:rPr lang="en-US" sz="4000"/>
              <a:t> </a:t>
            </a:r>
            <a:r>
              <a:rPr lang="en-US" sz="4000" b="1">
                <a:solidFill>
                  <a:schemeClr val="accent2"/>
                </a:solidFill>
              </a:rPr>
              <a:t>XML Parsing using ElementTree</a:t>
            </a:r>
            <a:endParaRPr sz="4000" b="1">
              <a:solidFill>
                <a:schemeClr val="accent2"/>
              </a:solidFill>
            </a:endParaRPr>
          </a:p>
          <a:p>
            <a:pPr marL="0" lvl="0" indent="0" algn="ctr" rtl="0">
              <a:lnSpc>
                <a:spcPct val="100000"/>
              </a:lnSpc>
              <a:spcBef>
                <a:spcPts val="800"/>
              </a:spcBef>
              <a:spcAft>
                <a:spcPts val="0"/>
              </a:spcAft>
              <a:buClr>
                <a:schemeClr val="dk1"/>
              </a:buClr>
              <a:buSzPts val="4000"/>
              <a:buFont typeface="Arial"/>
              <a:buNone/>
            </a:pPr>
            <a:endParaRPr sz="4000" b="1">
              <a:solidFill>
                <a:schemeClr val="accent2"/>
              </a:solidFill>
            </a:endParaRPr>
          </a:p>
        </p:txBody>
      </p:sp>
      <p:sp>
        <p:nvSpPr>
          <p:cNvPr id="263" name="Google Shape;263;p24"/>
          <p:cNvSpPr/>
          <p:nvPr/>
        </p:nvSpPr>
        <p:spPr>
          <a:xfrm>
            <a:off x="755576" y="6309320"/>
            <a:ext cx="77049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https://www.datacamp.com/community/tutorials/python-xml-elementtree</a:t>
            </a:r>
            <a:endParaRPr sz="1800" b="0" i="0" u="none" strike="noStrike" cap="none">
              <a:solidFill>
                <a:schemeClr val="dk1"/>
              </a:solidFill>
              <a:latin typeface="Arial"/>
              <a:ea typeface="Arial"/>
              <a:cs typeface="Arial"/>
              <a:sym typeface="Arial"/>
            </a:endParaRPr>
          </a:p>
        </p:txBody>
      </p:sp>
      <p:sp>
        <p:nvSpPr>
          <p:cNvPr id="264" name="Google Shape;264;p24"/>
          <p:cNvSpPr/>
          <p:nvPr/>
        </p:nvSpPr>
        <p:spPr>
          <a:xfrm>
            <a:off x="727178" y="2073042"/>
            <a:ext cx="7959600" cy="708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Python has a built in library, ElementTree, that has functions to read and manipulate XMLs (and other similarly structured files).</a:t>
            </a:r>
            <a:endParaRPr sz="1400" b="0" i="0" u="none" strike="noStrike" cap="none">
              <a:solidFill>
                <a:srgbClr val="000000"/>
              </a:solidFill>
              <a:latin typeface="Arial"/>
              <a:ea typeface="Arial"/>
              <a:cs typeface="Arial"/>
              <a:sym typeface="Arial"/>
            </a:endParaRPr>
          </a:p>
        </p:txBody>
      </p:sp>
      <p:pic>
        <p:nvPicPr>
          <p:cNvPr id="265" name="Google Shape;265;p24" descr="A picture containing text&#10;&#10;Description automatically generated"/>
          <p:cNvPicPr preferRelativeResize="0"/>
          <p:nvPr/>
        </p:nvPicPr>
        <p:blipFill rotWithShape="1">
          <a:blip r:embed="rId3">
            <a:alphaModFix/>
          </a:blip>
          <a:srcRect/>
          <a:stretch/>
        </p:blipFill>
        <p:spPr>
          <a:xfrm>
            <a:off x="1115616" y="3115940"/>
            <a:ext cx="3848100" cy="673100"/>
          </a:xfrm>
          <a:prstGeom prst="rect">
            <a:avLst/>
          </a:prstGeom>
          <a:noFill/>
          <a:ln>
            <a:noFill/>
          </a:ln>
        </p:spPr>
      </p:pic>
      <p:pic>
        <p:nvPicPr>
          <p:cNvPr id="266" name="Google Shape;266;p24" descr="A picture containing graphical user interface, text&#10;&#10;Description automatically generated"/>
          <p:cNvPicPr preferRelativeResize="0"/>
          <p:nvPr/>
        </p:nvPicPr>
        <p:blipFill rotWithShape="1">
          <a:blip r:embed="rId4">
            <a:alphaModFix/>
          </a:blip>
          <a:srcRect/>
          <a:stretch/>
        </p:blipFill>
        <p:spPr>
          <a:xfrm>
            <a:off x="1115616" y="4289400"/>
            <a:ext cx="3441700" cy="939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5"/>
          <p:cNvSpPr txBox="1">
            <a:spLocks noGrp="1"/>
          </p:cNvSpPr>
          <p:nvPr>
            <p:ph type="body" idx="1"/>
          </p:nvPr>
        </p:nvSpPr>
        <p:spPr>
          <a:xfrm>
            <a:off x="457200" y="332656"/>
            <a:ext cx="8229600" cy="4526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Arial"/>
              <a:buNone/>
            </a:pPr>
            <a:r>
              <a:rPr lang="en-US"/>
              <a:t>  </a:t>
            </a:r>
            <a:r>
              <a:rPr lang="en-US" sz="4000" b="1">
                <a:solidFill>
                  <a:schemeClr val="accent2"/>
                </a:solidFill>
              </a:rPr>
              <a:t>XML Parsing using ElementTree</a:t>
            </a:r>
            <a:endParaRPr sz="4000" b="1">
              <a:solidFill>
                <a:schemeClr val="accent2"/>
              </a:solidFill>
            </a:endParaRPr>
          </a:p>
          <a:p>
            <a:pPr marL="0" lvl="0" indent="0" algn="ctr" rtl="0">
              <a:lnSpc>
                <a:spcPct val="100000"/>
              </a:lnSpc>
              <a:spcBef>
                <a:spcPts val="800"/>
              </a:spcBef>
              <a:spcAft>
                <a:spcPts val="0"/>
              </a:spcAft>
              <a:buClr>
                <a:schemeClr val="dk1"/>
              </a:buClr>
              <a:buSzPts val="4000"/>
              <a:buFont typeface="Arial"/>
              <a:buNone/>
            </a:pPr>
            <a:endParaRPr sz="4000" b="1">
              <a:solidFill>
                <a:schemeClr val="accent2"/>
              </a:solidFill>
            </a:endParaRPr>
          </a:p>
        </p:txBody>
      </p:sp>
      <p:sp>
        <p:nvSpPr>
          <p:cNvPr id="272" name="Google Shape;272;p25"/>
          <p:cNvSpPr/>
          <p:nvPr/>
        </p:nvSpPr>
        <p:spPr>
          <a:xfrm>
            <a:off x="755576" y="6309320"/>
            <a:ext cx="77049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https://www.datacamp.com/community/tutorials/python-xml-elementtree</a:t>
            </a:r>
            <a:endParaRPr sz="1800" b="0" i="0" u="none" strike="noStrike" cap="none">
              <a:solidFill>
                <a:schemeClr val="dk1"/>
              </a:solidFill>
              <a:latin typeface="Arial"/>
              <a:ea typeface="Arial"/>
              <a:cs typeface="Arial"/>
              <a:sym typeface="Arial"/>
            </a:endParaRPr>
          </a:p>
        </p:txBody>
      </p:sp>
      <p:pic>
        <p:nvPicPr>
          <p:cNvPr id="273" name="Google Shape;273;p25" descr="Graphical user interface, application&#10;&#10;Description automatically generated"/>
          <p:cNvPicPr preferRelativeResize="0"/>
          <p:nvPr/>
        </p:nvPicPr>
        <p:blipFill rotWithShape="1">
          <a:blip r:embed="rId3">
            <a:alphaModFix/>
          </a:blip>
          <a:srcRect/>
          <a:stretch/>
        </p:blipFill>
        <p:spPr>
          <a:xfrm>
            <a:off x="1400820" y="1485652"/>
            <a:ext cx="2019052" cy="1244908"/>
          </a:xfrm>
          <a:prstGeom prst="rect">
            <a:avLst/>
          </a:prstGeom>
          <a:noFill/>
          <a:ln>
            <a:noFill/>
          </a:ln>
        </p:spPr>
      </p:pic>
      <p:pic>
        <p:nvPicPr>
          <p:cNvPr id="274" name="Google Shape;274;p25" descr="A picture containing graphical user interface&#10;&#10;Description automatically generated"/>
          <p:cNvPicPr preferRelativeResize="0"/>
          <p:nvPr/>
        </p:nvPicPr>
        <p:blipFill rotWithShape="1">
          <a:blip r:embed="rId4">
            <a:alphaModFix/>
          </a:blip>
          <a:srcRect/>
          <a:stretch/>
        </p:blipFill>
        <p:spPr>
          <a:xfrm>
            <a:off x="1399400" y="2986637"/>
            <a:ext cx="2523108" cy="1261554"/>
          </a:xfrm>
          <a:prstGeom prst="rect">
            <a:avLst/>
          </a:prstGeom>
          <a:noFill/>
          <a:ln>
            <a:noFill/>
          </a:ln>
        </p:spPr>
      </p:pic>
      <p:pic>
        <p:nvPicPr>
          <p:cNvPr id="275" name="Google Shape;275;p25" descr="Graphical user interface, text&#10;&#10;Description automatically generated"/>
          <p:cNvPicPr preferRelativeResize="0"/>
          <p:nvPr/>
        </p:nvPicPr>
        <p:blipFill rotWithShape="1">
          <a:blip r:embed="rId5">
            <a:alphaModFix/>
          </a:blip>
          <a:srcRect/>
          <a:stretch/>
        </p:blipFill>
        <p:spPr>
          <a:xfrm>
            <a:off x="1343422" y="4648480"/>
            <a:ext cx="3660626" cy="9291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6"/>
          <p:cNvSpPr txBox="1">
            <a:spLocks noGrp="1"/>
          </p:cNvSpPr>
          <p:nvPr>
            <p:ph type="body" idx="1"/>
          </p:nvPr>
        </p:nvSpPr>
        <p:spPr>
          <a:xfrm>
            <a:off x="457200" y="332656"/>
            <a:ext cx="8229600" cy="4526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Arial"/>
              <a:buNone/>
            </a:pPr>
            <a:r>
              <a:rPr lang="en-US"/>
              <a:t>  </a:t>
            </a:r>
            <a:r>
              <a:rPr lang="en-US" sz="4000" b="1">
                <a:solidFill>
                  <a:schemeClr val="accent2"/>
                </a:solidFill>
              </a:rPr>
              <a:t>XML Parsing using ElementTree</a:t>
            </a:r>
            <a:endParaRPr sz="4000" b="1">
              <a:solidFill>
                <a:schemeClr val="accent2"/>
              </a:solidFill>
            </a:endParaRPr>
          </a:p>
          <a:p>
            <a:pPr marL="0" lvl="0" indent="0" algn="ctr" rtl="0">
              <a:lnSpc>
                <a:spcPct val="100000"/>
              </a:lnSpc>
              <a:spcBef>
                <a:spcPts val="800"/>
              </a:spcBef>
              <a:spcAft>
                <a:spcPts val="0"/>
              </a:spcAft>
              <a:buClr>
                <a:schemeClr val="dk1"/>
              </a:buClr>
              <a:buSzPts val="4000"/>
              <a:buFont typeface="Arial"/>
              <a:buNone/>
            </a:pPr>
            <a:endParaRPr sz="4000" b="1">
              <a:solidFill>
                <a:schemeClr val="accent2"/>
              </a:solidFill>
            </a:endParaRPr>
          </a:p>
        </p:txBody>
      </p:sp>
      <p:sp>
        <p:nvSpPr>
          <p:cNvPr id="281" name="Google Shape;281;p26"/>
          <p:cNvSpPr/>
          <p:nvPr/>
        </p:nvSpPr>
        <p:spPr>
          <a:xfrm>
            <a:off x="899591" y="1556792"/>
            <a:ext cx="4432200" cy="4801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FF"/>
                </a:solidFill>
                <a:latin typeface="Arial"/>
                <a:ea typeface="Arial"/>
                <a:cs typeface="Arial"/>
                <a:sym typeface="Arial"/>
              </a:rPr>
              <a:t>for</a:t>
            </a:r>
            <a:r>
              <a:rPr lang="en-US" sz="1800" b="0" i="0" u="none" strike="noStrike" cap="none">
                <a:solidFill>
                  <a:schemeClr val="dk1"/>
                </a:solidFill>
                <a:latin typeface="Arial"/>
                <a:ea typeface="Arial"/>
                <a:cs typeface="Arial"/>
                <a:sym typeface="Arial"/>
              </a:rPr>
              <a:t> elem </a:t>
            </a:r>
            <a:r>
              <a:rPr lang="en-US" sz="1800" b="0" i="0" u="none" strike="noStrike" cap="none">
                <a:solidFill>
                  <a:srgbClr val="0000FF"/>
                </a:solidFill>
                <a:latin typeface="Arial"/>
                <a:ea typeface="Arial"/>
                <a:cs typeface="Arial"/>
                <a:sym typeface="Arial"/>
              </a:rPr>
              <a:t>in</a:t>
            </a:r>
            <a:r>
              <a:rPr lang="en-US" sz="1800" b="0" i="0" u="none" strike="noStrike" cap="none">
                <a:solidFill>
                  <a:schemeClr val="dk1"/>
                </a:solidFill>
                <a:latin typeface="Arial"/>
                <a:ea typeface="Arial"/>
                <a:cs typeface="Arial"/>
                <a:sym typeface="Arial"/>
              </a:rPr>
              <a:t> root.iter():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FF"/>
                </a:solidFill>
                <a:latin typeface="Arial"/>
                <a:ea typeface="Arial"/>
                <a:cs typeface="Arial"/>
                <a:sym typeface="Arial"/>
              </a:rPr>
              <a:t>print</a:t>
            </a:r>
            <a:r>
              <a:rPr lang="en-US" sz="1800" b="0" i="0" u="none" strike="noStrike" cap="none">
                <a:solidFill>
                  <a:schemeClr val="dk1"/>
                </a:solidFill>
                <a:latin typeface="Arial"/>
                <a:ea typeface="Arial"/>
                <a:cs typeface="Arial"/>
                <a:sym typeface="Arial"/>
              </a:rPr>
              <a:t>(elem.tag)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collection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genre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decade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movie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format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year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rating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description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movie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format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year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rating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description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7"/>
          <p:cNvSpPr txBox="1">
            <a:spLocks noGrp="1"/>
          </p:cNvSpPr>
          <p:nvPr>
            <p:ph type="body" idx="1"/>
          </p:nvPr>
        </p:nvSpPr>
        <p:spPr>
          <a:xfrm>
            <a:off x="457200" y="332656"/>
            <a:ext cx="8229600" cy="4526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Arial"/>
              <a:buNone/>
            </a:pPr>
            <a:r>
              <a:rPr lang="en-US"/>
              <a:t>  </a:t>
            </a:r>
            <a:r>
              <a:rPr lang="en-US" sz="4000" b="1">
                <a:solidFill>
                  <a:schemeClr val="accent2"/>
                </a:solidFill>
              </a:rPr>
              <a:t>XML Parsing using ElementTree</a:t>
            </a:r>
            <a:endParaRPr sz="4000" b="1">
              <a:solidFill>
                <a:schemeClr val="accent2"/>
              </a:solidFill>
            </a:endParaRPr>
          </a:p>
          <a:p>
            <a:pPr marL="0" lvl="0" indent="0" algn="ctr" rtl="0">
              <a:lnSpc>
                <a:spcPct val="100000"/>
              </a:lnSpc>
              <a:spcBef>
                <a:spcPts val="800"/>
              </a:spcBef>
              <a:spcAft>
                <a:spcPts val="0"/>
              </a:spcAft>
              <a:buClr>
                <a:schemeClr val="dk1"/>
              </a:buClr>
              <a:buSzPts val="4000"/>
              <a:buFont typeface="Arial"/>
              <a:buNone/>
            </a:pPr>
            <a:endParaRPr sz="4000" b="1">
              <a:solidFill>
                <a:schemeClr val="accent2"/>
              </a:solidFill>
            </a:endParaRPr>
          </a:p>
        </p:txBody>
      </p:sp>
      <p:sp>
        <p:nvSpPr>
          <p:cNvPr id="287" name="Google Shape;287;p27"/>
          <p:cNvSpPr/>
          <p:nvPr/>
        </p:nvSpPr>
        <p:spPr>
          <a:xfrm>
            <a:off x="611560" y="1397675"/>
            <a:ext cx="8075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There is a helpful way to see the whole document.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Any element has a .tostring() method. If you pass the root into the .tostring() method, you can return the whole document. </a:t>
            </a:r>
            <a:endParaRPr sz="1400" b="0" i="0" u="none" strike="noStrike" cap="none">
              <a:solidFill>
                <a:srgbClr val="000000"/>
              </a:solidFill>
              <a:latin typeface="Arial"/>
              <a:ea typeface="Arial"/>
              <a:cs typeface="Arial"/>
              <a:sym typeface="Arial"/>
            </a:endParaRPr>
          </a:p>
        </p:txBody>
      </p:sp>
      <p:pic>
        <p:nvPicPr>
          <p:cNvPr id="288" name="Google Shape;288;p27"/>
          <p:cNvPicPr preferRelativeResize="0"/>
          <p:nvPr/>
        </p:nvPicPr>
        <p:blipFill rotWithShape="1">
          <a:blip r:embed="rId3">
            <a:alphaModFix/>
          </a:blip>
          <a:srcRect/>
          <a:stretch/>
        </p:blipFill>
        <p:spPr>
          <a:xfrm>
            <a:off x="755576" y="3068960"/>
            <a:ext cx="7388821" cy="603594"/>
          </a:xfrm>
          <a:prstGeom prst="rect">
            <a:avLst/>
          </a:prstGeom>
          <a:noFill/>
          <a:ln>
            <a:noFill/>
          </a:ln>
        </p:spPr>
      </p:pic>
      <p:sp>
        <p:nvSpPr>
          <p:cNvPr id="289" name="Google Shape;289;p27"/>
          <p:cNvSpPr/>
          <p:nvPr/>
        </p:nvSpPr>
        <p:spPr>
          <a:xfrm>
            <a:off x="1115616" y="6021288"/>
            <a:ext cx="45720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for movie in root.iter('movie’):    print(movie.attrib) </a:t>
            </a:r>
            <a:endParaRPr sz="1400" b="0" i="0" u="none" strike="noStrike" cap="none">
              <a:solidFill>
                <a:srgbClr val="000000"/>
              </a:solidFill>
              <a:latin typeface="Arial"/>
              <a:ea typeface="Arial"/>
              <a:cs typeface="Arial"/>
              <a:sym typeface="Arial"/>
            </a:endParaRPr>
          </a:p>
        </p:txBody>
      </p:sp>
      <p:sp>
        <p:nvSpPr>
          <p:cNvPr id="290" name="Google Shape;290;p27"/>
          <p:cNvSpPr/>
          <p:nvPr/>
        </p:nvSpPr>
        <p:spPr>
          <a:xfrm>
            <a:off x="755576" y="4143510"/>
            <a:ext cx="7632900" cy="147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You can expand the use of the iter() function to help with finding particular elements of interest. root.iter() will list all subelements under the root that match the element specified.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Here, you will list all attributes of the movie element in the tree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f13f16700f_0_504"/>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JSON Data</a:t>
            </a:r>
            <a:endParaRPr sz="4000" b="1">
              <a:solidFill>
                <a:schemeClr val="accent2"/>
              </a:solidFill>
            </a:endParaRPr>
          </a:p>
        </p:txBody>
      </p:sp>
      <p:sp>
        <p:nvSpPr>
          <p:cNvPr id="385" name="Google Shape;385;gf13f16700f_0_504"/>
          <p:cNvSpPr txBox="1">
            <a:spLocks noGrp="1"/>
          </p:cNvSpPr>
          <p:nvPr>
            <p:ph type="body" idx="1"/>
          </p:nvPr>
        </p:nvSpPr>
        <p:spPr>
          <a:xfrm>
            <a:off x="1043608" y="1375522"/>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2000"/>
              <a:t>JSON data is one of the most commonly used formats for data transfers. </a:t>
            </a:r>
            <a:endParaRPr/>
          </a:p>
          <a:p>
            <a:pPr marL="0" lvl="0" indent="0" algn="l" rtl="0">
              <a:spcBef>
                <a:spcPts val="400"/>
              </a:spcBef>
              <a:spcAft>
                <a:spcPts val="0"/>
              </a:spcAft>
              <a:buClr>
                <a:schemeClr val="dk1"/>
              </a:buClr>
              <a:buSzPts val="2000"/>
              <a:buFont typeface="Arial"/>
              <a:buNone/>
            </a:pPr>
            <a:r>
              <a:rPr lang="en-US" sz="2000"/>
              <a:t>It is preferred, because it is clean, easy to read, and easy to parse.</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a:t>It is also one of the most popular data formats that websites use when transmitting data to the JavaScript on the page. </a:t>
            </a:r>
            <a:endParaRPr/>
          </a:p>
          <a:p>
            <a:pPr marL="0" lvl="0" indent="0" algn="l" rtl="0">
              <a:spcBef>
                <a:spcPts val="360"/>
              </a:spcBef>
              <a:spcAft>
                <a:spcPts val="0"/>
              </a:spcAft>
              <a:buClr>
                <a:schemeClr val="dk1"/>
              </a:buClr>
              <a:buSzPts val="1800"/>
              <a:buFont typeface="Arial"/>
              <a:buNone/>
            </a:pPr>
            <a:endParaRPr sz="1800"/>
          </a:p>
          <a:p>
            <a:pPr marL="0" lvl="0" indent="0" algn="l" rtl="0">
              <a:spcBef>
                <a:spcPts val="400"/>
              </a:spcBef>
              <a:spcAft>
                <a:spcPts val="0"/>
              </a:spcAft>
              <a:buClr>
                <a:schemeClr val="dk1"/>
              </a:buClr>
              <a:buSzPts val="2000"/>
              <a:buFont typeface="Arial"/>
              <a:buNone/>
            </a:pPr>
            <a:r>
              <a:rPr lang="en-US" sz="2000"/>
              <a:t>Example JSON file: </a:t>
            </a:r>
            <a:endParaRPr/>
          </a:p>
          <a:p>
            <a:pPr marL="0" lvl="0" indent="0" algn="l" rtl="0">
              <a:spcBef>
                <a:spcPts val="400"/>
              </a:spcBef>
              <a:spcAft>
                <a:spcPts val="0"/>
              </a:spcAft>
              <a:buClr>
                <a:schemeClr val="dk1"/>
              </a:buClr>
              <a:buSzPts val="2000"/>
              <a:buFont typeface="Arial"/>
              <a:buNone/>
            </a:pPr>
            <a:r>
              <a:rPr lang="en-US" sz="2000" u="sng">
                <a:solidFill>
                  <a:schemeClr val="hlink"/>
                </a:solidFill>
                <a:hlinkClick r:id="rId3"/>
              </a:rPr>
              <a:t>https://raw.githubusercontent.com/jackiekazil/data-wrangling/master/data/chp3/data-text.json</a:t>
            </a:r>
            <a:endParaRPr sz="2000"/>
          </a:p>
          <a:p>
            <a:pPr marL="0" lvl="0" indent="0" algn="l" rtl="0">
              <a:spcBef>
                <a:spcPts val="320"/>
              </a:spcBef>
              <a:spcAft>
                <a:spcPts val="0"/>
              </a:spcAft>
              <a:buClr>
                <a:schemeClr val="dk1"/>
              </a:buClr>
              <a:buSzPts val="1600"/>
              <a:buFont typeface="Arial"/>
              <a:buNone/>
            </a:pPr>
            <a:endParaRPr sz="1600">
              <a:solidFill>
                <a:schemeClr val="lt2"/>
              </a:solidFill>
            </a:endParaRPr>
          </a:p>
        </p:txBody>
      </p:sp>
      <p:sp>
        <p:nvSpPr>
          <p:cNvPr id="386" name="Google Shape;386;gf13f16700f_0_504"/>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extLst>
      <p:ext uri="{BB962C8B-B14F-4D97-AF65-F5344CB8AC3E}">
        <p14:creationId xmlns:p14="http://schemas.microsoft.com/office/powerpoint/2010/main" val="31841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8"/>
          <p:cNvSpPr txBox="1">
            <a:spLocks noGrp="1"/>
          </p:cNvSpPr>
          <p:nvPr>
            <p:ph type="body" idx="1"/>
          </p:nvPr>
        </p:nvSpPr>
        <p:spPr>
          <a:xfrm>
            <a:off x="457200" y="332656"/>
            <a:ext cx="8229600" cy="4526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Arial"/>
              <a:buNone/>
            </a:pPr>
            <a:r>
              <a:rPr lang="en-US"/>
              <a:t>  </a:t>
            </a:r>
            <a:r>
              <a:rPr lang="en-US" sz="4000" b="1">
                <a:solidFill>
                  <a:schemeClr val="accent2"/>
                </a:solidFill>
              </a:rPr>
              <a:t>XML Parsing using ElementTree</a:t>
            </a:r>
            <a:endParaRPr sz="4000" b="1">
              <a:solidFill>
                <a:schemeClr val="accent2"/>
              </a:solidFill>
            </a:endParaRPr>
          </a:p>
          <a:p>
            <a:pPr marL="0" lvl="0" indent="0" algn="ctr" rtl="0">
              <a:lnSpc>
                <a:spcPct val="100000"/>
              </a:lnSpc>
              <a:spcBef>
                <a:spcPts val="800"/>
              </a:spcBef>
              <a:spcAft>
                <a:spcPts val="0"/>
              </a:spcAft>
              <a:buClr>
                <a:schemeClr val="dk1"/>
              </a:buClr>
              <a:buSzPts val="4000"/>
              <a:buFont typeface="Arial"/>
              <a:buNone/>
            </a:pPr>
            <a:endParaRPr sz="4000" b="1">
              <a:solidFill>
                <a:schemeClr val="accent2"/>
              </a:solidFill>
            </a:endParaRPr>
          </a:p>
        </p:txBody>
      </p:sp>
      <p:sp>
        <p:nvSpPr>
          <p:cNvPr id="296" name="Google Shape;296;p28"/>
          <p:cNvSpPr/>
          <p:nvPr/>
        </p:nvSpPr>
        <p:spPr>
          <a:xfrm>
            <a:off x="1043608" y="2258894"/>
            <a:ext cx="45720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C0C0C0"/>
                </a:solidFill>
                <a:latin typeface="Arial"/>
                <a:ea typeface="Arial"/>
                <a:cs typeface="Arial"/>
                <a:sym typeface="Arial"/>
              </a:rPr>
              <a:t>for description in root.iter('description'):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C0C0C0"/>
                </a:solidFill>
                <a:latin typeface="Arial"/>
                <a:ea typeface="Arial"/>
                <a:cs typeface="Arial"/>
                <a:sym typeface="Arial"/>
              </a:rPr>
              <a:t>   print(description.text)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297" name="Google Shape;297;p28"/>
          <p:cNvSpPr/>
          <p:nvPr/>
        </p:nvSpPr>
        <p:spPr>
          <a:xfrm>
            <a:off x="683568" y="1412776"/>
            <a:ext cx="75609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Many times elements will not have attributes, they will only have text content. Using the attribute .text, you can print out this content.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a:spLocks noGrp="1"/>
          </p:cNvSpPr>
          <p:nvPr>
            <p:ph type="body" idx="1"/>
          </p:nvPr>
        </p:nvSpPr>
        <p:spPr>
          <a:xfrm>
            <a:off x="457200" y="332656"/>
            <a:ext cx="8229600" cy="4526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Arial"/>
              <a:buNone/>
            </a:pPr>
            <a:r>
              <a:rPr lang="en-US"/>
              <a:t>  </a:t>
            </a:r>
            <a:r>
              <a:rPr lang="en-US" sz="4000" b="1">
                <a:solidFill>
                  <a:schemeClr val="accent2"/>
                </a:solidFill>
              </a:rPr>
              <a:t>Xpath Expressions</a:t>
            </a:r>
            <a:endParaRPr/>
          </a:p>
          <a:p>
            <a:pPr marL="0" lvl="0" indent="0" algn="ctr" rtl="0">
              <a:lnSpc>
                <a:spcPct val="100000"/>
              </a:lnSpc>
              <a:spcBef>
                <a:spcPts val="800"/>
              </a:spcBef>
              <a:spcAft>
                <a:spcPts val="0"/>
              </a:spcAft>
              <a:buClr>
                <a:schemeClr val="dk1"/>
              </a:buClr>
              <a:buSzPts val="4000"/>
              <a:buFont typeface="Arial"/>
              <a:buNone/>
            </a:pPr>
            <a:endParaRPr sz="4000" b="1">
              <a:solidFill>
                <a:schemeClr val="accent2"/>
              </a:solidFill>
            </a:endParaRPr>
          </a:p>
        </p:txBody>
      </p:sp>
      <p:sp>
        <p:nvSpPr>
          <p:cNvPr id="303" name="Google Shape;303;p29"/>
          <p:cNvSpPr/>
          <p:nvPr/>
        </p:nvSpPr>
        <p:spPr>
          <a:xfrm>
            <a:off x="755576" y="4666402"/>
            <a:ext cx="69129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C0C0C0"/>
                </a:solidFill>
                <a:latin typeface="Arial"/>
                <a:ea typeface="Arial"/>
                <a:cs typeface="Arial"/>
                <a:sym typeface="Arial"/>
              </a:rPr>
              <a:t>for movie in root.findall("./genre/decade/movie/[year='1992']"):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C0C0C0"/>
                </a:solidFill>
                <a:latin typeface="Arial"/>
                <a:ea typeface="Arial"/>
                <a:cs typeface="Arial"/>
                <a:sym typeface="Arial"/>
              </a:rPr>
              <a:t>    print(movie.attrib)</a:t>
            </a:r>
            <a:endParaRPr sz="1800" b="0" i="0" u="none" strike="noStrike" cap="none">
              <a:solidFill>
                <a:srgbClr val="C0C0C0"/>
              </a:solidFill>
              <a:latin typeface="Arial"/>
              <a:ea typeface="Arial"/>
              <a:cs typeface="Arial"/>
              <a:sym typeface="Arial"/>
            </a:endParaRPr>
          </a:p>
        </p:txBody>
      </p:sp>
      <p:sp>
        <p:nvSpPr>
          <p:cNvPr id="304" name="Google Shape;304;p29"/>
          <p:cNvSpPr/>
          <p:nvPr/>
        </p:nvSpPr>
        <p:spPr>
          <a:xfrm>
            <a:off x="611560" y="1340768"/>
            <a:ext cx="7488900" cy="147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XPath is a query language used to search through an XML quickly and easily.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XPath stands for XML Path Language and uses, as the name suggests, a "path like" syntax to identify and navigate nodes in an XML document.</a:t>
            </a:r>
            <a:endParaRPr sz="1400" b="0" i="0" u="none" strike="noStrike" cap="none">
              <a:solidFill>
                <a:srgbClr val="000000"/>
              </a:solidFill>
              <a:latin typeface="Arial"/>
              <a:ea typeface="Arial"/>
              <a:cs typeface="Arial"/>
              <a:sym typeface="Arial"/>
            </a:endParaRPr>
          </a:p>
        </p:txBody>
      </p:sp>
      <p:sp>
        <p:nvSpPr>
          <p:cNvPr id="305" name="Google Shape;305;p29"/>
          <p:cNvSpPr/>
          <p:nvPr/>
        </p:nvSpPr>
        <p:spPr>
          <a:xfrm>
            <a:off x="611560" y="3297758"/>
            <a:ext cx="77049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ElementTree has a .findall() function that will traverse the immediate children of the referenced element. You can use XPath expressions to specify more useful searches.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0"/>
          <p:cNvSpPr txBox="1">
            <a:spLocks noGrp="1"/>
          </p:cNvSpPr>
          <p:nvPr>
            <p:ph type="body" idx="1"/>
          </p:nvPr>
        </p:nvSpPr>
        <p:spPr>
          <a:xfrm>
            <a:off x="457200" y="332656"/>
            <a:ext cx="8229600" cy="4526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Arial"/>
              <a:buNone/>
            </a:pPr>
            <a:r>
              <a:rPr lang="en-US"/>
              <a:t>  </a:t>
            </a:r>
            <a:r>
              <a:rPr lang="en-US" sz="4000" b="1">
                <a:solidFill>
                  <a:schemeClr val="accent2"/>
                </a:solidFill>
              </a:rPr>
              <a:t>Xpath Expressions</a:t>
            </a:r>
            <a:endParaRPr/>
          </a:p>
          <a:p>
            <a:pPr marL="0" lvl="0" indent="0" algn="ctr" rtl="0">
              <a:lnSpc>
                <a:spcPct val="100000"/>
              </a:lnSpc>
              <a:spcBef>
                <a:spcPts val="800"/>
              </a:spcBef>
              <a:spcAft>
                <a:spcPts val="0"/>
              </a:spcAft>
              <a:buClr>
                <a:schemeClr val="dk1"/>
              </a:buClr>
              <a:buSzPts val="4000"/>
              <a:buFont typeface="Arial"/>
              <a:buNone/>
            </a:pPr>
            <a:endParaRPr sz="4000" b="1">
              <a:solidFill>
                <a:schemeClr val="accent2"/>
              </a:solidFill>
            </a:endParaRPr>
          </a:p>
        </p:txBody>
      </p:sp>
      <p:sp>
        <p:nvSpPr>
          <p:cNvPr id="312" name="Google Shape;312;p30"/>
          <p:cNvSpPr/>
          <p:nvPr/>
        </p:nvSpPr>
        <p:spPr>
          <a:xfrm>
            <a:off x="457200" y="2200138"/>
            <a:ext cx="8003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FF"/>
                </a:solidFill>
                <a:latin typeface="Arial"/>
                <a:ea typeface="Arial"/>
                <a:cs typeface="Arial"/>
                <a:sym typeface="Arial"/>
              </a:rPr>
              <a:t>for</a:t>
            </a:r>
            <a:r>
              <a:rPr lang="en-US" sz="1800" b="0" i="0" u="none" strike="noStrike" cap="none">
                <a:solidFill>
                  <a:srgbClr val="000000"/>
                </a:solidFill>
                <a:latin typeface="Arial"/>
                <a:ea typeface="Arial"/>
                <a:cs typeface="Arial"/>
                <a:sym typeface="Arial"/>
              </a:rPr>
              <a:t> movie </a:t>
            </a:r>
            <a:r>
              <a:rPr lang="en-US" sz="1800" b="0" i="0" u="none" strike="noStrike" cap="none">
                <a:solidFill>
                  <a:srgbClr val="0000FF"/>
                </a:solidFill>
                <a:latin typeface="Arial"/>
                <a:ea typeface="Arial"/>
                <a:cs typeface="Arial"/>
                <a:sym typeface="Arial"/>
              </a:rPr>
              <a:t>in</a:t>
            </a:r>
            <a:r>
              <a:rPr lang="en-US" sz="1800" b="0" i="0" u="none" strike="noStrike" cap="none">
                <a:solidFill>
                  <a:srgbClr val="000000"/>
                </a:solidFill>
                <a:latin typeface="Arial"/>
                <a:ea typeface="Arial"/>
                <a:cs typeface="Arial"/>
                <a:sym typeface="Arial"/>
              </a:rPr>
              <a:t> root.findall(</a:t>
            </a:r>
            <a:r>
              <a:rPr lang="en-US" sz="1800" b="0" i="1" u="none" strike="noStrike" cap="none">
                <a:solidFill>
                  <a:srgbClr val="00AA00"/>
                </a:solidFill>
                <a:latin typeface="Arial"/>
                <a:ea typeface="Arial"/>
                <a:cs typeface="Arial"/>
                <a:sym typeface="Arial"/>
              </a:rPr>
              <a:t>"./genre/decade/movie/format/[@multiple='Yes']"</a:t>
            </a:r>
            <a:r>
              <a:rPr lang="en-US" sz="1800" b="0" i="0" u="none" strike="noStrike" cap="none">
                <a:solidFill>
                  <a:srgbClr val="000000"/>
                </a:solidFill>
                <a:latin typeface="Arial"/>
                <a:ea typeface="Arial"/>
                <a:cs typeface="Arial"/>
                <a:sym typeface="Arial"/>
              </a:rPr>
              <a:t>):</a:t>
            </a:r>
            <a:endParaRPr sz="1800" b="0" i="0" u="none" strike="noStrike" cap="none">
              <a:solidFill>
                <a:srgbClr val="00AA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a:t>
            </a:r>
            <a:r>
              <a:rPr lang="en-US" sz="1800" b="0" i="0" u="none" strike="noStrike" cap="none">
                <a:solidFill>
                  <a:srgbClr val="0000FF"/>
                </a:solidFill>
                <a:latin typeface="Arial"/>
                <a:ea typeface="Arial"/>
                <a:cs typeface="Arial"/>
                <a:sym typeface="Arial"/>
              </a:rPr>
              <a:t>print</a:t>
            </a:r>
            <a:r>
              <a:rPr lang="en-US" sz="1800" b="0" i="0" u="none" strike="noStrike" cap="none">
                <a:solidFill>
                  <a:schemeClr val="dk1"/>
                </a:solidFill>
                <a:latin typeface="Arial"/>
                <a:ea typeface="Arial"/>
                <a:cs typeface="Arial"/>
                <a:sym typeface="Arial"/>
              </a:rPr>
              <a:t>(movie.attrib)</a:t>
            </a:r>
            <a:endParaRPr sz="1800" b="0" i="0" u="none" strike="noStrike" cap="none">
              <a:solidFill>
                <a:schemeClr val="dk1"/>
              </a:solidFill>
              <a:latin typeface="Arial"/>
              <a:ea typeface="Arial"/>
              <a:cs typeface="Arial"/>
              <a:sym typeface="Arial"/>
            </a:endParaRPr>
          </a:p>
        </p:txBody>
      </p:sp>
      <p:sp>
        <p:nvSpPr>
          <p:cNvPr id="313" name="Google Shape;313;p30"/>
          <p:cNvSpPr/>
          <p:nvPr/>
        </p:nvSpPr>
        <p:spPr>
          <a:xfrm>
            <a:off x="457200" y="1412776"/>
            <a:ext cx="64911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print out only the movies that are available in multiple formats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1"/>
          <p:cNvSpPr txBox="1">
            <a:spLocks noGrp="1"/>
          </p:cNvSpPr>
          <p:nvPr>
            <p:ph type="title"/>
          </p:nvPr>
        </p:nvSpPr>
        <p:spPr>
          <a:xfrm>
            <a:off x="611560" y="270898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latin typeface="Arial"/>
                <a:ea typeface="Arial"/>
                <a:cs typeface="Arial"/>
                <a:sym typeface="Arial"/>
              </a:rPr>
              <a:t>Let’s Look at Another Example</a:t>
            </a:r>
            <a:endParaRPr/>
          </a:p>
        </p:txBody>
      </p:sp>
      <p:sp>
        <p:nvSpPr>
          <p:cNvPr id="319" name="Google Shape;319;p31"/>
          <p:cNvSpPr txBox="1">
            <a:spLocks noGrp="1"/>
          </p:cNvSpPr>
          <p:nvPr>
            <p:ph type="body" idx="1"/>
          </p:nvPr>
        </p:nvSpPr>
        <p:spPr>
          <a:xfrm>
            <a:off x="457200" y="764704"/>
            <a:ext cx="8229600" cy="4526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Arial"/>
              <a:buNone/>
            </a:pPr>
            <a:r>
              <a:rPr lang="en-US"/>
              <a:t>  </a:t>
            </a:r>
            <a:endParaRPr sz="4000" b="1">
              <a:solidFill>
                <a:schemeClr val="accent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2"/>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XML Data</a:t>
            </a:r>
            <a:endParaRPr sz="4000" b="1">
              <a:solidFill>
                <a:schemeClr val="accent2"/>
              </a:solidFill>
            </a:endParaRPr>
          </a:p>
        </p:txBody>
      </p:sp>
      <p:pic>
        <p:nvPicPr>
          <p:cNvPr id="326" name="Google Shape;326;p32" descr="A screenshot of a cell phone&#10;&#10;Description automatically generated"/>
          <p:cNvPicPr preferRelativeResize="0">
            <a:picLocks noGrp="1"/>
          </p:cNvPicPr>
          <p:nvPr>
            <p:ph type="body" idx="1"/>
          </p:nvPr>
        </p:nvPicPr>
        <p:blipFill rotWithShape="1">
          <a:blip r:embed="rId3">
            <a:alphaModFix/>
          </a:blip>
          <a:srcRect/>
          <a:stretch/>
        </p:blipFill>
        <p:spPr>
          <a:xfrm>
            <a:off x="384778" y="1450807"/>
            <a:ext cx="5485500" cy="1493400"/>
          </a:xfrm>
          <a:prstGeom prst="rect">
            <a:avLst/>
          </a:prstGeom>
          <a:noFill/>
          <a:ln>
            <a:noFill/>
          </a:ln>
        </p:spPr>
      </p:pic>
      <p:sp>
        <p:nvSpPr>
          <p:cNvPr id="327" name="Google Shape;327;p32"/>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pic>
        <p:nvPicPr>
          <p:cNvPr id="328" name="Google Shape;328;p32" descr="A screenshot of a cell phone&#10;&#10;Description automatically generated"/>
          <p:cNvPicPr preferRelativeResize="0"/>
          <p:nvPr/>
        </p:nvPicPr>
        <p:blipFill rotWithShape="1">
          <a:blip r:embed="rId4">
            <a:alphaModFix/>
          </a:blip>
          <a:srcRect/>
          <a:stretch/>
        </p:blipFill>
        <p:spPr>
          <a:xfrm>
            <a:off x="384778" y="2705514"/>
            <a:ext cx="5122995" cy="3606814"/>
          </a:xfrm>
          <a:prstGeom prst="rect">
            <a:avLst/>
          </a:prstGeom>
          <a:noFill/>
          <a:ln>
            <a:noFill/>
          </a:ln>
        </p:spPr>
      </p:pic>
      <p:sp>
        <p:nvSpPr>
          <p:cNvPr id="329" name="Google Shape;329;p32"/>
          <p:cNvSpPr/>
          <p:nvPr/>
        </p:nvSpPr>
        <p:spPr>
          <a:xfrm>
            <a:off x="4599910" y="2912985"/>
            <a:ext cx="4572000" cy="1323300"/>
          </a:xfrm>
          <a:prstGeom prst="rect">
            <a:avLst/>
          </a:prstGeom>
          <a:noFill/>
          <a:ln>
            <a:noFill/>
          </a:ln>
        </p:spPr>
        <p:txBody>
          <a:bodyPr spcFirstLastPara="1" wrap="square" lIns="91425" tIns="45700" rIns="91425" bIns="45700" anchor="t" anchorCtr="0">
            <a:noAutofit/>
          </a:bodyPr>
          <a:lstStyle/>
          <a:p>
            <a:pPr marL="45720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In this example, &lt;Observation /&gt;, &lt;Dim /&gt;, and &lt;Display /&gt; are all examples of tags. Tags(or nodes) store data in a hierarchical and structured way:</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330" name="Google Shape;330;p32"/>
          <p:cNvSpPr/>
          <p:nvPr/>
        </p:nvSpPr>
        <p:spPr>
          <a:xfrm>
            <a:off x="4464580" y="5620249"/>
            <a:ext cx="45720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https://raw.githubusercontent.com/jackiekazil/data-wrangling/master/data/chp3/data-text.xml</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3"/>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XML Data</a:t>
            </a:r>
            <a:endParaRPr sz="4000" b="1">
              <a:solidFill>
                <a:schemeClr val="accent2"/>
              </a:solidFill>
            </a:endParaRPr>
          </a:p>
        </p:txBody>
      </p:sp>
      <p:sp>
        <p:nvSpPr>
          <p:cNvPr id="337" name="Google Shape;337;p33"/>
          <p:cNvSpPr txBox="1">
            <a:spLocks noGrp="1"/>
          </p:cNvSpPr>
          <p:nvPr>
            <p:ph type="body" idx="1"/>
          </p:nvPr>
        </p:nvSpPr>
        <p:spPr>
          <a:xfrm>
            <a:off x="662880" y="1375522"/>
            <a:ext cx="8229600" cy="5102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000"/>
              <a:buFont typeface="Noto Sans Symbols"/>
              <a:buChar char="❑"/>
            </a:pPr>
            <a:r>
              <a:rPr lang="en-US" sz="2000"/>
              <a:t>Data values can be stored in two places in an XML file: </a:t>
            </a:r>
            <a:endParaRPr/>
          </a:p>
          <a:p>
            <a:pPr marL="742950" lvl="1" indent="-285750" algn="l" rtl="0">
              <a:lnSpc>
                <a:spcPct val="100000"/>
              </a:lnSpc>
              <a:spcBef>
                <a:spcPts val="320"/>
              </a:spcBef>
              <a:spcAft>
                <a:spcPts val="0"/>
              </a:spcAft>
              <a:buClr>
                <a:schemeClr val="lt2"/>
              </a:buClr>
              <a:buSzPts val="1600"/>
              <a:buFont typeface="Arial"/>
              <a:buChar char="–"/>
            </a:pPr>
            <a:r>
              <a:rPr lang="en-US" sz="1600">
                <a:solidFill>
                  <a:schemeClr val="lt2"/>
                </a:solidFill>
              </a:rPr>
              <a:t>either in between two tags, as in &lt;Display&gt;46&lt;/Display&gt;, where the value for the &lt;Display&gt; tag is 46; </a:t>
            </a:r>
            <a:endParaRPr/>
          </a:p>
          <a:p>
            <a:pPr marL="742950" lvl="1" indent="-285750" algn="l" rtl="0">
              <a:lnSpc>
                <a:spcPct val="100000"/>
              </a:lnSpc>
              <a:spcBef>
                <a:spcPts val="320"/>
              </a:spcBef>
              <a:spcAft>
                <a:spcPts val="0"/>
              </a:spcAft>
              <a:buClr>
                <a:schemeClr val="lt2"/>
              </a:buClr>
              <a:buSzPts val="1600"/>
              <a:buFont typeface="Arial"/>
              <a:buChar char="–"/>
            </a:pPr>
            <a:r>
              <a:rPr lang="en-US" sz="1600">
                <a:solidFill>
                  <a:schemeClr val="lt2"/>
                </a:solidFill>
              </a:rPr>
              <a:t> or as an attribute of a tag, as in &lt;Dim Category="COUNTRY" Code="SOM"/&gt;, where the value ofthe Category attribute is "COUNTRY" and the value of the Code attribute is "SOM". </a:t>
            </a:r>
            <a:endParaRPr/>
          </a:p>
          <a:p>
            <a:pPr marL="0" lvl="0" indent="0" algn="l" rtl="0">
              <a:lnSpc>
                <a:spcPct val="100000"/>
              </a:lnSpc>
              <a:spcBef>
                <a:spcPts val="400"/>
              </a:spcBef>
              <a:spcAft>
                <a:spcPts val="0"/>
              </a:spcAft>
              <a:buClr>
                <a:schemeClr val="dk1"/>
              </a:buClr>
              <a:buSzPts val="2000"/>
              <a:buFont typeface="Arial"/>
              <a:buNone/>
            </a:pPr>
            <a:endParaRPr sz="2000"/>
          </a:p>
          <a:p>
            <a:pPr marL="0" lvl="0" indent="0" algn="l" rtl="0">
              <a:lnSpc>
                <a:spcPct val="100000"/>
              </a:lnSpc>
              <a:spcBef>
                <a:spcPts val="360"/>
              </a:spcBef>
              <a:spcAft>
                <a:spcPts val="0"/>
              </a:spcAft>
              <a:buClr>
                <a:schemeClr val="dk1"/>
              </a:buClr>
              <a:buSzPts val="1800"/>
              <a:buFont typeface="Arial"/>
              <a:buNone/>
            </a:pPr>
            <a:endParaRPr sz="1800"/>
          </a:p>
          <a:p>
            <a:pPr marL="342900" lvl="0" indent="-342900" algn="l" rtl="0">
              <a:lnSpc>
                <a:spcPct val="100000"/>
              </a:lnSpc>
              <a:spcBef>
                <a:spcPts val="360"/>
              </a:spcBef>
              <a:spcAft>
                <a:spcPts val="0"/>
              </a:spcAft>
              <a:buClr>
                <a:schemeClr val="dk1"/>
              </a:buClr>
              <a:buSzPts val="1800"/>
              <a:buFont typeface="Noto Sans Symbols"/>
              <a:buChar char="❑"/>
            </a:pPr>
            <a:r>
              <a:rPr lang="en-US" sz="1800"/>
              <a:t>The XML tags and attributes hold data, similar to the JSON keys.</a:t>
            </a:r>
            <a:endParaRPr/>
          </a:p>
        </p:txBody>
      </p:sp>
      <p:sp>
        <p:nvSpPr>
          <p:cNvPr id="338" name="Google Shape;338;p33"/>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4"/>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How to import XML Data</a:t>
            </a:r>
            <a:endParaRPr sz="4000" b="1">
              <a:solidFill>
                <a:schemeClr val="accent2"/>
              </a:solidFill>
            </a:endParaRPr>
          </a:p>
        </p:txBody>
      </p:sp>
      <p:sp>
        <p:nvSpPr>
          <p:cNvPr id="345" name="Google Shape;345;p34"/>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pic>
        <p:nvPicPr>
          <p:cNvPr id="346" name="Google Shape;346;p34" descr="A screenshot of a cell phone&#10;&#10;Description automatically generated"/>
          <p:cNvPicPr preferRelativeResize="0">
            <a:picLocks noGrp="1"/>
          </p:cNvPicPr>
          <p:nvPr>
            <p:ph type="body" idx="1"/>
          </p:nvPr>
        </p:nvPicPr>
        <p:blipFill rotWithShape="1">
          <a:blip r:embed="rId3">
            <a:alphaModFix/>
          </a:blip>
          <a:srcRect/>
          <a:stretch/>
        </p:blipFill>
        <p:spPr>
          <a:xfrm>
            <a:off x="827584" y="1367048"/>
            <a:ext cx="3744300" cy="49335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5"/>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Some Explanations: </a:t>
            </a:r>
            <a:br>
              <a:rPr lang="en-US" b="1">
                <a:solidFill>
                  <a:schemeClr val="accent2"/>
                </a:solidFill>
              </a:rPr>
            </a:br>
            <a:r>
              <a:rPr lang="en-US" sz="4000" b="1">
                <a:solidFill>
                  <a:schemeClr val="accent2"/>
                </a:solidFill>
              </a:rPr>
              <a:t>Importing XML Data</a:t>
            </a:r>
            <a:endParaRPr/>
          </a:p>
        </p:txBody>
      </p:sp>
      <p:sp>
        <p:nvSpPr>
          <p:cNvPr id="353" name="Google Shape;353;p35"/>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354" name="Google Shape;354;p3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800"/>
              <a:buFont typeface="Arial"/>
              <a:buChar char="•"/>
            </a:pPr>
            <a:r>
              <a:rPr lang="en-US" sz="1800"/>
              <a:t>First, let’s import ElementTree, part of the built-in library we are going to use to parse the XML:</a:t>
            </a:r>
            <a:endParaRPr/>
          </a:p>
          <a:p>
            <a:pPr marL="342900" lvl="0" indent="-241300" algn="l" rtl="0">
              <a:lnSpc>
                <a:spcPct val="100000"/>
              </a:lnSpc>
              <a:spcBef>
                <a:spcPts val="320"/>
              </a:spcBef>
              <a:spcAft>
                <a:spcPts val="0"/>
              </a:spcAft>
              <a:buClr>
                <a:schemeClr val="dk1"/>
              </a:buClr>
              <a:buSzPts val="1600"/>
              <a:buFont typeface="Arial"/>
              <a:buNone/>
            </a:pPr>
            <a:endParaRPr sz="1600"/>
          </a:p>
          <a:p>
            <a:pPr marL="0" lvl="0" indent="0" algn="l" rtl="0">
              <a:lnSpc>
                <a:spcPct val="100000"/>
              </a:lnSpc>
              <a:spcBef>
                <a:spcPts val="320"/>
              </a:spcBef>
              <a:spcAft>
                <a:spcPts val="0"/>
              </a:spcAft>
              <a:buClr>
                <a:schemeClr val="dk1"/>
              </a:buClr>
              <a:buSzPts val="1600"/>
              <a:buFont typeface="Arial"/>
              <a:buNone/>
            </a:pPr>
            <a:r>
              <a:rPr lang="en-US" sz="1600"/>
              <a:t>       </a:t>
            </a:r>
            <a:r>
              <a:rPr lang="en-US" sz="1600">
                <a:solidFill>
                  <a:schemeClr val="lt2"/>
                </a:solidFill>
              </a:rPr>
              <a:t>from xml.etree  import ElementTree as ET</a:t>
            </a:r>
            <a:endParaRPr/>
          </a:p>
          <a:p>
            <a:pPr marL="0" lvl="0" indent="0" algn="l" rtl="0">
              <a:lnSpc>
                <a:spcPct val="100000"/>
              </a:lnSpc>
              <a:spcBef>
                <a:spcPts val="320"/>
              </a:spcBef>
              <a:spcAft>
                <a:spcPts val="0"/>
              </a:spcAft>
              <a:buClr>
                <a:schemeClr val="dk1"/>
              </a:buClr>
              <a:buSzPts val="1600"/>
              <a:buFont typeface="Arial"/>
              <a:buNone/>
            </a:pPr>
            <a:endParaRPr sz="1600"/>
          </a:p>
          <a:p>
            <a:pPr marL="342900" lvl="0" indent="-342900" algn="l" rtl="0">
              <a:lnSpc>
                <a:spcPct val="100000"/>
              </a:lnSpc>
              <a:spcBef>
                <a:spcPts val="360"/>
              </a:spcBef>
              <a:spcAft>
                <a:spcPts val="0"/>
              </a:spcAft>
              <a:buClr>
                <a:schemeClr val="dk1"/>
              </a:buClr>
              <a:buSzPts val="1800"/>
              <a:buFont typeface="Arial"/>
              <a:buChar char="•"/>
            </a:pPr>
            <a:r>
              <a:rPr lang="en-US" sz="1800"/>
              <a:t>Next, we call the parse method on the ET class, which will parse data from the file‐name we pass. Because we are parsing a file located in the same folder, the filename needs no file path:</a:t>
            </a:r>
            <a:endParaRPr/>
          </a:p>
          <a:p>
            <a:pPr marL="342900" lvl="0" indent="-228600" algn="l" rtl="0">
              <a:lnSpc>
                <a:spcPct val="100000"/>
              </a:lnSpc>
              <a:spcBef>
                <a:spcPts val="360"/>
              </a:spcBef>
              <a:spcAft>
                <a:spcPts val="0"/>
              </a:spcAft>
              <a:buClr>
                <a:schemeClr val="dk1"/>
              </a:buClr>
              <a:buSzPts val="1800"/>
              <a:buFont typeface="Arial"/>
              <a:buNone/>
            </a:pPr>
            <a:endParaRPr sz="1800">
              <a:solidFill>
                <a:schemeClr val="lt2"/>
              </a:solidFill>
            </a:endParaRPr>
          </a:p>
          <a:p>
            <a:pPr marL="0" lvl="0" indent="0" algn="l" rtl="0">
              <a:lnSpc>
                <a:spcPct val="100000"/>
              </a:lnSpc>
              <a:spcBef>
                <a:spcPts val="320"/>
              </a:spcBef>
              <a:spcAft>
                <a:spcPts val="0"/>
              </a:spcAft>
              <a:buClr>
                <a:schemeClr val="lt2"/>
              </a:buClr>
              <a:buSzPts val="1600"/>
              <a:buFont typeface="Arial"/>
              <a:buNone/>
            </a:pPr>
            <a:r>
              <a:rPr lang="en-US" sz="1600">
                <a:solidFill>
                  <a:schemeClr val="lt2"/>
                </a:solidFill>
              </a:rPr>
              <a:t>     tree = ET.parse('data-text.xml’)</a:t>
            </a:r>
            <a:endParaRPr/>
          </a:p>
          <a:p>
            <a:pPr marL="0" lvl="0" indent="0" algn="l" rtl="0">
              <a:lnSpc>
                <a:spcPct val="100000"/>
              </a:lnSpc>
              <a:spcBef>
                <a:spcPts val="400"/>
              </a:spcBef>
              <a:spcAft>
                <a:spcPts val="0"/>
              </a:spcAft>
              <a:buClr>
                <a:schemeClr val="dk1"/>
              </a:buClr>
              <a:buSzPts val="2000"/>
              <a:buFont typeface="Arial"/>
              <a:buNone/>
            </a:pPr>
            <a:endParaRPr sz="2000">
              <a:solidFill>
                <a:schemeClr val="lt2"/>
              </a:solidFill>
            </a:endParaRPr>
          </a:p>
          <a:p>
            <a:pPr marL="342900" lvl="0" indent="-342900" algn="l" rtl="0">
              <a:lnSpc>
                <a:spcPct val="100000"/>
              </a:lnSpc>
              <a:spcBef>
                <a:spcPts val="360"/>
              </a:spcBef>
              <a:spcAft>
                <a:spcPts val="0"/>
              </a:spcAft>
              <a:buClr>
                <a:schemeClr val="dk1"/>
              </a:buClr>
              <a:buSzPts val="1800"/>
              <a:buFont typeface="Arial"/>
              <a:buChar char="•"/>
            </a:pPr>
            <a:r>
              <a:rPr lang="en-US" sz="1800"/>
              <a:t>We start at the root of the tree:</a:t>
            </a:r>
            <a:endParaRPr/>
          </a:p>
          <a:p>
            <a:pPr marL="0" lvl="0" indent="0" algn="l" rtl="0">
              <a:lnSpc>
                <a:spcPct val="100000"/>
              </a:lnSpc>
              <a:spcBef>
                <a:spcPts val="360"/>
              </a:spcBef>
              <a:spcAft>
                <a:spcPts val="0"/>
              </a:spcAft>
              <a:buClr>
                <a:schemeClr val="dk1"/>
              </a:buClr>
              <a:buSzPts val="1800"/>
              <a:buFont typeface="Arial"/>
              <a:buNone/>
            </a:pPr>
            <a:r>
              <a:rPr lang="en-US" sz="1800"/>
              <a:t>     </a:t>
            </a:r>
            <a:r>
              <a:rPr lang="en-US" sz="1800">
                <a:solidFill>
                  <a:schemeClr val="lt2"/>
                </a:solidFill>
              </a:rPr>
              <a:t> root = tree.getroot()</a:t>
            </a:r>
            <a:r>
              <a:rPr lang="en-US" sz="1800"/>
              <a:t> </a:t>
            </a:r>
            <a:endParaRPr/>
          </a:p>
          <a:p>
            <a:pPr marL="0" lvl="0" indent="0" algn="l" rtl="0">
              <a:lnSpc>
                <a:spcPct val="100000"/>
              </a:lnSpc>
              <a:spcBef>
                <a:spcPts val="400"/>
              </a:spcBef>
              <a:spcAft>
                <a:spcPts val="0"/>
              </a:spcAft>
              <a:buClr>
                <a:schemeClr val="dk1"/>
              </a:buClr>
              <a:buSzPts val="2000"/>
              <a:buFont typeface="Arial"/>
              <a:buNone/>
            </a:pPr>
            <a:r>
              <a:rPr lang="en-US" sz="2000"/>
              <a:t>            </a:t>
            </a:r>
            <a:endParaRPr/>
          </a:p>
          <a:p>
            <a:pPr marL="342900" lvl="0" indent="-215900" algn="l" rtl="0">
              <a:lnSpc>
                <a:spcPct val="100000"/>
              </a:lnSpc>
              <a:spcBef>
                <a:spcPts val="400"/>
              </a:spcBef>
              <a:spcAft>
                <a:spcPts val="0"/>
              </a:spcAft>
              <a:buClr>
                <a:schemeClr val="dk1"/>
              </a:buClr>
              <a:buSzPts val="2000"/>
              <a:buFont typeface="Arial"/>
              <a:buNone/>
            </a:pPr>
            <a:endParaRPr sz="2000">
              <a:solidFill>
                <a:schemeClr val="lt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XML Data</a:t>
            </a:r>
            <a:endParaRPr sz="4000" b="1">
              <a:solidFill>
                <a:schemeClr val="accent2"/>
              </a:solidFill>
            </a:endParaRPr>
          </a:p>
        </p:txBody>
      </p:sp>
      <p:sp>
        <p:nvSpPr>
          <p:cNvPr id="361" name="Google Shape;361;p36"/>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pic>
        <p:nvPicPr>
          <p:cNvPr id="362" name="Google Shape;362;p36" descr="A picture containing timeline&#10;&#10;Description automatically generated"/>
          <p:cNvPicPr preferRelativeResize="0">
            <a:picLocks noGrp="1"/>
          </p:cNvPicPr>
          <p:nvPr>
            <p:ph type="body" idx="1"/>
          </p:nvPr>
        </p:nvPicPr>
        <p:blipFill rotWithShape="1">
          <a:blip r:embed="rId3">
            <a:alphaModFix/>
          </a:blip>
          <a:srcRect/>
          <a:stretch/>
        </p:blipFill>
        <p:spPr>
          <a:xfrm>
            <a:off x="915320" y="1551146"/>
            <a:ext cx="2736300" cy="4728000"/>
          </a:xfrm>
          <a:prstGeom prst="rect">
            <a:avLst/>
          </a:prstGeom>
          <a:noFill/>
          <a:ln>
            <a:noFill/>
          </a:ln>
        </p:spPr>
      </p:pic>
      <p:sp>
        <p:nvSpPr>
          <p:cNvPr id="363" name="Google Shape;363;p36"/>
          <p:cNvSpPr/>
          <p:nvPr/>
        </p:nvSpPr>
        <p:spPr>
          <a:xfrm>
            <a:off x="3275856" y="1551146"/>
            <a:ext cx="48966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222222"/>
                </a:solidFill>
                <a:latin typeface="Arial"/>
                <a:ea typeface="Arial"/>
                <a:cs typeface="Arial"/>
                <a:sym typeface="Arial"/>
              </a:rPr>
              <a:t>Let’s review the core structure of the XML tree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2222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222222"/>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364" name="Google Shape;364;p36"/>
          <p:cNvSpPr/>
          <p:nvPr/>
        </p:nvSpPr>
        <p:spPr>
          <a:xfrm>
            <a:off x="3249448" y="2474476"/>
            <a:ext cx="4572000" cy="1754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we can see each “row” of data is held in an Observation tag.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The data for each of these rows is then held in the Dim, Value, and Display nodes within each Observation node.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349780" y="-9026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XML Data</a:t>
            </a:r>
            <a:endParaRPr sz="4000" b="1">
              <a:solidFill>
                <a:schemeClr val="accent2"/>
              </a:solidFill>
            </a:endParaRPr>
          </a:p>
        </p:txBody>
      </p:sp>
      <p:sp>
        <p:nvSpPr>
          <p:cNvPr id="371" name="Google Shape;371;p37"/>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372" name="Google Shape;372;p37"/>
          <p:cNvSpPr/>
          <p:nvPr/>
        </p:nvSpPr>
        <p:spPr>
          <a:xfrm>
            <a:off x="467544" y="1120676"/>
            <a:ext cx="7416900" cy="59709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When searching for data stored in an XML tree, the Data element is likely a good place to start. </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lt2"/>
              </a:buClr>
              <a:buSzPts val="1600"/>
              <a:buFont typeface="Arial"/>
              <a:buChar char="-"/>
            </a:pPr>
            <a:r>
              <a:rPr lang="en-US" sz="1600" b="0" i="0" u="none" strike="noStrike" cap="none">
                <a:solidFill>
                  <a:schemeClr val="lt2"/>
                </a:solidFill>
                <a:latin typeface="Arial"/>
                <a:ea typeface="Arial"/>
                <a:cs typeface="Arial"/>
                <a:sym typeface="Arial"/>
              </a:rPr>
              <a:t>Now we have found the Data element, and we can focus </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2"/>
                </a:solidFill>
                <a:latin typeface="Arial"/>
                <a:ea typeface="Arial"/>
                <a:cs typeface="Arial"/>
                <a:sym typeface="Arial"/>
              </a:rPr>
              <a:t>     on that sub-element.</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lt2"/>
              </a:buClr>
              <a:buSzPts val="1600"/>
              <a:buFont typeface="Arial"/>
              <a:buChar char="-"/>
            </a:pPr>
            <a:r>
              <a:rPr lang="en-US" sz="1600" b="0" i="0" u="none" strike="noStrike" cap="none">
                <a:solidFill>
                  <a:schemeClr val="lt2"/>
                </a:solidFill>
                <a:latin typeface="Arial"/>
                <a:ea typeface="Arial"/>
                <a:cs typeface="Arial"/>
                <a:sym typeface="Arial"/>
              </a:rPr>
              <a:t>There are a couple of ways to get the Data element, but we will</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2"/>
                </a:solidFill>
                <a:latin typeface="Arial"/>
                <a:ea typeface="Arial"/>
                <a:cs typeface="Arial"/>
                <a:sym typeface="Arial"/>
              </a:rPr>
              <a:t>     use the find method. </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root element’s find method allows us to search for a sub element using the tag name.</a:t>
            </a: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2"/>
                </a:solidFill>
                <a:latin typeface="Arial"/>
                <a:ea typeface="Arial"/>
                <a:cs typeface="Arial"/>
                <a:sym typeface="Arial"/>
              </a:rPr>
              <a:t>data = root.find('Data’)</a:t>
            </a: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2"/>
                </a:solidFill>
                <a:latin typeface="Arial"/>
                <a:ea typeface="Arial"/>
                <a:cs typeface="Arial"/>
                <a:sym typeface="Arial"/>
              </a:rPr>
              <a:t>print(list(data))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When you rerun your file with the new lines of code, you will see an output of a list of Observation elements. These are our data points.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914400" marR="0" lvl="2"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Times New Roman"/>
                <a:ea typeface="Times New Roman"/>
                <a:cs typeface="Times New Roman"/>
                <a:sym typeface="Times New Roman"/>
              </a:rPr>
              <a:t>for observation in data: </a:t>
            </a: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Times New Roman"/>
                <a:ea typeface="Times New Roman"/>
                <a:cs typeface="Times New Roman"/>
                <a:sym typeface="Times New Roman"/>
              </a:rPr>
              <a:t>   for item in observation: </a:t>
            </a: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Times New Roman"/>
                <a:ea typeface="Times New Roman"/>
                <a:cs typeface="Times New Roman"/>
                <a:sym typeface="Times New Roman"/>
              </a:rPr>
              <a:t>          print(item)    </a:t>
            </a:r>
            <a:endParaRPr sz="1800" b="0" i="0" u="none" strike="noStrike" cap="none">
              <a:solidFill>
                <a:schemeClr val="lt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gf13f16700f_0_511"/>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JSON Data</a:t>
            </a:r>
            <a:endParaRPr sz="4000" b="1">
              <a:solidFill>
                <a:schemeClr val="accent2"/>
              </a:solidFill>
            </a:endParaRPr>
          </a:p>
        </p:txBody>
      </p:sp>
      <p:sp>
        <p:nvSpPr>
          <p:cNvPr id="393" name="Google Shape;393;gf13f16700f_0_511"/>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394" name="Google Shape;394;gf13f16700f_0_511" descr="Text, letter&#10;&#10;Description automatically generated"/>
          <p:cNvPicPr preferRelativeResize="0">
            <a:picLocks noGrp="1"/>
          </p:cNvPicPr>
          <p:nvPr>
            <p:ph type="body" idx="1"/>
          </p:nvPr>
        </p:nvPicPr>
        <p:blipFill rotWithShape="1">
          <a:blip r:embed="rId3">
            <a:alphaModFix/>
          </a:blip>
          <a:srcRect/>
          <a:stretch/>
        </p:blipFill>
        <p:spPr>
          <a:xfrm>
            <a:off x="1939436" y="1600200"/>
            <a:ext cx="5265000" cy="4526100"/>
          </a:xfrm>
          <a:prstGeom prst="rect">
            <a:avLst/>
          </a:prstGeom>
          <a:noFill/>
          <a:ln>
            <a:noFill/>
          </a:ln>
        </p:spPr>
      </p:pic>
      <p:sp>
        <p:nvSpPr>
          <p:cNvPr id="395" name="Google Shape;395;gf13f16700f_0_511"/>
          <p:cNvSpPr/>
          <p:nvPr/>
        </p:nvSpPr>
        <p:spPr>
          <a:xfrm>
            <a:off x="1259632" y="6093296"/>
            <a:ext cx="78957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https://raw.githubusercontent.com/jackiekazil/data-wrangling/master/data/chp3/data-text.json</a:t>
            </a: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18865209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8"/>
          <p:cNvSpPr txBox="1">
            <a:spLocks noGrp="1"/>
          </p:cNvSpPr>
          <p:nvPr>
            <p:ph type="title"/>
          </p:nvPr>
        </p:nvSpPr>
        <p:spPr>
          <a:xfrm>
            <a:off x="349780" y="-9026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XML Data</a:t>
            </a:r>
            <a:endParaRPr sz="4000" b="1">
              <a:solidFill>
                <a:schemeClr val="accent2"/>
              </a:solidFill>
            </a:endParaRPr>
          </a:p>
        </p:txBody>
      </p:sp>
      <p:sp>
        <p:nvSpPr>
          <p:cNvPr id="379" name="Google Shape;379;p38"/>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380" name="Google Shape;380;p38"/>
          <p:cNvSpPr/>
          <p:nvPr/>
        </p:nvSpPr>
        <p:spPr>
          <a:xfrm>
            <a:off x="624662" y="1326895"/>
            <a:ext cx="7504200" cy="341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Let’s add our empty dictionary and an empty list to hold our data in. </a:t>
            </a:r>
            <a:endParaRPr sz="2000" b="0" i="0" u="none" strike="noStrike" cap="none">
              <a:solidFill>
                <a:schemeClr val="lt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Times New Roman"/>
                <a:ea typeface="Times New Roman"/>
                <a:cs typeface="Times New Roman"/>
                <a:sym typeface="Times New Roman"/>
              </a:rPr>
              <a:t>all_data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Times New Roman"/>
                <a:ea typeface="Times New Roman"/>
                <a:cs typeface="Times New Roman"/>
                <a:sym typeface="Times New Roman"/>
              </a:rPr>
              <a:t>for observation in data: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2"/>
                </a:solidFill>
                <a:latin typeface="Arial"/>
                <a:ea typeface="Arial"/>
                <a:cs typeface="Arial"/>
                <a:sym typeface="Arial"/>
              </a:rPr>
              <a:t>   record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2"/>
                </a:solidFill>
                <a:latin typeface="Arial"/>
                <a:ea typeface="Arial"/>
                <a:cs typeface="Arial"/>
                <a:sym typeface="Arial"/>
              </a:rPr>
              <a:t>   for item in observation: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2"/>
                </a:solidFill>
                <a:latin typeface="Arial"/>
                <a:ea typeface="Arial"/>
                <a:cs typeface="Arial"/>
                <a:sym typeface="Arial"/>
              </a:rPr>
              <a:t>          print(item.attrib)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9"/>
          <p:cNvSpPr txBox="1">
            <a:spLocks noGrp="1"/>
          </p:cNvSpPr>
          <p:nvPr>
            <p:ph type="title"/>
          </p:nvPr>
        </p:nvSpPr>
        <p:spPr>
          <a:xfrm>
            <a:off x="349780" y="-9026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XML Data</a:t>
            </a:r>
            <a:endParaRPr sz="4000" b="1">
              <a:solidFill>
                <a:schemeClr val="accent2"/>
              </a:solidFill>
            </a:endParaRPr>
          </a:p>
        </p:txBody>
      </p:sp>
      <p:sp>
        <p:nvSpPr>
          <p:cNvPr id="387" name="Google Shape;387;p39"/>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388" name="Google Shape;388;p39"/>
          <p:cNvSpPr/>
          <p:nvPr/>
        </p:nvSpPr>
        <p:spPr>
          <a:xfrm>
            <a:off x="596254" y="1052736"/>
            <a:ext cx="75042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Arial"/>
              <a:ea typeface="Arial"/>
              <a:cs typeface="Arial"/>
              <a:sym typeface="Arial"/>
            </a:endParaRPr>
          </a:p>
        </p:txBody>
      </p:sp>
      <p:sp>
        <p:nvSpPr>
          <p:cNvPr id="389" name="Google Shape;389;p39"/>
          <p:cNvSpPr/>
          <p:nvPr/>
        </p:nvSpPr>
        <p:spPr>
          <a:xfrm>
            <a:off x="703341" y="1084458"/>
            <a:ext cx="7522500" cy="53553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We need to figure out what our key and values are for each line and add them to our record’s dictionary.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For each attrib call, we get a dictionary with one or more value and key combinations returned, like this: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457200" marR="0" lvl="1"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{'Category': 'YEAR', 'Code': '2012’}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60606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The value of the Category key (here, YEAR) should be the key for our dictionary, and the value of Code (here, 2012) should be set as the value for that key.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606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With that knowledge, the preceding line would become: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606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'YEAR': '2012’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606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for item in observation: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lookup_key = item.attrib.keys()[0]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rec_key = item.attrib[lookup_key]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print(rec_key)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0"/>
          <p:cNvSpPr txBox="1">
            <a:spLocks noGrp="1"/>
          </p:cNvSpPr>
          <p:nvPr>
            <p:ph type="title"/>
          </p:nvPr>
        </p:nvSpPr>
        <p:spPr>
          <a:xfrm>
            <a:off x="349780" y="-9026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XML Data</a:t>
            </a:r>
            <a:endParaRPr sz="4000" b="1">
              <a:solidFill>
                <a:schemeClr val="accent2"/>
              </a:solidFill>
            </a:endParaRPr>
          </a:p>
        </p:txBody>
      </p:sp>
      <p:sp>
        <p:nvSpPr>
          <p:cNvPr id="396" name="Google Shape;396;p40"/>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397" name="Google Shape;397;p40"/>
          <p:cNvSpPr/>
          <p:nvPr/>
        </p:nvSpPr>
        <p:spPr>
          <a:xfrm>
            <a:off x="596254" y="1052736"/>
            <a:ext cx="7504200" cy="36933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If we rerun the code from your command line.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For each record, we get the following values:</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a:t>
            </a:r>
            <a:r>
              <a:rPr lang="en-US" sz="1600" b="0" i="0" u="none" strike="noStrike" cap="none">
                <a:solidFill>
                  <a:srgbClr val="606060"/>
                </a:solidFill>
                <a:latin typeface="Arial"/>
                <a:ea typeface="Arial"/>
                <a:cs typeface="Arial"/>
                <a:sym typeface="Arial"/>
              </a:rPr>
              <a:t>PUBLISH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STATE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COUNTRY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WORLDBANK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INCOMEGROUP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YEAR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SEX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GHO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REGION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49.00000</a:t>
            </a:r>
            <a:endParaRPr sz="1400" b="0" i="0" u="none" strike="noStrike" cap="none">
              <a:solidFill>
                <a:srgbClr val="000000"/>
              </a:solidFill>
              <a:latin typeface="Arial"/>
              <a:ea typeface="Arial"/>
              <a:cs typeface="Arial"/>
              <a:sym typeface="Arial"/>
            </a:endParaRPr>
          </a:p>
        </p:txBody>
      </p:sp>
      <p:sp>
        <p:nvSpPr>
          <p:cNvPr id="398" name="Google Shape;398;p40"/>
          <p:cNvSpPr/>
          <p:nvPr/>
        </p:nvSpPr>
        <p:spPr>
          <a:xfrm>
            <a:off x="2495783" y="2234365"/>
            <a:ext cx="45720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These all look like great keys for our new dictionary, except for the last one.</a:t>
            </a:r>
            <a:endParaRPr sz="1400" b="0" i="0" u="none" strike="noStrike" cap="none">
              <a:solidFill>
                <a:srgbClr val="000000"/>
              </a:solidFill>
              <a:latin typeface="Arial"/>
              <a:ea typeface="Arial"/>
              <a:cs typeface="Arial"/>
              <a:sym typeface="Arial"/>
            </a:endParaRPr>
          </a:p>
        </p:txBody>
      </p:sp>
      <p:sp>
        <p:nvSpPr>
          <p:cNvPr id="399" name="Google Shape;399;p40"/>
          <p:cNvSpPr/>
          <p:nvPr/>
        </p:nvSpPr>
        <p:spPr>
          <a:xfrm>
            <a:off x="3203848" y="3453393"/>
            <a:ext cx="4572000" cy="2585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for item in observation: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606060"/>
                </a:solidFill>
                <a:latin typeface="Arial"/>
                <a:ea typeface="Arial"/>
                <a:cs typeface="Arial"/>
                <a:sym typeface="Arial"/>
              </a:rPr>
              <a:t>    </a:t>
            </a:r>
            <a:r>
              <a:rPr lang="en-US" sz="1600" b="0" i="0" u="none" strike="noStrike" cap="none">
                <a:solidFill>
                  <a:srgbClr val="606060"/>
                </a:solidFill>
                <a:latin typeface="Arial"/>
                <a:ea typeface="Arial"/>
                <a:cs typeface="Arial"/>
                <a:sym typeface="Arial"/>
              </a:rPr>
              <a:t>lookup_key = item.attrib.keys()[0]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rec_key = item.attrib[lookup_key]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print(rec_key)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if lookup_key == 'Numeric’: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rec_key = 'NUMERIC’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rec_value = item.attrib['Numeric']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rec_key = item.attrib[lookup_key]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       </a:t>
            </a:r>
            <a:r>
              <a:rPr lang="en-US" sz="1600" b="0" i="0" u="none" strike="noStrike" cap="none">
                <a:solidFill>
                  <a:srgbClr val="606060"/>
                </a:solidFill>
                <a:latin typeface="Arial"/>
                <a:ea typeface="Arial"/>
                <a:cs typeface="Arial"/>
                <a:sym typeface="Arial"/>
              </a:rPr>
              <a:t>rec_value = item.attrib['Code'] </a:t>
            </a:r>
            <a:endParaRPr sz="1400" b="0" i="0" u="none" strike="noStrike" cap="none">
              <a:solidFill>
                <a:srgbClr val="000000"/>
              </a:solidFill>
              <a:latin typeface="Arial"/>
              <a:ea typeface="Arial"/>
              <a:cs typeface="Arial"/>
              <a:sym typeface="Arial"/>
            </a:endParaRPr>
          </a:p>
        </p:txBody>
      </p:sp>
      <p:sp>
        <p:nvSpPr>
          <p:cNvPr id="400" name="Google Shape;400;p40"/>
          <p:cNvSpPr/>
          <p:nvPr/>
        </p:nvSpPr>
        <p:spPr>
          <a:xfrm>
            <a:off x="3419872" y="6313974"/>
            <a:ext cx="27237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record[rec_key] = rec_value</a:t>
            </a:r>
            <a:endParaRPr sz="1600" b="0" i="0" u="none" strike="noStrike" cap="none">
              <a:solidFill>
                <a:srgbClr val="60606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1"/>
          <p:cNvSpPr txBox="1">
            <a:spLocks noGrp="1"/>
          </p:cNvSpPr>
          <p:nvPr>
            <p:ph type="title"/>
          </p:nvPr>
        </p:nvSpPr>
        <p:spPr>
          <a:xfrm>
            <a:off x="349780" y="-9026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Putting it all together</a:t>
            </a:r>
            <a:endParaRPr sz="4000" b="1">
              <a:solidFill>
                <a:schemeClr val="accent2"/>
              </a:solidFill>
            </a:endParaRPr>
          </a:p>
        </p:txBody>
      </p:sp>
      <p:sp>
        <p:nvSpPr>
          <p:cNvPr id="407" name="Google Shape;407;p41"/>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408" name="Google Shape;408;p41"/>
          <p:cNvSpPr/>
          <p:nvPr/>
        </p:nvSpPr>
        <p:spPr>
          <a:xfrm>
            <a:off x="596254" y="1052736"/>
            <a:ext cx="75042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Arial"/>
              <a:ea typeface="Arial"/>
              <a:cs typeface="Arial"/>
              <a:sym typeface="Arial"/>
            </a:endParaRPr>
          </a:p>
        </p:txBody>
      </p:sp>
      <p:pic>
        <p:nvPicPr>
          <p:cNvPr id="409" name="Google Shape;409;p41" descr="A screenshot of a cell phone&#10;&#10;Description automatically generated"/>
          <p:cNvPicPr preferRelativeResize="0">
            <a:picLocks noGrp="1"/>
          </p:cNvPicPr>
          <p:nvPr>
            <p:ph type="body" idx="1"/>
          </p:nvPr>
        </p:nvPicPr>
        <p:blipFill rotWithShape="1">
          <a:blip r:embed="rId3">
            <a:alphaModFix/>
          </a:blip>
          <a:srcRect/>
          <a:stretch/>
        </p:blipFill>
        <p:spPr>
          <a:xfrm>
            <a:off x="560499" y="1340768"/>
            <a:ext cx="3580500" cy="4717500"/>
          </a:xfrm>
          <a:prstGeom prst="rect">
            <a:avLst/>
          </a:prstGeom>
          <a:noFill/>
          <a:ln>
            <a:noFill/>
          </a:ln>
        </p:spPr>
      </p:pic>
      <p:pic>
        <p:nvPicPr>
          <p:cNvPr id="410" name="Google Shape;410;p41"/>
          <p:cNvPicPr preferRelativeResize="0"/>
          <p:nvPr/>
        </p:nvPicPr>
        <p:blipFill rotWithShape="1">
          <a:blip r:embed="rId4">
            <a:alphaModFix/>
          </a:blip>
          <a:srcRect/>
          <a:stretch/>
        </p:blipFill>
        <p:spPr>
          <a:xfrm>
            <a:off x="4072269" y="3135678"/>
            <a:ext cx="5090865" cy="586643"/>
          </a:xfrm>
          <a:prstGeom prst="rect">
            <a:avLst/>
          </a:prstGeom>
          <a:noFill/>
          <a:ln>
            <a:noFill/>
          </a:ln>
        </p:spPr>
      </p:pic>
      <p:sp>
        <p:nvSpPr>
          <p:cNvPr id="411" name="Google Shape;411;p41"/>
          <p:cNvSpPr/>
          <p:nvPr/>
        </p:nvSpPr>
        <p:spPr>
          <a:xfrm>
            <a:off x="4248472" y="1985358"/>
            <a:ext cx="45720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Once we run this code, we will see a long list with a dictionary for each record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2"/>
          <p:cNvSpPr txBox="1">
            <a:spLocks noGrp="1"/>
          </p:cNvSpPr>
          <p:nvPr>
            <p:ph type="title"/>
          </p:nvPr>
        </p:nvSpPr>
        <p:spPr>
          <a:xfrm>
            <a:off x="556215" y="10520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rgbClr val="262672"/>
                </a:solidFill>
              </a:rPr>
              <a:t>Reading Materials </a:t>
            </a:r>
            <a:endParaRPr sz="4000" b="1">
              <a:solidFill>
                <a:srgbClr val="262672"/>
              </a:solidFill>
            </a:endParaRPr>
          </a:p>
        </p:txBody>
      </p:sp>
      <p:sp>
        <p:nvSpPr>
          <p:cNvPr id="418" name="Google Shape;418;p42"/>
          <p:cNvSpPr txBox="1">
            <a:spLocks noGrp="1"/>
          </p:cNvSpPr>
          <p:nvPr>
            <p:ph type="body" idx="1"/>
          </p:nvPr>
        </p:nvSpPr>
        <p:spPr>
          <a:xfrm>
            <a:off x="556215" y="1916832"/>
            <a:ext cx="8229600" cy="5102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400"/>
              <a:buFont typeface="Arial"/>
              <a:buNone/>
            </a:pPr>
            <a:endParaRPr sz="2400"/>
          </a:p>
          <a:p>
            <a:pPr marL="342900" lvl="0" indent="-342900" algn="l" rtl="0">
              <a:lnSpc>
                <a:spcPct val="100000"/>
              </a:lnSpc>
              <a:spcBef>
                <a:spcPts val="480"/>
              </a:spcBef>
              <a:spcAft>
                <a:spcPts val="0"/>
              </a:spcAft>
              <a:buClr>
                <a:schemeClr val="dk1"/>
              </a:buClr>
              <a:buSzPts val="2400"/>
              <a:buFont typeface="Arial"/>
              <a:buChar char="•"/>
            </a:pPr>
            <a:r>
              <a:rPr lang="en-US" sz="2400" u="sng">
                <a:solidFill>
                  <a:schemeClr val="hlink"/>
                </a:solidFill>
                <a:hlinkClick r:id="rId3"/>
              </a:rPr>
              <a:t>https://www.w3.org/TR/xmlschema-1/</a:t>
            </a:r>
            <a:endParaRPr sz="2400"/>
          </a:p>
          <a:p>
            <a:pPr marL="342900" lvl="0" indent="-342900" algn="l" rtl="0">
              <a:lnSpc>
                <a:spcPct val="100000"/>
              </a:lnSpc>
              <a:spcBef>
                <a:spcPts val="480"/>
              </a:spcBef>
              <a:spcAft>
                <a:spcPts val="0"/>
              </a:spcAft>
              <a:buClr>
                <a:schemeClr val="dk1"/>
              </a:buClr>
              <a:buSzPts val="2400"/>
              <a:buFont typeface="Arial"/>
              <a:buChar char="•"/>
            </a:pPr>
            <a:r>
              <a:rPr lang="en-US" sz="2400" u="sng">
                <a:solidFill>
                  <a:schemeClr val="hlink"/>
                </a:solidFill>
                <a:hlinkClick r:id="rId4"/>
              </a:rPr>
              <a:t>https://docs.python.org/3.5/library/xml.etree.elementtree.html</a:t>
            </a:r>
            <a:endParaRPr sz="2400"/>
          </a:p>
          <a:p>
            <a:pPr marL="342900" lvl="0" indent="-342900" algn="l" rtl="0">
              <a:lnSpc>
                <a:spcPct val="100000"/>
              </a:lnSpc>
              <a:spcBef>
                <a:spcPts val="480"/>
              </a:spcBef>
              <a:spcAft>
                <a:spcPts val="0"/>
              </a:spcAft>
              <a:buClr>
                <a:schemeClr val="dk1"/>
              </a:buClr>
              <a:buSzPts val="2400"/>
              <a:buFont typeface="Arial"/>
              <a:buChar char="•"/>
            </a:pPr>
            <a:r>
              <a:rPr lang="en-US" sz="2400" u="sng">
                <a:solidFill>
                  <a:schemeClr val="hlink"/>
                </a:solidFill>
                <a:hlinkClick r:id="rId5"/>
              </a:rPr>
              <a:t>https://en.wikipedia.org/wiki/XML</a:t>
            </a:r>
            <a:r>
              <a:rPr lang="en-US" sz="2400"/>
              <a:t> </a:t>
            </a:r>
            <a:endParaRPr/>
          </a:p>
          <a:p>
            <a:pPr marL="342900" lvl="0" indent="-342900" algn="l" rtl="0">
              <a:lnSpc>
                <a:spcPct val="100000"/>
              </a:lnSpc>
              <a:spcBef>
                <a:spcPts val="480"/>
              </a:spcBef>
              <a:spcAft>
                <a:spcPts val="0"/>
              </a:spcAft>
              <a:buClr>
                <a:schemeClr val="dk1"/>
              </a:buClr>
              <a:buSzPts val="2400"/>
              <a:buFont typeface="Arial"/>
              <a:buChar char="•"/>
            </a:pPr>
            <a:r>
              <a:rPr lang="en-US" sz="2400" u="sng">
                <a:solidFill>
                  <a:schemeClr val="hlink"/>
                </a:solidFill>
                <a:hlinkClick r:id="rId6"/>
              </a:rPr>
              <a:t>https://docs.python.org/3.8/library/xml.dom.minidom.html</a:t>
            </a:r>
            <a:endParaRPr sz="2400"/>
          </a:p>
          <a:p>
            <a:pPr marL="342900" lvl="0" indent="-190500" algn="l" rtl="0">
              <a:lnSpc>
                <a:spcPct val="100000"/>
              </a:lnSpc>
              <a:spcBef>
                <a:spcPts val="480"/>
              </a:spcBef>
              <a:spcAft>
                <a:spcPts val="0"/>
              </a:spcAft>
              <a:buClr>
                <a:schemeClr val="dk1"/>
              </a:buClr>
              <a:buSzPts val="2400"/>
              <a:buFont typeface="Arial"/>
              <a:buNone/>
            </a:pPr>
            <a:endParaRPr sz="2400"/>
          </a:p>
          <a:p>
            <a:pPr marL="342900" lvl="0" indent="-139700" algn="l" rtl="0">
              <a:lnSpc>
                <a:spcPct val="100000"/>
              </a:lnSpc>
              <a:spcBef>
                <a:spcPts val="640"/>
              </a:spcBef>
              <a:spcAft>
                <a:spcPts val="0"/>
              </a:spcAft>
              <a:buClr>
                <a:schemeClr val="dk1"/>
              </a:buClr>
              <a:buSzPts val="3200"/>
              <a:buFont typeface="Arial"/>
              <a:buNone/>
            </a:pPr>
            <a:endParaRPr/>
          </a:p>
          <a:p>
            <a:pPr marL="342900" lvl="0" indent="-139700" algn="l" rtl="0">
              <a:lnSpc>
                <a:spcPct val="100000"/>
              </a:lnSpc>
              <a:spcBef>
                <a:spcPts val="640"/>
              </a:spcBef>
              <a:spcAft>
                <a:spcPts val="0"/>
              </a:spcAft>
              <a:buClr>
                <a:schemeClr val="dk1"/>
              </a:buClr>
              <a:buSzPts val="3200"/>
              <a:buFont typeface="Arial"/>
              <a:buNone/>
            </a:pPr>
            <a:endParaRPr/>
          </a:p>
        </p:txBody>
      </p:sp>
      <p:sp>
        <p:nvSpPr>
          <p:cNvPr id="419" name="Google Shape;419;p42"/>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What is a corpus?</a:t>
            </a:r>
            <a:r>
              <a:rPr lang="en-US">
                <a:solidFill>
                  <a:srgbClr val="262672"/>
                </a:solidFill>
              </a:rPr>
              <a:t> </a:t>
            </a:r>
            <a:endParaRPr/>
          </a:p>
        </p:txBody>
      </p:sp>
      <p:sp>
        <p:nvSpPr>
          <p:cNvPr id="159" name="Google Shape;159;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Arial"/>
              <a:buChar char="•"/>
            </a:pPr>
            <a:r>
              <a:rPr lang="en-US" sz="2400"/>
              <a:t>A corpus is a collection of machine-readable texts that have been produced in a natural communicative setting. </a:t>
            </a:r>
            <a:endParaRPr/>
          </a:p>
          <a:p>
            <a:pPr marL="342900" lvl="0" indent="-190500" algn="l" rtl="0">
              <a:spcBef>
                <a:spcPts val="480"/>
              </a:spcBef>
              <a:spcAft>
                <a:spcPts val="0"/>
              </a:spcAft>
              <a:buClr>
                <a:schemeClr val="dk1"/>
              </a:buClr>
              <a:buSzPts val="2400"/>
              <a:buFont typeface="Arial"/>
              <a:buNone/>
            </a:pPr>
            <a:endParaRPr sz="2400"/>
          </a:p>
          <a:p>
            <a:pPr marL="342900" lvl="0" indent="-342900" algn="l" rtl="0">
              <a:spcBef>
                <a:spcPts val="480"/>
              </a:spcBef>
              <a:spcAft>
                <a:spcPts val="0"/>
              </a:spcAft>
              <a:buClr>
                <a:schemeClr val="dk1"/>
              </a:buClr>
              <a:buSzPts val="2400"/>
              <a:buFont typeface="Arial"/>
              <a:buChar char="•"/>
            </a:pPr>
            <a:r>
              <a:rPr lang="en-US" sz="2400"/>
              <a:t>They have been sampled to be representative and balanced with respect to particular factors; </a:t>
            </a:r>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for example, by genre—newspaper articles, literary fiction, spoken speech, blogs and diaries, and legal documents.</a:t>
            </a:r>
            <a:endParaRPr/>
          </a:p>
          <a:p>
            <a:pPr marL="342900" lvl="0" indent="-190500" algn="l" rtl="0">
              <a:spcBef>
                <a:spcPts val="480"/>
              </a:spcBef>
              <a:spcAft>
                <a:spcPts val="0"/>
              </a:spcAft>
              <a:buClr>
                <a:schemeClr val="dk1"/>
              </a:buClr>
              <a:buSzPts val="2400"/>
              <a:buFont typeface="Arial"/>
              <a:buNone/>
            </a:pPr>
            <a:endParaRPr sz="2400"/>
          </a:p>
          <a:p>
            <a:pPr marL="342900" lvl="0" indent="-190500" algn="l" rtl="0">
              <a:spcBef>
                <a:spcPts val="480"/>
              </a:spcBef>
              <a:spcAft>
                <a:spcPts val="0"/>
              </a:spcAft>
              <a:buClr>
                <a:schemeClr val="dk1"/>
              </a:buClr>
              <a:buSzPts val="2400"/>
              <a:buFont typeface="Arial"/>
              <a:buNone/>
            </a:pPr>
            <a:endParaRPr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What is a corpus?</a:t>
            </a:r>
            <a:r>
              <a:rPr lang="en-US">
                <a:solidFill>
                  <a:schemeClr val="accent2"/>
                </a:solidFill>
              </a:rPr>
              <a:t> </a:t>
            </a:r>
            <a:endParaRPr/>
          </a:p>
        </p:txBody>
      </p:sp>
      <p:sp>
        <p:nvSpPr>
          <p:cNvPr id="166" name="Google Shape;166;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a:t>The notion of a corpus being balanced is an idea that has been around since the 1980s, but it is still a rather fuzzy notion and difficult to define strictly.</a:t>
            </a:r>
            <a:endParaRPr/>
          </a:p>
          <a:p>
            <a:pPr marL="0" lvl="0" indent="0" algn="l" rtl="0">
              <a:spcBef>
                <a:spcPts val="400"/>
              </a:spcBef>
              <a:spcAft>
                <a:spcPts val="0"/>
              </a:spcAft>
              <a:buClr>
                <a:schemeClr val="dk1"/>
              </a:buClr>
              <a:buSzPts val="2000"/>
              <a:buFont typeface="Arial"/>
              <a:buNone/>
            </a:pPr>
            <a:r>
              <a:rPr lang="en-US" sz="2000"/>
              <a:t> </a:t>
            </a:r>
            <a:endParaRPr/>
          </a:p>
          <a:p>
            <a:pPr marL="342900" lvl="0" indent="-342900" algn="l" rtl="0">
              <a:spcBef>
                <a:spcPts val="400"/>
              </a:spcBef>
              <a:spcAft>
                <a:spcPts val="0"/>
              </a:spcAft>
              <a:buClr>
                <a:schemeClr val="dk1"/>
              </a:buClr>
              <a:buSzPts val="2000"/>
              <a:buFont typeface="Arial"/>
              <a:buChar char="•"/>
            </a:pPr>
            <a:r>
              <a:rPr lang="en-US" sz="2000"/>
              <a:t>Atkins and Ostler (1992) propose a formulation of attributes that can be used to define the types of text, and thereby contribute to creating a balanced corpus.</a:t>
            </a:r>
            <a:endParaRPr/>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Two well-known corpora can be compared for their effort to balance the content of the texts. </a:t>
            </a:r>
            <a:endParaRPr/>
          </a:p>
          <a:p>
            <a:pPr marL="742950" lvl="1" indent="-285750" algn="l" rtl="0">
              <a:spcBef>
                <a:spcPts val="320"/>
              </a:spcBef>
              <a:spcAft>
                <a:spcPts val="0"/>
              </a:spcAft>
              <a:buClr>
                <a:srgbClr val="595959"/>
              </a:buClr>
              <a:buSzPts val="1600"/>
              <a:buFont typeface="Arial"/>
              <a:buChar char="–"/>
            </a:pPr>
            <a:r>
              <a:rPr lang="en-US" sz="1600">
                <a:solidFill>
                  <a:srgbClr val="595959"/>
                </a:solidFill>
              </a:rPr>
              <a:t>The Penn TreeBank (Marcus et al. 1993) is a 4.5-million-word corpus that contains texts from four sources: the Wall Street Journal </a:t>
            </a:r>
            <a:endParaRPr/>
          </a:p>
          <a:p>
            <a:pPr marL="742950" lvl="1" indent="-285750" algn="l" rtl="0">
              <a:spcBef>
                <a:spcPts val="320"/>
              </a:spcBef>
              <a:spcAft>
                <a:spcPts val="0"/>
              </a:spcAft>
              <a:buClr>
                <a:srgbClr val="595959"/>
              </a:buClr>
              <a:buSzPts val="1600"/>
              <a:buFont typeface="Arial"/>
              <a:buChar char="–"/>
            </a:pPr>
            <a:r>
              <a:rPr lang="en-US" sz="1600">
                <a:solidFill>
                  <a:srgbClr val="595959"/>
                </a:solidFill>
              </a:rPr>
              <a:t>The Brown Corpus, ATIS, and the Switchboard Corpus. By contrast, the BNC is a 100-million-word corpus that contains texts from a broad range of genres, domains, and media.</a:t>
            </a:r>
            <a:endParaRPr/>
          </a:p>
          <a:p>
            <a:pPr marL="342900" lvl="0" indent="-215900" algn="l" rtl="0">
              <a:spcBef>
                <a:spcPts val="400"/>
              </a:spcBef>
              <a:spcAft>
                <a:spcPts val="0"/>
              </a:spcAft>
              <a:buClr>
                <a:schemeClr val="dk1"/>
              </a:buClr>
              <a:buSzPts val="2000"/>
              <a:buFont typeface="Arial"/>
              <a:buNone/>
            </a:pPr>
            <a:endParaRPr sz="2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Types of corpus</a:t>
            </a:r>
            <a:r>
              <a:rPr lang="en-US">
                <a:solidFill>
                  <a:schemeClr val="accent2"/>
                </a:solidFill>
              </a:rPr>
              <a:t> </a:t>
            </a:r>
            <a:endParaRPr/>
          </a:p>
        </p:txBody>
      </p:sp>
      <p:sp>
        <p:nvSpPr>
          <p:cNvPr id="173" name="Google Shape;173;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Arial"/>
              <a:buChar char="•"/>
            </a:pPr>
            <a:r>
              <a:rPr lang="en-US" sz="2400" b="1"/>
              <a:t>Unannotated corpus</a:t>
            </a:r>
            <a:endParaRPr/>
          </a:p>
          <a:p>
            <a:pPr marL="742950" lvl="1" indent="-285750" algn="l" rtl="0">
              <a:lnSpc>
                <a:spcPct val="90000"/>
              </a:lnSpc>
              <a:spcBef>
                <a:spcPts val="400"/>
              </a:spcBef>
              <a:spcAft>
                <a:spcPts val="0"/>
              </a:spcAft>
              <a:buClr>
                <a:schemeClr val="dk1"/>
              </a:buClr>
              <a:buSzPts val="2000"/>
              <a:buFont typeface="Arial"/>
              <a:buChar char="–"/>
            </a:pPr>
            <a:r>
              <a:rPr lang="en-US" sz="2000"/>
              <a:t>simple plain text or raw text</a:t>
            </a:r>
            <a:endParaRPr/>
          </a:p>
          <a:p>
            <a:pPr marL="742950" lvl="1" indent="-285750" algn="l" rtl="0">
              <a:lnSpc>
                <a:spcPct val="90000"/>
              </a:lnSpc>
              <a:spcBef>
                <a:spcPts val="400"/>
              </a:spcBef>
              <a:spcAft>
                <a:spcPts val="0"/>
              </a:spcAft>
              <a:buClr>
                <a:schemeClr val="dk1"/>
              </a:buClr>
              <a:buSzPts val="2000"/>
              <a:buFont typeface="Arial"/>
              <a:buChar char="–"/>
            </a:pPr>
            <a:r>
              <a:rPr lang="en-US" sz="2000"/>
              <a:t>the linguistic information is implicit</a:t>
            </a:r>
            <a:endParaRPr/>
          </a:p>
          <a:p>
            <a:pPr marL="1143000" lvl="2" indent="-228600" algn="l" rtl="0">
              <a:lnSpc>
                <a:spcPct val="90000"/>
              </a:lnSpc>
              <a:spcBef>
                <a:spcPts val="400"/>
              </a:spcBef>
              <a:spcAft>
                <a:spcPts val="0"/>
              </a:spcAft>
              <a:buClr>
                <a:schemeClr val="dk1"/>
              </a:buClr>
              <a:buSzPts val="2000"/>
              <a:buFont typeface="Arial"/>
              <a:buChar char="•"/>
            </a:pPr>
            <a:r>
              <a:rPr lang="en-US" sz="2000"/>
              <a:t>e.g. no explicit representation of </a:t>
            </a:r>
            <a:r>
              <a:rPr lang="en-US" sz="2000" i="1"/>
              <a:t>present</a:t>
            </a:r>
            <a:r>
              <a:rPr lang="en-US" sz="2000"/>
              <a:t> as a noun</a:t>
            </a:r>
            <a:endParaRPr/>
          </a:p>
          <a:p>
            <a:pPr marL="342900" lvl="0" indent="-190500" algn="l" rtl="0">
              <a:lnSpc>
                <a:spcPct val="90000"/>
              </a:lnSpc>
              <a:spcBef>
                <a:spcPts val="480"/>
              </a:spcBef>
              <a:spcAft>
                <a:spcPts val="0"/>
              </a:spcAft>
              <a:buClr>
                <a:schemeClr val="dk1"/>
              </a:buClr>
              <a:buSzPts val="2400"/>
              <a:buFont typeface="Arial"/>
              <a:buNone/>
            </a:pPr>
            <a:endParaRPr sz="2400" b="1"/>
          </a:p>
          <a:p>
            <a:pPr marL="342900" lvl="0" indent="-342900" algn="l" rtl="0">
              <a:lnSpc>
                <a:spcPct val="90000"/>
              </a:lnSpc>
              <a:spcBef>
                <a:spcPts val="480"/>
              </a:spcBef>
              <a:spcAft>
                <a:spcPts val="0"/>
              </a:spcAft>
              <a:buClr>
                <a:schemeClr val="dk1"/>
              </a:buClr>
              <a:buSzPts val="2400"/>
              <a:buFont typeface="Arial"/>
              <a:buChar char="•"/>
            </a:pPr>
            <a:r>
              <a:rPr lang="en-US" sz="2400" b="1"/>
              <a:t>Annotated corpus</a:t>
            </a:r>
            <a:endParaRPr/>
          </a:p>
          <a:p>
            <a:pPr marL="742950" lvl="1" indent="-285750" algn="l" rtl="0">
              <a:lnSpc>
                <a:spcPct val="90000"/>
              </a:lnSpc>
              <a:spcBef>
                <a:spcPts val="400"/>
              </a:spcBef>
              <a:spcAft>
                <a:spcPts val="0"/>
              </a:spcAft>
              <a:buClr>
                <a:schemeClr val="dk1"/>
              </a:buClr>
              <a:buSzPts val="2000"/>
              <a:buFont typeface="Arial"/>
              <a:buChar char="–"/>
            </a:pPr>
            <a:r>
              <a:rPr lang="en-US" sz="2000"/>
              <a:t>no longer just text</a:t>
            </a:r>
            <a:endParaRPr/>
          </a:p>
          <a:p>
            <a:pPr marL="742950" lvl="1" indent="-285750" algn="l" rtl="0">
              <a:lnSpc>
                <a:spcPct val="90000"/>
              </a:lnSpc>
              <a:spcBef>
                <a:spcPts val="400"/>
              </a:spcBef>
              <a:spcAft>
                <a:spcPts val="0"/>
              </a:spcAft>
              <a:buClr>
                <a:schemeClr val="dk1"/>
              </a:buClr>
              <a:buSzPts val="2000"/>
              <a:buFont typeface="Arial"/>
              <a:buChar char="–"/>
            </a:pPr>
            <a:r>
              <a:rPr lang="en-US" sz="2000"/>
              <a:t>real repository of linguistic information</a:t>
            </a:r>
            <a:endParaRPr/>
          </a:p>
          <a:p>
            <a:pPr marL="1143000" lvl="2" indent="-228600" algn="l" rtl="0">
              <a:lnSpc>
                <a:spcPct val="90000"/>
              </a:lnSpc>
              <a:spcBef>
                <a:spcPts val="400"/>
              </a:spcBef>
              <a:spcAft>
                <a:spcPts val="0"/>
              </a:spcAft>
              <a:buClr>
                <a:schemeClr val="dk1"/>
              </a:buClr>
              <a:buSzPts val="2000"/>
              <a:buFont typeface="Arial"/>
              <a:buChar char="•"/>
            </a:pPr>
            <a:r>
              <a:rPr lang="en-US" sz="2000"/>
              <a:t>the relevant linguistic information is now explicit (e.g. </a:t>
            </a:r>
            <a:r>
              <a:rPr lang="en-US" sz="2000" i="1"/>
              <a:t>present</a:t>
            </a:r>
            <a:r>
              <a:rPr lang="en-US" sz="2000"/>
              <a:t> as a noun, adjective, or verb)</a:t>
            </a:r>
            <a:endParaRPr sz="2000" i="1"/>
          </a:p>
          <a:p>
            <a:pPr marL="342900" lvl="0" indent="-139700" algn="l" rtl="0">
              <a:spcBef>
                <a:spcPts val="640"/>
              </a:spcBef>
              <a:spcAft>
                <a:spcPts val="0"/>
              </a:spcAft>
              <a:buClr>
                <a:schemeClr val="dk1"/>
              </a:buClr>
              <a:buSzPts val="3200"/>
              <a:buFont typeface="Arial"/>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Timeline of Corpus Linguistics</a:t>
            </a:r>
            <a:r>
              <a:rPr lang="en-US">
                <a:solidFill>
                  <a:schemeClr val="accent2"/>
                </a:solidFill>
              </a:rPr>
              <a:t> </a:t>
            </a:r>
            <a:endParaRPr/>
          </a:p>
        </p:txBody>
      </p:sp>
      <p:sp>
        <p:nvSpPr>
          <p:cNvPr id="180" name="Google Shape;180;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b="1"/>
              <a:t>1950s: </a:t>
            </a:r>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Descriptive linguists compile collections of spoken and written utterances of various languages from field research. </a:t>
            </a:r>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Literary researchers begin compiling system­atic collections of the complete works of different authors. Key Word in Context (KWIC) is invented as a means of indexing documents and creating concordances</a:t>
            </a:r>
            <a:endParaRPr/>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b="1"/>
              <a:t>1960s</a:t>
            </a:r>
            <a:r>
              <a:rPr lang="en-US" sz="2000"/>
              <a:t>: </a:t>
            </a:r>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Kucera and Francis publish A Standard Corpus of Present-Day American English(the Brown Corpus), the first broadly available large corpus of language texts. </a:t>
            </a:r>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Work in Information Retrieval (IR) develops techniques for statistical similarity of document content.</a:t>
            </a:r>
            <a:endParaRPr/>
          </a:p>
          <a:p>
            <a:pPr marL="742950" lvl="1" indent="-285750" algn="l" rtl="0">
              <a:spcBef>
                <a:spcPts val="360"/>
              </a:spcBef>
              <a:spcAft>
                <a:spcPts val="0"/>
              </a:spcAft>
              <a:buClr>
                <a:srgbClr val="7F7F7F"/>
              </a:buClr>
              <a:buSzPts val="1800"/>
              <a:buFont typeface="Arial"/>
              <a:buChar char="–"/>
            </a:pPr>
            <a:r>
              <a:rPr lang="en-US" sz="1800">
                <a:solidFill>
                  <a:srgbClr val="7F7F7F"/>
                </a:solidFill>
              </a:rPr>
              <a:t>The FRANTEXT database was created in the 1960s and is maintained by the INALF. </a:t>
            </a:r>
            <a:endParaRPr/>
          </a:p>
          <a:p>
            <a:pPr marL="742950" lvl="1" indent="-171450" algn="l" rtl="0">
              <a:spcBef>
                <a:spcPts val="360"/>
              </a:spcBef>
              <a:spcAft>
                <a:spcPts val="0"/>
              </a:spcAft>
              <a:buClr>
                <a:schemeClr val="dk1"/>
              </a:buClr>
              <a:buSzPts val="1800"/>
              <a:buFont typeface="Arial"/>
              <a:buNone/>
            </a:pPr>
            <a:endParaRPr sz="1800">
              <a:solidFill>
                <a:srgbClr val="595959"/>
              </a:solidFill>
            </a:endParaRPr>
          </a:p>
          <a:p>
            <a:pPr marL="342900" lvl="0" indent="-215900" algn="l" rtl="0">
              <a:spcBef>
                <a:spcPts val="400"/>
              </a:spcBef>
              <a:spcAft>
                <a:spcPts val="0"/>
              </a:spcAft>
              <a:buClr>
                <a:schemeClr val="dk1"/>
              </a:buClr>
              <a:buSzPts val="2000"/>
              <a:buFont typeface="Arial"/>
              <a:buNone/>
            </a:pPr>
            <a:endParaRPr sz="2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Timeline of Corpus Linguistics</a:t>
            </a:r>
            <a:r>
              <a:rPr lang="en-US">
                <a:solidFill>
                  <a:schemeClr val="accent2"/>
                </a:solidFill>
              </a:rPr>
              <a:t> </a:t>
            </a:r>
            <a:endParaRPr/>
          </a:p>
        </p:txBody>
      </p:sp>
      <p:sp>
        <p:nvSpPr>
          <p:cNvPr id="186" name="Google Shape;186;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a:p>
          <a:p>
            <a:pPr marL="342900" lvl="0" indent="-342900" algn="l" rtl="0">
              <a:spcBef>
                <a:spcPts val="480"/>
              </a:spcBef>
              <a:spcAft>
                <a:spcPts val="0"/>
              </a:spcAft>
              <a:buClr>
                <a:schemeClr val="dk1"/>
              </a:buClr>
              <a:buSzPts val="2400"/>
              <a:buFont typeface="Arial"/>
              <a:buChar char="•"/>
            </a:pPr>
            <a:r>
              <a:rPr lang="en-US" sz="2400" b="1"/>
              <a:t>1970s</a:t>
            </a:r>
            <a:r>
              <a:rPr lang="en-US" sz="2400"/>
              <a:t>: </a:t>
            </a:r>
            <a:endParaRPr/>
          </a:p>
          <a:p>
            <a:pPr marL="742950" lvl="1" indent="-285750" algn="l" rtl="0">
              <a:spcBef>
                <a:spcPts val="400"/>
              </a:spcBef>
              <a:spcAft>
                <a:spcPts val="0"/>
              </a:spcAft>
              <a:buClr>
                <a:srgbClr val="595959"/>
              </a:buClr>
              <a:buSzPts val="2000"/>
              <a:buFont typeface="Arial"/>
              <a:buChar char="–"/>
            </a:pPr>
            <a:r>
              <a:rPr lang="en-US" sz="2000">
                <a:solidFill>
                  <a:srgbClr val="595959"/>
                </a:solidFill>
              </a:rPr>
              <a:t>Stochastic models developed from speech corpora make Speech Recognition systems possible. </a:t>
            </a:r>
            <a:endParaRPr/>
          </a:p>
          <a:p>
            <a:pPr marL="457200" lvl="1" indent="0" algn="l" rtl="0">
              <a:spcBef>
                <a:spcPts val="400"/>
              </a:spcBef>
              <a:spcAft>
                <a:spcPts val="0"/>
              </a:spcAft>
              <a:buClr>
                <a:schemeClr val="dk1"/>
              </a:buClr>
              <a:buSzPts val="2000"/>
              <a:buFont typeface="Arial"/>
              <a:buNone/>
            </a:pPr>
            <a:endParaRPr sz="2000">
              <a:solidFill>
                <a:srgbClr val="595959"/>
              </a:solidFill>
            </a:endParaRPr>
          </a:p>
          <a:p>
            <a:pPr marL="742950" lvl="1" indent="-285750" algn="l" rtl="0">
              <a:spcBef>
                <a:spcPts val="400"/>
              </a:spcBef>
              <a:spcAft>
                <a:spcPts val="0"/>
              </a:spcAft>
              <a:buClr>
                <a:srgbClr val="595959"/>
              </a:buClr>
              <a:buSzPts val="2000"/>
              <a:buFont typeface="Arial"/>
              <a:buChar char="–"/>
            </a:pPr>
            <a:r>
              <a:rPr lang="en-US" sz="2000">
                <a:solidFill>
                  <a:srgbClr val="595959"/>
                </a:solidFill>
              </a:rPr>
              <a:t>The vector space model is developed for document indexing. The London-Lund Corpus (LLC) is developed through the work of the Survey of English Usage</a:t>
            </a:r>
            <a:endParaRPr/>
          </a:p>
          <a:p>
            <a:pPr marL="457200" lvl="1" indent="0" algn="l" rtl="0">
              <a:spcBef>
                <a:spcPts val="320"/>
              </a:spcBef>
              <a:spcAft>
                <a:spcPts val="0"/>
              </a:spcAft>
              <a:buClr>
                <a:schemeClr val="dk1"/>
              </a:buClr>
              <a:buSzPts val="1600"/>
              <a:buFont typeface="Arial"/>
              <a:buNone/>
            </a:pP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gf13f16700f_0_519"/>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How to Import JSON Data</a:t>
            </a:r>
            <a:endParaRPr sz="4000" b="1">
              <a:solidFill>
                <a:schemeClr val="accent2"/>
              </a:solidFill>
            </a:endParaRPr>
          </a:p>
        </p:txBody>
      </p:sp>
      <p:sp>
        <p:nvSpPr>
          <p:cNvPr id="401" name="Google Shape;401;gf13f16700f_0_519"/>
          <p:cNvSpPr txBox="1">
            <a:spLocks noGrp="1"/>
          </p:cNvSpPr>
          <p:nvPr>
            <p:ph type="body" idx="1"/>
          </p:nvPr>
        </p:nvSpPr>
        <p:spPr>
          <a:xfrm>
            <a:off x="1043608" y="1375522"/>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2000"/>
              <a:t>  import json</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a:t>  json_data = open('data-text.json').read()   </a:t>
            </a:r>
            <a:endParaRPr/>
          </a:p>
          <a:p>
            <a:pPr marL="0" lvl="0" indent="0" algn="l" rtl="0">
              <a:spcBef>
                <a:spcPts val="400"/>
              </a:spcBef>
              <a:spcAft>
                <a:spcPts val="0"/>
              </a:spcAft>
              <a:buClr>
                <a:schemeClr val="dk1"/>
              </a:buClr>
              <a:buSzPts val="2000"/>
              <a:buFont typeface="Arial"/>
              <a:buNone/>
            </a:pPr>
            <a:r>
              <a:rPr lang="en-US" sz="2000"/>
              <a:t>  data = json.loads(json_data) </a:t>
            </a:r>
            <a:endParaRPr/>
          </a:p>
          <a:p>
            <a:pPr marL="0" lvl="0" indent="0" algn="l" rtl="0">
              <a:spcBef>
                <a:spcPts val="400"/>
              </a:spcBef>
              <a:spcAft>
                <a:spcPts val="0"/>
              </a:spcAft>
              <a:buClr>
                <a:schemeClr val="dk1"/>
              </a:buClr>
              <a:buSzPts val="2000"/>
              <a:buFont typeface="Arial"/>
              <a:buNone/>
            </a:pPr>
            <a:r>
              <a:rPr lang="en-US" sz="2000"/>
              <a:t>  for item in data: </a:t>
            </a:r>
            <a:endParaRPr/>
          </a:p>
          <a:p>
            <a:pPr marL="0" lvl="0" indent="0" algn="l" rtl="0">
              <a:spcBef>
                <a:spcPts val="400"/>
              </a:spcBef>
              <a:spcAft>
                <a:spcPts val="0"/>
              </a:spcAft>
              <a:buClr>
                <a:schemeClr val="dk1"/>
              </a:buClr>
              <a:buSzPts val="2000"/>
              <a:buFont typeface="Arial"/>
              <a:buNone/>
            </a:pPr>
            <a:r>
              <a:rPr lang="en-US" sz="2000"/>
              <a:t>      print item</a:t>
            </a:r>
            <a:endParaRPr/>
          </a:p>
        </p:txBody>
      </p:sp>
      <p:sp>
        <p:nvSpPr>
          <p:cNvPr id="402" name="Google Shape;402;gf13f16700f_0_519"/>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extLst>
      <p:ext uri="{BB962C8B-B14F-4D97-AF65-F5344CB8AC3E}">
        <p14:creationId xmlns:p14="http://schemas.microsoft.com/office/powerpoint/2010/main" val="37695138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Timeline of Corpus Linguistics</a:t>
            </a:r>
            <a:r>
              <a:rPr lang="en-US">
                <a:solidFill>
                  <a:schemeClr val="accent2"/>
                </a:solidFill>
              </a:rPr>
              <a:t> </a:t>
            </a:r>
            <a:endParaRPr/>
          </a:p>
        </p:txBody>
      </p:sp>
      <p:sp>
        <p:nvSpPr>
          <p:cNvPr id="192" name="Google Shape;192;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b="1"/>
              <a:t>1980s</a:t>
            </a:r>
            <a:r>
              <a:rPr lang="en-US" sz="2000"/>
              <a:t>: </a:t>
            </a:r>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The Lancaster-Oslo-Bergen (LOB) Corpus, designed to match the Brown Corpus in terms of size and genres, is compiled. </a:t>
            </a:r>
            <a:endParaRPr/>
          </a:p>
          <a:p>
            <a:pPr marL="457200" lvl="1" indent="0" algn="l" rtl="0">
              <a:spcBef>
                <a:spcPts val="360"/>
              </a:spcBef>
              <a:spcAft>
                <a:spcPts val="0"/>
              </a:spcAft>
              <a:buClr>
                <a:schemeClr val="dk1"/>
              </a:buClr>
              <a:buSzPts val="1800"/>
              <a:buFont typeface="Arial"/>
              <a:buNone/>
            </a:pPr>
            <a:endParaRPr sz="1800">
              <a:solidFill>
                <a:srgbClr val="595959"/>
              </a:solidFill>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The COBUILD (Collins Birmingham University International Language Database) dictionary is published, the first based on examining usage from a large English corpus, the Bank of English. </a:t>
            </a:r>
            <a:endParaRPr/>
          </a:p>
          <a:p>
            <a:pPr marL="457200" lvl="1" indent="0" algn="l" rtl="0">
              <a:spcBef>
                <a:spcPts val="360"/>
              </a:spcBef>
              <a:spcAft>
                <a:spcPts val="0"/>
              </a:spcAft>
              <a:buClr>
                <a:schemeClr val="dk1"/>
              </a:buClr>
              <a:buSzPts val="1800"/>
              <a:buFont typeface="Arial"/>
              <a:buNone/>
            </a:pPr>
            <a:endParaRPr sz="1800">
              <a:solidFill>
                <a:srgbClr val="595959"/>
              </a:solidFill>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The Survey of English Usage Corpus inspires the creation of a comprehensive corpus-based gram­mar, Grammar of English. </a:t>
            </a:r>
            <a:endParaRPr/>
          </a:p>
          <a:p>
            <a:pPr marL="742950" lvl="1" indent="-184150" algn="l" rtl="0">
              <a:spcBef>
                <a:spcPts val="320"/>
              </a:spcBef>
              <a:spcAft>
                <a:spcPts val="0"/>
              </a:spcAft>
              <a:buClr>
                <a:schemeClr val="dk1"/>
              </a:buClr>
              <a:buSzPts val="1600"/>
              <a:buFont typeface="Arial"/>
              <a:buNone/>
            </a:pPr>
            <a:endParaRPr sz="16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Timeline of Corpus Linguistics</a:t>
            </a:r>
            <a:r>
              <a:rPr lang="en-US">
                <a:solidFill>
                  <a:schemeClr val="accent2"/>
                </a:solidFill>
              </a:rPr>
              <a:t> </a:t>
            </a:r>
            <a:endParaRPr/>
          </a:p>
        </p:txBody>
      </p:sp>
      <p:sp>
        <p:nvSpPr>
          <p:cNvPr id="199" name="Google Shape;199;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b="1"/>
              <a:t>1980s</a:t>
            </a:r>
            <a:r>
              <a:rPr lang="en-US" sz="2000"/>
              <a:t>: </a:t>
            </a:r>
            <a:endParaRPr/>
          </a:p>
          <a:p>
            <a:pPr marL="742950" lvl="1" indent="-285750" algn="l" rtl="0">
              <a:spcBef>
                <a:spcPts val="400"/>
              </a:spcBef>
              <a:spcAft>
                <a:spcPts val="0"/>
              </a:spcAft>
              <a:buClr>
                <a:srgbClr val="595959"/>
              </a:buClr>
              <a:buSzPts val="2000"/>
              <a:buFont typeface="Arial"/>
              <a:buChar char="–"/>
            </a:pPr>
            <a:r>
              <a:rPr lang="en-US" sz="2000">
                <a:solidFill>
                  <a:srgbClr val="595959"/>
                </a:solidFill>
              </a:rPr>
              <a:t>The Child Language Data Exchange System (CHILDES) Corpus is released as a repository for first language acquisition data.</a:t>
            </a:r>
            <a:endParaRPr/>
          </a:p>
          <a:p>
            <a:pPr marL="457200" lvl="1" indent="0" algn="l" rtl="0">
              <a:spcBef>
                <a:spcPts val="400"/>
              </a:spcBef>
              <a:spcAft>
                <a:spcPts val="0"/>
              </a:spcAft>
              <a:buClr>
                <a:schemeClr val="dk1"/>
              </a:buClr>
              <a:buSzPts val="2000"/>
              <a:buFont typeface="Arial"/>
              <a:buNone/>
            </a:pPr>
            <a:endParaRPr sz="2000">
              <a:solidFill>
                <a:srgbClr val="595959"/>
              </a:solidFill>
            </a:endParaRPr>
          </a:p>
          <a:p>
            <a:pPr marL="742950" lvl="1" indent="-285750" algn="l" rtl="0">
              <a:spcBef>
                <a:spcPts val="400"/>
              </a:spcBef>
              <a:spcAft>
                <a:spcPts val="0"/>
              </a:spcAft>
              <a:buClr>
                <a:srgbClr val="595959"/>
              </a:buClr>
              <a:buSzPts val="2000"/>
              <a:buFont typeface="Arial"/>
              <a:buChar char="–"/>
            </a:pPr>
            <a:r>
              <a:rPr lang="en-US" sz="2000">
                <a:solidFill>
                  <a:srgbClr val="595959"/>
                </a:solidFill>
              </a:rPr>
              <a:t>Researchers in Speech Recognition began to compile enough spoken language data to create language models (from tran­scriptions using n-grams and Hidden Markov Models [HMMS]) that worked well enough to recognize a limited vocabulary of words in a very narrow domain.</a:t>
            </a:r>
            <a:endParaRPr/>
          </a:p>
          <a:p>
            <a:pPr marL="742950" lvl="1" indent="-184150" algn="l" rtl="0">
              <a:spcBef>
                <a:spcPts val="320"/>
              </a:spcBef>
              <a:spcAft>
                <a:spcPts val="0"/>
              </a:spcAft>
              <a:buClr>
                <a:schemeClr val="dk1"/>
              </a:buClr>
              <a:buSzPts val="1600"/>
              <a:buFont typeface="Arial"/>
              <a:buNone/>
            </a:pPr>
            <a:endParaRPr sz="16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457200" y="18864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Timeline of Corpus Linguistics</a:t>
            </a:r>
            <a:endParaRPr/>
          </a:p>
        </p:txBody>
      </p:sp>
      <p:sp>
        <p:nvSpPr>
          <p:cNvPr id="205" name="Google Shape;205;p24"/>
          <p:cNvSpPr txBox="1">
            <a:spLocks noGrp="1"/>
          </p:cNvSpPr>
          <p:nvPr>
            <p:ph type="body" idx="1"/>
          </p:nvPr>
        </p:nvSpPr>
        <p:spPr>
          <a:xfrm>
            <a:off x="459912" y="1711349"/>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b="1"/>
              <a:t>1990s</a:t>
            </a:r>
            <a:r>
              <a:rPr lang="en-US" sz="2000"/>
              <a:t> </a:t>
            </a:r>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Work in Machine Translation began to see the influence of larger and larger datasets, and with this, the rise of statistical language modeling for translation.  </a:t>
            </a:r>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The Penn TreeBank is released. This is a corpus of tagged and parsed sentences of naturally occurring English (4.5 million words). </a:t>
            </a:r>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The British National Corpus (BNC) is compiled and released as the largest corpus of English to date (100 million words). </a:t>
            </a:r>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The Text Encoding Initiative (TEI) is established to develop and maintain a standard for the representation of texts in digital form</a:t>
            </a:r>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The Brown Corpus, ATIS, and the Switchboard Corpus. By contrast, the BNC is a 100-million-word corpus that contains texts from a broad range of genres, domains, and media.</a:t>
            </a:r>
            <a:endParaRPr/>
          </a:p>
          <a:p>
            <a:pPr marL="742950" lvl="1" indent="-184150" algn="l" rtl="0">
              <a:spcBef>
                <a:spcPts val="320"/>
              </a:spcBef>
              <a:spcAft>
                <a:spcPts val="0"/>
              </a:spcAft>
              <a:buClr>
                <a:schemeClr val="dk1"/>
              </a:buClr>
              <a:buSzPts val="1600"/>
              <a:buFont typeface="Arial"/>
              <a:buNone/>
            </a:pPr>
            <a:endParaRPr sz="1600"/>
          </a:p>
          <a:p>
            <a:pPr marL="342900" lvl="0" indent="-241300" algn="l" rtl="0">
              <a:spcBef>
                <a:spcPts val="320"/>
              </a:spcBef>
              <a:spcAft>
                <a:spcPts val="0"/>
              </a:spcAft>
              <a:buClr>
                <a:schemeClr val="dk1"/>
              </a:buClr>
              <a:buSzPts val="1600"/>
              <a:buFont typeface="Arial"/>
              <a:buNone/>
            </a:pPr>
            <a:endParaRPr sz="16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title"/>
          </p:nvPr>
        </p:nvSpPr>
        <p:spPr>
          <a:xfrm>
            <a:off x="457200" y="18864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Timeline of Corpus Linguistics</a:t>
            </a:r>
            <a:endParaRPr/>
          </a:p>
        </p:txBody>
      </p:sp>
      <p:sp>
        <p:nvSpPr>
          <p:cNvPr id="212" name="Google Shape;212;p25"/>
          <p:cNvSpPr txBox="1">
            <a:spLocks noGrp="1"/>
          </p:cNvSpPr>
          <p:nvPr>
            <p:ph type="body" idx="1"/>
          </p:nvPr>
        </p:nvSpPr>
        <p:spPr>
          <a:xfrm>
            <a:off x="459912" y="1449286"/>
            <a:ext cx="8229600" cy="4525963"/>
          </a:xfrm>
          <a:prstGeom prst="rect">
            <a:avLst/>
          </a:prstGeom>
          <a:noFill/>
          <a:ln>
            <a:noFill/>
          </a:ln>
        </p:spPr>
        <p:txBody>
          <a:bodyPr spcFirstLastPara="1" wrap="square" lIns="91425" tIns="45700" rIns="91425" bIns="45700" anchor="t" anchorCtr="0">
            <a:noAutofit/>
          </a:bodyPr>
          <a:lstStyle/>
          <a:p>
            <a:pPr marL="342900" lvl="0" indent="-241300" algn="l" rtl="0">
              <a:spcBef>
                <a:spcPts val="0"/>
              </a:spcBef>
              <a:spcAft>
                <a:spcPts val="0"/>
              </a:spcAft>
              <a:buClr>
                <a:schemeClr val="dk1"/>
              </a:buClr>
              <a:buSzPts val="1600"/>
              <a:buFont typeface="Arial"/>
              <a:buNone/>
            </a:pPr>
            <a:endParaRPr sz="1600"/>
          </a:p>
          <a:p>
            <a:pPr marL="342900" lvl="0" indent="-342900" algn="l" rtl="0">
              <a:spcBef>
                <a:spcPts val="320"/>
              </a:spcBef>
              <a:spcAft>
                <a:spcPts val="0"/>
              </a:spcAft>
              <a:buClr>
                <a:schemeClr val="dk1"/>
              </a:buClr>
              <a:buSzPts val="1600"/>
              <a:buFont typeface="Arial"/>
              <a:buChar char="•"/>
            </a:pPr>
            <a:r>
              <a:rPr lang="en-US" sz="1600"/>
              <a:t> </a:t>
            </a:r>
            <a:endParaRPr/>
          </a:p>
          <a:p>
            <a:pPr marL="342900" lvl="0" indent="-241300" algn="l" rtl="0">
              <a:spcBef>
                <a:spcPts val="320"/>
              </a:spcBef>
              <a:spcAft>
                <a:spcPts val="0"/>
              </a:spcAft>
              <a:buClr>
                <a:schemeClr val="dk1"/>
              </a:buClr>
              <a:buSzPts val="1600"/>
              <a:buFont typeface="Arial"/>
              <a:buNone/>
            </a:pPr>
            <a:endParaRPr sz="1600"/>
          </a:p>
        </p:txBody>
      </p:sp>
      <p:sp>
        <p:nvSpPr>
          <p:cNvPr id="213" name="Google Shape;213;p25"/>
          <p:cNvSpPr txBox="1"/>
          <p:nvPr/>
        </p:nvSpPr>
        <p:spPr>
          <a:xfrm>
            <a:off x="459912" y="1711349"/>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n-US" sz="2000" b="1">
                <a:solidFill>
                  <a:schemeClr val="dk1"/>
                </a:solidFill>
                <a:latin typeface="Arial"/>
                <a:ea typeface="Arial"/>
                <a:cs typeface="Arial"/>
                <a:sym typeface="Arial"/>
              </a:rPr>
              <a:t>2000s</a:t>
            </a:r>
            <a:r>
              <a:rPr lang="en-US" sz="2000">
                <a:solidFill>
                  <a:schemeClr val="dk1"/>
                </a:solidFill>
                <a:latin typeface="Arial"/>
                <a:ea typeface="Arial"/>
                <a:cs typeface="Arial"/>
                <a:sym typeface="Arial"/>
              </a:rPr>
              <a:t> </a:t>
            </a:r>
            <a:endParaRPr/>
          </a:p>
          <a:p>
            <a:pPr marL="742950" marR="0" lvl="1" indent="-285750" algn="l" rtl="0">
              <a:spcBef>
                <a:spcPts val="320"/>
              </a:spcBef>
              <a:spcAft>
                <a:spcPts val="0"/>
              </a:spcAft>
              <a:buClr>
                <a:srgbClr val="595959"/>
              </a:buClr>
              <a:buSzPts val="1600"/>
              <a:buFont typeface="Arial"/>
              <a:buChar char="–"/>
            </a:pPr>
            <a:r>
              <a:rPr lang="en-US" sz="1600" b="0" i="0" u="none" strike="noStrike" cap="none">
                <a:solidFill>
                  <a:srgbClr val="595959"/>
                </a:solidFill>
                <a:latin typeface="Arial"/>
                <a:ea typeface="Arial"/>
                <a:cs typeface="Arial"/>
                <a:sym typeface="Arial"/>
              </a:rPr>
              <a:t>The American National Corpus (ANC) project releases a 22-million-word subcorpus, and the Corpus of Contem­porary American English (COCA) is released (400 million words)</a:t>
            </a:r>
            <a:endParaRPr/>
          </a:p>
          <a:p>
            <a:pPr marL="742950" marR="0" lvl="1" indent="-285750" algn="l" rtl="0">
              <a:spcBef>
                <a:spcPts val="320"/>
              </a:spcBef>
              <a:spcAft>
                <a:spcPts val="0"/>
              </a:spcAft>
              <a:buClr>
                <a:srgbClr val="595959"/>
              </a:buClr>
              <a:buSzPts val="1600"/>
              <a:buFont typeface="Arial"/>
              <a:buChar char="–"/>
            </a:pPr>
            <a:r>
              <a:rPr lang="en-US" sz="1600" b="0" i="0" u="none" strike="noStrike" cap="none">
                <a:solidFill>
                  <a:srgbClr val="595959"/>
                </a:solidFill>
                <a:latin typeface="Arial"/>
                <a:ea typeface="Arial"/>
                <a:cs typeface="Arial"/>
                <a:sym typeface="Arial"/>
              </a:rPr>
              <a:t>Google releases its Google N-gram Corpus of 1 trillion word tokens from public web pages. The corpus holds up to five n-grams for each word token, along with their frequencies.</a:t>
            </a:r>
            <a:endParaRPr/>
          </a:p>
          <a:p>
            <a:pPr marL="742950" marR="0" lvl="1" indent="-285750" algn="l" rtl="0">
              <a:spcBef>
                <a:spcPts val="320"/>
              </a:spcBef>
              <a:spcAft>
                <a:spcPts val="0"/>
              </a:spcAft>
              <a:buClr>
                <a:srgbClr val="595959"/>
              </a:buClr>
              <a:buSzPts val="1600"/>
              <a:buFont typeface="Arial"/>
              <a:buChar char="–"/>
            </a:pPr>
            <a:r>
              <a:rPr lang="en-US" sz="1600" b="0" i="0" u="none" strike="noStrike" cap="none">
                <a:solidFill>
                  <a:srgbClr val="595959"/>
                </a:solidFill>
                <a:latin typeface="Arial"/>
                <a:ea typeface="Arial"/>
                <a:cs typeface="Arial"/>
                <a:sym typeface="Arial"/>
              </a:rPr>
              <a:t>ClueWeb09 (http://lemurproject.org/clueweb09.php/), a dataset “created to support research on information retrieval and related human lan­guage technologies. It consists of about 1 billion web pages in ten languages that were collected in January and February 2009.</a:t>
            </a:r>
            <a:endParaRPr/>
          </a:p>
          <a:p>
            <a:pPr marL="0" marR="0" lvl="0" indent="0" algn="l" rtl="0">
              <a:spcBef>
                <a:spcPts val="320"/>
              </a:spcBef>
              <a:spcAft>
                <a:spcPts val="0"/>
              </a:spcAft>
              <a:buClr>
                <a:schemeClr val="dk1"/>
              </a:buClr>
              <a:buSzPts val="1600"/>
              <a:buFont typeface="Arial"/>
              <a:buNone/>
            </a:pPr>
            <a:endParaRPr sz="1600">
              <a:solidFill>
                <a:schemeClr val="dk1"/>
              </a:solidFill>
              <a:latin typeface="Arial"/>
              <a:ea typeface="Arial"/>
              <a:cs typeface="Arial"/>
              <a:sym typeface="Arial"/>
            </a:endParaRPr>
          </a:p>
          <a:p>
            <a:pPr marL="342900" marR="0" lvl="0" indent="-342900" algn="l" rtl="0">
              <a:spcBef>
                <a:spcPts val="400"/>
              </a:spcBef>
              <a:spcAft>
                <a:spcPts val="0"/>
              </a:spcAft>
              <a:buClr>
                <a:schemeClr val="dk1"/>
              </a:buClr>
              <a:buSzPts val="2000"/>
              <a:buFont typeface="Arial"/>
              <a:buChar char="•"/>
            </a:pPr>
            <a:r>
              <a:rPr lang="en-US" sz="2000" b="1">
                <a:solidFill>
                  <a:schemeClr val="dk1"/>
                </a:solidFill>
                <a:latin typeface="Arial"/>
                <a:ea typeface="Arial"/>
                <a:cs typeface="Arial"/>
                <a:sym typeface="Arial"/>
              </a:rPr>
              <a:t>2010s </a:t>
            </a:r>
            <a:endParaRPr/>
          </a:p>
          <a:p>
            <a:pPr marL="742950" marR="0" lvl="1" indent="-285750" algn="l" rtl="0">
              <a:spcBef>
                <a:spcPts val="320"/>
              </a:spcBef>
              <a:spcAft>
                <a:spcPts val="0"/>
              </a:spcAft>
              <a:buClr>
                <a:srgbClr val="595959"/>
              </a:buClr>
              <a:buSzPts val="1600"/>
              <a:buFont typeface="Arial"/>
              <a:buChar char="–"/>
            </a:pPr>
            <a:r>
              <a:rPr lang="en-US" sz="1600" b="0" i="0" u="none" strike="noStrike" cap="none">
                <a:solidFill>
                  <a:srgbClr val="595959"/>
                </a:solidFill>
                <a:latin typeface="Arial"/>
                <a:ea typeface="Arial"/>
                <a:cs typeface="Arial"/>
                <a:sym typeface="Arial"/>
              </a:rPr>
              <a:t>Entirely new forms of text corpora, such as Twitter, Face­book, and blogs, become available as a resource</a:t>
            </a:r>
            <a:endParaRPr sz="1600" b="0" i="0" u="none" strike="noStrike" cap="none">
              <a:solidFill>
                <a:srgbClr val="595959"/>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Learner corpora</a:t>
            </a:r>
            <a:endParaRPr b="1">
              <a:solidFill>
                <a:schemeClr val="accent2"/>
              </a:solidFill>
            </a:endParaRPr>
          </a:p>
        </p:txBody>
      </p:sp>
      <p:sp>
        <p:nvSpPr>
          <p:cNvPr id="220" name="Google Shape;220;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a:t>They are corpora compiled with texts written by non-native students in a given foreign language.</a:t>
            </a:r>
            <a:endParaRPr/>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Study of such corpora allows language teachers to focus on the most frequent grammar mistakes that are typical of a particular language pair, and on any over- or under-used syntactic patterns or lexical items.</a:t>
            </a:r>
            <a:endParaRPr/>
          </a:p>
          <a:p>
            <a:pPr marL="342900" lvl="0" indent="-215900" algn="l" rtl="0">
              <a:spcBef>
                <a:spcPts val="400"/>
              </a:spcBef>
              <a:spcAft>
                <a:spcPts val="0"/>
              </a:spcAft>
              <a:buClr>
                <a:schemeClr val="dk1"/>
              </a:buClr>
              <a:buSzPts val="2000"/>
              <a:buFont typeface="Arial"/>
              <a:buNone/>
            </a:pPr>
            <a:endParaRPr sz="2000"/>
          </a:p>
          <a:p>
            <a:pPr marL="742950" lvl="1" indent="-285750" algn="l" rtl="0">
              <a:spcBef>
                <a:spcPts val="360"/>
              </a:spcBef>
              <a:spcAft>
                <a:spcPts val="0"/>
              </a:spcAft>
              <a:buClr>
                <a:schemeClr val="dk1"/>
              </a:buClr>
              <a:buSzPts val="1800"/>
              <a:buFont typeface="Arial"/>
              <a:buChar char="–"/>
            </a:pPr>
            <a:r>
              <a:rPr lang="en-US" sz="1800"/>
              <a:t>The major learner corpus project is the </a:t>
            </a:r>
            <a:r>
              <a:rPr lang="en-US" sz="1800" i="1"/>
              <a:t>International Corpus of Learner English</a:t>
            </a:r>
            <a:r>
              <a:rPr lang="en-US" sz="1800"/>
              <a:t> headed by Sylviane Granger (Université de Louvain-la-Neuve, Belgium).</a:t>
            </a:r>
            <a:endParaRPr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Bilingual corpora</a:t>
            </a:r>
            <a:endParaRPr b="1">
              <a:solidFill>
                <a:schemeClr val="accent2"/>
              </a:solidFill>
            </a:endParaRPr>
          </a:p>
        </p:txBody>
      </p:sp>
      <p:sp>
        <p:nvSpPr>
          <p:cNvPr id="227" name="Google Shape;227;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1800"/>
              <a:buFont typeface="Arial"/>
              <a:buChar char="•"/>
            </a:pPr>
            <a:r>
              <a:rPr lang="en-US" sz="1800"/>
              <a:t>There are two kinds of bilingual corpora :</a:t>
            </a:r>
            <a:endParaRPr/>
          </a:p>
          <a:p>
            <a:pPr marL="342900" lvl="0" indent="-228600" algn="l" rtl="0">
              <a:lnSpc>
                <a:spcPct val="90000"/>
              </a:lnSpc>
              <a:spcBef>
                <a:spcPts val="360"/>
              </a:spcBef>
              <a:spcAft>
                <a:spcPts val="0"/>
              </a:spcAft>
              <a:buClr>
                <a:schemeClr val="dk1"/>
              </a:buClr>
              <a:buSzPts val="1800"/>
              <a:buFont typeface="Arial"/>
              <a:buNone/>
            </a:pPr>
            <a:endParaRPr sz="1800"/>
          </a:p>
          <a:p>
            <a:pPr marL="342900" lvl="0" indent="-342900" algn="l" rtl="0">
              <a:lnSpc>
                <a:spcPct val="90000"/>
              </a:lnSpc>
              <a:spcBef>
                <a:spcPts val="360"/>
              </a:spcBef>
              <a:spcAft>
                <a:spcPts val="0"/>
              </a:spcAft>
              <a:buClr>
                <a:schemeClr val="dk2"/>
              </a:buClr>
              <a:buSzPts val="1800"/>
              <a:buFont typeface="Arial"/>
              <a:buChar char="•"/>
            </a:pPr>
            <a:r>
              <a:rPr lang="en-US" sz="1800">
                <a:solidFill>
                  <a:schemeClr val="dk2"/>
                </a:solidFill>
              </a:rPr>
              <a:t>Translation corpora</a:t>
            </a:r>
            <a:r>
              <a:rPr lang="en-US" sz="1800"/>
              <a:t>, which consist of translated texts that are generally aligned at sentence level (they may involve more than two languages).</a:t>
            </a:r>
            <a:endParaRPr/>
          </a:p>
          <a:p>
            <a:pPr marL="342900" lvl="0" indent="-228600" algn="l" rtl="0">
              <a:lnSpc>
                <a:spcPct val="90000"/>
              </a:lnSpc>
              <a:spcBef>
                <a:spcPts val="360"/>
              </a:spcBef>
              <a:spcAft>
                <a:spcPts val="0"/>
              </a:spcAft>
              <a:buClr>
                <a:schemeClr val="dk1"/>
              </a:buClr>
              <a:buSzPts val="1800"/>
              <a:buFont typeface="Arial"/>
              <a:buNone/>
            </a:pPr>
            <a:endParaRPr sz="1800"/>
          </a:p>
          <a:p>
            <a:pPr marL="342900" lvl="0" indent="-342900" algn="l" rtl="0">
              <a:lnSpc>
                <a:spcPct val="90000"/>
              </a:lnSpc>
              <a:spcBef>
                <a:spcPts val="360"/>
              </a:spcBef>
              <a:spcAft>
                <a:spcPts val="0"/>
              </a:spcAft>
              <a:buClr>
                <a:schemeClr val="dk2"/>
              </a:buClr>
              <a:buSzPts val="1800"/>
              <a:buFont typeface="Arial"/>
              <a:buChar char="•"/>
            </a:pPr>
            <a:r>
              <a:rPr lang="en-US" sz="1800">
                <a:solidFill>
                  <a:schemeClr val="dk2"/>
                </a:solidFill>
              </a:rPr>
              <a:t>Comparable corpora</a:t>
            </a:r>
            <a:r>
              <a:rPr lang="en-US" sz="1800"/>
              <a:t>, in which both halves have a common subject matter but are not mutual translations.</a:t>
            </a:r>
            <a:endParaRPr/>
          </a:p>
          <a:p>
            <a:pPr marL="342900" lvl="0" indent="-228600" algn="l" rtl="0">
              <a:lnSpc>
                <a:spcPct val="90000"/>
              </a:lnSpc>
              <a:spcBef>
                <a:spcPts val="360"/>
              </a:spcBef>
              <a:spcAft>
                <a:spcPts val="0"/>
              </a:spcAft>
              <a:buClr>
                <a:schemeClr val="dk1"/>
              </a:buClr>
              <a:buSzPts val="1800"/>
              <a:buFont typeface="Arial"/>
              <a:buNone/>
            </a:pPr>
            <a:endParaRPr sz="1800"/>
          </a:p>
          <a:p>
            <a:pPr marL="342900" lvl="0" indent="-342900" algn="l" rtl="0">
              <a:lnSpc>
                <a:spcPct val="90000"/>
              </a:lnSpc>
              <a:spcBef>
                <a:spcPts val="360"/>
              </a:spcBef>
              <a:spcAft>
                <a:spcPts val="0"/>
              </a:spcAft>
              <a:buClr>
                <a:schemeClr val="dk1"/>
              </a:buClr>
              <a:buSzPts val="1800"/>
              <a:buFont typeface="Arial"/>
              <a:buChar char="•"/>
            </a:pPr>
            <a:r>
              <a:rPr lang="en-US" sz="1800"/>
              <a:t>The appellation "parallel corpus" is considered ambiguous, as it may be used to refer to either kind of corpus.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Using the Web as a corpus</a:t>
            </a:r>
            <a:endParaRPr b="1">
              <a:solidFill>
                <a:schemeClr val="accent2"/>
              </a:solidFill>
            </a:endParaRPr>
          </a:p>
        </p:txBody>
      </p:sp>
      <p:sp>
        <p:nvSpPr>
          <p:cNvPr id="234" name="Google Shape;234;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15900" algn="l" rtl="0">
              <a:spcBef>
                <a:spcPts val="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The Web may be viewed as a very large corpus, which is constantly being updated, and cannot possibly be annotated.</a:t>
            </a:r>
            <a:endParaRPr/>
          </a:p>
          <a:p>
            <a:pPr marL="342900" lvl="0" indent="-228600" algn="l" rtl="0">
              <a:spcBef>
                <a:spcPts val="360"/>
              </a:spcBef>
              <a:spcAft>
                <a:spcPts val="0"/>
              </a:spcAft>
              <a:buClr>
                <a:schemeClr val="dk1"/>
              </a:buClr>
              <a:buSzPts val="1800"/>
              <a:buFont typeface="Arial"/>
              <a:buNone/>
            </a:pPr>
            <a:endParaRPr sz="1800"/>
          </a:p>
          <a:p>
            <a:pPr marL="742950" lvl="1" indent="-285750" algn="l" rtl="0">
              <a:spcBef>
                <a:spcPts val="320"/>
              </a:spcBef>
              <a:spcAft>
                <a:spcPts val="0"/>
              </a:spcAft>
              <a:buClr>
                <a:schemeClr val="dk1"/>
              </a:buClr>
              <a:buSzPts val="1600"/>
              <a:buFont typeface="Arial"/>
              <a:buChar char="–"/>
            </a:pPr>
            <a:r>
              <a:rPr lang="en-US" sz="1600"/>
              <a:t>If it is to be used as a sample for linguistic  exploration, questions must be raised about what exactly it is representative of.</a:t>
            </a:r>
            <a:endParaRPr/>
          </a:p>
          <a:p>
            <a:pPr marL="342900" lvl="0" indent="-241300" algn="l" rtl="0">
              <a:spcBef>
                <a:spcPts val="320"/>
              </a:spcBef>
              <a:spcAft>
                <a:spcPts val="0"/>
              </a:spcAft>
              <a:buClr>
                <a:schemeClr val="dk1"/>
              </a:buClr>
              <a:buSzPts val="1600"/>
              <a:buFont typeface="Arial"/>
              <a:buNone/>
            </a:pPr>
            <a:endParaRPr sz="1600"/>
          </a:p>
          <a:p>
            <a:pPr marL="742950" lvl="1" indent="-285750" algn="l" rtl="0">
              <a:spcBef>
                <a:spcPts val="320"/>
              </a:spcBef>
              <a:spcAft>
                <a:spcPts val="0"/>
              </a:spcAft>
              <a:buClr>
                <a:schemeClr val="dk1"/>
              </a:buClr>
              <a:buSzPts val="1600"/>
              <a:buFont typeface="Arial"/>
              <a:buChar char="–"/>
            </a:pPr>
            <a:r>
              <a:rPr lang="en-US" sz="1600"/>
              <a:t>It is probably biased as regards several social categories (age, gender, social class) and is consequently not representative of general usage.</a:t>
            </a:r>
            <a:endParaRPr/>
          </a:p>
          <a:p>
            <a:pPr marL="342900" lvl="0" indent="-241300" algn="l" rtl="0">
              <a:spcBef>
                <a:spcPts val="320"/>
              </a:spcBef>
              <a:spcAft>
                <a:spcPts val="0"/>
              </a:spcAft>
              <a:buClr>
                <a:schemeClr val="dk1"/>
              </a:buClr>
              <a:buSzPts val="1600"/>
              <a:buFont typeface="Arial"/>
              <a:buNone/>
            </a:pPr>
            <a:endParaRPr sz="1600"/>
          </a:p>
          <a:p>
            <a:pPr marL="742950" lvl="1" indent="-285750" algn="l" rtl="0">
              <a:spcBef>
                <a:spcPts val="320"/>
              </a:spcBef>
              <a:spcAft>
                <a:spcPts val="0"/>
              </a:spcAft>
              <a:buClr>
                <a:schemeClr val="dk1"/>
              </a:buClr>
              <a:buSzPts val="1600"/>
              <a:buFont typeface="Arial"/>
              <a:buChar char="–"/>
            </a:pPr>
            <a:r>
              <a:rPr lang="en-US" sz="1600"/>
              <a:t>Furthermore, an undefined percentage of its contents (probably high in English) is posted by non-natives.</a:t>
            </a:r>
            <a:endParaRPr/>
          </a:p>
          <a:p>
            <a:pPr marL="342900" lvl="0" indent="-190500" algn="l" rtl="0">
              <a:spcBef>
                <a:spcPts val="480"/>
              </a:spcBef>
              <a:spcAft>
                <a:spcPts val="0"/>
              </a:spcAft>
              <a:buClr>
                <a:schemeClr val="dk1"/>
              </a:buClr>
              <a:buSzPts val="2400"/>
              <a:buFont typeface="Arial"/>
              <a:buNone/>
            </a:pPr>
            <a:endParaRPr sz="2400"/>
          </a:p>
          <a:p>
            <a:pPr marL="342900" lvl="0" indent="-139700" algn="l" rtl="0">
              <a:spcBef>
                <a:spcPts val="640"/>
              </a:spcBef>
              <a:spcAft>
                <a:spcPts val="0"/>
              </a:spcAft>
              <a:buClr>
                <a:schemeClr val="dk1"/>
              </a:buClr>
              <a:buSzPts val="3200"/>
              <a:buFont typeface="Arial"/>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txBox="1">
            <a:spLocks noGrp="1"/>
          </p:cNvSpPr>
          <p:nvPr>
            <p:ph type="title"/>
          </p:nvPr>
        </p:nvSpPr>
        <p:spPr>
          <a:xfrm>
            <a:off x="457200" y="18864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Ideal Corpus – Representative and Balanced</a:t>
            </a:r>
            <a:endParaRPr/>
          </a:p>
        </p:txBody>
      </p:sp>
      <p:sp>
        <p:nvSpPr>
          <p:cNvPr id="240" name="Google Shape;240;p29"/>
          <p:cNvSpPr txBox="1">
            <a:spLocks noGrp="1"/>
          </p:cNvSpPr>
          <p:nvPr>
            <p:ph type="body" idx="1"/>
          </p:nvPr>
        </p:nvSpPr>
        <p:spPr>
          <a:xfrm>
            <a:off x="431293" y="1484784"/>
            <a:ext cx="8229600" cy="5544616"/>
          </a:xfrm>
          <a:prstGeom prst="rect">
            <a:avLst/>
          </a:prstGeom>
          <a:noFill/>
          <a:ln>
            <a:noFill/>
          </a:ln>
        </p:spPr>
        <p:txBody>
          <a:bodyPr spcFirstLastPara="1" wrap="square" lIns="91425" tIns="45700" rIns="91425" bIns="45700" anchor="t" anchorCtr="0">
            <a:noAutofit/>
          </a:bodyPr>
          <a:lstStyle/>
          <a:p>
            <a:pPr marL="342900" lvl="0" indent="-215900" algn="l" rtl="0">
              <a:spcBef>
                <a:spcPts val="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A corpus must be created by sampling the existing texts of a language. </a:t>
            </a:r>
            <a:endParaRPr/>
          </a:p>
          <a:p>
            <a:pPr marL="0" lvl="0" indent="0" algn="l" rtl="0">
              <a:spcBef>
                <a:spcPts val="400"/>
              </a:spcBef>
              <a:spcAft>
                <a:spcPts val="0"/>
              </a:spcAft>
              <a:buClr>
                <a:schemeClr val="dk1"/>
              </a:buClr>
              <a:buSzPts val="2000"/>
              <a:buFont typeface="Arial"/>
              <a:buNone/>
            </a:pPr>
            <a:endParaRPr sz="2000"/>
          </a:p>
          <a:p>
            <a:pPr marL="742950" lvl="1" indent="-285750" algn="l" rtl="0">
              <a:spcBef>
                <a:spcPts val="360"/>
              </a:spcBef>
              <a:spcAft>
                <a:spcPts val="0"/>
              </a:spcAft>
              <a:buClr>
                <a:srgbClr val="595959"/>
              </a:buClr>
              <a:buSzPts val="1800"/>
              <a:buFont typeface="Arial"/>
              <a:buChar char="–"/>
            </a:pPr>
            <a:r>
              <a:rPr lang="en-US" sz="1800">
                <a:solidFill>
                  <a:srgbClr val="595959"/>
                </a:solidFill>
              </a:rPr>
              <a:t>Since any sampling procedure inherently contains the possibility of skew­ing the dataset, care should be taken to ensure that the corpus is representative of the “full range of variability in a population”. </a:t>
            </a:r>
            <a:endParaRPr/>
          </a:p>
          <a:p>
            <a:pPr marL="457200" lvl="1" indent="0" algn="l" rtl="0">
              <a:spcBef>
                <a:spcPts val="360"/>
              </a:spcBef>
              <a:spcAft>
                <a:spcPts val="0"/>
              </a:spcAft>
              <a:buClr>
                <a:schemeClr val="dk1"/>
              </a:buClr>
              <a:buSzPts val="1800"/>
              <a:buFont typeface="Arial"/>
              <a:buNone/>
            </a:pPr>
            <a:endParaRPr sz="1800">
              <a:solidFill>
                <a:srgbClr val="595959"/>
              </a:solidFill>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The “population” being sampled will be determined by the goal and scope of your annotation task.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0"/>
          <p:cNvSpPr txBox="1">
            <a:spLocks noGrp="1"/>
          </p:cNvSpPr>
          <p:nvPr>
            <p:ph type="title"/>
          </p:nvPr>
        </p:nvSpPr>
        <p:spPr>
          <a:xfrm>
            <a:off x="457200" y="18864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Ideal Corpus – Representative and Balanced (cont.)</a:t>
            </a:r>
            <a:endParaRPr/>
          </a:p>
        </p:txBody>
      </p:sp>
      <p:sp>
        <p:nvSpPr>
          <p:cNvPr id="246" name="Google Shape;246;p30"/>
          <p:cNvSpPr txBox="1">
            <a:spLocks noGrp="1"/>
          </p:cNvSpPr>
          <p:nvPr>
            <p:ph type="body" idx="1"/>
          </p:nvPr>
        </p:nvSpPr>
        <p:spPr>
          <a:xfrm>
            <a:off x="431293" y="1772816"/>
            <a:ext cx="8229600" cy="554461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a:t>The other important concept in corpus creation is that of balance. </a:t>
            </a:r>
            <a:endParaRPr/>
          </a:p>
          <a:p>
            <a:pPr marL="342900" lvl="0" indent="-342900" algn="l" rtl="0">
              <a:spcBef>
                <a:spcPts val="400"/>
              </a:spcBef>
              <a:spcAft>
                <a:spcPts val="0"/>
              </a:spcAft>
              <a:buClr>
                <a:schemeClr val="dk1"/>
              </a:buClr>
              <a:buSzPts val="2000"/>
              <a:buFont typeface="Arial"/>
              <a:buChar char="•"/>
            </a:pPr>
            <a:r>
              <a:rPr lang="en-US" sz="2000"/>
              <a:t>Sinclair (2005) de­scribes a corpus as balanced this way: </a:t>
            </a:r>
            <a:r>
              <a:rPr lang="en-US" sz="2000">
                <a:solidFill>
                  <a:schemeClr val="lt2"/>
                </a:solidFill>
              </a:rPr>
              <a:t>“the proportions of different kinds of text it con­tains should correspond with informed and intuitive judgments.” </a:t>
            </a:r>
            <a:endParaRPr/>
          </a:p>
          <a:p>
            <a:pPr marL="742950" lvl="1" indent="-184150" algn="l" rtl="0">
              <a:spcBef>
                <a:spcPts val="320"/>
              </a:spcBef>
              <a:spcAft>
                <a:spcPts val="0"/>
              </a:spcAft>
              <a:buClr>
                <a:schemeClr val="dk1"/>
              </a:buClr>
              <a:buSzPts val="1600"/>
              <a:buFont typeface="Arial"/>
              <a:buNone/>
            </a:pPr>
            <a:endParaRPr sz="1600">
              <a:solidFill>
                <a:srgbClr val="595959"/>
              </a:solidFill>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This applies predom­inantly to corpora that are taking samples from different types of text: for example, a corpus that wants to represent “American English” would have to include all types of written and spoken texts, from newspaper articles to chat room discussions to television transcripts, book samples, and so on. </a:t>
            </a:r>
            <a:endParaRPr/>
          </a:p>
          <a:p>
            <a:pPr marL="742950" lvl="1" indent="-171450" algn="l" rtl="0">
              <a:spcBef>
                <a:spcPts val="360"/>
              </a:spcBef>
              <a:spcAft>
                <a:spcPts val="0"/>
              </a:spcAft>
              <a:buClr>
                <a:schemeClr val="dk1"/>
              </a:buClr>
              <a:buSzPts val="1800"/>
              <a:buFont typeface="Arial"/>
              <a:buNone/>
            </a:pPr>
            <a:endParaRPr sz="1800">
              <a:solidFill>
                <a:srgbClr val="595959"/>
              </a:solidFill>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A corpus that has been predefined to require a smaller sample will be easier to balance, simply because there will be fewer directions in which the scope of the corpus can be expanded, but the utility of the corpus for general research purposes will be correspondingly decreased.</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1"/>
          <p:cNvSpPr txBox="1">
            <a:spLocks noGrp="1"/>
          </p:cNvSpPr>
          <p:nvPr>
            <p:ph type="title"/>
          </p:nvPr>
        </p:nvSpPr>
        <p:spPr>
          <a:xfrm>
            <a:off x="457200" y="18864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Balanced Corpora? </a:t>
            </a:r>
            <a:endParaRPr/>
          </a:p>
        </p:txBody>
      </p:sp>
      <p:sp>
        <p:nvSpPr>
          <p:cNvPr id="252" name="Google Shape;252;p31"/>
          <p:cNvSpPr txBox="1">
            <a:spLocks noGrp="1"/>
          </p:cNvSpPr>
          <p:nvPr>
            <p:ph type="body" idx="1"/>
          </p:nvPr>
        </p:nvSpPr>
        <p:spPr>
          <a:xfrm>
            <a:off x="459912" y="1124744"/>
            <a:ext cx="8229600" cy="5544616"/>
          </a:xfrm>
          <a:prstGeom prst="rect">
            <a:avLst/>
          </a:prstGeom>
          <a:noFill/>
          <a:ln>
            <a:noFill/>
          </a:ln>
        </p:spPr>
        <p:txBody>
          <a:bodyPr spcFirstLastPara="1" wrap="square" lIns="91425" tIns="45700" rIns="91425" bIns="45700" anchor="t" anchorCtr="0">
            <a:noAutofit/>
          </a:bodyPr>
          <a:lstStyle/>
          <a:p>
            <a:pPr marL="342900" lvl="0" indent="-241300" algn="l" rtl="0">
              <a:spcBef>
                <a:spcPts val="0"/>
              </a:spcBef>
              <a:spcAft>
                <a:spcPts val="0"/>
              </a:spcAft>
              <a:buClr>
                <a:schemeClr val="dk1"/>
              </a:buClr>
              <a:buSzPts val="1600"/>
              <a:buFont typeface="Arial"/>
              <a:buNone/>
            </a:pPr>
            <a:endParaRPr sz="1600"/>
          </a:p>
          <a:p>
            <a:pPr marL="342900" lvl="0" indent="-342900" algn="just" rtl="0">
              <a:spcBef>
                <a:spcPts val="400"/>
              </a:spcBef>
              <a:spcAft>
                <a:spcPts val="0"/>
              </a:spcAft>
              <a:buClr>
                <a:srgbClr val="595959"/>
              </a:buClr>
              <a:buSzPts val="2000"/>
              <a:buFont typeface="Arial"/>
              <a:buChar char="•"/>
            </a:pPr>
            <a:r>
              <a:rPr lang="en-US" sz="2000">
                <a:solidFill>
                  <a:srgbClr val="595959"/>
                </a:solidFill>
              </a:rPr>
              <a:t>The notion of a corpus being balanced is an idea that has been around since the 1980s, but it is still a rather fuzzy notion and difficult to define strictly. </a:t>
            </a:r>
            <a:endParaRPr/>
          </a:p>
          <a:p>
            <a:pPr marL="342900" lvl="0" indent="-215900" algn="just" rtl="0">
              <a:spcBef>
                <a:spcPts val="400"/>
              </a:spcBef>
              <a:spcAft>
                <a:spcPts val="0"/>
              </a:spcAft>
              <a:buClr>
                <a:schemeClr val="dk1"/>
              </a:buClr>
              <a:buSzPts val="2000"/>
              <a:buFont typeface="Arial"/>
              <a:buNone/>
            </a:pPr>
            <a:endParaRPr sz="2000">
              <a:solidFill>
                <a:srgbClr val="595959"/>
              </a:solidFill>
            </a:endParaRPr>
          </a:p>
          <a:p>
            <a:pPr marL="342900" lvl="0" indent="-342900" algn="just" rtl="0">
              <a:spcBef>
                <a:spcPts val="400"/>
              </a:spcBef>
              <a:spcAft>
                <a:spcPts val="0"/>
              </a:spcAft>
              <a:buClr>
                <a:srgbClr val="595959"/>
              </a:buClr>
              <a:buSzPts val="2000"/>
              <a:buFont typeface="Arial"/>
              <a:buChar char="•"/>
            </a:pPr>
            <a:r>
              <a:rPr lang="en-US" sz="2000">
                <a:solidFill>
                  <a:srgbClr val="595959"/>
                </a:solidFill>
              </a:rPr>
              <a:t>Atkins and Ostler (1992) propose a formulation of attributes that can be used to define the types of text, and thereby contribute to creating a balanced corpus.</a:t>
            </a:r>
            <a:endParaRPr/>
          </a:p>
          <a:p>
            <a:pPr marL="342900" lvl="0" indent="-190500" algn="l" rtl="0">
              <a:spcBef>
                <a:spcPts val="480"/>
              </a:spcBef>
              <a:spcAft>
                <a:spcPts val="0"/>
              </a:spcAft>
              <a:buClr>
                <a:schemeClr val="dk1"/>
              </a:buClr>
              <a:buSzPts val="2400"/>
              <a:buFont typeface="Arial"/>
              <a:buNone/>
            </a:pP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gf13f16700f_0_525"/>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How to Import JSON Data</a:t>
            </a:r>
            <a:endParaRPr sz="4000" b="1">
              <a:solidFill>
                <a:schemeClr val="accent2"/>
              </a:solidFill>
            </a:endParaRPr>
          </a:p>
        </p:txBody>
      </p:sp>
      <p:sp>
        <p:nvSpPr>
          <p:cNvPr id="409" name="Google Shape;409;gf13f16700f_0_525"/>
          <p:cNvSpPr txBox="1">
            <a:spLocks noGrp="1"/>
          </p:cNvSpPr>
          <p:nvPr>
            <p:ph type="body" idx="1"/>
          </p:nvPr>
        </p:nvSpPr>
        <p:spPr>
          <a:xfrm>
            <a:off x="611560" y="1375522"/>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600"/>
              <a:buFont typeface="Arial"/>
              <a:buNone/>
            </a:pPr>
            <a:r>
              <a:rPr lang="en-US" sz="1600"/>
              <a:t>  </a:t>
            </a:r>
            <a:r>
              <a:rPr lang="en-US" sz="1600">
                <a:solidFill>
                  <a:schemeClr val="lt2"/>
                </a:solidFill>
              </a:rPr>
              <a:t>import json</a:t>
            </a:r>
            <a:endParaRPr/>
          </a:p>
          <a:p>
            <a:pPr marL="0" lvl="0" indent="0" algn="l" rtl="0">
              <a:spcBef>
                <a:spcPts val="320"/>
              </a:spcBef>
              <a:spcAft>
                <a:spcPts val="0"/>
              </a:spcAft>
              <a:buClr>
                <a:schemeClr val="dk1"/>
              </a:buClr>
              <a:buSzPts val="1600"/>
              <a:buFont typeface="Arial"/>
              <a:buNone/>
            </a:pPr>
            <a:endParaRPr sz="1600">
              <a:solidFill>
                <a:schemeClr val="lt2"/>
              </a:solidFill>
            </a:endParaRPr>
          </a:p>
          <a:p>
            <a:pPr marL="0" lvl="0" indent="0" algn="l" rtl="0">
              <a:spcBef>
                <a:spcPts val="320"/>
              </a:spcBef>
              <a:spcAft>
                <a:spcPts val="0"/>
              </a:spcAft>
              <a:buClr>
                <a:schemeClr val="lt2"/>
              </a:buClr>
              <a:buSzPts val="1600"/>
              <a:buFont typeface="Arial"/>
              <a:buNone/>
            </a:pPr>
            <a:r>
              <a:rPr lang="en-US" sz="1600">
                <a:solidFill>
                  <a:schemeClr val="lt2"/>
                </a:solidFill>
              </a:rPr>
              <a:t>  json_data = open('data-text.json').read()   </a:t>
            </a:r>
            <a:endParaRPr/>
          </a:p>
          <a:p>
            <a:pPr marL="0" lvl="0" indent="0" algn="l" rtl="0">
              <a:spcBef>
                <a:spcPts val="320"/>
              </a:spcBef>
              <a:spcAft>
                <a:spcPts val="0"/>
              </a:spcAft>
              <a:buClr>
                <a:schemeClr val="lt2"/>
              </a:buClr>
              <a:buSzPts val="1600"/>
              <a:buFont typeface="Arial"/>
              <a:buNone/>
            </a:pPr>
            <a:r>
              <a:rPr lang="en-US" sz="1600">
                <a:solidFill>
                  <a:schemeClr val="lt2"/>
                </a:solidFill>
              </a:rPr>
              <a:t>  data = json.loads(json_data) </a:t>
            </a:r>
            <a:endParaRPr/>
          </a:p>
          <a:p>
            <a:pPr marL="0" lvl="0" indent="0" algn="l" rtl="0">
              <a:spcBef>
                <a:spcPts val="320"/>
              </a:spcBef>
              <a:spcAft>
                <a:spcPts val="0"/>
              </a:spcAft>
              <a:buClr>
                <a:schemeClr val="lt2"/>
              </a:buClr>
              <a:buSzPts val="1600"/>
              <a:buFont typeface="Arial"/>
              <a:buNone/>
            </a:pPr>
            <a:r>
              <a:rPr lang="en-US" sz="1600">
                <a:solidFill>
                  <a:schemeClr val="lt2"/>
                </a:solidFill>
              </a:rPr>
              <a:t>  for item in data: </a:t>
            </a:r>
            <a:endParaRPr/>
          </a:p>
          <a:p>
            <a:pPr marL="0" lvl="0" indent="0" algn="l" rtl="0">
              <a:spcBef>
                <a:spcPts val="320"/>
              </a:spcBef>
              <a:spcAft>
                <a:spcPts val="0"/>
              </a:spcAft>
              <a:buClr>
                <a:schemeClr val="lt2"/>
              </a:buClr>
              <a:buSzPts val="1600"/>
              <a:buFont typeface="Arial"/>
              <a:buNone/>
            </a:pPr>
            <a:r>
              <a:rPr lang="en-US" sz="1600">
                <a:solidFill>
                  <a:schemeClr val="lt2"/>
                </a:solidFill>
              </a:rPr>
              <a:t>      print item</a:t>
            </a:r>
            <a:endParaRPr/>
          </a:p>
        </p:txBody>
      </p:sp>
      <p:sp>
        <p:nvSpPr>
          <p:cNvPr id="410" name="Google Shape;410;gf13f16700f_0_525"/>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11" name="Google Shape;411;gf13f16700f_0_525"/>
          <p:cNvSpPr/>
          <p:nvPr/>
        </p:nvSpPr>
        <p:spPr>
          <a:xfrm>
            <a:off x="611560" y="3284984"/>
            <a:ext cx="7967700" cy="3416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Imports the json Python library, which we will use to process the JSON. Uses the built-in Python function open to open the file.</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The filename is data-text.json (and this is the first argument for our open function).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This line of codecalls the open file’s read method, which will read the file and store it in the json_data variable.Uses json.loads() to load JSON data into Python.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The data variable catches the output. Iterates over the data using a for loop and prints each item, which will be the output in this example.</a:t>
            </a:r>
            <a:endParaRPr/>
          </a:p>
        </p:txBody>
      </p:sp>
    </p:spTree>
    <p:extLst>
      <p:ext uri="{BB962C8B-B14F-4D97-AF65-F5344CB8AC3E}">
        <p14:creationId xmlns:p14="http://schemas.microsoft.com/office/powerpoint/2010/main" val="17249540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2"/>
          <p:cNvSpPr txBox="1">
            <a:spLocks noGrp="1"/>
          </p:cNvSpPr>
          <p:nvPr>
            <p:ph type="title"/>
          </p:nvPr>
        </p:nvSpPr>
        <p:spPr>
          <a:xfrm>
            <a:off x="457200" y="18864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Balanced Corpora? </a:t>
            </a:r>
            <a:endParaRPr/>
          </a:p>
        </p:txBody>
      </p:sp>
      <p:sp>
        <p:nvSpPr>
          <p:cNvPr id="259" name="Google Shape;259;p32"/>
          <p:cNvSpPr txBox="1">
            <a:spLocks noGrp="1"/>
          </p:cNvSpPr>
          <p:nvPr>
            <p:ph type="body" idx="1"/>
          </p:nvPr>
        </p:nvSpPr>
        <p:spPr>
          <a:xfrm>
            <a:off x="459912" y="1124744"/>
            <a:ext cx="8229600" cy="5544616"/>
          </a:xfrm>
          <a:prstGeom prst="rect">
            <a:avLst/>
          </a:prstGeom>
          <a:noFill/>
          <a:ln>
            <a:noFill/>
          </a:ln>
        </p:spPr>
        <p:txBody>
          <a:bodyPr spcFirstLastPara="1" wrap="square" lIns="91425" tIns="45700" rIns="91425" bIns="45700" anchor="t" anchorCtr="0">
            <a:noAutofit/>
          </a:bodyPr>
          <a:lstStyle/>
          <a:p>
            <a:pPr marL="342900" lvl="0" indent="-241300" algn="l" rtl="0">
              <a:spcBef>
                <a:spcPts val="0"/>
              </a:spcBef>
              <a:spcAft>
                <a:spcPts val="0"/>
              </a:spcAft>
              <a:buClr>
                <a:schemeClr val="dk1"/>
              </a:buClr>
              <a:buSzPts val="1600"/>
              <a:buFont typeface="Arial"/>
              <a:buNone/>
            </a:pPr>
            <a:endParaRPr sz="1600"/>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80"/>
              </a:spcBef>
              <a:spcAft>
                <a:spcPts val="0"/>
              </a:spcAft>
              <a:buClr>
                <a:schemeClr val="dk1"/>
              </a:buClr>
              <a:buSzPts val="2400"/>
              <a:buFont typeface="Arial"/>
              <a:buChar char="•"/>
            </a:pPr>
            <a:r>
              <a:rPr lang="en-US" sz="2400" b="1"/>
              <a:t>Two well-known corpora can be compared for their effort to balance the content of the texts. </a:t>
            </a:r>
            <a:endParaRPr/>
          </a:p>
          <a:p>
            <a:pPr marL="742950" lvl="1" indent="-171450" algn="l" rtl="0">
              <a:spcBef>
                <a:spcPts val="360"/>
              </a:spcBef>
              <a:spcAft>
                <a:spcPts val="0"/>
              </a:spcAft>
              <a:buClr>
                <a:schemeClr val="dk1"/>
              </a:buClr>
              <a:buSzPts val="1800"/>
              <a:buFont typeface="Arial"/>
              <a:buNone/>
            </a:pPr>
            <a:endParaRPr sz="1800"/>
          </a:p>
          <a:p>
            <a:pPr marL="742950" lvl="1" indent="-285750" algn="l" rtl="0">
              <a:spcBef>
                <a:spcPts val="360"/>
              </a:spcBef>
              <a:spcAft>
                <a:spcPts val="0"/>
              </a:spcAft>
              <a:buClr>
                <a:srgbClr val="595959"/>
              </a:buClr>
              <a:buSzPts val="1800"/>
              <a:buFont typeface="Arial"/>
              <a:buChar char="–"/>
            </a:pPr>
            <a:r>
              <a:rPr lang="en-US" sz="1800">
                <a:solidFill>
                  <a:srgbClr val="595959"/>
                </a:solidFill>
              </a:rPr>
              <a:t>The Penn TreeBank (Marcus et al. 1993) is a 4.5-million-word corpus that contains texts from four sources: the Wall Street Journal, the Brown Corpus, ATIS, and the Switchboard Corpus. </a:t>
            </a:r>
            <a:endParaRPr/>
          </a:p>
          <a:p>
            <a:pPr marL="742950" lvl="1" indent="-171450" algn="l" rtl="0">
              <a:spcBef>
                <a:spcPts val="360"/>
              </a:spcBef>
              <a:spcAft>
                <a:spcPts val="0"/>
              </a:spcAft>
              <a:buClr>
                <a:schemeClr val="dk1"/>
              </a:buClr>
              <a:buSzPts val="1800"/>
              <a:buFont typeface="Arial"/>
              <a:buNone/>
            </a:pPr>
            <a:endParaRPr sz="1800">
              <a:solidFill>
                <a:srgbClr val="595959"/>
              </a:solidFill>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By contrast, the BNC is a 100-million-word corpus that contains texts from a broad range of genres, domains, and media</a:t>
            </a:r>
            <a:endParaRPr/>
          </a:p>
          <a:p>
            <a:pPr marL="742950" lvl="1" indent="-171450" algn="l" rtl="0">
              <a:spcBef>
                <a:spcPts val="360"/>
              </a:spcBef>
              <a:spcAft>
                <a:spcPts val="0"/>
              </a:spcAft>
              <a:buClr>
                <a:schemeClr val="dk1"/>
              </a:buClr>
              <a:buSzPts val="1800"/>
              <a:buFont typeface="Arial"/>
              <a:buNone/>
            </a:pPr>
            <a:endParaRPr sz="1800">
              <a:solidFill>
                <a:srgbClr val="595959"/>
              </a:solidFill>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The most diverse subcorpus within the Penn TreeBank is the Brown Corpus, which is a 1-million-word corpus consisting of 500 English text samples, each one approximately 2,000 words</a:t>
            </a:r>
            <a:r>
              <a:rPr lang="en-US" sz="1600">
                <a:solidFill>
                  <a:srgbClr val="595959"/>
                </a:solidFill>
              </a:rPr>
              <a: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3"/>
          <p:cNvSpPr txBox="1">
            <a:spLocks noGrp="1"/>
          </p:cNvSpPr>
          <p:nvPr>
            <p:ph type="title"/>
          </p:nvPr>
        </p:nvSpPr>
        <p:spPr>
          <a:xfrm>
            <a:off x="457200" y="18864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Distribution within a corpora</a:t>
            </a:r>
            <a:endParaRPr/>
          </a:p>
        </p:txBody>
      </p:sp>
      <p:sp>
        <p:nvSpPr>
          <p:cNvPr id="265" name="Google Shape;265;p33"/>
          <p:cNvSpPr txBox="1">
            <a:spLocks noGrp="1"/>
          </p:cNvSpPr>
          <p:nvPr>
            <p:ph type="body" idx="1"/>
          </p:nvPr>
        </p:nvSpPr>
        <p:spPr>
          <a:xfrm>
            <a:off x="459912" y="1124744"/>
            <a:ext cx="8229600" cy="5544616"/>
          </a:xfrm>
          <a:prstGeom prst="rect">
            <a:avLst/>
          </a:prstGeom>
          <a:noFill/>
          <a:ln>
            <a:noFill/>
          </a:ln>
        </p:spPr>
        <p:txBody>
          <a:bodyPr spcFirstLastPara="1" wrap="square" lIns="91425" tIns="45700" rIns="91425" bIns="45700" anchor="t" anchorCtr="0">
            <a:noAutofit/>
          </a:bodyPr>
          <a:lstStyle/>
          <a:p>
            <a:pPr marL="342900" lvl="0" indent="-241300" algn="l" rtl="0">
              <a:spcBef>
                <a:spcPts val="0"/>
              </a:spcBef>
              <a:spcAft>
                <a:spcPts val="0"/>
              </a:spcAft>
              <a:buClr>
                <a:schemeClr val="dk1"/>
              </a:buClr>
              <a:buSzPts val="1600"/>
              <a:buFont typeface="Arial"/>
              <a:buNone/>
            </a:pPr>
            <a:endParaRPr sz="1600"/>
          </a:p>
          <a:p>
            <a:pPr marL="342900" lvl="0" indent="-215900" algn="l" rtl="0">
              <a:spcBef>
                <a:spcPts val="400"/>
              </a:spcBef>
              <a:spcAft>
                <a:spcPts val="0"/>
              </a:spcAft>
              <a:buClr>
                <a:schemeClr val="dk1"/>
              </a:buClr>
              <a:buSzPts val="2000"/>
              <a:buFont typeface="Arial"/>
              <a:buNone/>
            </a:pPr>
            <a:endParaRPr sz="2000"/>
          </a:p>
        </p:txBody>
      </p:sp>
      <p:pic>
        <p:nvPicPr>
          <p:cNvPr id="266" name="Google Shape;266;p33" descr="A picture containing drawing&#10;&#10;Description automatically generated"/>
          <p:cNvPicPr preferRelativeResize="0"/>
          <p:nvPr/>
        </p:nvPicPr>
        <p:blipFill rotWithShape="1">
          <a:blip r:embed="rId3">
            <a:alphaModFix/>
          </a:blip>
          <a:srcRect/>
          <a:stretch/>
        </p:blipFill>
        <p:spPr>
          <a:xfrm>
            <a:off x="2339752" y="1162844"/>
            <a:ext cx="4152900" cy="2209800"/>
          </a:xfrm>
          <a:prstGeom prst="rect">
            <a:avLst/>
          </a:prstGeom>
          <a:noFill/>
          <a:ln>
            <a:noFill/>
          </a:ln>
        </p:spPr>
      </p:pic>
      <p:sp>
        <p:nvSpPr>
          <p:cNvPr id="267" name="Google Shape;267;p33"/>
          <p:cNvSpPr/>
          <p:nvPr/>
        </p:nvSpPr>
        <p:spPr>
          <a:xfrm>
            <a:off x="454488" y="3996968"/>
            <a:ext cx="8437992"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595959"/>
                </a:solidFill>
                <a:latin typeface="Arial"/>
                <a:ea typeface="Arial"/>
                <a:cs typeface="Arial"/>
                <a:sym typeface="Arial"/>
              </a:rPr>
              <a:t>TimeBank is a selection of 183 news articles that have been annotated with time and event information. </a:t>
            </a:r>
            <a:endParaRPr sz="1800">
              <a:solidFill>
                <a:srgbClr val="595959"/>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rgbClr val="595959"/>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rgbClr val="595959"/>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595959"/>
                </a:solidFill>
                <a:latin typeface="Arial"/>
                <a:ea typeface="Arial"/>
                <a:cs typeface="Arial"/>
                <a:sym typeface="Arial"/>
              </a:rPr>
              <a:t>However, not all the articles in TimeBank were produced the same way: some are broadcast transcripts, some are articles from a daily newspaper, and some were written for broadcast over the newswire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4"/>
          <p:cNvSpPr txBox="1">
            <a:spLocks noGrp="1"/>
          </p:cNvSpPr>
          <p:nvPr>
            <p:ph type="title"/>
          </p:nvPr>
        </p:nvSpPr>
        <p:spPr>
          <a:xfrm>
            <a:off x="457200" y="18864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Distribution within a corpora</a:t>
            </a:r>
            <a:endParaRPr/>
          </a:p>
        </p:txBody>
      </p:sp>
      <p:sp>
        <p:nvSpPr>
          <p:cNvPr id="274" name="Google Shape;274;p34"/>
          <p:cNvSpPr txBox="1">
            <a:spLocks noGrp="1"/>
          </p:cNvSpPr>
          <p:nvPr>
            <p:ph type="body" idx="1"/>
          </p:nvPr>
        </p:nvSpPr>
        <p:spPr>
          <a:xfrm>
            <a:off x="459912" y="1124744"/>
            <a:ext cx="8229600" cy="5544616"/>
          </a:xfrm>
          <a:prstGeom prst="rect">
            <a:avLst/>
          </a:prstGeom>
          <a:noFill/>
          <a:ln>
            <a:noFill/>
          </a:ln>
        </p:spPr>
        <p:txBody>
          <a:bodyPr spcFirstLastPara="1" wrap="square" lIns="91425" tIns="45700" rIns="91425" bIns="45700" anchor="t" anchorCtr="0">
            <a:noAutofit/>
          </a:bodyPr>
          <a:lstStyle/>
          <a:p>
            <a:pPr marL="342900" lvl="0" indent="-241300" algn="l" rtl="0">
              <a:spcBef>
                <a:spcPts val="0"/>
              </a:spcBef>
              <a:spcAft>
                <a:spcPts val="0"/>
              </a:spcAft>
              <a:buClr>
                <a:schemeClr val="dk1"/>
              </a:buClr>
              <a:buSzPts val="1600"/>
              <a:buFont typeface="Arial"/>
              <a:buNone/>
            </a:pPr>
            <a:endParaRPr sz="1600"/>
          </a:p>
          <a:p>
            <a:pPr marL="342900" lvl="0" indent="-215900" algn="l" rtl="0">
              <a:spcBef>
                <a:spcPts val="400"/>
              </a:spcBef>
              <a:spcAft>
                <a:spcPts val="0"/>
              </a:spcAft>
              <a:buClr>
                <a:schemeClr val="dk1"/>
              </a:buClr>
              <a:buSzPts val="2000"/>
              <a:buFont typeface="Arial"/>
              <a:buNone/>
            </a:pPr>
            <a:endParaRPr sz="2000"/>
          </a:p>
        </p:txBody>
      </p:sp>
      <p:sp>
        <p:nvSpPr>
          <p:cNvPr id="275" name="Google Shape;275;p34"/>
          <p:cNvSpPr/>
          <p:nvPr/>
        </p:nvSpPr>
        <p:spPr>
          <a:xfrm>
            <a:off x="464300" y="1510115"/>
            <a:ext cx="822792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595959"/>
                </a:solidFill>
                <a:latin typeface="Arial"/>
                <a:ea typeface="Arial"/>
                <a:cs typeface="Arial"/>
                <a:sym typeface="Arial"/>
              </a:rPr>
              <a:t>The British National Corpus (BNC) is another example of a corpus that draws from many sources—sources even more disparate than those in TimeBank. </a:t>
            </a:r>
            <a:endParaRPr/>
          </a:p>
        </p:txBody>
      </p:sp>
      <p:pic>
        <p:nvPicPr>
          <p:cNvPr id="276" name="Google Shape;276;p34" descr="A screenshot of a cell phone&#10;&#10;Description automatically generated"/>
          <p:cNvPicPr preferRelativeResize="0"/>
          <p:nvPr/>
        </p:nvPicPr>
        <p:blipFill rotWithShape="1">
          <a:blip r:embed="rId3">
            <a:alphaModFix/>
          </a:blip>
          <a:srcRect/>
          <a:stretch/>
        </p:blipFill>
        <p:spPr>
          <a:xfrm>
            <a:off x="3194659" y="3092550"/>
            <a:ext cx="5196365" cy="2794272"/>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5"/>
          <p:cNvSpPr txBox="1">
            <a:spLocks noGrp="1"/>
          </p:cNvSpPr>
          <p:nvPr>
            <p:ph type="title"/>
          </p:nvPr>
        </p:nvSpPr>
        <p:spPr>
          <a:xfrm>
            <a:off x="457200" y="18864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Sampling of important corpora</a:t>
            </a:r>
            <a:endParaRPr/>
          </a:p>
        </p:txBody>
      </p:sp>
      <p:sp>
        <p:nvSpPr>
          <p:cNvPr id="283" name="Google Shape;283;p35"/>
          <p:cNvSpPr txBox="1">
            <a:spLocks noGrp="1"/>
          </p:cNvSpPr>
          <p:nvPr>
            <p:ph type="body" idx="1"/>
          </p:nvPr>
        </p:nvSpPr>
        <p:spPr>
          <a:xfrm>
            <a:off x="459912" y="1124744"/>
            <a:ext cx="8229600" cy="5544616"/>
          </a:xfrm>
          <a:prstGeom prst="rect">
            <a:avLst/>
          </a:prstGeom>
          <a:noFill/>
          <a:ln>
            <a:noFill/>
          </a:ln>
        </p:spPr>
        <p:txBody>
          <a:bodyPr spcFirstLastPara="1" wrap="square" lIns="91425" tIns="45700" rIns="91425" bIns="45700" anchor="t" anchorCtr="0">
            <a:noAutofit/>
          </a:bodyPr>
          <a:lstStyle/>
          <a:p>
            <a:pPr marL="342900" lvl="0" indent="-241300" algn="l" rtl="0">
              <a:spcBef>
                <a:spcPts val="0"/>
              </a:spcBef>
              <a:spcAft>
                <a:spcPts val="0"/>
              </a:spcAft>
              <a:buClr>
                <a:schemeClr val="dk1"/>
              </a:buClr>
              <a:buSzPts val="1600"/>
              <a:buFont typeface="Arial"/>
              <a:buNone/>
            </a:pPr>
            <a:endParaRPr sz="1600"/>
          </a:p>
          <a:p>
            <a:pPr marL="342900" lvl="0" indent="-215900" algn="l" rtl="0">
              <a:spcBef>
                <a:spcPts val="400"/>
              </a:spcBef>
              <a:spcAft>
                <a:spcPts val="0"/>
              </a:spcAft>
              <a:buClr>
                <a:schemeClr val="dk1"/>
              </a:buClr>
              <a:buSzPts val="2000"/>
              <a:buFont typeface="Arial"/>
              <a:buNone/>
            </a:pPr>
            <a:endParaRPr sz="2000"/>
          </a:p>
        </p:txBody>
      </p:sp>
      <p:pic>
        <p:nvPicPr>
          <p:cNvPr id="284" name="Google Shape;284;p35" descr="A picture containing graphical user interface, application&#10;&#10;Description automatically generated"/>
          <p:cNvPicPr preferRelativeResize="0"/>
          <p:nvPr/>
        </p:nvPicPr>
        <p:blipFill rotWithShape="1">
          <a:blip r:embed="rId3">
            <a:alphaModFix/>
          </a:blip>
          <a:srcRect/>
          <a:stretch/>
        </p:blipFill>
        <p:spPr>
          <a:xfrm>
            <a:off x="717550" y="1772816"/>
            <a:ext cx="7708900" cy="1778000"/>
          </a:xfrm>
          <a:prstGeom prst="rect">
            <a:avLst/>
          </a:prstGeom>
          <a:noFill/>
          <a:ln>
            <a:noFill/>
          </a:ln>
        </p:spPr>
      </p:pic>
      <p:pic>
        <p:nvPicPr>
          <p:cNvPr id="285" name="Google Shape;285;p35" descr="Graphical user interface, text, application, email&#10;&#10;Description automatically generated"/>
          <p:cNvPicPr preferRelativeResize="0"/>
          <p:nvPr/>
        </p:nvPicPr>
        <p:blipFill rotWithShape="1">
          <a:blip r:embed="rId4">
            <a:alphaModFix/>
          </a:blip>
          <a:srcRect/>
          <a:stretch/>
        </p:blipFill>
        <p:spPr>
          <a:xfrm>
            <a:off x="643409" y="4124980"/>
            <a:ext cx="7759700" cy="20320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6"/>
          <p:cNvSpPr txBox="1">
            <a:spLocks noGrp="1"/>
          </p:cNvSpPr>
          <p:nvPr>
            <p:ph type="title"/>
          </p:nvPr>
        </p:nvSpPr>
        <p:spPr>
          <a:xfrm>
            <a:off x="457200" y="18864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Usage of corpora</a:t>
            </a:r>
            <a:endParaRPr/>
          </a:p>
        </p:txBody>
      </p:sp>
      <p:sp>
        <p:nvSpPr>
          <p:cNvPr id="292" name="Google Shape;292;p36"/>
          <p:cNvSpPr txBox="1">
            <a:spLocks noGrp="1"/>
          </p:cNvSpPr>
          <p:nvPr>
            <p:ph type="body" idx="1"/>
          </p:nvPr>
        </p:nvSpPr>
        <p:spPr>
          <a:xfrm>
            <a:off x="459912" y="1124744"/>
            <a:ext cx="8229600" cy="5544616"/>
          </a:xfrm>
          <a:prstGeom prst="rect">
            <a:avLst/>
          </a:prstGeom>
          <a:noFill/>
          <a:ln>
            <a:noFill/>
          </a:ln>
        </p:spPr>
        <p:txBody>
          <a:bodyPr spcFirstLastPara="1" wrap="square" lIns="91425" tIns="45700" rIns="91425" bIns="45700" anchor="t" anchorCtr="0">
            <a:noAutofit/>
          </a:bodyPr>
          <a:lstStyle/>
          <a:p>
            <a:pPr marL="342900" lvl="0" indent="-241300" algn="l" rtl="0">
              <a:spcBef>
                <a:spcPts val="0"/>
              </a:spcBef>
              <a:spcAft>
                <a:spcPts val="0"/>
              </a:spcAft>
              <a:buClr>
                <a:schemeClr val="dk1"/>
              </a:buClr>
              <a:buSzPts val="1600"/>
              <a:buFont typeface="Arial"/>
              <a:buNone/>
            </a:pPr>
            <a:endParaRPr sz="1600"/>
          </a:p>
          <a:p>
            <a:pPr marL="342900" lvl="0" indent="-215900" algn="l" rtl="0">
              <a:spcBef>
                <a:spcPts val="400"/>
              </a:spcBef>
              <a:spcAft>
                <a:spcPts val="0"/>
              </a:spcAft>
              <a:buClr>
                <a:schemeClr val="dk1"/>
              </a:buClr>
              <a:buSzPts val="2000"/>
              <a:buFont typeface="Arial"/>
              <a:buNone/>
            </a:pPr>
            <a:endParaRPr sz="2000"/>
          </a:p>
        </p:txBody>
      </p:sp>
      <p:sp>
        <p:nvSpPr>
          <p:cNvPr id="293" name="Google Shape;293;p36"/>
          <p:cNvSpPr/>
          <p:nvPr/>
        </p:nvSpPr>
        <p:spPr>
          <a:xfrm>
            <a:off x="464300" y="1510115"/>
            <a:ext cx="8227923"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2"/>
                </a:solidFill>
                <a:latin typeface="Arial"/>
                <a:ea typeface="Arial"/>
                <a:cs typeface="Arial"/>
                <a:sym typeface="Arial"/>
              </a:rPr>
              <a:t>Many NLP Applications</a:t>
            </a:r>
            <a:endParaRPr/>
          </a:p>
          <a:p>
            <a:pPr marL="0" marR="0" lvl="0" indent="0" algn="l" rtl="0">
              <a:spcBef>
                <a:spcPts val="0"/>
              </a:spcBef>
              <a:spcAft>
                <a:spcPts val="0"/>
              </a:spcAft>
              <a:buNone/>
            </a:pPr>
            <a:endParaRPr sz="2000">
              <a:solidFill>
                <a:schemeClr val="dk2"/>
              </a:solidFill>
              <a:latin typeface="Arial"/>
              <a:ea typeface="Arial"/>
              <a:cs typeface="Arial"/>
              <a:sym typeface="Arial"/>
            </a:endParaRPr>
          </a:p>
          <a:p>
            <a:pPr marL="342900" marR="0" lvl="0" indent="-342900" algn="l" rtl="0">
              <a:spcBef>
                <a:spcPts val="0"/>
              </a:spcBef>
              <a:spcAft>
                <a:spcPts val="0"/>
              </a:spcAft>
              <a:buClr>
                <a:schemeClr val="dk2"/>
              </a:buClr>
              <a:buSzPts val="2000"/>
              <a:buFont typeface="Arial"/>
              <a:buChar char="•"/>
            </a:pPr>
            <a:r>
              <a:rPr lang="en-US" sz="2000">
                <a:solidFill>
                  <a:schemeClr val="dk2"/>
                </a:solidFill>
                <a:latin typeface="Arial"/>
                <a:ea typeface="Arial"/>
                <a:cs typeface="Arial"/>
                <a:sym typeface="Arial"/>
              </a:rPr>
              <a:t>Sentiment  Analysis </a:t>
            </a:r>
            <a:endParaRPr/>
          </a:p>
          <a:p>
            <a:pPr marL="342900" marR="0" lvl="0" indent="-342900" algn="l" rtl="0">
              <a:spcBef>
                <a:spcPts val="0"/>
              </a:spcBef>
              <a:spcAft>
                <a:spcPts val="0"/>
              </a:spcAft>
              <a:buClr>
                <a:schemeClr val="dk2"/>
              </a:buClr>
              <a:buSzPts val="2000"/>
              <a:buFont typeface="Arial"/>
              <a:buChar char="•"/>
            </a:pPr>
            <a:r>
              <a:rPr lang="en-US" sz="2000">
                <a:solidFill>
                  <a:schemeClr val="dk2"/>
                </a:solidFill>
                <a:latin typeface="Arial"/>
                <a:ea typeface="Arial"/>
                <a:cs typeface="Arial"/>
                <a:sym typeface="Arial"/>
              </a:rPr>
              <a:t>Named Entity Tagging</a:t>
            </a:r>
            <a:endParaRPr/>
          </a:p>
          <a:p>
            <a:pPr marL="342900" marR="0" lvl="0" indent="-342900" algn="l" rtl="0">
              <a:spcBef>
                <a:spcPts val="0"/>
              </a:spcBef>
              <a:spcAft>
                <a:spcPts val="0"/>
              </a:spcAft>
              <a:buClr>
                <a:schemeClr val="dk2"/>
              </a:buClr>
              <a:buSzPts val="2000"/>
              <a:buFont typeface="Arial"/>
              <a:buChar char="•"/>
            </a:pPr>
            <a:r>
              <a:rPr lang="en-US" sz="2000">
                <a:solidFill>
                  <a:schemeClr val="dk2"/>
                </a:solidFill>
                <a:latin typeface="Arial"/>
                <a:ea typeface="Arial"/>
                <a:cs typeface="Arial"/>
                <a:sym typeface="Arial"/>
              </a:rPr>
              <a:t>Text categorization</a:t>
            </a:r>
            <a:endParaRPr/>
          </a:p>
          <a:p>
            <a:pPr marL="342900" marR="0" lvl="0" indent="-342900" algn="l" rtl="0">
              <a:spcBef>
                <a:spcPts val="0"/>
              </a:spcBef>
              <a:spcAft>
                <a:spcPts val="0"/>
              </a:spcAft>
              <a:buClr>
                <a:schemeClr val="dk2"/>
              </a:buClr>
              <a:buSzPts val="2000"/>
              <a:buFont typeface="Arial"/>
              <a:buChar char="•"/>
            </a:pPr>
            <a:r>
              <a:rPr lang="en-US" sz="2000">
                <a:solidFill>
                  <a:schemeClr val="dk2"/>
                </a:solidFill>
                <a:latin typeface="Arial"/>
                <a:ea typeface="Arial"/>
                <a:cs typeface="Arial"/>
                <a:sym typeface="Arial"/>
              </a:rPr>
              <a:t>Document classification </a:t>
            </a:r>
            <a:endParaRPr/>
          </a:p>
          <a:p>
            <a:pPr marL="342900" marR="0" lvl="0" indent="-342900" algn="l" rtl="0">
              <a:spcBef>
                <a:spcPts val="0"/>
              </a:spcBef>
              <a:spcAft>
                <a:spcPts val="0"/>
              </a:spcAft>
              <a:buClr>
                <a:schemeClr val="dk2"/>
              </a:buClr>
              <a:buSzPts val="2000"/>
              <a:buFont typeface="Arial"/>
              <a:buChar char="•"/>
            </a:pPr>
            <a:r>
              <a:rPr lang="en-US" sz="2000">
                <a:solidFill>
                  <a:schemeClr val="dk2"/>
                </a:solidFill>
                <a:latin typeface="Arial"/>
                <a:ea typeface="Arial"/>
                <a:cs typeface="Arial"/>
                <a:sym typeface="Arial"/>
              </a:rPr>
              <a:t>Individual word classification </a:t>
            </a:r>
            <a:endParaRPr/>
          </a:p>
          <a:p>
            <a:pPr marL="342900" marR="0" lvl="0" indent="-342900" algn="l" rtl="0">
              <a:spcBef>
                <a:spcPts val="0"/>
              </a:spcBef>
              <a:spcAft>
                <a:spcPts val="0"/>
              </a:spcAft>
              <a:buClr>
                <a:schemeClr val="dk2"/>
              </a:buClr>
              <a:buSzPts val="2000"/>
              <a:buFont typeface="Arial"/>
              <a:buChar char="•"/>
            </a:pPr>
            <a:r>
              <a:rPr lang="en-US" sz="2000">
                <a:solidFill>
                  <a:schemeClr val="dk2"/>
                </a:solidFill>
                <a:latin typeface="Arial"/>
                <a:ea typeface="Arial"/>
                <a:cs typeface="Arial"/>
                <a:sym typeface="Arial"/>
              </a:rPr>
              <a:t>POS tagging </a:t>
            </a:r>
            <a:endParaRPr/>
          </a:p>
          <a:p>
            <a:pPr marL="342900" marR="0" lvl="0" indent="-215900" algn="l" rtl="0">
              <a:spcBef>
                <a:spcPts val="0"/>
              </a:spcBef>
              <a:spcAft>
                <a:spcPts val="0"/>
              </a:spcAft>
              <a:buClr>
                <a:schemeClr val="dk1"/>
              </a:buClr>
              <a:buSzPts val="2000"/>
              <a:buFont typeface="Arial"/>
              <a:buNone/>
            </a:pPr>
            <a:endParaRPr sz="2000">
              <a:solidFill>
                <a:schemeClr val="dk2"/>
              </a:solidFill>
              <a:latin typeface="Arial"/>
              <a:ea typeface="Arial"/>
              <a:cs typeface="Arial"/>
              <a:sym typeface="Arial"/>
            </a:endParaRPr>
          </a:p>
          <a:p>
            <a:pPr marL="0" marR="0" lvl="0" indent="0" algn="l" rtl="0">
              <a:spcBef>
                <a:spcPts val="0"/>
              </a:spcBef>
              <a:spcAft>
                <a:spcPts val="0"/>
              </a:spcAft>
              <a:buNone/>
            </a:pPr>
            <a:r>
              <a:rPr lang="en-US" sz="2000">
                <a:solidFill>
                  <a:schemeClr val="dk2"/>
                </a:solidFill>
                <a:latin typeface="Arial"/>
                <a:ea typeface="Arial"/>
                <a:cs typeface="Arial"/>
                <a:sym typeface="Arial"/>
              </a:rPr>
              <a:t>…..</a:t>
            </a:r>
            <a:endParaRPr/>
          </a:p>
          <a:p>
            <a:pPr marL="0" marR="0" lvl="0" indent="0" algn="l" rtl="0">
              <a:spcBef>
                <a:spcPts val="0"/>
              </a:spcBef>
              <a:spcAft>
                <a:spcPts val="0"/>
              </a:spcAft>
              <a:buNone/>
            </a:pPr>
            <a:r>
              <a:rPr lang="en-US" sz="2000">
                <a:solidFill>
                  <a:schemeClr val="dk2"/>
                </a:solidFill>
                <a:latin typeface="Arial"/>
                <a:ea typeface="Arial"/>
                <a:cs typeface="Arial"/>
                <a:sym typeface="Arial"/>
              </a:rPr>
              <a:t>….</a:t>
            </a:r>
            <a:endParaRPr/>
          </a:p>
          <a:p>
            <a:pPr marL="342900" marR="0" lvl="0" indent="-215900" algn="l" rtl="0">
              <a:spcBef>
                <a:spcPts val="0"/>
              </a:spcBef>
              <a:spcAft>
                <a:spcPts val="0"/>
              </a:spcAft>
              <a:buClr>
                <a:schemeClr val="dk1"/>
              </a:buClr>
              <a:buSzPts val="2000"/>
              <a:buFont typeface="Arial"/>
              <a:buNone/>
            </a:pPr>
            <a:endParaRPr sz="2000">
              <a:solidFill>
                <a:schemeClr val="dk2"/>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Corpus annotation</a:t>
            </a:r>
            <a:endParaRPr/>
          </a:p>
        </p:txBody>
      </p:sp>
      <p:sp>
        <p:nvSpPr>
          <p:cNvPr id="300" name="Google Shape;300;p37"/>
          <p:cNvSpPr txBox="1">
            <a:spLocks noGrp="1"/>
          </p:cNvSpPr>
          <p:nvPr>
            <p:ph type="body" idx="1"/>
          </p:nvPr>
        </p:nvSpPr>
        <p:spPr>
          <a:xfrm>
            <a:off x="457200" y="1341438"/>
            <a:ext cx="8229600" cy="489585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Arial"/>
              <a:buChar char="•"/>
            </a:pPr>
            <a:r>
              <a:rPr lang="en-US" sz="2400" b="1"/>
              <a:t>What is annotation?</a:t>
            </a:r>
            <a:endParaRPr/>
          </a:p>
          <a:p>
            <a:pPr marL="742950" lvl="1" indent="-285750" algn="l" rtl="0">
              <a:spcBef>
                <a:spcPts val="400"/>
              </a:spcBef>
              <a:spcAft>
                <a:spcPts val="0"/>
              </a:spcAft>
              <a:buClr>
                <a:srgbClr val="595959"/>
              </a:buClr>
              <a:buSzPts val="2000"/>
              <a:buFont typeface="Arial"/>
              <a:buChar char="–"/>
            </a:pPr>
            <a:r>
              <a:rPr lang="en-US" sz="2000">
                <a:solidFill>
                  <a:srgbClr val="595959"/>
                </a:solidFill>
              </a:rPr>
              <a:t>“The process of adding […] interpretive, linguistic information to an electronic corpus of spoken and/or written language data” (Leech 1997)</a:t>
            </a:r>
            <a:endParaRPr/>
          </a:p>
          <a:p>
            <a:pPr marL="742950" lvl="1" indent="-285750" algn="l" rtl="0">
              <a:spcBef>
                <a:spcPts val="400"/>
              </a:spcBef>
              <a:spcAft>
                <a:spcPts val="0"/>
              </a:spcAft>
              <a:buClr>
                <a:srgbClr val="595959"/>
              </a:buClr>
              <a:buSzPts val="2000"/>
              <a:buFont typeface="Arial"/>
              <a:buChar char="–"/>
            </a:pPr>
            <a:r>
              <a:rPr lang="en-US" sz="2000">
                <a:solidFill>
                  <a:srgbClr val="595959"/>
                </a:solidFill>
              </a:rPr>
              <a:t>Broadly, also refers to the results of the annotation process</a:t>
            </a:r>
            <a:endParaRPr/>
          </a:p>
          <a:p>
            <a:pPr marL="342900" lvl="0" indent="-342900" algn="l" rtl="0">
              <a:spcBef>
                <a:spcPts val="480"/>
              </a:spcBef>
              <a:spcAft>
                <a:spcPts val="0"/>
              </a:spcAft>
              <a:buClr>
                <a:schemeClr val="dk1"/>
              </a:buClr>
              <a:buSzPts val="2400"/>
              <a:buFont typeface="Arial"/>
              <a:buChar char="•"/>
            </a:pPr>
            <a:r>
              <a:rPr lang="en-US" sz="2400" b="1"/>
              <a:t>In a strict sense, different from corpus mark-up</a:t>
            </a:r>
            <a:endParaRPr/>
          </a:p>
          <a:p>
            <a:pPr marL="742950" lvl="1" indent="-285750" algn="l" rtl="0">
              <a:spcBef>
                <a:spcPts val="400"/>
              </a:spcBef>
              <a:spcAft>
                <a:spcPts val="0"/>
              </a:spcAft>
              <a:buClr>
                <a:srgbClr val="595959"/>
              </a:buClr>
              <a:buSzPts val="2000"/>
              <a:buFont typeface="Arial"/>
              <a:buChar char="–"/>
            </a:pPr>
            <a:r>
              <a:rPr lang="en-US" sz="2000">
                <a:solidFill>
                  <a:srgbClr val="595959"/>
                </a:solidFill>
              </a:rPr>
              <a:t>Markup provides objective, verifiable information</a:t>
            </a:r>
            <a:endParaRPr/>
          </a:p>
          <a:p>
            <a:pPr marL="1143000" lvl="2" indent="-228600" algn="l" rtl="0">
              <a:spcBef>
                <a:spcPts val="400"/>
              </a:spcBef>
              <a:spcAft>
                <a:spcPts val="0"/>
              </a:spcAft>
              <a:buClr>
                <a:srgbClr val="595959"/>
              </a:buClr>
              <a:buSzPts val="2000"/>
              <a:buFont typeface="Arial"/>
              <a:buChar char="•"/>
            </a:pPr>
            <a:r>
              <a:rPr lang="en-US" sz="2000">
                <a:solidFill>
                  <a:srgbClr val="595959"/>
                </a:solidFill>
              </a:rPr>
              <a:t>e.g. author, paragraph boundary</a:t>
            </a:r>
            <a:endParaRPr/>
          </a:p>
          <a:p>
            <a:pPr marL="742950" lvl="1" indent="-285750" algn="l" rtl="0">
              <a:spcBef>
                <a:spcPts val="400"/>
              </a:spcBef>
              <a:spcAft>
                <a:spcPts val="0"/>
              </a:spcAft>
              <a:buClr>
                <a:srgbClr val="595959"/>
              </a:buClr>
              <a:buSzPts val="2000"/>
              <a:buFont typeface="Arial"/>
              <a:buChar char="–"/>
            </a:pPr>
            <a:r>
              <a:rPr lang="en-US" sz="2000">
                <a:solidFill>
                  <a:srgbClr val="595959"/>
                </a:solidFill>
              </a:rPr>
              <a:t>Annotation is concerned with interpretive linguistic </a:t>
            </a:r>
            <a:br>
              <a:rPr lang="en-US" sz="2000">
                <a:solidFill>
                  <a:srgbClr val="595959"/>
                </a:solidFill>
              </a:rPr>
            </a:br>
            <a:r>
              <a:rPr lang="en-US" sz="2000">
                <a:solidFill>
                  <a:srgbClr val="595959"/>
                </a:solidFill>
              </a:rPr>
              <a:t>information</a:t>
            </a:r>
            <a:endParaRPr/>
          </a:p>
          <a:p>
            <a:pPr marL="1143000" lvl="2" indent="-228600" algn="l" rtl="0">
              <a:spcBef>
                <a:spcPts val="400"/>
              </a:spcBef>
              <a:spcAft>
                <a:spcPts val="0"/>
              </a:spcAft>
              <a:buClr>
                <a:srgbClr val="595959"/>
              </a:buClr>
              <a:buSzPts val="2000"/>
              <a:buFont typeface="Arial"/>
              <a:buChar char="•"/>
            </a:pPr>
            <a:r>
              <a:rPr lang="en-US" sz="2000">
                <a:solidFill>
                  <a:srgbClr val="595959"/>
                </a:solidFill>
              </a:rPr>
              <a:t>e.g. part-of-speech</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8"/>
          <p:cNvSpPr txBox="1">
            <a:spLocks noGrp="1"/>
          </p:cNvSpPr>
          <p:nvPr>
            <p:ph type="title"/>
          </p:nvPr>
        </p:nvSpPr>
        <p:spPr>
          <a:xfrm>
            <a:off x="685800" y="152400"/>
            <a:ext cx="68707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Terminology</a:t>
            </a:r>
            <a:endParaRPr/>
          </a:p>
        </p:txBody>
      </p:sp>
      <p:sp>
        <p:nvSpPr>
          <p:cNvPr id="307" name="Google Shape;307;p38"/>
          <p:cNvSpPr txBox="1">
            <a:spLocks noGrp="1"/>
          </p:cNvSpPr>
          <p:nvPr>
            <p:ph type="body" idx="1"/>
          </p:nvPr>
        </p:nvSpPr>
        <p:spPr>
          <a:xfrm>
            <a:off x="539552" y="1143000"/>
            <a:ext cx="828092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Arial"/>
              <a:buChar char="•"/>
            </a:pPr>
            <a:r>
              <a:rPr lang="en-US" sz="2400" b="1"/>
              <a:t>Corpus Markup</a:t>
            </a:r>
            <a:r>
              <a:rPr lang="en-US"/>
              <a:t> </a:t>
            </a:r>
            <a:endParaRPr/>
          </a:p>
          <a:p>
            <a:pPr marL="742950" lvl="1" indent="-285750" algn="l" rtl="0">
              <a:lnSpc>
                <a:spcPct val="90000"/>
              </a:lnSpc>
              <a:spcBef>
                <a:spcPts val="400"/>
              </a:spcBef>
              <a:spcAft>
                <a:spcPts val="0"/>
              </a:spcAft>
              <a:buClr>
                <a:srgbClr val="595959"/>
              </a:buClr>
              <a:buSzPts val="2000"/>
              <a:buFont typeface="Arial"/>
              <a:buChar char="–"/>
            </a:pPr>
            <a:r>
              <a:rPr lang="en-US" sz="2000">
                <a:solidFill>
                  <a:srgbClr val="595959"/>
                </a:solidFill>
              </a:rPr>
              <a:t>processing/formatting information</a:t>
            </a:r>
            <a:endParaRPr/>
          </a:p>
          <a:p>
            <a:pPr marL="742950" lvl="1" indent="-285750" algn="l" rtl="0">
              <a:lnSpc>
                <a:spcPct val="90000"/>
              </a:lnSpc>
              <a:spcBef>
                <a:spcPts val="400"/>
              </a:spcBef>
              <a:spcAft>
                <a:spcPts val="0"/>
              </a:spcAft>
              <a:buClr>
                <a:srgbClr val="595959"/>
              </a:buClr>
              <a:buSzPts val="2000"/>
              <a:buFont typeface="Arial"/>
              <a:buChar char="–"/>
            </a:pPr>
            <a:r>
              <a:rPr lang="en-US" sz="2000">
                <a:solidFill>
                  <a:srgbClr val="595959"/>
                </a:solidFill>
              </a:rPr>
              <a:t>metadata/text classifications</a:t>
            </a:r>
            <a:endParaRPr/>
          </a:p>
          <a:p>
            <a:pPr marL="742950" lvl="1" indent="-285750" algn="l" rtl="0">
              <a:lnSpc>
                <a:spcPct val="90000"/>
              </a:lnSpc>
              <a:spcBef>
                <a:spcPts val="400"/>
              </a:spcBef>
              <a:spcAft>
                <a:spcPts val="0"/>
              </a:spcAft>
              <a:buClr>
                <a:srgbClr val="595959"/>
              </a:buClr>
              <a:buSzPts val="2000"/>
              <a:buFont typeface="Arial"/>
              <a:buChar char="–"/>
            </a:pPr>
            <a:r>
              <a:rPr lang="en-US" sz="2000">
                <a:solidFill>
                  <a:srgbClr val="595959"/>
                </a:solidFill>
              </a:rPr>
              <a:t>structural representation</a:t>
            </a:r>
            <a:endParaRPr/>
          </a:p>
          <a:p>
            <a:pPr marL="342900" lvl="0" indent="-342900" algn="l" rtl="0">
              <a:lnSpc>
                <a:spcPct val="90000"/>
              </a:lnSpc>
              <a:spcBef>
                <a:spcPts val="480"/>
              </a:spcBef>
              <a:spcAft>
                <a:spcPts val="0"/>
              </a:spcAft>
              <a:buClr>
                <a:schemeClr val="dk1"/>
              </a:buClr>
              <a:buSzPts val="2400"/>
              <a:buFont typeface="Arial"/>
              <a:buChar char="•"/>
            </a:pPr>
            <a:r>
              <a:rPr lang="en-US" sz="2400" b="1"/>
              <a:t>Tagging</a:t>
            </a:r>
            <a:endParaRPr/>
          </a:p>
          <a:p>
            <a:pPr marL="742950" lvl="1" indent="-285750" algn="l" rtl="0">
              <a:lnSpc>
                <a:spcPct val="90000"/>
              </a:lnSpc>
              <a:spcBef>
                <a:spcPts val="400"/>
              </a:spcBef>
              <a:spcAft>
                <a:spcPts val="0"/>
              </a:spcAft>
              <a:buClr>
                <a:srgbClr val="595959"/>
              </a:buClr>
              <a:buSzPts val="2000"/>
              <a:buFont typeface="Arial"/>
              <a:buChar char="–"/>
            </a:pPr>
            <a:r>
              <a:rPr lang="en-US" sz="2000">
                <a:solidFill>
                  <a:srgbClr val="595959"/>
                </a:solidFill>
              </a:rPr>
              <a:t>(usually) inline addition of category to word(s)</a:t>
            </a:r>
            <a:endParaRPr/>
          </a:p>
          <a:p>
            <a:pPr marL="342900" lvl="0" indent="-342900" algn="l" rtl="0">
              <a:lnSpc>
                <a:spcPct val="90000"/>
              </a:lnSpc>
              <a:spcBef>
                <a:spcPts val="480"/>
              </a:spcBef>
              <a:spcAft>
                <a:spcPts val="0"/>
              </a:spcAft>
              <a:buClr>
                <a:schemeClr val="dk1"/>
              </a:buClr>
              <a:buSzPts val="2400"/>
              <a:buFont typeface="Arial"/>
              <a:buChar char="•"/>
            </a:pPr>
            <a:r>
              <a:rPr lang="en-US" sz="2400" b="1"/>
              <a:t>Parsing</a:t>
            </a:r>
            <a:endParaRPr/>
          </a:p>
          <a:p>
            <a:pPr marL="742950" lvl="1" indent="-285750" algn="l" rtl="0">
              <a:lnSpc>
                <a:spcPct val="90000"/>
              </a:lnSpc>
              <a:spcBef>
                <a:spcPts val="400"/>
              </a:spcBef>
              <a:spcAft>
                <a:spcPts val="0"/>
              </a:spcAft>
              <a:buClr>
                <a:srgbClr val="595959"/>
              </a:buClr>
              <a:buSzPts val="2000"/>
              <a:buFont typeface="Arial"/>
              <a:buChar char="–"/>
            </a:pPr>
            <a:r>
              <a:rPr lang="en-US" sz="2000">
                <a:solidFill>
                  <a:srgbClr val="595959"/>
                </a:solidFill>
              </a:rPr>
              <a:t>higher-level, multiword units (constituents)</a:t>
            </a:r>
            <a:endParaRPr/>
          </a:p>
          <a:p>
            <a:pPr marL="742950" lvl="1" indent="-285750" algn="l" rtl="0">
              <a:lnSpc>
                <a:spcPct val="90000"/>
              </a:lnSpc>
              <a:spcBef>
                <a:spcPts val="400"/>
              </a:spcBef>
              <a:spcAft>
                <a:spcPts val="0"/>
              </a:spcAft>
              <a:buClr>
                <a:srgbClr val="595959"/>
              </a:buClr>
              <a:buSzPts val="2000"/>
              <a:buFont typeface="Arial"/>
              <a:buChar char="–"/>
            </a:pPr>
            <a:r>
              <a:rPr lang="en-US" sz="2000">
                <a:solidFill>
                  <a:srgbClr val="595959"/>
                </a:solidFill>
              </a:rPr>
              <a:t>chunking/shallow vs. full syntactical parsing</a:t>
            </a:r>
            <a:endParaRPr/>
          </a:p>
          <a:p>
            <a:pPr marL="742950" lvl="1" indent="-285750" algn="l" rtl="0">
              <a:lnSpc>
                <a:spcPct val="90000"/>
              </a:lnSpc>
              <a:spcBef>
                <a:spcPts val="400"/>
              </a:spcBef>
              <a:spcAft>
                <a:spcPts val="0"/>
              </a:spcAft>
              <a:buClr>
                <a:srgbClr val="595959"/>
              </a:buClr>
              <a:buSzPts val="2000"/>
              <a:buFont typeface="Arial"/>
              <a:buChar char="–"/>
            </a:pPr>
            <a:r>
              <a:rPr lang="en-US" sz="2000">
                <a:solidFill>
                  <a:srgbClr val="595959"/>
                </a:solidFill>
              </a:rPr>
              <a:t>needn’t just be syntactical analysis</a:t>
            </a:r>
            <a:endParaRPr/>
          </a:p>
          <a:p>
            <a:pPr marL="342900" lvl="0" indent="-342900" algn="l" rtl="0">
              <a:lnSpc>
                <a:spcPct val="90000"/>
              </a:lnSpc>
              <a:spcBef>
                <a:spcPts val="640"/>
              </a:spcBef>
              <a:spcAft>
                <a:spcPts val="0"/>
              </a:spcAft>
              <a:buClr>
                <a:schemeClr val="dk1"/>
              </a:buClr>
              <a:buSzPts val="2400"/>
              <a:buFont typeface="Arial"/>
              <a:buChar char="•"/>
            </a:pPr>
            <a:r>
              <a:rPr lang="en-US" sz="2400" b="1"/>
              <a:t>XML</a:t>
            </a:r>
            <a:r>
              <a:rPr lang="en-US"/>
              <a:t> </a:t>
            </a:r>
            <a:endParaRPr/>
          </a:p>
          <a:p>
            <a:pPr marL="742950" lvl="1" indent="-285750" algn="l" rtl="0">
              <a:lnSpc>
                <a:spcPct val="90000"/>
              </a:lnSpc>
              <a:spcBef>
                <a:spcPts val="400"/>
              </a:spcBef>
              <a:spcAft>
                <a:spcPts val="0"/>
              </a:spcAft>
              <a:buClr>
                <a:srgbClr val="595959"/>
              </a:buClr>
              <a:buSzPts val="2000"/>
              <a:buFont typeface="Arial"/>
              <a:buChar char="–"/>
            </a:pPr>
            <a:r>
              <a:rPr lang="en-US" sz="2000">
                <a:solidFill>
                  <a:srgbClr val="595959"/>
                </a:solidFill>
              </a:rPr>
              <a:t>eXtensible Markup Language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9"/>
          <p:cNvSpPr txBox="1">
            <a:spLocks noGrp="1"/>
          </p:cNvSpPr>
          <p:nvPr>
            <p:ph type="title"/>
          </p:nvPr>
        </p:nvSpPr>
        <p:spPr>
          <a:xfrm>
            <a:off x="45720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Why annotate a corpus?</a:t>
            </a:r>
            <a:endParaRPr/>
          </a:p>
        </p:txBody>
      </p:sp>
      <p:sp>
        <p:nvSpPr>
          <p:cNvPr id="314" name="Google Shape;314;p39"/>
          <p:cNvSpPr txBox="1">
            <a:spLocks noGrp="1"/>
          </p:cNvSpPr>
          <p:nvPr>
            <p:ph type="body" idx="1"/>
          </p:nvPr>
        </p:nvSpPr>
        <p:spPr>
          <a:xfrm>
            <a:off x="590872" y="1279301"/>
            <a:ext cx="8229600" cy="4525963"/>
          </a:xfrm>
          <a:prstGeom prst="rect">
            <a:avLst/>
          </a:prstGeom>
          <a:noFill/>
          <a:ln>
            <a:noFill/>
          </a:ln>
        </p:spPr>
        <p:txBody>
          <a:bodyPr spcFirstLastPara="1" wrap="square" lIns="91425" tIns="45700" rIns="91425" bIns="45700" anchor="t" anchorCtr="0">
            <a:noAutofit/>
          </a:bodyPr>
          <a:lstStyle/>
          <a:p>
            <a:pPr marL="609600" lvl="0" indent="-609600" algn="l" rtl="0">
              <a:lnSpc>
                <a:spcPct val="80000"/>
              </a:lnSpc>
              <a:spcBef>
                <a:spcPts val="0"/>
              </a:spcBef>
              <a:spcAft>
                <a:spcPts val="0"/>
              </a:spcAft>
              <a:buClr>
                <a:schemeClr val="dk1"/>
              </a:buClr>
              <a:buSzPts val="2000"/>
              <a:buFont typeface="Arial"/>
              <a:buChar char="•"/>
            </a:pPr>
            <a:r>
              <a:rPr lang="en-US" sz="2000"/>
              <a:t>Makes information retrieval and extraction easier, faster</a:t>
            </a:r>
            <a:endParaRPr/>
          </a:p>
          <a:p>
            <a:pPr marL="0" lvl="0" indent="0" algn="l" rtl="0">
              <a:lnSpc>
                <a:spcPct val="80000"/>
              </a:lnSpc>
              <a:spcBef>
                <a:spcPts val="400"/>
              </a:spcBef>
              <a:spcAft>
                <a:spcPts val="0"/>
              </a:spcAft>
              <a:buClr>
                <a:schemeClr val="dk1"/>
              </a:buClr>
              <a:buSzPts val="2000"/>
              <a:buFont typeface="Arial"/>
              <a:buNone/>
            </a:pPr>
            <a:endParaRPr sz="2000"/>
          </a:p>
          <a:p>
            <a:pPr marL="609600" lvl="0" indent="-609600" algn="l" rtl="0">
              <a:lnSpc>
                <a:spcPct val="80000"/>
              </a:lnSpc>
              <a:spcBef>
                <a:spcPts val="400"/>
              </a:spcBef>
              <a:spcAft>
                <a:spcPts val="0"/>
              </a:spcAft>
              <a:buClr>
                <a:schemeClr val="dk1"/>
              </a:buClr>
              <a:buSzPts val="2000"/>
              <a:buFont typeface="Arial"/>
              <a:buChar char="•"/>
            </a:pPr>
            <a:r>
              <a:rPr lang="en-US" sz="2000"/>
              <a:t>Annotated corpora are reusable resources</a:t>
            </a:r>
            <a:endParaRPr/>
          </a:p>
          <a:p>
            <a:pPr marL="609600" lvl="0" indent="-482600" algn="l" rtl="0">
              <a:lnSpc>
                <a:spcPct val="80000"/>
              </a:lnSpc>
              <a:spcBef>
                <a:spcPts val="400"/>
              </a:spcBef>
              <a:spcAft>
                <a:spcPts val="0"/>
              </a:spcAft>
              <a:buClr>
                <a:schemeClr val="dk1"/>
              </a:buClr>
              <a:buSzPts val="2000"/>
              <a:buFont typeface="Arial"/>
              <a:buNone/>
            </a:pPr>
            <a:endParaRPr sz="2000"/>
          </a:p>
          <a:p>
            <a:pPr marL="609600" lvl="0" indent="-609600" algn="l" rtl="0">
              <a:lnSpc>
                <a:spcPct val="80000"/>
              </a:lnSpc>
              <a:spcBef>
                <a:spcPts val="400"/>
              </a:spcBef>
              <a:spcAft>
                <a:spcPts val="0"/>
              </a:spcAft>
              <a:buClr>
                <a:schemeClr val="dk1"/>
              </a:buClr>
              <a:buSzPts val="2000"/>
              <a:buFont typeface="Arial"/>
              <a:buChar char="•"/>
            </a:pPr>
            <a:r>
              <a:rPr lang="en-US" sz="2000"/>
              <a:t>Automatic analysis of corpus</a:t>
            </a:r>
            <a:endParaRPr/>
          </a:p>
          <a:p>
            <a:pPr marL="0" lvl="0" indent="0" algn="l" rtl="0">
              <a:lnSpc>
                <a:spcPct val="80000"/>
              </a:lnSpc>
              <a:spcBef>
                <a:spcPts val="400"/>
              </a:spcBef>
              <a:spcAft>
                <a:spcPts val="0"/>
              </a:spcAft>
              <a:buClr>
                <a:schemeClr val="dk1"/>
              </a:buClr>
              <a:buSzPts val="2000"/>
              <a:buFont typeface="Arial"/>
              <a:buNone/>
            </a:pPr>
            <a:endParaRPr sz="2000"/>
          </a:p>
          <a:p>
            <a:pPr marL="609600" lvl="0" indent="-609600" algn="l" rtl="0">
              <a:lnSpc>
                <a:spcPct val="80000"/>
              </a:lnSpc>
              <a:spcBef>
                <a:spcPts val="400"/>
              </a:spcBef>
              <a:spcAft>
                <a:spcPts val="0"/>
              </a:spcAft>
              <a:buClr>
                <a:schemeClr val="dk1"/>
              </a:buClr>
              <a:buSzPts val="2000"/>
              <a:buFont typeface="Arial"/>
              <a:buChar char="•"/>
            </a:pPr>
            <a:r>
              <a:rPr lang="en-US" sz="2000"/>
              <a:t>Annotated corpora are multifunctional - they can be annotated with a purpose and be reused with another</a:t>
            </a:r>
            <a:endParaRPr/>
          </a:p>
          <a:p>
            <a:pPr marL="609600" lvl="0" indent="-482600" algn="l" rtl="0">
              <a:lnSpc>
                <a:spcPct val="80000"/>
              </a:lnSpc>
              <a:spcBef>
                <a:spcPts val="400"/>
              </a:spcBef>
              <a:spcAft>
                <a:spcPts val="0"/>
              </a:spcAft>
              <a:buClr>
                <a:schemeClr val="dk1"/>
              </a:buClr>
              <a:buSzPts val="2000"/>
              <a:buFont typeface="Arial"/>
              <a:buNone/>
            </a:pPr>
            <a:endParaRPr sz="2000"/>
          </a:p>
          <a:p>
            <a:pPr marL="609600" lvl="0" indent="-609600" algn="l" rtl="0">
              <a:lnSpc>
                <a:spcPct val="80000"/>
              </a:lnSpc>
              <a:spcBef>
                <a:spcPts val="400"/>
              </a:spcBef>
              <a:spcAft>
                <a:spcPts val="0"/>
              </a:spcAft>
              <a:buClr>
                <a:schemeClr val="dk1"/>
              </a:buClr>
              <a:buSzPts val="2000"/>
              <a:buFont typeface="Arial"/>
              <a:buChar char="•"/>
            </a:pPr>
            <a:r>
              <a:rPr lang="en-US" sz="2000"/>
              <a:t>Corpus annotation records a linguistic analysis explicitly</a:t>
            </a:r>
            <a:endParaRPr/>
          </a:p>
          <a:p>
            <a:pPr marL="609600" lvl="0" indent="-482600" algn="l" rtl="0">
              <a:lnSpc>
                <a:spcPct val="80000"/>
              </a:lnSpc>
              <a:spcBef>
                <a:spcPts val="400"/>
              </a:spcBef>
              <a:spcAft>
                <a:spcPts val="0"/>
              </a:spcAft>
              <a:buClr>
                <a:schemeClr val="dk1"/>
              </a:buClr>
              <a:buSzPts val="2000"/>
              <a:buFont typeface="Arial"/>
              <a:buNone/>
            </a:pPr>
            <a:endParaRPr sz="2000"/>
          </a:p>
          <a:p>
            <a:pPr marL="609600" lvl="0" indent="-609600" algn="l" rtl="0">
              <a:lnSpc>
                <a:spcPct val="80000"/>
              </a:lnSpc>
              <a:spcBef>
                <a:spcPts val="400"/>
              </a:spcBef>
              <a:spcAft>
                <a:spcPts val="0"/>
              </a:spcAft>
              <a:buClr>
                <a:schemeClr val="dk1"/>
              </a:buClr>
              <a:buSzPts val="2000"/>
              <a:buFont typeface="Arial"/>
              <a:buChar char="•"/>
            </a:pPr>
            <a:r>
              <a:rPr lang="en-US" sz="2000"/>
              <a:t>Corpus annotation provides a standard reference resource, a stable base of linguistic analyses. </a:t>
            </a:r>
            <a:endParaRPr/>
          </a:p>
          <a:p>
            <a:pPr marL="1009650" lvl="1" indent="-609600" algn="l" rtl="0">
              <a:lnSpc>
                <a:spcPct val="80000"/>
              </a:lnSpc>
              <a:spcBef>
                <a:spcPts val="360"/>
              </a:spcBef>
              <a:spcAft>
                <a:spcPts val="0"/>
              </a:spcAft>
              <a:buClr>
                <a:schemeClr val="lt2"/>
              </a:buClr>
              <a:buSzPts val="1800"/>
              <a:buFont typeface="Arial"/>
              <a:buChar char="–"/>
            </a:pPr>
            <a:r>
              <a:rPr lang="en-US" sz="1800">
                <a:solidFill>
                  <a:schemeClr val="lt2"/>
                </a:solidFill>
              </a:rPr>
              <a:t>so that successive studies can be compared and contrasted on a common basis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How are corpora annotated?</a:t>
            </a:r>
            <a:endParaRPr/>
          </a:p>
        </p:txBody>
      </p:sp>
      <p:sp>
        <p:nvSpPr>
          <p:cNvPr id="321" name="Google Shape;321;p4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400"/>
              <a:buFont typeface="Arial"/>
              <a:buChar char="•"/>
            </a:pPr>
            <a:r>
              <a:rPr lang="en-US" sz="2400" b="1"/>
              <a:t>Automatic annotation</a:t>
            </a:r>
            <a:endParaRPr/>
          </a:p>
          <a:p>
            <a:pPr marL="742950" lvl="1" indent="-285750" algn="l" rtl="0">
              <a:lnSpc>
                <a:spcPct val="80000"/>
              </a:lnSpc>
              <a:spcBef>
                <a:spcPts val="360"/>
              </a:spcBef>
              <a:spcAft>
                <a:spcPts val="0"/>
              </a:spcAft>
              <a:buClr>
                <a:srgbClr val="595959"/>
              </a:buClr>
              <a:buSzPts val="1800"/>
              <a:buFont typeface="Arial"/>
              <a:buChar char="–"/>
            </a:pPr>
            <a:r>
              <a:rPr lang="en-US" sz="1800">
                <a:solidFill>
                  <a:srgbClr val="595959"/>
                </a:solidFill>
              </a:rPr>
              <a:t>Can be automated reliably for some types (POS, lemmatization)</a:t>
            </a:r>
            <a:endParaRPr/>
          </a:p>
          <a:p>
            <a:pPr marL="742950" lvl="1" indent="-285750" algn="l" rtl="0">
              <a:lnSpc>
                <a:spcPct val="80000"/>
              </a:lnSpc>
              <a:spcBef>
                <a:spcPts val="360"/>
              </a:spcBef>
              <a:spcAft>
                <a:spcPts val="0"/>
              </a:spcAft>
              <a:buClr>
                <a:srgbClr val="595959"/>
              </a:buClr>
              <a:buSzPts val="1800"/>
              <a:buFont typeface="Arial"/>
              <a:buChar char="–"/>
            </a:pPr>
            <a:r>
              <a:rPr lang="en-US" sz="1800">
                <a:solidFill>
                  <a:srgbClr val="595959"/>
                </a:solidFill>
              </a:rPr>
              <a:t>Can annotate large amount of data quickly at low cost</a:t>
            </a:r>
            <a:endParaRPr/>
          </a:p>
          <a:p>
            <a:pPr marL="742950" lvl="1" indent="-285750" algn="l" rtl="0">
              <a:lnSpc>
                <a:spcPct val="80000"/>
              </a:lnSpc>
              <a:spcBef>
                <a:spcPts val="360"/>
              </a:spcBef>
              <a:spcAft>
                <a:spcPts val="0"/>
              </a:spcAft>
              <a:buClr>
                <a:srgbClr val="595959"/>
              </a:buClr>
              <a:buSzPts val="1800"/>
              <a:buFont typeface="Arial"/>
              <a:buChar char="–"/>
            </a:pPr>
            <a:r>
              <a:rPr lang="en-US" sz="1800">
                <a:solidFill>
                  <a:srgbClr val="595959"/>
                </a:solidFill>
              </a:rPr>
              <a:t>Post-editing or human correction may be necessary to improve accuracy</a:t>
            </a:r>
            <a:endParaRPr/>
          </a:p>
          <a:p>
            <a:pPr marL="457200" lvl="1" indent="0" algn="l" rtl="0">
              <a:lnSpc>
                <a:spcPct val="80000"/>
              </a:lnSpc>
              <a:spcBef>
                <a:spcPts val="360"/>
              </a:spcBef>
              <a:spcAft>
                <a:spcPts val="0"/>
              </a:spcAft>
              <a:buClr>
                <a:schemeClr val="dk1"/>
              </a:buClr>
              <a:buSzPts val="1800"/>
              <a:buFont typeface="Arial"/>
              <a:buNone/>
            </a:pPr>
            <a:endParaRPr sz="1800">
              <a:solidFill>
                <a:srgbClr val="595959"/>
              </a:solidFill>
            </a:endParaRPr>
          </a:p>
          <a:p>
            <a:pPr marL="342900" lvl="0" indent="-342900" algn="l" rtl="0">
              <a:lnSpc>
                <a:spcPct val="80000"/>
              </a:lnSpc>
              <a:spcBef>
                <a:spcPts val="480"/>
              </a:spcBef>
              <a:spcAft>
                <a:spcPts val="0"/>
              </a:spcAft>
              <a:buClr>
                <a:schemeClr val="dk1"/>
              </a:buClr>
              <a:buSzPts val="2400"/>
              <a:buFont typeface="Arial"/>
              <a:buChar char="•"/>
            </a:pPr>
            <a:r>
              <a:rPr lang="en-US" sz="2400" b="1"/>
              <a:t>Computer-assisted annotation</a:t>
            </a:r>
            <a:endParaRPr/>
          </a:p>
          <a:p>
            <a:pPr marL="742950" lvl="1" indent="-285750" algn="l" rtl="0">
              <a:lnSpc>
                <a:spcPct val="80000"/>
              </a:lnSpc>
              <a:spcBef>
                <a:spcPts val="360"/>
              </a:spcBef>
              <a:spcAft>
                <a:spcPts val="0"/>
              </a:spcAft>
              <a:buClr>
                <a:srgbClr val="595959"/>
              </a:buClr>
              <a:buSzPts val="1800"/>
              <a:buFont typeface="Arial"/>
              <a:buChar char="–"/>
            </a:pPr>
            <a:r>
              <a:rPr lang="en-US" sz="1800">
                <a:solidFill>
                  <a:srgbClr val="595959"/>
                </a:solidFill>
              </a:rPr>
              <a:t>The semi-automatic annotation process (human-machine interface) may produce more reliable results than fully automated annotation, but it is also slower and more costly</a:t>
            </a:r>
            <a:endParaRPr/>
          </a:p>
          <a:p>
            <a:pPr marL="457200" lvl="1" indent="0" algn="l" rtl="0">
              <a:lnSpc>
                <a:spcPct val="80000"/>
              </a:lnSpc>
              <a:spcBef>
                <a:spcPts val="360"/>
              </a:spcBef>
              <a:spcAft>
                <a:spcPts val="0"/>
              </a:spcAft>
              <a:buClr>
                <a:schemeClr val="dk1"/>
              </a:buClr>
              <a:buSzPts val="1800"/>
              <a:buFont typeface="Arial"/>
              <a:buNone/>
            </a:pPr>
            <a:endParaRPr sz="1800">
              <a:solidFill>
                <a:srgbClr val="595959"/>
              </a:solidFill>
            </a:endParaRPr>
          </a:p>
          <a:p>
            <a:pPr marL="342900" lvl="0" indent="-342900" algn="l" rtl="0">
              <a:lnSpc>
                <a:spcPct val="80000"/>
              </a:lnSpc>
              <a:spcBef>
                <a:spcPts val="480"/>
              </a:spcBef>
              <a:spcAft>
                <a:spcPts val="0"/>
              </a:spcAft>
              <a:buClr>
                <a:schemeClr val="dk1"/>
              </a:buClr>
              <a:buSzPts val="2400"/>
              <a:buFont typeface="Arial"/>
              <a:buChar char="•"/>
            </a:pPr>
            <a:r>
              <a:rPr lang="en-US" sz="2400" b="1"/>
              <a:t>Manual annotation</a:t>
            </a:r>
            <a:endParaRPr/>
          </a:p>
          <a:p>
            <a:pPr marL="742950" lvl="1" indent="-285750" algn="l" rtl="0">
              <a:lnSpc>
                <a:spcPct val="80000"/>
              </a:lnSpc>
              <a:spcBef>
                <a:spcPts val="360"/>
              </a:spcBef>
              <a:spcAft>
                <a:spcPts val="0"/>
              </a:spcAft>
              <a:buClr>
                <a:srgbClr val="595959"/>
              </a:buClr>
              <a:buSzPts val="1800"/>
              <a:buFont typeface="Arial"/>
              <a:buChar char="–"/>
            </a:pPr>
            <a:r>
              <a:rPr lang="en-US" sz="1800">
                <a:solidFill>
                  <a:srgbClr val="595959"/>
                </a:solidFill>
              </a:rPr>
              <a:t>Occurs where no annotation tool is available or where the accuracy of available systems is not high enough to be useful</a:t>
            </a:r>
            <a:endParaRPr sz="1800">
              <a:solidFill>
                <a:srgbClr val="595959"/>
              </a:solidFill>
            </a:endParaRPr>
          </a:p>
          <a:p>
            <a:pPr marL="742950" lvl="1" indent="-285750" algn="l" rtl="0">
              <a:lnSpc>
                <a:spcPct val="80000"/>
              </a:lnSpc>
              <a:spcBef>
                <a:spcPts val="360"/>
              </a:spcBef>
              <a:spcAft>
                <a:spcPts val="0"/>
              </a:spcAft>
              <a:buClr>
                <a:srgbClr val="595959"/>
              </a:buClr>
              <a:buSzPts val="1800"/>
              <a:buFont typeface="Arial"/>
              <a:buChar char="–"/>
            </a:pPr>
            <a:r>
              <a:rPr lang="en-US" sz="1800">
                <a:solidFill>
                  <a:srgbClr val="595959"/>
                </a:solidFill>
              </a:rPr>
              <a:t>Expensive and time-consuming, typically only feasible for small corpora</a:t>
            </a:r>
            <a:endParaRPr sz="1800">
              <a:solidFill>
                <a:srgbClr val="595959"/>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1"/>
          <p:cNvSpPr txBox="1">
            <a:spLocks noGrp="1"/>
          </p:cNvSpPr>
          <p:nvPr>
            <p:ph type="title"/>
          </p:nvPr>
        </p:nvSpPr>
        <p:spPr>
          <a:xfrm>
            <a:off x="467544" y="620688"/>
            <a:ext cx="8466112"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Leech’s 7 maxims of annotation</a:t>
            </a:r>
            <a:br>
              <a:rPr lang="en-US"/>
            </a:br>
            <a:endParaRPr/>
          </a:p>
        </p:txBody>
      </p:sp>
      <p:sp>
        <p:nvSpPr>
          <p:cNvPr id="327" name="Google Shape;327;p41"/>
          <p:cNvSpPr txBox="1">
            <a:spLocks noGrp="1"/>
          </p:cNvSpPr>
          <p:nvPr>
            <p:ph type="body" idx="1"/>
          </p:nvPr>
        </p:nvSpPr>
        <p:spPr>
          <a:xfrm>
            <a:off x="457200" y="1988840"/>
            <a:ext cx="8229600" cy="4525963"/>
          </a:xfrm>
          <a:prstGeom prst="rect">
            <a:avLst/>
          </a:prstGeom>
          <a:noFill/>
          <a:ln>
            <a:noFill/>
          </a:ln>
        </p:spPr>
        <p:txBody>
          <a:bodyPr spcFirstLastPara="1" wrap="square" lIns="91425" tIns="45700" rIns="91425" bIns="45700" anchor="t" anchorCtr="0">
            <a:noAutofit/>
          </a:bodyPr>
          <a:lstStyle/>
          <a:p>
            <a:pPr marL="400050" lvl="0" indent="-342900" algn="l" rtl="0">
              <a:spcBef>
                <a:spcPts val="0"/>
              </a:spcBef>
              <a:spcAft>
                <a:spcPts val="0"/>
              </a:spcAft>
              <a:buClr>
                <a:schemeClr val="dk1"/>
              </a:buClr>
              <a:buSzPts val="2000"/>
              <a:buFont typeface="Arial"/>
              <a:buChar char="•"/>
            </a:pPr>
            <a:r>
              <a:rPr lang="en-US" sz="2000"/>
              <a:t>It should be possible to remove the annotation from an annotated   corpus in order to revert to the raw corpus.</a:t>
            </a:r>
            <a:endParaRPr/>
          </a:p>
          <a:p>
            <a:pPr marL="400050" lvl="0" indent="-215900" algn="l" rtl="0">
              <a:spcBef>
                <a:spcPts val="400"/>
              </a:spcBef>
              <a:spcAft>
                <a:spcPts val="0"/>
              </a:spcAft>
              <a:buClr>
                <a:schemeClr val="dk1"/>
              </a:buClr>
              <a:buSzPts val="2000"/>
              <a:buFont typeface="Arial"/>
              <a:buNone/>
            </a:pPr>
            <a:endParaRPr sz="2000"/>
          </a:p>
          <a:p>
            <a:pPr marL="400050" lvl="0" indent="-342900" algn="l" rtl="0">
              <a:spcBef>
                <a:spcPts val="400"/>
              </a:spcBef>
              <a:spcAft>
                <a:spcPts val="0"/>
              </a:spcAft>
              <a:buClr>
                <a:schemeClr val="dk1"/>
              </a:buClr>
              <a:buSzPts val="2000"/>
              <a:buFont typeface="Arial"/>
              <a:buChar char="•"/>
            </a:pPr>
            <a:r>
              <a:rPr lang="en-US" sz="2000"/>
              <a:t>It should be possible to extract the annotations by themselves from the text.</a:t>
            </a:r>
            <a:endParaRPr/>
          </a:p>
          <a:p>
            <a:pPr marL="400050" lvl="0" indent="-215900" algn="l" rtl="0">
              <a:spcBef>
                <a:spcPts val="400"/>
              </a:spcBef>
              <a:spcAft>
                <a:spcPts val="0"/>
              </a:spcAft>
              <a:buClr>
                <a:schemeClr val="dk1"/>
              </a:buClr>
              <a:buSzPts val="2000"/>
              <a:buFont typeface="Arial"/>
              <a:buNone/>
            </a:pPr>
            <a:endParaRPr sz="2000"/>
          </a:p>
          <a:p>
            <a:pPr marL="400050" lvl="0" indent="-342900" algn="l" rtl="0">
              <a:spcBef>
                <a:spcPts val="400"/>
              </a:spcBef>
              <a:spcAft>
                <a:spcPts val="0"/>
              </a:spcAft>
              <a:buClr>
                <a:schemeClr val="dk1"/>
              </a:buClr>
              <a:buSzPts val="2000"/>
              <a:buFont typeface="Arial"/>
              <a:buChar char="•"/>
            </a:pPr>
            <a:r>
              <a:rPr lang="en-US" sz="2000"/>
              <a:t>The annotation scheme should be based on guidelines which are available to the end user.</a:t>
            </a:r>
            <a:endParaRPr/>
          </a:p>
          <a:p>
            <a:pPr marL="400050" lvl="0" indent="-215900" algn="l" rtl="0">
              <a:spcBef>
                <a:spcPts val="400"/>
              </a:spcBef>
              <a:spcAft>
                <a:spcPts val="0"/>
              </a:spcAft>
              <a:buClr>
                <a:schemeClr val="dk1"/>
              </a:buClr>
              <a:buSzPts val="2000"/>
              <a:buFont typeface="Arial"/>
              <a:buNone/>
            </a:pPr>
            <a:endParaRPr sz="2000"/>
          </a:p>
          <a:p>
            <a:pPr marL="400050" lvl="0" indent="-342900" algn="l" rtl="0">
              <a:spcBef>
                <a:spcPts val="400"/>
              </a:spcBef>
              <a:spcAft>
                <a:spcPts val="0"/>
              </a:spcAft>
              <a:buClr>
                <a:schemeClr val="dk1"/>
              </a:buClr>
              <a:buSzPts val="2000"/>
              <a:buFont typeface="Arial"/>
              <a:buChar char="•"/>
            </a:pPr>
            <a:r>
              <a:rPr lang="en-US" sz="2000"/>
              <a:t>It should be made clear how and by whom the annotation was</a:t>
            </a:r>
            <a:endParaRPr/>
          </a:p>
          <a:p>
            <a:pPr marL="57150" lvl="0" indent="0" algn="l" rtl="0">
              <a:spcBef>
                <a:spcPts val="400"/>
              </a:spcBef>
              <a:spcAft>
                <a:spcPts val="0"/>
              </a:spcAft>
              <a:buClr>
                <a:schemeClr val="dk1"/>
              </a:buClr>
              <a:buSzPts val="2000"/>
              <a:buFont typeface="Arial"/>
              <a:buNone/>
            </a:pPr>
            <a:r>
              <a:rPr lang="en-US" sz="2000"/>
              <a:t>     carried out. </a:t>
            </a:r>
            <a:endParaRPr/>
          </a:p>
          <a:p>
            <a:pPr marL="57150" lvl="0" indent="0" algn="l" rtl="0">
              <a:spcBef>
                <a:spcPts val="400"/>
              </a:spcBef>
              <a:spcAft>
                <a:spcPts val="0"/>
              </a:spcAft>
              <a:buClr>
                <a:schemeClr val="dk1"/>
              </a:buClr>
              <a:buSzPts val="2000"/>
              <a:buFont typeface="Arial"/>
              <a:buNone/>
            </a:pPr>
            <a:r>
              <a:rPr lang="en-US" sz="2000"/>
              <a:t>    </a:t>
            </a:r>
            <a:endParaRPr/>
          </a:p>
          <a:p>
            <a:pPr marL="57150" lvl="0" indent="0" algn="l" rtl="0">
              <a:spcBef>
                <a:spcPts val="320"/>
              </a:spcBef>
              <a:spcAft>
                <a:spcPts val="0"/>
              </a:spcAft>
              <a:buClr>
                <a:schemeClr val="dk1"/>
              </a:buClr>
              <a:buSzPts val="1600"/>
              <a:buFont typeface="Arial"/>
              <a:buNone/>
            </a:pP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f13f16700f_0_533"/>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JSON Data – More Examples</a:t>
            </a:r>
            <a:endParaRPr sz="4000" b="1">
              <a:solidFill>
                <a:schemeClr val="accent2"/>
              </a:solidFill>
            </a:endParaRPr>
          </a:p>
        </p:txBody>
      </p:sp>
      <p:sp>
        <p:nvSpPr>
          <p:cNvPr id="418" name="Google Shape;418;gf13f16700f_0_533"/>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419" name="Google Shape;419;gf13f16700f_0_533" descr="A screenshot of a cell phone&#10;&#10;Description automatically generated"/>
          <p:cNvPicPr preferRelativeResize="0">
            <a:picLocks noGrp="1"/>
          </p:cNvPicPr>
          <p:nvPr>
            <p:ph type="body" idx="1"/>
          </p:nvPr>
        </p:nvPicPr>
        <p:blipFill rotWithShape="1">
          <a:blip r:embed="rId3">
            <a:alphaModFix/>
          </a:blip>
          <a:srcRect/>
          <a:stretch/>
        </p:blipFill>
        <p:spPr>
          <a:xfrm>
            <a:off x="624673" y="1600200"/>
            <a:ext cx="7894800" cy="4526100"/>
          </a:xfrm>
          <a:prstGeom prst="rect">
            <a:avLst/>
          </a:prstGeom>
          <a:noFill/>
          <a:ln>
            <a:noFill/>
          </a:ln>
        </p:spPr>
      </p:pic>
    </p:spTree>
    <p:extLst>
      <p:ext uri="{BB962C8B-B14F-4D97-AF65-F5344CB8AC3E}">
        <p14:creationId xmlns:p14="http://schemas.microsoft.com/office/powerpoint/2010/main" val="5359858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2"/>
          <p:cNvSpPr txBox="1">
            <a:spLocks noGrp="1"/>
          </p:cNvSpPr>
          <p:nvPr>
            <p:ph type="title"/>
          </p:nvPr>
        </p:nvSpPr>
        <p:spPr>
          <a:xfrm>
            <a:off x="138296" y="620688"/>
            <a:ext cx="9011344"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Leech’s 7 maxims of annotation</a:t>
            </a:r>
            <a:br>
              <a:rPr lang="en-US"/>
            </a:br>
            <a:endParaRPr/>
          </a:p>
        </p:txBody>
      </p:sp>
      <p:sp>
        <p:nvSpPr>
          <p:cNvPr id="334" name="Google Shape;334;p42"/>
          <p:cNvSpPr txBox="1">
            <a:spLocks noGrp="1"/>
          </p:cNvSpPr>
          <p:nvPr>
            <p:ph type="body" idx="1"/>
          </p:nvPr>
        </p:nvSpPr>
        <p:spPr>
          <a:xfrm>
            <a:off x="457200" y="1397904"/>
            <a:ext cx="8229600" cy="4525963"/>
          </a:xfrm>
          <a:prstGeom prst="rect">
            <a:avLst/>
          </a:prstGeom>
          <a:noFill/>
          <a:ln>
            <a:noFill/>
          </a:ln>
        </p:spPr>
        <p:txBody>
          <a:bodyPr spcFirstLastPara="1" wrap="square" lIns="91425" tIns="45700" rIns="91425" bIns="45700" anchor="t" anchorCtr="0">
            <a:noAutofit/>
          </a:bodyPr>
          <a:lstStyle/>
          <a:p>
            <a:pPr marL="57150" lvl="0" indent="0" algn="l" rtl="0">
              <a:spcBef>
                <a:spcPts val="0"/>
              </a:spcBef>
              <a:spcAft>
                <a:spcPts val="0"/>
              </a:spcAft>
              <a:buClr>
                <a:schemeClr val="dk1"/>
              </a:buClr>
              <a:buSzPts val="1600"/>
              <a:buFont typeface="Arial"/>
              <a:buNone/>
            </a:pPr>
            <a:r>
              <a:rPr lang="en-US" sz="1600"/>
              <a:t> </a:t>
            </a:r>
            <a:endParaRPr/>
          </a:p>
          <a:p>
            <a:pPr marL="400050" lvl="0" indent="-342900" algn="l" rtl="0">
              <a:spcBef>
                <a:spcPts val="400"/>
              </a:spcBef>
              <a:spcAft>
                <a:spcPts val="0"/>
              </a:spcAft>
              <a:buClr>
                <a:schemeClr val="dk1"/>
              </a:buClr>
              <a:buSzPts val="2000"/>
              <a:buFont typeface="Arial"/>
              <a:buChar char="•"/>
            </a:pPr>
            <a:r>
              <a:rPr lang="en-US" sz="2000"/>
              <a:t>The end user should be made aware that the corpus annotation is not error-free or infallible, but simply a potentially useful tool.</a:t>
            </a:r>
            <a:endParaRPr/>
          </a:p>
          <a:p>
            <a:pPr marL="400050" lvl="0" indent="-215900" algn="l" rtl="0">
              <a:spcBef>
                <a:spcPts val="400"/>
              </a:spcBef>
              <a:spcAft>
                <a:spcPts val="0"/>
              </a:spcAft>
              <a:buClr>
                <a:schemeClr val="dk1"/>
              </a:buClr>
              <a:buSzPts val="2000"/>
              <a:buFont typeface="Arial"/>
              <a:buNone/>
            </a:pPr>
            <a:endParaRPr sz="2000"/>
          </a:p>
          <a:p>
            <a:pPr marL="400050" lvl="0" indent="-342900" algn="l" rtl="0">
              <a:spcBef>
                <a:spcPts val="400"/>
              </a:spcBef>
              <a:spcAft>
                <a:spcPts val="0"/>
              </a:spcAft>
              <a:buClr>
                <a:schemeClr val="dk1"/>
              </a:buClr>
              <a:buSzPts val="2000"/>
              <a:buFont typeface="Arial"/>
              <a:buChar char="•"/>
            </a:pPr>
            <a:r>
              <a:rPr lang="en-US" sz="2000"/>
              <a:t>Annotation schemes should be based as far as possible on widely agreed and theory-neutral principles.</a:t>
            </a:r>
            <a:endParaRPr/>
          </a:p>
          <a:p>
            <a:pPr marL="400050" lvl="0" indent="-215900" algn="l" rtl="0">
              <a:spcBef>
                <a:spcPts val="400"/>
              </a:spcBef>
              <a:spcAft>
                <a:spcPts val="0"/>
              </a:spcAft>
              <a:buClr>
                <a:schemeClr val="dk1"/>
              </a:buClr>
              <a:buSzPts val="2000"/>
              <a:buFont typeface="Arial"/>
              <a:buNone/>
            </a:pPr>
            <a:endParaRPr sz="2000"/>
          </a:p>
          <a:p>
            <a:pPr marL="400050" lvl="0" indent="-342900" algn="l" rtl="0">
              <a:spcBef>
                <a:spcPts val="400"/>
              </a:spcBef>
              <a:spcAft>
                <a:spcPts val="0"/>
              </a:spcAft>
              <a:buClr>
                <a:schemeClr val="dk1"/>
              </a:buClr>
              <a:buSzPts val="2000"/>
              <a:buFont typeface="Arial"/>
              <a:buChar char="•"/>
            </a:pPr>
            <a:r>
              <a:rPr lang="en-US" sz="2000"/>
              <a:t>No annotation scheme has the a priori right to be considered as a standard.</a:t>
            </a:r>
            <a:endParaRPr/>
          </a:p>
          <a:p>
            <a:pPr marL="57150" lvl="0" indent="0" algn="l" rtl="0">
              <a:spcBef>
                <a:spcPts val="400"/>
              </a:spcBef>
              <a:spcAft>
                <a:spcPts val="0"/>
              </a:spcAft>
              <a:buClr>
                <a:srgbClr val="595959"/>
              </a:buClr>
              <a:buSzPts val="2000"/>
              <a:buFont typeface="Arial"/>
              <a:buNone/>
            </a:pPr>
            <a:r>
              <a:rPr lang="en-US" sz="2000">
                <a:solidFill>
                  <a:srgbClr val="595959"/>
                </a:solidFill>
              </a:rPr>
              <a:t>    	Standards emerge through practical consensus</a:t>
            </a:r>
            <a:endParaRPr sz="1600">
              <a:solidFill>
                <a:srgbClr val="595959"/>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3"/>
          <p:cNvSpPr txBox="1">
            <a:spLocks noGrp="1"/>
          </p:cNvSpPr>
          <p:nvPr>
            <p:ph type="title"/>
          </p:nvPr>
        </p:nvSpPr>
        <p:spPr>
          <a:xfrm>
            <a:off x="468313" y="260350"/>
            <a:ext cx="8229600" cy="792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Types of corpus annotation</a:t>
            </a:r>
            <a:endParaRPr/>
          </a:p>
        </p:txBody>
      </p:sp>
      <p:sp>
        <p:nvSpPr>
          <p:cNvPr id="340" name="Google Shape;340;p43"/>
          <p:cNvSpPr txBox="1">
            <a:spLocks noGrp="1"/>
          </p:cNvSpPr>
          <p:nvPr>
            <p:ph type="body" idx="1"/>
          </p:nvPr>
        </p:nvSpPr>
        <p:spPr>
          <a:xfrm>
            <a:off x="395288" y="1453282"/>
            <a:ext cx="8229600" cy="5072062"/>
          </a:xfrm>
          <a:prstGeom prst="rect">
            <a:avLst/>
          </a:prstGeom>
          <a:noFill/>
          <a:ln>
            <a:noFill/>
          </a:ln>
        </p:spPr>
        <p:txBody>
          <a:bodyPr spcFirstLastPara="1" wrap="square" lIns="91425" tIns="45700" rIns="91425" bIns="45700" anchor="t" anchorCtr="0">
            <a:noAutofit/>
          </a:bodyPr>
          <a:lstStyle/>
          <a:p>
            <a:pPr marL="342900" lvl="0" indent="-190500" algn="l" rtl="0">
              <a:lnSpc>
                <a:spcPct val="80000"/>
              </a:lnSpc>
              <a:spcBef>
                <a:spcPts val="0"/>
              </a:spcBef>
              <a:spcAft>
                <a:spcPts val="0"/>
              </a:spcAft>
              <a:buClr>
                <a:schemeClr val="dk1"/>
              </a:buClr>
              <a:buSzPts val="2400"/>
              <a:buFont typeface="Arial"/>
              <a:buNone/>
            </a:pPr>
            <a:endParaRPr sz="2400" b="1"/>
          </a:p>
          <a:p>
            <a:pPr marL="342900" lvl="0" indent="-342900" algn="l" rtl="0">
              <a:lnSpc>
                <a:spcPct val="80000"/>
              </a:lnSpc>
              <a:spcBef>
                <a:spcPts val="480"/>
              </a:spcBef>
              <a:spcAft>
                <a:spcPts val="0"/>
              </a:spcAft>
              <a:buClr>
                <a:schemeClr val="dk1"/>
              </a:buClr>
              <a:buSzPts val="2400"/>
              <a:buFont typeface="Arial"/>
              <a:buChar char="•"/>
            </a:pPr>
            <a:r>
              <a:rPr lang="en-US" sz="2400" b="1"/>
              <a:t>Phonological level</a:t>
            </a:r>
            <a:endParaRPr/>
          </a:p>
          <a:p>
            <a:pPr marL="742950" lvl="1" indent="-285750" algn="l" rtl="0">
              <a:lnSpc>
                <a:spcPct val="80000"/>
              </a:lnSpc>
              <a:spcBef>
                <a:spcPts val="400"/>
              </a:spcBef>
              <a:spcAft>
                <a:spcPts val="0"/>
              </a:spcAft>
              <a:buClr>
                <a:srgbClr val="595959"/>
              </a:buClr>
              <a:buSzPts val="2000"/>
              <a:buFont typeface="Arial"/>
              <a:buChar char="–"/>
            </a:pPr>
            <a:r>
              <a:rPr lang="en-US" sz="2000">
                <a:solidFill>
                  <a:srgbClr val="595959"/>
                </a:solidFill>
              </a:rPr>
              <a:t>Syllable boundaries (phonetic/phonemic annotation)</a:t>
            </a:r>
            <a:endParaRPr/>
          </a:p>
          <a:p>
            <a:pPr marL="742950" lvl="1" indent="-285750" algn="l" rtl="0">
              <a:lnSpc>
                <a:spcPct val="80000"/>
              </a:lnSpc>
              <a:spcBef>
                <a:spcPts val="400"/>
              </a:spcBef>
              <a:spcAft>
                <a:spcPts val="0"/>
              </a:spcAft>
              <a:buClr>
                <a:srgbClr val="595959"/>
              </a:buClr>
              <a:buSzPts val="2000"/>
              <a:buFont typeface="Arial"/>
              <a:buChar char="–"/>
            </a:pPr>
            <a:r>
              <a:rPr lang="en-US" sz="2000">
                <a:solidFill>
                  <a:srgbClr val="595959"/>
                </a:solidFill>
              </a:rPr>
              <a:t>Prosodic or suprasegmental features (prosodic annotation, e.g. pitch, loudness, intonation)</a:t>
            </a:r>
            <a:endParaRPr/>
          </a:p>
          <a:p>
            <a:pPr marL="342900" lvl="0" indent="-165100" algn="l" rtl="0">
              <a:lnSpc>
                <a:spcPct val="80000"/>
              </a:lnSpc>
              <a:spcBef>
                <a:spcPts val="560"/>
              </a:spcBef>
              <a:spcAft>
                <a:spcPts val="0"/>
              </a:spcAft>
              <a:buClr>
                <a:schemeClr val="dk1"/>
              </a:buClr>
              <a:buSzPts val="2800"/>
              <a:buFont typeface="Arial"/>
              <a:buNone/>
            </a:pPr>
            <a:endParaRPr sz="2800" b="1"/>
          </a:p>
          <a:p>
            <a:pPr marL="342900" lvl="0" indent="-342900" algn="l" rtl="0">
              <a:lnSpc>
                <a:spcPct val="80000"/>
              </a:lnSpc>
              <a:spcBef>
                <a:spcPts val="480"/>
              </a:spcBef>
              <a:spcAft>
                <a:spcPts val="0"/>
              </a:spcAft>
              <a:buClr>
                <a:schemeClr val="dk1"/>
              </a:buClr>
              <a:buSzPts val="2400"/>
              <a:buFont typeface="Arial"/>
              <a:buChar char="•"/>
            </a:pPr>
            <a:r>
              <a:rPr lang="en-US" sz="2400" b="1"/>
              <a:t>Morphological level</a:t>
            </a:r>
            <a:endParaRPr/>
          </a:p>
          <a:p>
            <a:pPr marL="742950" lvl="1" indent="-285750" algn="l" rtl="0">
              <a:lnSpc>
                <a:spcPct val="80000"/>
              </a:lnSpc>
              <a:spcBef>
                <a:spcPts val="400"/>
              </a:spcBef>
              <a:spcAft>
                <a:spcPts val="0"/>
              </a:spcAft>
              <a:buClr>
                <a:srgbClr val="595959"/>
              </a:buClr>
              <a:buSzPts val="2000"/>
              <a:buFont typeface="Arial"/>
              <a:buChar char="–"/>
            </a:pPr>
            <a:r>
              <a:rPr lang="en-US" sz="2000">
                <a:solidFill>
                  <a:srgbClr val="595959"/>
                </a:solidFill>
              </a:rPr>
              <a:t>Prefixes, suffixes, stems (morphological annotation)</a:t>
            </a:r>
            <a:endParaRPr/>
          </a:p>
          <a:p>
            <a:pPr marL="342900" lvl="0" indent="-165100" algn="l" rtl="0">
              <a:lnSpc>
                <a:spcPct val="80000"/>
              </a:lnSpc>
              <a:spcBef>
                <a:spcPts val="560"/>
              </a:spcBef>
              <a:spcAft>
                <a:spcPts val="0"/>
              </a:spcAft>
              <a:buClr>
                <a:schemeClr val="dk1"/>
              </a:buClr>
              <a:buSzPts val="2800"/>
              <a:buFont typeface="Arial"/>
              <a:buNone/>
            </a:pPr>
            <a:endParaRPr sz="2800" b="1"/>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4"/>
          <p:cNvSpPr txBox="1">
            <a:spLocks noGrp="1"/>
          </p:cNvSpPr>
          <p:nvPr>
            <p:ph type="title"/>
          </p:nvPr>
        </p:nvSpPr>
        <p:spPr>
          <a:xfrm>
            <a:off x="468313" y="260350"/>
            <a:ext cx="8229600" cy="792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Types of corpus annotation</a:t>
            </a:r>
            <a:endParaRPr/>
          </a:p>
        </p:txBody>
      </p:sp>
      <p:sp>
        <p:nvSpPr>
          <p:cNvPr id="347" name="Google Shape;347;p44"/>
          <p:cNvSpPr txBox="1">
            <a:spLocks noGrp="1"/>
          </p:cNvSpPr>
          <p:nvPr>
            <p:ph type="body" idx="1"/>
          </p:nvPr>
        </p:nvSpPr>
        <p:spPr>
          <a:xfrm>
            <a:off x="395288" y="1453282"/>
            <a:ext cx="8229600" cy="5072062"/>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800"/>
              <a:buFont typeface="Arial"/>
              <a:buChar char="•"/>
            </a:pPr>
            <a:r>
              <a:rPr lang="en-US" sz="2800" b="1"/>
              <a:t>Lexical level</a:t>
            </a:r>
            <a:endParaRPr/>
          </a:p>
          <a:p>
            <a:pPr marL="742950" lvl="1" indent="-285750" algn="l" rtl="0">
              <a:lnSpc>
                <a:spcPct val="80000"/>
              </a:lnSpc>
              <a:spcBef>
                <a:spcPts val="400"/>
              </a:spcBef>
              <a:spcAft>
                <a:spcPts val="0"/>
              </a:spcAft>
              <a:buClr>
                <a:srgbClr val="595959"/>
              </a:buClr>
              <a:buSzPts val="2000"/>
              <a:buFont typeface="Arial"/>
              <a:buChar char="–"/>
            </a:pPr>
            <a:r>
              <a:rPr lang="en-US" sz="2000">
                <a:solidFill>
                  <a:srgbClr val="595959"/>
                </a:solidFill>
              </a:rPr>
              <a:t>Tokenization </a:t>
            </a:r>
            <a:endParaRPr/>
          </a:p>
          <a:p>
            <a:pPr marL="742950" lvl="1" indent="-285750" algn="l" rtl="0">
              <a:lnSpc>
                <a:spcPct val="80000"/>
              </a:lnSpc>
              <a:spcBef>
                <a:spcPts val="400"/>
              </a:spcBef>
              <a:spcAft>
                <a:spcPts val="0"/>
              </a:spcAft>
              <a:buClr>
                <a:srgbClr val="595959"/>
              </a:buClr>
              <a:buSzPts val="2000"/>
              <a:buFont typeface="Arial"/>
              <a:buChar char="–"/>
            </a:pPr>
            <a:r>
              <a:rPr lang="en-US" sz="2000">
                <a:solidFill>
                  <a:srgbClr val="595959"/>
                </a:solidFill>
              </a:rPr>
              <a:t>Parts of speech (POS tagging)</a:t>
            </a:r>
            <a:endParaRPr/>
          </a:p>
          <a:p>
            <a:pPr marL="742950" lvl="1" indent="-285750" algn="l" rtl="0">
              <a:lnSpc>
                <a:spcPct val="80000"/>
              </a:lnSpc>
              <a:spcBef>
                <a:spcPts val="400"/>
              </a:spcBef>
              <a:spcAft>
                <a:spcPts val="0"/>
              </a:spcAft>
              <a:buClr>
                <a:srgbClr val="595959"/>
              </a:buClr>
              <a:buSzPts val="2000"/>
              <a:buFont typeface="Arial"/>
              <a:buChar char="–"/>
            </a:pPr>
            <a:r>
              <a:rPr lang="en-US" sz="2000">
                <a:solidFill>
                  <a:srgbClr val="595959"/>
                </a:solidFill>
              </a:rPr>
              <a:t>Lemmas (lemmatization)</a:t>
            </a:r>
            <a:endParaRPr/>
          </a:p>
          <a:p>
            <a:pPr marL="1143000" lvl="2" indent="-228600" algn="l" rtl="0">
              <a:lnSpc>
                <a:spcPct val="80000"/>
              </a:lnSpc>
              <a:spcBef>
                <a:spcPts val="400"/>
              </a:spcBef>
              <a:spcAft>
                <a:spcPts val="0"/>
              </a:spcAft>
              <a:buClr>
                <a:srgbClr val="595959"/>
              </a:buClr>
              <a:buSzPts val="2000"/>
              <a:buFont typeface="Arial"/>
              <a:buChar char="•"/>
            </a:pPr>
            <a:r>
              <a:rPr lang="en-US" sz="2000" i="1">
                <a:solidFill>
                  <a:srgbClr val="595959"/>
                </a:solidFill>
              </a:rPr>
              <a:t>stop, stopped, stops, stopping → stop</a:t>
            </a:r>
            <a:endParaRPr/>
          </a:p>
          <a:p>
            <a:pPr marL="742950" lvl="1" indent="-285750" algn="l" rtl="0">
              <a:lnSpc>
                <a:spcPct val="80000"/>
              </a:lnSpc>
              <a:spcBef>
                <a:spcPts val="400"/>
              </a:spcBef>
              <a:spcAft>
                <a:spcPts val="0"/>
              </a:spcAft>
              <a:buClr>
                <a:srgbClr val="595959"/>
              </a:buClr>
              <a:buSzPts val="2000"/>
              <a:buFont typeface="Arial"/>
              <a:buChar char="–"/>
            </a:pPr>
            <a:r>
              <a:rPr lang="en-US" sz="2000">
                <a:solidFill>
                  <a:srgbClr val="595959"/>
                </a:solidFill>
              </a:rPr>
              <a:t>Semantic fields (semantic annotation)</a:t>
            </a:r>
            <a:endParaRPr/>
          </a:p>
          <a:p>
            <a:pPr marL="1143000" lvl="2" indent="-228600" algn="l" rtl="0">
              <a:lnSpc>
                <a:spcPct val="80000"/>
              </a:lnSpc>
              <a:spcBef>
                <a:spcPts val="400"/>
              </a:spcBef>
              <a:spcAft>
                <a:spcPts val="0"/>
              </a:spcAft>
              <a:buClr>
                <a:srgbClr val="595959"/>
              </a:buClr>
              <a:buSzPts val="2000"/>
              <a:buFont typeface="Arial"/>
              <a:buChar char="•"/>
            </a:pPr>
            <a:r>
              <a:rPr lang="en-US" sz="2000" i="1">
                <a:solidFill>
                  <a:srgbClr val="595959"/>
                </a:solidFill>
              </a:rPr>
              <a:t>cricket</a:t>
            </a:r>
            <a:r>
              <a:rPr lang="en-US" sz="2000">
                <a:solidFill>
                  <a:srgbClr val="595959"/>
                </a:solidFill>
              </a:rPr>
              <a:t>: sport, insect</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Tagging</a:t>
            </a:r>
            <a:endParaRPr b="1">
              <a:solidFill>
                <a:schemeClr val="accent2"/>
              </a:solidFill>
            </a:endParaRPr>
          </a:p>
        </p:txBody>
      </p:sp>
      <p:sp>
        <p:nvSpPr>
          <p:cNvPr id="354" name="Google Shape;354;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a:t>The first editions of the TEI (Text Encoding Initiative) Guidelines used the </a:t>
            </a:r>
            <a:r>
              <a:rPr lang="en-US" sz="2000" i="1"/>
              <a:t>Standard Generalized Markup Language</a:t>
            </a:r>
            <a:r>
              <a:rPr lang="en-US" sz="2000"/>
              <a:t> (SGML)</a:t>
            </a:r>
            <a:endParaRPr/>
          </a:p>
          <a:p>
            <a:pPr marL="0" lvl="0" indent="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The most recent edition can also be expressed in the Extensible Markup Language (XML)</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Tagging Example</a:t>
            </a:r>
            <a:endParaRPr b="1">
              <a:solidFill>
                <a:schemeClr val="accent2"/>
              </a:solidFill>
            </a:endParaRPr>
          </a:p>
        </p:txBody>
      </p:sp>
      <p:sp>
        <p:nvSpPr>
          <p:cNvPr id="361" name="Google Shape;361;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595959"/>
              </a:buClr>
              <a:buSzPts val="2000"/>
              <a:buFont typeface="Arial"/>
              <a:buChar char="•"/>
            </a:pPr>
            <a:r>
              <a:rPr lang="en-US" sz="2000">
                <a:solidFill>
                  <a:srgbClr val="595959"/>
                </a:solidFill>
              </a:rPr>
              <a:t>&lt;pb n='474'/&gt;</a:t>
            </a:r>
            <a:endParaRPr/>
          </a:p>
          <a:p>
            <a:pPr marL="342900" lvl="0" indent="-342900" algn="l" rtl="0">
              <a:lnSpc>
                <a:spcPct val="90000"/>
              </a:lnSpc>
              <a:spcBef>
                <a:spcPts val="400"/>
              </a:spcBef>
              <a:spcAft>
                <a:spcPts val="0"/>
              </a:spcAft>
              <a:buClr>
                <a:srgbClr val="595959"/>
              </a:buClr>
              <a:buSzPts val="2000"/>
              <a:buFont typeface="Arial"/>
              <a:buChar char="•"/>
            </a:pPr>
            <a:r>
              <a:rPr lang="en-US" sz="2000">
                <a:solidFill>
                  <a:srgbClr val="595959"/>
                </a:solidFill>
              </a:rPr>
              <a:t>&lt;div1 type="chapter" n='38'&gt; </a:t>
            </a:r>
            <a:endParaRPr/>
          </a:p>
          <a:p>
            <a:pPr marL="342900" lvl="0" indent="-342900" algn="l" rtl="0">
              <a:lnSpc>
                <a:spcPct val="90000"/>
              </a:lnSpc>
              <a:spcBef>
                <a:spcPts val="400"/>
              </a:spcBef>
              <a:spcAft>
                <a:spcPts val="0"/>
              </a:spcAft>
              <a:buClr>
                <a:srgbClr val="595959"/>
              </a:buClr>
              <a:buSzPts val="2000"/>
              <a:buFont typeface="Arial"/>
              <a:buChar char="•"/>
            </a:pPr>
            <a:r>
              <a:rPr lang="en-US" sz="2000">
                <a:solidFill>
                  <a:srgbClr val="595959"/>
                </a:solidFill>
              </a:rPr>
              <a:t>&lt;p&gt;Reader, I married him. A quiet wedding we had: he and I, the parson and clerk, were alone present. When we got back from church, I went into the kitchen of the manor-house, where Mary was cooking the dinner, and John cleaning the knives, and I said &amp;mdash;&lt;/p&gt; </a:t>
            </a:r>
            <a:endParaRPr/>
          </a:p>
          <a:p>
            <a:pPr marL="342900" lvl="0" indent="-342900" algn="l" rtl="0">
              <a:lnSpc>
                <a:spcPct val="90000"/>
              </a:lnSpc>
              <a:spcBef>
                <a:spcPts val="400"/>
              </a:spcBef>
              <a:spcAft>
                <a:spcPts val="0"/>
              </a:spcAft>
              <a:buClr>
                <a:srgbClr val="595959"/>
              </a:buClr>
              <a:buSzPts val="2000"/>
              <a:buFont typeface="Arial"/>
              <a:buChar char="•"/>
            </a:pPr>
            <a:r>
              <a:rPr lang="en-US" sz="2000">
                <a:solidFill>
                  <a:srgbClr val="595959"/>
                </a:solidFill>
              </a:rPr>
              <a:t>&lt;p&gt;&lt;q&gt;Mary, I have been married to Mr Rochester this morning.&lt;/q&gt; The housekeeper and her husband were of that decent, phlegmatic order of people,[…]; but Mary, bending again over the roast, said only &amp;mdash;</a:t>
            </a:r>
            <a:endParaRPr/>
          </a:p>
          <a:p>
            <a:pPr marL="342900" lvl="0" indent="-342900" algn="l" rtl="0">
              <a:lnSpc>
                <a:spcPct val="90000"/>
              </a:lnSpc>
              <a:spcBef>
                <a:spcPts val="400"/>
              </a:spcBef>
              <a:spcAft>
                <a:spcPts val="0"/>
              </a:spcAft>
              <a:buClr>
                <a:srgbClr val="595959"/>
              </a:buClr>
              <a:buSzPts val="2000"/>
              <a:buFont typeface="Arial"/>
              <a:buChar char="•"/>
            </a:pPr>
            <a:r>
              <a:rPr lang="en-US" sz="2000">
                <a:solidFill>
                  <a:srgbClr val="595959"/>
                </a:solidFill>
              </a:rPr>
              <a:t>&lt;/p&gt; &lt;p&gt;&lt;q&gt;Have you, miss? Well, for sure!&lt;/q&gt;&lt;/p&gt;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solidFill>
                  <a:schemeClr val="accent2"/>
                </a:solidFill>
              </a:rPr>
              <a:t>A TEI Document at the Textual Level</a:t>
            </a:r>
            <a:endParaRPr sz="3200" b="1">
              <a:solidFill>
                <a:schemeClr val="accent2"/>
              </a:solidFill>
            </a:endParaRPr>
          </a:p>
        </p:txBody>
      </p:sp>
      <p:sp>
        <p:nvSpPr>
          <p:cNvPr id="368" name="Google Shape;368;p4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400"/>
              <a:buFont typeface="Arial"/>
              <a:buChar char="•"/>
            </a:pPr>
            <a:r>
              <a:rPr lang="en-US" sz="2400" b="1"/>
              <a:t>&lt;front&gt;</a:t>
            </a:r>
            <a:r>
              <a:rPr lang="en-US" sz="2400"/>
              <a:t> </a:t>
            </a:r>
            <a:endParaRPr/>
          </a:p>
          <a:p>
            <a:pPr marL="742950" lvl="1" indent="-285750" algn="l" rtl="0">
              <a:lnSpc>
                <a:spcPct val="80000"/>
              </a:lnSpc>
              <a:spcBef>
                <a:spcPts val="400"/>
              </a:spcBef>
              <a:spcAft>
                <a:spcPts val="0"/>
              </a:spcAft>
              <a:buClr>
                <a:schemeClr val="dk1"/>
              </a:buClr>
              <a:buSzPts val="2000"/>
              <a:buFont typeface="Arial"/>
              <a:buChar char="–"/>
            </a:pPr>
            <a:r>
              <a:rPr lang="en-US" sz="2000"/>
              <a:t>contains any prefatory matter (headers, title page, prefaces, dedications, etc.) found before the start of a text proper. </a:t>
            </a:r>
            <a:endParaRPr/>
          </a:p>
          <a:p>
            <a:pPr marL="342900" lvl="0" indent="-342900" algn="l" rtl="0">
              <a:lnSpc>
                <a:spcPct val="80000"/>
              </a:lnSpc>
              <a:spcBef>
                <a:spcPts val="480"/>
              </a:spcBef>
              <a:spcAft>
                <a:spcPts val="0"/>
              </a:spcAft>
              <a:buClr>
                <a:schemeClr val="dk1"/>
              </a:buClr>
              <a:buSzPts val="2400"/>
              <a:buFont typeface="Arial"/>
              <a:buChar char="•"/>
            </a:pPr>
            <a:r>
              <a:rPr lang="en-US" sz="2400" b="1"/>
              <a:t>&lt;group&gt;</a:t>
            </a:r>
            <a:r>
              <a:rPr lang="en-US" sz="2400"/>
              <a:t> </a:t>
            </a:r>
            <a:endParaRPr/>
          </a:p>
          <a:p>
            <a:pPr marL="742950" lvl="1" indent="-285750" algn="l" rtl="0">
              <a:lnSpc>
                <a:spcPct val="80000"/>
              </a:lnSpc>
              <a:spcBef>
                <a:spcPts val="400"/>
              </a:spcBef>
              <a:spcAft>
                <a:spcPts val="0"/>
              </a:spcAft>
              <a:buClr>
                <a:schemeClr val="dk1"/>
              </a:buClr>
              <a:buSzPts val="2000"/>
              <a:buFont typeface="Arial"/>
              <a:buChar char="–"/>
            </a:pPr>
            <a:r>
              <a:rPr lang="en-US" sz="2000"/>
              <a:t>contains a number of unitary texts or groups of texts. </a:t>
            </a:r>
            <a:endParaRPr/>
          </a:p>
          <a:p>
            <a:pPr marL="342900" lvl="0" indent="-342900" algn="l" rtl="0">
              <a:lnSpc>
                <a:spcPct val="80000"/>
              </a:lnSpc>
              <a:spcBef>
                <a:spcPts val="480"/>
              </a:spcBef>
              <a:spcAft>
                <a:spcPts val="0"/>
              </a:spcAft>
              <a:buClr>
                <a:schemeClr val="dk1"/>
              </a:buClr>
              <a:buSzPts val="2400"/>
              <a:buFont typeface="Arial"/>
              <a:buChar char="•"/>
            </a:pPr>
            <a:r>
              <a:rPr lang="en-US" sz="2400" b="1"/>
              <a:t>&lt;body&gt;</a:t>
            </a:r>
            <a:r>
              <a:rPr lang="en-US" sz="2400"/>
              <a:t> </a:t>
            </a:r>
            <a:endParaRPr/>
          </a:p>
          <a:p>
            <a:pPr marL="742950" lvl="1" indent="-285750" algn="l" rtl="0">
              <a:lnSpc>
                <a:spcPct val="80000"/>
              </a:lnSpc>
              <a:spcBef>
                <a:spcPts val="400"/>
              </a:spcBef>
              <a:spcAft>
                <a:spcPts val="0"/>
              </a:spcAft>
              <a:buClr>
                <a:schemeClr val="dk1"/>
              </a:buClr>
              <a:buSzPts val="2000"/>
              <a:buFont typeface="Arial"/>
              <a:buChar char="–"/>
            </a:pPr>
            <a:r>
              <a:rPr lang="en-US" sz="2000"/>
              <a:t>contains the whole body of a single unitary text, excluding any front or back matter. </a:t>
            </a:r>
            <a:endParaRPr/>
          </a:p>
          <a:p>
            <a:pPr marL="342900" lvl="0" indent="-342900" algn="l" rtl="0">
              <a:lnSpc>
                <a:spcPct val="80000"/>
              </a:lnSpc>
              <a:spcBef>
                <a:spcPts val="480"/>
              </a:spcBef>
              <a:spcAft>
                <a:spcPts val="0"/>
              </a:spcAft>
              <a:buClr>
                <a:schemeClr val="dk1"/>
              </a:buClr>
              <a:buSzPts val="2400"/>
              <a:buFont typeface="Arial"/>
              <a:buChar char="•"/>
            </a:pPr>
            <a:r>
              <a:rPr lang="en-US" sz="2400" b="1"/>
              <a:t>&lt;back&gt;</a:t>
            </a:r>
            <a:r>
              <a:rPr lang="en-US" sz="2400"/>
              <a:t> </a:t>
            </a:r>
            <a:endParaRPr/>
          </a:p>
          <a:p>
            <a:pPr marL="742950" lvl="1" indent="-285750" algn="l" rtl="0">
              <a:lnSpc>
                <a:spcPct val="80000"/>
              </a:lnSpc>
              <a:spcBef>
                <a:spcPts val="400"/>
              </a:spcBef>
              <a:spcAft>
                <a:spcPts val="0"/>
              </a:spcAft>
              <a:buClr>
                <a:schemeClr val="dk1"/>
              </a:buClr>
              <a:buSzPts val="2000"/>
              <a:buFont typeface="Arial"/>
              <a:buChar char="–"/>
            </a:pPr>
            <a:r>
              <a:rPr lang="en-US" sz="2000"/>
              <a:t>contains any appendixes, etc., following the main part of a text. </a:t>
            </a:r>
            <a:endParaRPr/>
          </a:p>
          <a:p>
            <a:pPr marL="342900" lvl="0" indent="-190500" algn="l" rtl="0">
              <a:lnSpc>
                <a:spcPct val="80000"/>
              </a:lnSpc>
              <a:spcBef>
                <a:spcPts val="480"/>
              </a:spcBef>
              <a:spcAft>
                <a:spcPts val="0"/>
              </a:spcAft>
              <a:buClr>
                <a:schemeClr val="dk1"/>
              </a:buClr>
              <a:buSzPts val="2400"/>
              <a:buFont typeface="Arial"/>
              <a:buNone/>
            </a:pPr>
            <a:endParaRPr sz="24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8"/>
          <p:cNvSpPr txBox="1">
            <a:spLocks noGrp="1"/>
          </p:cNvSpPr>
          <p:nvPr>
            <p:ph type="title"/>
          </p:nvPr>
        </p:nvSpPr>
        <p:spPr>
          <a:xfrm>
            <a:off x="595436" y="692696"/>
            <a:ext cx="7648971"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POS Tagging: POSTagger</a:t>
            </a:r>
            <a:endParaRPr b="1">
              <a:solidFill>
                <a:schemeClr val="accent2"/>
              </a:solidFill>
            </a:endParaRPr>
          </a:p>
        </p:txBody>
      </p:sp>
      <p:sp>
        <p:nvSpPr>
          <p:cNvPr id="375" name="Google Shape;375;p48"/>
          <p:cNvSpPr txBox="1">
            <a:spLocks noGrp="1"/>
          </p:cNvSpPr>
          <p:nvPr>
            <p:ph type="body" idx="1"/>
          </p:nvPr>
        </p:nvSpPr>
        <p:spPr>
          <a:xfrm>
            <a:off x="611560" y="2307164"/>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Arial"/>
              <a:buNone/>
            </a:pPr>
            <a:r>
              <a:rPr lang="en-US" sz="2400"/>
              <a:t>Corpus/NN annotation/NN is/VBZ</a:t>
            </a:r>
            <a:endParaRPr/>
          </a:p>
          <a:p>
            <a:pPr marL="342900" lvl="0" indent="-342900" algn="l" rtl="0">
              <a:spcBef>
                <a:spcPts val="480"/>
              </a:spcBef>
              <a:spcAft>
                <a:spcPts val="0"/>
              </a:spcAft>
              <a:buClr>
                <a:schemeClr val="dk1"/>
              </a:buClr>
              <a:buSzPts val="2400"/>
              <a:buFont typeface="Arial"/>
              <a:buNone/>
            </a:pPr>
            <a:r>
              <a:rPr lang="en-US" sz="2400"/>
              <a:t>the/DT practice/NN of/IN</a:t>
            </a:r>
            <a:endParaRPr/>
          </a:p>
          <a:p>
            <a:pPr marL="342900" lvl="0" indent="-342900" algn="l" rtl="0">
              <a:spcBef>
                <a:spcPts val="480"/>
              </a:spcBef>
              <a:spcAft>
                <a:spcPts val="0"/>
              </a:spcAft>
              <a:buClr>
                <a:schemeClr val="dk1"/>
              </a:buClr>
              <a:buSzPts val="2400"/>
              <a:buFont typeface="Arial"/>
              <a:buNone/>
            </a:pPr>
            <a:r>
              <a:rPr lang="en-US" sz="2400"/>
              <a:t>adding/VBG interpretative/JJ</a:t>
            </a:r>
            <a:endParaRPr/>
          </a:p>
          <a:p>
            <a:pPr marL="342900" lvl="0" indent="-342900" algn="l" rtl="0">
              <a:spcBef>
                <a:spcPts val="480"/>
              </a:spcBef>
              <a:spcAft>
                <a:spcPts val="0"/>
              </a:spcAft>
              <a:buClr>
                <a:schemeClr val="dk1"/>
              </a:buClr>
              <a:buSzPts val="2400"/>
              <a:buFont typeface="Arial"/>
              <a:buNone/>
            </a:pPr>
            <a:r>
              <a:rPr lang="en-US" sz="2400"/>
              <a:t>linguistic/JJ information/NN </a:t>
            </a:r>
            <a:endParaRPr/>
          </a:p>
          <a:p>
            <a:pPr marL="342900" lvl="0" indent="-342900" algn="l" rtl="0">
              <a:spcBef>
                <a:spcPts val="480"/>
              </a:spcBef>
              <a:spcAft>
                <a:spcPts val="0"/>
              </a:spcAft>
              <a:buClr>
                <a:schemeClr val="dk1"/>
              </a:buClr>
              <a:buSzPts val="2400"/>
              <a:buFont typeface="Arial"/>
              <a:buNone/>
            </a:pPr>
            <a:r>
              <a:rPr lang="en-US" sz="2400"/>
              <a:t>to/TO a/DT corpus/NN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9"/>
          <p:cNvSpPr txBox="1">
            <a:spLocks noGrp="1"/>
          </p:cNvSpPr>
          <p:nvPr>
            <p:ph type="title"/>
          </p:nvPr>
        </p:nvSpPr>
        <p:spPr>
          <a:xfrm>
            <a:off x="685800" y="152400"/>
            <a:ext cx="68707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POS Tagging: Claws C5</a:t>
            </a:r>
            <a:endParaRPr/>
          </a:p>
        </p:txBody>
      </p:sp>
      <p:sp>
        <p:nvSpPr>
          <p:cNvPr id="381" name="Google Shape;381;p4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3F3F3F"/>
              </a:buClr>
              <a:buSzPts val="2000"/>
              <a:buFont typeface="Arial"/>
              <a:buNone/>
            </a:pPr>
            <a:r>
              <a:rPr lang="en-US" sz="2000">
                <a:solidFill>
                  <a:srgbClr val="3F3F3F"/>
                </a:solidFill>
              </a:rPr>
              <a:t>Corpus_NN1 annotation_NN1 is_VBZ</a:t>
            </a:r>
            <a:endParaRPr sz="2000">
              <a:solidFill>
                <a:srgbClr val="3F3F3F"/>
              </a:solidFill>
            </a:endParaRPr>
          </a:p>
          <a:p>
            <a:pPr marL="342900" lvl="0" indent="-342900" algn="l" rtl="0">
              <a:spcBef>
                <a:spcPts val="400"/>
              </a:spcBef>
              <a:spcAft>
                <a:spcPts val="0"/>
              </a:spcAft>
              <a:buClr>
                <a:srgbClr val="3F3F3F"/>
              </a:buClr>
              <a:buSzPts val="2000"/>
              <a:buFont typeface="Arial"/>
              <a:buNone/>
            </a:pPr>
            <a:r>
              <a:rPr lang="en-US" sz="2000">
                <a:solidFill>
                  <a:srgbClr val="3F3F3F"/>
                </a:solidFill>
              </a:rPr>
              <a:t>the_AT0 practice_NN1 of_PRF</a:t>
            </a:r>
            <a:endParaRPr sz="2000">
              <a:solidFill>
                <a:srgbClr val="3F3F3F"/>
              </a:solidFill>
            </a:endParaRPr>
          </a:p>
          <a:p>
            <a:pPr marL="342900" lvl="0" indent="-342900" algn="l" rtl="0">
              <a:spcBef>
                <a:spcPts val="400"/>
              </a:spcBef>
              <a:spcAft>
                <a:spcPts val="0"/>
              </a:spcAft>
              <a:buClr>
                <a:srgbClr val="3F3F3F"/>
              </a:buClr>
              <a:buSzPts val="2000"/>
              <a:buFont typeface="Arial"/>
              <a:buNone/>
            </a:pPr>
            <a:r>
              <a:rPr lang="en-US" sz="2000">
                <a:solidFill>
                  <a:srgbClr val="3F3F3F"/>
                </a:solidFill>
              </a:rPr>
              <a:t>adding_VVG interpretative_AJ0</a:t>
            </a:r>
            <a:endParaRPr/>
          </a:p>
          <a:p>
            <a:pPr marL="342900" lvl="0" indent="-342900" algn="l" rtl="0">
              <a:spcBef>
                <a:spcPts val="400"/>
              </a:spcBef>
              <a:spcAft>
                <a:spcPts val="0"/>
              </a:spcAft>
              <a:buClr>
                <a:srgbClr val="3F3F3F"/>
              </a:buClr>
              <a:buSzPts val="2000"/>
              <a:buFont typeface="Arial"/>
              <a:buNone/>
            </a:pPr>
            <a:r>
              <a:rPr lang="en-US" sz="2000">
                <a:solidFill>
                  <a:srgbClr val="3F3F3F"/>
                </a:solidFill>
              </a:rPr>
              <a:t>linguistic_AJ0 information_NN1</a:t>
            </a:r>
            <a:endParaRPr/>
          </a:p>
          <a:p>
            <a:pPr marL="342900" lvl="0" indent="-342900" algn="l" rtl="0">
              <a:spcBef>
                <a:spcPts val="400"/>
              </a:spcBef>
              <a:spcAft>
                <a:spcPts val="0"/>
              </a:spcAft>
              <a:buClr>
                <a:srgbClr val="3F3F3F"/>
              </a:buClr>
              <a:buSzPts val="2000"/>
              <a:buFont typeface="Arial"/>
              <a:buNone/>
            </a:pPr>
            <a:r>
              <a:rPr lang="en-US" sz="2000">
                <a:solidFill>
                  <a:srgbClr val="3F3F3F"/>
                </a:solidFill>
              </a:rPr>
              <a:t>to_PRP a_AT0 corpus_NN1 ._. </a:t>
            </a:r>
            <a:endParaRPr/>
          </a:p>
        </p:txBody>
      </p:sp>
      <p:sp>
        <p:nvSpPr>
          <p:cNvPr id="382" name="Google Shape;382;p49"/>
          <p:cNvSpPr txBox="1"/>
          <p:nvPr/>
        </p:nvSpPr>
        <p:spPr>
          <a:xfrm>
            <a:off x="435496" y="4065587"/>
            <a:ext cx="6705600" cy="11922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NN1 singular noun		AJ0 adjective</a:t>
            </a:r>
            <a:endParaRPr/>
          </a:p>
          <a:p>
            <a:pPr marL="0" marR="0" lvl="0" indent="0" algn="l" rtl="0">
              <a:spcBef>
                <a:spcPts val="900"/>
              </a:spcBef>
              <a:spcAft>
                <a:spcPts val="0"/>
              </a:spcAft>
              <a:buNone/>
            </a:pPr>
            <a:r>
              <a:rPr lang="en-US" sz="1800">
                <a:solidFill>
                  <a:schemeClr val="dk1"/>
                </a:solidFill>
                <a:latin typeface="Arial"/>
                <a:ea typeface="Arial"/>
                <a:cs typeface="Arial"/>
                <a:sym typeface="Arial"/>
              </a:rPr>
              <a:t>VBZ -s form of the verb "BE“	PRF the preposition OF</a:t>
            </a:r>
            <a:endParaRPr/>
          </a:p>
          <a:p>
            <a:pPr marL="0" marR="0" lvl="0" indent="0" algn="l" rtl="0">
              <a:spcBef>
                <a:spcPts val="900"/>
              </a:spcBef>
              <a:spcAft>
                <a:spcPts val="0"/>
              </a:spcAft>
              <a:buNone/>
            </a:pPr>
            <a:r>
              <a:rPr lang="en-US" sz="1800">
                <a:solidFill>
                  <a:schemeClr val="dk1"/>
                </a:solidFill>
                <a:latin typeface="Arial"/>
                <a:ea typeface="Arial"/>
                <a:cs typeface="Arial"/>
                <a:sym typeface="Arial"/>
              </a:rPr>
              <a:t>VVG -ing form of lexical verb	AT0 article</a:t>
            </a:r>
            <a:endParaRPr/>
          </a:p>
        </p:txBody>
      </p:sp>
      <p:sp>
        <p:nvSpPr>
          <p:cNvPr id="383" name="Google Shape;383;p49"/>
          <p:cNvSpPr/>
          <p:nvPr/>
        </p:nvSpPr>
        <p:spPr>
          <a:xfrm>
            <a:off x="611560" y="5802997"/>
            <a:ext cx="68407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https://en.wikipedia.org/wiki/CLAWS_(linguistics)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0"/>
          <p:cNvSpPr txBox="1">
            <a:spLocks noGrp="1"/>
          </p:cNvSpPr>
          <p:nvPr>
            <p:ph type="title"/>
          </p:nvPr>
        </p:nvSpPr>
        <p:spPr>
          <a:xfrm>
            <a:off x="685800" y="152400"/>
            <a:ext cx="68707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POS Tagging: Claws C7</a:t>
            </a:r>
            <a:endParaRPr/>
          </a:p>
        </p:txBody>
      </p:sp>
      <p:sp>
        <p:nvSpPr>
          <p:cNvPr id="390" name="Google Shape;390;p5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Arial"/>
              <a:buNone/>
            </a:pPr>
            <a:r>
              <a:rPr lang="en-US" sz="2400"/>
              <a:t>Corpus_NN1 annotation_NN1 is_VBZ</a:t>
            </a:r>
            <a:endParaRPr sz="2400"/>
          </a:p>
          <a:p>
            <a:pPr marL="342900" lvl="0" indent="-342900" algn="l" rtl="0">
              <a:spcBef>
                <a:spcPts val="480"/>
              </a:spcBef>
              <a:spcAft>
                <a:spcPts val="0"/>
              </a:spcAft>
              <a:buClr>
                <a:schemeClr val="dk1"/>
              </a:buClr>
              <a:buSzPts val="2400"/>
              <a:buFont typeface="Arial"/>
              <a:buNone/>
            </a:pPr>
            <a:r>
              <a:rPr lang="en-US" sz="2400"/>
              <a:t>the_AT practice_NN1 of_IO</a:t>
            </a:r>
            <a:endParaRPr sz="2400"/>
          </a:p>
          <a:p>
            <a:pPr marL="342900" lvl="0" indent="-342900" algn="l" rtl="0">
              <a:spcBef>
                <a:spcPts val="480"/>
              </a:spcBef>
              <a:spcAft>
                <a:spcPts val="0"/>
              </a:spcAft>
              <a:buClr>
                <a:schemeClr val="dk1"/>
              </a:buClr>
              <a:buSzPts val="2400"/>
              <a:buFont typeface="Arial"/>
              <a:buNone/>
            </a:pPr>
            <a:r>
              <a:rPr lang="en-US" sz="2400"/>
              <a:t>adding_VVG interpretative_JJ</a:t>
            </a:r>
            <a:endParaRPr sz="2400"/>
          </a:p>
          <a:p>
            <a:pPr marL="342900" lvl="0" indent="-342900" algn="l" rtl="0">
              <a:spcBef>
                <a:spcPts val="480"/>
              </a:spcBef>
              <a:spcAft>
                <a:spcPts val="0"/>
              </a:spcAft>
              <a:buClr>
                <a:schemeClr val="dk1"/>
              </a:buClr>
              <a:buSzPts val="2400"/>
              <a:buFont typeface="Arial"/>
              <a:buNone/>
            </a:pPr>
            <a:r>
              <a:rPr lang="en-US" sz="2400"/>
              <a:t>linguistic_JJ information_NN1 </a:t>
            </a:r>
            <a:endParaRPr/>
          </a:p>
          <a:p>
            <a:pPr marL="342900" lvl="0" indent="-342900" algn="l" rtl="0">
              <a:spcBef>
                <a:spcPts val="480"/>
              </a:spcBef>
              <a:spcAft>
                <a:spcPts val="0"/>
              </a:spcAft>
              <a:buClr>
                <a:schemeClr val="dk1"/>
              </a:buClr>
              <a:buSzPts val="2400"/>
              <a:buFont typeface="Arial"/>
              <a:buNone/>
            </a:pPr>
            <a:r>
              <a:rPr lang="en-US" sz="2400"/>
              <a:t>to_II a_AT1 corpus_NN1 ._. </a:t>
            </a:r>
            <a:endParaRPr/>
          </a:p>
        </p:txBody>
      </p:sp>
      <p:sp>
        <p:nvSpPr>
          <p:cNvPr id="391" name="Google Shape;391;p50"/>
          <p:cNvSpPr txBox="1"/>
          <p:nvPr/>
        </p:nvSpPr>
        <p:spPr>
          <a:xfrm>
            <a:off x="1619672" y="5759450"/>
            <a:ext cx="5648325"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Comic Sans MS"/>
                <a:ea typeface="Comic Sans MS"/>
                <a:cs typeface="Comic Sans MS"/>
                <a:sym typeface="Comic Sans MS"/>
                <a:hlinkClick r:id="rId3">
                  <a:extLst>
                    <a:ext uri="{A12FA001-AC4F-418D-AE19-62706E023703}">
                      <ahyp:hlinkClr xmlns:ahyp="http://schemas.microsoft.com/office/drawing/2018/hyperlinkcolor" val="tx"/>
                    </a:ext>
                  </a:extLst>
                </a:hlinkClick>
              </a:rPr>
              <a:t>http://www.comp.lancs.ac.uk/ucrel/claws/trial.html</a:t>
            </a:r>
            <a:endParaRPr sz="1800">
              <a:solidFill>
                <a:schemeClr val="dk1"/>
              </a:solidFill>
              <a:latin typeface="Comic Sans MS"/>
              <a:ea typeface="Comic Sans MS"/>
              <a:cs typeface="Comic Sans MS"/>
              <a:sym typeface="Comic Sans M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Types of corpus annotation</a:t>
            </a:r>
            <a:endParaRPr/>
          </a:p>
        </p:txBody>
      </p:sp>
      <p:sp>
        <p:nvSpPr>
          <p:cNvPr id="398" name="Google Shape;398;p51"/>
          <p:cNvSpPr txBox="1">
            <a:spLocks noGrp="1"/>
          </p:cNvSpPr>
          <p:nvPr>
            <p:ph type="body" idx="1"/>
          </p:nvPr>
        </p:nvSpPr>
        <p:spPr>
          <a:xfrm>
            <a:off x="457200" y="1285875"/>
            <a:ext cx="8507288" cy="516746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b="1"/>
              <a:t>Syntactic level</a:t>
            </a:r>
            <a:endParaRPr/>
          </a:p>
          <a:p>
            <a:pPr marL="742950" lvl="1" indent="-285750" algn="l" rtl="0">
              <a:spcBef>
                <a:spcPts val="400"/>
              </a:spcBef>
              <a:spcAft>
                <a:spcPts val="0"/>
              </a:spcAft>
              <a:buClr>
                <a:schemeClr val="dk1"/>
              </a:buClr>
              <a:buSzPts val="2000"/>
              <a:buFont typeface="Arial"/>
              <a:buChar char="–"/>
            </a:pPr>
            <a:r>
              <a:rPr lang="en-US" sz="2000"/>
              <a:t>Parsing / treebanking / bracketing</a:t>
            </a:r>
            <a:endParaRPr/>
          </a:p>
          <a:p>
            <a:pPr marL="342900" lvl="0" indent="-342900" algn="l" rtl="0">
              <a:spcBef>
                <a:spcPts val="480"/>
              </a:spcBef>
              <a:spcAft>
                <a:spcPts val="0"/>
              </a:spcAft>
              <a:buClr>
                <a:srgbClr val="FF0000"/>
              </a:buClr>
              <a:buSzPts val="2400"/>
              <a:buFont typeface="Arial"/>
              <a:buNone/>
            </a:pPr>
            <a:r>
              <a:rPr lang="en-US" sz="2400">
                <a:solidFill>
                  <a:srgbClr val="FF0000"/>
                </a:solidFill>
              </a:rPr>
              <a:t>		</a:t>
            </a:r>
            <a:r>
              <a:rPr lang="en-US" sz="1600">
                <a:solidFill>
                  <a:srgbClr val="FF0000"/>
                </a:solidFill>
              </a:rPr>
              <a:t>(S</a:t>
            </a:r>
            <a:r>
              <a:rPr lang="en-US" sz="1600"/>
              <a:t>   </a:t>
            </a:r>
            <a:r>
              <a:rPr lang="en-US" sz="1600">
                <a:solidFill>
                  <a:srgbClr val="0000FF"/>
                </a:solidFill>
              </a:rPr>
              <a:t>(NP   Mary)</a:t>
            </a:r>
            <a:endParaRPr/>
          </a:p>
          <a:p>
            <a:pPr marL="342900" lvl="0" indent="-342900" algn="l" rtl="0">
              <a:spcBef>
                <a:spcPts val="320"/>
              </a:spcBef>
              <a:spcAft>
                <a:spcPts val="0"/>
              </a:spcAft>
              <a:buClr>
                <a:schemeClr val="folHlink"/>
              </a:buClr>
              <a:buSzPts val="1600"/>
              <a:buFont typeface="Arial"/>
              <a:buNone/>
            </a:pPr>
            <a:r>
              <a:rPr lang="en-US" sz="1600">
                <a:solidFill>
                  <a:schemeClr val="folHlink"/>
                </a:solidFill>
              </a:rPr>
              <a:t>      		(VP    visited</a:t>
            </a:r>
            <a:endParaRPr/>
          </a:p>
          <a:p>
            <a:pPr marL="342900" lvl="0" indent="-342900" algn="l" rtl="0">
              <a:spcBef>
                <a:spcPts val="320"/>
              </a:spcBef>
              <a:spcAft>
                <a:spcPts val="0"/>
              </a:spcAft>
              <a:buClr>
                <a:schemeClr val="dk1"/>
              </a:buClr>
              <a:buSzPts val="1600"/>
              <a:buFont typeface="Arial"/>
              <a:buNone/>
            </a:pPr>
            <a:r>
              <a:rPr lang="en-US" sz="1600"/>
              <a:t>				</a:t>
            </a:r>
            <a:r>
              <a:rPr lang="en-US" sz="1600">
                <a:solidFill>
                  <a:schemeClr val="hlink"/>
                </a:solidFill>
              </a:rPr>
              <a:t>(NP   a</a:t>
            </a:r>
            <a:endParaRPr/>
          </a:p>
          <a:p>
            <a:pPr marL="342900" lvl="0" indent="-342900" algn="l" rtl="0">
              <a:spcBef>
                <a:spcPts val="320"/>
              </a:spcBef>
              <a:spcAft>
                <a:spcPts val="0"/>
              </a:spcAft>
              <a:buClr>
                <a:schemeClr val="hlink"/>
              </a:buClr>
              <a:buSzPts val="1600"/>
              <a:buFont typeface="Arial"/>
              <a:buNone/>
            </a:pPr>
            <a:r>
              <a:rPr lang="en-US" sz="1600">
                <a:solidFill>
                  <a:schemeClr val="hlink"/>
                </a:solidFill>
              </a:rPr>
              <a:t>					</a:t>
            </a:r>
            <a:r>
              <a:rPr lang="en-US" sz="1600">
                <a:solidFill>
                  <a:schemeClr val="lt2"/>
                </a:solidFill>
              </a:rPr>
              <a:t>(ADJP very nice)</a:t>
            </a:r>
            <a:endParaRPr/>
          </a:p>
          <a:p>
            <a:pPr marL="342900" lvl="0" indent="-342900" algn="l" rtl="0">
              <a:spcBef>
                <a:spcPts val="320"/>
              </a:spcBef>
              <a:spcAft>
                <a:spcPts val="0"/>
              </a:spcAft>
              <a:buClr>
                <a:schemeClr val="dk1"/>
              </a:buClr>
              <a:buSzPts val="1600"/>
              <a:buFont typeface="Arial"/>
              <a:buNone/>
            </a:pPr>
            <a:r>
              <a:rPr lang="en-US" sz="1600"/>
              <a:t>				boy</a:t>
            </a:r>
            <a:r>
              <a:rPr lang="en-US" sz="1600">
                <a:solidFill>
                  <a:schemeClr val="hlink"/>
                </a:solidFill>
              </a:rPr>
              <a:t>)</a:t>
            </a:r>
            <a:r>
              <a:rPr lang="en-US" sz="1600">
                <a:solidFill>
                  <a:schemeClr val="folHlink"/>
                </a:solidFill>
              </a:rPr>
              <a:t>)</a:t>
            </a:r>
            <a:r>
              <a:rPr lang="en-US" sz="1600">
                <a:solidFill>
                  <a:srgbClr val="FF0000"/>
                </a:solidFill>
              </a:rPr>
              <a:t>)</a:t>
            </a:r>
            <a:endParaRPr/>
          </a:p>
          <a:p>
            <a:pPr marL="342900" lvl="0" indent="-190500" algn="l" rtl="0">
              <a:spcBef>
                <a:spcPts val="480"/>
              </a:spcBef>
              <a:spcAft>
                <a:spcPts val="0"/>
              </a:spcAft>
              <a:buClr>
                <a:schemeClr val="dk1"/>
              </a:buClr>
              <a:buSzPts val="2400"/>
              <a:buFont typeface="Arial"/>
              <a:buNone/>
            </a:pPr>
            <a:endParaRPr sz="2400"/>
          </a:p>
          <a:p>
            <a:pPr marL="342900" lvl="0" indent="-190500" algn="l" rtl="0">
              <a:spcBef>
                <a:spcPts val="480"/>
              </a:spcBef>
              <a:spcAft>
                <a:spcPts val="0"/>
              </a:spcAft>
              <a:buClr>
                <a:schemeClr val="dk1"/>
              </a:buClr>
              <a:buSzPts val="2400"/>
              <a:buFont typeface="Arial"/>
              <a:buNone/>
            </a:pPr>
            <a:endParaRPr sz="2400"/>
          </a:p>
          <a:p>
            <a:pPr marL="342900" lvl="0" indent="-215900" algn="l" rtl="0">
              <a:spcBef>
                <a:spcPts val="400"/>
              </a:spcBef>
              <a:spcAft>
                <a:spcPts val="0"/>
              </a:spcAft>
              <a:buClr>
                <a:schemeClr val="dk1"/>
              </a:buClr>
              <a:buSzPts val="2000"/>
              <a:buFont typeface="Arial"/>
              <a:buNone/>
            </a:pPr>
            <a:endParaRPr sz="2000"/>
          </a:p>
          <a:p>
            <a:pPr marL="342900" lvl="0" indent="-215900" algn="l" rtl="0">
              <a:spcBef>
                <a:spcPts val="400"/>
              </a:spcBef>
              <a:spcAft>
                <a:spcPts val="0"/>
              </a:spcAft>
              <a:buClr>
                <a:schemeClr val="dk1"/>
              </a:buClr>
              <a:buSzPts val="2000"/>
              <a:buFont typeface="Arial"/>
              <a:buNone/>
            </a:pPr>
            <a:endParaRPr sz="2000"/>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b="1"/>
              <a:t>Stanford Parser</a:t>
            </a:r>
            <a:endParaRPr/>
          </a:p>
          <a:p>
            <a:pPr marL="742950" lvl="1" indent="-285750" algn="l" rtl="0">
              <a:spcBef>
                <a:spcPts val="400"/>
              </a:spcBef>
              <a:spcAft>
                <a:spcPts val="0"/>
              </a:spcAft>
              <a:buClr>
                <a:schemeClr val="dk1"/>
              </a:buClr>
              <a:buSzPts val="2000"/>
              <a:buFont typeface="Arial"/>
              <a:buChar char="–"/>
            </a:pPr>
            <a:r>
              <a:rPr lang="en-US" sz="2000" u="sng">
                <a:solidFill>
                  <a:schemeClr val="hlink"/>
                </a:solidFill>
                <a:hlinkClick r:id="rId3"/>
              </a:rPr>
              <a:t>http://nlp.stanford.edu:8080/parser/</a:t>
            </a:r>
            <a:r>
              <a:rPr lang="en-US" sz="2000"/>
              <a:t> </a:t>
            </a:r>
            <a:endParaRPr/>
          </a:p>
        </p:txBody>
      </p:sp>
      <p:pic>
        <p:nvPicPr>
          <p:cNvPr id="399" name="Google Shape;399;p51" descr="A close up of a sign&#10;&#10;Description automatically generated"/>
          <p:cNvPicPr preferRelativeResize="0"/>
          <p:nvPr/>
        </p:nvPicPr>
        <p:blipFill rotWithShape="1">
          <a:blip r:embed="rId4">
            <a:alphaModFix/>
          </a:blip>
          <a:srcRect/>
          <a:stretch/>
        </p:blipFill>
        <p:spPr>
          <a:xfrm>
            <a:off x="5457408" y="3645024"/>
            <a:ext cx="3200400" cy="226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gf13f16700f_0_540"/>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Serializing JSON</a:t>
            </a:r>
            <a:endParaRPr/>
          </a:p>
        </p:txBody>
      </p:sp>
      <p:pic>
        <p:nvPicPr>
          <p:cNvPr id="426" name="Google Shape;426;gf13f16700f_0_540" descr="A screenshot of a cell phone&#10;&#10;Description automatically generated"/>
          <p:cNvPicPr preferRelativeResize="0">
            <a:picLocks noGrp="1"/>
          </p:cNvPicPr>
          <p:nvPr>
            <p:ph type="body" idx="1"/>
          </p:nvPr>
        </p:nvPicPr>
        <p:blipFill rotWithShape="1">
          <a:blip r:embed="rId3">
            <a:alphaModFix/>
          </a:blip>
          <a:srcRect/>
          <a:stretch/>
        </p:blipFill>
        <p:spPr>
          <a:xfrm>
            <a:off x="711418" y="1370798"/>
            <a:ext cx="8229600" cy="4872900"/>
          </a:xfrm>
          <a:prstGeom prst="rect">
            <a:avLst/>
          </a:prstGeom>
          <a:noFill/>
          <a:ln>
            <a:noFill/>
          </a:ln>
        </p:spPr>
      </p:pic>
      <p:sp>
        <p:nvSpPr>
          <p:cNvPr id="427" name="Google Shape;427;gf13f16700f_0_540"/>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extLst>
      <p:ext uri="{BB962C8B-B14F-4D97-AF65-F5344CB8AC3E}">
        <p14:creationId xmlns:p14="http://schemas.microsoft.com/office/powerpoint/2010/main" val="37341681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2"/>
          <p:cNvSpPr txBox="1">
            <a:spLocks noGrp="1"/>
          </p:cNvSpPr>
          <p:nvPr>
            <p:ph type="title"/>
          </p:nvPr>
        </p:nvSpPr>
        <p:spPr>
          <a:xfrm>
            <a:off x="685800" y="152400"/>
            <a:ext cx="6870700"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Parsing</a:t>
            </a:r>
            <a:endParaRPr/>
          </a:p>
        </p:txBody>
      </p:sp>
      <p:sp>
        <p:nvSpPr>
          <p:cNvPr id="406" name="Google Shape;406;p52"/>
          <p:cNvSpPr txBox="1">
            <a:spLocks noGrp="1"/>
          </p:cNvSpPr>
          <p:nvPr>
            <p:ph type="body" idx="1"/>
          </p:nvPr>
        </p:nvSpPr>
        <p:spPr>
          <a:xfrm>
            <a:off x="1104900" y="1556792"/>
            <a:ext cx="6934200" cy="50292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000"/>
              <a:buFont typeface="Arial"/>
              <a:buNone/>
            </a:pPr>
            <a:r>
              <a:rPr lang="en-US" sz="2000"/>
              <a:t>(S </a:t>
            </a:r>
            <a:endParaRPr/>
          </a:p>
          <a:p>
            <a:pPr marL="342900" lvl="0" indent="-342900" algn="l" rtl="0">
              <a:lnSpc>
                <a:spcPct val="80000"/>
              </a:lnSpc>
              <a:spcBef>
                <a:spcPts val="400"/>
              </a:spcBef>
              <a:spcAft>
                <a:spcPts val="0"/>
              </a:spcAft>
              <a:buClr>
                <a:schemeClr val="dk1"/>
              </a:buClr>
              <a:buSzPts val="2000"/>
              <a:buFont typeface="Arial"/>
              <a:buNone/>
            </a:pPr>
            <a:r>
              <a:rPr lang="en-US" sz="2000"/>
              <a:t>	(NP Corpus annotation)</a:t>
            </a:r>
            <a:endParaRPr/>
          </a:p>
          <a:p>
            <a:pPr marL="342900" lvl="0" indent="-342900" algn="l" rtl="0">
              <a:lnSpc>
                <a:spcPct val="80000"/>
              </a:lnSpc>
              <a:spcBef>
                <a:spcPts val="400"/>
              </a:spcBef>
              <a:spcAft>
                <a:spcPts val="0"/>
              </a:spcAft>
              <a:buClr>
                <a:schemeClr val="dk1"/>
              </a:buClr>
              <a:buSzPts val="2000"/>
              <a:buFont typeface="Arial"/>
              <a:buNone/>
            </a:pPr>
            <a:r>
              <a:rPr lang="en-US" sz="2000"/>
              <a:t>   	(VP is</a:t>
            </a:r>
            <a:endParaRPr/>
          </a:p>
          <a:p>
            <a:pPr marL="342900" lvl="0" indent="-342900" algn="l" rtl="0">
              <a:lnSpc>
                <a:spcPct val="80000"/>
              </a:lnSpc>
              <a:spcBef>
                <a:spcPts val="400"/>
              </a:spcBef>
              <a:spcAft>
                <a:spcPts val="0"/>
              </a:spcAft>
              <a:buClr>
                <a:schemeClr val="dk1"/>
              </a:buClr>
              <a:buSzPts val="2000"/>
              <a:buFont typeface="Arial"/>
              <a:buNone/>
            </a:pPr>
            <a:r>
              <a:rPr lang="en-US" sz="2000"/>
              <a:t>       (NP </a:t>
            </a:r>
            <a:endParaRPr/>
          </a:p>
          <a:p>
            <a:pPr marL="342900" lvl="0" indent="-342900" algn="l" rtl="0">
              <a:lnSpc>
                <a:spcPct val="80000"/>
              </a:lnSpc>
              <a:spcBef>
                <a:spcPts val="400"/>
              </a:spcBef>
              <a:spcAft>
                <a:spcPts val="0"/>
              </a:spcAft>
              <a:buClr>
                <a:schemeClr val="dk1"/>
              </a:buClr>
              <a:buSzPts val="2000"/>
              <a:buFont typeface="Arial"/>
              <a:buNone/>
            </a:pPr>
            <a:r>
              <a:rPr lang="en-US" sz="2000"/>
              <a:t>		(NP the practice)</a:t>
            </a:r>
            <a:endParaRPr/>
          </a:p>
          <a:p>
            <a:pPr marL="342900" lvl="0" indent="-342900" algn="l" rtl="0">
              <a:lnSpc>
                <a:spcPct val="80000"/>
              </a:lnSpc>
              <a:spcBef>
                <a:spcPts val="400"/>
              </a:spcBef>
              <a:spcAft>
                <a:spcPts val="0"/>
              </a:spcAft>
              <a:buClr>
                <a:schemeClr val="dk1"/>
              </a:buClr>
              <a:buSzPts val="2000"/>
              <a:buFont typeface="Arial"/>
              <a:buNone/>
            </a:pPr>
            <a:r>
              <a:rPr lang="en-US" sz="2000"/>
              <a:t>           	(PP of</a:t>
            </a:r>
            <a:endParaRPr/>
          </a:p>
          <a:p>
            <a:pPr marL="342900" lvl="0" indent="-342900" algn="l" rtl="0">
              <a:lnSpc>
                <a:spcPct val="80000"/>
              </a:lnSpc>
              <a:spcBef>
                <a:spcPts val="400"/>
              </a:spcBef>
              <a:spcAft>
                <a:spcPts val="0"/>
              </a:spcAft>
              <a:buClr>
                <a:schemeClr val="dk1"/>
              </a:buClr>
              <a:buSzPts val="2000"/>
              <a:buFont typeface="Arial"/>
              <a:buNone/>
            </a:pPr>
            <a:r>
              <a:rPr lang="en-US" sz="2000"/>
              <a:t>               (S (VP adding</a:t>
            </a:r>
            <a:endParaRPr/>
          </a:p>
          <a:p>
            <a:pPr marL="342900" lvl="0" indent="-342900" algn="l" rtl="0">
              <a:lnSpc>
                <a:spcPct val="80000"/>
              </a:lnSpc>
              <a:spcBef>
                <a:spcPts val="400"/>
              </a:spcBef>
              <a:spcAft>
                <a:spcPts val="0"/>
              </a:spcAft>
              <a:buClr>
                <a:schemeClr val="dk1"/>
              </a:buClr>
              <a:buSzPts val="2000"/>
              <a:buFont typeface="Arial"/>
              <a:buNone/>
            </a:pPr>
            <a:r>
              <a:rPr lang="en-US" sz="2000"/>
              <a:t>                      (NP interpretative linguistic information)</a:t>
            </a:r>
            <a:endParaRPr/>
          </a:p>
          <a:p>
            <a:pPr marL="342900" lvl="0" indent="-342900" algn="l" rtl="0">
              <a:lnSpc>
                <a:spcPct val="80000"/>
              </a:lnSpc>
              <a:spcBef>
                <a:spcPts val="400"/>
              </a:spcBef>
              <a:spcAft>
                <a:spcPts val="0"/>
              </a:spcAft>
              <a:buClr>
                <a:schemeClr val="dk1"/>
              </a:buClr>
              <a:buSzPts val="2000"/>
              <a:buFont typeface="Arial"/>
              <a:buNone/>
            </a:pPr>
            <a:r>
              <a:rPr lang="en-US" sz="2000"/>
              <a:t>                      (PP to (NP a corpus))</a:t>
            </a:r>
            <a:endParaRPr/>
          </a:p>
          <a:p>
            <a:pPr marL="342900" lvl="0" indent="-342900" algn="l" rtl="0">
              <a:lnSpc>
                <a:spcPct val="80000"/>
              </a:lnSpc>
              <a:spcBef>
                <a:spcPts val="400"/>
              </a:spcBef>
              <a:spcAft>
                <a:spcPts val="0"/>
              </a:spcAft>
              <a:buClr>
                <a:schemeClr val="dk1"/>
              </a:buClr>
              <a:buSzPts val="2000"/>
              <a:buFont typeface="Arial"/>
              <a:buNone/>
            </a:pPr>
            <a:r>
              <a:rPr lang="en-US" sz="2000"/>
              <a:t>		    ))</a:t>
            </a:r>
            <a:endParaRPr/>
          </a:p>
          <a:p>
            <a:pPr marL="342900" lvl="0" indent="-342900" algn="l" rtl="0">
              <a:lnSpc>
                <a:spcPct val="80000"/>
              </a:lnSpc>
              <a:spcBef>
                <a:spcPts val="400"/>
              </a:spcBef>
              <a:spcAft>
                <a:spcPts val="0"/>
              </a:spcAft>
              <a:buClr>
                <a:schemeClr val="dk1"/>
              </a:buClr>
              <a:buSzPts val="2000"/>
              <a:buFont typeface="Arial"/>
              <a:buNone/>
            </a:pPr>
            <a:r>
              <a:rPr lang="en-US" sz="2000"/>
              <a:t>		)</a:t>
            </a:r>
            <a:endParaRPr/>
          </a:p>
          <a:p>
            <a:pPr marL="342900" lvl="0" indent="-342900" algn="l" rtl="0">
              <a:lnSpc>
                <a:spcPct val="80000"/>
              </a:lnSpc>
              <a:spcBef>
                <a:spcPts val="400"/>
              </a:spcBef>
              <a:spcAft>
                <a:spcPts val="0"/>
              </a:spcAft>
              <a:buClr>
                <a:schemeClr val="dk1"/>
              </a:buClr>
              <a:buSzPts val="2000"/>
              <a:buFont typeface="Arial"/>
              <a:buNone/>
            </a:pPr>
            <a:r>
              <a:rPr lang="en-US" sz="2000"/>
              <a:t>	   )</a:t>
            </a:r>
            <a:endParaRPr/>
          </a:p>
          <a:p>
            <a:pPr marL="342900" lvl="0" indent="-342900" algn="l" rtl="0">
              <a:lnSpc>
                <a:spcPct val="80000"/>
              </a:lnSpc>
              <a:spcBef>
                <a:spcPts val="400"/>
              </a:spcBef>
              <a:spcAft>
                <a:spcPts val="0"/>
              </a:spcAft>
              <a:buClr>
                <a:schemeClr val="dk1"/>
              </a:buClr>
              <a:buSzPts val="2000"/>
              <a:buFont typeface="Arial"/>
              <a:buNone/>
            </a:pPr>
            <a:r>
              <a:rPr lang="en-US" sz="2000"/>
              <a:t>	)</a:t>
            </a:r>
            <a:endParaRPr/>
          </a:p>
          <a:p>
            <a:pPr marL="342900" lvl="0" indent="-342900" algn="l" rtl="0">
              <a:lnSpc>
                <a:spcPct val="80000"/>
              </a:lnSpc>
              <a:spcBef>
                <a:spcPts val="400"/>
              </a:spcBef>
              <a:spcAft>
                <a:spcPts val="0"/>
              </a:spcAft>
              <a:buClr>
                <a:schemeClr val="dk1"/>
              </a:buClr>
              <a:buSzPts val="2000"/>
              <a:buFont typeface="Arial"/>
              <a:buNone/>
            </a:pPr>
            <a:r>
              <a:rPr lang="en-US" sz="2000"/>
              <a:t>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3"/>
          <p:cNvSpPr txBox="1">
            <a:spLocks noGrp="1"/>
          </p:cNvSpPr>
          <p:nvPr>
            <p:ph type="title"/>
          </p:nvPr>
        </p:nvSpPr>
        <p:spPr>
          <a:xfrm>
            <a:off x="685800" y="152400"/>
            <a:ext cx="6870700"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Semantic Annotation</a:t>
            </a:r>
            <a:endParaRPr/>
          </a:p>
        </p:txBody>
      </p:sp>
      <p:sp>
        <p:nvSpPr>
          <p:cNvPr id="413" name="Google Shape;413;p53"/>
          <p:cNvSpPr txBox="1">
            <a:spLocks noGrp="1"/>
          </p:cNvSpPr>
          <p:nvPr>
            <p:ph type="body" idx="1"/>
          </p:nvPr>
        </p:nvSpPr>
        <p:spPr>
          <a:xfrm>
            <a:off x="685800" y="1484784"/>
            <a:ext cx="76962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000"/>
              <a:buFont typeface="Arial"/>
              <a:buChar char="•"/>
            </a:pPr>
            <a:r>
              <a:rPr lang="en-US" sz="2000"/>
              <a:t>Each word given code from thesaurus-style dictionary</a:t>
            </a:r>
            <a:endParaRPr/>
          </a:p>
          <a:p>
            <a:pPr marL="342900" lvl="0" indent="-342900" algn="l" rtl="0">
              <a:lnSpc>
                <a:spcPct val="90000"/>
              </a:lnSpc>
              <a:spcBef>
                <a:spcPts val="400"/>
              </a:spcBef>
              <a:spcAft>
                <a:spcPts val="0"/>
              </a:spcAft>
              <a:buClr>
                <a:schemeClr val="dk1"/>
              </a:buClr>
              <a:buSzPts val="2000"/>
              <a:buFont typeface="Arial"/>
              <a:buChar char="•"/>
            </a:pPr>
            <a:r>
              <a:rPr lang="en-US" sz="2000"/>
              <a:t>Also called </a:t>
            </a:r>
            <a:r>
              <a:rPr lang="en-US" sz="2000" i="1"/>
              <a:t>Word Sense Tagging</a:t>
            </a:r>
            <a:endParaRPr/>
          </a:p>
          <a:p>
            <a:pPr marL="342900" lvl="0" indent="-342900" algn="l" rtl="0">
              <a:lnSpc>
                <a:spcPct val="90000"/>
              </a:lnSpc>
              <a:spcBef>
                <a:spcPts val="400"/>
              </a:spcBef>
              <a:spcAft>
                <a:spcPts val="0"/>
              </a:spcAft>
              <a:buClr>
                <a:schemeClr val="dk1"/>
              </a:buClr>
              <a:buSzPts val="2000"/>
              <a:buFont typeface="Arial"/>
              <a:buChar char="•"/>
            </a:pPr>
            <a:r>
              <a:rPr lang="en-US" sz="2000"/>
              <a:t>Examples</a:t>
            </a:r>
            <a:endParaRPr/>
          </a:p>
          <a:p>
            <a:pPr marL="742950" lvl="1" indent="-285750" algn="l" rtl="0">
              <a:lnSpc>
                <a:spcPct val="90000"/>
              </a:lnSpc>
              <a:spcBef>
                <a:spcPts val="400"/>
              </a:spcBef>
              <a:spcAft>
                <a:spcPts val="0"/>
              </a:spcAft>
              <a:buClr>
                <a:schemeClr val="dk1"/>
              </a:buClr>
              <a:buSzPts val="2000"/>
              <a:buFont typeface="Arial"/>
              <a:buChar char="–"/>
            </a:pPr>
            <a:r>
              <a:rPr lang="en-US" sz="2000"/>
              <a:t>UCREL Semantic Analysis System</a:t>
            </a:r>
            <a:endParaRPr/>
          </a:p>
          <a:p>
            <a:pPr marL="342900" lvl="0" indent="-342900" algn="l" rtl="0">
              <a:lnSpc>
                <a:spcPct val="90000"/>
              </a:lnSpc>
              <a:spcBef>
                <a:spcPts val="400"/>
              </a:spcBef>
              <a:spcAft>
                <a:spcPts val="0"/>
              </a:spcAft>
              <a:buClr>
                <a:schemeClr val="dk1"/>
              </a:buClr>
              <a:buSzPts val="2000"/>
              <a:buFont typeface="Arial"/>
              <a:buNone/>
            </a:pPr>
            <a:r>
              <a:rPr lang="en-US" sz="2000"/>
              <a:t>		[</a:t>
            </a:r>
            <a:r>
              <a:rPr lang="en-US" sz="2000" u="sng">
                <a:solidFill>
                  <a:schemeClr val="hlink"/>
                </a:solidFill>
                <a:hlinkClick r:id="rId3"/>
              </a:rPr>
              <a:t>http://www.comp.lancs.ac.uk/ucrel/usas/</a:t>
            </a:r>
            <a:r>
              <a:rPr lang="en-US" sz="2000"/>
              <a:t>]</a:t>
            </a:r>
            <a:endParaRPr/>
          </a:p>
          <a:p>
            <a:pPr marL="742950" lvl="1" indent="-285750" algn="l" rtl="0">
              <a:lnSpc>
                <a:spcPct val="90000"/>
              </a:lnSpc>
              <a:spcBef>
                <a:spcPts val="400"/>
              </a:spcBef>
              <a:spcAft>
                <a:spcPts val="0"/>
              </a:spcAft>
              <a:buClr>
                <a:schemeClr val="dk1"/>
              </a:buClr>
              <a:buSzPts val="2000"/>
              <a:buFont typeface="Arial"/>
              <a:buChar char="–"/>
            </a:pPr>
            <a:r>
              <a:rPr lang="en-US" sz="2000"/>
              <a:t>WordNet </a:t>
            </a:r>
            <a:endParaRPr/>
          </a:p>
          <a:p>
            <a:pPr marL="342900" lvl="0" indent="-342900" algn="l" rtl="0">
              <a:lnSpc>
                <a:spcPct val="90000"/>
              </a:lnSpc>
              <a:spcBef>
                <a:spcPts val="400"/>
              </a:spcBef>
              <a:spcAft>
                <a:spcPts val="0"/>
              </a:spcAft>
              <a:buClr>
                <a:schemeClr val="dk1"/>
              </a:buClr>
              <a:buSzPts val="2000"/>
              <a:buFont typeface="Arial"/>
              <a:buNone/>
            </a:pPr>
            <a:r>
              <a:rPr lang="en-US" sz="2000"/>
              <a:t>		[</a:t>
            </a:r>
            <a:r>
              <a:rPr lang="en-US" sz="2000" u="sng">
                <a:solidFill>
                  <a:schemeClr val="hlink"/>
                </a:solidFill>
                <a:hlinkClick r:id="rId4"/>
              </a:rPr>
              <a:t>http://wordnet.princeton.edu/]</a:t>
            </a:r>
            <a:endParaRPr sz="20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4"/>
          <p:cNvSpPr txBox="1">
            <a:spLocks noGrp="1"/>
          </p:cNvSpPr>
          <p:nvPr>
            <p:ph type="title"/>
          </p:nvPr>
        </p:nvSpPr>
        <p:spPr>
          <a:xfrm>
            <a:off x="685800" y="152400"/>
            <a:ext cx="68707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Semantic Annotation</a:t>
            </a:r>
            <a:endParaRPr/>
          </a:p>
        </p:txBody>
      </p:sp>
      <p:sp>
        <p:nvSpPr>
          <p:cNvPr id="420" name="Google Shape;420;p54"/>
          <p:cNvSpPr txBox="1">
            <a:spLocks noGrp="1"/>
          </p:cNvSpPr>
          <p:nvPr>
            <p:ph type="body" idx="1"/>
          </p:nvPr>
        </p:nvSpPr>
        <p:spPr>
          <a:xfrm>
            <a:off x="318356" y="1052736"/>
            <a:ext cx="8507288" cy="5458544"/>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000"/>
              <a:buFont typeface="Arial"/>
              <a:buNone/>
            </a:pPr>
            <a:r>
              <a:rPr lang="en-US" sz="2000" b="1"/>
              <a:t>The noun move has 5 senses</a:t>
            </a:r>
            <a:endParaRPr/>
          </a:p>
          <a:p>
            <a:pPr marL="342900" lvl="0" indent="-342900" algn="l" rtl="0">
              <a:lnSpc>
                <a:spcPct val="80000"/>
              </a:lnSpc>
              <a:spcBef>
                <a:spcPts val="320"/>
              </a:spcBef>
              <a:spcAft>
                <a:spcPts val="0"/>
              </a:spcAft>
              <a:buClr>
                <a:schemeClr val="dk1"/>
              </a:buClr>
              <a:buSzPts val="1600"/>
              <a:buFont typeface="Arial"/>
              <a:buNone/>
            </a:pPr>
            <a:r>
              <a:rPr lang="en-US" sz="1600"/>
              <a:t>                                           </a:t>
            </a:r>
            <a:endParaRPr/>
          </a:p>
          <a:p>
            <a:pPr marL="342900" lvl="0" indent="-342900" algn="l" rtl="0">
              <a:lnSpc>
                <a:spcPct val="80000"/>
              </a:lnSpc>
              <a:spcBef>
                <a:spcPts val="360"/>
              </a:spcBef>
              <a:spcAft>
                <a:spcPts val="0"/>
              </a:spcAft>
              <a:buClr>
                <a:schemeClr val="dk1"/>
              </a:buClr>
              <a:buSzPts val="1800"/>
              <a:buFont typeface="Arial"/>
              <a:buChar char="•"/>
            </a:pPr>
            <a:r>
              <a:rPr lang="en-US" sz="1800"/>
              <a:t>1. </a:t>
            </a:r>
            <a:r>
              <a:rPr lang="en-US" sz="1800" b="1">
                <a:solidFill>
                  <a:srgbClr val="C00000"/>
                </a:solidFill>
              </a:rPr>
              <a:t>move</a:t>
            </a:r>
            <a:r>
              <a:rPr lang="en-US" sz="1800"/>
              <a:t> -- (the act of deciding to do something; "he didn't make a move to help"; "his first move was to hire a lawyer")</a:t>
            </a:r>
            <a:endParaRPr/>
          </a:p>
          <a:p>
            <a:pPr marL="342900" lvl="0" indent="-342900" algn="l" rtl="0">
              <a:lnSpc>
                <a:spcPct val="80000"/>
              </a:lnSpc>
              <a:spcBef>
                <a:spcPts val="360"/>
              </a:spcBef>
              <a:spcAft>
                <a:spcPts val="0"/>
              </a:spcAft>
              <a:buClr>
                <a:schemeClr val="dk1"/>
              </a:buClr>
              <a:buSzPts val="1800"/>
              <a:buFont typeface="Arial"/>
              <a:buNone/>
            </a:pPr>
            <a:endParaRPr sz="1800"/>
          </a:p>
          <a:p>
            <a:pPr marL="342900" lvl="0" indent="-342900" algn="l" rtl="0">
              <a:lnSpc>
                <a:spcPct val="80000"/>
              </a:lnSpc>
              <a:spcBef>
                <a:spcPts val="360"/>
              </a:spcBef>
              <a:spcAft>
                <a:spcPts val="0"/>
              </a:spcAft>
              <a:buClr>
                <a:schemeClr val="dk1"/>
              </a:buClr>
              <a:buSzPts val="1800"/>
              <a:buFont typeface="Arial"/>
              <a:buChar char="•"/>
            </a:pPr>
            <a:r>
              <a:rPr lang="en-US" sz="1800"/>
              <a:t>2. </a:t>
            </a:r>
            <a:r>
              <a:rPr lang="en-US" sz="1800" b="1">
                <a:solidFill>
                  <a:srgbClr val="71BEC4"/>
                </a:solidFill>
              </a:rPr>
              <a:t>move</a:t>
            </a:r>
            <a:r>
              <a:rPr lang="en-US" sz="1800"/>
              <a:t>, relocation -- (the act of changing your residence or place of business; "they say that three moves equal one fire")</a:t>
            </a:r>
            <a:endParaRPr/>
          </a:p>
          <a:p>
            <a:pPr marL="342900" lvl="0" indent="-228600" algn="l" rtl="0">
              <a:lnSpc>
                <a:spcPct val="80000"/>
              </a:lnSpc>
              <a:spcBef>
                <a:spcPts val="360"/>
              </a:spcBef>
              <a:spcAft>
                <a:spcPts val="0"/>
              </a:spcAft>
              <a:buClr>
                <a:schemeClr val="dk1"/>
              </a:buClr>
              <a:buSzPts val="1800"/>
              <a:buFont typeface="Arial"/>
              <a:buNone/>
            </a:pPr>
            <a:endParaRPr sz="1800"/>
          </a:p>
          <a:p>
            <a:pPr marL="342900" lvl="0" indent="-342900" algn="l" rtl="0">
              <a:lnSpc>
                <a:spcPct val="80000"/>
              </a:lnSpc>
              <a:spcBef>
                <a:spcPts val="360"/>
              </a:spcBef>
              <a:spcAft>
                <a:spcPts val="0"/>
              </a:spcAft>
              <a:buClr>
                <a:schemeClr val="dk1"/>
              </a:buClr>
              <a:buSzPts val="1800"/>
              <a:buFont typeface="Arial"/>
              <a:buChar char="•"/>
            </a:pPr>
            <a:r>
              <a:rPr lang="en-US" sz="1800"/>
              <a:t>3. </a:t>
            </a:r>
            <a:r>
              <a:rPr lang="en-US" sz="1800" b="1">
                <a:solidFill>
                  <a:srgbClr val="262672"/>
                </a:solidFill>
              </a:rPr>
              <a:t>motion, movement, move, motility</a:t>
            </a:r>
            <a:r>
              <a:rPr lang="en-US" sz="1800"/>
              <a:t> -- (a change of position that does not entail a change of location; "the reflex motion of his eyebrows revealed his surprise"; "movement is a sign of life"; "an impatient move of his hand"; "gastrointestinal motility")</a:t>
            </a:r>
            <a:endParaRPr/>
          </a:p>
          <a:p>
            <a:pPr marL="342900" lvl="0" indent="-228600" algn="l" rtl="0">
              <a:lnSpc>
                <a:spcPct val="80000"/>
              </a:lnSpc>
              <a:spcBef>
                <a:spcPts val="360"/>
              </a:spcBef>
              <a:spcAft>
                <a:spcPts val="0"/>
              </a:spcAft>
              <a:buClr>
                <a:schemeClr val="dk1"/>
              </a:buClr>
              <a:buSzPts val="1800"/>
              <a:buFont typeface="Arial"/>
              <a:buNone/>
            </a:pPr>
            <a:endParaRPr sz="1800"/>
          </a:p>
          <a:p>
            <a:pPr marL="342900" lvl="0" indent="-342900" algn="l" rtl="0">
              <a:lnSpc>
                <a:spcPct val="80000"/>
              </a:lnSpc>
              <a:spcBef>
                <a:spcPts val="360"/>
              </a:spcBef>
              <a:spcAft>
                <a:spcPts val="0"/>
              </a:spcAft>
              <a:buClr>
                <a:schemeClr val="dk1"/>
              </a:buClr>
              <a:buSzPts val="1800"/>
              <a:buFont typeface="Arial"/>
              <a:buChar char="•"/>
            </a:pPr>
            <a:r>
              <a:rPr lang="en-US" sz="1800"/>
              <a:t>4. </a:t>
            </a:r>
            <a:r>
              <a:rPr lang="en-US" sz="1800" b="1">
                <a:solidFill>
                  <a:srgbClr val="0070C0"/>
                </a:solidFill>
              </a:rPr>
              <a:t>motion, movement, move</a:t>
            </a:r>
            <a:r>
              <a:rPr lang="en-US" sz="1800"/>
              <a:t> -- (the act of changing location from one place to another; "police controlled the motion of the crowd"; "the movement of people from the farms to the cities"; "his move put him directly in my path")</a:t>
            </a:r>
            <a:endParaRPr/>
          </a:p>
          <a:p>
            <a:pPr marL="342900" lvl="0" indent="-228600" algn="l" rtl="0">
              <a:lnSpc>
                <a:spcPct val="80000"/>
              </a:lnSpc>
              <a:spcBef>
                <a:spcPts val="360"/>
              </a:spcBef>
              <a:spcAft>
                <a:spcPts val="0"/>
              </a:spcAft>
              <a:buClr>
                <a:schemeClr val="dk1"/>
              </a:buClr>
              <a:buSzPts val="1800"/>
              <a:buFont typeface="Arial"/>
              <a:buNone/>
            </a:pPr>
            <a:endParaRPr sz="1800"/>
          </a:p>
          <a:p>
            <a:pPr marL="342900" lvl="0" indent="-342900" algn="l" rtl="0">
              <a:lnSpc>
                <a:spcPct val="80000"/>
              </a:lnSpc>
              <a:spcBef>
                <a:spcPts val="360"/>
              </a:spcBef>
              <a:spcAft>
                <a:spcPts val="0"/>
              </a:spcAft>
              <a:buClr>
                <a:schemeClr val="dk1"/>
              </a:buClr>
              <a:buSzPts val="1800"/>
              <a:buFont typeface="Arial"/>
              <a:buChar char="•"/>
            </a:pPr>
            <a:r>
              <a:rPr lang="en-US" sz="1800"/>
              <a:t>5. </a:t>
            </a:r>
            <a:r>
              <a:rPr lang="en-US" sz="1800" b="1">
                <a:solidFill>
                  <a:srgbClr val="A2A2E0"/>
                </a:solidFill>
              </a:rPr>
              <a:t>move</a:t>
            </a:r>
            <a:r>
              <a:rPr lang="en-US" sz="1800"/>
              <a:t> -- ((game) a player's turn to take some action permitted by the rules of the game)</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5"/>
          <p:cNvSpPr txBox="1">
            <a:spLocks noGrp="1"/>
          </p:cNvSpPr>
          <p:nvPr>
            <p:ph type="title"/>
          </p:nvPr>
        </p:nvSpPr>
        <p:spPr>
          <a:xfrm>
            <a:off x="685800" y="152400"/>
            <a:ext cx="68707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Semantic Annotation</a:t>
            </a:r>
            <a:endParaRPr/>
          </a:p>
        </p:txBody>
      </p:sp>
      <p:sp>
        <p:nvSpPr>
          <p:cNvPr id="427" name="Google Shape;427;p55"/>
          <p:cNvSpPr txBox="1">
            <a:spLocks noGrp="1"/>
          </p:cNvSpPr>
          <p:nvPr>
            <p:ph type="body" idx="1"/>
          </p:nvPr>
        </p:nvSpPr>
        <p:spPr>
          <a:xfrm>
            <a:off x="457200" y="1066800"/>
            <a:ext cx="8363272" cy="48006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800"/>
              <a:buFont typeface="Arial"/>
              <a:buNone/>
            </a:pPr>
            <a:r>
              <a:rPr lang="en-US" sz="1800" b="1"/>
              <a:t>The verb move has 16 senses (first 13 from tagged texts)</a:t>
            </a:r>
            <a:endParaRPr/>
          </a:p>
          <a:p>
            <a:pPr marL="342900" lvl="0" indent="-342900" algn="l" rtl="0">
              <a:lnSpc>
                <a:spcPct val="80000"/>
              </a:lnSpc>
              <a:spcBef>
                <a:spcPts val="360"/>
              </a:spcBef>
              <a:spcAft>
                <a:spcPts val="0"/>
              </a:spcAft>
              <a:buClr>
                <a:schemeClr val="dk1"/>
              </a:buClr>
              <a:buSzPts val="1800"/>
              <a:buFont typeface="Arial"/>
              <a:buNone/>
            </a:pPr>
            <a:r>
              <a:rPr lang="en-US" sz="1800"/>
              <a:t>                                         </a:t>
            </a:r>
            <a:endParaRPr/>
          </a:p>
          <a:p>
            <a:pPr marL="342900" lvl="0" indent="-342900" algn="l" rtl="0">
              <a:lnSpc>
                <a:spcPct val="80000"/>
              </a:lnSpc>
              <a:spcBef>
                <a:spcPts val="400"/>
              </a:spcBef>
              <a:spcAft>
                <a:spcPts val="0"/>
              </a:spcAft>
              <a:buClr>
                <a:schemeClr val="dk1"/>
              </a:buClr>
              <a:buSzPts val="2000"/>
              <a:buFont typeface="Arial"/>
              <a:buChar char="•"/>
            </a:pPr>
            <a:r>
              <a:rPr lang="en-US" sz="2000"/>
              <a:t>1. travel, go, </a:t>
            </a:r>
            <a:r>
              <a:rPr lang="en-US" sz="2000" b="1"/>
              <a:t>move</a:t>
            </a:r>
            <a:r>
              <a:rPr lang="en-US" sz="2000"/>
              <a:t>, locomote -- (change location; move, travel, or proceed; "How fast does your new car go?"; "We travelled from Rome to Naples by bus"; "The policemen went from door to door looking for the suspect"; "The soldiers moved towards the city in an attempt to take it before night fell")</a:t>
            </a:r>
            <a:endParaRPr/>
          </a:p>
          <a:p>
            <a:pPr marL="342900" lvl="0" indent="-215900" algn="l" rtl="0">
              <a:lnSpc>
                <a:spcPct val="80000"/>
              </a:lnSpc>
              <a:spcBef>
                <a:spcPts val="400"/>
              </a:spcBef>
              <a:spcAft>
                <a:spcPts val="0"/>
              </a:spcAft>
              <a:buClr>
                <a:schemeClr val="dk1"/>
              </a:buClr>
              <a:buSzPts val="2000"/>
              <a:buFont typeface="Arial"/>
              <a:buNone/>
            </a:pPr>
            <a:endParaRPr sz="2000"/>
          </a:p>
          <a:p>
            <a:pPr marL="342900" lvl="0" indent="-342900" algn="l" rtl="0">
              <a:lnSpc>
                <a:spcPct val="80000"/>
              </a:lnSpc>
              <a:spcBef>
                <a:spcPts val="400"/>
              </a:spcBef>
              <a:spcAft>
                <a:spcPts val="0"/>
              </a:spcAft>
              <a:buClr>
                <a:schemeClr val="dk1"/>
              </a:buClr>
              <a:buSzPts val="2000"/>
              <a:buFont typeface="Arial"/>
              <a:buChar char="•"/>
            </a:pPr>
            <a:r>
              <a:rPr lang="en-US" sz="2000"/>
              <a:t>2. </a:t>
            </a:r>
            <a:r>
              <a:rPr lang="en-US" sz="2000" b="1"/>
              <a:t>move</a:t>
            </a:r>
            <a:r>
              <a:rPr lang="en-US" sz="2000"/>
              <a:t>, displace -- (cause to move, both in a concrete and in an abstract sense; "Move those boxes into the corner, please"; "I'm moving my money to another bank"; "The director moved more responsibilities onto his new assistant")</a:t>
            </a:r>
            <a:endParaRPr/>
          </a:p>
          <a:p>
            <a:pPr marL="342900" lvl="0" indent="-215900" algn="l" rtl="0">
              <a:lnSpc>
                <a:spcPct val="80000"/>
              </a:lnSpc>
              <a:spcBef>
                <a:spcPts val="400"/>
              </a:spcBef>
              <a:spcAft>
                <a:spcPts val="0"/>
              </a:spcAft>
              <a:buClr>
                <a:schemeClr val="dk1"/>
              </a:buClr>
              <a:buSzPts val="2000"/>
              <a:buFont typeface="Arial"/>
              <a:buNone/>
            </a:pPr>
            <a:endParaRPr sz="2000"/>
          </a:p>
          <a:p>
            <a:pPr marL="342900" lvl="0" indent="-342900" algn="l" rtl="0">
              <a:lnSpc>
                <a:spcPct val="80000"/>
              </a:lnSpc>
              <a:spcBef>
                <a:spcPts val="400"/>
              </a:spcBef>
              <a:spcAft>
                <a:spcPts val="0"/>
              </a:spcAft>
              <a:buClr>
                <a:schemeClr val="dk1"/>
              </a:buClr>
              <a:buSzPts val="2000"/>
              <a:buFont typeface="Arial"/>
              <a:buChar char="•"/>
            </a:pPr>
            <a:r>
              <a:rPr lang="en-US" sz="2000"/>
              <a:t>3. </a:t>
            </a:r>
            <a:r>
              <a:rPr lang="en-US" sz="2000" b="1"/>
              <a:t>move</a:t>
            </a:r>
            <a:r>
              <a:rPr lang="en-US" sz="2000"/>
              <a:t> -- (move so as to change position, perform a nontranslational motion; "He moved his hand slightly to the right")</a:t>
            </a:r>
            <a:endParaRPr/>
          </a:p>
          <a:p>
            <a:pPr marL="342900" lvl="0" indent="-215900" algn="l" rtl="0">
              <a:lnSpc>
                <a:spcPct val="80000"/>
              </a:lnSpc>
              <a:spcBef>
                <a:spcPts val="400"/>
              </a:spcBef>
              <a:spcAft>
                <a:spcPts val="0"/>
              </a:spcAft>
              <a:buClr>
                <a:schemeClr val="dk1"/>
              </a:buClr>
              <a:buSzPts val="2000"/>
              <a:buFont typeface="Arial"/>
              <a:buNone/>
            </a:pPr>
            <a:endParaRPr sz="2000"/>
          </a:p>
          <a:p>
            <a:pPr marL="342900" lvl="0" indent="-342900" algn="l" rtl="0">
              <a:lnSpc>
                <a:spcPct val="80000"/>
              </a:lnSpc>
              <a:spcBef>
                <a:spcPts val="400"/>
              </a:spcBef>
              <a:spcAft>
                <a:spcPts val="0"/>
              </a:spcAft>
              <a:buClr>
                <a:schemeClr val="dk1"/>
              </a:buClr>
              <a:buSzPts val="2000"/>
              <a:buFont typeface="Arial"/>
              <a:buChar char="•"/>
            </a:pPr>
            <a:r>
              <a:rPr lang="en-US" sz="2000"/>
              <a:t>4. </a:t>
            </a:r>
            <a:r>
              <a:rPr lang="en-US" sz="2000" b="1"/>
              <a:t>move</a:t>
            </a:r>
            <a:r>
              <a:rPr lang="en-US" sz="2000"/>
              <a:t> -- (change residence, affiliation, or place of employment; "We moved from Idaho to Nebraska"; "The basketball player moved from one team to another")</a:t>
            </a:r>
            <a:endParaRPr/>
          </a:p>
          <a:p>
            <a:pPr marL="2057400" lvl="4" indent="-228600" algn="l" rtl="0">
              <a:lnSpc>
                <a:spcPct val="80000"/>
              </a:lnSpc>
              <a:spcBef>
                <a:spcPts val="360"/>
              </a:spcBef>
              <a:spcAft>
                <a:spcPts val="0"/>
              </a:spcAft>
              <a:buClr>
                <a:schemeClr val="dk1"/>
              </a:buClr>
              <a:buSzPts val="1800"/>
              <a:buFont typeface="Arial"/>
              <a:buNone/>
            </a:pPr>
            <a:endParaRPr sz="18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6"/>
          <p:cNvSpPr txBox="1">
            <a:spLocks noGrp="1"/>
          </p:cNvSpPr>
          <p:nvPr>
            <p:ph type="title"/>
          </p:nvPr>
        </p:nvSpPr>
        <p:spPr>
          <a:xfrm>
            <a:off x="457200" y="-9939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Types of corpus annotation</a:t>
            </a:r>
            <a:endParaRPr/>
          </a:p>
        </p:txBody>
      </p:sp>
      <p:sp>
        <p:nvSpPr>
          <p:cNvPr id="433" name="Google Shape;433;p56"/>
          <p:cNvSpPr txBox="1">
            <a:spLocks noGrp="1"/>
          </p:cNvSpPr>
          <p:nvPr>
            <p:ph type="body" idx="1"/>
          </p:nvPr>
        </p:nvSpPr>
        <p:spPr>
          <a:xfrm>
            <a:off x="457200" y="1196752"/>
            <a:ext cx="8229600" cy="4929411"/>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800"/>
              <a:buFont typeface="Arial"/>
              <a:buChar char="•"/>
            </a:pPr>
            <a:r>
              <a:rPr lang="en-US" sz="2800" b="1"/>
              <a:t>Discourse level</a:t>
            </a:r>
            <a:endParaRPr/>
          </a:p>
          <a:p>
            <a:pPr marL="742950" lvl="1" indent="-158750" algn="l" rtl="0">
              <a:lnSpc>
                <a:spcPct val="80000"/>
              </a:lnSpc>
              <a:spcBef>
                <a:spcPts val="400"/>
              </a:spcBef>
              <a:spcAft>
                <a:spcPts val="0"/>
              </a:spcAft>
              <a:buClr>
                <a:schemeClr val="dk1"/>
              </a:buClr>
              <a:buSzPts val="2000"/>
              <a:buFont typeface="Arial"/>
              <a:buNone/>
            </a:pPr>
            <a:endParaRPr sz="2000"/>
          </a:p>
          <a:p>
            <a:pPr marL="742950" lvl="1" indent="-285750" algn="l" rtl="0">
              <a:lnSpc>
                <a:spcPct val="80000"/>
              </a:lnSpc>
              <a:spcBef>
                <a:spcPts val="400"/>
              </a:spcBef>
              <a:spcAft>
                <a:spcPts val="0"/>
              </a:spcAft>
              <a:buClr>
                <a:schemeClr val="dk1"/>
              </a:buClr>
              <a:buSzPts val="2000"/>
              <a:buFont typeface="Arial"/>
              <a:buChar char="–"/>
            </a:pPr>
            <a:r>
              <a:rPr lang="en-US" sz="2000"/>
              <a:t>Anaphoric relations (coreference annotation)</a:t>
            </a:r>
            <a:endParaRPr/>
          </a:p>
          <a:p>
            <a:pPr marL="1143000" lvl="2" indent="-228600" algn="l" rtl="0">
              <a:lnSpc>
                <a:spcPct val="80000"/>
              </a:lnSpc>
              <a:spcBef>
                <a:spcPts val="400"/>
              </a:spcBef>
              <a:spcAft>
                <a:spcPts val="0"/>
              </a:spcAft>
              <a:buClr>
                <a:srgbClr val="FF0000"/>
              </a:buClr>
              <a:buSzPts val="2000"/>
              <a:buFont typeface="Arial"/>
              <a:buNone/>
            </a:pPr>
            <a:r>
              <a:rPr lang="en-US" sz="2000" i="1">
                <a:solidFill>
                  <a:srgbClr val="FF0000"/>
                </a:solidFill>
              </a:rPr>
              <a:t>	(6</a:t>
            </a:r>
            <a:r>
              <a:rPr lang="en-US" sz="2000" i="1"/>
              <a:t> the married couple </a:t>
            </a:r>
            <a:r>
              <a:rPr lang="en-US" sz="2000" i="1">
                <a:solidFill>
                  <a:srgbClr val="FF0000"/>
                </a:solidFill>
              </a:rPr>
              <a:t>6)</a:t>
            </a:r>
            <a:r>
              <a:rPr lang="en-US" sz="2000" i="1"/>
              <a:t> said that </a:t>
            </a:r>
            <a:r>
              <a:rPr lang="en-US" sz="2000" i="1">
                <a:solidFill>
                  <a:srgbClr val="FF0000"/>
                </a:solidFill>
              </a:rPr>
              <a:t>&lt;REF=6</a:t>
            </a:r>
            <a:r>
              <a:rPr lang="en-US" sz="2000" i="1"/>
              <a:t> </a:t>
            </a:r>
            <a:r>
              <a:rPr lang="en-US" sz="2000" i="1" u="sng"/>
              <a:t>they</a:t>
            </a:r>
            <a:r>
              <a:rPr lang="en-US" sz="2000" i="1"/>
              <a:t> were happy with </a:t>
            </a:r>
            <a:r>
              <a:rPr lang="en-US" sz="2000" i="1">
                <a:solidFill>
                  <a:srgbClr val="FF0000"/>
                </a:solidFill>
              </a:rPr>
              <a:t>&lt;REF=6 </a:t>
            </a:r>
            <a:r>
              <a:rPr lang="en-US" sz="2000" i="1" u="sng"/>
              <a:t>their</a:t>
            </a:r>
            <a:r>
              <a:rPr lang="en-US" sz="2000" i="1"/>
              <a:t> lot.</a:t>
            </a:r>
            <a:endParaRPr/>
          </a:p>
          <a:p>
            <a:pPr marL="742950" lvl="1" indent="-158750" algn="l" rtl="0">
              <a:lnSpc>
                <a:spcPct val="80000"/>
              </a:lnSpc>
              <a:spcBef>
                <a:spcPts val="400"/>
              </a:spcBef>
              <a:spcAft>
                <a:spcPts val="0"/>
              </a:spcAft>
              <a:buClr>
                <a:schemeClr val="dk1"/>
              </a:buClr>
              <a:buSzPts val="2000"/>
              <a:buFont typeface="Arial"/>
              <a:buNone/>
            </a:pPr>
            <a:endParaRPr sz="2000"/>
          </a:p>
          <a:p>
            <a:pPr marL="742950" lvl="1" indent="-285750" algn="l" rtl="0">
              <a:lnSpc>
                <a:spcPct val="80000"/>
              </a:lnSpc>
              <a:spcBef>
                <a:spcPts val="400"/>
              </a:spcBef>
              <a:spcAft>
                <a:spcPts val="0"/>
              </a:spcAft>
              <a:buClr>
                <a:schemeClr val="dk1"/>
              </a:buClr>
              <a:buSzPts val="2000"/>
              <a:buFont typeface="Arial"/>
              <a:buChar char="–"/>
            </a:pPr>
            <a:r>
              <a:rPr lang="en-US" sz="2000"/>
              <a:t>Speech acts (pragmatic annotation)</a:t>
            </a:r>
            <a:endParaRPr/>
          </a:p>
          <a:p>
            <a:pPr marL="1143000" lvl="2" indent="-228600" algn="l" rtl="0">
              <a:lnSpc>
                <a:spcPct val="80000"/>
              </a:lnSpc>
              <a:spcBef>
                <a:spcPts val="360"/>
              </a:spcBef>
              <a:spcAft>
                <a:spcPts val="0"/>
              </a:spcAft>
              <a:buClr>
                <a:schemeClr val="dk1"/>
              </a:buClr>
              <a:buSzPts val="1800"/>
              <a:buFont typeface="Arial"/>
              <a:buChar char="•"/>
            </a:pPr>
            <a:r>
              <a:rPr lang="en-US" sz="1800"/>
              <a:t>3 layers of coding</a:t>
            </a:r>
            <a:endParaRPr/>
          </a:p>
          <a:p>
            <a:pPr marL="1600200" lvl="3" indent="-228600" algn="l" rtl="0">
              <a:lnSpc>
                <a:spcPct val="80000"/>
              </a:lnSpc>
              <a:spcBef>
                <a:spcPts val="360"/>
              </a:spcBef>
              <a:spcAft>
                <a:spcPts val="0"/>
              </a:spcAft>
              <a:buClr>
                <a:srgbClr val="606060"/>
              </a:buClr>
              <a:buSzPts val="1800"/>
              <a:buFont typeface="Arial"/>
              <a:buChar char="–"/>
            </a:pPr>
            <a:r>
              <a:rPr lang="en-US" sz="1800">
                <a:solidFill>
                  <a:srgbClr val="606060"/>
                </a:solidFill>
              </a:rPr>
              <a:t>Segmentation (dividing dialogue in textual units, i.e. utterances)</a:t>
            </a:r>
            <a:endParaRPr/>
          </a:p>
          <a:p>
            <a:pPr marL="1600200" lvl="3" indent="-228600" algn="l" rtl="0">
              <a:lnSpc>
                <a:spcPct val="80000"/>
              </a:lnSpc>
              <a:spcBef>
                <a:spcPts val="360"/>
              </a:spcBef>
              <a:spcAft>
                <a:spcPts val="0"/>
              </a:spcAft>
              <a:buClr>
                <a:srgbClr val="606060"/>
              </a:buClr>
              <a:buSzPts val="1800"/>
              <a:buFont typeface="Arial"/>
              <a:buChar char="–"/>
            </a:pPr>
            <a:r>
              <a:rPr lang="en-US" sz="1800">
                <a:solidFill>
                  <a:srgbClr val="606060"/>
                </a:solidFill>
              </a:rPr>
              <a:t>Functional annotation (dialogue act annotation)</a:t>
            </a:r>
            <a:endParaRPr/>
          </a:p>
          <a:p>
            <a:pPr marL="1600200" lvl="3" indent="-228600" algn="l" rtl="0">
              <a:lnSpc>
                <a:spcPct val="80000"/>
              </a:lnSpc>
              <a:spcBef>
                <a:spcPts val="360"/>
              </a:spcBef>
              <a:spcAft>
                <a:spcPts val="0"/>
              </a:spcAft>
              <a:buClr>
                <a:srgbClr val="606060"/>
              </a:buClr>
              <a:buSzPts val="1800"/>
              <a:buFont typeface="Arial"/>
              <a:buChar char="–"/>
            </a:pPr>
            <a:r>
              <a:rPr lang="en-US" sz="1800">
                <a:solidFill>
                  <a:srgbClr val="606060"/>
                </a:solidFill>
              </a:rPr>
              <a:t>Utterance tags (applying utterance tags that characterize the role of the utterance as a dialogue act)</a:t>
            </a:r>
            <a:endParaRPr/>
          </a:p>
          <a:p>
            <a:pPr marL="742950" lvl="1" indent="-158750" algn="l" rtl="0">
              <a:lnSpc>
                <a:spcPct val="80000"/>
              </a:lnSpc>
              <a:spcBef>
                <a:spcPts val="400"/>
              </a:spcBef>
              <a:spcAft>
                <a:spcPts val="0"/>
              </a:spcAft>
              <a:buClr>
                <a:schemeClr val="dk1"/>
              </a:buClr>
              <a:buSzPts val="2000"/>
              <a:buFont typeface="Arial"/>
              <a:buNone/>
            </a:pPr>
            <a:endParaRPr sz="2000"/>
          </a:p>
          <a:p>
            <a:pPr marL="742950" lvl="1" indent="-285750" algn="l" rtl="0">
              <a:lnSpc>
                <a:spcPct val="80000"/>
              </a:lnSpc>
              <a:spcBef>
                <a:spcPts val="400"/>
              </a:spcBef>
              <a:spcAft>
                <a:spcPts val="0"/>
              </a:spcAft>
              <a:buClr>
                <a:schemeClr val="dk1"/>
              </a:buClr>
              <a:buSzPts val="2000"/>
              <a:buFont typeface="Arial"/>
              <a:buChar char="–"/>
            </a:pPr>
            <a:r>
              <a:rPr lang="en-US" sz="2000"/>
              <a:t>Stylistic features such as speech and thought in presentation (stylistic annotation)</a:t>
            </a:r>
            <a:endParaRPr/>
          </a:p>
          <a:p>
            <a:pPr marL="1143000" lvl="2" indent="-228600" algn="l" rtl="0">
              <a:lnSpc>
                <a:spcPct val="80000"/>
              </a:lnSpc>
              <a:spcBef>
                <a:spcPts val="400"/>
              </a:spcBef>
              <a:spcAft>
                <a:spcPts val="0"/>
              </a:spcAft>
              <a:buClr>
                <a:schemeClr val="dk1"/>
              </a:buClr>
              <a:buSzPts val="2000"/>
              <a:buFont typeface="Arial"/>
              <a:buChar char="•"/>
            </a:pPr>
            <a:r>
              <a:rPr lang="en-US" sz="2000"/>
              <a:t>The representation of people’s speech and thoughts, known as speech and thought presentation (S&amp;TP)</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Types of corpus annotation</a:t>
            </a:r>
            <a:endParaRPr/>
          </a:p>
        </p:txBody>
      </p:sp>
      <p:sp>
        <p:nvSpPr>
          <p:cNvPr id="440" name="Google Shape;440;p57"/>
          <p:cNvSpPr txBox="1">
            <a:spLocks noGrp="1"/>
          </p:cNvSpPr>
          <p:nvPr>
            <p:ph type="body" idx="1"/>
          </p:nvPr>
        </p:nvSpPr>
        <p:spPr>
          <a:xfrm>
            <a:off x="457200" y="1453852"/>
            <a:ext cx="8229600" cy="51435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accent2"/>
              </a:buClr>
              <a:buSzPts val="2800"/>
              <a:buFont typeface="Arial"/>
              <a:buChar char="•"/>
            </a:pPr>
            <a:r>
              <a:rPr lang="en-US" sz="2800">
                <a:solidFill>
                  <a:schemeClr val="accent2"/>
                </a:solidFill>
              </a:rPr>
              <a:t>Other types</a:t>
            </a:r>
            <a:endParaRPr/>
          </a:p>
          <a:p>
            <a:pPr marL="742950" lvl="1" indent="-285750" algn="l" rtl="0">
              <a:spcBef>
                <a:spcPts val="400"/>
              </a:spcBef>
              <a:spcAft>
                <a:spcPts val="0"/>
              </a:spcAft>
              <a:buClr>
                <a:schemeClr val="dk1"/>
              </a:buClr>
              <a:buSzPts val="2000"/>
              <a:buFont typeface="Arial"/>
              <a:buChar char="–"/>
            </a:pPr>
            <a:r>
              <a:rPr lang="en-US" sz="2000" b="1"/>
              <a:t>Error tagging</a:t>
            </a:r>
            <a:endParaRPr/>
          </a:p>
          <a:p>
            <a:pPr marL="1143000" lvl="2" indent="-228600" algn="l" rtl="0">
              <a:spcBef>
                <a:spcPts val="360"/>
              </a:spcBef>
              <a:spcAft>
                <a:spcPts val="0"/>
              </a:spcAft>
              <a:buClr>
                <a:schemeClr val="dk1"/>
              </a:buClr>
              <a:buSzPts val="1800"/>
              <a:buFont typeface="Arial"/>
              <a:buChar char="•"/>
            </a:pPr>
            <a:r>
              <a:rPr lang="en-US" sz="1800"/>
              <a:t>Applying to learner corpus data</a:t>
            </a:r>
            <a:endParaRPr/>
          </a:p>
          <a:p>
            <a:pPr marL="1143000" lvl="2" indent="-228600" algn="l" rtl="0">
              <a:spcBef>
                <a:spcPts val="360"/>
              </a:spcBef>
              <a:spcAft>
                <a:spcPts val="0"/>
              </a:spcAft>
              <a:buClr>
                <a:schemeClr val="dk1"/>
              </a:buClr>
              <a:buSzPts val="1800"/>
              <a:buFont typeface="Arial"/>
              <a:buChar char="•"/>
            </a:pPr>
            <a:r>
              <a:rPr lang="en-US" sz="1800"/>
              <a:t>The CLEC error tagging scheme consists of 61 error types clustered in 11 categories</a:t>
            </a:r>
            <a:endParaRPr/>
          </a:p>
          <a:p>
            <a:pPr marL="742950" lvl="1" indent="-285750" algn="l" rtl="0">
              <a:spcBef>
                <a:spcPts val="400"/>
              </a:spcBef>
              <a:spcAft>
                <a:spcPts val="0"/>
              </a:spcAft>
              <a:buClr>
                <a:schemeClr val="dk1"/>
              </a:buClr>
              <a:buSzPts val="2000"/>
              <a:buFont typeface="Arial"/>
              <a:buChar char="–"/>
            </a:pPr>
            <a:r>
              <a:rPr lang="en-US" sz="2000" b="1"/>
              <a:t>Problems-specific annotation</a:t>
            </a:r>
            <a:endParaRPr/>
          </a:p>
          <a:p>
            <a:pPr marL="1143000" lvl="2" indent="-228600" algn="l" rtl="0">
              <a:spcBef>
                <a:spcPts val="360"/>
              </a:spcBef>
              <a:spcAft>
                <a:spcPts val="0"/>
              </a:spcAft>
              <a:buClr>
                <a:schemeClr val="dk1"/>
              </a:buClr>
              <a:buSzPts val="1800"/>
              <a:buFont typeface="Arial"/>
              <a:buChar char="•"/>
            </a:pPr>
            <a:r>
              <a:rPr lang="en-US" sz="1800"/>
              <a:t>Not exhaustive – only the phenomenon directly relevant to a particular research question</a:t>
            </a:r>
            <a:endParaRPr/>
          </a:p>
          <a:p>
            <a:pPr marL="1143000" lvl="2" indent="-228600" algn="l" rtl="0">
              <a:spcBef>
                <a:spcPts val="360"/>
              </a:spcBef>
              <a:spcAft>
                <a:spcPts val="0"/>
              </a:spcAft>
              <a:buClr>
                <a:schemeClr val="dk1"/>
              </a:buClr>
              <a:buSzPts val="1800"/>
              <a:buFont typeface="Arial"/>
              <a:buChar char="•"/>
            </a:pPr>
            <a:r>
              <a:rPr lang="en-US" sz="1800"/>
              <a:t>Developed for its </a:t>
            </a:r>
            <a:r>
              <a:rPr lang="en-US" sz="1800" b="1"/>
              <a:t>relevance to the specific research question</a:t>
            </a:r>
            <a:r>
              <a:rPr lang="en-US" sz="1800"/>
              <a:t>,</a:t>
            </a:r>
            <a:r>
              <a:rPr lang="en-US" sz="1800" b="1"/>
              <a:t> </a:t>
            </a:r>
            <a:r>
              <a:rPr lang="en-US" sz="1800"/>
              <a:t>but not for its broad coverage and consensus-based theory-neutrality</a:t>
            </a:r>
            <a:endParaRPr sz="1800" b="1"/>
          </a:p>
          <a:p>
            <a:pPr marL="1600200" lvl="3" indent="-228600" algn="l" rtl="0">
              <a:spcBef>
                <a:spcPts val="360"/>
              </a:spcBef>
              <a:spcAft>
                <a:spcPts val="0"/>
              </a:spcAft>
              <a:buClr>
                <a:schemeClr val="dk1"/>
              </a:buClr>
              <a:buSzPts val="1800"/>
              <a:buFont typeface="Arial"/>
              <a:buChar char="–"/>
            </a:pPr>
            <a:r>
              <a:rPr lang="en-US" sz="1800"/>
              <a:t>E.g. Hunston (1993) studies how people talk about sameness and difference (“local grammar”)</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8"/>
          <p:cNvSpPr txBox="1"/>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b="1">
                <a:solidFill>
                  <a:srgbClr val="262672"/>
                </a:solidFill>
                <a:latin typeface="Arial"/>
                <a:ea typeface="Arial"/>
                <a:cs typeface="Arial"/>
                <a:sym typeface="Arial"/>
              </a:rPr>
              <a:t>Reading Materials   </a:t>
            </a:r>
            <a:endParaRPr/>
          </a:p>
        </p:txBody>
      </p:sp>
      <p:sp>
        <p:nvSpPr>
          <p:cNvPr id="446" name="Google Shape;446;p58"/>
          <p:cNvSpPr/>
          <p:nvPr/>
        </p:nvSpPr>
        <p:spPr>
          <a:xfrm>
            <a:off x="702019" y="1556792"/>
            <a:ext cx="7992888"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Chapter 1 from Natural Language Annotation for Machine Learning: A Guide to Corpus-Building for Applications, Pustejovsky, James</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Reading: Chapter 2  from  Natural Language Annotation for Machine Learning: A Guide to Corpus-Building for Applications, Pustejovsky, James</a:t>
            </a:r>
            <a:r>
              <a:rPr lang="en-US" sz="1800" u="sng">
                <a:solidFill>
                  <a:schemeClr val="dk1"/>
                </a:solidFill>
                <a:latin typeface="Arial"/>
                <a:ea typeface="Arial"/>
                <a:cs typeface="Arial"/>
                <a:sym typeface="Arial"/>
              </a:rPr>
              <a:t>    https://www.oreilly.com/library/view/natural-language-annotation/9781449332693/</a:t>
            </a:r>
            <a:r>
              <a:rPr lang="en-US" sz="1800" b="1" u="sng">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9"/>
          <p:cNvSpPr txBox="1">
            <a:spLocks noGrp="1"/>
          </p:cNvSpPr>
          <p:nvPr>
            <p:ph type="title"/>
          </p:nvPr>
        </p:nvSpPr>
        <p:spPr>
          <a:xfrm>
            <a:off x="685800" y="152400"/>
            <a:ext cx="68707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References</a:t>
            </a:r>
            <a:endParaRPr/>
          </a:p>
        </p:txBody>
      </p:sp>
      <p:sp>
        <p:nvSpPr>
          <p:cNvPr id="452" name="Google Shape;452;p59"/>
          <p:cNvSpPr txBox="1">
            <a:spLocks noGrp="1"/>
          </p:cNvSpPr>
          <p:nvPr>
            <p:ph type="body" idx="1"/>
          </p:nvPr>
        </p:nvSpPr>
        <p:spPr>
          <a:xfrm>
            <a:off x="685800" y="1066800"/>
            <a:ext cx="7696200" cy="4724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800"/>
              <a:buFont typeface="Arial"/>
              <a:buNone/>
            </a:pPr>
            <a:r>
              <a:rPr lang="en-US" sz="1800"/>
              <a:t>			</a:t>
            </a:r>
            <a:endParaRPr/>
          </a:p>
          <a:p>
            <a:pPr marL="342900" lvl="0" indent="-342900" algn="l" rtl="0">
              <a:spcBef>
                <a:spcPts val="360"/>
              </a:spcBef>
              <a:spcAft>
                <a:spcPts val="0"/>
              </a:spcAft>
              <a:buClr>
                <a:schemeClr val="dk1"/>
              </a:buClr>
              <a:buSzPts val="1800"/>
              <a:buFont typeface="Arial"/>
              <a:buNone/>
            </a:pPr>
            <a:r>
              <a:rPr lang="en-US" sz="1800"/>
              <a:t>Hunston, S.</a:t>
            </a:r>
            <a:endParaRPr/>
          </a:p>
          <a:p>
            <a:pPr marL="342900" lvl="0" indent="-342900" algn="l" rtl="0">
              <a:spcBef>
                <a:spcPts val="360"/>
              </a:spcBef>
              <a:spcAft>
                <a:spcPts val="0"/>
              </a:spcAft>
              <a:buClr>
                <a:schemeClr val="dk1"/>
              </a:buClr>
              <a:buSzPts val="1800"/>
              <a:buFont typeface="Arial"/>
              <a:buNone/>
            </a:pPr>
            <a:r>
              <a:rPr lang="en-US" sz="1800"/>
              <a:t>	2002 </a:t>
            </a:r>
            <a:r>
              <a:rPr lang="en-US" sz="1800" i="1"/>
              <a:t>Corpora in Applied Linguistics</a:t>
            </a:r>
            <a:r>
              <a:rPr lang="en-US" sz="1800"/>
              <a:t> (Cambridge: Cambridge University Press)</a:t>
            </a:r>
            <a:endParaRPr/>
          </a:p>
          <a:p>
            <a:pPr marL="342900" lvl="0" indent="-3429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None/>
            </a:pPr>
            <a:r>
              <a:rPr lang="en-US" sz="1800"/>
              <a:t>McEnery, A</a:t>
            </a:r>
            <a:endParaRPr/>
          </a:p>
          <a:p>
            <a:pPr marL="342900" lvl="0" indent="-342900" algn="l" rtl="0">
              <a:spcBef>
                <a:spcPts val="360"/>
              </a:spcBef>
              <a:spcAft>
                <a:spcPts val="0"/>
              </a:spcAft>
              <a:buClr>
                <a:schemeClr val="dk1"/>
              </a:buClr>
              <a:buSzPts val="1800"/>
              <a:buFont typeface="Arial"/>
              <a:buNone/>
            </a:pPr>
            <a:r>
              <a:rPr lang="en-US" sz="1800"/>
              <a:t>	2003 ‘Corpus Linguistics’, in R. Mitov (ed.), </a:t>
            </a:r>
            <a:r>
              <a:rPr lang="en-US" sz="1800" i="1"/>
              <a:t>The Oxford Handbook of Computational Linguistics</a:t>
            </a:r>
            <a:r>
              <a:rPr lang="en-US" sz="1800"/>
              <a:t> (Oxford: Oxford University Press), pp. 448-463 </a:t>
            </a:r>
            <a:endParaRPr/>
          </a:p>
          <a:p>
            <a:pPr marL="342900" lvl="0" indent="-342900" algn="l" rtl="0">
              <a:spcBef>
                <a:spcPts val="360"/>
              </a:spcBef>
              <a:spcAft>
                <a:spcPts val="0"/>
              </a:spcAft>
              <a:buClr>
                <a:schemeClr val="dk1"/>
              </a:buClr>
              <a:buSzPts val="1800"/>
              <a:buFont typeface="Arial"/>
              <a:buNone/>
            </a:pPr>
            <a:endParaRPr sz="1800"/>
          </a:p>
          <a:p>
            <a:pPr marL="342900" lvl="0" indent="-342900" algn="l" rtl="0">
              <a:spcBef>
                <a:spcPts val="400"/>
              </a:spcBef>
              <a:spcAft>
                <a:spcPts val="0"/>
              </a:spcAft>
              <a:buClr>
                <a:schemeClr val="dk1"/>
              </a:buClr>
              <a:buSzPts val="2000"/>
              <a:buFont typeface="Arial"/>
              <a:buNone/>
            </a:pPr>
            <a:endParaRPr sz="200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12200</TotalTime>
  <Words>6104</Words>
  <Application>Microsoft Office PowerPoint</Application>
  <PresentationFormat>如螢幕大小 (4:3)</PresentationFormat>
  <Paragraphs>785</Paragraphs>
  <Slides>97</Slides>
  <Notes>97</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97</vt:i4>
      </vt:variant>
    </vt:vector>
  </HeadingPairs>
  <TitlesOfParts>
    <vt:vector size="104" baseType="lpstr">
      <vt:lpstr>Noto Sans Symbols</vt:lpstr>
      <vt:lpstr>Arial</vt:lpstr>
      <vt:lpstr>Calibri</vt:lpstr>
      <vt:lpstr>Comic Sans MS</vt:lpstr>
      <vt:lpstr>Courier New</vt:lpstr>
      <vt:lpstr>Times New Roman</vt:lpstr>
      <vt:lpstr>Default Design</vt:lpstr>
      <vt:lpstr>NLP 220  Data Science and Machine Learning Fundamentals  Lecture 8</vt:lpstr>
      <vt:lpstr>Data Meant to Be Read by Machines</vt:lpstr>
      <vt:lpstr>JSON Data</vt:lpstr>
      <vt:lpstr>JSON Data</vt:lpstr>
      <vt:lpstr>JSON Data</vt:lpstr>
      <vt:lpstr>How to Import JSON Data</vt:lpstr>
      <vt:lpstr>How to Import JSON Data</vt:lpstr>
      <vt:lpstr>JSON Data – More Examples</vt:lpstr>
      <vt:lpstr>Serializing JSON</vt:lpstr>
      <vt:lpstr>Serialization Example</vt:lpstr>
      <vt:lpstr>Some Useful Keyword Arguments </vt:lpstr>
      <vt:lpstr>Deserializing JSON </vt:lpstr>
      <vt:lpstr>A Simple Deserialization Example </vt:lpstr>
      <vt:lpstr>XML Data</vt:lpstr>
      <vt:lpstr>Background</vt:lpstr>
      <vt:lpstr>XML Data</vt:lpstr>
      <vt:lpstr>XML Documents</vt:lpstr>
      <vt:lpstr>PowerPoint 簡報</vt:lpstr>
      <vt:lpstr>XML Data</vt:lpstr>
      <vt:lpstr>XML Data</vt:lpstr>
      <vt:lpstr>XML Namespaces</vt:lpstr>
      <vt:lpstr>The DOM</vt:lpstr>
      <vt:lpstr>DOM Nodes</vt:lpstr>
      <vt:lpstr>Node Objects</vt:lpstr>
      <vt:lpstr>Element Objects</vt:lpstr>
      <vt:lpstr>DOM node types</vt:lpstr>
      <vt:lpstr>Navigation properties</vt:lpstr>
      <vt:lpstr>Parsing XML using DOMParser</vt:lpstr>
      <vt:lpstr>Parsing XML using DOMParser</vt:lpstr>
      <vt:lpstr>Example</vt:lpstr>
      <vt:lpstr>Building a DOM</vt:lpstr>
      <vt:lpstr>Searching a DOM</vt:lpstr>
      <vt:lpstr>Modifying a DOM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Let’s Look at Another Example</vt:lpstr>
      <vt:lpstr>XML Data</vt:lpstr>
      <vt:lpstr>XML Data</vt:lpstr>
      <vt:lpstr>How to import XML Data</vt:lpstr>
      <vt:lpstr>Some Explanations:  Importing XML Data</vt:lpstr>
      <vt:lpstr>XML Data</vt:lpstr>
      <vt:lpstr>XML Data</vt:lpstr>
      <vt:lpstr>XML Data</vt:lpstr>
      <vt:lpstr>XML Data</vt:lpstr>
      <vt:lpstr>XML Data</vt:lpstr>
      <vt:lpstr>Putting it all together</vt:lpstr>
      <vt:lpstr>Reading Materials </vt:lpstr>
      <vt:lpstr>What is a corpus? </vt:lpstr>
      <vt:lpstr>What is a corpus? </vt:lpstr>
      <vt:lpstr>Types of corpus </vt:lpstr>
      <vt:lpstr>Timeline of Corpus Linguistics </vt:lpstr>
      <vt:lpstr>Timeline of Corpus Linguistics </vt:lpstr>
      <vt:lpstr>Timeline of Corpus Linguistics </vt:lpstr>
      <vt:lpstr>Timeline of Corpus Linguistics </vt:lpstr>
      <vt:lpstr>Timeline of Corpus Linguistics</vt:lpstr>
      <vt:lpstr>Timeline of Corpus Linguistics</vt:lpstr>
      <vt:lpstr>Learner corpora</vt:lpstr>
      <vt:lpstr>Bilingual corpora</vt:lpstr>
      <vt:lpstr>Using the Web as a corpus</vt:lpstr>
      <vt:lpstr>Ideal Corpus – Representative and Balanced</vt:lpstr>
      <vt:lpstr>Ideal Corpus – Representative and Balanced (cont.)</vt:lpstr>
      <vt:lpstr>Balanced Corpora? </vt:lpstr>
      <vt:lpstr>Balanced Corpora? </vt:lpstr>
      <vt:lpstr>Distribution within a corpora</vt:lpstr>
      <vt:lpstr>Distribution within a corpora</vt:lpstr>
      <vt:lpstr>Sampling of important corpora</vt:lpstr>
      <vt:lpstr>Usage of corpora</vt:lpstr>
      <vt:lpstr>Corpus annotation</vt:lpstr>
      <vt:lpstr>Terminology</vt:lpstr>
      <vt:lpstr>Why annotate a corpus?</vt:lpstr>
      <vt:lpstr>How are corpora annotated?</vt:lpstr>
      <vt:lpstr>Leech’s 7 maxims of annotation </vt:lpstr>
      <vt:lpstr>Leech’s 7 maxims of annotation </vt:lpstr>
      <vt:lpstr>Types of corpus annotation</vt:lpstr>
      <vt:lpstr>Types of corpus annotation</vt:lpstr>
      <vt:lpstr>Tagging</vt:lpstr>
      <vt:lpstr>Tagging Example</vt:lpstr>
      <vt:lpstr>A TEI Document at the Textual Level</vt:lpstr>
      <vt:lpstr>POS Tagging: POSTagger</vt:lpstr>
      <vt:lpstr>POS Tagging: Claws C5</vt:lpstr>
      <vt:lpstr>POS Tagging: Claws C7</vt:lpstr>
      <vt:lpstr>Types of corpus annotation</vt:lpstr>
      <vt:lpstr>Parsing</vt:lpstr>
      <vt:lpstr>Semantic Annotation</vt:lpstr>
      <vt:lpstr>Semantic Annotation</vt:lpstr>
      <vt:lpstr>Semantic Annotation</vt:lpstr>
      <vt:lpstr>Types of corpus annotation</vt:lpstr>
      <vt:lpstr>Types of corpus annotation</vt:lpstr>
      <vt:lpstr>PowerPoint 簡報</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220  Data Collection, Wrangling and Crowdsourcing  Lecture 2</dc:title>
  <dc:creator>Richard Xiao</dc:creator>
  <cp:lastModifiedBy>Cheng-Tse Liu</cp:lastModifiedBy>
  <cp:revision>33</cp:revision>
  <dcterms:created xsi:type="dcterms:W3CDTF">2007-12-28T20:36:17Z</dcterms:created>
  <dcterms:modified xsi:type="dcterms:W3CDTF">2023-10-26T00:56:27Z</dcterms:modified>
</cp:coreProperties>
</file>