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6"/>
  </p:notesMasterIdLst>
  <p:sldIdLst>
    <p:sldId id="256" r:id="rId2"/>
    <p:sldId id="409" r:id="rId3"/>
    <p:sldId id="410" r:id="rId4"/>
    <p:sldId id="411" r:id="rId5"/>
    <p:sldId id="412" r:id="rId6"/>
    <p:sldId id="413" r:id="rId7"/>
    <p:sldId id="414" r:id="rId8"/>
    <p:sldId id="415" r:id="rId9"/>
    <p:sldId id="416" r:id="rId10"/>
    <p:sldId id="417" r:id="rId11"/>
    <p:sldId id="418" r:id="rId12"/>
    <p:sldId id="419" r:id="rId13"/>
    <p:sldId id="420" r:id="rId14"/>
    <p:sldId id="1088" r:id="rId15"/>
    <p:sldId id="1089" r:id="rId16"/>
    <p:sldId id="1090" r:id="rId17"/>
    <p:sldId id="1091" r:id="rId18"/>
    <p:sldId id="1092" r:id="rId19"/>
    <p:sldId id="426" r:id="rId20"/>
    <p:sldId id="427" r:id="rId21"/>
    <p:sldId id="1093" r:id="rId22"/>
    <p:sldId id="429" r:id="rId23"/>
    <p:sldId id="430" r:id="rId24"/>
    <p:sldId id="431" r:id="rId25"/>
    <p:sldId id="28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432" r:id="rId47"/>
    <p:sldId id="1094" r:id="rId48"/>
    <p:sldId id="1095" r:id="rId49"/>
    <p:sldId id="1096" r:id="rId50"/>
    <p:sldId id="1097" r:id="rId51"/>
    <p:sldId id="1098" r:id="rId52"/>
    <p:sldId id="1099" r:id="rId53"/>
    <p:sldId id="1100" r:id="rId54"/>
    <p:sldId id="1101" r:id="rId55"/>
    <p:sldId id="1102" r:id="rId56"/>
    <p:sldId id="1103" r:id="rId57"/>
    <p:sldId id="1104"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433" r:id="rId83"/>
    <p:sldId id="434" r:id="rId84"/>
    <p:sldId id="435" r:id="rId85"/>
    <p:sldId id="436" r:id="rId86"/>
    <p:sldId id="437" r:id="rId87"/>
    <p:sldId id="438" r:id="rId88"/>
    <p:sldId id="439" r:id="rId89"/>
    <p:sldId id="440" r:id="rId90"/>
    <p:sldId id="441" r:id="rId91"/>
    <p:sldId id="442" r:id="rId92"/>
    <p:sldId id="443" r:id="rId93"/>
    <p:sldId id="444" r:id="rId94"/>
    <p:sldId id="445" r:id="rId9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98" roundtripDataSignature="AMtx7mjUgZmqxuN6BtrzARQ7tI6Yzx2h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EA6A71-DD3B-48FA-A207-69801635C969}">
  <a:tblStyle styleId="{76EA6A71-DD3B-48FA-A207-69801635C9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13"/>
    <p:restoredTop sz="94626"/>
  </p:normalViewPr>
  <p:slideViewPr>
    <p:cSldViewPr snapToGrid="0">
      <p:cViewPr varScale="1">
        <p:scale>
          <a:sx n="121" d="100"/>
          <a:sy n="121" d="100"/>
        </p:scale>
        <p:origin x="1872" y="168"/>
      </p:cViewPr>
      <p:guideLst>
        <p:guide orient="horz" pos="2160"/>
        <p:guide pos="2880"/>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59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598" Type="http://customschemas.google.com/relationships/presentationmetadata" Target="metadata"/><Relationship Id="rId60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4" Type="http://schemas.openxmlformats.org/officeDocument/2006/relationships/slide" Target="slides/slide3.xml"/><Relationship Id="rId9" Type="http://schemas.openxmlformats.org/officeDocument/2006/relationships/slide" Target="slides/slide8.xml"/><Relationship Id="rId60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60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10</a:t>
            </a:fld>
            <a:endParaRPr sz="1200">
              <a:solidFill>
                <a:schemeClr val="dk1"/>
              </a:solidFill>
              <a:latin typeface="Arial"/>
              <a:ea typeface="Arial"/>
              <a:cs typeface="Arial"/>
              <a:sym typeface="Arial"/>
            </a:endParaRPr>
          </a:p>
        </p:txBody>
      </p:sp>
      <p:sp>
        <p:nvSpPr>
          <p:cNvPr id="350" name="Google Shape;350;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1" name="Google Shape;351;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11</a:t>
            </a:fld>
            <a:endParaRPr sz="1200">
              <a:solidFill>
                <a:schemeClr val="dk1"/>
              </a:solidFill>
              <a:latin typeface="Arial"/>
              <a:ea typeface="Arial"/>
              <a:cs typeface="Arial"/>
              <a:sym typeface="Arial"/>
            </a:endParaRPr>
          </a:p>
        </p:txBody>
      </p:sp>
      <p:sp>
        <p:nvSpPr>
          <p:cNvPr id="357" name="Google Shape;357;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8" name="Google Shape;358;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12</a:t>
            </a:fld>
            <a:endParaRPr sz="1200">
              <a:solidFill>
                <a:schemeClr val="dk1"/>
              </a:solidFill>
              <a:latin typeface="Arial"/>
              <a:ea typeface="Arial"/>
              <a:cs typeface="Arial"/>
              <a:sym typeface="Arial"/>
            </a:endParaRPr>
          </a:p>
        </p:txBody>
      </p:sp>
      <p:sp>
        <p:nvSpPr>
          <p:cNvPr id="364" name="Google Shape;364;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5" name="Google Shape;365;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1" name="Google Shape;371;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8" name="Google Shape;37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6" name="Google Shape;386;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4" name="Google Shape;394;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2" name="Google Shape;402;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9" name="Google Shape;409;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6" name="Google Shape;416;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6" name="Google Shape;2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3" name="Google Shape;423;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0" name="Google Shape;430;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6" name="Google Shape;436;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3" name="Google Shape;443;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9" name="Google Shape;449;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3" name="Google Shape;463;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4" name="Google Shape;464;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48" name="Google Shape;548;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9" name="Google Shape;549;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56" name="Google Shape;55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64" name="Google Shape;564;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5" name="Google Shape;565;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73" name="Google Shape;573;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4" name="Google Shape;574;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3" name="Google Shape;3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81" name="Google Shape;581;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2" name="Google Shape;582;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89" name="Google Shape;589;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0" name="Google Shape;590;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97" name="Google Shape;597;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8" name="Google Shape;598;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05" name="Google Shape;605;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6" name="Google Shape;606;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13" name="Google Shape;613;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4" name="Google Shape;614;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21" name="Google Shape;621;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2" name="Google Shape;622;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29" name="Google Shape;629;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0" name="Google Shape;630;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37" name="Google Shape;637;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8" name="Google Shape;638;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45" name="Google Shape;645;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6" name="Google Shape;646;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54" name="Google Shape;654;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5" name="Google Shape;655;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0" name="Google Shape;3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62" name="Google Shape;662;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3" name="Google Shape;663;p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70" name="Google Shape;670;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1" name="Google Shape;671;p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78" name="Google Shape;678;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85" name="Google Shape;685;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6" name="Google Shape;686;p6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93" name="Google Shape;693;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00" name="Google Shape;700;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07" name="Google Shape;707;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8" name="Google Shape;708;p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5" name="Google Shape;715;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6" name="Google Shape;716;p6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23" name="Google Shape;723;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4" name="Google Shape;724;p6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31" name="Google Shape;731;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2" name="Google Shape;732;p6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7" name="Google Shape;317;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39" name="Google Shape;739;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0" name="Google Shape;740;p7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47" name="Google Shape;747;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8" name="Google Shape;748;p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5" name="Google Shape;755;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6" name="Google Shape;756;p7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63" name="Google Shape;763;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4" name="Google Shape;764;p7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71" name="Google Shape;771;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2" name="Google Shape;772;p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79" name="Google Shape;779;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0" name="Google Shape;780;p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87" name="Google Shape;787;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8" name="Google Shape;788;p7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95" name="Google Shape;795;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6" name="Google Shape;796;p7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f4e14a0e4a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67" name="Google Shape;567;gf4e14a0e4a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568" name="Google Shape;568;gf4e14a0e4a_0_1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f4e14a0e4a_0_1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Arial"/>
              <a:buNone/>
            </a:pPr>
            <a:endParaRPr/>
          </a:p>
        </p:txBody>
      </p:sp>
      <p:sp>
        <p:nvSpPr>
          <p:cNvPr id="575" name="Google Shape;575;gf4e14a0e4a_0_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4" name="Google Shape;32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f4e14a0e4a_0_1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81" name="Google Shape;581;gf4e14a0e4a_0_1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582" name="Google Shape;582;gf4e14a0e4a_0_1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f4e14a0e4a_0_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88" name="Google Shape;588;gf4e14a0e4a_0_1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589" name="Google Shape;589;gf4e14a0e4a_0_1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f4e14a0e4a_0_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96" name="Google Shape;596;gf4e14a0e4a_0_1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597" name="Google Shape;597;gf4e14a0e4a_0_1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f4e14a0e4a_0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04" name="Google Shape;604;gf4e14a0e4a_0_1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605" name="Google Shape;605;gf4e14a0e4a_0_1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f4e14a0e4a_0_1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12" name="Google Shape;612;gf4e14a0e4a_0_1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613" name="Google Shape;613;gf4e14a0e4a_0_1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f4e14a0e4a_0_1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20" name="Google Shape;620;gf4e14a0e4a_0_1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621" name="Google Shape;621;gf4e14a0e4a_0_1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f4e14a0e4a_0_1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28" name="Google Shape;628;gf4e14a0e4a_0_1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629" name="Google Shape;629;gf4e14a0e4a_0_16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66</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f4e14a0e4a_0_1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37" name="Google Shape;637;gf4e14a0e4a_0_1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638" name="Google Shape;638;gf4e14a0e4a_0_17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f4e14a0e4a_0_1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45" name="Google Shape;645;gf4e14a0e4a_0_1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646" name="Google Shape;646;gf4e14a0e4a_0_18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68</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f4e14a0e4a_0_1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53" name="Google Shape;653;gf4e14a0e4a_0_1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654" name="Google Shape;654;gf4e14a0e4a_0_19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69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0" name="Google Shape;330;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4e14a0e4a_0_1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61" name="Google Shape;661;gf4e14a0e4a_0_1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662" name="Google Shape;662;gf4e14a0e4a_0_19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70</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f4e14a0e4a_0_2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69" name="Google Shape;669;gf4e14a0e4a_0_20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670" name="Google Shape;670;gf4e14a0e4a_0_20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71</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f4e14a0e4a_0_2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77" name="Google Shape;677;gf4e14a0e4a_0_2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678" name="Google Shape;678;gf4e14a0e4a_0_2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72</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f4e14a0e4a_0_2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86" name="Google Shape;686;gf4e14a0e4a_0_2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687" name="Google Shape;687;gf4e14a0e4a_0_2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73</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f4e14a0e4a_0_2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95" name="Google Shape;695;gf4e14a0e4a_0_2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696" name="Google Shape;696;gf4e14a0e4a_0_2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74</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f4e14a0e4a_0_2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04" name="Google Shape;704;gf4e14a0e4a_0_2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705" name="Google Shape;705;gf4e14a0e4a_0_2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75</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f4e14a0e4a_0_2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4" name="Google Shape;714;gf4e14a0e4a_0_2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715" name="Google Shape;715;gf4e14a0e4a_0_2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76</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f4e14a0e4a_0_2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22" name="Google Shape;722;gf4e14a0e4a_0_2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723" name="Google Shape;723;gf4e14a0e4a_0_2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77</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f4e14a0e4a_0_2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30" name="Google Shape;730;gf4e14a0e4a_0_2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731" name="Google Shape;731;gf4e14a0e4a_0_2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78</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f4e14a0e4a_0_2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38" name="Google Shape;738;gf4e14a0e4a_0_2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739" name="Google Shape;739;gf4e14a0e4a_0_2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79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7" name="Google Shape;33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f4e14a0e4a_0_2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47" name="Google Shape;747;gf4e14a0e4a_0_2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748" name="Google Shape;748;gf4e14a0e4a_0_2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80</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f4e14a0e4a_0_2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7" name="Google Shape;757;gf4e14a0e4a_0_2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
        <p:nvSpPr>
          <p:cNvPr id="758" name="Google Shape;758;gf4e14a0e4a_0_28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81</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efde9bd7e1_0_2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8" name="Google Shape;108;gefde9bd7e1_0_2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gefde9bd7e1_0_2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82</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fde9bd7e1_0_2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6" name="Google Shape;116;gefde9bd7e1_0_2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fde9bd7e1_0_2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4" name="Google Shape;124;gefde9bd7e1_0_2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efde9bd7e1_0_2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2" name="Google Shape;132;gefde9bd7e1_0_2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fde9bd7e1_0_2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9" name="Google Shape;139;gefde9bd7e1_0_2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efde9bd7e1_0_2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86</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efde9bd7e1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7" name="Google Shape;147;gefde9bd7e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efde9bd7e1_0_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87</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efde9bd7e1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5" name="Google Shape;155;gefde9bd7e1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efde9bd7e1_0_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88</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fde9bd7e1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3" name="Google Shape;163;gefde9bd7e1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efde9bd7e1_0_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3" name="Google Shape;343;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fde9bd7e1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1" name="Google Shape;171;gefde9bd7e1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efde9bd7e1_0_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90</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efde9bd7e1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9" name="Google Shape;179;gefde9bd7e1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efde9bd7e1_0_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91</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fde9bd7e1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7" name="Google Shape;187;gefde9bd7e1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efde9bd7e1_0_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92</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efde9bd7e1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6" name="Google Shape;196;gefde9bd7e1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efde9bd7e1_0_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93</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efde9bd7e1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5" name="Google Shape;205;gefde9bd7e1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efde9bd7e1_0_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8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8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8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8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8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8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8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8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8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8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34" name="Google Shape;34;p8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8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7" name="Google Shape;47;p8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8" name="Google Shape;48;p8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9" name="Google Shape;49;p8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0" name="Google Shape;50;p8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8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8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1" name="Google Shape;61;p8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2" name="Google Shape;62;p8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8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89"/>
          <p:cNvSpPr>
            <a:spLocks noGrp="1"/>
          </p:cNvSpPr>
          <p:nvPr>
            <p:ph type="pic" idx="2"/>
          </p:nvPr>
        </p:nvSpPr>
        <p:spPr>
          <a:xfrm>
            <a:off x="1792288" y="612775"/>
            <a:ext cx="5486400" cy="4114800"/>
          </a:xfrm>
          <a:prstGeom prst="rect">
            <a:avLst/>
          </a:prstGeom>
          <a:noFill/>
          <a:ln>
            <a:noFill/>
          </a:ln>
        </p:spPr>
      </p:sp>
      <p:sp>
        <p:nvSpPr>
          <p:cNvPr id="68" name="Google Shape;68;p8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9" name="Google Shape;69;p8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9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90"/>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9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91"/>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9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9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84"/>
        <p:cNvGrpSpPr/>
        <p:nvPr/>
      </p:nvGrpSpPr>
      <p:grpSpPr>
        <a:xfrm>
          <a:off x="0" y="0"/>
          <a:ext cx="0" cy="0"/>
          <a:chOff x="0" y="0"/>
          <a:chExt cx="0" cy="0"/>
        </a:xfrm>
      </p:grpSpPr>
      <p:sp>
        <p:nvSpPr>
          <p:cNvPr id="85" name="Google Shape;85;p9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6" name="Google Shape;86;p9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9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9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9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9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8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8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6" r:id="rId5"/>
    <p:sldLayoutId id="2147483657"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ncsxiaoz@google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comp.lancs.ac.uk/ucrel/claws/trial.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nlp.stanford.edu:8080/parser/"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comp.lancs.ac.uk/ucrel/usa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ordnet.princeton.edu/"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ldc.upenn.edu/"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hyperlink" Target="http://www.elra.info/e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www.kaggle.com/shrivastava/isears-dataset?select=isear.csv"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hyperlink" Target="https://www.scirp.org/html/2-9601342_73931.htm#ref9"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www.kaggle.com/atulanandjha/stanford-sentiment-treebank-v2-sst2"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www.researchgate.net/publication/291390722_Developing_a_successful_SemEval_task_in_sentiment_analysis_of_Twitter_and_other_social_media_texts"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catalog.ldc.upenn.edu/LDC2013T19"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a:spLocks noGrp="1"/>
          </p:cNvSpPr>
          <p:nvPr>
            <p:ph type="ctrTitle" idx="4294967295"/>
          </p:nvPr>
        </p:nvSpPr>
        <p:spPr>
          <a:xfrm>
            <a:off x="685800" y="1219200"/>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dirty="0">
                <a:solidFill>
                  <a:schemeClr val="dk2"/>
                </a:solidFill>
                <a:latin typeface="Arial"/>
                <a:ea typeface="Arial"/>
                <a:cs typeface="Arial"/>
                <a:sym typeface="Arial"/>
              </a:rPr>
              <a:t>NLP 220 </a:t>
            </a:r>
            <a:br>
              <a:rPr lang="en-US" sz="3200" b="0" i="0" u="none" strike="noStrike" cap="none" dirty="0">
                <a:solidFill>
                  <a:schemeClr val="dk2"/>
                </a:solidFill>
                <a:latin typeface="Arial"/>
                <a:ea typeface="Arial"/>
                <a:cs typeface="Arial"/>
                <a:sym typeface="Arial"/>
              </a:rPr>
            </a:br>
            <a:r>
              <a:rPr lang="en-US" sz="3200" b="0" i="0" u="none" strike="noStrike" cap="none" dirty="0">
                <a:solidFill>
                  <a:schemeClr val="dk2"/>
                </a:solidFill>
                <a:latin typeface="Arial"/>
                <a:ea typeface="Arial"/>
                <a:cs typeface="Arial"/>
                <a:sym typeface="Arial"/>
              </a:rPr>
              <a:t>Data Science and Machine Learning Fundamentals</a:t>
            </a:r>
            <a:br>
              <a:rPr lang="en-US" sz="3200" b="0" i="0" u="none" strike="noStrike" cap="none" dirty="0">
                <a:solidFill>
                  <a:schemeClr val="dk2"/>
                </a:solidFill>
                <a:latin typeface="Arial"/>
                <a:ea typeface="Arial"/>
                <a:cs typeface="Arial"/>
                <a:sym typeface="Arial"/>
              </a:rPr>
            </a:br>
            <a:br>
              <a:rPr lang="en-US" sz="3200" b="0" i="0" u="none" strike="noStrike" cap="none" dirty="0">
                <a:solidFill>
                  <a:schemeClr val="dk2"/>
                </a:solidFill>
                <a:latin typeface="Arial"/>
                <a:ea typeface="Arial"/>
                <a:cs typeface="Arial"/>
                <a:sym typeface="Arial"/>
              </a:rPr>
            </a:br>
            <a:r>
              <a:rPr lang="en-US" sz="3200" b="0" i="0" u="none" strike="noStrike" cap="none" dirty="0">
                <a:solidFill>
                  <a:schemeClr val="dk2"/>
                </a:solidFill>
                <a:latin typeface="Arial"/>
                <a:ea typeface="Arial"/>
                <a:cs typeface="Arial"/>
                <a:sym typeface="Arial"/>
              </a:rPr>
              <a:t>Lecture 9</a:t>
            </a:r>
            <a:endParaRPr sz="3200" b="0" i="0" u="none" strike="noStrike" cap="none" dirty="0">
              <a:solidFill>
                <a:schemeClr val="dk2"/>
              </a:solidFill>
              <a:latin typeface="Arial"/>
              <a:ea typeface="Arial"/>
              <a:cs typeface="Arial"/>
              <a:sym typeface="Arial"/>
            </a:endParaRPr>
          </a:p>
        </p:txBody>
      </p:sp>
      <p:sp>
        <p:nvSpPr>
          <p:cNvPr id="96" name="Google Shape;96;p1"/>
          <p:cNvSpPr txBox="1">
            <a:spLocks noGrp="1"/>
          </p:cNvSpPr>
          <p:nvPr>
            <p:ph type="subTitle" idx="4294967295"/>
          </p:nvPr>
        </p:nvSpPr>
        <p:spPr>
          <a:xfrm>
            <a:off x="1371600" y="3292476"/>
            <a:ext cx="64008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800"/>
              <a:buFont typeface="Arial"/>
              <a:buNone/>
            </a:pPr>
            <a:endParaRPr sz="1800" b="0" i="0" u="none" strike="noStrike" cap="none" dirty="0">
              <a:solidFill>
                <a:schemeClr val="hlink"/>
              </a:solidFill>
              <a:latin typeface="Calibri" panose="020F0502020204030204" pitchFamily="34" charset="0"/>
              <a:cs typeface="Calibri" panose="020F0502020204030204" pitchFamily="34" charset="0"/>
              <a:sym typeface="Arial"/>
            </a:endParaRPr>
          </a:p>
          <a:p>
            <a:pPr marL="0" marR="0" lvl="0" indent="0" algn="ctr" rtl="0">
              <a:spcBef>
                <a:spcPts val="560"/>
              </a:spcBef>
              <a:spcAft>
                <a:spcPts val="0"/>
              </a:spcAft>
              <a:buClr>
                <a:schemeClr val="hlink"/>
              </a:buClr>
              <a:buSzPts val="2800"/>
              <a:buFont typeface="Arial"/>
              <a:buNone/>
            </a:pPr>
            <a:endParaRPr lang="en-US" sz="2800" dirty="0">
              <a:solidFill>
                <a:schemeClr val="hlink"/>
              </a:solidFill>
            </a:endParaRPr>
          </a:p>
          <a:p>
            <a:pPr marL="0" marR="0" lvl="0" indent="0" algn="ctr" rtl="0">
              <a:spcBef>
                <a:spcPts val="560"/>
              </a:spcBef>
              <a:spcAft>
                <a:spcPts val="0"/>
              </a:spcAft>
              <a:buClr>
                <a:schemeClr val="hlink"/>
              </a:buClr>
              <a:buSzPts val="2800"/>
              <a:buFont typeface="Arial"/>
              <a:buNone/>
            </a:pPr>
            <a:r>
              <a:rPr lang="en-US" sz="2800" b="0" i="0" u="none" strike="noStrike" cap="none" dirty="0">
                <a:solidFill>
                  <a:schemeClr val="hlink"/>
                </a:solidFill>
                <a:latin typeface="Arial"/>
                <a:ea typeface="Arial"/>
                <a:cs typeface="Arial"/>
                <a:sym typeface="Arial"/>
              </a:rPr>
              <a:t>Jalal Mahmud</a:t>
            </a:r>
            <a:endParaRPr dirty="0"/>
          </a:p>
          <a:p>
            <a:pPr marL="0" marR="0" lvl="0" indent="0" algn="ctr" rtl="0">
              <a:spcBef>
                <a:spcPts val="560"/>
              </a:spcBef>
              <a:spcAft>
                <a:spcPts val="0"/>
              </a:spcAft>
              <a:buClr>
                <a:schemeClr val="hlink"/>
              </a:buClr>
              <a:buSzPts val="2800"/>
              <a:buFont typeface="Arial"/>
              <a:buNone/>
            </a:pPr>
            <a:r>
              <a:rPr lang="en-US" sz="2800" b="0" i="0" u="sng" strike="noStrike" cap="none" dirty="0" err="1">
                <a:solidFill>
                  <a:schemeClr val="hlink"/>
                </a:solidFill>
                <a:latin typeface="Arial"/>
                <a:ea typeface="Arial"/>
                <a:cs typeface="Arial"/>
                <a:sym typeface="Arial"/>
                <a:hlinkClick r:id="rId3"/>
              </a:rPr>
              <a:t>jumahmud@</a:t>
            </a:r>
            <a:r>
              <a:rPr lang="en-US" sz="2800" b="0" i="0" u="none" strike="noStrike" cap="none" dirty="0" err="1">
                <a:solidFill>
                  <a:schemeClr val="hlink"/>
                </a:solidFill>
                <a:latin typeface="Arial"/>
                <a:ea typeface="Arial"/>
                <a:cs typeface="Arial"/>
                <a:sym typeface="Arial"/>
              </a:rPr>
              <a:t>ucsc.edu</a:t>
            </a:r>
            <a:endParaRPr sz="2800" b="0" i="0" u="none" strike="noStrike" cap="none" dirty="0">
              <a:solidFill>
                <a:schemeClr val="hlink"/>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Tagging</a:t>
            </a:r>
            <a:endParaRPr b="1">
              <a:solidFill>
                <a:schemeClr val="accent2"/>
              </a:solidFill>
            </a:endParaRPr>
          </a:p>
        </p:txBody>
      </p:sp>
      <p:sp>
        <p:nvSpPr>
          <p:cNvPr id="354" name="Google Shape;354;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a:t>The first editions of the TEI (Text Encoding Initiative) Guidelines used the </a:t>
            </a:r>
            <a:r>
              <a:rPr lang="en-US" sz="2000" i="1"/>
              <a:t>Standard Generalized Markup Language</a:t>
            </a:r>
            <a:r>
              <a:rPr lang="en-US" sz="2000"/>
              <a:t> (SGML)</a:t>
            </a:r>
            <a:endParaRPr/>
          </a:p>
          <a:p>
            <a:pPr marL="0" lvl="0" indent="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The most recent edition can also be expressed in the Extensible Markup Language (XML)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Tagging Example</a:t>
            </a:r>
            <a:endParaRPr b="1">
              <a:solidFill>
                <a:schemeClr val="accent2"/>
              </a:solidFill>
            </a:endParaRPr>
          </a:p>
        </p:txBody>
      </p:sp>
      <p:sp>
        <p:nvSpPr>
          <p:cNvPr id="361" name="Google Shape;361;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595959"/>
              </a:buClr>
              <a:buSzPts val="2000"/>
              <a:buFont typeface="Arial"/>
              <a:buChar char="•"/>
            </a:pPr>
            <a:r>
              <a:rPr lang="en-US" sz="2000">
                <a:solidFill>
                  <a:srgbClr val="595959"/>
                </a:solidFill>
              </a:rPr>
              <a:t>&lt;pb n='474'/&gt;</a:t>
            </a:r>
            <a:endParaRPr/>
          </a:p>
          <a:p>
            <a:pPr marL="342900" lvl="0" indent="-342900" algn="l" rtl="0">
              <a:lnSpc>
                <a:spcPct val="90000"/>
              </a:lnSpc>
              <a:spcBef>
                <a:spcPts val="400"/>
              </a:spcBef>
              <a:spcAft>
                <a:spcPts val="0"/>
              </a:spcAft>
              <a:buClr>
                <a:srgbClr val="595959"/>
              </a:buClr>
              <a:buSzPts val="2000"/>
              <a:buFont typeface="Arial"/>
              <a:buChar char="•"/>
            </a:pPr>
            <a:r>
              <a:rPr lang="en-US" sz="2000">
                <a:solidFill>
                  <a:srgbClr val="595959"/>
                </a:solidFill>
              </a:rPr>
              <a:t>&lt;div1 type="chapter" n='38'&gt; </a:t>
            </a:r>
            <a:endParaRPr/>
          </a:p>
          <a:p>
            <a:pPr marL="342900" lvl="0" indent="-342900" algn="l" rtl="0">
              <a:lnSpc>
                <a:spcPct val="90000"/>
              </a:lnSpc>
              <a:spcBef>
                <a:spcPts val="400"/>
              </a:spcBef>
              <a:spcAft>
                <a:spcPts val="0"/>
              </a:spcAft>
              <a:buClr>
                <a:srgbClr val="595959"/>
              </a:buClr>
              <a:buSzPts val="2000"/>
              <a:buFont typeface="Arial"/>
              <a:buChar char="•"/>
            </a:pPr>
            <a:r>
              <a:rPr lang="en-US" sz="2000">
                <a:solidFill>
                  <a:srgbClr val="595959"/>
                </a:solidFill>
              </a:rPr>
              <a:t>&lt;p&gt;Reader, I married him. A quiet wedding we had: he and I, the parson and clerk, were alone present. When we got back from church, I went into the kitchen of the manor-house, where Mary was cooking the dinner, and John cleaning the knives, and I said &amp;mdash;&lt;/p&gt; </a:t>
            </a:r>
            <a:endParaRPr/>
          </a:p>
          <a:p>
            <a:pPr marL="342900" lvl="0" indent="-342900" algn="l" rtl="0">
              <a:lnSpc>
                <a:spcPct val="90000"/>
              </a:lnSpc>
              <a:spcBef>
                <a:spcPts val="400"/>
              </a:spcBef>
              <a:spcAft>
                <a:spcPts val="0"/>
              </a:spcAft>
              <a:buClr>
                <a:srgbClr val="595959"/>
              </a:buClr>
              <a:buSzPts val="2000"/>
              <a:buFont typeface="Arial"/>
              <a:buChar char="•"/>
            </a:pPr>
            <a:r>
              <a:rPr lang="en-US" sz="2000">
                <a:solidFill>
                  <a:srgbClr val="595959"/>
                </a:solidFill>
              </a:rPr>
              <a:t>&lt;p&gt;&lt;q&gt;Mary, I have been married to Mr Rochester this morning.&lt;/q&gt; The housekeeper and her husband were of that decent, phlegmatic order of people,[…]; but Mary, bending again over the roast, said only &amp;mdash;</a:t>
            </a:r>
            <a:endParaRPr/>
          </a:p>
          <a:p>
            <a:pPr marL="342900" lvl="0" indent="-342900" algn="l" rtl="0">
              <a:lnSpc>
                <a:spcPct val="90000"/>
              </a:lnSpc>
              <a:spcBef>
                <a:spcPts val="400"/>
              </a:spcBef>
              <a:spcAft>
                <a:spcPts val="0"/>
              </a:spcAft>
              <a:buClr>
                <a:srgbClr val="595959"/>
              </a:buClr>
              <a:buSzPts val="2000"/>
              <a:buFont typeface="Arial"/>
              <a:buChar char="•"/>
            </a:pPr>
            <a:r>
              <a:rPr lang="en-US" sz="2000">
                <a:solidFill>
                  <a:srgbClr val="595959"/>
                </a:solidFill>
              </a:rPr>
              <a:t>&lt;/p&gt; &lt;p&gt;&lt;q&gt;Have you, miss? Well, for sure!&lt;/q&gt;&lt;/p&gt;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solidFill>
                  <a:schemeClr val="accent2"/>
                </a:solidFill>
              </a:rPr>
              <a:t>A TEI Document at the Textual Level</a:t>
            </a:r>
            <a:endParaRPr sz="3200" b="1">
              <a:solidFill>
                <a:schemeClr val="accent2"/>
              </a:solidFill>
            </a:endParaRPr>
          </a:p>
        </p:txBody>
      </p:sp>
      <p:sp>
        <p:nvSpPr>
          <p:cNvPr id="368" name="Google Shape;368;p4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400"/>
              <a:buFont typeface="Arial"/>
              <a:buChar char="•"/>
            </a:pPr>
            <a:r>
              <a:rPr lang="en-US" sz="2400" b="1"/>
              <a:t>&lt;front&gt;</a:t>
            </a:r>
            <a:r>
              <a:rPr lang="en-US" sz="2400"/>
              <a:t> </a:t>
            </a:r>
            <a:endParaRPr/>
          </a:p>
          <a:p>
            <a:pPr marL="742950" lvl="1" indent="-285750" algn="l" rtl="0">
              <a:lnSpc>
                <a:spcPct val="80000"/>
              </a:lnSpc>
              <a:spcBef>
                <a:spcPts val="400"/>
              </a:spcBef>
              <a:spcAft>
                <a:spcPts val="0"/>
              </a:spcAft>
              <a:buClr>
                <a:schemeClr val="dk1"/>
              </a:buClr>
              <a:buSzPts val="2000"/>
              <a:buFont typeface="Arial"/>
              <a:buChar char="–"/>
            </a:pPr>
            <a:r>
              <a:rPr lang="en-US" sz="2000"/>
              <a:t>contains any prefatory matter (headers, title page, prefaces, dedications, etc.) found before the start of a text proper. </a:t>
            </a:r>
            <a:endParaRPr/>
          </a:p>
          <a:p>
            <a:pPr marL="342900" lvl="0" indent="-342900" algn="l" rtl="0">
              <a:lnSpc>
                <a:spcPct val="80000"/>
              </a:lnSpc>
              <a:spcBef>
                <a:spcPts val="480"/>
              </a:spcBef>
              <a:spcAft>
                <a:spcPts val="0"/>
              </a:spcAft>
              <a:buClr>
                <a:schemeClr val="dk1"/>
              </a:buClr>
              <a:buSzPts val="2400"/>
              <a:buFont typeface="Arial"/>
              <a:buChar char="•"/>
            </a:pPr>
            <a:r>
              <a:rPr lang="en-US" sz="2400" b="1"/>
              <a:t>&lt;group&gt;</a:t>
            </a:r>
            <a:r>
              <a:rPr lang="en-US" sz="2400"/>
              <a:t> </a:t>
            </a:r>
            <a:endParaRPr/>
          </a:p>
          <a:p>
            <a:pPr marL="742950" lvl="1" indent="-285750" algn="l" rtl="0">
              <a:lnSpc>
                <a:spcPct val="80000"/>
              </a:lnSpc>
              <a:spcBef>
                <a:spcPts val="400"/>
              </a:spcBef>
              <a:spcAft>
                <a:spcPts val="0"/>
              </a:spcAft>
              <a:buClr>
                <a:schemeClr val="dk1"/>
              </a:buClr>
              <a:buSzPts val="2000"/>
              <a:buFont typeface="Arial"/>
              <a:buChar char="–"/>
            </a:pPr>
            <a:r>
              <a:rPr lang="en-US" sz="2000"/>
              <a:t>contains a number of unitary texts or groups of texts. </a:t>
            </a:r>
            <a:endParaRPr/>
          </a:p>
          <a:p>
            <a:pPr marL="342900" lvl="0" indent="-342900" algn="l" rtl="0">
              <a:lnSpc>
                <a:spcPct val="80000"/>
              </a:lnSpc>
              <a:spcBef>
                <a:spcPts val="480"/>
              </a:spcBef>
              <a:spcAft>
                <a:spcPts val="0"/>
              </a:spcAft>
              <a:buClr>
                <a:schemeClr val="dk1"/>
              </a:buClr>
              <a:buSzPts val="2400"/>
              <a:buFont typeface="Arial"/>
              <a:buChar char="•"/>
            </a:pPr>
            <a:r>
              <a:rPr lang="en-US" sz="2400" b="1"/>
              <a:t>&lt;body&gt;</a:t>
            </a:r>
            <a:r>
              <a:rPr lang="en-US" sz="2400"/>
              <a:t> </a:t>
            </a:r>
            <a:endParaRPr/>
          </a:p>
          <a:p>
            <a:pPr marL="742950" lvl="1" indent="-285750" algn="l" rtl="0">
              <a:lnSpc>
                <a:spcPct val="80000"/>
              </a:lnSpc>
              <a:spcBef>
                <a:spcPts val="400"/>
              </a:spcBef>
              <a:spcAft>
                <a:spcPts val="0"/>
              </a:spcAft>
              <a:buClr>
                <a:schemeClr val="dk1"/>
              </a:buClr>
              <a:buSzPts val="2000"/>
              <a:buFont typeface="Arial"/>
              <a:buChar char="–"/>
            </a:pPr>
            <a:r>
              <a:rPr lang="en-US" sz="2000"/>
              <a:t>contains the whole body of a single unitary text, excluding any front or back matter. </a:t>
            </a:r>
            <a:endParaRPr/>
          </a:p>
          <a:p>
            <a:pPr marL="342900" lvl="0" indent="-342900" algn="l" rtl="0">
              <a:lnSpc>
                <a:spcPct val="80000"/>
              </a:lnSpc>
              <a:spcBef>
                <a:spcPts val="480"/>
              </a:spcBef>
              <a:spcAft>
                <a:spcPts val="0"/>
              </a:spcAft>
              <a:buClr>
                <a:schemeClr val="dk1"/>
              </a:buClr>
              <a:buSzPts val="2400"/>
              <a:buFont typeface="Arial"/>
              <a:buChar char="•"/>
            </a:pPr>
            <a:r>
              <a:rPr lang="en-US" sz="2400" b="1"/>
              <a:t>&lt;back&gt;</a:t>
            </a:r>
            <a:r>
              <a:rPr lang="en-US" sz="2400"/>
              <a:t> </a:t>
            </a:r>
            <a:endParaRPr/>
          </a:p>
          <a:p>
            <a:pPr marL="742950" lvl="1" indent="-285750" algn="l" rtl="0">
              <a:lnSpc>
                <a:spcPct val="80000"/>
              </a:lnSpc>
              <a:spcBef>
                <a:spcPts val="400"/>
              </a:spcBef>
              <a:spcAft>
                <a:spcPts val="0"/>
              </a:spcAft>
              <a:buClr>
                <a:schemeClr val="dk1"/>
              </a:buClr>
              <a:buSzPts val="2000"/>
              <a:buFont typeface="Arial"/>
              <a:buChar char="–"/>
            </a:pPr>
            <a:r>
              <a:rPr lang="en-US" sz="2000"/>
              <a:t>contains any appendixes, etc., following the main part of a text. </a:t>
            </a:r>
            <a:endParaRPr/>
          </a:p>
          <a:p>
            <a:pPr marL="342900" lvl="0" indent="-190500" algn="l" rtl="0">
              <a:lnSpc>
                <a:spcPct val="80000"/>
              </a:lnSpc>
              <a:spcBef>
                <a:spcPts val="480"/>
              </a:spcBef>
              <a:spcAft>
                <a:spcPts val="0"/>
              </a:spcAft>
              <a:buClr>
                <a:schemeClr val="dk1"/>
              </a:buClr>
              <a:buSzPts val="2400"/>
              <a:buFont typeface="Arial"/>
              <a:buNone/>
            </a:pP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8"/>
          <p:cNvSpPr txBox="1">
            <a:spLocks noGrp="1"/>
          </p:cNvSpPr>
          <p:nvPr>
            <p:ph type="title"/>
          </p:nvPr>
        </p:nvSpPr>
        <p:spPr>
          <a:xfrm>
            <a:off x="595436" y="692696"/>
            <a:ext cx="7648971"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POS Tagging: POSTagger</a:t>
            </a:r>
            <a:endParaRPr b="1">
              <a:solidFill>
                <a:schemeClr val="accent2"/>
              </a:solidFill>
            </a:endParaRPr>
          </a:p>
        </p:txBody>
      </p:sp>
      <p:sp>
        <p:nvSpPr>
          <p:cNvPr id="375" name="Google Shape;375;p48"/>
          <p:cNvSpPr txBox="1">
            <a:spLocks noGrp="1"/>
          </p:cNvSpPr>
          <p:nvPr>
            <p:ph type="body" idx="1"/>
          </p:nvPr>
        </p:nvSpPr>
        <p:spPr>
          <a:xfrm>
            <a:off x="611560" y="2307164"/>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Font typeface="Arial"/>
              <a:buNone/>
            </a:pPr>
            <a:r>
              <a:rPr lang="en-US" sz="2400"/>
              <a:t>Corpus/NN annotation/NN is/VBZ</a:t>
            </a:r>
            <a:endParaRPr/>
          </a:p>
          <a:p>
            <a:pPr marL="342900" lvl="0" indent="-342900" algn="l" rtl="0">
              <a:spcBef>
                <a:spcPts val="480"/>
              </a:spcBef>
              <a:spcAft>
                <a:spcPts val="0"/>
              </a:spcAft>
              <a:buClr>
                <a:schemeClr val="dk1"/>
              </a:buClr>
              <a:buSzPts val="2400"/>
              <a:buFont typeface="Arial"/>
              <a:buNone/>
            </a:pPr>
            <a:r>
              <a:rPr lang="en-US" sz="2400"/>
              <a:t>the/DT practice/NN of/IN</a:t>
            </a:r>
            <a:endParaRPr/>
          </a:p>
          <a:p>
            <a:pPr marL="342900" lvl="0" indent="-342900" algn="l" rtl="0">
              <a:spcBef>
                <a:spcPts val="480"/>
              </a:spcBef>
              <a:spcAft>
                <a:spcPts val="0"/>
              </a:spcAft>
              <a:buClr>
                <a:schemeClr val="dk1"/>
              </a:buClr>
              <a:buSzPts val="2400"/>
              <a:buFont typeface="Arial"/>
              <a:buNone/>
            </a:pPr>
            <a:r>
              <a:rPr lang="en-US" sz="2400"/>
              <a:t>adding/VBG interpretative/JJ</a:t>
            </a:r>
            <a:endParaRPr/>
          </a:p>
          <a:p>
            <a:pPr marL="342900" lvl="0" indent="-342900" algn="l" rtl="0">
              <a:spcBef>
                <a:spcPts val="480"/>
              </a:spcBef>
              <a:spcAft>
                <a:spcPts val="0"/>
              </a:spcAft>
              <a:buClr>
                <a:schemeClr val="dk1"/>
              </a:buClr>
              <a:buSzPts val="2400"/>
              <a:buFont typeface="Arial"/>
              <a:buNone/>
            </a:pPr>
            <a:r>
              <a:rPr lang="en-US" sz="2400"/>
              <a:t>linguistic/JJ information/NN </a:t>
            </a:r>
            <a:endParaRPr/>
          </a:p>
          <a:p>
            <a:pPr marL="342900" lvl="0" indent="-342900" algn="l" rtl="0">
              <a:spcBef>
                <a:spcPts val="480"/>
              </a:spcBef>
              <a:spcAft>
                <a:spcPts val="0"/>
              </a:spcAft>
              <a:buClr>
                <a:schemeClr val="dk1"/>
              </a:buClr>
              <a:buSzPts val="2400"/>
              <a:buFont typeface="Arial"/>
              <a:buNone/>
            </a:pPr>
            <a:r>
              <a:rPr lang="en-US" sz="2400"/>
              <a:t>to/TO a/DT corpus/NN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9"/>
          <p:cNvSpPr txBox="1">
            <a:spLocks noGrp="1"/>
          </p:cNvSpPr>
          <p:nvPr>
            <p:ph type="title"/>
          </p:nvPr>
        </p:nvSpPr>
        <p:spPr>
          <a:xfrm>
            <a:off x="685800" y="152400"/>
            <a:ext cx="68707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POS Tagging: Claws C5</a:t>
            </a:r>
            <a:endParaRPr/>
          </a:p>
        </p:txBody>
      </p:sp>
      <p:sp>
        <p:nvSpPr>
          <p:cNvPr id="381" name="Google Shape;381;p4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3F3F3F"/>
              </a:buClr>
              <a:buSzPts val="2000"/>
              <a:buFont typeface="Arial"/>
              <a:buNone/>
            </a:pPr>
            <a:r>
              <a:rPr lang="en-US" sz="2000">
                <a:solidFill>
                  <a:srgbClr val="3F3F3F"/>
                </a:solidFill>
              </a:rPr>
              <a:t>Corpus_NN1 annotation_NN1 is_VBZ</a:t>
            </a:r>
            <a:endParaRPr sz="2000">
              <a:solidFill>
                <a:srgbClr val="3F3F3F"/>
              </a:solidFill>
            </a:endParaRPr>
          </a:p>
          <a:p>
            <a:pPr marL="342900" lvl="0" indent="-342900" algn="l" rtl="0">
              <a:spcBef>
                <a:spcPts val="400"/>
              </a:spcBef>
              <a:spcAft>
                <a:spcPts val="0"/>
              </a:spcAft>
              <a:buClr>
                <a:srgbClr val="3F3F3F"/>
              </a:buClr>
              <a:buSzPts val="2000"/>
              <a:buFont typeface="Arial"/>
              <a:buNone/>
            </a:pPr>
            <a:r>
              <a:rPr lang="en-US" sz="2000">
                <a:solidFill>
                  <a:srgbClr val="3F3F3F"/>
                </a:solidFill>
              </a:rPr>
              <a:t>the_AT0 practice_NN1 of_PRF</a:t>
            </a:r>
            <a:endParaRPr sz="2000">
              <a:solidFill>
                <a:srgbClr val="3F3F3F"/>
              </a:solidFill>
            </a:endParaRPr>
          </a:p>
          <a:p>
            <a:pPr marL="342900" lvl="0" indent="-342900" algn="l" rtl="0">
              <a:spcBef>
                <a:spcPts val="400"/>
              </a:spcBef>
              <a:spcAft>
                <a:spcPts val="0"/>
              </a:spcAft>
              <a:buClr>
                <a:srgbClr val="3F3F3F"/>
              </a:buClr>
              <a:buSzPts val="2000"/>
              <a:buFont typeface="Arial"/>
              <a:buNone/>
            </a:pPr>
            <a:r>
              <a:rPr lang="en-US" sz="2000">
                <a:solidFill>
                  <a:srgbClr val="3F3F3F"/>
                </a:solidFill>
              </a:rPr>
              <a:t>adding_VVG interpretative_AJ0</a:t>
            </a:r>
            <a:endParaRPr/>
          </a:p>
          <a:p>
            <a:pPr marL="342900" lvl="0" indent="-342900" algn="l" rtl="0">
              <a:spcBef>
                <a:spcPts val="400"/>
              </a:spcBef>
              <a:spcAft>
                <a:spcPts val="0"/>
              </a:spcAft>
              <a:buClr>
                <a:srgbClr val="3F3F3F"/>
              </a:buClr>
              <a:buSzPts val="2000"/>
              <a:buFont typeface="Arial"/>
              <a:buNone/>
            </a:pPr>
            <a:r>
              <a:rPr lang="en-US" sz="2000">
                <a:solidFill>
                  <a:srgbClr val="3F3F3F"/>
                </a:solidFill>
              </a:rPr>
              <a:t>linguistic_AJ0 information_NN1</a:t>
            </a:r>
            <a:endParaRPr/>
          </a:p>
          <a:p>
            <a:pPr marL="342900" lvl="0" indent="-342900" algn="l" rtl="0">
              <a:spcBef>
                <a:spcPts val="400"/>
              </a:spcBef>
              <a:spcAft>
                <a:spcPts val="0"/>
              </a:spcAft>
              <a:buClr>
                <a:srgbClr val="3F3F3F"/>
              </a:buClr>
              <a:buSzPts val="2000"/>
              <a:buFont typeface="Arial"/>
              <a:buNone/>
            </a:pPr>
            <a:r>
              <a:rPr lang="en-US" sz="2000">
                <a:solidFill>
                  <a:srgbClr val="3F3F3F"/>
                </a:solidFill>
              </a:rPr>
              <a:t>to_PRP a_AT0 corpus_NN1 ._. </a:t>
            </a:r>
            <a:endParaRPr/>
          </a:p>
        </p:txBody>
      </p:sp>
      <p:sp>
        <p:nvSpPr>
          <p:cNvPr id="382" name="Google Shape;382;p49"/>
          <p:cNvSpPr txBox="1"/>
          <p:nvPr/>
        </p:nvSpPr>
        <p:spPr>
          <a:xfrm>
            <a:off x="435496" y="4065587"/>
            <a:ext cx="6705600" cy="11922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NN1 singular noun		AJ0 adjective</a:t>
            </a:r>
            <a:endParaRPr/>
          </a:p>
          <a:p>
            <a:pPr marL="0" marR="0" lvl="0" indent="0" algn="l" rtl="0">
              <a:spcBef>
                <a:spcPts val="900"/>
              </a:spcBef>
              <a:spcAft>
                <a:spcPts val="0"/>
              </a:spcAft>
              <a:buNone/>
            </a:pPr>
            <a:r>
              <a:rPr lang="en-US" sz="1800">
                <a:solidFill>
                  <a:schemeClr val="dk1"/>
                </a:solidFill>
                <a:latin typeface="Arial"/>
                <a:ea typeface="Arial"/>
                <a:cs typeface="Arial"/>
                <a:sym typeface="Arial"/>
              </a:rPr>
              <a:t>VBZ -s form of the verb "BE“	PRF the preposition OF</a:t>
            </a:r>
            <a:endParaRPr/>
          </a:p>
          <a:p>
            <a:pPr marL="0" marR="0" lvl="0" indent="0" algn="l" rtl="0">
              <a:spcBef>
                <a:spcPts val="900"/>
              </a:spcBef>
              <a:spcAft>
                <a:spcPts val="0"/>
              </a:spcAft>
              <a:buNone/>
            </a:pPr>
            <a:r>
              <a:rPr lang="en-US" sz="1800">
                <a:solidFill>
                  <a:schemeClr val="dk1"/>
                </a:solidFill>
                <a:latin typeface="Arial"/>
                <a:ea typeface="Arial"/>
                <a:cs typeface="Arial"/>
                <a:sym typeface="Arial"/>
              </a:rPr>
              <a:t>VVG -ing form of lexical verb	AT0 article</a:t>
            </a:r>
            <a:endParaRPr/>
          </a:p>
        </p:txBody>
      </p:sp>
      <p:sp>
        <p:nvSpPr>
          <p:cNvPr id="383" name="Google Shape;383;p49"/>
          <p:cNvSpPr/>
          <p:nvPr/>
        </p:nvSpPr>
        <p:spPr>
          <a:xfrm>
            <a:off x="611560" y="5802997"/>
            <a:ext cx="68407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https://en.wikipedia.org/wiki/CLAWS_(linguistics)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0"/>
          <p:cNvSpPr txBox="1">
            <a:spLocks noGrp="1"/>
          </p:cNvSpPr>
          <p:nvPr>
            <p:ph type="title"/>
          </p:nvPr>
        </p:nvSpPr>
        <p:spPr>
          <a:xfrm>
            <a:off x="685800" y="152400"/>
            <a:ext cx="68707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POS Tagging: Claws C7</a:t>
            </a:r>
            <a:endParaRPr/>
          </a:p>
        </p:txBody>
      </p:sp>
      <p:sp>
        <p:nvSpPr>
          <p:cNvPr id="390" name="Google Shape;390;p5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Font typeface="Arial"/>
              <a:buNone/>
            </a:pPr>
            <a:r>
              <a:rPr lang="en-US" sz="2400"/>
              <a:t>Corpus_NN1 annotation_NN1 is_VBZ</a:t>
            </a:r>
            <a:endParaRPr sz="2400"/>
          </a:p>
          <a:p>
            <a:pPr marL="342900" lvl="0" indent="-342900" algn="l" rtl="0">
              <a:spcBef>
                <a:spcPts val="480"/>
              </a:spcBef>
              <a:spcAft>
                <a:spcPts val="0"/>
              </a:spcAft>
              <a:buClr>
                <a:schemeClr val="dk1"/>
              </a:buClr>
              <a:buSzPts val="2400"/>
              <a:buFont typeface="Arial"/>
              <a:buNone/>
            </a:pPr>
            <a:r>
              <a:rPr lang="en-US" sz="2400"/>
              <a:t>the_AT practice_NN1 of_IO</a:t>
            </a:r>
            <a:endParaRPr sz="2400"/>
          </a:p>
          <a:p>
            <a:pPr marL="342900" lvl="0" indent="-342900" algn="l" rtl="0">
              <a:spcBef>
                <a:spcPts val="480"/>
              </a:spcBef>
              <a:spcAft>
                <a:spcPts val="0"/>
              </a:spcAft>
              <a:buClr>
                <a:schemeClr val="dk1"/>
              </a:buClr>
              <a:buSzPts val="2400"/>
              <a:buFont typeface="Arial"/>
              <a:buNone/>
            </a:pPr>
            <a:r>
              <a:rPr lang="en-US" sz="2400"/>
              <a:t>adding_VVG interpretative_JJ</a:t>
            </a:r>
            <a:endParaRPr sz="2400"/>
          </a:p>
          <a:p>
            <a:pPr marL="342900" lvl="0" indent="-342900" algn="l" rtl="0">
              <a:spcBef>
                <a:spcPts val="480"/>
              </a:spcBef>
              <a:spcAft>
                <a:spcPts val="0"/>
              </a:spcAft>
              <a:buClr>
                <a:schemeClr val="dk1"/>
              </a:buClr>
              <a:buSzPts val="2400"/>
              <a:buFont typeface="Arial"/>
              <a:buNone/>
            </a:pPr>
            <a:r>
              <a:rPr lang="en-US" sz="2400"/>
              <a:t>linguistic_JJ information_NN1 </a:t>
            </a:r>
            <a:endParaRPr/>
          </a:p>
          <a:p>
            <a:pPr marL="342900" lvl="0" indent="-342900" algn="l" rtl="0">
              <a:spcBef>
                <a:spcPts val="480"/>
              </a:spcBef>
              <a:spcAft>
                <a:spcPts val="0"/>
              </a:spcAft>
              <a:buClr>
                <a:schemeClr val="dk1"/>
              </a:buClr>
              <a:buSzPts val="2400"/>
              <a:buFont typeface="Arial"/>
              <a:buNone/>
            </a:pPr>
            <a:r>
              <a:rPr lang="en-US" sz="2400"/>
              <a:t>to_II a_AT1 corpus_NN1 ._. </a:t>
            </a:r>
            <a:endParaRPr/>
          </a:p>
        </p:txBody>
      </p:sp>
      <p:sp>
        <p:nvSpPr>
          <p:cNvPr id="391" name="Google Shape;391;p50"/>
          <p:cNvSpPr txBox="1"/>
          <p:nvPr/>
        </p:nvSpPr>
        <p:spPr>
          <a:xfrm>
            <a:off x="1619672" y="5759450"/>
            <a:ext cx="5648325"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Comic Sans MS"/>
                <a:ea typeface="Comic Sans MS"/>
                <a:cs typeface="Comic Sans MS"/>
                <a:sym typeface="Comic Sans MS"/>
                <a:hlinkClick r:id="rId3">
                  <a:extLst>
                    <a:ext uri="{A12FA001-AC4F-418D-AE19-62706E023703}">
                      <ahyp:hlinkClr xmlns:ahyp="http://schemas.microsoft.com/office/drawing/2018/hyperlinkcolor" val="tx"/>
                    </a:ext>
                  </a:extLst>
                </a:hlinkClick>
              </a:rPr>
              <a:t>http://www.comp.lancs.ac.uk/ucrel/claws/trial.html</a:t>
            </a:r>
            <a:endParaRPr sz="1800">
              <a:solidFill>
                <a:schemeClr val="dk1"/>
              </a:solidFill>
              <a:latin typeface="Comic Sans MS"/>
              <a:ea typeface="Comic Sans MS"/>
              <a:cs typeface="Comic Sans MS"/>
              <a:sym typeface="Comic Sans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Types of corpus annotation</a:t>
            </a:r>
            <a:endParaRPr/>
          </a:p>
        </p:txBody>
      </p:sp>
      <p:sp>
        <p:nvSpPr>
          <p:cNvPr id="398" name="Google Shape;398;p51"/>
          <p:cNvSpPr txBox="1">
            <a:spLocks noGrp="1"/>
          </p:cNvSpPr>
          <p:nvPr>
            <p:ph type="body" idx="1"/>
          </p:nvPr>
        </p:nvSpPr>
        <p:spPr>
          <a:xfrm>
            <a:off x="457200" y="1285875"/>
            <a:ext cx="8507288" cy="516746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b="1"/>
              <a:t>Syntactic level</a:t>
            </a:r>
            <a:endParaRPr/>
          </a:p>
          <a:p>
            <a:pPr marL="742950" lvl="1" indent="-285750" algn="l" rtl="0">
              <a:spcBef>
                <a:spcPts val="400"/>
              </a:spcBef>
              <a:spcAft>
                <a:spcPts val="0"/>
              </a:spcAft>
              <a:buClr>
                <a:schemeClr val="dk1"/>
              </a:buClr>
              <a:buSzPts val="2000"/>
              <a:buFont typeface="Arial"/>
              <a:buChar char="–"/>
            </a:pPr>
            <a:r>
              <a:rPr lang="en-US" sz="2000"/>
              <a:t>Parsing / treebanking / bracketing</a:t>
            </a:r>
            <a:endParaRPr/>
          </a:p>
          <a:p>
            <a:pPr marL="342900" lvl="0" indent="-342900" algn="l" rtl="0">
              <a:spcBef>
                <a:spcPts val="480"/>
              </a:spcBef>
              <a:spcAft>
                <a:spcPts val="0"/>
              </a:spcAft>
              <a:buClr>
                <a:srgbClr val="FF0000"/>
              </a:buClr>
              <a:buSzPts val="2400"/>
              <a:buFont typeface="Arial"/>
              <a:buNone/>
            </a:pPr>
            <a:r>
              <a:rPr lang="en-US" sz="2400">
                <a:solidFill>
                  <a:srgbClr val="FF0000"/>
                </a:solidFill>
              </a:rPr>
              <a:t>		</a:t>
            </a:r>
            <a:r>
              <a:rPr lang="en-US" sz="1600">
                <a:solidFill>
                  <a:srgbClr val="FF0000"/>
                </a:solidFill>
              </a:rPr>
              <a:t>(S</a:t>
            </a:r>
            <a:r>
              <a:rPr lang="en-US" sz="1600"/>
              <a:t>   </a:t>
            </a:r>
            <a:r>
              <a:rPr lang="en-US" sz="1600">
                <a:solidFill>
                  <a:srgbClr val="0000FF"/>
                </a:solidFill>
              </a:rPr>
              <a:t>(NP   Mary)</a:t>
            </a:r>
            <a:endParaRPr/>
          </a:p>
          <a:p>
            <a:pPr marL="342900" lvl="0" indent="-342900" algn="l" rtl="0">
              <a:spcBef>
                <a:spcPts val="320"/>
              </a:spcBef>
              <a:spcAft>
                <a:spcPts val="0"/>
              </a:spcAft>
              <a:buClr>
                <a:schemeClr val="folHlink"/>
              </a:buClr>
              <a:buSzPts val="1600"/>
              <a:buFont typeface="Arial"/>
              <a:buNone/>
            </a:pPr>
            <a:r>
              <a:rPr lang="en-US" sz="1600">
                <a:solidFill>
                  <a:schemeClr val="folHlink"/>
                </a:solidFill>
              </a:rPr>
              <a:t>      		(VP    visited</a:t>
            </a:r>
            <a:endParaRPr/>
          </a:p>
          <a:p>
            <a:pPr marL="342900" lvl="0" indent="-342900" algn="l" rtl="0">
              <a:spcBef>
                <a:spcPts val="320"/>
              </a:spcBef>
              <a:spcAft>
                <a:spcPts val="0"/>
              </a:spcAft>
              <a:buClr>
                <a:schemeClr val="dk1"/>
              </a:buClr>
              <a:buSzPts val="1600"/>
              <a:buFont typeface="Arial"/>
              <a:buNone/>
            </a:pPr>
            <a:r>
              <a:rPr lang="en-US" sz="1600"/>
              <a:t>				</a:t>
            </a:r>
            <a:r>
              <a:rPr lang="en-US" sz="1600">
                <a:solidFill>
                  <a:schemeClr val="hlink"/>
                </a:solidFill>
              </a:rPr>
              <a:t>(NP   a</a:t>
            </a:r>
            <a:endParaRPr/>
          </a:p>
          <a:p>
            <a:pPr marL="342900" lvl="0" indent="-342900" algn="l" rtl="0">
              <a:spcBef>
                <a:spcPts val="320"/>
              </a:spcBef>
              <a:spcAft>
                <a:spcPts val="0"/>
              </a:spcAft>
              <a:buClr>
                <a:schemeClr val="hlink"/>
              </a:buClr>
              <a:buSzPts val="1600"/>
              <a:buFont typeface="Arial"/>
              <a:buNone/>
            </a:pPr>
            <a:r>
              <a:rPr lang="en-US" sz="1600">
                <a:solidFill>
                  <a:schemeClr val="hlink"/>
                </a:solidFill>
              </a:rPr>
              <a:t>					</a:t>
            </a:r>
            <a:r>
              <a:rPr lang="en-US" sz="1600">
                <a:solidFill>
                  <a:schemeClr val="lt2"/>
                </a:solidFill>
              </a:rPr>
              <a:t>(ADJP very nice)</a:t>
            </a:r>
            <a:endParaRPr/>
          </a:p>
          <a:p>
            <a:pPr marL="342900" lvl="0" indent="-342900" algn="l" rtl="0">
              <a:spcBef>
                <a:spcPts val="320"/>
              </a:spcBef>
              <a:spcAft>
                <a:spcPts val="0"/>
              </a:spcAft>
              <a:buClr>
                <a:schemeClr val="dk1"/>
              </a:buClr>
              <a:buSzPts val="1600"/>
              <a:buFont typeface="Arial"/>
              <a:buNone/>
            </a:pPr>
            <a:r>
              <a:rPr lang="en-US" sz="1600"/>
              <a:t>				boy</a:t>
            </a:r>
            <a:r>
              <a:rPr lang="en-US" sz="1600">
                <a:solidFill>
                  <a:schemeClr val="hlink"/>
                </a:solidFill>
              </a:rPr>
              <a:t>)</a:t>
            </a:r>
            <a:r>
              <a:rPr lang="en-US" sz="1600">
                <a:solidFill>
                  <a:schemeClr val="folHlink"/>
                </a:solidFill>
              </a:rPr>
              <a:t>)</a:t>
            </a:r>
            <a:r>
              <a:rPr lang="en-US" sz="1600">
                <a:solidFill>
                  <a:srgbClr val="FF0000"/>
                </a:solidFill>
              </a:rPr>
              <a:t>)</a:t>
            </a:r>
            <a:endParaRPr/>
          </a:p>
          <a:p>
            <a:pPr marL="342900" lvl="0" indent="-190500" algn="l" rtl="0">
              <a:spcBef>
                <a:spcPts val="480"/>
              </a:spcBef>
              <a:spcAft>
                <a:spcPts val="0"/>
              </a:spcAft>
              <a:buClr>
                <a:schemeClr val="dk1"/>
              </a:buClr>
              <a:buSzPts val="2400"/>
              <a:buFont typeface="Arial"/>
              <a:buNone/>
            </a:pPr>
            <a:endParaRPr sz="2400"/>
          </a:p>
          <a:p>
            <a:pPr marL="342900" lvl="0" indent="-190500" algn="l" rtl="0">
              <a:spcBef>
                <a:spcPts val="480"/>
              </a:spcBef>
              <a:spcAft>
                <a:spcPts val="0"/>
              </a:spcAft>
              <a:buClr>
                <a:schemeClr val="dk1"/>
              </a:buClr>
              <a:buSzPts val="2400"/>
              <a:buFont typeface="Arial"/>
              <a:buNone/>
            </a:pPr>
            <a:endParaRPr sz="2400"/>
          </a:p>
          <a:p>
            <a:pPr marL="342900" lvl="0" indent="-215900" algn="l" rtl="0">
              <a:spcBef>
                <a:spcPts val="400"/>
              </a:spcBef>
              <a:spcAft>
                <a:spcPts val="0"/>
              </a:spcAft>
              <a:buClr>
                <a:schemeClr val="dk1"/>
              </a:buClr>
              <a:buSzPts val="2000"/>
              <a:buFont typeface="Arial"/>
              <a:buNone/>
            </a:pPr>
            <a:endParaRPr sz="2000"/>
          </a:p>
          <a:p>
            <a:pPr marL="342900" lvl="0" indent="-215900" algn="l" rtl="0">
              <a:spcBef>
                <a:spcPts val="400"/>
              </a:spcBef>
              <a:spcAft>
                <a:spcPts val="0"/>
              </a:spcAft>
              <a:buClr>
                <a:schemeClr val="dk1"/>
              </a:buClr>
              <a:buSzPts val="2000"/>
              <a:buFont typeface="Arial"/>
              <a:buNone/>
            </a:pPr>
            <a:endParaRPr sz="2000"/>
          </a:p>
          <a:p>
            <a:pPr marL="342900" lvl="0" indent="-215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b="1"/>
              <a:t>Stanford Parser</a:t>
            </a:r>
            <a:endParaRPr/>
          </a:p>
          <a:p>
            <a:pPr marL="742950" lvl="1" indent="-285750" algn="l" rtl="0">
              <a:spcBef>
                <a:spcPts val="400"/>
              </a:spcBef>
              <a:spcAft>
                <a:spcPts val="0"/>
              </a:spcAft>
              <a:buClr>
                <a:schemeClr val="dk1"/>
              </a:buClr>
              <a:buSzPts val="2000"/>
              <a:buFont typeface="Arial"/>
              <a:buChar char="–"/>
            </a:pPr>
            <a:r>
              <a:rPr lang="en-US" sz="2000" u="sng">
                <a:solidFill>
                  <a:schemeClr val="hlink"/>
                </a:solidFill>
                <a:hlinkClick r:id="rId3"/>
              </a:rPr>
              <a:t>http://nlp.stanford.edu:8080/parser/</a:t>
            </a:r>
            <a:r>
              <a:rPr lang="en-US" sz="2000"/>
              <a:t> </a:t>
            </a:r>
            <a:endParaRPr/>
          </a:p>
        </p:txBody>
      </p:sp>
      <p:pic>
        <p:nvPicPr>
          <p:cNvPr id="399" name="Google Shape;399;p51" descr="A close up of a sign&#10;&#10;Description automatically generated"/>
          <p:cNvPicPr preferRelativeResize="0"/>
          <p:nvPr/>
        </p:nvPicPr>
        <p:blipFill rotWithShape="1">
          <a:blip r:embed="rId4">
            <a:alphaModFix/>
          </a:blip>
          <a:srcRect/>
          <a:stretch/>
        </p:blipFill>
        <p:spPr>
          <a:xfrm>
            <a:off x="5457408" y="3645024"/>
            <a:ext cx="3200400" cy="2260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2"/>
          <p:cNvSpPr txBox="1">
            <a:spLocks noGrp="1"/>
          </p:cNvSpPr>
          <p:nvPr>
            <p:ph type="title"/>
          </p:nvPr>
        </p:nvSpPr>
        <p:spPr>
          <a:xfrm>
            <a:off x="685800" y="152400"/>
            <a:ext cx="6870700"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Parsing</a:t>
            </a:r>
            <a:endParaRPr/>
          </a:p>
        </p:txBody>
      </p:sp>
      <p:sp>
        <p:nvSpPr>
          <p:cNvPr id="406" name="Google Shape;406;p52"/>
          <p:cNvSpPr txBox="1">
            <a:spLocks noGrp="1"/>
          </p:cNvSpPr>
          <p:nvPr>
            <p:ph type="body" idx="1"/>
          </p:nvPr>
        </p:nvSpPr>
        <p:spPr>
          <a:xfrm>
            <a:off x="1104900" y="1556792"/>
            <a:ext cx="6934200" cy="50292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000"/>
              <a:buFont typeface="Arial"/>
              <a:buNone/>
            </a:pPr>
            <a:r>
              <a:rPr lang="en-US" sz="2000"/>
              <a:t>(S </a:t>
            </a:r>
            <a:endParaRPr/>
          </a:p>
          <a:p>
            <a:pPr marL="342900" lvl="0" indent="-342900" algn="l" rtl="0">
              <a:lnSpc>
                <a:spcPct val="80000"/>
              </a:lnSpc>
              <a:spcBef>
                <a:spcPts val="400"/>
              </a:spcBef>
              <a:spcAft>
                <a:spcPts val="0"/>
              </a:spcAft>
              <a:buClr>
                <a:schemeClr val="dk1"/>
              </a:buClr>
              <a:buSzPts val="2000"/>
              <a:buFont typeface="Arial"/>
              <a:buNone/>
            </a:pPr>
            <a:r>
              <a:rPr lang="en-US" sz="2000"/>
              <a:t>	(NP Corpus annotation)</a:t>
            </a:r>
            <a:endParaRPr/>
          </a:p>
          <a:p>
            <a:pPr marL="342900" lvl="0" indent="-342900" algn="l" rtl="0">
              <a:lnSpc>
                <a:spcPct val="80000"/>
              </a:lnSpc>
              <a:spcBef>
                <a:spcPts val="400"/>
              </a:spcBef>
              <a:spcAft>
                <a:spcPts val="0"/>
              </a:spcAft>
              <a:buClr>
                <a:schemeClr val="dk1"/>
              </a:buClr>
              <a:buSzPts val="2000"/>
              <a:buFont typeface="Arial"/>
              <a:buNone/>
            </a:pPr>
            <a:r>
              <a:rPr lang="en-US" sz="2000"/>
              <a:t>   	(VP is</a:t>
            </a:r>
            <a:endParaRPr/>
          </a:p>
          <a:p>
            <a:pPr marL="342900" lvl="0" indent="-342900" algn="l" rtl="0">
              <a:lnSpc>
                <a:spcPct val="80000"/>
              </a:lnSpc>
              <a:spcBef>
                <a:spcPts val="400"/>
              </a:spcBef>
              <a:spcAft>
                <a:spcPts val="0"/>
              </a:spcAft>
              <a:buClr>
                <a:schemeClr val="dk1"/>
              </a:buClr>
              <a:buSzPts val="2000"/>
              <a:buFont typeface="Arial"/>
              <a:buNone/>
            </a:pPr>
            <a:r>
              <a:rPr lang="en-US" sz="2000"/>
              <a:t>       (NP </a:t>
            </a:r>
            <a:endParaRPr/>
          </a:p>
          <a:p>
            <a:pPr marL="342900" lvl="0" indent="-342900" algn="l" rtl="0">
              <a:lnSpc>
                <a:spcPct val="80000"/>
              </a:lnSpc>
              <a:spcBef>
                <a:spcPts val="400"/>
              </a:spcBef>
              <a:spcAft>
                <a:spcPts val="0"/>
              </a:spcAft>
              <a:buClr>
                <a:schemeClr val="dk1"/>
              </a:buClr>
              <a:buSzPts val="2000"/>
              <a:buFont typeface="Arial"/>
              <a:buNone/>
            </a:pPr>
            <a:r>
              <a:rPr lang="en-US" sz="2000"/>
              <a:t>		(NP the practice)</a:t>
            </a:r>
            <a:endParaRPr/>
          </a:p>
          <a:p>
            <a:pPr marL="342900" lvl="0" indent="-342900" algn="l" rtl="0">
              <a:lnSpc>
                <a:spcPct val="80000"/>
              </a:lnSpc>
              <a:spcBef>
                <a:spcPts val="400"/>
              </a:spcBef>
              <a:spcAft>
                <a:spcPts val="0"/>
              </a:spcAft>
              <a:buClr>
                <a:schemeClr val="dk1"/>
              </a:buClr>
              <a:buSzPts val="2000"/>
              <a:buFont typeface="Arial"/>
              <a:buNone/>
            </a:pPr>
            <a:r>
              <a:rPr lang="en-US" sz="2000"/>
              <a:t>           	(PP of</a:t>
            </a:r>
            <a:endParaRPr/>
          </a:p>
          <a:p>
            <a:pPr marL="342900" lvl="0" indent="-342900" algn="l" rtl="0">
              <a:lnSpc>
                <a:spcPct val="80000"/>
              </a:lnSpc>
              <a:spcBef>
                <a:spcPts val="400"/>
              </a:spcBef>
              <a:spcAft>
                <a:spcPts val="0"/>
              </a:spcAft>
              <a:buClr>
                <a:schemeClr val="dk1"/>
              </a:buClr>
              <a:buSzPts val="2000"/>
              <a:buFont typeface="Arial"/>
              <a:buNone/>
            </a:pPr>
            <a:r>
              <a:rPr lang="en-US" sz="2000"/>
              <a:t>               (S (VP adding</a:t>
            </a:r>
            <a:endParaRPr/>
          </a:p>
          <a:p>
            <a:pPr marL="342900" lvl="0" indent="-342900" algn="l" rtl="0">
              <a:lnSpc>
                <a:spcPct val="80000"/>
              </a:lnSpc>
              <a:spcBef>
                <a:spcPts val="400"/>
              </a:spcBef>
              <a:spcAft>
                <a:spcPts val="0"/>
              </a:spcAft>
              <a:buClr>
                <a:schemeClr val="dk1"/>
              </a:buClr>
              <a:buSzPts val="2000"/>
              <a:buFont typeface="Arial"/>
              <a:buNone/>
            </a:pPr>
            <a:r>
              <a:rPr lang="en-US" sz="2000"/>
              <a:t>                      (NP interpretative linguistic information)</a:t>
            </a:r>
            <a:endParaRPr/>
          </a:p>
          <a:p>
            <a:pPr marL="342900" lvl="0" indent="-342900" algn="l" rtl="0">
              <a:lnSpc>
                <a:spcPct val="80000"/>
              </a:lnSpc>
              <a:spcBef>
                <a:spcPts val="400"/>
              </a:spcBef>
              <a:spcAft>
                <a:spcPts val="0"/>
              </a:spcAft>
              <a:buClr>
                <a:schemeClr val="dk1"/>
              </a:buClr>
              <a:buSzPts val="2000"/>
              <a:buFont typeface="Arial"/>
              <a:buNone/>
            </a:pPr>
            <a:r>
              <a:rPr lang="en-US" sz="2000"/>
              <a:t>                      (PP to (NP a corpus))</a:t>
            </a:r>
            <a:endParaRPr/>
          </a:p>
          <a:p>
            <a:pPr marL="342900" lvl="0" indent="-342900" algn="l" rtl="0">
              <a:lnSpc>
                <a:spcPct val="80000"/>
              </a:lnSpc>
              <a:spcBef>
                <a:spcPts val="400"/>
              </a:spcBef>
              <a:spcAft>
                <a:spcPts val="0"/>
              </a:spcAft>
              <a:buClr>
                <a:schemeClr val="dk1"/>
              </a:buClr>
              <a:buSzPts val="2000"/>
              <a:buFont typeface="Arial"/>
              <a:buNone/>
            </a:pPr>
            <a:r>
              <a:rPr lang="en-US" sz="2000"/>
              <a:t>		    ))</a:t>
            </a:r>
            <a:endParaRPr/>
          </a:p>
          <a:p>
            <a:pPr marL="342900" lvl="0" indent="-342900" algn="l" rtl="0">
              <a:lnSpc>
                <a:spcPct val="80000"/>
              </a:lnSpc>
              <a:spcBef>
                <a:spcPts val="400"/>
              </a:spcBef>
              <a:spcAft>
                <a:spcPts val="0"/>
              </a:spcAft>
              <a:buClr>
                <a:schemeClr val="dk1"/>
              </a:buClr>
              <a:buSzPts val="2000"/>
              <a:buFont typeface="Arial"/>
              <a:buNone/>
            </a:pPr>
            <a:r>
              <a:rPr lang="en-US" sz="2000"/>
              <a:t>		)</a:t>
            </a:r>
            <a:endParaRPr/>
          </a:p>
          <a:p>
            <a:pPr marL="342900" lvl="0" indent="-342900" algn="l" rtl="0">
              <a:lnSpc>
                <a:spcPct val="80000"/>
              </a:lnSpc>
              <a:spcBef>
                <a:spcPts val="400"/>
              </a:spcBef>
              <a:spcAft>
                <a:spcPts val="0"/>
              </a:spcAft>
              <a:buClr>
                <a:schemeClr val="dk1"/>
              </a:buClr>
              <a:buSzPts val="2000"/>
              <a:buFont typeface="Arial"/>
              <a:buNone/>
            </a:pPr>
            <a:r>
              <a:rPr lang="en-US" sz="2000"/>
              <a:t>	   )</a:t>
            </a:r>
            <a:endParaRPr/>
          </a:p>
          <a:p>
            <a:pPr marL="342900" lvl="0" indent="-342900" algn="l" rtl="0">
              <a:lnSpc>
                <a:spcPct val="80000"/>
              </a:lnSpc>
              <a:spcBef>
                <a:spcPts val="400"/>
              </a:spcBef>
              <a:spcAft>
                <a:spcPts val="0"/>
              </a:spcAft>
              <a:buClr>
                <a:schemeClr val="dk1"/>
              </a:buClr>
              <a:buSzPts val="2000"/>
              <a:buFont typeface="Arial"/>
              <a:buNone/>
            </a:pPr>
            <a:r>
              <a:rPr lang="en-US" sz="2000"/>
              <a:t>	)</a:t>
            </a:r>
            <a:endParaRPr/>
          </a:p>
          <a:p>
            <a:pPr marL="342900" lvl="0" indent="-342900" algn="l" rtl="0">
              <a:lnSpc>
                <a:spcPct val="80000"/>
              </a:lnSpc>
              <a:spcBef>
                <a:spcPts val="400"/>
              </a:spcBef>
              <a:spcAft>
                <a:spcPts val="0"/>
              </a:spcAft>
              <a:buClr>
                <a:schemeClr val="dk1"/>
              </a:buClr>
              <a:buSzPts val="2000"/>
              <a:buFont typeface="Arial"/>
              <a:buNone/>
            </a:pPr>
            <a:r>
              <a:rPr lang="en-US" sz="2000"/>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3"/>
          <p:cNvSpPr txBox="1">
            <a:spLocks noGrp="1"/>
          </p:cNvSpPr>
          <p:nvPr>
            <p:ph type="title"/>
          </p:nvPr>
        </p:nvSpPr>
        <p:spPr>
          <a:xfrm>
            <a:off x="685800" y="152400"/>
            <a:ext cx="6870700"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Semantic Annotation</a:t>
            </a:r>
            <a:endParaRPr/>
          </a:p>
        </p:txBody>
      </p:sp>
      <p:sp>
        <p:nvSpPr>
          <p:cNvPr id="413" name="Google Shape;413;p53"/>
          <p:cNvSpPr txBox="1">
            <a:spLocks noGrp="1"/>
          </p:cNvSpPr>
          <p:nvPr>
            <p:ph type="body" idx="1"/>
          </p:nvPr>
        </p:nvSpPr>
        <p:spPr>
          <a:xfrm>
            <a:off x="685800" y="1484784"/>
            <a:ext cx="7696200" cy="42672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000"/>
              <a:buFont typeface="Arial"/>
              <a:buChar char="•"/>
            </a:pPr>
            <a:r>
              <a:rPr lang="en-US" sz="2000"/>
              <a:t>Each word given code from thesaurus-style dictionary</a:t>
            </a:r>
            <a:endParaRPr/>
          </a:p>
          <a:p>
            <a:pPr marL="342900" lvl="0" indent="-342900" algn="l" rtl="0">
              <a:lnSpc>
                <a:spcPct val="90000"/>
              </a:lnSpc>
              <a:spcBef>
                <a:spcPts val="400"/>
              </a:spcBef>
              <a:spcAft>
                <a:spcPts val="0"/>
              </a:spcAft>
              <a:buClr>
                <a:schemeClr val="dk1"/>
              </a:buClr>
              <a:buSzPts val="2000"/>
              <a:buFont typeface="Arial"/>
              <a:buChar char="•"/>
            </a:pPr>
            <a:r>
              <a:rPr lang="en-US" sz="2000"/>
              <a:t>Also called </a:t>
            </a:r>
            <a:r>
              <a:rPr lang="en-US" sz="2000" i="1"/>
              <a:t>Word Sense Tagging</a:t>
            </a:r>
            <a:endParaRPr/>
          </a:p>
          <a:p>
            <a:pPr marL="342900" lvl="0" indent="-342900" algn="l" rtl="0">
              <a:lnSpc>
                <a:spcPct val="90000"/>
              </a:lnSpc>
              <a:spcBef>
                <a:spcPts val="400"/>
              </a:spcBef>
              <a:spcAft>
                <a:spcPts val="0"/>
              </a:spcAft>
              <a:buClr>
                <a:schemeClr val="dk1"/>
              </a:buClr>
              <a:buSzPts val="2000"/>
              <a:buFont typeface="Arial"/>
              <a:buChar char="•"/>
            </a:pPr>
            <a:r>
              <a:rPr lang="en-US" sz="2000"/>
              <a:t>Examples</a:t>
            </a:r>
            <a:endParaRPr/>
          </a:p>
          <a:p>
            <a:pPr marL="742950" lvl="1" indent="-285750" algn="l" rtl="0">
              <a:lnSpc>
                <a:spcPct val="90000"/>
              </a:lnSpc>
              <a:spcBef>
                <a:spcPts val="400"/>
              </a:spcBef>
              <a:spcAft>
                <a:spcPts val="0"/>
              </a:spcAft>
              <a:buClr>
                <a:schemeClr val="dk1"/>
              </a:buClr>
              <a:buSzPts val="2000"/>
              <a:buFont typeface="Arial"/>
              <a:buChar char="–"/>
            </a:pPr>
            <a:r>
              <a:rPr lang="en-US" sz="2000"/>
              <a:t>UCREL Semantic Analysis System</a:t>
            </a:r>
            <a:endParaRPr/>
          </a:p>
          <a:p>
            <a:pPr marL="342900" lvl="0" indent="-342900" algn="l" rtl="0">
              <a:lnSpc>
                <a:spcPct val="90000"/>
              </a:lnSpc>
              <a:spcBef>
                <a:spcPts val="400"/>
              </a:spcBef>
              <a:spcAft>
                <a:spcPts val="0"/>
              </a:spcAft>
              <a:buClr>
                <a:schemeClr val="dk1"/>
              </a:buClr>
              <a:buSzPts val="2000"/>
              <a:buFont typeface="Arial"/>
              <a:buNone/>
            </a:pPr>
            <a:r>
              <a:rPr lang="en-US" sz="2000"/>
              <a:t>		[</a:t>
            </a:r>
            <a:r>
              <a:rPr lang="en-US" sz="2000" u="sng">
                <a:solidFill>
                  <a:schemeClr val="hlink"/>
                </a:solidFill>
                <a:hlinkClick r:id="rId3"/>
              </a:rPr>
              <a:t>http://www.comp.lancs.ac.uk/ucrel/usas/</a:t>
            </a:r>
            <a:r>
              <a:rPr lang="en-US" sz="2000"/>
              <a:t>]</a:t>
            </a:r>
            <a:endParaRPr/>
          </a:p>
          <a:p>
            <a:pPr marL="742950" lvl="1" indent="-285750" algn="l" rtl="0">
              <a:lnSpc>
                <a:spcPct val="90000"/>
              </a:lnSpc>
              <a:spcBef>
                <a:spcPts val="400"/>
              </a:spcBef>
              <a:spcAft>
                <a:spcPts val="0"/>
              </a:spcAft>
              <a:buClr>
                <a:schemeClr val="dk1"/>
              </a:buClr>
              <a:buSzPts val="2000"/>
              <a:buFont typeface="Arial"/>
              <a:buChar char="–"/>
            </a:pPr>
            <a:r>
              <a:rPr lang="en-US" sz="2000"/>
              <a:t>WordNet </a:t>
            </a:r>
            <a:endParaRPr/>
          </a:p>
          <a:p>
            <a:pPr marL="342900" lvl="0" indent="-342900" algn="l" rtl="0">
              <a:lnSpc>
                <a:spcPct val="90000"/>
              </a:lnSpc>
              <a:spcBef>
                <a:spcPts val="400"/>
              </a:spcBef>
              <a:spcAft>
                <a:spcPts val="0"/>
              </a:spcAft>
              <a:buClr>
                <a:schemeClr val="dk1"/>
              </a:buClr>
              <a:buSzPts val="2000"/>
              <a:buFont typeface="Arial"/>
              <a:buNone/>
            </a:pPr>
            <a:r>
              <a:rPr lang="en-US" sz="2000"/>
              <a:t>		[</a:t>
            </a:r>
            <a:r>
              <a:rPr lang="en-US" sz="2000" u="sng">
                <a:solidFill>
                  <a:schemeClr val="hlink"/>
                </a:solidFill>
                <a:hlinkClick r:id="rId4"/>
              </a:rPr>
              <a:t>http://wordnet.princeton.edu/]</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4"/>
          <p:cNvSpPr txBox="1">
            <a:spLocks noGrp="1"/>
          </p:cNvSpPr>
          <p:nvPr>
            <p:ph type="title"/>
          </p:nvPr>
        </p:nvSpPr>
        <p:spPr>
          <a:xfrm>
            <a:off x="685800" y="152400"/>
            <a:ext cx="68707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Semantic Annotation</a:t>
            </a:r>
            <a:endParaRPr/>
          </a:p>
        </p:txBody>
      </p:sp>
      <p:sp>
        <p:nvSpPr>
          <p:cNvPr id="420" name="Google Shape;420;p54"/>
          <p:cNvSpPr txBox="1">
            <a:spLocks noGrp="1"/>
          </p:cNvSpPr>
          <p:nvPr>
            <p:ph type="body" idx="1"/>
          </p:nvPr>
        </p:nvSpPr>
        <p:spPr>
          <a:xfrm>
            <a:off x="318356" y="1052736"/>
            <a:ext cx="8507288" cy="5458544"/>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2000"/>
              <a:buFont typeface="Arial"/>
              <a:buNone/>
            </a:pPr>
            <a:r>
              <a:rPr lang="en-US" sz="2000" b="1"/>
              <a:t>The noun move has 5 senses</a:t>
            </a:r>
            <a:endParaRPr/>
          </a:p>
          <a:p>
            <a:pPr marL="342900" lvl="0" indent="-342900" algn="l" rtl="0">
              <a:lnSpc>
                <a:spcPct val="80000"/>
              </a:lnSpc>
              <a:spcBef>
                <a:spcPts val="320"/>
              </a:spcBef>
              <a:spcAft>
                <a:spcPts val="0"/>
              </a:spcAft>
              <a:buClr>
                <a:schemeClr val="dk1"/>
              </a:buClr>
              <a:buSzPts val="1600"/>
              <a:buFont typeface="Arial"/>
              <a:buNone/>
            </a:pPr>
            <a:r>
              <a:rPr lang="en-US" sz="1600"/>
              <a:t>                                           </a:t>
            </a:r>
            <a:endParaRPr/>
          </a:p>
          <a:p>
            <a:pPr marL="342900" lvl="0" indent="-342900" algn="l" rtl="0">
              <a:lnSpc>
                <a:spcPct val="80000"/>
              </a:lnSpc>
              <a:spcBef>
                <a:spcPts val="360"/>
              </a:spcBef>
              <a:spcAft>
                <a:spcPts val="0"/>
              </a:spcAft>
              <a:buClr>
                <a:schemeClr val="dk1"/>
              </a:buClr>
              <a:buSzPts val="1800"/>
              <a:buFont typeface="Arial"/>
              <a:buChar char="•"/>
            </a:pPr>
            <a:r>
              <a:rPr lang="en-US" sz="1800"/>
              <a:t>1. </a:t>
            </a:r>
            <a:r>
              <a:rPr lang="en-US" sz="1800" b="1">
                <a:solidFill>
                  <a:srgbClr val="C00000"/>
                </a:solidFill>
              </a:rPr>
              <a:t>move</a:t>
            </a:r>
            <a:r>
              <a:rPr lang="en-US" sz="1800"/>
              <a:t> -- (the act of deciding to do something; "he didn't make a move to help"; "his first move was to hire a lawyer")</a:t>
            </a:r>
            <a:endParaRPr/>
          </a:p>
          <a:p>
            <a:pPr marL="342900" lvl="0" indent="-342900" algn="l" rtl="0">
              <a:lnSpc>
                <a:spcPct val="80000"/>
              </a:lnSpc>
              <a:spcBef>
                <a:spcPts val="360"/>
              </a:spcBef>
              <a:spcAft>
                <a:spcPts val="0"/>
              </a:spcAft>
              <a:buClr>
                <a:schemeClr val="dk1"/>
              </a:buClr>
              <a:buSzPts val="1800"/>
              <a:buFont typeface="Arial"/>
              <a:buNone/>
            </a:pPr>
            <a:endParaRPr sz="1800"/>
          </a:p>
          <a:p>
            <a:pPr marL="342900" lvl="0" indent="-342900" algn="l" rtl="0">
              <a:lnSpc>
                <a:spcPct val="80000"/>
              </a:lnSpc>
              <a:spcBef>
                <a:spcPts val="360"/>
              </a:spcBef>
              <a:spcAft>
                <a:spcPts val="0"/>
              </a:spcAft>
              <a:buClr>
                <a:schemeClr val="dk1"/>
              </a:buClr>
              <a:buSzPts val="1800"/>
              <a:buFont typeface="Arial"/>
              <a:buChar char="•"/>
            </a:pPr>
            <a:r>
              <a:rPr lang="en-US" sz="1800"/>
              <a:t>2. </a:t>
            </a:r>
            <a:r>
              <a:rPr lang="en-US" sz="1800" b="1">
                <a:solidFill>
                  <a:srgbClr val="71BEC4"/>
                </a:solidFill>
              </a:rPr>
              <a:t>move</a:t>
            </a:r>
            <a:r>
              <a:rPr lang="en-US" sz="1800"/>
              <a:t>, relocation -- (the act of changing your residence or place of business; "they say that three moves equal one fire")</a:t>
            </a:r>
            <a:endParaRPr/>
          </a:p>
          <a:p>
            <a:pPr marL="342900" lvl="0" indent="-228600" algn="l" rtl="0">
              <a:lnSpc>
                <a:spcPct val="80000"/>
              </a:lnSpc>
              <a:spcBef>
                <a:spcPts val="360"/>
              </a:spcBef>
              <a:spcAft>
                <a:spcPts val="0"/>
              </a:spcAft>
              <a:buClr>
                <a:schemeClr val="dk1"/>
              </a:buClr>
              <a:buSzPts val="1800"/>
              <a:buFont typeface="Arial"/>
              <a:buNone/>
            </a:pPr>
            <a:endParaRPr sz="1800"/>
          </a:p>
          <a:p>
            <a:pPr marL="342900" lvl="0" indent="-342900" algn="l" rtl="0">
              <a:lnSpc>
                <a:spcPct val="80000"/>
              </a:lnSpc>
              <a:spcBef>
                <a:spcPts val="360"/>
              </a:spcBef>
              <a:spcAft>
                <a:spcPts val="0"/>
              </a:spcAft>
              <a:buClr>
                <a:schemeClr val="dk1"/>
              </a:buClr>
              <a:buSzPts val="1800"/>
              <a:buFont typeface="Arial"/>
              <a:buChar char="•"/>
            </a:pPr>
            <a:r>
              <a:rPr lang="en-US" sz="1800"/>
              <a:t>3. </a:t>
            </a:r>
            <a:r>
              <a:rPr lang="en-US" sz="1800" b="1">
                <a:solidFill>
                  <a:srgbClr val="262672"/>
                </a:solidFill>
              </a:rPr>
              <a:t>motion, movement, move, motility</a:t>
            </a:r>
            <a:r>
              <a:rPr lang="en-US" sz="1800"/>
              <a:t> -- (a change of position that does not entail a change of location; "the reflex motion of his eyebrows revealed his surprise"; "movement is a sign of life"; "an impatient move of his hand"; "gastrointestinal motility")</a:t>
            </a:r>
            <a:endParaRPr/>
          </a:p>
          <a:p>
            <a:pPr marL="342900" lvl="0" indent="-228600" algn="l" rtl="0">
              <a:lnSpc>
                <a:spcPct val="80000"/>
              </a:lnSpc>
              <a:spcBef>
                <a:spcPts val="360"/>
              </a:spcBef>
              <a:spcAft>
                <a:spcPts val="0"/>
              </a:spcAft>
              <a:buClr>
                <a:schemeClr val="dk1"/>
              </a:buClr>
              <a:buSzPts val="1800"/>
              <a:buFont typeface="Arial"/>
              <a:buNone/>
            </a:pPr>
            <a:endParaRPr sz="1800"/>
          </a:p>
          <a:p>
            <a:pPr marL="342900" lvl="0" indent="-342900" algn="l" rtl="0">
              <a:lnSpc>
                <a:spcPct val="80000"/>
              </a:lnSpc>
              <a:spcBef>
                <a:spcPts val="360"/>
              </a:spcBef>
              <a:spcAft>
                <a:spcPts val="0"/>
              </a:spcAft>
              <a:buClr>
                <a:schemeClr val="dk1"/>
              </a:buClr>
              <a:buSzPts val="1800"/>
              <a:buFont typeface="Arial"/>
              <a:buChar char="•"/>
            </a:pPr>
            <a:r>
              <a:rPr lang="en-US" sz="1800"/>
              <a:t>4. </a:t>
            </a:r>
            <a:r>
              <a:rPr lang="en-US" sz="1800" b="1">
                <a:solidFill>
                  <a:srgbClr val="0070C0"/>
                </a:solidFill>
              </a:rPr>
              <a:t>motion, movement, move</a:t>
            </a:r>
            <a:r>
              <a:rPr lang="en-US" sz="1800"/>
              <a:t> -- (the act of changing location from one place to another; "police controlled the motion of the crowd"; "the movement of people from the farms to the cities"; "his move put him directly in my path")</a:t>
            </a:r>
            <a:endParaRPr/>
          </a:p>
          <a:p>
            <a:pPr marL="342900" lvl="0" indent="-228600" algn="l" rtl="0">
              <a:lnSpc>
                <a:spcPct val="80000"/>
              </a:lnSpc>
              <a:spcBef>
                <a:spcPts val="360"/>
              </a:spcBef>
              <a:spcAft>
                <a:spcPts val="0"/>
              </a:spcAft>
              <a:buClr>
                <a:schemeClr val="dk1"/>
              </a:buClr>
              <a:buSzPts val="1800"/>
              <a:buFont typeface="Arial"/>
              <a:buNone/>
            </a:pPr>
            <a:endParaRPr sz="1800"/>
          </a:p>
          <a:p>
            <a:pPr marL="342900" lvl="0" indent="-342900" algn="l" rtl="0">
              <a:lnSpc>
                <a:spcPct val="80000"/>
              </a:lnSpc>
              <a:spcBef>
                <a:spcPts val="360"/>
              </a:spcBef>
              <a:spcAft>
                <a:spcPts val="0"/>
              </a:spcAft>
              <a:buClr>
                <a:schemeClr val="dk1"/>
              </a:buClr>
              <a:buSzPts val="1800"/>
              <a:buFont typeface="Arial"/>
              <a:buChar char="•"/>
            </a:pPr>
            <a:r>
              <a:rPr lang="en-US" sz="1800"/>
              <a:t>5. </a:t>
            </a:r>
            <a:r>
              <a:rPr lang="en-US" sz="1800" b="1">
                <a:solidFill>
                  <a:srgbClr val="A2A2E0"/>
                </a:solidFill>
              </a:rPr>
              <a:t>move</a:t>
            </a:r>
            <a:r>
              <a:rPr lang="en-US" sz="1800"/>
              <a:t> -- ((game) a player's turn to take some action permitted by the rules of the game)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Corpus annotation</a:t>
            </a:r>
            <a:endParaRPr/>
          </a:p>
        </p:txBody>
      </p:sp>
      <p:sp>
        <p:nvSpPr>
          <p:cNvPr id="300" name="Google Shape;300;p37"/>
          <p:cNvSpPr txBox="1">
            <a:spLocks noGrp="1"/>
          </p:cNvSpPr>
          <p:nvPr>
            <p:ph type="body" idx="1"/>
          </p:nvPr>
        </p:nvSpPr>
        <p:spPr>
          <a:xfrm>
            <a:off x="457200" y="1341438"/>
            <a:ext cx="8229600" cy="489585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Font typeface="Arial"/>
              <a:buChar char="•"/>
            </a:pPr>
            <a:r>
              <a:rPr lang="en-US" sz="2400" b="1"/>
              <a:t>What is annotation?</a:t>
            </a:r>
            <a:endParaRPr/>
          </a:p>
          <a:p>
            <a:pPr marL="742950" lvl="1" indent="-285750" algn="l" rtl="0">
              <a:spcBef>
                <a:spcPts val="400"/>
              </a:spcBef>
              <a:spcAft>
                <a:spcPts val="0"/>
              </a:spcAft>
              <a:buClr>
                <a:srgbClr val="595959"/>
              </a:buClr>
              <a:buSzPts val="2000"/>
              <a:buFont typeface="Arial"/>
              <a:buChar char="–"/>
            </a:pPr>
            <a:r>
              <a:rPr lang="en-US" sz="2000">
                <a:solidFill>
                  <a:srgbClr val="595959"/>
                </a:solidFill>
              </a:rPr>
              <a:t>“The process of adding […] interpretive, linguistic information to an electronic corpus of spoken and/or written language data” (Leech 1997)</a:t>
            </a:r>
            <a:endParaRPr/>
          </a:p>
          <a:p>
            <a:pPr marL="742950" lvl="1" indent="-285750" algn="l" rtl="0">
              <a:spcBef>
                <a:spcPts val="400"/>
              </a:spcBef>
              <a:spcAft>
                <a:spcPts val="0"/>
              </a:spcAft>
              <a:buClr>
                <a:srgbClr val="595959"/>
              </a:buClr>
              <a:buSzPts val="2000"/>
              <a:buFont typeface="Arial"/>
              <a:buChar char="–"/>
            </a:pPr>
            <a:r>
              <a:rPr lang="en-US" sz="2000">
                <a:solidFill>
                  <a:srgbClr val="595959"/>
                </a:solidFill>
              </a:rPr>
              <a:t>Broadly, also refers to the results of the annotation process</a:t>
            </a:r>
            <a:endParaRPr/>
          </a:p>
          <a:p>
            <a:pPr marL="342900" lvl="0" indent="-342900" algn="l" rtl="0">
              <a:spcBef>
                <a:spcPts val="480"/>
              </a:spcBef>
              <a:spcAft>
                <a:spcPts val="0"/>
              </a:spcAft>
              <a:buClr>
                <a:schemeClr val="dk1"/>
              </a:buClr>
              <a:buSzPts val="2400"/>
              <a:buFont typeface="Arial"/>
              <a:buChar char="•"/>
            </a:pPr>
            <a:r>
              <a:rPr lang="en-US" sz="2400" b="1"/>
              <a:t>In a strict sense, different from corpus mark-up</a:t>
            </a:r>
            <a:endParaRPr/>
          </a:p>
          <a:p>
            <a:pPr marL="742950" lvl="1" indent="-285750" algn="l" rtl="0">
              <a:spcBef>
                <a:spcPts val="400"/>
              </a:spcBef>
              <a:spcAft>
                <a:spcPts val="0"/>
              </a:spcAft>
              <a:buClr>
                <a:srgbClr val="595959"/>
              </a:buClr>
              <a:buSzPts val="2000"/>
              <a:buFont typeface="Arial"/>
              <a:buChar char="–"/>
            </a:pPr>
            <a:r>
              <a:rPr lang="en-US" sz="2000">
                <a:solidFill>
                  <a:srgbClr val="595959"/>
                </a:solidFill>
              </a:rPr>
              <a:t>Markup provides objective, verifiable information</a:t>
            </a:r>
            <a:endParaRPr/>
          </a:p>
          <a:p>
            <a:pPr marL="1143000" lvl="2" indent="-228600" algn="l" rtl="0">
              <a:spcBef>
                <a:spcPts val="400"/>
              </a:spcBef>
              <a:spcAft>
                <a:spcPts val="0"/>
              </a:spcAft>
              <a:buClr>
                <a:srgbClr val="595959"/>
              </a:buClr>
              <a:buSzPts val="2000"/>
              <a:buFont typeface="Arial"/>
              <a:buChar char="•"/>
            </a:pPr>
            <a:r>
              <a:rPr lang="en-US" sz="2000">
                <a:solidFill>
                  <a:srgbClr val="595959"/>
                </a:solidFill>
              </a:rPr>
              <a:t>e.g. author, paragraph boundary</a:t>
            </a:r>
            <a:endParaRPr/>
          </a:p>
          <a:p>
            <a:pPr marL="742950" lvl="1" indent="-285750" algn="l" rtl="0">
              <a:spcBef>
                <a:spcPts val="400"/>
              </a:spcBef>
              <a:spcAft>
                <a:spcPts val="0"/>
              </a:spcAft>
              <a:buClr>
                <a:srgbClr val="595959"/>
              </a:buClr>
              <a:buSzPts val="2000"/>
              <a:buFont typeface="Arial"/>
              <a:buChar char="–"/>
            </a:pPr>
            <a:r>
              <a:rPr lang="en-US" sz="2000">
                <a:solidFill>
                  <a:srgbClr val="595959"/>
                </a:solidFill>
              </a:rPr>
              <a:t>Annotation is concerned with interpretive linguistic </a:t>
            </a:r>
            <a:br>
              <a:rPr lang="en-US" sz="2000">
                <a:solidFill>
                  <a:srgbClr val="595959"/>
                </a:solidFill>
              </a:rPr>
            </a:br>
            <a:r>
              <a:rPr lang="en-US" sz="2000">
                <a:solidFill>
                  <a:srgbClr val="595959"/>
                </a:solidFill>
              </a:rPr>
              <a:t>information</a:t>
            </a:r>
            <a:endParaRPr/>
          </a:p>
          <a:p>
            <a:pPr marL="1143000" lvl="2" indent="-228600" algn="l" rtl="0">
              <a:spcBef>
                <a:spcPts val="400"/>
              </a:spcBef>
              <a:spcAft>
                <a:spcPts val="0"/>
              </a:spcAft>
              <a:buClr>
                <a:srgbClr val="595959"/>
              </a:buClr>
              <a:buSzPts val="2000"/>
              <a:buFont typeface="Arial"/>
              <a:buChar char="•"/>
            </a:pPr>
            <a:r>
              <a:rPr lang="en-US" sz="2000">
                <a:solidFill>
                  <a:srgbClr val="595959"/>
                </a:solidFill>
              </a:rPr>
              <a:t>e.g. part-of-speech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5"/>
          <p:cNvSpPr txBox="1">
            <a:spLocks noGrp="1"/>
          </p:cNvSpPr>
          <p:nvPr>
            <p:ph type="title"/>
          </p:nvPr>
        </p:nvSpPr>
        <p:spPr>
          <a:xfrm>
            <a:off x="685800" y="152400"/>
            <a:ext cx="68707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Semantic Annotation</a:t>
            </a:r>
            <a:endParaRPr/>
          </a:p>
        </p:txBody>
      </p:sp>
      <p:sp>
        <p:nvSpPr>
          <p:cNvPr id="427" name="Google Shape;427;p55"/>
          <p:cNvSpPr txBox="1">
            <a:spLocks noGrp="1"/>
          </p:cNvSpPr>
          <p:nvPr>
            <p:ph type="body" idx="1"/>
          </p:nvPr>
        </p:nvSpPr>
        <p:spPr>
          <a:xfrm>
            <a:off x="457200" y="1066800"/>
            <a:ext cx="8363272" cy="48006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800"/>
              <a:buFont typeface="Arial"/>
              <a:buNone/>
            </a:pPr>
            <a:r>
              <a:rPr lang="en-US" sz="1800" b="1"/>
              <a:t>The verb move has 16 senses (first 13 from tagged texts)</a:t>
            </a:r>
            <a:endParaRPr/>
          </a:p>
          <a:p>
            <a:pPr marL="342900" lvl="0" indent="-342900" algn="l" rtl="0">
              <a:lnSpc>
                <a:spcPct val="80000"/>
              </a:lnSpc>
              <a:spcBef>
                <a:spcPts val="360"/>
              </a:spcBef>
              <a:spcAft>
                <a:spcPts val="0"/>
              </a:spcAft>
              <a:buClr>
                <a:schemeClr val="dk1"/>
              </a:buClr>
              <a:buSzPts val="1800"/>
              <a:buFont typeface="Arial"/>
              <a:buNone/>
            </a:pPr>
            <a:r>
              <a:rPr lang="en-US" sz="1800"/>
              <a:t>                                         </a:t>
            </a:r>
            <a:endParaRPr/>
          </a:p>
          <a:p>
            <a:pPr marL="342900" lvl="0" indent="-342900" algn="l" rtl="0">
              <a:lnSpc>
                <a:spcPct val="80000"/>
              </a:lnSpc>
              <a:spcBef>
                <a:spcPts val="400"/>
              </a:spcBef>
              <a:spcAft>
                <a:spcPts val="0"/>
              </a:spcAft>
              <a:buClr>
                <a:schemeClr val="dk1"/>
              </a:buClr>
              <a:buSzPts val="2000"/>
              <a:buFont typeface="Arial"/>
              <a:buChar char="•"/>
            </a:pPr>
            <a:r>
              <a:rPr lang="en-US" sz="2000"/>
              <a:t>1. travel, go, </a:t>
            </a:r>
            <a:r>
              <a:rPr lang="en-US" sz="2000" b="1"/>
              <a:t>move</a:t>
            </a:r>
            <a:r>
              <a:rPr lang="en-US" sz="2000"/>
              <a:t>, locomote -- (change location; move, travel, or proceed; "How fast does your new car go?"; "We travelled from Rome to Naples by bus"; "The policemen went from door to door looking for the suspect"; "The soldiers moved towards the city in an attempt to take it before night fell")</a:t>
            </a:r>
            <a:endParaRPr/>
          </a:p>
          <a:p>
            <a:pPr marL="342900" lvl="0" indent="-215900" algn="l" rtl="0">
              <a:lnSpc>
                <a:spcPct val="80000"/>
              </a:lnSpc>
              <a:spcBef>
                <a:spcPts val="400"/>
              </a:spcBef>
              <a:spcAft>
                <a:spcPts val="0"/>
              </a:spcAft>
              <a:buClr>
                <a:schemeClr val="dk1"/>
              </a:buClr>
              <a:buSzPts val="2000"/>
              <a:buFont typeface="Arial"/>
              <a:buNone/>
            </a:pPr>
            <a:endParaRPr sz="2000"/>
          </a:p>
          <a:p>
            <a:pPr marL="342900" lvl="0" indent="-342900" algn="l" rtl="0">
              <a:lnSpc>
                <a:spcPct val="80000"/>
              </a:lnSpc>
              <a:spcBef>
                <a:spcPts val="400"/>
              </a:spcBef>
              <a:spcAft>
                <a:spcPts val="0"/>
              </a:spcAft>
              <a:buClr>
                <a:schemeClr val="dk1"/>
              </a:buClr>
              <a:buSzPts val="2000"/>
              <a:buFont typeface="Arial"/>
              <a:buChar char="•"/>
            </a:pPr>
            <a:r>
              <a:rPr lang="en-US" sz="2000"/>
              <a:t>2. </a:t>
            </a:r>
            <a:r>
              <a:rPr lang="en-US" sz="2000" b="1"/>
              <a:t>move</a:t>
            </a:r>
            <a:r>
              <a:rPr lang="en-US" sz="2000"/>
              <a:t>, displace -- (cause to move, both in a concrete and in an abstract sense; "Move those boxes into the corner, please"; "I'm moving my money to another bank"; "The director moved more responsibilities onto his new assistant")</a:t>
            </a:r>
            <a:endParaRPr/>
          </a:p>
          <a:p>
            <a:pPr marL="342900" lvl="0" indent="-215900" algn="l" rtl="0">
              <a:lnSpc>
                <a:spcPct val="80000"/>
              </a:lnSpc>
              <a:spcBef>
                <a:spcPts val="400"/>
              </a:spcBef>
              <a:spcAft>
                <a:spcPts val="0"/>
              </a:spcAft>
              <a:buClr>
                <a:schemeClr val="dk1"/>
              </a:buClr>
              <a:buSzPts val="2000"/>
              <a:buFont typeface="Arial"/>
              <a:buNone/>
            </a:pPr>
            <a:endParaRPr sz="2000"/>
          </a:p>
          <a:p>
            <a:pPr marL="342900" lvl="0" indent="-342900" algn="l" rtl="0">
              <a:lnSpc>
                <a:spcPct val="80000"/>
              </a:lnSpc>
              <a:spcBef>
                <a:spcPts val="400"/>
              </a:spcBef>
              <a:spcAft>
                <a:spcPts val="0"/>
              </a:spcAft>
              <a:buClr>
                <a:schemeClr val="dk1"/>
              </a:buClr>
              <a:buSzPts val="2000"/>
              <a:buFont typeface="Arial"/>
              <a:buChar char="•"/>
            </a:pPr>
            <a:r>
              <a:rPr lang="en-US" sz="2000"/>
              <a:t>3. </a:t>
            </a:r>
            <a:r>
              <a:rPr lang="en-US" sz="2000" b="1"/>
              <a:t>move</a:t>
            </a:r>
            <a:r>
              <a:rPr lang="en-US" sz="2000"/>
              <a:t> -- (move so as to change position, perform a nontranslational motion; "He moved his hand slightly to the right")</a:t>
            </a:r>
            <a:endParaRPr/>
          </a:p>
          <a:p>
            <a:pPr marL="342900" lvl="0" indent="-215900" algn="l" rtl="0">
              <a:lnSpc>
                <a:spcPct val="80000"/>
              </a:lnSpc>
              <a:spcBef>
                <a:spcPts val="400"/>
              </a:spcBef>
              <a:spcAft>
                <a:spcPts val="0"/>
              </a:spcAft>
              <a:buClr>
                <a:schemeClr val="dk1"/>
              </a:buClr>
              <a:buSzPts val="2000"/>
              <a:buFont typeface="Arial"/>
              <a:buNone/>
            </a:pPr>
            <a:endParaRPr sz="2000"/>
          </a:p>
          <a:p>
            <a:pPr marL="342900" lvl="0" indent="-342900" algn="l" rtl="0">
              <a:lnSpc>
                <a:spcPct val="80000"/>
              </a:lnSpc>
              <a:spcBef>
                <a:spcPts val="400"/>
              </a:spcBef>
              <a:spcAft>
                <a:spcPts val="0"/>
              </a:spcAft>
              <a:buClr>
                <a:schemeClr val="dk1"/>
              </a:buClr>
              <a:buSzPts val="2000"/>
              <a:buFont typeface="Arial"/>
              <a:buChar char="•"/>
            </a:pPr>
            <a:r>
              <a:rPr lang="en-US" sz="2000"/>
              <a:t>4. </a:t>
            </a:r>
            <a:r>
              <a:rPr lang="en-US" sz="2000" b="1"/>
              <a:t>move</a:t>
            </a:r>
            <a:r>
              <a:rPr lang="en-US" sz="2000"/>
              <a:t> -- (change residence, affiliation, or place of employment; "We moved from Idaho to Nebraska"; "The basketball player moved from one team to another")</a:t>
            </a:r>
            <a:endParaRPr/>
          </a:p>
          <a:p>
            <a:pPr marL="2057400" lvl="4" indent="-228600" algn="l" rtl="0">
              <a:lnSpc>
                <a:spcPct val="80000"/>
              </a:lnSpc>
              <a:spcBef>
                <a:spcPts val="360"/>
              </a:spcBef>
              <a:spcAft>
                <a:spcPts val="0"/>
              </a:spcAft>
              <a:buClr>
                <a:schemeClr val="dk1"/>
              </a:buClr>
              <a:buSzPts val="1800"/>
              <a:buFont typeface="Arial"/>
              <a:buNone/>
            </a:pP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6"/>
          <p:cNvSpPr txBox="1">
            <a:spLocks noGrp="1"/>
          </p:cNvSpPr>
          <p:nvPr>
            <p:ph type="title"/>
          </p:nvPr>
        </p:nvSpPr>
        <p:spPr>
          <a:xfrm>
            <a:off x="457200" y="-9939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Types of corpus annotation</a:t>
            </a:r>
            <a:endParaRPr/>
          </a:p>
        </p:txBody>
      </p:sp>
      <p:sp>
        <p:nvSpPr>
          <p:cNvPr id="433" name="Google Shape;433;p56"/>
          <p:cNvSpPr txBox="1">
            <a:spLocks noGrp="1"/>
          </p:cNvSpPr>
          <p:nvPr>
            <p:ph type="body" idx="1"/>
          </p:nvPr>
        </p:nvSpPr>
        <p:spPr>
          <a:xfrm>
            <a:off x="457200" y="1196752"/>
            <a:ext cx="8229600" cy="4929411"/>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800"/>
              <a:buFont typeface="Arial"/>
              <a:buChar char="•"/>
            </a:pPr>
            <a:r>
              <a:rPr lang="en-US" sz="2800" b="1"/>
              <a:t>Discourse level</a:t>
            </a:r>
            <a:endParaRPr/>
          </a:p>
          <a:p>
            <a:pPr marL="742950" lvl="1" indent="-158750" algn="l" rtl="0">
              <a:lnSpc>
                <a:spcPct val="80000"/>
              </a:lnSpc>
              <a:spcBef>
                <a:spcPts val="400"/>
              </a:spcBef>
              <a:spcAft>
                <a:spcPts val="0"/>
              </a:spcAft>
              <a:buClr>
                <a:schemeClr val="dk1"/>
              </a:buClr>
              <a:buSzPts val="2000"/>
              <a:buFont typeface="Arial"/>
              <a:buNone/>
            </a:pPr>
            <a:endParaRPr sz="2000"/>
          </a:p>
          <a:p>
            <a:pPr marL="742950" lvl="1" indent="-285750" algn="l" rtl="0">
              <a:lnSpc>
                <a:spcPct val="80000"/>
              </a:lnSpc>
              <a:spcBef>
                <a:spcPts val="400"/>
              </a:spcBef>
              <a:spcAft>
                <a:spcPts val="0"/>
              </a:spcAft>
              <a:buClr>
                <a:schemeClr val="dk1"/>
              </a:buClr>
              <a:buSzPts val="2000"/>
              <a:buFont typeface="Arial"/>
              <a:buChar char="–"/>
            </a:pPr>
            <a:r>
              <a:rPr lang="en-US" sz="2000"/>
              <a:t>Anaphoric relations (coreference annotation)</a:t>
            </a:r>
            <a:endParaRPr/>
          </a:p>
          <a:p>
            <a:pPr marL="1143000" lvl="2" indent="-228600" algn="l" rtl="0">
              <a:lnSpc>
                <a:spcPct val="80000"/>
              </a:lnSpc>
              <a:spcBef>
                <a:spcPts val="400"/>
              </a:spcBef>
              <a:spcAft>
                <a:spcPts val="0"/>
              </a:spcAft>
              <a:buClr>
                <a:srgbClr val="FF0000"/>
              </a:buClr>
              <a:buSzPts val="2000"/>
              <a:buFont typeface="Arial"/>
              <a:buNone/>
            </a:pPr>
            <a:r>
              <a:rPr lang="en-US" sz="2000" i="1">
                <a:solidFill>
                  <a:srgbClr val="FF0000"/>
                </a:solidFill>
              </a:rPr>
              <a:t>	(6</a:t>
            </a:r>
            <a:r>
              <a:rPr lang="en-US" sz="2000" i="1"/>
              <a:t> the married couple </a:t>
            </a:r>
            <a:r>
              <a:rPr lang="en-US" sz="2000" i="1">
                <a:solidFill>
                  <a:srgbClr val="FF0000"/>
                </a:solidFill>
              </a:rPr>
              <a:t>6)</a:t>
            </a:r>
            <a:r>
              <a:rPr lang="en-US" sz="2000" i="1"/>
              <a:t> said that </a:t>
            </a:r>
            <a:r>
              <a:rPr lang="en-US" sz="2000" i="1">
                <a:solidFill>
                  <a:srgbClr val="FF0000"/>
                </a:solidFill>
              </a:rPr>
              <a:t>&lt;REF=6</a:t>
            </a:r>
            <a:r>
              <a:rPr lang="en-US" sz="2000" i="1"/>
              <a:t> </a:t>
            </a:r>
            <a:r>
              <a:rPr lang="en-US" sz="2000" i="1" u="sng"/>
              <a:t>they</a:t>
            </a:r>
            <a:r>
              <a:rPr lang="en-US" sz="2000" i="1"/>
              <a:t> were happy with </a:t>
            </a:r>
            <a:r>
              <a:rPr lang="en-US" sz="2000" i="1">
                <a:solidFill>
                  <a:srgbClr val="FF0000"/>
                </a:solidFill>
              </a:rPr>
              <a:t>&lt;REF=6 </a:t>
            </a:r>
            <a:r>
              <a:rPr lang="en-US" sz="2000" i="1" u="sng"/>
              <a:t>their</a:t>
            </a:r>
            <a:r>
              <a:rPr lang="en-US" sz="2000" i="1"/>
              <a:t> lot.</a:t>
            </a:r>
            <a:endParaRPr/>
          </a:p>
          <a:p>
            <a:pPr marL="742950" lvl="1" indent="-158750" algn="l" rtl="0">
              <a:lnSpc>
                <a:spcPct val="80000"/>
              </a:lnSpc>
              <a:spcBef>
                <a:spcPts val="400"/>
              </a:spcBef>
              <a:spcAft>
                <a:spcPts val="0"/>
              </a:spcAft>
              <a:buClr>
                <a:schemeClr val="dk1"/>
              </a:buClr>
              <a:buSzPts val="2000"/>
              <a:buFont typeface="Arial"/>
              <a:buNone/>
            </a:pPr>
            <a:endParaRPr sz="2000"/>
          </a:p>
          <a:p>
            <a:pPr marL="742950" lvl="1" indent="-285750" algn="l" rtl="0">
              <a:lnSpc>
                <a:spcPct val="80000"/>
              </a:lnSpc>
              <a:spcBef>
                <a:spcPts val="400"/>
              </a:spcBef>
              <a:spcAft>
                <a:spcPts val="0"/>
              </a:spcAft>
              <a:buClr>
                <a:schemeClr val="dk1"/>
              </a:buClr>
              <a:buSzPts val="2000"/>
              <a:buFont typeface="Arial"/>
              <a:buChar char="–"/>
            </a:pPr>
            <a:r>
              <a:rPr lang="en-US" sz="2000"/>
              <a:t>Speech acts (pragmatic annotation)</a:t>
            </a:r>
            <a:endParaRPr/>
          </a:p>
          <a:p>
            <a:pPr marL="1143000" lvl="2" indent="-228600" algn="l" rtl="0">
              <a:lnSpc>
                <a:spcPct val="80000"/>
              </a:lnSpc>
              <a:spcBef>
                <a:spcPts val="360"/>
              </a:spcBef>
              <a:spcAft>
                <a:spcPts val="0"/>
              </a:spcAft>
              <a:buClr>
                <a:schemeClr val="dk1"/>
              </a:buClr>
              <a:buSzPts val="1800"/>
              <a:buFont typeface="Arial"/>
              <a:buChar char="•"/>
            </a:pPr>
            <a:r>
              <a:rPr lang="en-US" sz="1800"/>
              <a:t>3 layers of coding</a:t>
            </a:r>
            <a:endParaRPr/>
          </a:p>
          <a:p>
            <a:pPr marL="1600200" lvl="3" indent="-228600" algn="l" rtl="0">
              <a:lnSpc>
                <a:spcPct val="80000"/>
              </a:lnSpc>
              <a:spcBef>
                <a:spcPts val="360"/>
              </a:spcBef>
              <a:spcAft>
                <a:spcPts val="0"/>
              </a:spcAft>
              <a:buClr>
                <a:srgbClr val="606060"/>
              </a:buClr>
              <a:buSzPts val="1800"/>
              <a:buFont typeface="Arial"/>
              <a:buChar char="–"/>
            </a:pPr>
            <a:r>
              <a:rPr lang="en-US" sz="1800">
                <a:solidFill>
                  <a:srgbClr val="606060"/>
                </a:solidFill>
              </a:rPr>
              <a:t>Segmentation (dividing dialogue in textual units, i.e. utterances)</a:t>
            </a:r>
            <a:endParaRPr/>
          </a:p>
          <a:p>
            <a:pPr marL="1600200" lvl="3" indent="-228600" algn="l" rtl="0">
              <a:lnSpc>
                <a:spcPct val="80000"/>
              </a:lnSpc>
              <a:spcBef>
                <a:spcPts val="360"/>
              </a:spcBef>
              <a:spcAft>
                <a:spcPts val="0"/>
              </a:spcAft>
              <a:buClr>
                <a:srgbClr val="606060"/>
              </a:buClr>
              <a:buSzPts val="1800"/>
              <a:buFont typeface="Arial"/>
              <a:buChar char="–"/>
            </a:pPr>
            <a:r>
              <a:rPr lang="en-US" sz="1800">
                <a:solidFill>
                  <a:srgbClr val="606060"/>
                </a:solidFill>
              </a:rPr>
              <a:t>Functional annotation (dialogue act annotation)</a:t>
            </a:r>
            <a:endParaRPr/>
          </a:p>
          <a:p>
            <a:pPr marL="1600200" lvl="3" indent="-228600" algn="l" rtl="0">
              <a:lnSpc>
                <a:spcPct val="80000"/>
              </a:lnSpc>
              <a:spcBef>
                <a:spcPts val="360"/>
              </a:spcBef>
              <a:spcAft>
                <a:spcPts val="0"/>
              </a:spcAft>
              <a:buClr>
                <a:srgbClr val="606060"/>
              </a:buClr>
              <a:buSzPts val="1800"/>
              <a:buFont typeface="Arial"/>
              <a:buChar char="–"/>
            </a:pPr>
            <a:r>
              <a:rPr lang="en-US" sz="1800">
                <a:solidFill>
                  <a:srgbClr val="606060"/>
                </a:solidFill>
              </a:rPr>
              <a:t>Utterance tags (applying utterance tags that characterize the role of the utterance as a dialogue act)</a:t>
            </a:r>
            <a:endParaRPr/>
          </a:p>
          <a:p>
            <a:pPr marL="742950" lvl="1" indent="-158750" algn="l" rtl="0">
              <a:lnSpc>
                <a:spcPct val="80000"/>
              </a:lnSpc>
              <a:spcBef>
                <a:spcPts val="400"/>
              </a:spcBef>
              <a:spcAft>
                <a:spcPts val="0"/>
              </a:spcAft>
              <a:buClr>
                <a:schemeClr val="dk1"/>
              </a:buClr>
              <a:buSzPts val="2000"/>
              <a:buFont typeface="Arial"/>
              <a:buNone/>
            </a:pPr>
            <a:endParaRPr sz="2000"/>
          </a:p>
          <a:p>
            <a:pPr marL="742950" lvl="1" indent="-285750" algn="l" rtl="0">
              <a:lnSpc>
                <a:spcPct val="80000"/>
              </a:lnSpc>
              <a:spcBef>
                <a:spcPts val="400"/>
              </a:spcBef>
              <a:spcAft>
                <a:spcPts val="0"/>
              </a:spcAft>
              <a:buClr>
                <a:schemeClr val="dk1"/>
              </a:buClr>
              <a:buSzPts val="2000"/>
              <a:buFont typeface="Arial"/>
              <a:buChar char="–"/>
            </a:pPr>
            <a:r>
              <a:rPr lang="en-US" sz="2000"/>
              <a:t>Stylistic features such as speech and thought in presentation (stylistic annotation)</a:t>
            </a:r>
            <a:endParaRPr/>
          </a:p>
          <a:p>
            <a:pPr marL="1143000" lvl="2" indent="-228600" algn="l" rtl="0">
              <a:lnSpc>
                <a:spcPct val="80000"/>
              </a:lnSpc>
              <a:spcBef>
                <a:spcPts val="400"/>
              </a:spcBef>
              <a:spcAft>
                <a:spcPts val="0"/>
              </a:spcAft>
              <a:buClr>
                <a:schemeClr val="dk1"/>
              </a:buClr>
              <a:buSzPts val="2000"/>
              <a:buFont typeface="Arial"/>
              <a:buChar char="•"/>
            </a:pPr>
            <a:r>
              <a:rPr lang="en-US" sz="2000"/>
              <a:t>The representation of people’s speech and thoughts, known as speech and thought presentation (S&amp;TP)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Types of corpus annotation</a:t>
            </a:r>
            <a:endParaRPr/>
          </a:p>
        </p:txBody>
      </p:sp>
      <p:sp>
        <p:nvSpPr>
          <p:cNvPr id="440" name="Google Shape;440;p57"/>
          <p:cNvSpPr txBox="1">
            <a:spLocks noGrp="1"/>
          </p:cNvSpPr>
          <p:nvPr>
            <p:ph type="body" idx="1"/>
          </p:nvPr>
        </p:nvSpPr>
        <p:spPr>
          <a:xfrm>
            <a:off x="457200" y="1453852"/>
            <a:ext cx="8229600" cy="51435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accent2"/>
              </a:buClr>
              <a:buSzPts val="2800"/>
              <a:buFont typeface="Arial"/>
              <a:buChar char="•"/>
            </a:pPr>
            <a:r>
              <a:rPr lang="en-US" sz="2800">
                <a:solidFill>
                  <a:schemeClr val="accent2"/>
                </a:solidFill>
              </a:rPr>
              <a:t>Other types</a:t>
            </a:r>
            <a:endParaRPr/>
          </a:p>
          <a:p>
            <a:pPr marL="742950" lvl="1" indent="-285750" algn="l" rtl="0">
              <a:spcBef>
                <a:spcPts val="400"/>
              </a:spcBef>
              <a:spcAft>
                <a:spcPts val="0"/>
              </a:spcAft>
              <a:buClr>
                <a:schemeClr val="dk1"/>
              </a:buClr>
              <a:buSzPts val="2000"/>
              <a:buFont typeface="Arial"/>
              <a:buChar char="–"/>
            </a:pPr>
            <a:r>
              <a:rPr lang="en-US" sz="2000" b="1"/>
              <a:t>Error tagging</a:t>
            </a:r>
            <a:endParaRPr/>
          </a:p>
          <a:p>
            <a:pPr marL="1143000" lvl="2" indent="-228600" algn="l" rtl="0">
              <a:spcBef>
                <a:spcPts val="360"/>
              </a:spcBef>
              <a:spcAft>
                <a:spcPts val="0"/>
              </a:spcAft>
              <a:buClr>
                <a:schemeClr val="dk1"/>
              </a:buClr>
              <a:buSzPts val="1800"/>
              <a:buFont typeface="Arial"/>
              <a:buChar char="•"/>
            </a:pPr>
            <a:r>
              <a:rPr lang="en-US" sz="1800"/>
              <a:t>Applying to learner corpus data</a:t>
            </a:r>
            <a:endParaRPr/>
          </a:p>
          <a:p>
            <a:pPr marL="1143000" lvl="2" indent="-228600" algn="l" rtl="0">
              <a:spcBef>
                <a:spcPts val="360"/>
              </a:spcBef>
              <a:spcAft>
                <a:spcPts val="0"/>
              </a:spcAft>
              <a:buClr>
                <a:schemeClr val="dk1"/>
              </a:buClr>
              <a:buSzPts val="1800"/>
              <a:buFont typeface="Arial"/>
              <a:buChar char="•"/>
            </a:pPr>
            <a:r>
              <a:rPr lang="en-US" sz="1800"/>
              <a:t>The CLEC error tagging scheme consists of 61 error types clustered in 11 categories</a:t>
            </a:r>
            <a:endParaRPr/>
          </a:p>
          <a:p>
            <a:pPr marL="742950" lvl="1" indent="-285750" algn="l" rtl="0">
              <a:spcBef>
                <a:spcPts val="400"/>
              </a:spcBef>
              <a:spcAft>
                <a:spcPts val="0"/>
              </a:spcAft>
              <a:buClr>
                <a:schemeClr val="dk1"/>
              </a:buClr>
              <a:buSzPts val="2000"/>
              <a:buFont typeface="Arial"/>
              <a:buChar char="–"/>
            </a:pPr>
            <a:r>
              <a:rPr lang="en-US" sz="2000" b="1"/>
              <a:t>Problems-specific annotation</a:t>
            </a:r>
            <a:endParaRPr/>
          </a:p>
          <a:p>
            <a:pPr marL="1143000" lvl="2" indent="-228600" algn="l" rtl="0">
              <a:spcBef>
                <a:spcPts val="360"/>
              </a:spcBef>
              <a:spcAft>
                <a:spcPts val="0"/>
              </a:spcAft>
              <a:buClr>
                <a:schemeClr val="dk1"/>
              </a:buClr>
              <a:buSzPts val="1800"/>
              <a:buFont typeface="Arial"/>
              <a:buChar char="•"/>
            </a:pPr>
            <a:r>
              <a:rPr lang="en-US" sz="1800"/>
              <a:t>Not exhaustive – only the phenomenon directly relevant to a particular research question</a:t>
            </a:r>
            <a:endParaRPr/>
          </a:p>
          <a:p>
            <a:pPr marL="1143000" lvl="2" indent="-228600" algn="l" rtl="0">
              <a:spcBef>
                <a:spcPts val="360"/>
              </a:spcBef>
              <a:spcAft>
                <a:spcPts val="0"/>
              </a:spcAft>
              <a:buClr>
                <a:schemeClr val="dk1"/>
              </a:buClr>
              <a:buSzPts val="1800"/>
              <a:buFont typeface="Arial"/>
              <a:buChar char="•"/>
            </a:pPr>
            <a:r>
              <a:rPr lang="en-US" sz="1800"/>
              <a:t>Developed for its </a:t>
            </a:r>
            <a:r>
              <a:rPr lang="en-US" sz="1800" b="1"/>
              <a:t>relevance to the specific research question</a:t>
            </a:r>
            <a:r>
              <a:rPr lang="en-US" sz="1800"/>
              <a:t>,</a:t>
            </a:r>
            <a:r>
              <a:rPr lang="en-US" sz="1800" b="1"/>
              <a:t> </a:t>
            </a:r>
            <a:r>
              <a:rPr lang="en-US" sz="1800"/>
              <a:t>but not for its broad coverage and consensus-based theory-neutrality</a:t>
            </a:r>
            <a:endParaRPr sz="1800" b="1"/>
          </a:p>
          <a:p>
            <a:pPr marL="1600200" lvl="3" indent="-228600" algn="l" rtl="0">
              <a:spcBef>
                <a:spcPts val="360"/>
              </a:spcBef>
              <a:spcAft>
                <a:spcPts val="0"/>
              </a:spcAft>
              <a:buClr>
                <a:schemeClr val="dk1"/>
              </a:buClr>
              <a:buSzPts val="1800"/>
              <a:buFont typeface="Arial"/>
              <a:buChar char="–"/>
            </a:pPr>
            <a:r>
              <a:rPr lang="en-US" sz="1800"/>
              <a:t>E.g. Hunston (1993) studies how people talk about sameness and difference (“local grammar”)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8"/>
          <p:cNvSpPr txBox="1"/>
          <p:nvPr/>
        </p:nvSpPr>
        <p:spPr>
          <a:xfrm>
            <a:off x="457200" y="274638"/>
            <a:ext cx="82296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b="1">
                <a:solidFill>
                  <a:srgbClr val="262672"/>
                </a:solidFill>
                <a:latin typeface="Arial"/>
                <a:ea typeface="Arial"/>
                <a:cs typeface="Arial"/>
                <a:sym typeface="Arial"/>
              </a:rPr>
              <a:t>Reading Materials   </a:t>
            </a:r>
            <a:endParaRPr/>
          </a:p>
        </p:txBody>
      </p:sp>
      <p:sp>
        <p:nvSpPr>
          <p:cNvPr id="446" name="Google Shape;446;p58"/>
          <p:cNvSpPr/>
          <p:nvPr/>
        </p:nvSpPr>
        <p:spPr>
          <a:xfrm>
            <a:off x="702019" y="1556792"/>
            <a:ext cx="7992888"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Chapter 1 from Natural Language Annotation for Machine Learning: A Guide to Corpus-Building for Applications, Pustejovsky, James</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Reading: Chapter 2  from  Natural Language Annotation for Machine Learning: A Guide to Corpus-Building for Applications, Pustejovsky, James</a:t>
            </a:r>
            <a:r>
              <a:rPr lang="en-US" sz="1800" u="sng">
                <a:solidFill>
                  <a:schemeClr val="dk1"/>
                </a:solidFill>
                <a:latin typeface="Arial"/>
                <a:ea typeface="Arial"/>
                <a:cs typeface="Arial"/>
                <a:sym typeface="Arial"/>
              </a:rPr>
              <a:t>    https://www.oreilly.com/library/view/natural-language-annotation/9781449332693/</a:t>
            </a:r>
            <a:r>
              <a:rPr lang="en-US" sz="1800" b="1" u="sng">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9"/>
          <p:cNvSpPr txBox="1">
            <a:spLocks noGrp="1"/>
          </p:cNvSpPr>
          <p:nvPr>
            <p:ph type="title"/>
          </p:nvPr>
        </p:nvSpPr>
        <p:spPr>
          <a:xfrm>
            <a:off x="685800" y="152400"/>
            <a:ext cx="68707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References</a:t>
            </a:r>
            <a:endParaRPr/>
          </a:p>
        </p:txBody>
      </p:sp>
      <p:sp>
        <p:nvSpPr>
          <p:cNvPr id="452" name="Google Shape;452;p59"/>
          <p:cNvSpPr txBox="1">
            <a:spLocks noGrp="1"/>
          </p:cNvSpPr>
          <p:nvPr>
            <p:ph type="body" idx="1"/>
          </p:nvPr>
        </p:nvSpPr>
        <p:spPr>
          <a:xfrm>
            <a:off x="685800" y="1066800"/>
            <a:ext cx="7696200" cy="4724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800"/>
              <a:buFont typeface="Arial"/>
              <a:buNone/>
            </a:pPr>
            <a:r>
              <a:rPr lang="en-US" sz="1800"/>
              <a:t>			</a:t>
            </a:r>
            <a:endParaRPr/>
          </a:p>
          <a:p>
            <a:pPr marL="342900" lvl="0" indent="-342900" algn="l" rtl="0">
              <a:spcBef>
                <a:spcPts val="360"/>
              </a:spcBef>
              <a:spcAft>
                <a:spcPts val="0"/>
              </a:spcAft>
              <a:buClr>
                <a:schemeClr val="dk1"/>
              </a:buClr>
              <a:buSzPts val="1800"/>
              <a:buFont typeface="Arial"/>
              <a:buNone/>
            </a:pPr>
            <a:r>
              <a:rPr lang="en-US" sz="1800"/>
              <a:t>Hunston, S.</a:t>
            </a:r>
            <a:endParaRPr/>
          </a:p>
          <a:p>
            <a:pPr marL="342900" lvl="0" indent="-342900" algn="l" rtl="0">
              <a:spcBef>
                <a:spcPts val="360"/>
              </a:spcBef>
              <a:spcAft>
                <a:spcPts val="0"/>
              </a:spcAft>
              <a:buClr>
                <a:schemeClr val="dk1"/>
              </a:buClr>
              <a:buSzPts val="1800"/>
              <a:buFont typeface="Arial"/>
              <a:buNone/>
            </a:pPr>
            <a:r>
              <a:rPr lang="en-US" sz="1800"/>
              <a:t>	2002 </a:t>
            </a:r>
            <a:r>
              <a:rPr lang="en-US" sz="1800" i="1"/>
              <a:t>Corpora in Applied Linguistics</a:t>
            </a:r>
            <a:r>
              <a:rPr lang="en-US" sz="1800"/>
              <a:t> (Cambridge: Cambridge University Press)</a:t>
            </a:r>
            <a:endParaRPr/>
          </a:p>
          <a:p>
            <a:pPr marL="342900" lvl="0" indent="-3429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None/>
            </a:pPr>
            <a:r>
              <a:rPr lang="en-US" sz="1800"/>
              <a:t>McEnery, A</a:t>
            </a:r>
            <a:endParaRPr/>
          </a:p>
          <a:p>
            <a:pPr marL="342900" lvl="0" indent="-342900" algn="l" rtl="0">
              <a:spcBef>
                <a:spcPts val="360"/>
              </a:spcBef>
              <a:spcAft>
                <a:spcPts val="0"/>
              </a:spcAft>
              <a:buClr>
                <a:schemeClr val="dk1"/>
              </a:buClr>
              <a:buSzPts val="1800"/>
              <a:buFont typeface="Arial"/>
              <a:buNone/>
            </a:pPr>
            <a:r>
              <a:rPr lang="en-US" sz="1800"/>
              <a:t>	2003 ‘Corpus Linguistics’, in R. Mitov (ed.), </a:t>
            </a:r>
            <a:r>
              <a:rPr lang="en-US" sz="1800" i="1"/>
              <a:t>The Oxford Handbook of Computational Linguistics</a:t>
            </a:r>
            <a:r>
              <a:rPr lang="en-US" sz="1800"/>
              <a:t> (Oxford: Oxford University Press), pp. 448-463 </a:t>
            </a:r>
            <a:endParaRPr/>
          </a:p>
          <a:p>
            <a:pPr marL="342900" lvl="0" indent="-342900" algn="l" rtl="0">
              <a:spcBef>
                <a:spcPts val="360"/>
              </a:spcBef>
              <a:spcAft>
                <a:spcPts val="0"/>
              </a:spcAft>
              <a:buClr>
                <a:schemeClr val="dk1"/>
              </a:buClr>
              <a:buSzPts val="1800"/>
              <a:buFont typeface="Arial"/>
              <a:buNone/>
            </a:pPr>
            <a:endParaRPr sz="1800"/>
          </a:p>
          <a:p>
            <a:pPr marL="342900" lvl="0" indent="-342900" algn="l" rtl="0">
              <a:spcBef>
                <a:spcPts val="400"/>
              </a:spcBef>
              <a:spcAft>
                <a:spcPts val="0"/>
              </a:spcAft>
              <a:buClr>
                <a:schemeClr val="dk1"/>
              </a:buClr>
              <a:buSzPts val="2000"/>
              <a:buFont typeface="Arial"/>
              <a:buNone/>
            </a:pP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6"/>
                </a:solidFill>
              </a:rPr>
              <a:t>NLTK Corpora</a:t>
            </a:r>
            <a:endParaRPr/>
          </a:p>
        </p:txBody>
      </p:sp>
      <p:sp>
        <p:nvSpPr>
          <p:cNvPr id="467" name="Google Shape;467;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1800"/>
              <a:buFont typeface="Arial"/>
              <a:buChar char="•"/>
            </a:pPr>
            <a:r>
              <a:rPr lang="en-US" sz="1800"/>
              <a:t>Brown Corpus</a:t>
            </a:r>
            <a:endParaRPr/>
          </a:p>
          <a:p>
            <a:pPr marL="342900" lvl="0" indent="-342900" algn="l" rtl="0">
              <a:lnSpc>
                <a:spcPct val="90000"/>
              </a:lnSpc>
              <a:spcBef>
                <a:spcPts val="360"/>
              </a:spcBef>
              <a:spcAft>
                <a:spcPts val="0"/>
              </a:spcAft>
              <a:buClr>
                <a:schemeClr val="dk1"/>
              </a:buClr>
              <a:buSzPts val="1800"/>
              <a:buFont typeface="Arial"/>
              <a:buChar char="•"/>
            </a:pPr>
            <a:r>
              <a:rPr lang="en-US" sz="1800"/>
              <a:t>Carnegie Mellon Pronouncing Dictionary</a:t>
            </a:r>
            <a:endParaRPr/>
          </a:p>
          <a:p>
            <a:pPr marL="342900" lvl="0" indent="-342900" algn="l" rtl="0">
              <a:lnSpc>
                <a:spcPct val="90000"/>
              </a:lnSpc>
              <a:spcBef>
                <a:spcPts val="360"/>
              </a:spcBef>
              <a:spcAft>
                <a:spcPts val="0"/>
              </a:spcAft>
              <a:buClr>
                <a:schemeClr val="dk1"/>
              </a:buClr>
              <a:buSzPts val="1800"/>
              <a:buFont typeface="Arial"/>
              <a:buChar char="•"/>
            </a:pPr>
            <a:r>
              <a:rPr lang="en-US" sz="1800"/>
              <a:t>CoNLL 2000 Chunking Corpus</a:t>
            </a:r>
            <a:endParaRPr/>
          </a:p>
          <a:p>
            <a:pPr marL="342900" lvl="0" indent="-342900" algn="l" rtl="0">
              <a:lnSpc>
                <a:spcPct val="90000"/>
              </a:lnSpc>
              <a:spcBef>
                <a:spcPts val="360"/>
              </a:spcBef>
              <a:spcAft>
                <a:spcPts val="0"/>
              </a:spcAft>
              <a:buClr>
                <a:schemeClr val="dk1"/>
              </a:buClr>
              <a:buSzPts val="1800"/>
              <a:buFont typeface="Arial"/>
              <a:buChar char="•"/>
            </a:pPr>
            <a:r>
              <a:rPr lang="en-US" sz="1800"/>
              <a:t>Project Gutenberg Selections</a:t>
            </a:r>
            <a:endParaRPr/>
          </a:p>
          <a:p>
            <a:pPr marL="342900" lvl="0" indent="-342900" algn="l" rtl="0">
              <a:lnSpc>
                <a:spcPct val="90000"/>
              </a:lnSpc>
              <a:spcBef>
                <a:spcPts val="360"/>
              </a:spcBef>
              <a:spcAft>
                <a:spcPts val="0"/>
              </a:spcAft>
              <a:buClr>
                <a:schemeClr val="dk1"/>
              </a:buClr>
              <a:buSzPts val="1800"/>
              <a:buFont typeface="Arial"/>
              <a:buChar char="•"/>
            </a:pPr>
            <a:r>
              <a:rPr lang="en-US" sz="1800"/>
              <a:t>NIST 1999 Information Extraction: Entity Recognition Corpus</a:t>
            </a:r>
            <a:endParaRPr/>
          </a:p>
          <a:p>
            <a:pPr marL="342900" lvl="0" indent="-342900" algn="l" rtl="0">
              <a:lnSpc>
                <a:spcPct val="90000"/>
              </a:lnSpc>
              <a:spcBef>
                <a:spcPts val="360"/>
              </a:spcBef>
              <a:spcAft>
                <a:spcPts val="0"/>
              </a:spcAft>
              <a:buClr>
                <a:schemeClr val="dk1"/>
              </a:buClr>
              <a:buSzPts val="1800"/>
              <a:buFont typeface="Arial"/>
              <a:buChar char="•"/>
            </a:pPr>
            <a:r>
              <a:rPr lang="en-US" sz="1800"/>
              <a:t>US Presidential Inaugural Address Corpus</a:t>
            </a:r>
            <a:endParaRPr/>
          </a:p>
          <a:p>
            <a:pPr marL="342900" lvl="0" indent="-342900" algn="l" rtl="0">
              <a:lnSpc>
                <a:spcPct val="90000"/>
              </a:lnSpc>
              <a:spcBef>
                <a:spcPts val="360"/>
              </a:spcBef>
              <a:spcAft>
                <a:spcPts val="0"/>
              </a:spcAft>
              <a:buClr>
                <a:schemeClr val="dk1"/>
              </a:buClr>
              <a:buSzPts val="1800"/>
              <a:buFont typeface="Arial"/>
              <a:buChar char="•"/>
            </a:pPr>
            <a:r>
              <a:rPr lang="en-US" sz="1800"/>
              <a:t>Indian Language POS-Tagged Corpus</a:t>
            </a:r>
            <a:endParaRPr/>
          </a:p>
          <a:p>
            <a:pPr marL="342900" lvl="0" indent="-342900" algn="l" rtl="0">
              <a:lnSpc>
                <a:spcPct val="90000"/>
              </a:lnSpc>
              <a:spcBef>
                <a:spcPts val="360"/>
              </a:spcBef>
              <a:spcAft>
                <a:spcPts val="0"/>
              </a:spcAft>
              <a:buClr>
                <a:schemeClr val="dk1"/>
              </a:buClr>
              <a:buSzPts val="1800"/>
              <a:buFont typeface="Arial"/>
              <a:buChar char="•"/>
            </a:pPr>
            <a:r>
              <a:rPr lang="en-US" sz="1800"/>
              <a:t>Floresta Portuguese Treebank</a:t>
            </a:r>
            <a:endParaRPr/>
          </a:p>
          <a:p>
            <a:pPr marL="342900" lvl="0" indent="-342900" algn="l" rtl="0">
              <a:lnSpc>
                <a:spcPct val="90000"/>
              </a:lnSpc>
              <a:spcBef>
                <a:spcPts val="360"/>
              </a:spcBef>
              <a:spcAft>
                <a:spcPts val="0"/>
              </a:spcAft>
              <a:buClr>
                <a:schemeClr val="dk1"/>
              </a:buClr>
              <a:buSzPts val="1800"/>
              <a:buFont typeface="Arial"/>
              <a:buChar char="•"/>
            </a:pPr>
            <a:r>
              <a:rPr lang="en-US" sz="1800"/>
              <a:t>Prepositional Phrase Attachment Corpus</a:t>
            </a:r>
            <a:endParaRPr/>
          </a:p>
          <a:p>
            <a:pPr marL="342900" lvl="0" indent="-342900" algn="l" rtl="0">
              <a:lnSpc>
                <a:spcPct val="90000"/>
              </a:lnSpc>
              <a:spcBef>
                <a:spcPts val="360"/>
              </a:spcBef>
              <a:spcAft>
                <a:spcPts val="0"/>
              </a:spcAft>
              <a:buClr>
                <a:schemeClr val="dk1"/>
              </a:buClr>
              <a:buSzPts val="1800"/>
              <a:buFont typeface="Arial"/>
              <a:buChar char="•"/>
            </a:pPr>
            <a:r>
              <a:rPr lang="en-US" sz="1800"/>
              <a:t>SENSEVAL 2 Corpus</a:t>
            </a:r>
            <a:endParaRPr/>
          </a:p>
          <a:p>
            <a:pPr marL="342900" lvl="0" indent="-342900" algn="l" rtl="0">
              <a:lnSpc>
                <a:spcPct val="90000"/>
              </a:lnSpc>
              <a:spcBef>
                <a:spcPts val="360"/>
              </a:spcBef>
              <a:spcAft>
                <a:spcPts val="0"/>
              </a:spcAft>
              <a:buClr>
                <a:schemeClr val="dk1"/>
              </a:buClr>
              <a:buSzPts val="1800"/>
              <a:buFont typeface="Arial"/>
              <a:buChar char="•"/>
            </a:pPr>
            <a:r>
              <a:rPr lang="en-US" sz="1800"/>
              <a:t>Sinica Treebank Corpus Sample</a:t>
            </a:r>
            <a:endParaRPr/>
          </a:p>
          <a:p>
            <a:pPr marL="342900" lvl="0" indent="-342900" algn="l" rtl="0">
              <a:lnSpc>
                <a:spcPct val="90000"/>
              </a:lnSpc>
              <a:spcBef>
                <a:spcPts val="360"/>
              </a:spcBef>
              <a:spcAft>
                <a:spcPts val="0"/>
              </a:spcAft>
              <a:buClr>
                <a:schemeClr val="dk1"/>
              </a:buClr>
              <a:buSzPts val="1800"/>
              <a:buFont typeface="Arial"/>
              <a:buChar char="•"/>
            </a:pPr>
            <a:r>
              <a:rPr lang="en-US" sz="1800"/>
              <a:t>Universal Declaration of Human Rights Corpus</a:t>
            </a:r>
            <a:endParaRPr/>
          </a:p>
          <a:p>
            <a:pPr marL="342900" lvl="0" indent="-342900" algn="l" rtl="0">
              <a:lnSpc>
                <a:spcPct val="90000"/>
              </a:lnSpc>
              <a:spcBef>
                <a:spcPts val="360"/>
              </a:spcBef>
              <a:spcAft>
                <a:spcPts val="0"/>
              </a:spcAft>
              <a:buClr>
                <a:schemeClr val="dk1"/>
              </a:buClr>
              <a:buSzPts val="1800"/>
              <a:buFont typeface="Arial"/>
              <a:buChar char="•"/>
            </a:pPr>
            <a:r>
              <a:rPr lang="en-US" sz="1800"/>
              <a:t>Stopwords Corpus</a:t>
            </a:r>
            <a:endParaRPr/>
          </a:p>
          <a:p>
            <a:pPr marL="342900" lvl="0" indent="-342900" algn="l" rtl="0">
              <a:lnSpc>
                <a:spcPct val="90000"/>
              </a:lnSpc>
              <a:spcBef>
                <a:spcPts val="360"/>
              </a:spcBef>
              <a:spcAft>
                <a:spcPts val="0"/>
              </a:spcAft>
              <a:buClr>
                <a:schemeClr val="dk1"/>
              </a:buClr>
              <a:buSzPts val="1800"/>
              <a:buFont typeface="Arial"/>
              <a:buChar char="•"/>
            </a:pPr>
            <a:r>
              <a:rPr lang="en-US" sz="1800"/>
              <a:t>TIMIT Corpus Sample</a:t>
            </a:r>
            <a:endParaRPr/>
          </a:p>
          <a:p>
            <a:pPr marL="342900" lvl="0" indent="-342900" algn="l" rtl="0">
              <a:lnSpc>
                <a:spcPct val="90000"/>
              </a:lnSpc>
              <a:spcBef>
                <a:spcPts val="360"/>
              </a:spcBef>
              <a:spcAft>
                <a:spcPts val="0"/>
              </a:spcAft>
              <a:buClr>
                <a:schemeClr val="dk1"/>
              </a:buClr>
              <a:buSzPts val="1800"/>
              <a:buFont typeface="Arial"/>
              <a:buChar char="•"/>
            </a:pPr>
            <a:r>
              <a:rPr lang="en-US" sz="1800"/>
              <a:t>Treebank Corpus Sample</a:t>
            </a:r>
            <a:endParaRPr/>
          </a:p>
          <a:p>
            <a:pPr marL="342900" lvl="0" indent="-342900" algn="l" rtl="0">
              <a:lnSpc>
                <a:spcPct val="90000"/>
              </a:lnSpc>
              <a:spcBef>
                <a:spcPts val="360"/>
              </a:spcBef>
              <a:spcAft>
                <a:spcPts val="0"/>
              </a:spcAft>
              <a:buClr>
                <a:schemeClr val="dk1"/>
              </a:buClr>
              <a:buSzPts val="1800"/>
              <a:buFont typeface="Arial"/>
              <a:buChar char="•"/>
            </a:pPr>
            <a:r>
              <a:rPr lang="en-US" sz="1800"/>
              <a:t>…</a:t>
            </a:r>
            <a:endParaRPr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6"/>
          <p:cNvSpPr txBox="1">
            <a:spLocks noGrp="1"/>
          </p:cNvSpPr>
          <p:nvPr>
            <p:ph type="title"/>
          </p:nvPr>
        </p:nvSpPr>
        <p:spPr>
          <a:xfrm>
            <a:off x="302840" y="184482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600" b="1">
                <a:solidFill>
                  <a:schemeClr val="accent2"/>
                </a:solidFill>
              </a:rPr>
              <a:t>Available CORPUS from NLTK</a:t>
            </a:r>
            <a:endParaRPr sz="3600"/>
          </a:p>
        </p:txBody>
      </p:sp>
      <p:sp>
        <p:nvSpPr>
          <p:cNvPr id="552" name="Google Shape;552;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90500" algn="l" rtl="0">
              <a:lnSpc>
                <a:spcPct val="100000"/>
              </a:lnSpc>
              <a:spcBef>
                <a:spcPts val="0"/>
              </a:spcBef>
              <a:spcAft>
                <a:spcPts val="0"/>
              </a:spcAft>
              <a:buClr>
                <a:schemeClr val="dk1"/>
              </a:buClr>
              <a:buSzPts val="2400"/>
              <a:buFont typeface="Arial"/>
              <a:buNone/>
            </a:pPr>
            <a:endParaRPr sz="2400"/>
          </a:p>
          <a:p>
            <a:pPr marL="342900" lvl="0" indent="-190500" algn="l" rtl="0">
              <a:lnSpc>
                <a:spcPct val="100000"/>
              </a:lnSpc>
              <a:spcBef>
                <a:spcPts val="480"/>
              </a:spcBef>
              <a:spcAft>
                <a:spcPts val="0"/>
              </a:spcAft>
              <a:buClr>
                <a:schemeClr val="dk1"/>
              </a:buClr>
              <a:buSzPts val="2400"/>
              <a:buFont typeface="Arial"/>
              <a:buNone/>
            </a:pPr>
            <a:endParaRPr sz="2400"/>
          </a:p>
          <a:p>
            <a:pPr marL="342900" lvl="0" indent="-190500" algn="l" rtl="0">
              <a:lnSpc>
                <a:spcPct val="100000"/>
              </a:lnSpc>
              <a:spcBef>
                <a:spcPts val="480"/>
              </a:spcBef>
              <a:spcAft>
                <a:spcPts val="0"/>
              </a:spcAft>
              <a:buClr>
                <a:schemeClr val="dk1"/>
              </a:buClr>
              <a:buSzPts val="2400"/>
              <a:buFont typeface="Arial"/>
              <a:buNone/>
            </a:pPr>
            <a:endParaRPr sz="2400"/>
          </a:p>
          <a:p>
            <a:pPr marL="342900" lvl="0" indent="-190500" algn="l" rtl="0">
              <a:lnSpc>
                <a:spcPct val="100000"/>
              </a:lnSpc>
              <a:spcBef>
                <a:spcPts val="480"/>
              </a:spcBef>
              <a:spcAft>
                <a:spcPts val="0"/>
              </a:spcAft>
              <a:buClr>
                <a:schemeClr val="dk1"/>
              </a:buClr>
              <a:buSzPts val="2400"/>
              <a:buFont typeface="Arial"/>
              <a:buNone/>
            </a:pPr>
            <a:endParaRPr sz="2400"/>
          </a:p>
          <a:p>
            <a:pPr marL="342900" lvl="0" indent="-190500" algn="l" rtl="0">
              <a:lnSpc>
                <a:spcPct val="100000"/>
              </a:lnSpc>
              <a:spcBef>
                <a:spcPts val="480"/>
              </a:spcBef>
              <a:spcAft>
                <a:spcPts val="0"/>
              </a:spcAft>
              <a:buClr>
                <a:schemeClr val="dk1"/>
              </a:buClr>
              <a:buSzPts val="2400"/>
              <a:buFont typeface="Arial"/>
              <a:buNone/>
            </a:pPr>
            <a:endParaRPr sz="2400"/>
          </a:p>
          <a:p>
            <a:pPr marL="342900" lvl="0" indent="-139700" algn="l" rtl="0">
              <a:lnSpc>
                <a:spcPct val="100000"/>
              </a:lnSpc>
              <a:spcBef>
                <a:spcPts val="640"/>
              </a:spcBef>
              <a:spcAft>
                <a:spcPts val="0"/>
              </a:spcAft>
              <a:buClr>
                <a:schemeClr val="dk1"/>
              </a:buClr>
              <a:buSzPts val="3200"/>
              <a:buFont typeface="Arial"/>
              <a:buNone/>
            </a:pPr>
            <a:endParaRPr/>
          </a:p>
        </p:txBody>
      </p:sp>
      <p:sp>
        <p:nvSpPr>
          <p:cNvPr id="553" name="Google Shape;553;p46"/>
          <p:cNvSpPr/>
          <p:nvPr/>
        </p:nvSpPr>
        <p:spPr>
          <a:xfrm>
            <a:off x="611560" y="1353972"/>
            <a:ext cx="792088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59595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7"/>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NLTK Corpus</a:t>
            </a:r>
            <a:endParaRPr/>
          </a:p>
        </p:txBody>
      </p:sp>
      <p:sp>
        <p:nvSpPr>
          <p:cNvPr id="559" name="Google Shape;559;p47"/>
          <p:cNvSpPr txBox="1">
            <a:spLocks noGrp="1"/>
          </p:cNvSpPr>
          <p:nvPr>
            <p:ph type="body" idx="1"/>
          </p:nvPr>
        </p:nvSpPr>
        <p:spPr>
          <a:xfrm>
            <a:off x="437392" y="1556792"/>
            <a:ext cx="8229600" cy="510202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endParaRPr sz="1800">
              <a:solidFill>
                <a:srgbClr val="595959"/>
              </a:solidFill>
            </a:endParaRPr>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342900" lvl="0" indent="-139700" algn="l" rtl="0">
              <a:lnSpc>
                <a:spcPct val="100000"/>
              </a:lnSpc>
              <a:spcBef>
                <a:spcPts val="640"/>
              </a:spcBef>
              <a:spcAft>
                <a:spcPts val="0"/>
              </a:spcAft>
              <a:buClr>
                <a:schemeClr val="dk1"/>
              </a:buClr>
              <a:buSzPts val="3200"/>
              <a:buFont typeface="Arial"/>
              <a:buNone/>
            </a:pPr>
            <a:endParaRPr/>
          </a:p>
        </p:txBody>
      </p:sp>
      <p:sp>
        <p:nvSpPr>
          <p:cNvPr id="560" name="Google Shape;560;p47"/>
          <p:cNvSpPr/>
          <p:nvPr/>
        </p:nvSpPr>
        <p:spPr>
          <a:xfrm>
            <a:off x="302840" y="1054477"/>
            <a:ext cx="8517632"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Annotated Text Corpora from NLTK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pic>
        <p:nvPicPr>
          <p:cNvPr id="561" name="Google Shape;561;p47" descr="A close up of a newspaper&#10;&#10;Description automatically generated"/>
          <p:cNvPicPr preferRelativeResize="0"/>
          <p:nvPr/>
        </p:nvPicPr>
        <p:blipFill rotWithShape="1">
          <a:blip r:embed="rId3">
            <a:alphaModFix/>
          </a:blip>
          <a:srcRect/>
          <a:stretch/>
        </p:blipFill>
        <p:spPr>
          <a:xfrm>
            <a:off x="1115616" y="1528467"/>
            <a:ext cx="6385336" cy="501138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48"/>
          <p:cNvSpPr txBox="1">
            <a:spLocks noGrp="1"/>
          </p:cNvSpPr>
          <p:nvPr>
            <p:ph type="title"/>
          </p:nvPr>
        </p:nvSpPr>
        <p:spPr>
          <a:xfrm>
            <a:off x="312228" y="23464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b="1">
                <a:solidFill>
                  <a:schemeClr val="accent2"/>
                </a:solidFill>
              </a:rPr>
              <a:t>NLTK Corpus Readers</a:t>
            </a:r>
            <a:br>
              <a:rPr lang="en-US" sz="4000" b="1">
                <a:solidFill>
                  <a:schemeClr val="accent2"/>
                </a:solidFill>
              </a:rPr>
            </a:br>
            <a:endParaRPr sz="4000">
              <a:solidFill>
                <a:schemeClr val="accent2"/>
              </a:solidFill>
            </a:endParaRPr>
          </a:p>
        </p:txBody>
      </p:sp>
      <p:sp>
        <p:nvSpPr>
          <p:cNvPr id="568" name="Google Shape;568;p48"/>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569" name="Google Shape;569;p48"/>
          <p:cNvSpPr/>
          <p:nvPr/>
        </p:nvSpPr>
        <p:spPr>
          <a:xfrm>
            <a:off x="323528" y="1041024"/>
            <a:ext cx="82183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1" u="none" strike="noStrike" cap="none">
                <a:solidFill>
                  <a:schemeClr val="dk1"/>
                </a:solidFill>
                <a:latin typeface="Arial"/>
                <a:ea typeface="Arial"/>
                <a:cs typeface="Arial"/>
                <a:sym typeface="Arial"/>
              </a:rPr>
              <a:t>nltk.corpus</a:t>
            </a:r>
            <a:r>
              <a:rPr lang="en-US" sz="2000" b="0" i="0" u="none" strike="noStrike" cap="none">
                <a:solidFill>
                  <a:schemeClr val="dk1"/>
                </a:solidFill>
                <a:latin typeface="Arial"/>
                <a:ea typeface="Arial"/>
                <a:cs typeface="Arial"/>
                <a:sym typeface="Arial"/>
              </a:rPr>
              <a:t> package defines a collection of </a:t>
            </a:r>
            <a:r>
              <a:rPr lang="en-US" sz="2000" b="0" i="1" u="none" strike="noStrike" cap="none">
                <a:solidFill>
                  <a:schemeClr val="dk1"/>
                </a:solidFill>
                <a:latin typeface="Arial"/>
                <a:ea typeface="Arial"/>
                <a:cs typeface="Arial"/>
                <a:sym typeface="Arial"/>
              </a:rPr>
              <a:t>corpus reader</a:t>
            </a:r>
            <a:r>
              <a:rPr lang="en-US" sz="2000" b="0" i="0" u="none" strike="noStrike" cap="none">
                <a:solidFill>
                  <a:schemeClr val="dk1"/>
                </a:solidFill>
                <a:latin typeface="Arial"/>
                <a:ea typeface="Arial"/>
                <a:cs typeface="Arial"/>
                <a:sym typeface="Arial"/>
              </a:rPr>
              <a:t> classes</a:t>
            </a:r>
            <a:endParaRPr sz="1400" b="0" i="0" u="none" strike="noStrike" cap="none">
              <a:solidFill>
                <a:srgbClr val="000000"/>
              </a:solidFill>
              <a:latin typeface="Arial"/>
              <a:ea typeface="Arial"/>
              <a:cs typeface="Arial"/>
              <a:sym typeface="Arial"/>
            </a:endParaRPr>
          </a:p>
        </p:txBody>
      </p:sp>
      <p:sp>
        <p:nvSpPr>
          <p:cNvPr id="570" name="Google Shape;570;p48"/>
          <p:cNvSpPr/>
          <p:nvPr/>
        </p:nvSpPr>
        <p:spPr>
          <a:xfrm>
            <a:off x="683568" y="1916832"/>
            <a:ext cx="7858260" cy="45243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import nltk.corpus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 The Brown corpus: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print(str(nltk.corpus.brown).replace('\\\\','/’))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Arial"/>
                <a:ea typeface="Arial"/>
                <a:cs typeface="Arial"/>
                <a:sym typeface="Arial"/>
              </a:rPr>
              <a:t>&lt;CategorizedTaggedCorpusReader in '.../corpora/brown' (not loaded yet)&gt;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print(str(nltk.corpus.treebank).replace('\\\\','/’))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Arial"/>
                <a:ea typeface="Arial"/>
                <a:cs typeface="Arial"/>
                <a:sym typeface="Arial"/>
              </a:rPr>
              <a:t>&lt;BracketParseCorpusReader in '.../corpora/treebank/combined'...&gt;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print(str(nltk.corpus.names).replace('\\\\','/’))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Arial"/>
                <a:ea typeface="Arial"/>
                <a:cs typeface="Arial"/>
                <a:sym typeface="Arial"/>
              </a:rPr>
              <a:t>&lt;WordListCorpusReader in '.../corpora/names'...&gt;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print(str(nltk.corpus.inaugural).replace('\\\\','/’))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Arial"/>
                <a:ea typeface="Arial"/>
                <a:cs typeface="Arial"/>
                <a:sym typeface="Arial"/>
              </a:rPr>
              <a:t>&lt;PlaintextCorpusReader in '.../corpora/inaugural'...&gt;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NLTK Corpus</a:t>
            </a:r>
            <a:endParaRPr/>
          </a:p>
        </p:txBody>
      </p:sp>
      <p:sp>
        <p:nvSpPr>
          <p:cNvPr id="577" name="Google Shape;577;p4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90500" algn="l" rtl="0">
              <a:lnSpc>
                <a:spcPct val="100000"/>
              </a:lnSpc>
              <a:spcBef>
                <a:spcPts val="0"/>
              </a:spcBef>
              <a:spcAft>
                <a:spcPts val="0"/>
              </a:spcAft>
              <a:buClr>
                <a:schemeClr val="dk1"/>
              </a:buClr>
              <a:buSzPts val="2400"/>
              <a:buFont typeface="Arial"/>
              <a:buNone/>
            </a:pPr>
            <a:endParaRPr sz="2400"/>
          </a:p>
          <a:p>
            <a:pPr marL="342900" lvl="0" indent="-190500" algn="l" rtl="0">
              <a:lnSpc>
                <a:spcPct val="100000"/>
              </a:lnSpc>
              <a:spcBef>
                <a:spcPts val="480"/>
              </a:spcBef>
              <a:spcAft>
                <a:spcPts val="0"/>
              </a:spcAft>
              <a:buClr>
                <a:schemeClr val="dk1"/>
              </a:buClr>
              <a:buSzPts val="2400"/>
              <a:buFont typeface="Arial"/>
              <a:buNone/>
            </a:pPr>
            <a:endParaRPr sz="2400"/>
          </a:p>
          <a:p>
            <a:pPr marL="342900" lvl="0" indent="-190500" algn="l" rtl="0">
              <a:lnSpc>
                <a:spcPct val="100000"/>
              </a:lnSpc>
              <a:spcBef>
                <a:spcPts val="480"/>
              </a:spcBef>
              <a:spcAft>
                <a:spcPts val="0"/>
              </a:spcAft>
              <a:buClr>
                <a:schemeClr val="dk1"/>
              </a:buClr>
              <a:buSzPts val="2400"/>
              <a:buFont typeface="Arial"/>
              <a:buNone/>
            </a:pPr>
            <a:endParaRPr sz="2400"/>
          </a:p>
          <a:p>
            <a:pPr marL="342900" lvl="0" indent="-190500" algn="l" rtl="0">
              <a:lnSpc>
                <a:spcPct val="100000"/>
              </a:lnSpc>
              <a:spcBef>
                <a:spcPts val="480"/>
              </a:spcBef>
              <a:spcAft>
                <a:spcPts val="0"/>
              </a:spcAft>
              <a:buClr>
                <a:schemeClr val="dk1"/>
              </a:buClr>
              <a:buSzPts val="2400"/>
              <a:buFont typeface="Arial"/>
              <a:buNone/>
            </a:pPr>
            <a:endParaRPr sz="2400"/>
          </a:p>
          <a:p>
            <a:pPr marL="342900" lvl="0" indent="-190500" algn="l" rtl="0">
              <a:lnSpc>
                <a:spcPct val="100000"/>
              </a:lnSpc>
              <a:spcBef>
                <a:spcPts val="480"/>
              </a:spcBef>
              <a:spcAft>
                <a:spcPts val="0"/>
              </a:spcAft>
              <a:buClr>
                <a:schemeClr val="dk1"/>
              </a:buClr>
              <a:buSzPts val="2400"/>
              <a:buFont typeface="Arial"/>
              <a:buNone/>
            </a:pPr>
            <a:endParaRPr sz="2400"/>
          </a:p>
          <a:p>
            <a:pPr marL="342900" lvl="0" indent="-139700" algn="l" rtl="0">
              <a:lnSpc>
                <a:spcPct val="100000"/>
              </a:lnSpc>
              <a:spcBef>
                <a:spcPts val="640"/>
              </a:spcBef>
              <a:spcAft>
                <a:spcPts val="0"/>
              </a:spcAft>
              <a:buClr>
                <a:schemeClr val="dk1"/>
              </a:buClr>
              <a:buSzPts val="3200"/>
              <a:buFont typeface="Arial"/>
              <a:buNone/>
            </a:pPr>
            <a:endParaRPr/>
          </a:p>
        </p:txBody>
      </p:sp>
      <p:sp>
        <p:nvSpPr>
          <p:cNvPr id="578" name="Google Shape;578;p49"/>
          <p:cNvSpPr/>
          <p:nvPr/>
        </p:nvSpPr>
        <p:spPr>
          <a:xfrm>
            <a:off x="611560" y="1353972"/>
            <a:ext cx="7920880" cy="50783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Gutenberg Corpus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NLTK includes a small selection of texts from the Project Gutenberg electronic text archive, which contains some 25,000 free electronic books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Arial"/>
                <a:ea typeface="Arial"/>
                <a:cs typeface="Arial"/>
                <a:sym typeface="Arial"/>
              </a:rPr>
              <a:t>&gt;&gt;&gt; import nltk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Arial"/>
                <a:ea typeface="Arial"/>
                <a:cs typeface="Arial"/>
                <a:sym typeface="Arial"/>
              </a:rPr>
              <a:t>&gt;&gt;.  nltk.download(</a:t>
            </a:r>
            <a:r>
              <a:rPr lang="en-US" sz="1800" b="0" i="1" u="none" strike="noStrike" cap="none">
                <a:solidFill>
                  <a:schemeClr val="lt2"/>
                </a:solidFill>
                <a:latin typeface="Arial"/>
                <a:ea typeface="Arial"/>
                <a:cs typeface="Arial"/>
                <a:sym typeface="Arial"/>
              </a:rPr>
              <a:t>'</a:t>
            </a:r>
            <a:r>
              <a:rPr lang="en-US" sz="1800" b="0" i="1" u="sng" strike="noStrike" cap="none">
                <a:solidFill>
                  <a:schemeClr val="lt2"/>
                </a:solidFill>
                <a:latin typeface="Arial"/>
                <a:ea typeface="Arial"/>
                <a:cs typeface="Arial"/>
                <a:sym typeface="Arial"/>
              </a:rPr>
              <a:t>gutenberg</a:t>
            </a:r>
            <a:r>
              <a:rPr lang="en-US" sz="1800" b="0" i="1" u="none" strike="noStrike" cap="none">
                <a:solidFill>
                  <a:schemeClr val="lt2"/>
                </a:solidFill>
                <a:latin typeface="Arial"/>
                <a:ea typeface="Arial"/>
                <a:cs typeface="Arial"/>
                <a:sym typeface="Arial"/>
              </a:rPr>
              <a:t>'</a:t>
            </a:r>
            <a:r>
              <a:rPr lang="en-US" sz="1800" b="0" i="0" u="none" strike="noStrike" cap="none">
                <a:solidFill>
                  <a:schemeClr val="lt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Arial"/>
                <a:ea typeface="Arial"/>
                <a:cs typeface="Arial"/>
                <a:sym typeface="Arial"/>
              </a:rPr>
              <a:t>&gt;&gt;&gt; nltk.corpus.gutenberg.fileids()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3C8C92"/>
                </a:solidFill>
                <a:latin typeface="Arial"/>
                <a:ea typeface="Arial"/>
                <a:cs typeface="Arial"/>
                <a:sym typeface="Arial"/>
              </a:rPr>
              <a:t>['austen-emma.txt', 'austen-persuasion.txt', 'austen-sense.txt', 'bible-kjv.txt', 'blake-poems.txt', 'bryant-stories.txt', 'burgess-busterbrown.txt', 'carroll-alice.txt', 'chesterton-ball.txt', 'chesterton-brown.txt', 'chesterton-thursday.txt', 'edgeworth-parents.txt', 'melville-moby_dick.txt', 'milton-paradise.txt', 'shakespeare-caesar.txt', 'shakespeare-hamlet.txt', 'shakespeare-macbeth.txt', 'whitman-leaves.txt’]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59595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8"/>
          <p:cNvSpPr txBox="1">
            <a:spLocks noGrp="1"/>
          </p:cNvSpPr>
          <p:nvPr>
            <p:ph type="title"/>
          </p:nvPr>
        </p:nvSpPr>
        <p:spPr>
          <a:xfrm>
            <a:off x="685800" y="152400"/>
            <a:ext cx="68707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Terminology</a:t>
            </a:r>
            <a:endParaRPr/>
          </a:p>
        </p:txBody>
      </p:sp>
      <p:sp>
        <p:nvSpPr>
          <p:cNvPr id="307" name="Google Shape;307;p38"/>
          <p:cNvSpPr txBox="1">
            <a:spLocks noGrp="1"/>
          </p:cNvSpPr>
          <p:nvPr>
            <p:ph type="body" idx="1"/>
          </p:nvPr>
        </p:nvSpPr>
        <p:spPr>
          <a:xfrm>
            <a:off x="539552" y="1143000"/>
            <a:ext cx="828092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Arial"/>
              <a:buChar char="•"/>
            </a:pPr>
            <a:r>
              <a:rPr lang="en-US" sz="2400" b="1"/>
              <a:t>Corpus Markup</a:t>
            </a:r>
            <a:r>
              <a:rPr lang="en-US"/>
              <a:t> </a:t>
            </a:r>
            <a:endParaRPr/>
          </a:p>
          <a:p>
            <a:pPr marL="742950" lvl="1" indent="-285750" algn="l" rtl="0">
              <a:lnSpc>
                <a:spcPct val="90000"/>
              </a:lnSpc>
              <a:spcBef>
                <a:spcPts val="400"/>
              </a:spcBef>
              <a:spcAft>
                <a:spcPts val="0"/>
              </a:spcAft>
              <a:buClr>
                <a:srgbClr val="595959"/>
              </a:buClr>
              <a:buSzPts val="2000"/>
              <a:buFont typeface="Arial"/>
              <a:buChar char="–"/>
            </a:pPr>
            <a:r>
              <a:rPr lang="en-US" sz="2000">
                <a:solidFill>
                  <a:srgbClr val="595959"/>
                </a:solidFill>
              </a:rPr>
              <a:t>processing/formatting information</a:t>
            </a:r>
            <a:endParaRPr/>
          </a:p>
          <a:p>
            <a:pPr marL="742950" lvl="1" indent="-285750" algn="l" rtl="0">
              <a:lnSpc>
                <a:spcPct val="90000"/>
              </a:lnSpc>
              <a:spcBef>
                <a:spcPts val="400"/>
              </a:spcBef>
              <a:spcAft>
                <a:spcPts val="0"/>
              </a:spcAft>
              <a:buClr>
                <a:srgbClr val="595959"/>
              </a:buClr>
              <a:buSzPts val="2000"/>
              <a:buFont typeface="Arial"/>
              <a:buChar char="–"/>
            </a:pPr>
            <a:r>
              <a:rPr lang="en-US" sz="2000">
                <a:solidFill>
                  <a:srgbClr val="595959"/>
                </a:solidFill>
              </a:rPr>
              <a:t>metadata/text classifications</a:t>
            </a:r>
            <a:endParaRPr/>
          </a:p>
          <a:p>
            <a:pPr marL="742950" lvl="1" indent="-285750" algn="l" rtl="0">
              <a:lnSpc>
                <a:spcPct val="90000"/>
              </a:lnSpc>
              <a:spcBef>
                <a:spcPts val="400"/>
              </a:spcBef>
              <a:spcAft>
                <a:spcPts val="0"/>
              </a:spcAft>
              <a:buClr>
                <a:srgbClr val="595959"/>
              </a:buClr>
              <a:buSzPts val="2000"/>
              <a:buFont typeface="Arial"/>
              <a:buChar char="–"/>
            </a:pPr>
            <a:r>
              <a:rPr lang="en-US" sz="2000">
                <a:solidFill>
                  <a:srgbClr val="595959"/>
                </a:solidFill>
              </a:rPr>
              <a:t>structural representation</a:t>
            </a:r>
            <a:endParaRPr/>
          </a:p>
          <a:p>
            <a:pPr marL="342900" lvl="0" indent="-342900" algn="l" rtl="0">
              <a:lnSpc>
                <a:spcPct val="90000"/>
              </a:lnSpc>
              <a:spcBef>
                <a:spcPts val="480"/>
              </a:spcBef>
              <a:spcAft>
                <a:spcPts val="0"/>
              </a:spcAft>
              <a:buClr>
                <a:schemeClr val="dk1"/>
              </a:buClr>
              <a:buSzPts val="2400"/>
              <a:buFont typeface="Arial"/>
              <a:buChar char="•"/>
            </a:pPr>
            <a:r>
              <a:rPr lang="en-US" sz="2400" b="1"/>
              <a:t>Tagging</a:t>
            </a:r>
            <a:endParaRPr/>
          </a:p>
          <a:p>
            <a:pPr marL="742950" lvl="1" indent="-285750" algn="l" rtl="0">
              <a:lnSpc>
                <a:spcPct val="90000"/>
              </a:lnSpc>
              <a:spcBef>
                <a:spcPts val="400"/>
              </a:spcBef>
              <a:spcAft>
                <a:spcPts val="0"/>
              </a:spcAft>
              <a:buClr>
                <a:srgbClr val="595959"/>
              </a:buClr>
              <a:buSzPts val="2000"/>
              <a:buFont typeface="Arial"/>
              <a:buChar char="–"/>
            </a:pPr>
            <a:r>
              <a:rPr lang="en-US" sz="2000">
                <a:solidFill>
                  <a:srgbClr val="595959"/>
                </a:solidFill>
              </a:rPr>
              <a:t>(usually) inline addition of category to word(s)</a:t>
            </a:r>
            <a:endParaRPr/>
          </a:p>
          <a:p>
            <a:pPr marL="342900" lvl="0" indent="-342900" algn="l" rtl="0">
              <a:lnSpc>
                <a:spcPct val="90000"/>
              </a:lnSpc>
              <a:spcBef>
                <a:spcPts val="480"/>
              </a:spcBef>
              <a:spcAft>
                <a:spcPts val="0"/>
              </a:spcAft>
              <a:buClr>
                <a:schemeClr val="dk1"/>
              </a:buClr>
              <a:buSzPts val="2400"/>
              <a:buFont typeface="Arial"/>
              <a:buChar char="•"/>
            </a:pPr>
            <a:r>
              <a:rPr lang="en-US" sz="2400" b="1"/>
              <a:t>Parsing</a:t>
            </a:r>
            <a:endParaRPr/>
          </a:p>
          <a:p>
            <a:pPr marL="742950" lvl="1" indent="-285750" algn="l" rtl="0">
              <a:lnSpc>
                <a:spcPct val="90000"/>
              </a:lnSpc>
              <a:spcBef>
                <a:spcPts val="400"/>
              </a:spcBef>
              <a:spcAft>
                <a:spcPts val="0"/>
              </a:spcAft>
              <a:buClr>
                <a:srgbClr val="595959"/>
              </a:buClr>
              <a:buSzPts val="2000"/>
              <a:buFont typeface="Arial"/>
              <a:buChar char="–"/>
            </a:pPr>
            <a:r>
              <a:rPr lang="en-US" sz="2000">
                <a:solidFill>
                  <a:srgbClr val="595959"/>
                </a:solidFill>
              </a:rPr>
              <a:t>higher-level, multiword units (constituents)</a:t>
            </a:r>
            <a:endParaRPr/>
          </a:p>
          <a:p>
            <a:pPr marL="742950" lvl="1" indent="-285750" algn="l" rtl="0">
              <a:lnSpc>
                <a:spcPct val="90000"/>
              </a:lnSpc>
              <a:spcBef>
                <a:spcPts val="400"/>
              </a:spcBef>
              <a:spcAft>
                <a:spcPts val="0"/>
              </a:spcAft>
              <a:buClr>
                <a:srgbClr val="595959"/>
              </a:buClr>
              <a:buSzPts val="2000"/>
              <a:buFont typeface="Arial"/>
              <a:buChar char="–"/>
            </a:pPr>
            <a:r>
              <a:rPr lang="en-US" sz="2000">
                <a:solidFill>
                  <a:srgbClr val="595959"/>
                </a:solidFill>
              </a:rPr>
              <a:t>chunking/shallow vs. full syntactical parsing</a:t>
            </a:r>
            <a:endParaRPr/>
          </a:p>
          <a:p>
            <a:pPr marL="742950" lvl="1" indent="-285750" algn="l" rtl="0">
              <a:lnSpc>
                <a:spcPct val="90000"/>
              </a:lnSpc>
              <a:spcBef>
                <a:spcPts val="400"/>
              </a:spcBef>
              <a:spcAft>
                <a:spcPts val="0"/>
              </a:spcAft>
              <a:buClr>
                <a:srgbClr val="595959"/>
              </a:buClr>
              <a:buSzPts val="2000"/>
              <a:buFont typeface="Arial"/>
              <a:buChar char="–"/>
            </a:pPr>
            <a:r>
              <a:rPr lang="en-US" sz="2000">
                <a:solidFill>
                  <a:srgbClr val="595959"/>
                </a:solidFill>
              </a:rPr>
              <a:t>needn’t just be syntactical analysis</a:t>
            </a:r>
            <a:endParaRPr/>
          </a:p>
          <a:p>
            <a:pPr marL="342900" lvl="0" indent="-342900" algn="l" rtl="0">
              <a:lnSpc>
                <a:spcPct val="90000"/>
              </a:lnSpc>
              <a:spcBef>
                <a:spcPts val="640"/>
              </a:spcBef>
              <a:spcAft>
                <a:spcPts val="0"/>
              </a:spcAft>
              <a:buClr>
                <a:schemeClr val="dk1"/>
              </a:buClr>
              <a:buSzPts val="2400"/>
              <a:buFont typeface="Arial"/>
              <a:buChar char="•"/>
            </a:pPr>
            <a:r>
              <a:rPr lang="en-US" sz="2400" b="1"/>
              <a:t>XML</a:t>
            </a:r>
            <a:r>
              <a:rPr lang="en-US"/>
              <a:t> </a:t>
            </a:r>
            <a:endParaRPr/>
          </a:p>
          <a:p>
            <a:pPr marL="742950" lvl="1" indent="-285750" algn="l" rtl="0">
              <a:lnSpc>
                <a:spcPct val="90000"/>
              </a:lnSpc>
              <a:spcBef>
                <a:spcPts val="400"/>
              </a:spcBef>
              <a:spcAft>
                <a:spcPts val="0"/>
              </a:spcAft>
              <a:buClr>
                <a:srgbClr val="595959"/>
              </a:buClr>
              <a:buSzPts val="2000"/>
              <a:buFont typeface="Arial"/>
              <a:buChar char="–"/>
            </a:pPr>
            <a:r>
              <a:rPr lang="en-US" sz="2000">
                <a:solidFill>
                  <a:srgbClr val="595959"/>
                </a:solidFill>
              </a:rPr>
              <a:t>eXtensible Markup Language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NLTK Corpus</a:t>
            </a:r>
            <a:endParaRPr/>
          </a:p>
        </p:txBody>
      </p:sp>
      <p:sp>
        <p:nvSpPr>
          <p:cNvPr id="585" name="Google Shape;585;p5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90500" algn="l" rtl="0">
              <a:lnSpc>
                <a:spcPct val="100000"/>
              </a:lnSpc>
              <a:spcBef>
                <a:spcPts val="0"/>
              </a:spcBef>
              <a:spcAft>
                <a:spcPts val="0"/>
              </a:spcAft>
              <a:buClr>
                <a:schemeClr val="dk1"/>
              </a:buClr>
              <a:buSzPts val="2400"/>
              <a:buFont typeface="Arial"/>
              <a:buNone/>
            </a:pPr>
            <a:endParaRPr sz="2400"/>
          </a:p>
          <a:p>
            <a:pPr marL="342900" lvl="0" indent="-190500" algn="l" rtl="0">
              <a:lnSpc>
                <a:spcPct val="100000"/>
              </a:lnSpc>
              <a:spcBef>
                <a:spcPts val="480"/>
              </a:spcBef>
              <a:spcAft>
                <a:spcPts val="0"/>
              </a:spcAft>
              <a:buClr>
                <a:schemeClr val="dk1"/>
              </a:buClr>
              <a:buSzPts val="2400"/>
              <a:buFont typeface="Arial"/>
              <a:buNone/>
            </a:pPr>
            <a:endParaRPr sz="2400"/>
          </a:p>
          <a:p>
            <a:pPr marL="342900" lvl="0" indent="-190500" algn="l" rtl="0">
              <a:lnSpc>
                <a:spcPct val="100000"/>
              </a:lnSpc>
              <a:spcBef>
                <a:spcPts val="480"/>
              </a:spcBef>
              <a:spcAft>
                <a:spcPts val="0"/>
              </a:spcAft>
              <a:buClr>
                <a:schemeClr val="dk1"/>
              </a:buClr>
              <a:buSzPts val="2400"/>
              <a:buFont typeface="Arial"/>
              <a:buNone/>
            </a:pPr>
            <a:endParaRPr sz="2400"/>
          </a:p>
          <a:p>
            <a:pPr marL="342900" lvl="0" indent="-190500" algn="l" rtl="0">
              <a:lnSpc>
                <a:spcPct val="100000"/>
              </a:lnSpc>
              <a:spcBef>
                <a:spcPts val="480"/>
              </a:spcBef>
              <a:spcAft>
                <a:spcPts val="0"/>
              </a:spcAft>
              <a:buClr>
                <a:schemeClr val="dk1"/>
              </a:buClr>
              <a:buSzPts val="2400"/>
              <a:buFont typeface="Arial"/>
              <a:buNone/>
            </a:pPr>
            <a:endParaRPr sz="2400"/>
          </a:p>
          <a:p>
            <a:pPr marL="342900" lvl="0" indent="-190500" algn="l" rtl="0">
              <a:lnSpc>
                <a:spcPct val="100000"/>
              </a:lnSpc>
              <a:spcBef>
                <a:spcPts val="480"/>
              </a:spcBef>
              <a:spcAft>
                <a:spcPts val="0"/>
              </a:spcAft>
              <a:buClr>
                <a:schemeClr val="dk1"/>
              </a:buClr>
              <a:buSzPts val="2400"/>
              <a:buFont typeface="Arial"/>
              <a:buNone/>
            </a:pPr>
            <a:endParaRPr sz="2400"/>
          </a:p>
          <a:p>
            <a:pPr marL="342900" lvl="0" indent="-139700" algn="l" rtl="0">
              <a:lnSpc>
                <a:spcPct val="100000"/>
              </a:lnSpc>
              <a:spcBef>
                <a:spcPts val="640"/>
              </a:spcBef>
              <a:spcAft>
                <a:spcPts val="0"/>
              </a:spcAft>
              <a:buClr>
                <a:schemeClr val="dk1"/>
              </a:buClr>
              <a:buSzPts val="3200"/>
              <a:buFont typeface="Arial"/>
              <a:buNone/>
            </a:pPr>
            <a:endParaRPr/>
          </a:p>
        </p:txBody>
      </p:sp>
      <p:sp>
        <p:nvSpPr>
          <p:cNvPr id="586" name="Google Shape;586;p50"/>
          <p:cNvSpPr/>
          <p:nvPr/>
        </p:nvSpPr>
        <p:spPr>
          <a:xfrm>
            <a:off x="611560" y="1353972"/>
            <a:ext cx="7920880" cy="53553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Gutenberg Corpus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1E4649"/>
                </a:solidFill>
                <a:latin typeface="Arial"/>
                <a:ea typeface="Arial"/>
                <a:cs typeface="Arial"/>
                <a:sym typeface="Arial"/>
              </a:rPr>
              <a:t>Pick out the first of these texts — </a:t>
            </a:r>
            <a:r>
              <a:rPr lang="en-US" sz="1800" b="0" i="1" u="none" strike="noStrike" cap="none">
                <a:solidFill>
                  <a:srgbClr val="1E4649"/>
                </a:solidFill>
                <a:latin typeface="Arial"/>
                <a:ea typeface="Arial"/>
                <a:cs typeface="Arial"/>
                <a:sym typeface="Arial"/>
              </a:rPr>
              <a:t>Emma</a:t>
            </a:r>
            <a:r>
              <a:rPr lang="en-US" sz="1800" b="0" i="0" u="none" strike="noStrike" cap="none">
                <a:solidFill>
                  <a:srgbClr val="1E4649"/>
                </a:solidFill>
                <a:latin typeface="Arial"/>
                <a:ea typeface="Arial"/>
                <a:cs typeface="Arial"/>
                <a:sym typeface="Arial"/>
              </a:rPr>
              <a:t> by Jane Austen — and give it a short name, emma, then find out how many words it contains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59595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emma = nltk.corpus.gutenberg.words('austen-emma.txt’)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len(emma)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7F7F7F"/>
                </a:solidFill>
                <a:latin typeface="Arial"/>
                <a:ea typeface="Arial"/>
                <a:cs typeface="Arial"/>
                <a:sym typeface="Arial"/>
              </a:rPr>
              <a:t>192427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59595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Arial"/>
                <a:ea typeface="Arial"/>
                <a:cs typeface="Arial"/>
                <a:sym typeface="Arial"/>
              </a:rPr>
              <a:t>Other way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59595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from nltk.corpus import gutenberg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gutenberg.fileids()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7F7F7F"/>
                </a:solidFill>
                <a:latin typeface="Arial"/>
                <a:ea typeface="Arial"/>
                <a:cs typeface="Arial"/>
                <a:sym typeface="Arial"/>
              </a:rPr>
              <a:t>['austen-emma.txt', 'austen-persuasion.txt', 'austen-sense.txt',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emma = gutenberg.words('austen-emma.txt')</a:t>
            </a:r>
            <a:endParaRPr sz="1800" b="1" i="0" u="none" strike="noStrike" cap="none">
              <a:solidFill>
                <a:srgbClr val="59595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NLTK Corpus</a:t>
            </a:r>
            <a:endParaRPr/>
          </a:p>
        </p:txBody>
      </p:sp>
      <p:sp>
        <p:nvSpPr>
          <p:cNvPr id="593" name="Google Shape;593;p5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90500" algn="l" rtl="0">
              <a:lnSpc>
                <a:spcPct val="100000"/>
              </a:lnSpc>
              <a:spcBef>
                <a:spcPts val="0"/>
              </a:spcBef>
              <a:spcAft>
                <a:spcPts val="0"/>
              </a:spcAft>
              <a:buClr>
                <a:schemeClr val="dk1"/>
              </a:buClr>
              <a:buSzPts val="2400"/>
              <a:buFont typeface="Arial"/>
              <a:buNone/>
            </a:pPr>
            <a:endParaRPr sz="2400"/>
          </a:p>
          <a:p>
            <a:pPr marL="342900" lvl="0" indent="-190500" algn="l" rtl="0">
              <a:lnSpc>
                <a:spcPct val="100000"/>
              </a:lnSpc>
              <a:spcBef>
                <a:spcPts val="480"/>
              </a:spcBef>
              <a:spcAft>
                <a:spcPts val="0"/>
              </a:spcAft>
              <a:buClr>
                <a:schemeClr val="dk1"/>
              </a:buClr>
              <a:buSzPts val="2400"/>
              <a:buFont typeface="Arial"/>
              <a:buNone/>
            </a:pPr>
            <a:endParaRPr sz="2400"/>
          </a:p>
          <a:p>
            <a:pPr marL="342900" lvl="0" indent="-190500" algn="l" rtl="0">
              <a:lnSpc>
                <a:spcPct val="100000"/>
              </a:lnSpc>
              <a:spcBef>
                <a:spcPts val="480"/>
              </a:spcBef>
              <a:spcAft>
                <a:spcPts val="0"/>
              </a:spcAft>
              <a:buClr>
                <a:schemeClr val="dk1"/>
              </a:buClr>
              <a:buSzPts val="2400"/>
              <a:buFont typeface="Arial"/>
              <a:buNone/>
            </a:pPr>
            <a:endParaRPr sz="2400"/>
          </a:p>
          <a:p>
            <a:pPr marL="0" lvl="0" indent="0" algn="l" rtl="0">
              <a:lnSpc>
                <a:spcPct val="100000"/>
              </a:lnSpc>
              <a:spcBef>
                <a:spcPts val="480"/>
              </a:spcBef>
              <a:spcAft>
                <a:spcPts val="0"/>
              </a:spcAft>
              <a:buClr>
                <a:schemeClr val="dk1"/>
              </a:buClr>
              <a:buSzPts val="2400"/>
              <a:buFont typeface="Arial"/>
              <a:buNone/>
            </a:pPr>
            <a:endParaRPr sz="2400"/>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0" lvl="0" indent="0" algn="l" rtl="0">
              <a:lnSpc>
                <a:spcPct val="100000"/>
              </a:lnSpc>
              <a:spcBef>
                <a:spcPts val="360"/>
              </a:spcBef>
              <a:spcAft>
                <a:spcPts val="0"/>
              </a:spcAft>
              <a:buClr>
                <a:srgbClr val="595959"/>
              </a:buClr>
              <a:buSzPts val="1800"/>
              <a:buFont typeface="Arial"/>
              <a:buNone/>
            </a:pPr>
            <a:r>
              <a:rPr lang="en-US" sz="1800">
                <a:solidFill>
                  <a:srgbClr val="595959"/>
                </a:solidFill>
              </a:rPr>
              <a:t>print(round(num_chars/num_words), round(num_words/num_sents), round(num_words/num_vocab), fileid)</a:t>
            </a:r>
            <a:endParaRPr/>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342900" lvl="0" indent="-139700" algn="l" rtl="0">
              <a:lnSpc>
                <a:spcPct val="100000"/>
              </a:lnSpc>
              <a:spcBef>
                <a:spcPts val="640"/>
              </a:spcBef>
              <a:spcAft>
                <a:spcPts val="0"/>
              </a:spcAft>
              <a:buClr>
                <a:schemeClr val="dk1"/>
              </a:buClr>
              <a:buSzPts val="3200"/>
              <a:buFont typeface="Arial"/>
              <a:buNone/>
            </a:pPr>
            <a:endParaRPr/>
          </a:p>
        </p:txBody>
      </p:sp>
      <p:sp>
        <p:nvSpPr>
          <p:cNvPr id="594" name="Google Shape;594;p51"/>
          <p:cNvSpPr/>
          <p:nvPr/>
        </p:nvSpPr>
        <p:spPr>
          <a:xfrm>
            <a:off x="302840" y="1353972"/>
            <a:ext cx="8517632" cy="2308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Gutenberg Corpus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595959"/>
                </a:solidFill>
                <a:latin typeface="Arial"/>
                <a:ea typeface="Arial"/>
                <a:cs typeface="Arial"/>
                <a:sym typeface="Arial"/>
              </a:rPr>
              <a:t>for fileid in gutenberg.fileids():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595959"/>
                </a:solidFill>
                <a:latin typeface="Arial"/>
                <a:ea typeface="Arial"/>
                <a:cs typeface="Arial"/>
                <a:sym typeface="Arial"/>
              </a:rPr>
              <a:t>   num_chars = len(gutenberg.raw(fileid))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595959"/>
                </a:solidFill>
                <a:latin typeface="Arial"/>
                <a:ea typeface="Arial"/>
                <a:cs typeface="Arial"/>
                <a:sym typeface="Arial"/>
              </a:rPr>
              <a:t>   num_words = len(gutenberg.words(fileid))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595959"/>
                </a:solidFill>
                <a:latin typeface="Arial"/>
                <a:ea typeface="Arial"/>
                <a:cs typeface="Arial"/>
                <a:sym typeface="Arial"/>
              </a:rPr>
              <a:t>   num_sents = len(gutenberg.sents(fileid))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595959"/>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595959"/>
                </a:solidFill>
                <a:latin typeface="Arial"/>
                <a:ea typeface="Arial"/>
                <a:cs typeface="Arial"/>
                <a:sym typeface="Arial"/>
              </a:rPr>
              <a:t>   num_vocab = len(set(w.lower() for w in gutenberg.words(fileid)))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52"/>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NLTK Corpus</a:t>
            </a:r>
            <a:endParaRPr/>
          </a:p>
        </p:txBody>
      </p:sp>
      <p:sp>
        <p:nvSpPr>
          <p:cNvPr id="601" name="Google Shape;601;p52"/>
          <p:cNvSpPr txBox="1">
            <a:spLocks noGrp="1"/>
          </p:cNvSpPr>
          <p:nvPr>
            <p:ph type="body" idx="1"/>
          </p:nvPr>
        </p:nvSpPr>
        <p:spPr>
          <a:xfrm>
            <a:off x="457200" y="1495325"/>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600"/>
              <a:buFont typeface="Arial"/>
              <a:buNone/>
            </a:pPr>
            <a:r>
              <a:rPr lang="en-US" sz="1600"/>
              <a:t>&gt;&gt;&gt; macbeth_sentences = gutenberg.sents('shakespeare-macbeth.txt’) </a:t>
            </a:r>
            <a:endParaRPr/>
          </a:p>
          <a:p>
            <a:pPr marL="0" lvl="0" indent="0" algn="l" rtl="0">
              <a:lnSpc>
                <a:spcPct val="100000"/>
              </a:lnSpc>
              <a:spcBef>
                <a:spcPts val="320"/>
              </a:spcBef>
              <a:spcAft>
                <a:spcPts val="0"/>
              </a:spcAft>
              <a:buClr>
                <a:schemeClr val="dk1"/>
              </a:buClr>
              <a:buSzPts val="1600"/>
              <a:buFont typeface="Arial"/>
              <a:buNone/>
            </a:pPr>
            <a:r>
              <a:rPr lang="en-US" sz="1600"/>
              <a:t>&gt;&gt;&gt; macbeth_sentences </a:t>
            </a:r>
            <a:endParaRPr/>
          </a:p>
          <a:p>
            <a:pPr marL="0" lvl="0" indent="0" algn="l" rtl="0">
              <a:lnSpc>
                <a:spcPct val="100000"/>
              </a:lnSpc>
              <a:spcBef>
                <a:spcPts val="320"/>
              </a:spcBef>
              <a:spcAft>
                <a:spcPts val="0"/>
              </a:spcAft>
              <a:buClr>
                <a:schemeClr val="dk1"/>
              </a:buClr>
              <a:buSzPts val="1600"/>
              <a:buFont typeface="Arial"/>
              <a:buNone/>
            </a:pPr>
            <a:endParaRPr sz="1600">
              <a:solidFill>
                <a:srgbClr val="595959"/>
              </a:solidFill>
            </a:endParaRPr>
          </a:p>
          <a:p>
            <a:pPr marL="0" lvl="0" indent="0" algn="l" rtl="0">
              <a:lnSpc>
                <a:spcPct val="100000"/>
              </a:lnSpc>
              <a:spcBef>
                <a:spcPts val="320"/>
              </a:spcBef>
              <a:spcAft>
                <a:spcPts val="0"/>
              </a:spcAft>
              <a:buClr>
                <a:srgbClr val="595959"/>
              </a:buClr>
              <a:buSzPts val="1600"/>
              <a:buFont typeface="Arial"/>
              <a:buNone/>
            </a:pPr>
            <a:r>
              <a:rPr lang="en-US" sz="1600">
                <a:solidFill>
                  <a:srgbClr val="595959"/>
                </a:solidFill>
              </a:rPr>
              <a:t>[['[', 'The', 'Tragedie', 'of', 'Macbeth', 'by', 'William', 'Shakespeare', '1603', ']'], ['Actus', 'Primus', '.'], ...] </a:t>
            </a:r>
            <a:endParaRPr/>
          </a:p>
          <a:p>
            <a:pPr marL="0" lvl="0" indent="0" algn="l" rtl="0">
              <a:lnSpc>
                <a:spcPct val="100000"/>
              </a:lnSpc>
              <a:spcBef>
                <a:spcPts val="320"/>
              </a:spcBef>
              <a:spcAft>
                <a:spcPts val="0"/>
              </a:spcAft>
              <a:buClr>
                <a:schemeClr val="dk1"/>
              </a:buClr>
              <a:buSzPts val="1600"/>
              <a:buFont typeface="Arial"/>
              <a:buNone/>
            </a:pPr>
            <a:endParaRPr sz="1600"/>
          </a:p>
          <a:p>
            <a:pPr marL="0" lvl="0" indent="0" algn="l" rtl="0">
              <a:lnSpc>
                <a:spcPct val="100000"/>
              </a:lnSpc>
              <a:spcBef>
                <a:spcPts val="320"/>
              </a:spcBef>
              <a:spcAft>
                <a:spcPts val="0"/>
              </a:spcAft>
              <a:buClr>
                <a:schemeClr val="dk1"/>
              </a:buClr>
              <a:buSzPts val="1600"/>
              <a:buFont typeface="Arial"/>
              <a:buNone/>
            </a:pPr>
            <a:r>
              <a:rPr lang="en-US" sz="1600"/>
              <a:t>&gt;&gt;&gt; macbeth_sentences[1116] </a:t>
            </a:r>
            <a:endParaRPr/>
          </a:p>
          <a:p>
            <a:pPr marL="0" lvl="0" indent="0" algn="l" rtl="0">
              <a:lnSpc>
                <a:spcPct val="100000"/>
              </a:lnSpc>
              <a:spcBef>
                <a:spcPts val="320"/>
              </a:spcBef>
              <a:spcAft>
                <a:spcPts val="0"/>
              </a:spcAft>
              <a:buClr>
                <a:schemeClr val="dk1"/>
              </a:buClr>
              <a:buSzPts val="1600"/>
              <a:buFont typeface="Arial"/>
              <a:buNone/>
            </a:pPr>
            <a:endParaRPr sz="1600"/>
          </a:p>
          <a:p>
            <a:pPr marL="0" lvl="0" indent="0" algn="l" rtl="0">
              <a:lnSpc>
                <a:spcPct val="100000"/>
              </a:lnSpc>
              <a:spcBef>
                <a:spcPts val="320"/>
              </a:spcBef>
              <a:spcAft>
                <a:spcPts val="0"/>
              </a:spcAft>
              <a:buClr>
                <a:srgbClr val="595959"/>
              </a:buClr>
              <a:buSzPts val="1600"/>
              <a:buFont typeface="Arial"/>
              <a:buNone/>
            </a:pPr>
            <a:r>
              <a:rPr lang="en-US" sz="1600">
                <a:solidFill>
                  <a:srgbClr val="595959"/>
                </a:solidFill>
              </a:rPr>
              <a:t>['Double', ',', 'double', ',', 'toile', 'and', 'trouble', ';', 'Fire', 'burne', ',', 'and', 'Cauldron', 'bubble’] </a:t>
            </a:r>
            <a:endParaRPr/>
          </a:p>
          <a:p>
            <a:pPr marL="0" lvl="0" indent="0" algn="l" rtl="0">
              <a:lnSpc>
                <a:spcPct val="100000"/>
              </a:lnSpc>
              <a:spcBef>
                <a:spcPts val="320"/>
              </a:spcBef>
              <a:spcAft>
                <a:spcPts val="0"/>
              </a:spcAft>
              <a:buClr>
                <a:schemeClr val="dk1"/>
              </a:buClr>
              <a:buSzPts val="1600"/>
              <a:buFont typeface="Arial"/>
              <a:buNone/>
            </a:pPr>
            <a:endParaRPr sz="1600"/>
          </a:p>
          <a:p>
            <a:pPr marL="0" lvl="0" indent="0" algn="l" rtl="0">
              <a:lnSpc>
                <a:spcPct val="100000"/>
              </a:lnSpc>
              <a:spcBef>
                <a:spcPts val="320"/>
              </a:spcBef>
              <a:spcAft>
                <a:spcPts val="0"/>
              </a:spcAft>
              <a:buClr>
                <a:schemeClr val="dk1"/>
              </a:buClr>
              <a:buSzPts val="1600"/>
              <a:buFont typeface="Arial"/>
              <a:buNone/>
            </a:pPr>
            <a:r>
              <a:rPr lang="en-US" sz="1600"/>
              <a:t>&gt;&gt;&gt; longest_len = max(len(s) for s in macbeth_sentences) </a:t>
            </a:r>
            <a:endParaRPr/>
          </a:p>
          <a:p>
            <a:pPr marL="0" lvl="0" indent="0" algn="l" rtl="0">
              <a:lnSpc>
                <a:spcPct val="100000"/>
              </a:lnSpc>
              <a:spcBef>
                <a:spcPts val="320"/>
              </a:spcBef>
              <a:spcAft>
                <a:spcPts val="0"/>
              </a:spcAft>
              <a:buClr>
                <a:schemeClr val="dk1"/>
              </a:buClr>
              <a:buSzPts val="1600"/>
              <a:buFont typeface="Arial"/>
              <a:buNone/>
            </a:pPr>
            <a:r>
              <a:rPr lang="en-US" sz="1600"/>
              <a:t>&gt;&gt;&gt; [s for s in macbeth_sentences if len(s) == longest_len] </a:t>
            </a:r>
            <a:endParaRPr/>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0" lvl="0" indent="0" algn="l" rtl="0">
              <a:lnSpc>
                <a:spcPct val="100000"/>
              </a:lnSpc>
              <a:spcBef>
                <a:spcPts val="320"/>
              </a:spcBef>
              <a:spcAft>
                <a:spcPts val="0"/>
              </a:spcAft>
              <a:buClr>
                <a:srgbClr val="595959"/>
              </a:buClr>
              <a:buSzPts val="1600"/>
              <a:buFont typeface="Arial"/>
              <a:buNone/>
            </a:pPr>
            <a:r>
              <a:rPr lang="en-US" sz="1600">
                <a:solidFill>
                  <a:srgbClr val="595959"/>
                </a:solidFill>
              </a:rPr>
              <a:t>[['Doubtfull', 'it', 'stood', ',', 'As', 'two', 'spent', 'Swimmers', ',', 'that', 'doe', 'cling', 'together', ',', 'And', 'choake', 'their', 'Art', ':', 'The', 'mercilesse', 'Macdonwald', ...]]</a:t>
            </a:r>
            <a:endParaRPr/>
          </a:p>
          <a:p>
            <a:pPr marL="342900" lvl="0" indent="-190500" algn="l" rtl="0">
              <a:lnSpc>
                <a:spcPct val="100000"/>
              </a:lnSpc>
              <a:spcBef>
                <a:spcPts val="480"/>
              </a:spcBef>
              <a:spcAft>
                <a:spcPts val="0"/>
              </a:spcAft>
              <a:buClr>
                <a:schemeClr val="dk1"/>
              </a:buClr>
              <a:buSzPts val="2400"/>
              <a:buFont typeface="Arial"/>
              <a:buNone/>
            </a:pPr>
            <a:endParaRPr sz="2400"/>
          </a:p>
          <a:p>
            <a:pPr marL="342900" lvl="0" indent="-190500" algn="l" rtl="0">
              <a:lnSpc>
                <a:spcPct val="100000"/>
              </a:lnSpc>
              <a:spcBef>
                <a:spcPts val="480"/>
              </a:spcBef>
              <a:spcAft>
                <a:spcPts val="0"/>
              </a:spcAft>
              <a:buClr>
                <a:schemeClr val="dk1"/>
              </a:buClr>
              <a:buSzPts val="2400"/>
              <a:buFont typeface="Arial"/>
              <a:buNone/>
            </a:pPr>
            <a:endParaRPr sz="2400"/>
          </a:p>
          <a:p>
            <a:pPr marL="0" lvl="0" indent="0" algn="l" rtl="0">
              <a:lnSpc>
                <a:spcPct val="100000"/>
              </a:lnSpc>
              <a:spcBef>
                <a:spcPts val="480"/>
              </a:spcBef>
              <a:spcAft>
                <a:spcPts val="0"/>
              </a:spcAft>
              <a:buClr>
                <a:schemeClr val="dk1"/>
              </a:buClr>
              <a:buSzPts val="2400"/>
              <a:buFont typeface="Arial"/>
              <a:buNone/>
            </a:pPr>
            <a:endParaRPr sz="2400"/>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342900" lvl="0" indent="-139700" algn="l" rtl="0">
              <a:lnSpc>
                <a:spcPct val="100000"/>
              </a:lnSpc>
              <a:spcBef>
                <a:spcPts val="640"/>
              </a:spcBef>
              <a:spcAft>
                <a:spcPts val="0"/>
              </a:spcAft>
              <a:buClr>
                <a:schemeClr val="dk1"/>
              </a:buClr>
              <a:buSzPts val="3200"/>
              <a:buFont typeface="Arial"/>
              <a:buNone/>
            </a:pPr>
            <a:endParaRPr/>
          </a:p>
        </p:txBody>
      </p:sp>
      <p:sp>
        <p:nvSpPr>
          <p:cNvPr id="602" name="Google Shape;602;p52"/>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Gutenberg Corpus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53"/>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NLTK Corpus</a:t>
            </a:r>
            <a:endParaRPr/>
          </a:p>
        </p:txBody>
      </p:sp>
      <p:sp>
        <p:nvSpPr>
          <p:cNvPr id="609" name="Google Shape;609;p53"/>
          <p:cNvSpPr txBox="1">
            <a:spLocks noGrp="1"/>
          </p:cNvSpPr>
          <p:nvPr>
            <p:ph type="body" idx="1"/>
          </p:nvPr>
        </p:nvSpPr>
        <p:spPr>
          <a:xfrm>
            <a:off x="457200" y="1495325"/>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r>
              <a:rPr lang="en-US" sz="1800"/>
              <a:t>NLTK's small collection of web text includes:</a:t>
            </a:r>
            <a:endParaRPr/>
          </a:p>
          <a:p>
            <a:pPr marL="0" lvl="0" indent="0" algn="l" rtl="0">
              <a:lnSpc>
                <a:spcPct val="100000"/>
              </a:lnSpc>
              <a:spcBef>
                <a:spcPts val="360"/>
              </a:spcBef>
              <a:spcAft>
                <a:spcPts val="0"/>
              </a:spcAft>
              <a:buClr>
                <a:schemeClr val="dk1"/>
              </a:buClr>
              <a:buSzPts val="1800"/>
              <a:buFont typeface="Arial"/>
              <a:buNone/>
            </a:pPr>
            <a:r>
              <a:rPr lang="en-US" sz="1800"/>
              <a:t>    -  </a:t>
            </a:r>
            <a:r>
              <a:rPr lang="en-US" sz="1800">
                <a:solidFill>
                  <a:srgbClr val="7F7F7F"/>
                </a:solidFill>
              </a:rPr>
              <a:t>content from a Firefox discussion forum </a:t>
            </a:r>
            <a:endParaRPr/>
          </a:p>
          <a:p>
            <a:pPr marL="0" lvl="0" indent="0" algn="l" rtl="0">
              <a:lnSpc>
                <a:spcPct val="100000"/>
              </a:lnSpc>
              <a:spcBef>
                <a:spcPts val="360"/>
              </a:spcBef>
              <a:spcAft>
                <a:spcPts val="0"/>
              </a:spcAft>
              <a:buClr>
                <a:srgbClr val="7F7F7F"/>
              </a:buClr>
              <a:buSzPts val="1800"/>
              <a:buFont typeface="Arial"/>
              <a:buNone/>
            </a:pPr>
            <a:r>
              <a:rPr lang="en-US" sz="1800">
                <a:solidFill>
                  <a:srgbClr val="7F7F7F"/>
                </a:solidFill>
              </a:rPr>
              <a:t>    -  conversations overheard in New York </a:t>
            </a:r>
            <a:endParaRPr/>
          </a:p>
          <a:p>
            <a:pPr marL="0" lvl="0" indent="0" algn="l" rtl="0">
              <a:lnSpc>
                <a:spcPct val="100000"/>
              </a:lnSpc>
              <a:spcBef>
                <a:spcPts val="360"/>
              </a:spcBef>
              <a:spcAft>
                <a:spcPts val="0"/>
              </a:spcAft>
              <a:buClr>
                <a:srgbClr val="7F7F7F"/>
              </a:buClr>
              <a:buSzPts val="1800"/>
              <a:buFont typeface="Arial"/>
              <a:buNone/>
            </a:pPr>
            <a:r>
              <a:rPr lang="en-US" sz="1800">
                <a:solidFill>
                  <a:srgbClr val="7F7F7F"/>
                </a:solidFill>
              </a:rPr>
              <a:t>    -  the movie script of </a:t>
            </a:r>
            <a:r>
              <a:rPr lang="en-US" sz="1800" i="1">
                <a:solidFill>
                  <a:srgbClr val="7F7F7F"/>
                </a:solidFill>
              </a:rPr>
              <a:t>Pirates of the Carribean</a:t>
            </a:r>
            <a:r>
              <a:rPr lang="en-US" sz="1800">
                <a:solidFill>
                  <a:srgbClr val="7F7F7F"/>
                </a:solidFill>
              </a:rPr>
              <a:t> </a:t>
            </a:r>
            <a:endParaRPr/>
          </a:p>
          <a:p>
            <a:pPr marL="0" lvl="0" indent="0" algn="l" rtl="0">
              <a:lnSpc>
                <a:spcPct val="100000"/>
              </a:lnSpc>
              <a:spcBef>
                <a:spcPts val="360"/>
              </a:spcBef>
              <a:spcAft>
                <a:spcPts val="0"/>
              </a:spcAft>
              <a:buClr>
                <a:srgbClr val="7F7F7F"/>
              </a:buClr>
              <a:buSzPts val="1800"/>
              <a:buFont typeface="Arial"/>
              <a:buNone/>
            </a:pPr>
            <a:r>
              <a:rPr lang="en-US" sz="1800">
                <a:solidFill>
                  <a:srgbClr val="7F7F7F"/>
                </a:solidFill>
              </a:rPr>
              <a:t>    -  personal advertisements, and wine reviews</a:t>
            </a:r>
            <a:endParaRPr/>
          </a:p>
          <a:p>
            <a:pPr marL="0" lvl="0" indent="0" algn="l" rtl="0">
              <a:lnSpc>
                <a:spcPct val="100000"/>
              </a:lnSpc>
              <a:spcBef>
                <a:spcPts val="360"/>
              </a:spcBef>
              <a:spcAft>
                <a:spcPts val="0"/>
              </a:spcAft>
              <a:buClr>
                <a:schemeClr val="dk1"/>
              </a:buClr>
              <a:buSzPts val="1800"/>
              <a:buFont typeface="Arial"/>
              <a:buNone/>
            </a:pPr>
            <a:endParaRPr sz="1800"/>
          </a:p>
          <a:p>
            <a:pPr marL="0" lvl="0" indent="0" algn="l" rtl="0">
              <a:lnSpc>
                <a:spcPct val="100000"/>
              </a:lnSpc>
              <a:spcBef>
                <a:spcPts val="360"/>
              </a:spcBef>
              <a:spcAft>
                <a:spcPts val="0"/>
              </a:spcAft>
              <a:buClr>
                <a:schemeClr val="dk1"/>
              </a:buClr>
              <a:buSzPts val="1800"/>
              <a:buFont typeface="Arial"/>
              <a:buNone/>
            </a:pPr>
            <a:r>
              <a:rPr lang="en-US" sz="1800"/>
              <a:t>&gt;&gt;&gt; from nltk.corpus import webtext </a:t>
            </a:r>
            <a:endParaRPr/>
          </a:p>
          <a:p>
            <a:pPr marL="0" lvl="0" indent="0" algn="l" rtl="0">
              <a:lnSpc>
                <a:spcPct val="100000"/>
              </a:lnSpc>
              <a:spcBef>
                <a:spcPts val="360"/>
              </a:spcBef>
              <a:spcAft>
                <a:spcPts val="0"/>
              </a:spcAft>
              <a:buClr>
                <a:schemeClr val="dk1"/>
              </a:buClr>
              <a:buSzPts val="1800"/>
              <a:buFont typeface="Arial"/>
              <a:buNone/>
            </a:pPr>
            <a:r>
              <a:rPr lang="en-US" sz="1800"/>
              <a:t>&gt;&gt;&gt; for fileid in webtext.fileids(): </a:t>
            </a:r>
            <a:endParaRPr/>
          </a:p>
          <a:p>
            <a:pPr marL="0" lvl="0" indent="0" algn="l" rtl="0">
              <a:lnSpc>
                <a:spcPct val="100000"/>
              </a:lnSpc>
              <a:spcBef>
                <a:spcPts val="360"/>
              </a:spcBef>
              <a:spcAft>
                <a:spcPts val="0"/>
              </a:spcAft>
              <a:buClr>
                <a:schemeClr val="dk1"/>
              </a:buClr>
              <a:buSzPts val="1800"/>
              <a:buFont typeface="Arial"/>
              <a:buNone/>
            </a:pPr>
            <a:r>
              <a:rPr lang="en-US" sz="1800"/>
              <a:t>       ... print(fileid, webtext.raw(fileid)[:65], '...’) </a:t>
            </a:r>
            <a:endParaRPr/>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0" lvl="0" indent="0" algn="l" rtl="0">
              <a:lnSpc>
                <a:spcPct val="100000"/>
              </a:lnSpc>
              <a:spcBef>
                <a:spcPts val="320"/>
              </a:spcBef>
              <a:spcAft>
                <a:spcPts val="0"/>
              </a:spcAft>
              <a:buClr>
                <a:srgbClr val="595959"/>
              </a:buClr>
              <a:buSzPts val="1600"/>
              <a:buFont typeface="Arial"/>
              <a:buNone/>
            </a:pPr>
            <a:r>
              <a:rPr lang="en-US" sz="1600">
                <a:solidFill>
                  <a:srgbClr val="595959"/>
                </a:solidFill>
              </a:rPr>
              <a:t>... firefox.txt Cookie Manager: "Don't allow sites that set removed cookies to se... grail.txt SCENE 1: [wind] [clop clop clop] KING ARTHUR: Whoa there! [clop... overheard.txt White guy: So, do you have any plans for this evening? Asian girl... pirates.txt PIRATES OF THE CARRIBEAN: DEAD MAN'S CHEST, by Ted Elliott &amp; Terr... singles.txt 25 SEXY MALE, seeks attrac older single lady, for discreet encoun... wine.txt Lovely delicate, fragrant Rhone wine. Polished leather and strawb...</a:t>
            </a:r>
            <a:endParaRPr/>
          </a:p>
          <a:p>
            <a:pPr marL="342900" lvl="0" indent="-190500" algn="l" rtl="0">
              <a:lnSpc>
                <a:spcPct val="100000"/>
              </a:lnSpc>
              <a:spcBef>
                <a:spcPts val="480"/>
              </a:spcBef>
              <a:spcAft>
                <a:spcPts val="0"/>
              </a:spcAft>
              <a:buClr>
                <a:schemeClr val="dk1"/>
              </a:buClr>
              <a:buSzPts val="2400"/>
              <a:buFont typeface="Arial"/>
              <a:buNone/>
            </a:pPr>
            <a:endParaRPr sz="2400"/>
          </a:p>
          <a:p>
            <a:pPr marL="0" lvl="0" indent="0" algn="l" rtl="0">
              <a:lnSpc>
                <a:spcPct val="100000"/>
              </a:lnSpc>
              <a:spcBef>
                <a:spcPts val="480"/>
              </a:spcBef>
              <a:spcAft>
                <a:spcPts val="0"/>
              </a:spcAft>
              <a:buClr>
                <a:schemeClr val="dk1"/>
              </a:buClr>
              <a:buSzPts val="2400"/>
              <a:buFont typeface="Arial"/>
              <a:buNone/>
            </a:pPr>
            <a:endParaRPr sz="2400"/>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342900" lvl="0" indent="-139700" algn="l" rtl="0">
              <a:lnSpc>
                <a:spcPct val="100000"/>
              </a:lnSpc>
              <a:spcBef>
                <a:spcPts val="640"/>
              </a:spcBef>
              <a:spcAft>
                <a:spcPts val="0"/>
              </a:spcAft>
              <a:buClr>
                <a:schemeClr val="dk1"/>
              </a:buClr>
              <a:buSzPts val="3200"/>
              <a:buFont typeface="Arial"/>
              <a:buNone/>
            </a:pPr>
            <a:endParaRPr/>
          </a:p>
        </p:txBody>
      </p:sp>
      <p:sp>
        <p:nvSpPr>
          <p:cNvPr id="610" name="Google Shape;610;p53"/>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Web and Chat Text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54"/>
          <p:cNvSpPr txBox="1">
            <a:spLocks noGrp="1"/>
          </p:cNvSpPr>
          <p:nvPr>
            <p:ph type="title"/>
          </p:nvPr>
        </p:nvSpPr>
        <p:spPr>
          <a:xfrm>
            <a:off x="457200" y="45066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NLTK Corpus (cont.)</a:t>
            </a:r>
            <a:endParaRPr/>
          </a:p>
        </p:txBody>
      </p:sp>
      <p:sp>
        <p:nvSpPr>
          <p:cNvPr id="617" name="Google Shape;617;p54"/>
          <p:cNvSpPr txBox="1">
            <a:spLocks noGrp="1"/>
          </p:cNvSpPr>
          <p:nvPr>
            <p:ph type="body" idx="1"/>
          </p:nvPr>
        </p:nvSpPr>
        <p:spPr>
          <a:xfrm>
            <a:off x="457200" y="1593667"/>
            <a:ext cx="8229600" cy="510202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000"/>
              <a:buFont typeface="Arial"/>
              <a:buChar char="•"/>
            </a:pPr>
            <a:r>
              <a:rPr lang="en-US" sz="2000"/>
              <a:t>There is also a corpus of instant messaging chat sessions, originally collected by the Naval Postgraduate School for research on automatic detection of Internet predators. </a:t>
            </a:r>
            <a:endParaRPr/>
          </a:p>
          <a:p>
            <a:pPr marL="742950" lvl="1" indent="-285750" algn="l" rtl="0">
              <a:lnSpc>
                <a:spcPct val="100000"/>
              </a:lnSpc>
              <a:spcBef>
                <a:spcPts val="360"/>
              </a:spcBef>
              <a:spcAft>
                <a:spcPts val="0"/>
              </a:spcAft>
              <a:buClr>
                <a:srgbClr val="7F7F7F"/>
              </a:buClr>
              <a:buSzPts val="1800"/>
              <a:buFont typeface="Arial"/>
              <a:buChar char="•"/>
            </a:pPr>
            <a:r>
              <a:rPr lang="en-US" sz="1800">
                <a:solidFill>
                  <a:srgbClr val="7F7F7F"/>
                </a:solidFill>
              </a:rPr>
              <a:t>The corpus contains over 10,000 posts, anonymized by replacing usernames with generic names of the form "UserNNN", and manually edited to remove any other identifying information.</a:t>
            </a:r>
            <a:endParaRPr/>
          </a:p>
          <a:p>
            <a:pPr marL="742950" lvl="1" indent="-171450" algn="l" rtl="0">
              <a:lnSpc>
                <a:spcPct val="100000"/>
              </a:lnSpc>
              <a:spcBef>
                <a:spcPts val="360"/>
              </a:spcBef>
              <a:spcAft>
                <a:spcPts val="0"/>
              </a:spcAft>
              <a:buClr>
                <a:schemeClr val="dk1"/>
              </a:buClr>
              <a:buSzPts val="1800"/>
              <a:buFont typeface="Arial"/>
              <a:buNone/>
            </a:pPr>
            <a:endParaRPr sz="1800">
              <a:solidFill>
                <a:srgbClr val="7F7F7F"/>
              </a:solidFill>
            </a:endParaRPr>
          </a:p>
          <a:p>
            <a:pPr marL="742950" lvl="1" indent="-285750" algn="l" rtl="0">
              <a:lnSpc>
                <a:spcPct val="100000"/>
              </a:lnSpc>
              <a:spcBef>
                <a:spcPts val="360"/>
              </a:spcBef>
              <a:spcAft>
                <a:spcPts val="0"/>
              </a:spcAft>
              <a:buClr>
                <a:srgbClr val="7F7F7F"/>
              </a:buClr>
              <a:buSzPts val="1800"/>
              <a:buFont typeface="Arial"/>
              <a:buChar char="•"/>
            </a:pPr>
            <a:r>
              <a:rPr lang="en-US" sz="1800">
                <a:solidFill>
                  <a:srgbClr val="7F7F7F"/>
                </a:solidFill>
              </a:rPr>
              <a:t>The corpus is organized into 15 files, where each file contains several hundred posts collected on a given date, for an age-specific chatroom (teens, 20s, 30s, 40s, plus a generic chatroom).</a:t>
            </a:r>
            <a:endParaRPr/>
          </a:p>
          <a:p>
            <a:pPr marL="742950" lvl="1" indent="-171450" algn="l" rtl="0">
              <a:lnSpc>
                <a:spcPct val="100000"/>
              </a:lnSpc>
              <a:spcBef>
                <a:spcPts val="360"/>
              </a:spcBef>
              <a:spcAft>
                <a:spcPts val="0"/>
              </a:spcAft>
              <a:buClr>
                <a:schemeClr val="dk1"/>
              </a:buClr>
              <a:buSzPts val="1800"/>
              <a:buFont typeface="Arial"/>
              <a:buNone/>
            </a:pPr>
            <a:endParaRPr sz="1800">
              <a:solidFill>
                <a:srgbClr val="7F7F7F"/>
              </a:solidFill>
            </a:endParaRPr>
          </a:p>
          <a:p>
            <a:pPr marL="742950" lvl="1" indent="-285750" algn="l" rtl="0">
              <a:lnSpc>
                <a:spcPct val="100000"/>
              </a:lnSpc>
              <a:spcBef>
                <a:spcPts val="360"/>
              </a:spcBef>
              <a:spcAft>
                <a:spcPts val="0"/>
              </a:spcAft>
              <a:buClr>
                <a:srgbClr val="7F7F7F"/>
              </a:buClr>
              <a:buSzPts val="1800"/>
              <a:buFont typeface="Arial"/>
              <a:buChar char="•"/>
            </a:pPr>
            <a:r>
              <a:rPr lang="en-US" sz="1800">
                <a:solidFill>
                  <a:srgbClr val="7F7F7F"/>
                </a:solidFill>
              </a:rPr>
              <a:t>Anonymized, POS-tagged and dialogue-act tagged.</a:t>
            </a:r>
            <a:endParaRPr/>
          </a:p>
          <a:p>
            <a:pPr marL="0" lvl="0" indent="0" algn="l" rtl="0">
              <a:lnSpc>
                <a:spcPct val="100000"/>
              </a:lnSpc>
              <a:spcBef>
                <a:spcPts val="400"/>
              </a:spcBef>
              <a:spcAft>
                <a:spcPts val="0"/>
              </a:spcAft>
              <a:buClr>
                <a:schemeClr val="dk1"/>
              </a:buClr>
              <a:buSzPts val="2000"/>
              <a:buFont typeface="Arial"/>
              <a:buNone/>
            </a:pPr>
            <a:endParaRPr sz="2000">
              <a:solidFill>
                <a:srgbClr val="595959"/>
              </a:solidFill>
            </a:endParaRPr>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342900" lvl="0" indent="-139700" algn="l" rtl="0">
              <a:lnSpc>
                <a:spcPct val="100000"/>
              </a:lnSpc>
              <a:spcBef>
                <a:spcPts val="640"/>
              </a:spcBef>
              <a:spcAft>
                <a:spcPts val="0"/>
              </a:spcAft>
              <a:buClr>
                <a:schemeClr val="dk1"/>
              </a:buClr>
              <a:buSzPts val="3200"/>
              <a:buFont typeface="Arial"/>
              <a:buNone/>
            </a:pPr>
            <a:endParaRPr/>
          </a:p>
        </p:txBody>
      </p:sp>
      <p:sp>
        <p:nvSpPr>
          <p:cNvPr id="618" name="Google Shape;618;p54"/>
          <p:cNvSpPr/>
          <p:nvPr/>
        </p:nvSpPr>
        <p:spPr>
          <a:xfrm>
            <a:off x="302840" y="1054477"/>
            <a:ext cx="8517632"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55"/>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NLTK Corpus</a:t>
            </a:r>
            <a:endParaRPr/>
          </a:p>
        </p:txBody>
      </p:sp>
      <p:sp>
        <p:nvSpPr>
          <p:cNvPr id="625" name="Google Shape;625;p55"/>
          <p:cNvSpPr txBox="1">
            <a:spLocks noGrp="1"/>
          </p:cNvSpPr>
          <p:nvPr>
            <p:ph type="body" idx="1"/>
          </p:nvPr>
        </p:nvSpPr>
        <p:spPr>
          <a:xfrm>
            <a:off x="437392" y="908720"/>
            <a:ext cx="8229600" cy="510202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Font typeface="Arial"/>
              <a:buNone/>
            </a:pPr>
            <a:endParaRPr sz="2000">
              <a:solidFill>
                <a:srgbClr val="595959"/>
              </a:solidFill>
            </a:endParaRPr>
          </a:p>
          <a:p>
            <a:pPr marL="0" lvl="0" indent="0" algn="l" rtl="0">
              <a:lnSpc>
                <a:spcPct val="100000"/>
              </a:lnSpc>
              <a:spcBef>
                <a:spcPts val="400"/>
              </a:spcBef>
              <a:spcAft>
                <a:spcPts val="0"/>
              </a:spcAft>
              <a:buClr>
                <a:schemeClr val="dk1"/>
              </a:buClr>
              <a:buSzPts val="2000"/>
              <a:buFont typeface="Arial"/>
              <a:buNone/>
            </a:pPr>
            <a:r>
              <a:rPr lang="en-US" sz="2000"/>
              <a:t>&gt;&gt; from nltk.corpus import nps_chat</a:t>
            </a:r>
            <a:endParaRPr sz="2000"/>
          </a:p>
          <a:p>
            <a:pPr marL="0" lvl="0" indent="0" algn="l" rtl="0">
              <a:lnSpc>
                <a:spcPct val="100000"/>
              </a:lnSpc>
              <a:spcBef>
                <a:spcPts val="400"/>
              </a:spcBef>
              <a:spcAft>
                <a:spcPts val="0"/>
              </a:spcAft>
              <a:buClr>
                <a:schemeClr val="dk1"/>
              </a:buClr>
              <a:buSzPts val="2000"/>
              <a:buFont typeface="Arial"/>
              <a:buNone/>
            </a:pPr>
            <a:r>
              <a:rPr lang="en-US" sz="2000"/>
              <a:t>&gt;&gt; nltk.download(</a:t>
            </a:r>
            <a:r>
              <a:rPr lang="en-US" sz="2000" i="1"/>
              <a:t>'nps_chat’</a:t>
            </a:r>
            <a:r>
              <a:rPr lang="en-US" sz="2000"/>
              <a:t>)</a:t>
            </a:r>
            <a:endParaRPr/>
          </a:p>
          <a:p>
            <a:pPr marL="0" lvl="0" indent="0" algn="l" rtl="0">
              <a:lnSpc>
                <a:spcPct val="100000"/>
              </a:lnSpc>
              <a:spcBef>
                <a:spcPts val="400"/>
              </a:spcBef>
              <a:spcAft>
                <a:spcPts val="0"/>
              </a:spcAft>
              <a:buClr>
                <a:schemeClr val="dk1"/>
              </a:buClr>
              <a:buSzPts val="2000"/>
              <a:buFont typeface="Arial"/>
              <a:buNone/>
            </a:pPr>
            <a:r>
              <a:rPr lang="en-US" sz="2000"/>
              <a:t>&gt;&gt; print(nltk.corpus.nps_chat.words())</a:t>
            </a:r>
            <a:endParaRPr/>
          </a:p>
          <a:p>
            <a:pPr marL="342900" lvl="0" indent="-215900" algn="l" rtl="0">
              <a:lnSpc>
                <a:spcPct val="100000"/>
              </a:lnSpc>
              <a:spcBef>
                <a:spcPts val="400"/>
              </a:spcBef>
              <a:spcAft>
                <a:spcPts val="0"/>
              </a:spcAft>
              <a:buClr>
                <a:schemeClr val="dk1"/>
              </a:buClr>
              <a:buSzPts val="2000"/>
              <a:buFont typeface="Arial"/>
              <a:buNone/>
            </a:pPr>
            <a:endParaRPr sz="2000">
              <a:solidFill>
                <a:srgbClr val="7F7F7F"/>
              </a:solidFill>
            </a:endParaRPr>
          </a:p>
          <a:p>
            <a:pPr marL="0" lvl="0" indent="0" algn="l" rtl="0">
              <a:lnSpc>
                <a:spcPct val="100000"/>
              </a:lnSpc>
              <a:spcBef>
                <a:spcPts val="400"/>
              </a:spcBef>
              <a:spcAft>
                <a:spcPts val="0"/>
              </a:spcAft>
              <a:buClr>
                <a:srgbClr val="595959"/>
              </a:buClr>
              <a:buSzPts val="2000"/>
              <a:buFont typeface="Arial"/>
              <a:buNone/>
            </a:pPr>
            <a:r>
              <a:rPr lang="en-US" sz="2000">
                <a:solidFill>
                  <a:srgbClr val="595959"/>
                </a:solidFill>
              </a:rPr>
              <a:t>['now', 'im', 'left', 'with', 'this', 'gay', ...] </a:t>
            </a:r>
            <a:endParaRPr/>
          </a:p>
          <a:p>
            <a:pPr marL="342900" lvl="0" indent="-215900" algn="l" rtl="0">
              <a:lnSpc>
                <a:spcPct val="100000"/>
              </a:lnSpc>
              <a:spcBef>
                <a:spcPts val="400"/>
              </a:spcBef>
              <a:spcAft>
                <a:spcPts val="0"/>
              </a:spcAft>
              <a:buClr>
                <a:schemeClr val="dk1"/>
              </a:buClr>
              <a:buSzPts val="2000"/>
              <a:buFont typeface="Arial"/>
              <a:buNone/>
            </a:pPr>
            <a:endParaRPr sz="2000"/>
          </a:p>
          <a:p>
            <a:pPr marL="0" lvl="0" indent="0" algn="l" rtl="0">
              <a:lnSpc>
                <a:spcPct val="100000"/>
              </a:lnSpc>
              <a:spcBef>
                <a:spcPts val="400"/>
              </a:spcBef>
              <a:spcAft>
                <a:spcPts val="0"/>
              </a:spcAft>
              <a:buClr>
                <a:schemeClr val="dk1"/>
              </a:buClr>
              <a:buSzPts val="2000"/>
              <a:buFont typeface="Arial"/>
              <a:buNone/>
            </a:pPr>
            <a:r>
              <a:rPr lang="en-US" sz="2000"/>
              <a:t>&gt;&gt;&gt; print(nltk.corpus.nps_chat.tagged_words()) </a:t>
            </a:r>
            <a:endParaRPr/>
          </a:p>
          <a:p>
            <a:pPr marL="0" lvl="0" indent="0" algn="l" rtl="0">
              <a:lnSpc>
                <a:spcPct val="100000"/>
              </a:lnSpc>
              <a:spcBef>
                <a:spcPts val="400"/>
              </a:spcBef>
              <a:spcAft>
                <a:spcPts val="0"/>
              </a:spcAft>
              <a:buClr>
                <a:schemeClr val="dk1"/>
              </a:buClr>
              <a:buSzPts val="2000"/>
              <a:buFont typeface="Arial"/>
              <a:buNone/>
            </a:pPr>
            <a:endParaRPr sz="2000"/>
          </a:p>
          <a:p>
            <a:pPr marL="0" lvl="0" indent="0" algn="l" rtl="0">
              <a:lnSpc>
                <a:spcPct val="100000"/>
              </a:lnSpc>
              <a:spcBef>
                <a:spcPts val="400"/>
              </a:spcBef>
              <a:spcAft>
                <a:spcPts val="0"/>
              </a:spcAft>
              <a:buClr>
                <a:srgbClr val="595959"/>
              </a:buClr>
              <a:buSzPts val="2000"/>
              <a:buFont typeface="Arial"/>
              <a:buNone/>
            </a:pPr>
            <a:r>
              <a:rPr lang="en-US" sz="2000">
                <a:solidFill>
                  <a:srgbClr val="595959"/>
                </a:solidFill>
              </a:rPr>
              <a:t>[('now', 'RB'), ('im', 'PRP'), ('left', 'VBD'), ...]</a:t>
            </a:r>
            <a:endParaRPr/>
          </a:p>
          <a:p>
            <a:pPr marL="0" lvl="0" indent="0" algn="l" rtl="0">
              <a:lnSpc>
                <a:spcPct val="100000"/>
              </a:lnSpc>
              <a:spcBef>
                <a:spcPts val="400"/>
              </a:spcBef>
              <a:spcAft>
                <a:spcPts val="0"/>
              </a:spcAft>
              <a:buClr>
                <a:schemeClr val="dk1"/>
              </a:buClr>
              <a:buSzPts val="2000"/>
              <a:buFont typeface="Arial"/>
              <a:buNone/>
            </a:pPr>
            <a:endParaRPr sz="2000">
              <a:solidFill>
                <a:srgbClr val="595959"/>
              </a:solidFill>
            </a:endParaRPr>
          </a:p>
          <a:p>
            <a:pPr marL="0" lvl="0" indent="0" algn="l" rtl="0">
              <a:lnSpc>
                <a:spcPct val="100000"/>
              </a:lnSpc>
              <a:spcBef>
                <a:spcPts val="360"/>
              </a:spcBef>
              <a:spcAft>
                <a:spcPts val="0"/>
              </a:spcAft>
              <a:buClr>
                <a:schemeClr val="dk1"/>
              </a:buClr>
              <a:buSzPts val="1800"/>
              <a:buFont typeface="Arial"/>
              <a:buNone/>
            </a:pPr>
            <a:endParaRPr sz="1800">
              <a:solidFill>
                <a:srgbClr val="7F7F7F"/>
              </a:solidFill>
            </a:endParaRPr>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0" lvl="0" indent="0" algn="l" rtl="0">
              <a:lnSpc>
                <a:spcPct val="100000"/>
              </a:lnSpc>
              <a:spcBef>
                <a:spcPts val="360"/>
              </a:spcBef>
              <a:spcAft>
                <a:spcPts val="0"/>
              </a:spcAft>
              <a:buClr>
                <a:srgbClr val="595959"/>
              </a:buClr>
              <a:buSzPts val="1800"/>
              <a:buFont typeface="Arial"/>
              <a:buNone/>
            </a:pPr>
            <a:r>
              <a:rPr lang="en-US" sz="1800">
                <a:solidFill>
                  <a:srgbClr val="595959"/>
                </a:solidFill>
              </a:rPr>
              <a:t>	</a:t>
            </a:r>
            <a:endParaRPr/>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342900" lvl="0" indent="-139700" algn="l" rtl="0">
              <a:lnSpc>
                <a:spcPct val="100000"/>
              </a:lnSpc>
              <a:spcBef>
                <a:spcPts val="640"/>
              </a:spcBef>
              <a:spcAft>
                <a:spcPts val="0"/>
              </a:spcAft>
              <a:buClr>
                <a:schemeClr val="dk1"/>
              </a:buClr>
              <a:buSzPts val="3200"/>
              <a:buFont typeface="Arial"/>
              <a:buNone/>
            </a:pPr>
            <a:endParaRPr/>
          </a:p>
        </p:txBody>
      </p:sp>
      <p:sp>
        <p:nvSpPr>
          <p:cNvPr id="626" name="Google Shape;626;p55"/>
          <p:cNvSpPr/>
          <p:nvPr/>
        </p:nvSpPr>
        <p:spPr>
          <a:xfrm>
            <a:off x="302840" y="1054477"/>
            <a:ext cx="8517632" cy="1754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56"/>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NLTK Corpus</a:t>
            </a:r>
            <a:endParaRPr/>
          </a:p>
        </p:txBody>
      </p:sp>
      <p:sp>
        <p:nvSpPr>
          <p:cNvPr id="633" name="Google Shape;633;p56"/>
          <p:cNvSpPr txBox="1">
            <a:spLocks noGrp="1"/>
          </p:cNvSpPr>
          <p:nvPr>
            <p:ph type="body" idx="1"/>
          </p:nvPr>
        </p:nvSpPr>
        <p:spPr>
          <a:xfrm>
            <a:off x="437392" y="908720"/>
            <a:ext cx="8229600" cy="510202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Font typeface="Arial"/>
              <a:buNone/>
            </a:pPr>
            <a:r>
              <a:rPr lang="en-US" sz="2000"/>
              <a:t>&gt;&gt;&gt; print(nltk.corpus.nps_chat.xml_posts())  </a:t>
            </a:r>
            <a:endParaRPr/>
          </a:p>
          <a:p>
            <a:pPr marL="0" lvl="0" indent="0" algn="l" rtl="0">
              <a:lnSpc>
                <a:spcPct val="100000"/>
              </a:lnSpc>
              <a:spcBef>
                <a:spcPts val="400"/>
              </a:spcBef>
              <a:spcAft>
                <a:spcPts val="0"/>
              </a:spcAft>
              <a:buClr>
                <a:schemeClr val="dk1"/>
              </a:buClr>
              <a:buSzPts val="2000"/>
              <a:buFont typeface="Arial"/>
              <a:buNone/>
            </a:pPr>
            <a:endParaRPr sz="2000"/>
          </a:p>
          <a:p>
            <a:pPr marL="0" lvl="0" indent="0" algn="l" rtl="0">
              <a:lnSpc>
                <a:spcPct val="100000"/>
              </a:lnSpc>
              <a:spcBef>
                <a:spcPts val="400"/>
              </a:spcBef>
              <a:spcAft>
                <a:spcPts val="0"/>
              </a:spcAft>
              <a:buClr>
                <a:srgbClr val="595959"/>
              </a:buClr>
              <a:buSzPts val="2000"/>
              <a:buFont typeface="Arial"/>
              <a:buNone/>
            </a:pPr>
            <a:r>
              <a:rPr lang="en-US" sz="2000">
                <a:solidFill>
                  <a:srgbClr val="595959"/>
                </a:solidFill>
              </a:rPr>
              <a:t>[&lt;Element 'Post' at 0...&gt;, &lt;Element 'Post' at 0...&gt;, ...] </a:t>
            </a:r>
            <a:endParaRPr/>
          </a:p>
          <a:p>
            <a:pPr marL="0" lvl="0" indent="0" algn="l" rtl="0">
              <a:lnSpc>
                <a:spcPct val="100000"/>
              </a:lnSpc>
              <a:spcBef>
                <a:spcPts val="400"/>
              </a:spcBef>
              <a:spcAft>
                <a:spcPts val="0"/>
              </a:spcAft>
              <a:buClr>
                <a:schemeClr val="dk1"/>
              </a:buClr>
              <a:buSzPts val="2000"/>
              <a:buFont typeface="Arial"/>
              <a:buNone/>
            </a:pPr>
            <a:endParaRPr sz="2000"/>
          </a:p>
          <a:p>
            <a:pPr marL="0" lvl="0" indent="0" algn="l" rtl="0">
              <a:lnSpc>
                <a:spcPct val="100000"/>
              </a:lnSpc>
              <a:spcBef>
                <a:spcPts val="400"/>
              </a:spcBef>
              <a:spcAft>
                <a:spcPts val="0"/>
              </a:spcAft>
              <a:buClr>
                <a:schemeClr val="dk1"/>
              </a:buClr>
              <a:buSzPts val="2000"/>
              <a:buFont typeface="Arial"/>
              <a:buNone/>
            </a:pPr>
            <a:r>
              <a:rPr lang="en-US" sz="2000"/>
              <a:t>&gt;&gt;&gt; posts = nltk.corpus.nps_chat.xml_posts() </a:t>
            </a:r>
            <a:endParaRPr/>
          </a:p>
          <a:p>
            <a:pPr marL="0" lvl="0" indent="0" algn="l" rtl="0">
              <a:lnSpc>
                <a:spcPct val="100000"/>
              </a:lnSpc>
              <a:spcBef>
                <a:spcPts val="400"/>
              </a:spcBef>
              <a:spcAft>
                <a:spcPts val="0"/>
              </a:spcAft>
              <a:buClr>
                <a:schemeClr val="dk1"/>
              </a:buClr>
              <a:buSzPts val="2000"/>
              <a:buFont typeface="Arial"/>
              <a:buNone/>
            </a:pPr>
            <a:endParaRPr sz="2000"/>
          </a:p>
          <a:p>
            <a:pPr marL="0" lvl="0" indent="0" algn="l" rtl="0">
              <a:lnSpc>
                <a:spcPct val="100000"/>
              </a:lnSpc>
              <a:spcBef>
                <a:spcPts val="400"/>
              </a:spcBef>
              <a:spcAft>
                <a:spcPts val="0"/>
              </a:spcAft>
              <a:buClr>
                <a:schemeClr val="dk1"/>
              </a:buClr>
              <a:buSzPts val="2000"/>
              <a:buFont typeface="Arial"/>
              <a:buNone/>
            </a:pPr>
            <a:r>
              <a:rPr lang="en-US" sz="2000"/>
              <a:t>&gt;&gt;&gt; sorted(nltk.FreqDist(p.attrib['class'] for p in posts).keys()) </a:t>
            </a:r>
            <a:endParaRPr/>
          </a:p>
          <a:p>
            <a:pPr marL="0" lvl="0" indent="0" algn="l" rtl="0">
              <a:lnSpc>
                <a:spcPct val="100000"/>
              </a:lnSpc>
              <a:spcBef>
                <a:spcPts val="400"/>
              </a:spcBef>
              <a:spcAft>
                <a:spcPts val="0"/>
              </a:spcAft>
              <a:buClr>
                <a:schemeClr val="dk1"/>
              </a:buClr>
              <a:buSzPts val="2000"/>
              <a:buFont typeface="Arial"/>
              <a:buNone/>
            </a:pPr>
            <a:endParaRPr sz="2000"/>
          </a:p>
          <a:p>
            <a:pPr marL="0" lvl="0" indent="0" algn="l" rtl="0">
              <a:lnSpc>
                <a:spcPct val="100000"/>
              </a:lnSpc>
              <a:spcBef>
                <a:spcPts val="400"/>
              </a:spcBef>
              <a:spcAft>
                <a:spcPts val="0"/>
              </a:spcAft>
              <a:buClr>
                <a:srgbClr val="595959"/>
              </a:buClr>
              <a:buSzPts val="2000"/>
              <a:buFont typeface="Arial"/>
              <a:buNone/>
            </a:pPr>
            <a:r>
              <a:rPr lang="en-US" sz="2000">
                <a:solidFill>
                  <a:srgbClr val="595959"/>
                </a:solidFill>
              </a:rPr>
              <a:t>['Accept', 'Bye', 'Clarify', 'Continuer', 'Emotion', 'Emphasis', 'Greet', 'Other', 'Reject', 'Statement', 'System', 'nAnswer', 'whQuestion', 'yAnswer', 'ynQuestion’] </a:t>
            </a:r>
            <a:endParaRPr/>
          </a:p>
          <a:p>
            <a:pPr marL="0" lvl="0" indent="0" algn="l" rtl="0">
              <a:lnSpc>
                <a:spcPct val="100000"/>
              </a:lnSpc>
              <a:spcBef>
                <a:spcPts val="400"/>
              </a:spcBef>
              <a:spcAft>
                <a:spcPts val="0"/>
              </a:spcAft>
              <a:buClr>
                <a:schemeClr val="dk1"/>
              </a:buClr>
              <a:buSzPts val="2000"/>
              <a:buFont typeface="Arial"/>
              <a:buNone/>
            </a:pPr>
            <a:endParaRPr sz="2000"/>
          </a:p>
          <a:p>
            <a:pPr marL="0" lvl="0" indent="0" algn="l" rtl="0">
              <a:lnSpc>
                <a:spcPct val="100000"/>
              </a:lnSpc>
              <a:spcBef>
                <a:spcPts val="400"/>
              </a:spcBef>
              <a:spcAft>
                <a:spcPts val="0"/>
              </a:spcAft>
              <a:buClr>
                <a:schemeClr val="dk1"/>
              </a:buClr>
              <a:buSzPts val="2000"/>
              <a:buFont typeface="Arial"/>
              <a:buNone/>
            </a:pPr>
            <a:r>
              <a:rPr lang="en-US" sz="2000"/>
              <a:t>&gt;&gt;&gt; posts[4].text </a:t>
            </a:r>
            <a:endParaRPr/>
          </a:p>
          <a:p>
            <a:pPr marL="0" lvl="0" indent="0" algn="l" rtl="0">
              <a:lnSpc>
                <a:spcPct val="100000"/>
              </a:lnSpc>
              <a:spcBef>
                <a:spcPts val="400"/>
              </a:spcBef>
              <a:spcAft>
                <a:spcPts val="0"/>
              </a:spcAft>
              <a:buClr>
                <a:schemeClr val="dk1"/>
              </a:buClr>
              <a:buSzPts val="2000"/>
              <a:buFont typeface="Arial"/>
              <a:buNone/>
            </a:pPr>
            <a:endParaRPr sz="2000"/>
          </a:p>
          <a:p>
            <a:pPr marL="0" lvl="0" indent="0" algn="l" rtl="0">
              <a:lnSpc>
                <a:spcPct val="100000"/>
              </a:lnSpc>
              <a:spcBef>
                <a:spcPts val="400"/>
              </a:spcBef>
              <a:spcAft>
                <a:spcPts val="0"/>
              </a:spcAft>
              <a:buClr>
                <a:srgbClr val="595959"/>
              </a:buClr>
              <a:buSzPts val="2000"/>
              <a:buFont typeface="Arial"/>
              <a:buNone/>
            </a:pPr>
            <a:r>
              <a:rPr lang="en-US" sz="2000">
                <a:solidFill>
                  <a:srgbClr val="595959"/>
                </a:solidFill>
              </a:rPr>
              <a:t>‘ah well'</a:t>
            </a:r>
            <a:endParaRPr/>
          </a:p>
          <a:p>
            <a:pPr marL="0" lvl="0" indent="0" algn="l" rtl="0">
              <a:lnSpc>
                <a:spcPct val="100000"/>
              </a:lnSpc>
              <a:spcBef>
                <a:spcPts val="360"/>
              </a:spcBef>
              <a:spcAft>
                <a:spcPts val="0"/>
              </a:spcAft>
              <a:buClr>
                <a:schemeClr val="dk1"/>
              </a:buClr>
              <a:buSzPts val="1800"/>
              <a:buFont typeface="Arial"/>
              <a:buNone/>
            </a:pPr>
            <a:endParaRPr sz="1800">
              <a:solidFill>
                <a:srgbClr val="7F7F7F"/>
              </a:solidFill>
            </a:endParaRPr>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0" lvl="0" indent="0" algn="l" rtl="0">
              <a:lnSpc>
                <a:spcPct val="100000"/>
              </a:lnSpc>
              <a:spcBef>
                <a:spcPts val="360"/>
              </a:spcBef>
              <a:spcAft>
                <a:spcPts val="0"/>
              </a:spcAft>
              <a:buClr>
                <a:srgbClr val="595959"/>
              </a:buClr>
              <a:buSzPts val="1800"/>
              <a:buFont typeface="Arial"/>
              <a:buNone/>
            </a:pPr>
            <a:r>
              <a:rPr lang="en-US" sz="1800">
                <a:solidFill>
                  <a:srgbClr val="595959"/>
                </a:solidFill>
              </a:rPr>
              <a:t>	</a:t>
            </a:r>
            <a:endParaRPr/>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342900" lvl="0" indent="-139700" algn="l" rtl="0">
              <a:lnSpc>
                <a:spcPct val="100000"/>
              </a:lnSpc>
              <a:spcBef>
                <a:spcPts val="640"/>
              </a:spcBef>
              <a:spcAft>
                <a:spcPts val="0"/>
              </a:spcAft>
              <a:buClr>
                <a:schemeClr val="dk1"/>
              </a:buClr>
              <a:buSzPts val="3200"/>
              <a:buFont typeface="Arial"/>
              <a:buNone/>
            </a:pPr>
            <a:endParaRPr/>
          </a:p>
        </p:txBody>
      </p:sp>
      <p:sp>
        <p:nvSpPr>
          <p:cNvPr id="634" name="Google Shape;634;p56"/>
          <p:cNvSpPr/>
          <p:nvPr/>
        </p:nvSpPr>
        <p:spPr>
          <a:xfrm>
            <a:off x="302840" y="1054477"/>
            <a:ext cx="8517632" cy="1754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57"/>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NLTK Corpus</a:t>
            </a:r>
            <a:endParaRPr/>
          </a:p>
        </p:txBody>
      </p:sp>
      <p:sp>
        <p:nvSpPr>
          <p:cNvPr id="641" name="Google Shape;641;p57"/>
          <p:cNvSpPr txBox="1">
            <a:spLocks noGrp="1"/>
          </p:cNvSpPr>
          <p:nvPr>
            <p:ph type="body" idx="1"/>
          </p:nvPr>
        </p:nvSpPr>
        <p:spPr>
          <a:xfrm>
            <a:off x="437392" y="908720"/>
            <a:ext cx="8229600" cy="510202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Font typeface="Arial"/>
              <a:buNone/>
            </a:pPr>
            <a:endParaRPr sz="2000"/>
          </a:p>
          <a:p>
            <a:pPr marL="0" lvl="0" indent="0" algn="l" rtl="0">
              <a:lnSpc>
                <a:spcPct val="100000"/>
              </a:lnSpc>
              <a:spcBef>
                <a:spcPts val="400"/>
              </a:spcBef>
              <a:spcAft>
                <a:spcPts val="0"/>
              </a:spcAft>
              <a:buClr>
                <a:schemeClr val="dk1"/>
              </a:buClr>
              <a:buSzPts val="2000"/>
              <a:buFont typeface="Arial"/>
              <a:buNone/>
            </a:pPr>
            <a:r>
              <a:rPr lang="en-US" sz="2000"/>
              <a:t>In addition to the above methods for accessing tagged text, we can navigate the XML structure directly, as follows:</a:t>
            </a:r>
            <a:endParaRPr/>
          </a:p>
          <a:p>
            <a:pPr marL="342900" lvl="0" indent="-228600" algn="l" rtl="0">
              <a:lnSpc>
                <a:spcPct val="100000"/>
              </a:lnSpc>
              <a:spcBef>
                <a:spcPts val="360"/>
              </a:spcBef>
              <a:spcAft>
                <a:spcPts val="0"/>
              </a:spcAft>
              <a:buClr>
                <a:schemeClr val="dk1"/>
              </a:buClr>
              <a:buSzPts val="1800"/>
              <a:buFont typeface="Arial"/>
              <a:buNone/>
            </a:pPr>
            <a:endParaRPr sz="1800"/>
          </a:p>
          <a:p>
            <a:pPr marL="342900" lvl="0" indent="-342900" algn="l" rtl="0">
              <a:lnSpc>
                <a:spcPct val="100000"/>
              </a:lnSpc>
              <a:spcBef>
                <a:spcPts val="360"/>
              </a:spcBef>
              <a:spcAft>
                <a:spcPts val="0"/>
              </a:spcAft>
              <a:buClr>
                <a:schemeClr val="dk1"/>
              </a:buClr>
              <a:buSzPts val="1800"/>
              <a:buFont typeface="Arial"/>
              <a:buChar char="•"/>
            </a:pPr>
            <a:r>
              <a:rPr lang="en-US" sz="1800"/>
              <a:t>&gt;&gt;&gt; tokens = posts[0].findall('terminals/t’) </a:t>
            </a:r>
            <a:endParaRPr/>
          </a:p>
          <a:p>
            <a:pPr marL="342900" lvl="0" indent="-342900" algn="l" rtl="0">
              <a:lnSpc>
                <a:spcPct val="100000"/>
              </a:lnSpc>
              <a:spcBef>
                <a:spcPts val="360"/>
              </a:spcBef>
              <a:spcAft>
                <a:spcPts val="0"/>
              </a:spcAft>
              <a:buClr>
                <a:schemeClr val="dk1"/>
              </a:buClr>
              <a:buSzPts val="1800"/>
              <a:buFont typeface="Arial"/>
              <a:buChar char="•"/>
            </a:pPr>
            <a:r>
              <a:rPr lang="en-US" sz="1800"/>
              <a:t>&gt;&gt;&gt; [t.attrib['pos'] + "/" + t.attrib['word'] for t in tokens] </a:t>
            </a:r>
            <a:endParaRPr/>
          </a:p>
          <a:p>
            <a:pPr marL="342900" lvl="0" indent="-228600" algn="l" rtl="0">
              <a:lnSpc>
                <a:spcPct val="100000"/>
              </a:lnSpc>
              <a:spcBef>
                <a:spcPts val="360"/>
              </a:spcBef>
              <a:spcAft>
                <a:spcPts val="0"/>
              </a:spcAft>
              <a:buClr>
                <a:schemeClr val="dk1"/>
              </a:buClr>
              <a:buSzPts val="1800"/>
              <a:buFont typeface="Arial"/>
              <a:buNone/>
            </a:pPr>
            <a:endParaRPr sz="1800"/>
          </a:p>
          <a:p>
            <a:pPr marL="0" lvl="0" indent="0" algn="l" rtl="0">
              <a:lnSpc>
                <a:spcPct val="100000"/>
              </a:lnSpc>
              <a:spcBef>
                <a:spcPts val="360"/>
              </a:spcBef>
              <a:spcAft>
                <a:spcPts val="0"/>
              </a:spcAft>
              <a:buClr>
                <a:srgbClr val="595959"/>
              </a:buClr>
              <a:buSzPts val="1800"/>
              <a:buFont typeface="Arial"/>
              <a:buNone/>
            </a:pPr>
            <a:r>
              <a:rPr lang="en-US" sz="1800">
                <a:solidFill>
                  <a:srgbClr val="595959"/>
                </a:solidFill>
              </a:rPr>
              <a:t>['RB/now', 'PRP/im', 'VBD/left', 'IN/with', 'DT/this', 'JJ/gay', 'NN/name']</a:t>
            </a:r>
            <a:endParaRPr/>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0" lvl="0" indent="0" algn="l" rtl="0">
              <a:lnSpc>
                <a:spcPct val="100000"/>
              </a:lnSpc>
              <a:spcBef>
                <a:spcPts val="360"/>
              </a:spcBef>
              <a:spcAft>
                <a:spcPts val="0"/>
              </a:spcAft>
              <a:buClr>
                <a:srgbClr val="595959"/>
              </a:buClr>
              <a:buSzPts val="1800"/>
              <a:buFont typeface="Arial"/>
              <a:buNone/>
            </a:pPr>
            <a:r>
              <a:rPr lang="en-US" sz="1800">
                <a:solidFill>
                  <a:srgbClr val="595959"/>
                </a:solidFill>
              </a:rPr>
              <a:t>	</a:t>
            </a:r>
            <a:endParaRPr/>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342900" lvl="0" indent="-139700" algn="l" rtl="0">
              <a:lnSpc>
                <a:spcPct val="100000"/>
              </a:lnSpc>
              <a:spcBef>
                <a:spcPts val="640"/>
              </a:spcBef>
              <a:spcAft>
                <a:spcPts val="0"/>
              </a:spcAft>
              <a:buClr>
                <a:schemeClr val="dk1"/>
              </a:buClr>
              <a:buSzPts val="3200"/>
              <a:buFont typeface="Arial"/>
              <a:buNone/>
            </a:pPr>
            <a:endParaRPr/>
          </a:p>
        </p:txBody>
      </p:sp>
      <p:sp>
        <p:nvSpPr>
          <p:cNvPr id="642" name="Google Shape;642;p57"/>
          <p:cNvSpPr/>
          <p:nvPr/>
        </p:nvSpPr>
        <p:spPr>
          <a:xfrm>
            <a:off x="302840" y="1054477"/>
            <a:ext cx="8517632" cy="1754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58"/>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NLTK Corpus</a:t>
            </a:r>
            <a:endParaRPr/>
          </a:p>
        </p:txBody>
      </p:sp>
      <p:sp>
        <p:nvSpPr>
          <p:cNvPr id="649" name="Google Shape;649;p58"/>
          <p:cNvSpPr txBox="1">
            <a:spLocks noGrp="1"/>
          </p:cNvSpPr>
          <p:nvPr>
            <p:ph type="body" idx="1"/>
          </p:nvPr>
        </p:nvSpPr>
        <p:spPr>
          <a:xfrm>
            <a:off x="437392" y="1556792"/>
            <a:ext cx="8229600" cy="510202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endParaRPr sz="1800">
              <a:solidFill>
                <a:srgbClr val="595959"/>
              </a:solidFill>
            </a:endParaRPr>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342900" lvl="0" indent="-139700" algn="l" rtl="0">
              <a:lnSpc>
                <a:spcPct val="100000"/>
              </a:lnSpc>
              <a:spcBef>
                <a:spcPts val="640"/>
              </a:spcBef>
              <a:spcAft>
                <a:spcPts val="0"/>
              </a:spcAft>
              <a:buClr>
                <a:schemeClr val="dk1"/>
              </a:buClr>
              <a:buSzPts val="3200"/>
              <a:buFont typeface="Arial"/>
              <a:buNone/>
            </a:pPr>
            <a:endParaRPr/>
          </a:p>
        </p:txBody>
      </p:sp>
      <p:sp>
        <p:nvSpPr>
          <p:cNvPr id="650" name="Google Shape;650;p58"/>
          <p:cNvSpPr/>
          <p:nvPr/>
        </p:nvSpPr>
        <p:spPr>
          <a:xfrm>
            <a:off x="302840" y="1054477"/>
            <a:ext cx="8517632" cy="3416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Brown Corpus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The Brown Corpus was the first million-word electronic corpus of English, created in 1961 at Brown University. This corpus contains text from 500 sources, and the sources have been categorized by genre, such as </a:t>
            </a:r>
            <a:r>
              <a:rPr lang="en-US" sz="1800" b="0" i="1" u="none" strike="noStrike" cap="none">
                <a:solidFill>
                  <a:schemeClr val="dk1"/>
                </a:solidFill>
                <a:latin typeface="Arial"/>
                <a:ea typeface="Arial"/>
                <a:cs typeface="Arial"/>
                <a:sym typeface="Arial"/>
              </a:rPr>
              <a:t>news</a:t>
            </a:r>
            <a:r>
              <a:rPr lang="en-US" sz="1800" b="0" i="0" u="none" strike="noStrike" cap="none">
                <a:solidFill>
                  <a:schemeClr val="dk1"/>
                </a:solidFill>
                <a:latin typeface="Arial"/>
                <a:ea typeface="Arial"/>
                <a:cs typeface="Arial"/>
                <a:sym typeface="Arial"/>
              </a:rPr>
              <a:t>, </a:t>
            </a:r>
            <a:r>
              <a:rPr lang="en-US" sz="1800" b="0" i="1" u="none" strike="noStrike" cap="none">
                <a:solidFill>
                  <a:schemeClr val="dk1"/>
                </a:solidFill>
                <a:latin typeface="Arial"/>
                <a:ea typeface="Arial"/>
                <a:cs typeface="Arial"/>
                <a:sym typeface="Arial"/>
              </a:rPr>
              <a:t>editorial</a:t>
            </a:r>
            <a:r>
              <a:rPr lang="en-US" sz="1800" b="0" i="0" u="none" strike="noStrike" cap="none">
                <a:solidFill>
                  <a:schemeClr val="dk1"/>
                </a:solidFill>
                <a:latin typeface="Arial"/>
                <a:ea typeface="Arial"/>
                <a:cs typeface="Arial"/>
                <a:sym typeface="Arial"/>
              </a:rPr>
              <a:t>, and so 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pic>
        <p:nvPicPr>
          <p:cNvPr id="651" name="Google Shape;651;p58" descr="A screenshot of a cell phone&#10;&#10;Description automatically generated"/>
          <p:cNvPicPr preferRelativeResize="0"/>
          <p:nvPr/>
        </p:nvPicPr>
        <p:blipFill rotWithShape="1">
          <a:blip r:embed="rId3">
            <a:alphaModFix/>
          </a:blip>
          <a:srcRect/>
          <a:stretch/>
        </p:blipFill>
        <p:spPr>
          <a:xfrm>
            <a:off x="477008" y="2787601"/>
            <a:ext cx="8055432" cy="215356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59"/>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NLTK Corpus</a:t>
            </a:r>
            <a:endParaRPr/>
          </a:p>
        </p:txBody>
      </p:sp>
      <p:sp>
        <p:nvSpPr>
          <p:cNvPr id="658" name="Google Shape;658;p59"/>
          <p:cNvSpPr txBox="1">
            <a:spLocks noGrp="1"/>
          </p:cNvSpPr>
          <p:nvPr>
            <p:ph type="body" idx="1"/>
          </p:nvPr>
        </p:nvSpPr>
        <p:spPr>
          <a:xfrm>
            <a:off x="437392" y="1556792"/>
            <a:ext cx="8229600" cy="510202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endParaRPr sz="1800">
              <a:solidFill>
                <a:srgbClr val="595959"/>
              </a:solidFill>
            </a:endParaRPr>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342900" lvl="0" indent="-139700" algn="l" rtl="0">
              <a:lnSpc>
                <a:spcPct val="100000"/>
              </a:lnSpc>
              <a:spcBef>
                <a:spcPts val="640"/>
              </a:spcBef>
              <a:spcAft>
                <a:spcPts val="0"/>
              </a:spcAft>
              <a:buClr>
                <a:schemeClr val="dk1"/>
              </a:buClr>
              <a:buSzPts val="3200"/>
              <a:buFont typeface="Arial"/>
              <a:buNone/>
            </a:pPr>
            <a:endParaRPr/>
          </a:p>
        </p:txBody>
      </p:sp>
      <p:sp>
        <p:nvSpPr>
          <p:cNvPr id="659" name="Google Shape;659;p59"/>
          <p:cNvSpPr/>
          <p:nvPr/>
        </p:nvSpPr>
        <p:spPr>
          <a:xfrm>
            <a:off x="302840" y="1054477"/>
            <a:ext cx="8517632" cy="67403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Brown Corpus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from nltk.corpus import brown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brown.categories()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595959"/>
                </a:solidFill>
                <a:latin typeface="Arial"/>
                <a:ea typeface="Arial"/>
                <a:cs typeface="Arial"/>
                <a:sym typeface="Arial"/>
              </a:rPr>
              <a:t>['adventure', 'belles_lettres', 'editorial', 'fiction', 'government', 'hobbies', 'humor', 'learned', 'lore', 'mystery', 'news', 'religion', 'reviews', 'romance', 'science_fiction’]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brown.words(categories='news’)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['The', 'Fulton', 'County', 'Grand', 'Jury', 'said',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brown.words(fileids=['cg22’])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['Does', 'our', 'society', 'have', 'a', 'runaway', ',', ...] &gt;&gt;&gt;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brown.sents(categories=['news', 'editorial', 'reviews’])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[['The', 'Fulton', 'County'...], ['The', 'jury', 'further'...], ...]</a:t>
            </a: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9"/>
          <p:cNvSpPr txBox="1">
            <a:spLocks noGrp="1"/>
          </p:cNvSpPr>
          <p:nvPr>
            <p:ph type="title"/>
          </p:nvPr>
        </p:nvSpPr>
        <p:spPr>
          <a:xfrm>
            <a:off x="45720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Why annotate a corpus?</a:t>
            </a:r>
            <a:endParaRPr/>
          </a:p>
        </p:txBody>
      </p:sp>
      <p:sp>
        <p:nvSpPr>
          <p:cNvPr id="314" name="Google Shape;314;p39"/>
          <p:cNvSpPr txBox="1">
            <a:spLocks noGrp="1"/>
          </p:cNvSpPr>
          <p:nvPr>
            <p:ph type="body" idx="1"/>
          </p:nvPr>
        </p:nvSpPr>
        <p:spPr>
          <a:xfrm>
            <a:off x="590872" y="1279301"/>
            <a:ext cx="8229600" cy="4525963"/>
          </a:xfrm>
          <a:prstGeom prst="rect">
            <a:avLst/>
          </a:prstGeom>
          <a:noFill/>
          <a:ln>
            <a:noFill/>
          </a:ln>
        </p:spPr>
        <p:txBody>
          <a:bodyPr spcFirstLastPara="1" wrap="square" lIns="91425" tIns="45700" rIns="91425" bIns="45700" anchor="t" anchorCtr="0">
            <a:noAutofit/>
          </a:bodyPr>
          <a:lstStyle/>
          <a:p>
            <a:pPr marL="609600" lvl="0" indent="-609600" algn="l" rtl="0">
              <a:lnSpc>
                <a:spcPct val="80000"/>
              </a:lnSpc>
              <a:spcBef>
                <a:spcPts val="0"/>
              </a:spcBef>
              <a:spcAft>
                <a:spcPts val="0"/>
              </a:spcAft>
              <a:buClr>
                <a:schemeClr val="dk1"/>
              </a:buClr>
              <a:buSzPts val="2000"/>
              <a:buFont typeface="Arial"/>
              <a:buChar char="•"/>
            </a:pPr>
            <a:r>
              <a:rPr lang="en-US" sz="2000"/>
              <a:t>Makes information retrieval and extraction easier, faster</a:t>
            </a:r>
            <a:endParaRPr/>
          </a:p>
          <a:p>
            <a:pPr marL="0" lvl="0" indent="0" algn="l" rtl="0">
              <a:lnSpc>
                <a:spcPct val="80000"/>
              </a:lnSpc>
              <a:spcBef>
                <a:spcPts val="400"/>
              </a:spcBef>
              <a:spcAft>
                <a:spcPts val="0"/>
              </a:spcAft>
              <a:buClr>
                <a:schemeClr val="dk1"/>
              </a:buClr>
              <a:buSzPts val="2000"/>
              <a:buFont typeface="Arial"/>
              <a:buNone/>
            </a:pPr>
            <a:endParaRPr sz="2000"/>
          </a:p>
          <a:p>
            <a:pPr marL="609600" lvl="0" indent="-609600" algn="l" rtl="0">
              <a:lnSpc>
                <a:spcPct val="80000"/>
              </a:lnSpc>
              <a:spcBef>
                <a:spcPts val="400"/>
              </a:spcBef>
              <a:spcAft>
                <a:spcPts val="0"/>
              </a:spcAft>
              <a:buClr>
                <a:schemeClr val="dk1"/>
              </a:buClr>
              <a:buSzPts val="2000"/>
              <a:buFont typeface="Arial"/>
              <a:buChar char="•"/>
            </a:pPr>
            <a:r>
              <a:rPr lang="en-US" sz="2000"/>
              <a:t>Annotated corpora are reusable resources</a:t>
            </a:r>
            <a:endParaRPr/>
          </a:p>
          <a:p>
            <a:pPr marL="609600" lvl="0" indent="-482600" algn="l" rtl="0">
              <a:lnSpc>
                <a:spcPct val="80000"/>
              </a:lnSpc>
              <a:spcBef>
                <a:spcPts val="400"/>
              </a:spcBef>
              <a:spcAft>
                <a:spcPts val="0"/>
              </a:spcAft>
              <a:buClr>
                <a:schemeClr val="dk1"/>
              </a:buClr>
              <a:buSzPts val="2000"/>
              <a:buFont typeface="Arial"/>
              <a:buNone/>
            </a:pPr>
            <a:endParaRPr sz="2000"/>
          </a:p>
          <a:p>
            <a:pPr marL="609600" lvl="0" indent="-609600" algn="l" rtl="0">
              <a:lnSpc>
                <a:spcPct val="80000"/>
              </a:lnSpc>
              <a:spcBef>
                <a:spcPts val="400"/>
              </a:spcBef>
              <a:spcAft>
                <a:spcPts val="0"/>
              </a:spcAft>
              <a:buClr>
                <a:schemeClr val="dk1"/>
              </a:buClr>
              <a:buSzPts val="2000"/>
              <a:buFont typeface="Arial"/>
              <a:buChar char="•"/>
            </a:pPr>
            <a:r>
              <a:rPr lang="en-US" sz="2000"/>
              <a:t>Automatic analysis of corpus</a:t>
            </a:r>
            <a:endParaRPr/>
          </a:p>
          <a:p>
            <a:pPr marL="0" lvl="0" indent="0" algn="l" rtl="0">
              <a:lnSpc>
                <a:spcPct val="80000"/>
              </a:lnSpc>
              <a:spcBef>
                <a:spcPts val="400"/>
              </a:spcBef>
              <a:spcAft>
                <a:spcPts val="0"/>
              </a:spcAft>
              <a:buClr>
                <a:schemeClr val="dk1"/>
              </a:buClr>
              <a:buSzPts val="2000"/>
              <a:buFont typeface="Arial"/>
              <a:buNone/>
            </a:pPr>
            <a:endParaRPr sz="2000"/>
          </a:p>
          <a:p>
            <a:pPr marL="609600" lvl="0" indent="-609600" algn="l" rtl="0">
              <a:lnSpc>
                <a:spcPct val="80000"/>
              </a:lnSpc>
              <a:spcBef>
                <a:spcPts val="400"/>
              </a:spcBef>
              <a:spcAft>
                <a:spcPts val="0"/>
              </a:spcAft>
              <a:buClr>
                <a:schemeClr val="dk1"/>
              </a:buClr>
              <a:buSzPts val="2000"/>
              <a:buFont typeface="Arial"/>
              <a:buChar char="•"/>
            </a:pPr>
            <a:r>
              <a:rPr lang="en-US" sz="2000"/>
              <a:t>Annotated corpora are multifunctional - they can be annotated with a purpose and be reused with another</a:t>
            </a:r>
            <a:endParaRPr/>
          </a:p>
          <a:p>
            <a:pPr marL="609600" lvl="0" indent="-482600" algn="l" rtl="0">
              <a:lnSpc>
                <a:spcPct val="80000"/>
              </a:lnSpc>
              <a:spcBef>
                <a:spcPts val="400"/>
              </a:spcBef>
              <a:spcAft>
                <a:spcPts val="0"/>
              </a:spcAft>
              <a:buClr>
                <a:schemeClr val="dk1"/>
              </a:buClr>
              <a:buSzPts val="2000"/>
              <a:buFont typeface="Arial"/>
              <a:buNone/>
            </a:pPr>
            <a:endParaRPr sz="2000"/>
          </a:p>
          <a:p>
            <a:pPr marL="609600" lvl="0" indent="-609600" algn="l" rtl="0">
              <a:lnSpc>
                <a:spcPct val="80000"/>
              </a:lnSpc>
              <a:spcBef>
                <a:spcPts val="400"/>
              </a:spcBef>
              <a:spcAft>
                <a:spcPts val="0"/>
              </a:spcAft>
              <a:buClr>
                <a:schemeClr val="dk1"/>
              </a:buClr>
              <a:buSzPts val="2000"/>
              <a:buFont typeface="Arial"/>
              <a:buChar char="•"/>
            </a:pPr>
            <a:r>
              <a:rPr lang="en-US" sz="2000"/>
              <a:t>Corpus annotation records a linguistic analysis explicitly</a:t>
            </a:r>
            <a:endParaRPr/>
          </a:p>
          <a:p>
            <a:pPr marL="609600" lvl="0" indent="-482600" algn="l" rtl="0">
              <a:lnSpc>
                <a:spcPct val="80000"/>
              </a:lnSpc>
              <a:spcBef>
                <a:spcPts val="400"/>
              </a:spcBef>
              <a:spcAft>
                <a:spcPts val="0"/>
              </a:spcAft>
              <a:buClr>
                <a:schemeClr val="dk1"/>
              </a:buClr>
              <a:buSzPts val="2000"/>
              <a:buFont typeface="Arial"/>
              <a:buNone/>
            </a:pPr>
            <a:endParaRPr sz="2000"/>
          </a:p>
          <a:p>
            <a:pPr marL="609600" lvl="0" indent="-609600" algn="l" rtl="0">
              <a:lnSpc>
                <a:spcPct val="80000"/>
              </a:lnSpc>
              <a:spcBef>
                <a:spcPts val="400"/>
              </a:spcBef>
              <a:spcAft>
                <a:spcPts val="0"/>
              </a:spcAft>
              <a:buClr>
                <a:schemeClr val="dk1"/>
              </a:buClr>
              <a:buSzPts val="2000"/>
              <a:buFont typeface="Arial"/>
              <a:buChar char="•"/>
            </a:pPr>
            <a:r>
              <a:rPr lang="en-US" sz="2000"/>
              <a:t>Corpus annotation provides a standard reference resource, a stable base of linguistic analyses. </a:t>
            </a:r>
            <a:endParaRPr/>
          </a:p>
          <a:p>
            <a:pPr marL="1009650" lvl="1" indent="-609600" algn="l" rtl="0">
              <a:lnSpc>
                <a:spcPct val="80000"/>
              </a:lnSpc>
              <a:spcBef>
                <a:spcPts val="360"/>
              </a:spcBef>
              <a:spcAft>
                <a:spcPts val="0"/>
              </a:spcAft>
              <a:buClr>
                <a:schemeClr val="lt2"/>
              </a:buClr>
              <a:buSzPts val="1800"/>
              <a:buFont typeface="Arial"/>
              <a:buChar char="–"/>
            </a:pPr>
            <a:r>
              <a:rPr lang="en-US" sz="1800">
                <a:solidFill>
                  <a:schemeClr val="lt2"/>
                </a:solidFill>
              </a:rPr>
              <a:t>so that successive studies can be compared and contrasted on a common basis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60"/>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NLTK Corpus</a:t>
            </a:r>
            <a:endParaRPr/>
          </a:p>
        </p:txBody>
      </p:sp>
      <p:sp>
        <p:nvSpPr>
          <p:cNvPr id="666" name="Google Shape;666;p60"/>
          <p:cNvSpPr txBox="1">
            <a:spLocks noGrp="1"/>
          </p:cNvSpPr>
          <p:nvPr>
            <p:ph type="body" idx="1"/>
          </p:nvPr>
        </p:nvSpPr>
        <p:spPr>
          <a:xfrm>
            <a:off x="437392" y="1556792"/>
            <a:ext cx="8229600" cy="510202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endParaRPr sz="1800">
              <a:solidFill>
                <a:srgbClr val="595959"/>
              </a:solidFill>
            </a:endParaRPr>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342900" lvl="0" indent="-139700" algn="l" rtl="0">
              <a:lnSpc>
                <a:spcPct val="100000"/>
              </a:lnSpc>
              <a:spcBef>
                <a:spcPts val="640"/>
              </a:spcBef>
              <a:spcAft>
                <a:spcPts val="0"/>
              </a:spcAft>
              <a:buClr>
                <a:schemeClr val="dk1"/>
              </a:buClr>
              <a:buSzPts val="3200"/>
              <a:buFont typeface="Arial"/>
              <a:buNone/>
            </a:pPr>
            <a:endParaRPr/>
          </a:p>
        </p:txBody>
      </p:sp>
      <p:sp>
        <p:nvSpPr>
          <p:cNvPr id="667" name="Google Shape;667;p60"/>
          <p:cNvSpPr/>
          <p:nvPr/>
        </p:nvSpPr>
        <p:spPr>
          <a:xfrm>
            <a:off x="302840" y="908720"/>
            <a:ext cx="8517632" cy="646330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Brown Corpus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from nltk.corpus import brown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print(brown.tagged_words())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Arial"/>
                <a:ea typeface="Arial"/>
                <a:cs typeface="Arial"/>
                <a:sym typeface="Arial"/>
              </a:rPr>
              <a:t>[('The', 'AT'), ('Fulton', 'NP-TL'),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&gt;&gt;&gt; print(brown.tagged_sents())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Arial"/>
                <a:ea typeface="Arial"/>
                <a:cs typeface="Arial"/>
                <a:sym typeface="Arial"/>
              </a:rPr>
              <a:t> [[('The', 'AT'), ('Fulton', 'NP-TL')...], [('The', 'AT'), ('jury', 'NN'), ('further', 'RBR')...]...]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print(brown.paras(categories='reviews’))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Arial"/>
                <a:ea typeface="Arial"/>
                <a:cs typeface="Arial"/>
                <a:sym typeface="Arial"/>
              </a:rPr>
              <a:t>[[['It', 'is', 'not', 'news', 'that', 'Nathan', 'Milstein'...], ['Certainly', 'not', 'in', 'Orchestra', 'Hall', 'where'...]], [['There', 'was', 'about', 'that', 'song', 'something', ...], ['Not', 'the', 'noblest', 'performance', 'we', 'have', ...], ...],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print(brown.tagged_paras(categories='reviews’))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Arial"/>
                <a:ea typeface="Arial"/>
                <a:cs typeface="Arial"/>
                <a:sym typeface="Arial"/>
              </a:rPr>
              <a:t>[[[('It', 'PPS'), ('is', 'BEZ'), ('not', '*'), ...], [('Certainly', 'RB'), ('not', '*'), ('in', 'IN'), ...]], [[('There', 'EX'), ('was', 'BEDZ'), ('about', 'IN'), ...], [('Not', '*'), ('the', 'AT'), ('noblest', 'JJT'), ...], ...], ...]</a:t>
            </a:r>
            <a:endParaRPr sz="1800" b="1" i="0" u="none" strike="noStrike" cap="none">
              <a:solidFill>
                <a:schemeClr val="lt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61"/>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NLTK Corpus</a:t>
            </a:r>
            <a:endParaRPr/>
          </a:p>
        </p:txBody>
      </p:sp>
      <p:sp>
        <p:nvSpPr>
          <p:cNvPr id="674" name="Google Shape;674;p61"/>
          <p:cNvSpPr txBox="1">
            <a:spLocks noGrp="1"/>
          </p:cNvSpPr>
          <p:nvPr>
            <p:ph type="body" idx="1"/>
          </p:nvPr>
        </p:nvSpPr>
        <p:spPr>
          <a:xfrm>
            <a:off x="437392" y="1556792"/>
            <a:ext cx="8229600" cy="510202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endParaRPr sz="1800">
              <a:solidFill>
                <a:srgbClr val="595959"/>
              </a:solidFill>
            </a:endParaRPr>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342900" lvl="0" indent="-139700" algn="l" rtl="0">
              <a:lnSpc>
                <a:spcPct val="100000"/>
              </a:lnSpc>
              <a:spcBef>
                <a:spcPts val="640"/>
              </a:spcBef>
              <a:spcAft>
                <a:spcPts val="0"/>
              </a:spcAft>
              <a:buClr>
                <a:schemeClr val="dk1"/>
              </a:buClr>
              <a:buSzPts val="3200"/>
              <a:buFont typeface="Arial"/>
              <a:buNone/>
            </a:pPr>
            <a:endParaRPr/>
          </a:p>
        </p:txBody>
      </p:sp>
      <p:sp>
        <p:nvSpPr>
          <p:cNvPr id="675" name="Google Shape;675;p61"/>
          <p:cNvSpPr/>
          <p:nvPr/>
        </p:nvSpPr>
        <p:spPr>
          <a:xfrm>
            <a:off x="302840" y="1054477"/>
            <a:ext cx="8517632" cy="3416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Brown Corpus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from nltk.corpus import brown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news_text = brown.words(categories='news’)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fdist = nltk.FreqDist(w.lower() for w in news_text)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modals = ['can', 'could', 'may', 'might', 'must', 'will’]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for m in modals: ... print(m + ':', fdist[m], end='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can: 94 could: 87 may: 93 might: 38 must: 53 will: 389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62"/>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NLTK Corpus</a:t>
            </a:r>
            <a:endParaRPr/>
          </a:p>
        </p:txBody>
      </p:sp>
      <p:sp>
        <p:nvSpPr>
          <p:cNvPr id="681" name="Google Shape;681;p62"/>
          <p:cNvSpPr txBox="1">
            <a:spLocks noGrp="1"/>
          </p:cNvSpPr>
          <p:nvPr>
            <p:ph type="body" idx="1"/>
          </p:nvPr>
        </p:nvSpPr>
        <p:spPr>
          <a:xfrm>
            <a:off x="437392" y="1556792"/>
            <a:ext cx="8229600" cy="510202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endParaRPr sz="1800">
              <a:solidFill>
                <a:srgbClr val="595959"/>
              </a:solidFill>
            </a:endParaRPr>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342900" lvl="0" indent="-139700" algn="l" rtl="0">
              <a:lnSpc>
                <a:spcPct val="100000"/>
              </a:lnSpc>
              <a:spcBef>
                <a:spcPts val="640"/>
              </a:spcBef>
              <a:spcAft>
                <a:spcPts val="0"/>
              </a:spcAft>
              <a:buClr>
                <a:schemeClr val="dk1"/>
              </a:buClr>
              <a:buSzPts val="3200"/>
              <a:buFont typeface="Arial"/>
              <a:buNone/>
            </a:pPr>
            <a:endParaRPr/>
          </a:p>
        </p:txBody>
      </p:sp>
      <p:sp>
        <p:nvSpPr>
          <p:cNvPr id="682" name="Google Shape;682;p62"/>
          <p:cNvSpPr/>
          <p:nvPr/>
        </p:nvSpPr>
        <p:spPr>
          <a:xfrm>
            <a:off x="302840" y="1054477"/>
            <a:ext cx="8517632" cy="424731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Reuters Corpus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from nltk.corpus import reuters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reuters.fileids()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7F7F7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7F7F7F"/>
                </a:solidFill>
                <a:latin typeface="Arial"/>
                <a:ea typeface="Arial"/>
                <a:cs typeface="Arial"/>
                <a:sym typeface="Arial"/>
              </a:rPr>
              <a:t>['test/14826', 'test/14828', 'test/14829', 'test/14832',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reuters.categories()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7F7F7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7F7F7F"/>
                </a:solidFill>
                <a:latin typeface="Arial"/>
                <a:ea typeface="Arial"/>
                <a:cs typeface="Arial"/>
                <a:sym typeface="Arial"/>
              </a:rPr>
              <a:t>['acq', 'alum', 'barley', 'bop', 'carcass', 'castor-oil', 'cocoa', 'coconut', 'coconut-oil', 'coffee', 'copper', 'copra-cake', 'corn', 'cotton', 'cotton-oil', 'cpi', 'cpu', 'crude', 'dfl', 'dlr',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3"/>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NLTK Corpus</a:t>
            </a:r>
            <a:endParaRPr/>
          </a:p>
        </p:txBody>
      </p:sp>
      <p:sp>
        <p:nvSpPr>
          <p:cNvPr id="689" name="Google Shape;689;p63"/>
          <p:cNvSpPr txBox="1">
            <a:spLocks noGrp="1"/>
          </p:cNvSpPr>
          <p:nvPr>
            <p:ph type="body" idx="1"/>
          </p:nvPr>
        </p:nvSpPr>
        <p:spPr>
          <a:xfrm>
            <a:off x="437392" y="1556792"/>
            <a:ext cx="8229600" cy="510202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endParaRPr sz="1800">
              <a:solidFill>
                <a:srgbClr val="595959"/>
              </a:solidFill>
            </a:endParaRPr>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342900" lvl="0" indent="-139700" algn="l" rtl="0">
              <a:lnSpc>
                <a:spcPct val="100000"/>
              </a:lnSpc>
              <a:spcBef>
                <a:spcPts val="640"/>
              </a:spcBef>
              <a:spcAft>
                <a:spcPts val="0"/>
              </a:spcAft>
              <a:buClr>
                <a:schemeClr val="dk1"/>
              </a:buClr>
              <a:buSzPts val="3200"/>
              <a:buFont typeface="Arial"/>
              <a:buNone/>
            </a:pPr>
            <a:endParaRPr/>
          </a:p>
        </p:txBody>
      </p:sp>
      <p:sp>
        <p:nvSpPr>
          <p:cNvPr id="690" name="Google Shape;690;p63"/>
          <p:cNvSpPr/>
          <p:nvPr/>
        </p:nvSpPr>
        <p:spPr>
          <a:xfrm>
            <a:off x="302840" y="1054477"/>
            <a:ext cx="8517632" cy="53553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Reuters Corpus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reuters.categories('training/9865’)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595959"/>
                </a:solidFill>
                <a:latin typeface="Arial"/>
                <a:ea typeface="Arial"/>
                <a:cs typeface="Arial"/>
                <a:sym typeface="Arial"/>
              </a:rPr>
              <a:t>['barley', 'corn', 'grain', 'wheat’]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reuters.categories(['training/9865', 'training/9880’])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a:t>
            </a:r>
            <a:r>
              <a:rPr lang="en-US" sz="1800" b="0" i="0" u="none" strike="noStrike" cap="none">
                <a:solidFill>
                  <a:srgbClr val="595959"/>
                </a:solidFill>
                <a:latin typeface="Arial"/>
                <a:ea typeface="Arial"/>
                <a:cs typeface="Arial"/>
                <a:sym typeface="Arial"/>
              </a:rPr>
              <a:t>['barley', 'corn', 'grain', 'money-fx', 'wheat’]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reuters.fileids('barley’)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595959"/>
                </a:solidFill>
                <a:latin typeface="Arial"/>
                <a:ea typeface="Arial"/>
                <a:cs typeface="Arial"/>
                <a:sym typeface="Arial"/>
              </a:rPr>
              <a:t>['test/15618', 'test/15649', 'test/15676', 'test/15728', 'test/15871',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reuters.fileids(['barley', 'corn’])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595959"/>
                </a:solidFill>
                <a:latin typeface="Arial"/>
                <a:ea typeface="Arial"/>
                <a:cs typeface="Arial"/>
                <a:sym typeface="Arial"/>
              </a:rPr>
              <a:t>['test/14832', 'test/14858', 'test/15033', 'test/15043', 'test/15106', 'test/15287', 'test/15341', 'test/15618', 'test/15648', 'test/15649', ...]</a:t>
            </a:r>
            <a:endParaRPr sz="1800" b="1" i="0" u="none" strike="noStrike" cap="none">
              <a:solidFill>
                <a:srgbClr val="59595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64"/>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NLTK Corpus</a:t>
            </a:r>
            <a:endParaRPr/>
          </a:p>
        </p:txBody>
      </p:sp>
      <p:sp>
        <p:nvSpPr>
          <p:cNvPr id="696" name="Google Shape;696;p64"/>
          <p:cNvSpPr txBox="1">
            <a:spLocks noGrp="1"/>
          </p:cNvSpPr>
          <p:nvPr>
            <p:ph type="body" idx="1"/>
          </p:nvPr>
        </p:nvSpPr>
        <p:spPr>
          <a:xfrm>
            <a:off x="437392" y="1556792"/>
            <a:ext cx="8229600" cy="510202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endParaRPr sz="1800">
              <a:solidFill>
                <a:srgbClr val="595959"/>
              </a:solidFill>
            </a:endParaRPr>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342900" lvl="0" indent="-139700" algn="l" rtl="0">
              <a:lnSpc>
                <a:spcPct val="100000"/>
              </a:lnSpc>
              <a:spcBef>
                <a:spcPts val="640"/>
              </a:spcBef>
              <a:spcAft>
                <a:spcPts val="0"/>
              </a:spcAft>
              <a:buClr>
                <a:schemeClr val="dk1"/>
              </a:buClr>
              <a:buSzPts val="3200"/>
              <a:buFont typeface="Arial"/>
              <a:buNone/>
            </a:pPr>
            <a:endParaRPr/>
          </a:p>
        </p:txBody>
      </p:sp>
      <p:sp>
        <p:nvSpPr>
          <p:cNvPr id="697" name="Google Shape;697;p64"/>
          <p:cNvSpPr/>
          <p:nvPr/>
        </p:nvSpPr>
        <p:spPr>
          <a:xfrm>
            <a:off x="302840" y="1054477"/>
            <a:ext cx="8517632" cy="39087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Reuters Corpus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We can specify the words or sentences we want in terms of files or categories. The first handful of words in each of these texts are the titles, which by convention are stored as upper case.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&gt;&gt;&gt; reuters.words('training/9865')[:14]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7F7F7F"/>
                </a:solidFill>
                <a:latin typeface="Arial"/>
                <a:ea typeface="Arial"/>
                <a:cs typeface="Arial"/>
                <a:sym typeface="Arial"/>
              </a:rPr>
              <a:t>['FRENCH', 'FREE', 'MARKET', 'CEREAL', 'EXPORT', 'BIDS', 'DETAILED', 'French', 'operators', 'have', 'requested', 'licences', 'to', 'export’]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&gt;&gt;&gt; reuters.words(['training/9865', 'training/9880’])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595959"/>
                </a:solidFill>
                <a:latin typeface="Arial"/>
                <a:ea typeface="Arial"/>
                <a:cs typeface="Arial"/>
                <a:sym typeface="Arial"/>
              </a:rPr>
              <a:t>['FRENCH', 'FREE', 'MARKET', 'CEREAL', 'EXPORT',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5"/>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NLTK Corpus</a:t>
            </a:r>
            <a:endParaRPr/>
          </a:p>
        </p:txBody>
      </p:sp>
      <p:sp>
        <p:nvSpPr>
          <p:cNvPr id="703" name="Google Shape;703;p65"/>
          <p:cNvSpPr txBox="1">
            <a:spLocks noGrp="1"/>
          </p:cNvSpPr>
          <p:nvPr>
            <p:ph type="body" idx="1"/>
          </p:nvPr>
        </p:nvSpPr>
        <p:spPr>
          <a:xfrm>
            <a:off x="437392" y="1556792"/>
            <a:ext cx="8229600" cy="510202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endParaRPr sz="1800">
              <a:solidFill>
                <a:srgbClr val="595959"/>
              </a:solidFill>
            </a:endParaRPr>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342900" lvl="0" indent="-139700" algn="l" rtl="0">
              <a:lnSpc>
                <a:spcPct val="100000"/>
              </a:lnSpc>
              <a:spcBef>
                <a:spcPts val="640"/>
              </a:spcBef>
              <a:spcAft>
                <a:spcPts val="0"/>
              </a:spcAft>
              <a:buClr>
                <a:schemeClr val="dk1"/>
              </a:buClr>
              <a:buSzPts val="3200"/>
              <a:buFont typeface="Arial"/>
              <a:buNone/>
            </a:pPr>
            <a:endParaRPr/>
          </a:p>
        </p:txBody>
      </p:sp>
      <p:sp>
        <p:nvSpPr>
          <p:cNvPr id="704" name="Google Shape;704;p65"/>
          <p:cNvSpPr/>
          <p:nvPr/>
        </p:nvSpPr>
        <p:spPr>
          <a:xfrm>
            <a:off x="302840" y="1054477"/>
            <a:ext cx="8517632" cy="26161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Reuters Corpus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&gt;&gt;&gt; reuters.words(categories='barley’)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595959"/>
                </a:solidFill>
                <a:latin typeface="Arial"/>
                <a:ea typeface="Arial"/>
                <a:cs typeface="Arial"/>
                <a:sym typeface="Arial"/>
              </a:rPr>
              <a:t>['FRENCH', 'FREE', 'MARKET', 'CEREAL', 'EXPORT',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&gt;&gt;&gt; reuters.words(categories=['barley', 'corn’])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595959"/>
                </a:solidFill>
                <a:latin typeface="Arial"/>
                <a:ea typeface="Arial"/>
                <a:cs typeface="Arial"/>
                <a:sym typeface="Arial"/>
              </a:rPr>
              <a:t>['THAI', 'TRADE', 'DEFICIT', 'WIDENS', 'IN', 'FIRST',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66"/>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NLTK Corpus</a:t>
            </a:r>
            <a:endParaRPr/>
          </a:p>
        </p:txBody>
      </p:sp>
      <p:sp>
        <p:nvSpPr>
          <p:cNvPr id="711" name="Google Shape;711;p66"/>
          <p:cNvSpPr txBox="1">
            <a:spLocks noGrp="1"/>
          </p:cNvSpPr>
          <p:nvPr>
            <p:ph type="body" idx="1"/>
          </p:nvPr>
        </p:nvSpPr>
        <p:spPr>
          <a:xfrm>
            <a:off x="437392" y="1556792"/>
            <a:ext cx="8229600" cy="510202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endParaRPr sz="1800">
              <a:solidFill>
                <a:srgbClr val="595959"/>
              </a:solidFill>
            </a:endParaRPr>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342900" lvl="0" indent="-139700" algn="l" rtl="0">
              <a:lnSpc>
                <a:spcPct val="100000"/>
              </a:lnSpc>
              <a:spcBef>
                <a:spcPts val="640"/>
              </a:spcBef>
              <a:spcAft>
                <a:spcPts val="0"/>
              </a:spcAft>
              <a:buClr>
                <a:schemeClr val="dk1"/>
              </a:buClr>
              <a:buSzPts val="3200"/>
              <a:buFont typeface="Arial"/>
              <a:buNone/>
            </a:pPr>
            <a:endParaRPr/>
          </a:p>
        </p:txBody>
      </p:sp>
      <p:sp>
        <p:nvSpPr>
          <p:cNvPr id="712" name="Google Shape;712;p66"/>
          <p:cNvSpPr/>
          <p:nvPr/>
        </p:nvSpPr>
        <p:spPr>
          <a:xfrm>
            <a:off x="626368" y="1557200"/>
            <a:ext cx="8517632" cy="28623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Inaugural Address Corpus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from nltk.corpus import inaugural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inaugural.fileids()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7F7F7F"/>
                </a:solidFill>
                <a:latin typeface="Arial"/>
                <a:ea typeface="Arial"/>
                <a:cs typeface="Arial"/>
                <a:sym typeface="Arial"/>
              </a:rPr>
              <a:t>['1789-Washington.txt', '1793-Washington.txt', '1797-Adams.txt',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[fileid[:4] for fileid in inaugural.fileids()]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7F7F7F"/>
                </a:solidFill>
                <a:latin typeface="Arial"/>
                <a:ea typeface="Arial"/>
                <a:cs typeface="Arial"/>
                <a:sym typeface="Arial"/>
              </a:rPr>
              <a:t>['1789', '1793', '1797', '1801', '1805', '1809', '1813', '1817', '1821',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7F7F7F"/>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67"/>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solidFill>
                  <a:schemeClr val="accent2"/>
                </a:solidFill>
              </a:rPr>
              <a:t>NLTK Corpus</a:t>
            </a:r>
            <a:endParaRPr/>
          </a:p>
        </p:txBody>
      </p:sp>
      <p:sp>
        <p:nvSpPr>
          <p:cNvPr id="719" name="Google Shape;719;p67"/>
          <p:cNvSpPr txBox="1">
            <a:spLocks noGrp="1"/>
          </p:cNvSpPr>
          <p:nvPr>
            <p:ph type="body" idx="1"/>
          </p:nvPr>
        </p:nvSpPr>
        <p:spPr>
          <a:xfrm>
            <a:off x="437392" y="1556792"/>
            <a:ext cx="8229600" cy="510202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endParaRPr sz="1800">
              <a:solidFill>
                <a:srgbClr val="595959"/>
              </a:solidFill>
            </a:endParaRPr>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342900" lvl="0" indent="-139700" algn="l" rtl="0">
              <a:lnSpc>
                <a:spcPct val="100000"/>
              </a:lnSpc>
              <a:spcBef>
                <a:spcPts val="640"/>
              </a:spcBef>
              <a:spcAft>
                <a:spcPts val="0"/>
              </a:spcAft>
              <a:buClr>
                <a:schemeClr val="dk1"/>
              </a:buClr>
              <a:buSzPts val="3200"/>
              <a:buFont typeface="Arial"/>
              <a:buNone/>
            </a:pPr>
            <a:endParaRPr/>
          </a:p>
        </p:txBody>
      </p:sp>
      <p:sp>
        <p:nvSpPr>
          <p:cNvPr id="720" name="Google Shape;720;p67"/>
          <p:cNvSpPr/>
          <p:nvPr/>
        </p:nvSpPr>
        <p:spPr>
          <a:xfrm>
            <a:off x="626368" y="1557200"/>
            <a:ext cx="8517632" cy="48013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Inaugural Address Corpus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from nltk.corpus import inaugural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7F7F7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inaugural.raw('1789-Washington.txt')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Arial"/>
                <a:ea typeface="Arial"/>
                <a:cs typeface="Arial"/>
                <a:sym typeface="Arial"/>
              </a:rPr>
              <a:t>'Fellow-Citizens of the Senate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inaugural.words('1789-Washington.txt’)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Arial"/>
                <a:ea typeface="Arial"/>
                <a:cs typeface="Arial"/>
                <a:sym typeface="Arial"/>
              </a:rPr>
              <a:t>['Fellow', '-', 'Citizens', 'of', 'the',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inaugural.sents('1789-Washington.txt’)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Arial"/>
                <a:ea typeface="Arial"/>
                <a:cs typeface="Arial"/>
                <a:sym typeface="Arial"/>
              </a:rPr>
              <a:t>[['Fellow', '-', 'Citizens'...], ['Among', 'the', 'vicissitudes'...]...]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&gt;&gt;&gt; inaugural.paras('1789-Washington.txt’)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Arial"/>
                <a:ea typeface="Arial"/>
                <a:cs typeface="Arial"/>
                <a:sym typeface="Arial"/>
              </a:rPr>
              <a:t>[[['Fellow', '-', 'Citizens'...]],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Arial"/>
                <a:ea typeface="Arial"/>
                <a:cs typeface="Arial"/>
                <a:sym typeface="Arial"/>
              </a:rPr>
              <a:t>  [['Among', 'the', 'vicissitudes'...],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2"/>
                </a:solidFill>
                <a:latin typeface="Arial"/>
                <a:ea typeface="Arial"/>
                <a:cs typeface="Arial"/>
                <a:sym typeface="Arial"/>
              </a:rPr>
              <a:t>    ['On', 'the', 'one', 'hand', ',', 'I'...]...]...]</a:t>
            </a:r>
            <a:endParaRPr sz="1800" b="1" i="0" u="none" strike="noStrike" cap="none">
              <a:solidFill>
                <a:schemeClr val="lt2"/>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68"/>
          <p:cNvSpPr txBox="1">
            <a:spLocks noGrp="1"/>
          </p:cNvSpPr>
          <p:nvPr>
            <p:ph type="title"/>
          </p:nvPr>
        </p:nvSpPr>
        <p:spPr>
          <a:xfrm>
            <a:off x="332651" y="55780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b="1">
                <a:solidFill>
                  <a:schemeClr val="accent2"/>
                </a:solidFill>
              </a:rPr>
              <a:t>NLTK Corpora in other languages</a:t>
            </a:r>
            <a:endParaRPr sz="4000"/>
          </a:p>
        </p:txBody>
      </p:sp>
      <p:sp>
        <p:nvSpPr>
          <p:cNvPr id="727" name="Google Shape;727;p68"/>
          <p:cNvSpPr txBox="1">
            <a:spLocks noGrp="1"/>
          </p:cNvSpPr>
          <p:nvPr>
            <p:ph type="body" idx="1"/>
          </p:nvPr>
        </p:nvSpPr>
        <p:spPr>
          <a:xfrm>
            <a:off x="457200" y="1916832"/>
            <a:ext cx="8229600" cy="510202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r>
              <a:rPr lang="en-US" sz="1800"/>
              <a:t>&gt;&gt;&gt; nltk.corpus.cess_esp.words() </a:t>
            </a:r>
            <a:endParaRPr/>
          </a:p>
          <a:p>
            <a:pPr marL="0" lvl="0" indent="0" algn="l" rtl="0">
              <a:lnSpc>
                <a:spcPct val="100000"/>
              </a:lnSpc>
              <a:spcBef>
                <a:spcPts val="360"/>
              </a:spcBef>
              <a:spcAft>
                <a:spcPts val="0"/>
              </a:spcAft>
              <a:buClr>
                <a:srgbClr val="7F7F7F"/>
              </a:buClr>
              <a:buSzPts val="1800"/>
              <a:buFont typeface="Arial"/>
              <a:buNone/>
            </a:pPr>
            <a:r>
              <a:rPr lang="en-US" sz="1800">
                <a:solidFill>
                  <a:srgbClr val="7F7F7F"/>
                </a:solidFill>
              </a:rPr>
              <a:t>['El', 'grupo', 'estatal', 'Electricit\xe9_de_France', ...] </a:t>
            </a:r>
            <a:endParaRPr/>
          </a:p>
          <a:p>
            <a:pPr marL="0" lvl="0" indent="0" algn="l" rtl="0">
              <a:lnSpc>
                <a:spcPct val="100000"/>
              </a:lnSpc>
              <a:spcBef>
                <a:spcPts val="360"/>
              </a:spcBef>
              <a:spcAft>
                <a:spcPts val="0"/>
              </a:spcAft>
              <a:buClr>
                <a:schemeClr val="dk1"/>
              </a:buClr>
              <a:buSzPts val="1800"/>
              <a:buFont typeface="Arial"/>
              <a:buNone/>
            </a:pPr>
            <a:endParaRPr sz="1800"/>
          </a:p>
          <a:p>
            <a:pPr marL="0" lvl="0" indent="0" algn="l" rtl="0">
              <a:lnSpc>
                <a:spcPct val="100000"/>
              </a:lnSpc>
              <a:spcBef>
                <a:spcPts val="360"/>
              </a:spcBef>
              <a:spcAft>
                <a:spcPts val="0"/>
              </a:spcAft>
              <a:buClr>
                <a:schemeClr val="dk1"/>
              </a:buClr>
              <a:buSzPts val="1800"/>
              <a:buFont typeface="Arial"/>
              <a:buNone/>
            </a:pPr>
            <a:r>
              <a:rPr lang="en-US" sz="1800"/>
              <a:t>&gt;&gt;&gt; nltk.corpus.floresta.words() </a:t>
            </a:r>
            <a:endParaRPr/>
          </a:p>
          <a:p>
            <a:pPr marL="0" lvl="0" indent="0" algn="l" rtl="0">
              <a:lnSpc>
                <a:spcPct val="100000"/>
              </a:lnSpc>
              <a:spcBef>
                <a:spcPts val="360"/>
              </a:spcBef>
              <a:spcAft>
                <a:spcPts val="0"/>
              </a:spcAft>
              <a:buClr>
                <a:srgbClr val="7F7F7F"/>
              </a:buClr>
              <a:buSzPts val="1800"/>
              <a:buFont typeface="Arial"/>
              <a:buNone/>
            </a:pPr>
            <a:r>
              <a:rPr lang="en-US" sz="1800">
                <a:solidFill>
                  <a:srgbClr val="7F7F7F"/>
                </a:solidFill>
              </a:rPr>
              <a:t>['Um', 'revivalismo', 'refrescante', 'O', '7_e_Meio', ...] </a:t>
            </a:r>
            <a:endParaRPr/>
          </a:p>
          <a:p>
            <a:pPr marL="0" lvl="0" indent="0" algn="l" rtl="0">
              <a:lnSpc>
                <a:spcPct val="100000"/>
              </a:lnSpc>
              <a:spcBef>
                <a:spcPts val="360"/>
              </a:spcBef>
              <a:spcAft>
                <a:spcPts val="0"/>
              </a:spcAft>
              <a:buClr>
                <a:schemeClr val="dk1"/>
              </a:buClr>
              <a:buSzPts val="1800"/>
              <a:buFont typeface="Arial"/>
              <a:buNone/>
            </a:pPr>
            <a:endParaRPr sz="1800">
              <a:solidFill>
                <a:srgbClr val="7F7F7F"/>
              </a:solidFill>
            </a:endParaRPr>
          </a:p>
          <a:p>
            <a:pPr marL="0" lvl="0" indent="0" algn="l" rtl="0">
              <a:lnSpc>
                <a:spcPct val="100000"/>
              </a:lnSpc>
              <a:spcBef>
                <a:spcPts val="360"/>
              </a:spcBef>
              <a:spcAft>
                <a:spcPts val="0"/>
              </a:spcAft>
              <a:buClr>
                <a:schemeClr val="dk1"/>
              </a:buClr>
              <a:buSzPts val="1800"/>
              <a:buFont typeface="Arial"/>
              <a:buNone/>
            </a:pPr>
            <a:r>
              <a:rPr lang="en-US" sz="1800"/>
              <a:t>&gt;&gt;&gt; nltk.corpus.indian.words('hindi.pos’) </a:t>
            </a:r>
            <a:endParaRPr/>
          </a:p>
          <a:p>
            <a:pPr marL="0" lvl="0" indent="0" algn="l" rtl="0">
              <a:lnSpc>
                <a:spcPct val="100000"/>
              </a:lnSpc>
              <a:spcBef>
                <a:spcPts val="360"/>
              </a:spcBef>
              <a:spcAft>
                <a:spcPts val="0"/>
              </a:spcAft>
              <a:buClr>
                <a:srgbClr val="7F7F7F"/>
              </a:buClr>
              <a:buSzPts val="1800"/>
              <a:buFont typeface="Arial"/>
              <a:buNone/>
            </a:pPr>
            <a:r>
              <a:rPr lang="en-US" sz="1800">
                <a:solidFill>
                  <a:srgbClr val="7F7F7F"/>
                </a:solidFill>
              </a:rPr>
              <a:t>['पूर्ण', 'प्रतिबंध', 'हटाओ', ':', 'इराक', 'संयुक्त', ...] </a:t>
            </a:r>
            <a:endParaRPr sz="1800">
              <a:solidFill>
                <a:srgbClr val="7F7F7F"/>
              </a:solidFill>
            </a:endParaRPr>
          </a:p>
          <a:p>
            <a:pPr marL="0" lvl="0" indent="0" algn="l" rtl="0">
              <a:lnSpc>
                <a:spcPct val="100000"/>
              </a:lnSpc>
              <a:spcBef>
                <a:spcPts val="360"/>
              </a:spcBef>
              <a:spcAft>
                <a:spcPts val="0"/>
              </a:spcAft>
              <a:buClr>
                <a:schemeClr val="dk1"/>
              </a:buClr>
              <a:buSzPts val="1800"/>
              <a:buFont typeface="Arial"/>
              <a:buNone/>
            </a:pPr>
            <a:endParaRPr sz="1800">
              <a:solidFill>
                <a:srgbClr val="7F7F7F"/>
              </a:solidFill>
            </a:endParaRPr>
          </a:p>
          <a:p>
            <a:pPr marL="0" lvl="0" indent="0" algn="l" rtl="0">
              <a:lnSpc>
                <a:spcPct val="100000"/>
              </a:lnSpc>
              <a:spcBef>
                <a:spcPts val="360"/>
              </a:spcBef>
              <a:spcAft>
                <a:spcPts val="0"/>
              </a:spcAft>
              <a:buClr>
                <a:schemeClr val="dk1"/>
              </a:buClr>
              <a:buSzPts val="1800"/>
              <a:buFont typeface="Arial"/>
              <a:buNone/>
            </a:pPr>
            <a:endParaRPr sz="1800">
              <a:solidFill>
                <a:srgbClr val="7F7F7F"/>
              </a:solidFill>
            </a:endParaRPr>
          </a:p>
          <a:p>
            <a:pPr marL="342900" lvl="0" indent="-139700" algn="l" rtl="0">
              <a:lnSpc>
                <a:spcPct val="100000"/>
              </a:lnSpc>
              <a:spcBef>
                <a:spcPts val="640"/>
              </a:spcBef>
              <a:spcAft>
                <a:spcPts val="0"/>
              </a:spcAft>
              <a:buClr>
                <a:schemeClr val="dk1"/>
              </a:buClr>
              <a:buSzPts val="3200"/>
              <a:buFont typeface="Arial"/>
              <a:buNone/>
            </a:pPr>
            <a:endParaRPr/>
          </a:p>
        </p:txBody>
      </p:sp>
      <p:sp>
        <p:nvSpPr>
          <p:cNvPr id="728" name="Google Shape;728;p68"/>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69"/>
          <p:cNvSpPr txBox="1">
            <a:spLocks noGrp="1"/>
          </p:cNvSpPr>
          <p:nvPr>
            <p:ph type="title"/>
          </p:nvPr>
        </p:nvSpPr>
        <p:spPr>
          <a:xfrm>
            <a:off x="323528" y="66582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b="1">
                <a:solidFill>
                  <a:schemeClr val="accent2"/>
                </a:solidFill>
              </a:rPr>
              <a:t>NLTK Corpora in other languages</a:t>
            </a:r>
            <a:endParaRPr sz="4000"/>
          </a:p>
        </p:txBody>
      </p:sp>
      <p:sp>
        <p:nvSpPr>
          <p:cNvPr id="735" name="Google Shape;735;p69"/>
          <p:cNvSpPr txBox="1">
            <a:spLocks noGrp="1"/>
          </p:cNvSpPr>
          <p:nvPr>
            <p:ph type="body" idx="1"/>
          </p:nvPr>
        </p:nvSpPr>
        <p:spPr>
          <a:xfrm>
            <a:off x="556215" y="1916832"/>
            <a:ext cx="8229600" cy="510202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endParaRPr sz="1800"/>
          </a:p>
          <a:p>
            <a:pPr marL="0" lvl="0" indent="0" algn="l" rtl="0">
              <a:lnSpc>
                <a:spcPct val="100000"/>
              </a:lnSpc>
              <a:spcBef>
                <a:spcPts val="360"/>
              </a:spcBef>
              <a:spcAft>
                <a:spcPts val="0"/>
              </a:spcAft>
              <a:buClr>
                <a:schemeClr val="dk1"/>
              </a:buClr>
              <a:buSzPts val="1800"/>
              <a:buFont typeface="Arial"/>
              <a:buNone/>
            </a:pPr>
            <a:r>
              <a:rPr lang="en-US" sz="1800"/>
              <a:t>&gt;&gt;&gt; nltk.corpus.udhr.fileids() </a:t>
            </a:r>
            <a:endParaRPr/>
          </a:p>
          <a:p>
            <a:pPr marL="0" lvl="0" indent="0" algn="l" rtl="0">
              <a:lnSpc>
                <a:spcPct val="100000"/>
              </a:lnSpc>
              <a:spcBef>
                <a:spcPts val="360"/>
              </a:spcBef>
              <a:spcAft>
                <a:spcPts val="0"/>
              </a:spcAft>
              <a:buClr>
                <a:srgbClr val="7F7F7F"/>
              </a:buClr>
              <a:buSzPts val="1800"/>
              <a:buFont typeface="Arial"/>
              <a:buNone/>
            </a:pPr>
            <a:r>
              <a:rPr lang="en-US" sz="1800">
                <a:solidFill>
                  <a:srgbClr val="7F7F7F"/>
                </a:solidFill>
              </a:rPr>
              <a:t>['Abkhaz-Cyrillic+Abkh', 'Abkhaz-UTF8', 'Achehnese-Latin1', 'Achuar-Shiwiar-Latin1', 'Adja-UTF8', 'Afaan_Oromo_Oromiffa-Latin1', 'Afrikaans-Latin1', 'Aguaruna-Latin1', 'Akuapem_Twi-UTF8', 'Albanian_Shqip-Latin1', 'Amahuaca', 'Amahuaca-Latin1', ...] </a:t>
            </a:r>
            <a:endParaRPr/>
          </a:p>
          <a:p>
            <a:pPr marL="0" lvl="0" indent="0" algn="l" rtl="0">
              <a:lnSpc>
                <a:spcPct val="100000"/>
              </a:lnSpc>
              <a:spcBef>
                <a:spcPts val="360"/>
              </a:spcBef>
              <a:spcAft>
                <a:spcPts val="0"/>
              </a:spcAft>
              <a:buClr>
                <a:schemeClr val="dk1"/>
              </a:buClr>
              <a:buSzPts val="1800"/>
              <a:buFont typeface="Arial"/>
              <a:buNone/>
            </a:pPr>
            <a:endParaRPr sz="1800"/>
          </a:p>
          <a:p>
            <a:pPr marL="0" lvl="0" indent="0" algn="l" rtl="0">
              <a:lnSpc>
                <a:spcPct val="100000"/>
              </a:lnSpc>
              <a:spcBef>
                <a:spcPts val="360"/>
              </a:spcBef>
              <a:spcAft>
                <a:spcPts val="0"/>
              </a:spcAft>
              <a:buClr>
                <a:schemeClr val="dk1"/>
              </a:buClr>
              <a:buSzPts val="1800"/>
              <a:buFont typeface="Arial"/>
              <a:buNone/>
            </a:pPr>
            <a:r>
              <a:rPr lang="en-US" sz="1800"/>
              <a:t>&gt;&gt;&gt; nltk.corpus.udhr.words('Javanese-Latin1')[11:] </a:t>
            </a:r>
            <a:endParaRPr/>
          </a:p>
          <a:p>
            <a:pPr marL="0" lvl="0" indent="0" algn="l" rtl="0">
              <a:lnSpc>
                <a:spcPct val="100000"/>
              </a:lnSpc>
              <a:spcBef>
                <a:spcPts val="360"/>
              </a:spcBef>
              <a:spcAft>
                <a:spcPts val="0"/>
              </a:spcAft>
              <a:buClr>
                <a:srgbClr val="7F7F7F"/>
              </a:buClr>
              <a:buSzPts val="1800"/>
              <a:buFont typeface="Arial"/>
              <a:buNone/>
            </a:pPr>
            <a:r>
              <a:rPr lang="en-US" sz="1800">
                <a:solidFill>
                  <a:srgbClr val="7F7F7F"/>
                </a:solidFill>
              </a:rPr>
              <a:t>['Saben', 'umat', 'manungsa', 'lair', 'kanthi', 'hak', ...]</a:t>
            </a:r>
            <a:endParaRPr/>
          </a:p>
          <a:p>
            <a:pPr marL="0" lvl="0" indent="0" algn="l" rtl="0">
              <a:lnSpc>
                <a:spcPct val="100000"/>
              </a:lnSpc>
              <a:spcBef>
                <a:spcPts val="360"/>
              </a:spcBef>
              <a:spcAft>
                <a:spcPts val="0"/>
              </a:spcAft>
              <a:buClr>
                <a:schemeClr val="dk1"/>
              </a:buClr>
              <a:buSzPts val="1800"/>
              <a:buFont typeface="Arial"/>
              <a:buNone/>
            </a:pPr>
            <a:endParaRPr sz="1800">
              <a:solidFill>
                <a:srgbClr val="595959"/>
              </a:solidFill>
            </a:endParaRPr>
          </a:p>
          <a:p>
            <a:pPr marL="342900" lvl="0" indent="-139700" algn="l" rtl="0">
              <a:lnSpc>
                <a:spcPct val="100000"/>
              </a:lnSpc>
              <a:spcBef>
                <a:spcPts val="640"/>
              </a:spcBef>
              <a:spcAft>
                <a:spcPts val="0"/>
              </a:spcAft>
              <a:buClr>
                <a:schemeClr val="dk1"/>
              </a:buClr>
              <a:buSzPts val="3200"/>
              <a:buFont typeface="Arial"/>
              <a:buNone/>
            </a:pPr>
            <a:endParaRPr/>
          </a:p>
        </p:txBody>
      </p:sp>
      <p:sp>
        <p:nvSpPr>
          <p:cNvPr id="736" name="Google Shape;736;p69"/>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262672"/>
                </a:solidFill>
              </a:rPr>
              <a:t>How are corpora annotated?</a:t>
            </a:r>
            <a:endParaRPr/>
          </a:p>
        </p:txBody>
      </p:sp>
      <p:sp>
        <p:nvSpPr>
          <p:cNvPr id="321" name="Google Shape;321;p4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400"/>
              <a:buFont typeface="Arial"/>
              <a:buChar char="•"/>
            </a:pPr>
            <a:r>
              <a:rPr lang="en-US" sz="2400" b="1"/>
              <a:t>Automatic annotation</a:t>
            </a:r>
            <a:endParaRPr/>
          </a:p>
          <a:p>
            <a:pPr marL="742950" lvl="1" indent="-285750" algn="l" rtl="0">
              <a:lnSpc>
                <a:spcPct val="80000"/>
              </a:lnSpc>
              <a:spcBef>
                <a:spcPts val="360"/>
              </a:spcBef>
              <a:spcAft>
                <a:spcPts val="0"/>
              </a:spcAft>
              <a:buClr>
                <a:srgbClr val="595959"/>
              </a:buClr>
              <a:buSzPts val="1800"/>
              <a:buFont typeface="Arial"/>
              <a:buChar char="–"/>
            </a:pPr>
            <a:r>
              <a:rPr lang="en-US" sz="1800">
                <a:solidFill>
                  <a:srgbClr val="595959"/>
                </a:solidFill>
              </a:rPr>
              <a:t>Can be automated reliably for some types (POS, lemmatization)</a:t>
            </a:r>
            <a:endParaRPr/>
          </a:p>
          <a:p>
            <a:pPr marL="742950" lvl="1" indent="-285750" algn="l" rtl="0">
              <a:lnSpc>
                <a:spcPct val="80000"/>
              </a:lnSpc>
              <a:spcBef>
                <a:spcPts val="360"/>
              </a:spcBef>
              <a:spcAft>
                <a:spcPts val="0"/>
              </a:spcAft>
              <a:buClr>
                <a:srgbClr val="595959"/>
              </a:buClr>
              <a:buSzPts val="1800"/>
              <a:buFont typeface="Arial"/>
              <a:buChar char="–"/>
            </a:pPr>
            <a:r>
              <a:rPr lang="en-US" sz="1800">
                <a:solidFill>
                  <a:srgbClr val="595959"/>
                </a:solidFill>
              </a:rPr>
              <a:t>Can annotate large amount of data quickly at low cost</a:t>
            </a:r>
            <a:endParaRPr/>
          </a:p>
          <a:p>
            <a:pPr marL="742950" lvl="1" indent="-285750" algn="l" rtl="0">
              <a:lnSpc>
                <a:spcPct val="80000"/>
              </a:lnSpc>
              <a:spcBef>
                <a:spcPts val="360"/>
              </a:spcBef>
              <a:spcAft>
                <a:spcPts val="0"/>
              </a:spcAft>
              <a:buClr>
                <a:srgbClr val="595959"/>
              </a:buClr>
              <a:buSzPts val="1800"/>
              <a:buFont typeface="Arial"/>
              <a:buChar char="–"/>
            </a:pPr>
            <a:r>
              <a:rPr lang="en-US" sz="1800">
                <a:solidFill>
                  <a:srgbClr val="595959"/>
                </a:solidFill>
              </a:rPr>
              <a:t>Post-editing or human correction may be necessary to improve accuracy</a:t>
            </a:r>
            <a:endParaRPr/>
          </a:p>
          <a:p>
            <a:pPr marL="457200" lvl="1" indent="0" algn="l" rtl="0">
              <a:lnSpc>
                <a:spcPct val="80000"/>
              </a:lnSpc>
              <a:spcBef>
                <a:spcPts val="360"/>
              </a:spcBef>
              <a:spcAft>
                <a:spcPts val="0"/>
              </a:spcAft>
              <a:buClr>
                <a:schemeClr val="dk1"/>
              </a:buClr>
              <a:buSzPts val="1800"/>
              <a:buFont typeface="Arial"/>
              <a:buNone/>
            </a:pPr>
            <a:endParaRPr sz="1800">
              <a:solidFill>
                <a:srgbClr val="595959"/>
              </a:solidFill>
            </a:endParaRPr>
          </a:p>
          <a:p>
            <a:pPr marL="342900" lvl="0" indent="-342900" algn="l" rtl="0">
              <a:lnSpc>
                <a:spcPct val="80000"/>
              </a:lnSpc>
              <a:spcBef>
                <a:spcPts val="480"/>
              </a:spcBef>
              <a:spcAft>
                <a:spcPts val="0"/>
              </a:spcAft>
              <a:buClr>
                <a:schemeClr val="dk1"/>
              </a:buClr>
              <a:buSzPts val="2400"/>
              <a:buFont typeface="Arial"/>
              <a:buChar char="•"/>
            </a:pPr>
            <a:r>
              <a:rPr lang="en-US" sz="2400" b="1"/>
              <a:t>Computer-assisted annotation</a:t>
            </a:r>
            <a:endParaRPr/>
          </a:p>
          <a:p>
            <a:pPr marL="742950" lvl="1" indent="-285750" algn="l" rtl="0">
              <a:lnSpc>
                <a:spcPct val="80000"/>
              </a:lnSpc>
              <a:spcBef>
                <a:spcPts val="360"/>
              </a:spcBef>
              <a:spcAft>
                <a:spcPts val="0"/>
              </a:spcAft>
              <a:buClr>
                <a:srgbClr val="595959"/>
              </a:buClr>
              <a:buSzPts val="1800"/>
              <a:buFont typeface="Arial"/>
              <a:buChar char="–"/>
            </a:pPr>
            <a:r>
              <a:rPr lang="en-US" sz="1800">
                <a:solidFill>
                  <a:srgbClr val="595959"/>
                </a:solidFill>
              </a:rPr>
              <a:t>The semi-automatic annotation process (human-machine interface) may produce more reliable results than fully automated annotation, but it is also slower and more costly</a:t>
            </a:r>
            <a:endParaRPr/>
          </a:p>
          <a:p>
            <a:pPr marL="457200" lvl="1" indent="0" algn="l" rtl="0">
              <a:lnSpc>
                <a:spcPct val="80000"/>
              </a:lnSpc>
              <a:spcBef>
                <a:spcPts val="360"/>
              </a:spcBef>
              <a:spcAft>
                <a:spcPts val="0"/>
              </a:spcAft>
              <a:buClr>
                <a:schemeClr val="dk1"/>
              </a:buClr>
              <a:buSzPts val="1800"/>
              <a:buFont typeface="Arial"/>
              <a:buNone/>
            </a:pPr>
            <a:endParaRPr sz="1800">
              <a:solidFill>
                <a:srgbClr val="595959"/>
              </a:solidFill>
            </a:endParaRPr>
          </a:p>
          <a:p>
            <a:pPr marL="342900" lvl="0" indent="-342900" algn="l" rtl="0">
              <a:lnSpc>
                <a:spcPct val="80000"/>
              </a:lnSpc>
              <a:spcBef>
                <a:spcPts val="480"/>
              </a:spcBef>
              <a:spcAft>
                <a:spcPts val="0"/>
              </a:spcAft>
              <a:buClr>
                <a:schemeClr val="dk1"/>
              </a:buClr>
              <a:buSzPts val="2400"/>
              <a:buFont typeface="Arial"/>
              <a:buChar char="•"/>
            </a:pPr>
            <a:r>
              <a:rPr lang="en-US" sz="2400" b="1"/>
              <a:t>Manual annotation</a:t>
            </a:r>
            <a:endParaRPr/>
          </a:p>
          <a:p>
            <a:pPr marL="742950" lvl="1" indent="-285750" algn="l" rtl="0">
              <a:lnSpc>
                <a:spcPct val="80000"/>
              </a:lnSpc>
              <a:spcBef>
                <a:spcPts val="360"/>
              </a:spcBef>
              <a:spcAft>
                <a:spcPts val="0"/>
              </a:spcAft>
              <a:buClr>
                <a:srgbClr val="595959"/>
              </a:buClr>
              <a:buSzPts val="1800"/>
              <a:buFont typeface="Arial"/>
              <a:buChar char="–"/>
            </a:pPr>
            <a:r>
              <a:rPr lang="en-US" sz="1800">
                <a:solidFill>
                  <a:srgbClr val="595959"/>
                </a:solidFill>
              </a:rPr>
              <a:t>Occurs where no annotation tool is available or where the accuracy of available systems is not high enough to be useful</a:t>
            </a:r>
            <a:endParaRPr sz="1800">
              <a:solidFill>
                <a:srgbClr val="595959"/>
              </a:solidFill>
            </a:endParaRPr>
          </a:p>
          <a:p>
            <a:pPr marL="742950" lvl="1" indent="-285750" algn="l" rtl="0">
              <a:lnSpc>
                <a:spcPct val="80000"/>
              </a:lnSpc>
              <a:spcBef>
                <a:spcPts val="360"/>
              </a:spcBef>
              <a:spcAft>
                <a:spcPts val="0"/>
              </a:spcAft>
              <a:buClr>
                <a:srgbClr val="595959"/>
              </a:buClr>
              <a:buSzPts val="1800"/>
              <a:buFont typeface="Arial"/>
              <a:buChar char="–"/>
            </a:pPr>
            <a:r>
              <a:rPr lang="en-US" sz="1800">
                <a:solidFill>
                  <a:srgbClr val="595959"/>
                </a:solidFill>
              </a:rPr>
              <a:t>Expensive and time-consuming, typically only feasible for small corpora</a:t>
            </a:r>
            <a:endParaRPr sz="1800">
              <a:solidFill>
                <a:srgbClr val="595959"/>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70"/>
          <p:cNvSpPr txBox="1">
            <a:spLocks noGrp="1"/>
          </p:cNvSpPr>
          <p:nvPr>
            <p:ph type="title"/>
          </p:nvPr>
        </p:nvSpPr>
        <p:spPr>
          <a:xfrm>
            <a:off x="323528" y="66582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b="1">
                <a:solidFill>
                  <a:schemeClr val="accent2"/>
                </a:solidFill>
              </a:rPr>
              <a:t>Few other Plaintext Corpora</a:t>
            </a:r>
            <a:endParaRPr sz="4000"/>
          </a:p>
        </p:txBody>
      </p:sp>
      <p:sp>
        <p:nvSpPr>
          <p:cNvPr id="743" name="Google Shape;743;p70"/>
          <p:cNvSpPr txBox="1">
            <a:spLocks noGrp="1"/>
          </p:cNvSpPr>
          <p:nvPr>
            <p:ph type="body" idx="1"/>
          </p:nvPr>
        </p:nvSpPr>
        <p:spPr>
          <a:xfrm>
            <a:off x="556215" y="1916832"/>
            <a:ext cx="8229600" cy="510202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endParaRPr sz="1800"/>
          </a:p>
          <a:p>
            <a:pPr marL="0" lvl="0" indent="0" algn="l" rtl="0">
              <a:lnSpc>
                <a:spcPct val="100000"/>
              </a:lnSpc>
              <a:spcBef>
                <a:spcPts val="360"/>
              </a:spcBef>
              <a:spcAft>
                <a:spcPts val="0"/>
              </a:spcAft>
              <a:buClr>
                <a:schemeClr val="dk1"/>
              </a:buClr>
              <a:buSzPts val="1800"/>
              <a:buFont typeface="Arial"/>
              <a:buNone/>
            </a:pPr>
            <a:r>
              <a:rPr lang="en-US" sz="1800"/>
              <a:t>&gt;&gt;&gt; nltk.corpus.abc.words()</a:t>
            </a:r>
            <a:endParaRPr/>
          </a:p>
          <a:p>
            <a:pPr marL="0" lvl="0" indent="0" algn="l" rtl="0">
              <a:lnSpc>
                <a:spcPct val="100000"/>
              </a:lnSpc>
              <a:spcBef>
                <a:spcPts val="360"/>
              </a:spcBef>
              <a:spcAft>
                <a:spcPts val="0"/>
              </a:spcAft>
              <a:buClr>
                <a:schemeClr val="dk1"/>
              </a:buClr>
              <a:buSzPts val="1800"/>
              <a:buFont typeface="Arial"/>
              <a:buNone/>
            </a:pPr>
            <a:r>
              <a:rPr lang="en-US" sz="1800"/>
              <a:t> </a:t>
            </a:r>
            <a:r>
              <a:rPr lang="en-US" sz="1800">
                <a:solidFill>
                  <a:schemeClr val="lt2"/>
                </a:solidFill>
              </a:rPr>
              <a:t>['PM', 'denies', 'knowledge', 'of', 'AWB', ...] </a:t>
            </a:r>
            <a:endParaRPr/>
          </a:p>
          <a:p>
            <a:pPr marL="0" lvl="0" indent="0" algn="l" rtl="0">
              <a:lnSpc>
                <a:spcPct val="100000"/>
              </a:lnSpc>
              <a:spcBef>
                <a:spcPts val="360"/>
              </a:spcBef>
              <a:spcAft>
                <a:spcPts val="0"/>
              </a:spcAft>
              <a:buClr>
                <a:schemeClr val="dk1"/>
              </a:buClr>
              <a:buSzPts val="1800"/>
              <a:buFont typeface="Arial"/>
              <a:buNone/>
            </a:pPr>
            <a:endParaRPr sz="1800"/>
          </a:p>
          <a:p>
            <a:pPr marL="0" lvl="0" indent="0" algn="l" rtl="0">
              <a:lnSpc>
                <a:spcPct val="100000"/>
              </a:lnSpc>
              <a:spcBef>
                <a:spcPts val="360"/>
              </a:spcBef>
              <a:spcAft>
                <a:spcPts val="0"/>
              </a:spcAft>
              <a:buClr>
                <a:schemeClr val="dk1"/>
              </a:buClr>
              <a:buSzPts val="1800"/>
              <a:buFont typeface="Arial"/>
              <a:buNone/>
            </a:pPr>
            <a:r>
              <a:rPr lang="en-US" sz="1800"/>
              <a:t>&gt;&gt;&gt; nltk.corpus.genesis.words() </a:t>
            </a:r>
            <a:endParaRPr/>
          </a:p>
          <a:p>
            <a:pPr marL="0" lvl="0" indent="0" algn="l" rtl="0">
              <a:lnSpc>
                <a:spcPct val="100000"/>
              </a:lnSpc>
              <a:spcBef>
                <a:spcPts val="360"/>
              </a:spcBef>
              <a:spcAft>
                <a:spcPts val="0"/>
              </a:spcAft>
              <a:buClr>
                <a:schemeClr val="lt2"/>
              </a:buClr>
              <a:buSzPts val="1800"/>
              <a:buFont typeface="Arial"/>
              <a:buNone/>
            </a:pPr>
            <a:r>
              <a:rPr lang="en-US" sz="1800">
                <a:solidFill>
                  <a:schemeClr val="lt2"/>
                </a:solidFill>
              </a:rPr>
              <a:t>[u'In', u'the', u'beginning', u'God', u'created', ...] </a:t>
            </a:r>
            <a:endParaRPr/>
          </a:p>
          <a:p>
            <a:pPr marL="0" lvl="0" indent="0" algn="l" rtl="0">
              <a:lnSpc>
                <a:spcPct val="100000"/>
              </a:lnSpc>
              <a:spcBef>
                <a:spcPts val="360"/>
              </a:spcBef>
              <a:spcAft>
                <a:spcPts val="0"/>
              </a:spcAft>
              <a:buClr>
                <a:schemeClr val="dk1"/>
              </a:buClr>
              <a:buSzPts val="1800"/>
              <a:buFont typeface="Arial"/>
              <a:buNone/>
            </a:pPr>
            <a:endParaRPr sz="1800"/>
          </a:p>
          <a:p>
            <a:pPr marL="0" lvl="0" indent="0" algn="l" rtl="0">
              <a:lnSpc>
                <a:spcPct val="100000"/>
              </a:lnSpc>
              <a:spcBef>
                <a:spcPts val="360"/>
              </a:spcBef>
              <a:spcAft>
                <a:spcPts val="0"/>
              </a:spcAft>
              <a:buClr>
                <a:schemeClr val="dk1"/>
              </a:buClr>
              <a:buSzPts val="1800"/>
              <a:buFont typeface="Arial"/>
              <a:buNone/>
            </a:pPr>
            <a:r>
              <a:rPr lang="en-US" sz="1800"/>
              <a:t>&gt;&gt;&gt; nltk.corpus.state_union.words() </a:t>
            </a:r>
            <a:endParaRPr/>
          </a:p>
          <a:p>
            <a:pPr marL="0" lvl="0" indent="0" algn="l" rtl="0">
              <a:lnSpc>
                <a:spcPct val="100000"/>
              </a:lnSpc>
              <a:spcBef>
                <a:spcPts val="360"/>
              </a:spcBef>
              <a:spcAft>
                <a:spcPts val="0"/>
              </a:spcAft>
              <a:buClr>
                <a:schemeClr val="lt2"/>
              </a:buClr>
              <a:buSzPts val="1800"/>
              <a:buFont typeface="Arial"/>
              <a:buNone/>
            </a:pPr>
            <a:r>
              <a:rPr lang="en-US" sz="1800">
                <a:solidFill>
                  <a:schemeClr val="lt2"/>
                </a:solidFill>
              </a:rPr>
              <a:t>['PRESIDENT', 'HARRY', 'S', '.', 'TRUMAN', "'", ...] </a:t>
            </a:r>
            <a:endParaRPr/>
          </a:p>
          <a:p>
            <a:pPr marL="0" lvl="0" indent="0" algn="l" rtl="0">
              <a:lnSpc>
                <a:spcPct val="100000"/>
              </a:lnSpc>
              <a:spcBef>
                <a:spcPts val="360"/>
              </a:spcBef>
              <a:spcAft>
                <a:spcPts val="0"/>
              </a:spcAft>
              <a:buClr>
                <a:schemeClr val="dk1"/>
              </a:buClr>
              <a:buSzPts val="1800"/>
              <a:buFont typeface="Arial"/>
              <a:buNone/>
            </a:pPr>
            <a:endParaRPr sz="1800"/>
          </a:p>
          <a:p>
            <a:pPr marL="342900" lvl="0" indent="-139700" algn="l" rtl="0">
              <a:lnSpc>
                <a:spcPct val="100000"/>
              </a:lnSpc>
              <a:spcBef>
                <a:spcPts val="640"/>
              </a:spcBef>
              <a:spcAft>
                <a:spcPts val="0"/>
              </a:spcAft>
              <a:buClr>
                <a:schemeClr val="dk1"/>
              </a:buClr>
              <a:buSzPts val="3200"/>
              <a:buFont typeface="Arial"/>
              <a:buNone/>
            </a:pPr>
            <a:endParaRPr/>
          </a:p>
        </p:txBody>
      </p:sp>
      <p:sp>
        <p:nvSpPr>
          <p:cNvPr id="744" name="Google Shape;744;p70"/>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71"/>
          <p:cNvSpPr txBox="1">
            <a:spLocks noGrp="1"/>
          </p:cNvSpPr>
          <p:nvPr>
            <p:ph type="title"/>
          </p:nvPr>
        </p:nvSpPr>
        <p:spPr>
          <a:xfrm>
            <a:off x="323528" y="18864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b="1">
                <a:solidFill>
                  <a:schemeClr val="accent2"/>
                </a:solidFill>
              </a:rPr>
              <a:t>Chunked Corpora </a:t>
            </a:r>
            <a:endParaRPr sz="4000"/>
          </a:p>
        </p:txBody>
      </p:sp>
      <p:sp>
        <p:nvSpPr>
          <p:cNvPr id="751" name="Google Shape;751;p71"/>
          <p:cNvSpPr txBox="1">
            <a:spLocks noGrp="1"/>
          </p:cNvSpPr>
          <p:nvPr>
            <p:ph type="body" idx="1"/>
          </p:nvPr>
        </p:nvSpPr>
        <p:spPr>
          <a:xfrm>
            <a:off x="556215" y="1340768"/>
            <a:ext cx="8229600" cy="510202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800"/>
              <a:buFont typeface="Noto Sans Symbols"/>
              <a:buChar char="❑"/>
            </a:pPr>
            <a:r>
              <a:rPr lang="en-US" sz="1800"/>
              <a:t>The CoNLL corpora also provide chunk structures, which are encoded as flat trees. </a:t>
            </a:r>
            <a:endParaRPr/>
          </a:p>
          <a:p>
            <a:pPr marL="0" lvl="0" indent="0" algn="l" rtl="0">
              <a:lnSpc>
                <a:spcPct val="100000"/>
              </a:lnSpc>
              <a:spcBef>
                <a:spcPts val="360"/>
              </a:spcBef>
              <a:spcAft>
                <a:spcPts val="0"/>
              </a:spcAft>
              <a:buClr>
                <a:schemeClr val="dk1"/>
              </a:buClr>
              <a:buSzPts val="1800"/>
              <a:buFont typeface="Arial"/>
              <a:buNone/>
            </a:pPr>
            <a:endParaRPr sz="1800"/>
          </a:p>
          <a:p>
            <a:pPr marL="342900" lvl="0" indent="-342900" algn="l" rtl="0">
              <a:lnSpc>
                <a:spcPct val="100000"/>
              </a:lnSpc>
              <a:spcBef>
                <a:spcPts val="360"/>
              </a:spcBef>
              <a:spcAft>
                <a:spcPts val="0"/>
              </a:spcAft>
              <a:buClr>
                <a:schemeClr val="dk1"/>
              </a:buClr>
              <a:buSzPts val="1800"/>
              <a:buFont typeface="Noto Sans Symbols"/>
              <a:buChar char="❑"/>
            </a:pPr>
            <a:r>
              <a:rPr lang="en-US" sz="1800"/>
              <a:t>The CoNLL 2000 Corpus includes phrasal chunks; and the CoNLL 2002 Corpus includes named entity chunks.</a:t>
            </a:r>
            <a:endParaRPr/>
          </a:p>
          <a:p>
            <a:pPr marL="342900" lvl="0" indent="-228600" algn="l" rtl="0">
              <a:lnSpc>
                <a:spcPct val="100000"/>
              </a:lnSpc>
              <a:spcBef>
                <a:spcPts val="360"/>
              </a:spcBef>
              <a:spcAft>
                <a:spcPts val="0"/>
              </a:spcAft>
              <a:buClr>
                <a:schemeClr val="dk1"/>
              </a:buClr>
              <a:buSzPts val="1800"/>
              <a:buFont typeface="Arial"/>
              <a:buNone/>
            </a:pPr>
            <a:endParaRPr sz="1800"/>
          </a:p>
          <a:p>
            <a:pPr marL="0" lvl="0" indent="0" algn="l" rtl="0">
              <a:lnSpc>
                <a:spcPct val="100000"/>
              </a:lnSpc>
              <a:spcBef>
                <a:spcPts val="360"/>
              </a:spcBef>
              <a:spcAft>
                <a:spcPts val="0"/>
              </a:spcAft>
              <a:buClr>
                <a:schemeClr val="dk1"/>
              </a:buClr>
              <a:buSzPts val="1800"/>
              <a:buFont typeface="Arial"/>
              <a:buNone/>
            </a:pPr>
            <a:r>
              <a:rPr lang="en-US" sz="1800"/>
              <a:t>     &gt;&gt;&gt; from nltk.corpus import conll2000, conll2002 </a:t>
            </a:r>
            <a:endParaRPr/>
          </a:p>
          <a:p>
            <a:pPr marL="0" lvl="0" indent="0" algn="l" rtl="0">
              <a:lnSpc>
                <a:spcPct val="100000"/>
              </a:lnSpc>
              <a:spcBef>
                <a:spcPts val="360"/>
              </a:spcBef>
              <a:spcAft>
                <a:spcPts val="0"/>
              </a:spcAft>
              <a:buClr>
                <a:schemeClr val="dk1"/>
              </a:buClr>
              <a:buSzPts val="1800"/>
              <a:buFont typeface="Arial"/>
              <a:buNone/>
            </a:pPr>
            <a:r>
              <a:rPr lang="en-US" sz="1800"/>
              <a:t>     &gt;&gt;&gt; print(conll2000.sents()) </a:t>
            </a:r>
            <a:endParaRPr/>
          </a:p>
          <a:p>
            <a:pPr marL="0" lvl="0" indent="0" algn="l" rtl="0">
              <a:lnSpc>
                <a:spcPct val="100000"/>
              </a:lnSpc>
              <a:spcBef>
                <a:spcPts val="360"/>
              </a:spcBef>
              <a:spcAft>
                <a:spcPts val="0"/>
              </a:spcAft>
              <a:buClr>
                <a:schemeClr val="dk1"/>
              </a:buClr>
              <a:buSzPts val="1800"/>
              <a:buFont typeface="Arial"/>
              <a:buNone/>
            </a:pPr>
            <a:endParaRPr sz="1800"/>
          </a:p>
          <a:p>
            <a:pPr marL="0" lvl="0" indent="0" algn="l" rtl="0">
              <a:lnSpc>
                <a:spcPct val="100000"/>
              </a:lnSpc>
              <a:spcBef>
                <a:spcPts val="360"/>
              </a:spcBef>
              <a:spcAft>
                <a:spcPts val="0"/>
              </a:spcAft>
              <a:buClr>
                <a:schemeClr val="lt2"/>
              </a:buClr>
              <a:buSzPts val="1800"/>
              <a:buFont typeface="Arial"/>
              <a:buNone/>
            </a:pPr>
            <a:r>
              <a:rPr lang="en-US" sz="1800">
                <a:solidFill>
                  <a:schemeClr val="lt2"/>
                </a:solidFill>
              </a:rPr>
              <a:t>[['Confidence', 'in', 'the', 'pound', 'is', 'widely', ...], ['Chancellor', 'of', 'the', 'Exchequer', ...], ...]</a:t>
            </a:r>
            <a:endParaRPr/>
          </a:p>
        </p:txBody>
      </p:sp>
      <p:sp>
        <p:nvSpPr>
          <p:cNvPr id="752" name="Google Shape;752;p71"/>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72"/>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759" name="Google Shape;759;p7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Font typeface="Arial"/>
              <a:buNone/>
            </a:pPr>
            <a:endParaRPr sz="2000" b="1">
              <a:solidFill>
                <a:schemeClr val="lt2"/>
              </a:solidFill>
            </a:endParaRPr>
          </a:p>
          <a:p>
            <a:pPr marL="0" lvl="0" indent="0" algn="l" rtl="0">
              <a:lnSpc>
                <a:spcPct val="100000"/>
              </a:lnSpc>
              <a:spcBef>
                <a:spcPts val="400"/>
              </a:spcBef>
              <a:spcAft>
                <a:spcPts val="0"/>
              </a:spcAft>
              <a:buClr>
                <a:schemeClr val="dk1"/>
              </a:buClr>
              <a:buSzPts val="2000"/>
              <a:buFont typeface="Arial"/>
              <a:buNone/>
            </a:pPr>
            <a:r>
              <a:rPr lang="en-US" sz="2000"/>
              <a:t>&gt;&gt;&gt; for tree in conll2000.chunked_sents()[:2]: </a:t>
            </a:r>
            <a:endParaRPr/>
          </a:p>
          <a:p>
            <a:pPr marL="0" lvl="0" indent="0" algn="l" rtl="0">
              <a:lnSpc>
                <a:spcPct val="100000"/>
              </a:lnSpc>
              <a:spcBef>
                <a:spcPts val="400"/>
              </a:spcBef>
              <a:spcAft>
                <a:spcPts val="0"/>
              </a:spcAft>
              <a:buClr>
                <a:schemeClr val="dk1"/>
              </a:buClr>
              <a:buSzPts val="2000"/>
              <a:buFont typeface="Arial"/>
              <a:buNone/>
            </a:pPr>
            <a:r>
              <a:rPr lang="en-US" sz="2000"/>
              <a:t>    print(tree) </a:t>
            </a:r>
            <a:endParaRPr/>
          </a:p>
          <a:p>
            <a:pPr marL="0" lvl="0" indent="0" algn="l" rtl="0">
              <a:lnSpc>
                <a:spcPct val="100000"/>
              </a:lnSpc>
              <a:spcBef>
                <a:spcPts val="400"/>
              </a:spcBef>
              <a:spcAft>
                <a:spcPts val="0"/>
              </a:spcAft>
              <a:buClr>
                <a:schemeClr val="dk1"/>
              </a:buClr>
              <a:buSzPts val="2000"/>
              <a:buFont typeface="Arial"/>
              <a:buNone/>
            </a:pPr>
            <a:endParaRPr sz="2000"/>
          </a:p>
          <a:p>
            <a:pPr marL="400050" lvl="1" indent="0" algn="l" rtl="0">
              <a:lnSpc>
                <a:spcPct val="100000"/>
              </a:lnSpc>
              <a:spcBef>
                <a:spcPts val="320"/>
              </a:spcBef>
              <a:spcAft>
                <a:spcPts val="0"/>
              </a:spcAft>
              <a:buClr>
                <a:schemeClr val="lt2"/>
              </a:buClr>
              <a:buSzPts val="1600"/>
              <a:buFont typeface="Arial"/>
              <a:buNone/>
            </a:pPr>
            <a:r>
              <a:rPr lang="en-US" sz="1600">
                <a:solidFill>
                  <a:schemeClr val="lt2"/>
                </a:solidFill>
              </a:rPr>
              <a:t>(S (NP Confidence/NN) </a:t>
            </a:r>
            <a:endParaRPr/>
          </a:p>
          <a:p>
            <a:pPr marL="400050" lvl="1" indent="0" algn="l" rtl="0">
              <a:lnSpc>
                <a:spcPct val="100000"/>
              </a:lnSpc>
              <a:spcBef>
                <a:spcPts val="320"/>
              </a:spcBef>
              <a:spcAft>
                <a:spcPts val="0"/>
              </a:spcAft>
              <a:buClr>
                <a:schemeClr val="lt2"/>
              </a:buClr>
              <a:buSzPts val="1600"/>
              <a:buFont typeface="Arial"/>
              <a:buNone/>
            </a:pPr>
            <a:r>
              <a:rPr lang="en-US" sz="1600">
                <a:solidFill>
                  <a:schemeClr val="lt2"/>
                </a:solidFill>
              </a:rPr>
              <a:t>     (PP in/IN)</a:t>
            </a:r>
            <a:endParaRPr/>
          </a:p>
          <a:p>
            <a:pPr marL="400050" lvl="1" indent="0" algn="l" rtl="0">
              <a:lnSpc>
                <a:spcPct val="100000"/>
              </a:lnSpc>
              <a:spcBef>
                <a:spcPts val="320"/>
              </a:spcBef>
              <a:spcAft>
                <a:spcPts val="0"/>
              </a:spcAft>
              <a:buClr>
                <a:schemeClr val="lt2"/>
              </a:buClr>
              <a:buSzPts val="1600"/>
              <a:buFont typeface="Arial"/>
              <a:buNone/>
            </a:pPr>
            <a:r>
              <a:rPr lang="en-US" sz="1600">
                <a:solidFill>
                  <a:schemeClr val="lt2"/>
                </a:solidFill>
              </a:rPr>
              <a:t>     (NP the/DT pound/NN) </a:t>
            </a:r>
            <a:endParaRPr/>
          </a:p>
          <a:p>
            <a:pPr marL="400050" lvl="1" indent="0" algn="l" rtl="0">
              <a:lnSpc>
                <a:spcPct val="100000"/>
              </a:lnSpc>
              <a:spcBef>
                <a:spcPts val="320"/>
              </a:spcBef>
              <a:spcAft>
                <a:spcPts val="0"/>
              </a:spcAft>
              <a:buClr>
                <a:schemeClr val="lt2"/>
              </a:buClr>
              <a:buSzPts val="1600"/>
              <a:buFont typeface="Arial"/>
              <a:buNone/>
            </a:pPr>
            <a:r>
              <a:rPr lang="en-US" sz="1600">
                <a:solidFill>
                  <a:schemeClr val="lt2"/>
                </a:solidFill>
              </a:rPr>
              <a:t>     (VP is/VBZ widely/RB expected/VBN to/TO take/VB) </a:t>
            </a:r>
            <a:endParaRPr/>
          </a:p>
          <a:p>
            <a:pPr marL="400050" lvl="1" indent="0" algn="l" rtl="0">
              <a:lnSpc>
                <a:spcPct val="100000"/>
              </a:lnSpc>
              <a:spcBef>
                <a:spcPts val="320"/>
              </a:spcBef>
              <a:spcAft>
                <a:spcPts val="0"/>
              </a:spcAft>
              <a:buClr>
                <a:schemeClr val="lt2"/>
              </a:buClr>
              <a:buSzPts val="1600"/>
              <a:buFont typeface="Arial"/>
              <a:buNone/>
            </a:pPr>
            <a:r>
              <a:rPr lang="en-US" sz="1600">
                <a:solidFill>
                  <a:schemeClr val="lt2"/>
                </a:solidFill>
              </a:rPr>
              <a:t>     (NP another/DT sharp/JJ dive/NN) </a:t>
            </a:r>
            <a:endParaRPr/>
          </a:p>
          <a:p>
            <a:pPr marL="400050" lvl="1" indent="0" algn="l" rtl="0">
              <a:lnSpc>
                <a:spcPct val="100000"/>
              </a:lnSpc>
              <a:spcBef>
                <a:spcPts val="320"/>
              </a:spcBef>
              <a:spcAft>
                <a:spcPts val="0"/>
              </a:spcAft>
              <a:buClr>
                <a:schemeClr val="lt2"/>
              </a:buClr>
              <a:buSzPts val="1600"/>
              <a:buFont typeface="Arial"/>
              <a:buNone/>
            </a:pPr>
            <a:r>
              <a:rPr lang="en-US" sz="1600">
                <a:solidFill>
                  <a:schemeClr val="lt2"/>
                </a:solidFill>
              </a:rPr>
              <a:t>     if/IN ...) </a:t>
            </a:r>
            <a:endParaRPr/>
          </a:p>
          <a:p>
            <a:pPr marL="400050" lvl="1" indent="0" algn="l" rtl="0">
              <a:lnSpc>
                <a:spcPct val="100000"/>
              </a:lnSpc>
              <a:spcBef>
                <a:spcPts val="320"/>
              </a:spcBef>
              <a:spcAft>
                <a:spcPts val="0"/>
              </a:spcAft>
              <a:buClr>
                <a:schemeClr val="lt2"/>
              </a:buClr>
              <a:buSzPts val="1600"/>
              <a:buFont typeface="Arial"/>
              <a:buNone/>
            </a:pPr>
            <a:r>
              <a:rPr lang="en-US" sz="1600">
                <a:solidFill>
                  <a:schemeClr val="lt2"/>
                </a:solidFill>
              </a:rPr>
              <a:t>(S Chancellor/NNP (PP of/IN) </a:t>
            </a:r>
            <a:endParaRPr/>
          </a:p>
          <a:p>
            <a:pPr marL="400050" lvl="1" indent="0" algn="l" rtl="0">
              <a:lnSpc>
                <a:spcPct val="100000"/>
              </a:lnSpc>
              <a:spcBef>
                <a:spcPts val="320"/>
              </a:spcBef>
              <a:spcAft>
                <a:spcPts val="0"/>
              </a:spcAft>
              <a:buClr>
                <a:schemeClr val="lt2"/>
              </a:buClr>
              <a:buSzPts val="1600"/>
              <a:buFont typeface="Arial"/>
              <a:buNone/>
            </a:pPr>
            <a:r>
              <a:rPr lang="en-US" sz="1600">
                <a:solidFill>
                  <a:schemeClr val="lt2"/>
                </a:solidFill>
              </a:rPr>
              <a:t>   (NP the/DT Exchequer/NNP) </a:t>
            </a:r>
            <a:endParaRPr/>
          </a:p>
          <a:p>
            <a:pPr marL="400050" lvl="1" indent="0" algn="l" rtl="0">
              <a:lnSpc>
                <a:spcPct val="100000"/>
              </a:lnSpc>
              <a:spcBef>
                <a:spcPts val="320"/>
              </a:spcBef>
              <a:spcAft>
                <a:spcPts val="0"/>
              </a:spcAft>
              <a:buClr>
                <a:schemeClr val="lt2"/>
              </a:buClr>
              <a:buSzPts val="1600"/>
              <a:buFont typeface="Arial"/>
              <a:buNone/>
            </a:pPr>
            <a:r>
              <a:rPr lang="en-US" sz="1600">
                <a:solidFill>
                  <a:schemeClr val="lt2"/>
                </a:solidFill>
              </a:rPr>
              <a:t>    ...)</a:t>
            </a:r>
            <a:endParaRPr sz="1600" b="1">
              <a:solidFill>
                <a:schemeClr val="lt2"/>
              </a:solidFill>
            </a:endParaRPr>
          </a:p>
          <a:p>
            <a:pPr marL="0" lvl="0" indent="0" algn="l" rtl="0">
              <a:lnSpc>
                <a:spcPct val="100000"/>
              </a:lnSpc>
              <a:spcBef>
                <a:spcPts val="320"/>
              </a:spcBef>
              <a:spcAft>
                <a:spcPts val="0"/>
              </a:spcAft>
              <a:buClr>
                <a:schemeClr val="dk1"/>
              </a:buClr>
              <a:buSzPts val="1600"/>
              <a:buFont typeface="Arial"/>
              <a:buNone/>
            </a:pPr>
            <a:endParaRPr sz="1600" b="1">
              <a:solidFill>
                <a:schemeClr val="lt2"/>
              </a:solidFill>
            </a:endParaRPr>
          </a:p>
          <a:p>
            <a:pPr marL="0" lvl="0" indent="0" algn="l" rtl="0">
              <a:lnSpc>
                <a:spcPct val="100000"/>
              </a:lnSpc>
              <a:spcBef>
                <a:spcPts val="400"/>
              </a:spcBef>
              <a:spcAft>
                <a:spcPts val="0"/>
              </a:spcAft>
              <a:buClr>
                <a:schemeClr val="lt2"/>
              </a:buClr>
              <a:buSzPts val="1600"/>
              <a:buFont typeface="Arial"/>
              <a:buNone/>
            </a:pPr>
            <a:r>
              <a:rPr lang="en-US" sz="1600" b="1">
                <a:solidFill>
                  <a:schemeClr val="lt2"/>
                </a:solidFill>
              </a:rPr>
              <a:t>	</a:t>
            </a:r>
            <a:r>
              <a:rPr lang="en-US" sz="2000" b="1">
                <a:solidFill>
                  <a:schemeClr val="lt2"/>
                </a:solidFill>
              </a:rPr>
              <a:t>		</a:t>
            </a:r>
            <a:endParaRPr/>
          </a:p>
          <a:p>
            <a:pPr marL="0" lvl="0" indent="0" algn="l" rtl="0">
              <a:lnSpc>
                <a:spcPct val="100000"/>
              </a:lnSpc>
              <a:spcBef>
                <a:spcPts val="400"/>
              </a:spcBef>
              <a:spcAft>
                <a:spcPts val="0"/>
              </a:spcAft>
              <a:buClr>
                <a:schemeClr val="dk1"/>
              </a:buClr>
              <a:buSzPts val="2000"/>
              <a:buFont typeface="Arial"/>
              <a:buNone/>
            </a:pPr>
            <a:endParaRPr sz="2000" b="1">
              <a:solidFill>
                <a:schemeClr val="lt2"/>
              </a:solidFill>
            </a:endParaRPr>
          </a:p>
          <a:p>
            <a:pPr marL="0" lvl="0" indent="0" algn="l" rtl="0">
              <a:lnSpc>
                <a:spcPct val="100000"/>
              </a:lnSpc>
              <a:spcBef>
                <a:spcPts val="400"/>
              </a:spcBef>
              <a:spcAft>
                <a:spcPts val="0"/>
              </a:spcAft>
              <a:buClr>
                <a:schemeClr val="dk1"/>
              </a:buClr>
              <a:buSzPts val="2000"/>
              <a:buFont typeface="Arial"/>
              <a:buNone/>
            </a:pPr>
            <a:endParaRPr sz="2000" b="1">
              <a:solidFill>
                <a:schemeClr val="lt2"/>
              </a:solidFill>
            </a:endParaRPr>
          </a:p>
        </p:txBody>
      </p:sp>
      <p:sp>
        <p:nvSpPr>
          <p:cNvPr id="760" name="Google Shape;760;p72"/>
          <p:cNvSpPr txBox="1"/>
          <p:nvPr/>
        </p:nvSpPr>
        <p:spPr>
          <a:xfrm>
            <a:off x="323528" y="18864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accent2"/>
                </a:solidFill>
                <a:latin typeface="Arial"/>
                <a:ea typeface="Arial"/>
                <a:cs typeface="Arial"/>
                <a:sym typeface="Arial"/>
              </a:rPr>
              <a:t>Chunked Corpora </a:t>
            </a:r>
            <a:endParaRPr sz="4000" b="0" i="0" u="none" strike="noStrike" cap="none">
              <a:solidFill>
                <a:schemeClr val="dk2"/>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73"/>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767" name="Google Shape;767;p7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r>
              <a:rPr lang="en-US" sz="1800"/>
              <a:t>&gt;&gt;&gt; from nltk.corpus import treebank </a:t>
            </a:r>
            <a:endParaRPr/>
          </a:p>
          <a:p>
            <a:pPr marL="0" lvl="0" indent="0" algn="l" rtl="0">
              <a:lnSpc>
                <a:spcPct val="100000"/>
              </a:lnSpc>
              <a:spcBef>
                <a:spcPts val="360"/>
              </a:spcBef>
              <a:spcAft>
                <a:spcPts val="0"/>
              </a:spcAft>
              <a:buClr>
                <a:schemeClr val="dk1"/>
              </a:buClr>
              <a:buSzPts val="1800"/>
              <a:buFont typeface="Arial"/>
              <a:buNone/>
            </a:pPr>
            <a:endParaRPr sz="1800"/>
          </a:p>
          <a:p>
            <a:pPr marL="0" lvl="0" indent="0" algn="l" rtl="0">
              <a:lnSpc>
                <a:spcPct val="100000"/>
              </a:lnSpc>
              <a:spcBef>
                <a:spcPts val="360"/>
              </a:spcBef>
              <a:spcAft>
                <a:spcPts val="0"/>
              </a:spcAft>
              <a:buClr>
                <a:schemeClr val="dk1"/>
              </a:buClr>
              <a:buSzPts val="1800"/>
              <a:buFont typeface="Arial"/>
              <a:buNone/>
            </a:pPr>
            <a:r>
              <a:rPr lang="en-US" sz="1800"/>
              <a:t>&gt;&gt;&gt; print(treebank.fileids()) </a:t>
            </a:r>
            <a:endParaRPr/>
          </a:p>
          <a:p>
            <a:pPr marL="0" lvl="0" indent="0" algn="l" rtl="0">
              <a:lnSpc>
                <a:spcPct val="100000"/>
              </a:lnSpc>
              <a:spcBef>
                <a:spcPts val="360"/>
              </a:spcBef>
              <a:spcAft>
                <a:spcPts val="0"/>
              </a:spcAft>
              <a:buClr>
                <a:schemeClr val="lt2"/>
              </a:buClr>
              <a:buSzPts val="1800"/>
              <a:buFont typeface="Arial"/>
              <a:buNone/>
            </a:pPr>
            <a:r>
              <a:rPr lang="en-US" sz="1800">
                <a:solidFill>
                  <a:schemeClr val="lt2"/>
                </a:solidFill>
              </a:rPr>
              <a:t> ['wsj_0001.mrg', 'wsj_0002.mrg', 'wsj_0003.mrg', 'wsj_0004.mrg', ...]</a:t>
            </a:r>
            <a:r>
              <a:rPr lang="en-US" sz="1800"/>
              <a:t> </a:t>
            </a:r>
            <a:endParaRPr/>
          </a:p>
          <a:p>
            <a:pPr marL="0" lvl="0" indent="0" algn="l" rtl="0">
              <a:lnSpc>
                <a:spcPct val="100000"/>
              </a:lnSpc>
              <a:spcBef>
                <a:spcPts val="360"/>
              </a:spcBef>
              <a:spcAft>
                <a:spcPts val="0"/>
              </a:spcAft>
              <a:buClr>
                <a:schemeClr val="dk1"/>
              </a:buClr>
              <a:buSzPts val="1800"/>
              <a:buFont typeface="Arial"/>
              <a:buNone/>
            </a:pPr>
            <a:endParaRPr sz="1800"/>
          </a:p>
          <a:p>
            <a:pPr marL="0" lvl="0" indent="0" algn="l" rtl="0">
              <a:lnSpc>
                <a:spcPct val="100000"/>
              </a:lnSpc>
              <a:spcBef>
                <a:spcPts val="360"/>
              </a:spcBef>
              <a:spcAft>
                <a:spcPts val="0"/>
              </a:spcAft>
              <a:buClr>
                <a:schemeClr val="dk1"/>
              </a:buClr>
              <a:buSzPts val="1800"/>
              <a:buFont typeface="Arial"/>
              <a:buNone/>
            </a:pPr>
            <a:r>
              <a:rPr lang="en-US" sz="1800"/>
              <a:t>&gt;&gt;&gt; print(treebank.words('wsj_0003.mrg’)) </a:t>
            </a:r>
            <a:endParaRPr/>
          </a:p>
          <a:p>
            <a:pPr marL="0" lvl="0" indent="0" algn="l" rtl="0">
              <a:lnSpc>
                <a:spcPct val="100000"/>
              </a:lnSpc>
              <a:spcBef>
                <a:spcPts val="360"/>
              </a:spcBef>
              <a:spcAft>
                <a:spcPts val="0"/>
              </a:spcAft>
              <a:buClr>
                <a:schemeClr val="lt2"/>
              </a:buClr>
              <a:buSzPts val="1800"/>
              <a:buFont typeface="Arial"/>
              <a:buNone/>
            </a:pPr>
            <a:r>
              <a:rPr lang="en-US" sz="1800">
                <a:solidFill>
                  <a:schemeClr val="lt2"/>
                </a:solidFill>
              </a:rPr>
              <a:t>['A', 'form', 'of', 'asbestos', 'once', 'used', ...]</a:t>
            </a:r>
            <a:r>
              <a:rPr lang="en-US" sz="1800"/>
              <a:t> </a:t>
            </a:r>
            <a:endParaRPr/>
          </a:p>
          <a:p>
            <a:pPr marL="0" lvl="0" indent="0" algn="l" rtl="0">
              <a:lnSpc>
                <a:spcPct val="100000"/>
              </a:lnSpc>
              <a:spcBef>
                <a:spcPts val="360"/>
              </a:spcBef>
              <a:spcAft>
                <a:spcPts val="0"/>
              </a:spcAft>
              <a:buClr>
                <a:schemeClr val="dk1"/>
              </a:buClr>
              <a:buSzPts val="1800"/>
              <a:buFont typeface="Arial"/>
              <a:buNone/>
            </a:pPr>
            <a:endParaRPr sz="1800"/>
          </a:p>
          <a:p>
            <a:pPr marL="0" lvl="0" indent="0" algn="l" rtl="0">
              <a:lnSpc>
                <a:spcPct val="100000"/>
              </a:lnSpc>
              <a:spcBef>
                <a:spcPts val="360"/>
              </a:spcBef>
              <a:spcAft>
                <a:spcPts val="0"/>
              </a:spcAft>
              <a:buClr>
                <a:schemeClr val="dk1"/>
              </a:buClr>
              <a:buSzPts val="1800"/>
              <a:buFont typeface="Arial"/>
              <a:buNone/>
            </a:pPr>
            <a:r>
              <a:rPr lang="en-US" sz="1800"/>
              <a:t>&gt;&gt;&gt; print(treebank.tagged_words('wsj_0003.mrg’)) </a:t>
            </a:r>
            <a:endParaRPr/>
          </a:p>
          <a:p>
            <a:pPr marL="0" lvl="0" indent="0" algn="l" rtl="0">
              <a:lnSpc>
                <a:spcPct val="100000"/>
              </a:lnSpc>
              <a:spcBef>
                <a:spcPts val="360"/>
              </a:spcBef>
              <a:spcAft>
                <a:spcPts val="0"/>
              </a:spcAft>
              <a:buClr>
                <a:schemeClr val="lt2"/>
              </a:buClr>
              <a:buSzPts val="1800"/>
              <a:buFont typeface="Arial"/>
              <a:buNone/>
            </a:pPr>
            <a:r>
              <a:rPr lang="en-US" sz="1800">
                <a:solidFill>
                  <a:schemeClr val="lt2"/>
                </a:solidFill>
              </a:rPr>
              <a:t>[('A', 'DT'), ('form', 'NN'), ('of', 'IN'), ...] </a:t>
            </a:r>
            <a:endParaRPr/>
          </a:p>
          <a:p>
            <a:pPr marL="0" lvl="0" indent="0" algn="l" rtl="0">
              <a:lnSpc>
                <a:spcPct val="100000"/>
              </a:lnSpc>
              <a:spcBef>
                <a:spcPts val="360"/>
              </a:spcBef>
              <a:spcAft>
                <a:spcPts val="0"/>
              </a:spcAft>
              <a:buClr>
                <a:schemeClr val="dk1"/>
              </a:buClr>
              <a:buSzPts val="1800"/>
              <a:buFont typeface="Arial"/>
              <a:buNone/>
            </a:pPr>
            <a:endParaRPr sz="1800"/>
          </a:p>
          <a:p>
            <a:pPr marL="0" lvl="0" indent="0" algn="l" rtl="0">
              <a:lnSpc>
                <a:spcPct val="100000"/>
              </a:lnSpc>
              <a:spcBef>
                <a:spcPts val="360"/>
              </a:spcBef>
              <a:spcAft>
                <a:spcPts val="0"/>
              </a:spcAft>
              <a:buClr>
                <a:schemeClr val="dk1"/>
              </a:buClr>
              <a:buSzPts val="1800"/>
              <a:buFont typeface="Arial"/>
              <a:buNone/>
            </a:pPr>
            <a:r>
              <a:rPr lang="en-US" sz="1800"/>
              <a:t>&gt;&gt;&gt; print(treebank.parsed_sents('wsj_0003.mrg')[0]) </a:t>
            </a:r>
            <a:endParaRPr/>
          </a:p>
          <a:p>
            <a:pPr marL="0" lvl="0" indent="0" algn="l" rtl="0">
              <a:lnSpc>
                <a:spcPct val="100000"/>
              </a:lnSpc>
              <a:spcBef>
                <a:spcPts val="360"/>
              </a:spcBef>
              <a:spcAft>
                <a:spcPts val="0"/>
              </a:spcAft>
              <a:buClr>
                <a:schemeClr val="dk1"/>
              </a:buClr>
              <a:buSzPts val="1800"/>
              <a:buFont typeface="Arial"/>
              <a:buNone/>
            </a:pPr>
            <a:r>
              <a:rPr lang="en-US" sz="1800"/>
              <a:t>  </a:t>
            </a:r>
            <a:r>
              <a:rPr lang="en-US" sz="1800">
                <a:solidFill>
                  <a:schemeClr val="lt2"/>
                </a:solidFill>
              </a:rPr>
              <a:t>(S (S-TPC-1 (NP-SBJ (NP (NP (DT A) (NN form)) (PP (IN of) (NP (NN asbestos)))) (RRC ...)...)...) ... (VP (VBD reported) (SBAR (-NONE- 0) (S (-NONE- *T*-1)))) (. .))</a:t>
            </a:r>
            <a:endParaRPr sz="1800" b="1">
              <a:solidFill>
                <a:schemeClr val="lt2"/>
              </a:solidFill>
            </a:endParaRPr>
          </a:p>
          <a:p>
            <a:pPr marL="0" lvl="0" indent="0" algn="l" rtl="0">
              <a:lnSpc>
                <a:spcPct val="100000"/>
              </a:lnSpc>
              <a:spcBef>
                <a:spcPts val="360"/>
              </a:spcBef>
              <a:spcAft>
                <a:spcPts val="0"/>
              </a:spcAft>
              <a:buClr>
                <a:schemeClr val="lt2"/>
              </a:buClr>
              <a:buSzPts val="1800"/>
              <a:buFont typeface="Arial"/>
              <a:buNone/>
            </a:pPr>
            <a:r>
              <a:rPr lang="en-US" sz="1800" b="1">
                <a:solidFill>
                  <a:schemeClr val="lt2"/>
                </a:solidFill>
              </a:rPr>
              <a:t>			</a:t>
            </a:r>
            <a:endParaRPr/>
          </a:p>
          <a:p>
            <a:pPr marL="0" lvl="0" indent="0" algn="l" rtl="0">
              <a:lnSpc>
                <a:spcPct val="100000"/>
              </a:lnSpc>
              <a:spcBef>
                <a:spcPts val="360"/>
              </a:spcBef>
              <a:spcAft>
                <a:spcPts val="0"/>
              </a:spcAft>
              <a:buClr>
                <a:schemeClr val="dk1"/>
              </a:buClr>
              <a:buSzPts val="1800"/>
              <a:buFont typeface="Arial"/>
              <a:buNone/>
            </a:pPr>
            <a:endParaRPr sz="1800" b="1">
              <a:solidFill>
                <a:schemeClr val="lt2"/>
              </a:solidFill>
            </a:endParaRPr>
          </a:p>
          <a:p>
            <a:pPr marL="0" lvl="0" indent="0" algn="l" rtl="0">
              <a:lnSpc>
                <a:spcPct val="100000"/>
              </a:lnSpc>
              <a:spcBef>
                <a:spcPts val="360"/>
              </a:spcBef>
              <a:spcAft>
                <a:spcPts val="0"/>
              </a:spcAft>
              <a:buClr>
                <a:schemeClr val="dk1"/>
              </a:buClr>
              <a:buSzPts val="1800"/>
              <a:buFont typeface="Arial"/>
              <a:buNone/>
            </a:pPr>
            <a:endParaRPr sz="1800" b="1">
              <a:solidFill>
                <a:schemeClr val="lt2"/>
              </a:solidFill>
            </a:endParaRPr>
          </a:p>
        </p:txBody>
      </p:sp>
      <p:sp>
        <p:nvSpPr>
          <p:cNvPr id="768" name="Google Shape;768;p73"/>
          <p:cNvSpPr txBox="1"/>
          <p:nvPr/>
        </p:nvSpPr>
        <p:spPr>
          <a:xfrm>
            <a:off x="323528" y="18864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accent2"/>
                </a:solidFill>
                <a:latin typeface="Arial"/>
                <a:ea typeface="Arial"/>
                <a:cs typeface="Arial"/>
                <a:sym typeface="Arial"/>
              </a:rPr>
              <a:t>Parsed Corpora </a:t>
            </a:r>
            <a:endParaRPr sz="4000" b="0" i="0" u="none" strike="noStrike" cap="none">
              <a:solidFill>
                <a:schemeClr val="dk2"/>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74"/>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775" name="Google Shape;775;p7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r>
              <a:rPr lang="en-US" sz="1800"/>
              <a:t>&gt;&gt;&gt; from nltk.corpus import product_reviews_1 </a:t>
            </a:r>
            <a:endParaRPr/>
          </a:p>
          <a:p>
            <a:pPr marL="0" lvl="0" indent="0" algn="l" rtl="0">
              <a:lnSpc>
                <a:spcPct val="100000"/>
              </a:lnSpc>
              <a:spcBef>
                <a:spcPts val="360"/>
              </a:spcBef>
              <a:spcAft>
                <a:spcPts val="0"/>
              </a:spcAft>
              <a:buClr>
                <a:schemeClr val="dk1"/>
              </a:buClr>
              <a:buSzPts val="1800"/>
              <a:buFont typeface="Arial"/>
              <a:buNone/>
            </a:pPr>
            <a:r>
              <a:rPr lang="en-US" sz="1800"/>
              <a:t>&gt;&gt;&gt; camera_reviews = product_reviews_1.reviews('Canon_G3.txt’) </a:t>
            </a:r>
            <a:endParaRPr/>
          </a:p>
          <a:p>
            <a:pPr marL="0" lvl="0" indent="0" algn="l" rtl="0">
              <a:lnSpc>
                <a:spcPct val="100000"/>
              </a:lnSpc>
              <a:spcBef>
                <a:spcPts val="360"/>
              </a:spcBef>
              <a:spcAft>
                <a:spcPts val="0"/>
              </a:spcAft>
              <a:buClr>
                <a:schemeClr val="dk1"/>
              </a:buClr>
              <a:buSzPts val="1800"/>
              <a:buFont typeface="Arial"/>
              <a:buNone/>
            </a:pPr>
            <a:r>
              <a:rPr lang="en-US" sz="1800"/>
              <a:t>&gt;&gt;&gt; review = camera_reviews[0] </a:t>
            </a:r>
            <a:endParaRPr/>
          </a:p>
          <a:p>
            <a:pPr marL="0" lvl="0" indent="0" algn="l" rtl="0">
              <a:lnSpc>
                <a:spcPct val="100000"/>
              </a:lnSpc>
              <a:spcBef>
                <a:spcPts val="360"/>
              </a:spcBef>
              <a:spcAft>
                <a:spcPts val="0"/>
              </a:spcAft>
              <a:buClr>
                <a:schemeClr val="dk1"/>
              </a:buClr>
              <a:buSzPts val="1800"/>
              <a:buFont typeface="Arial"/>
              <a:buNone/>
            </a:pPr>
            <a:r>
              <a:rPr lang="en-US" sz="1800"/>
              <a:t>&gt;&gt;&gt; review.sents()[0] </a:t>
            </a:r>
            <a:endParaRPr/>
          </a:p>
          <a:p>
            <a:pPr marL="0" lvl="0" indent="0" algn="l" rtl="0">
              <a:lnSpc>
                <a:spcPct val="100000"/>
              </a:lnSpc>
              <a:spcBef>
                <a:spcPts val="360"/>
              </a:spcBef>
              <a:spcAft>
                <a:spcPts val="0"/>
              </a:spcAft>
              <a:buClr>
                <a:schemeClr val="lt2"/>
              </a:buClr>
              <a:buSzPts val="1800"/>
              <a:buFont typeface="Arial"/>
              <a:buNone/>
            </a:pPr>
            <a:r>
              <a:rPr lang="en-US" sz="1800">
                <a:solidFill>
                  <a:schemeClr val="lt2"/>
                </a:solidFill>
              </a:rPr>
              <a:t>['i', 'recently', 'purchased', 'the', 'canon', 'powershot', 'g3', 'and', 'am', 'extremely', 'satisfied', 'with', 'the', 'purchase', '.’] </a:t>
            </a:r>
            <a:endParaRPr/>
          </a:p>
          <a:p>
            <a:pPr marL="0" lvl="0" indent="0" algn="l" rtl="0">
              <a:lnSpc>
                <a:spcPct val="100000"/>
              </a:lnSpc>
              <a:spcBef>
                <a:spcPts val="360"/>
              </a:spcBef>
              <a:spcAft>
                <a:spcPts val="0"/>
              </a:spcAft>
              <a:buClr>
                <a:schemeClr val="dk1"/>
              </a:buClr>
              <a:buSzPts val="1800"/>
              <a:buFont typeface="Arial"/>
              <a:buNone/>
            </a:pPr>
            <a:endParaRPr sz="1800"/>
          </a:p>
          <a:p>
            <a:pPr marL="0" lvl="0" indent="0" algn="l" rtl="0">
              <a:lnSpc>
                <a:spcPct val="100000"/>
              </a:lnSpc>
              <a:spcBef>
                <a:spcPts val="360"/>
              </a:spcBef>
              <a:spcAft>
                <a:spcPts val="0"/>
              </a:spcAft>
              <a:buClr>
                <a:schemeClr val="dk1"/>
              </a:buClr>
              <a:buSzPts val="1800"/>
              <a:buFont typeface="Arial"/>
              <a:buNone/>
            </a:pPr>
            <a:r>
              <a:rPr lang="en-US" sz="1800"/>
              <a:t>&gt;&gt;&gt; review.features() </a:t>
            </a:r>
            <a:endParaRPr/>
          </a:p>
          <a:p>
            <a:pPr marL="0" lvl="0" indent="0" algn="l" rtl="0">
              <a:lnSpc>
                <a:spcPct val="100000"/>
              </a:lnSpc>
              <a:spcBef>
                <a:spcPts val="360"/>
              </a:spcBef>
              <a:spcAft>
                <a:spcPts val="0"/>
              </a:spcAft>
              <a:buClr>
                <a:schemeClr val="lt2"/>
              </a:buClr>
              <a:buSzPts val="1800"/>
              <a:buFont typeface="Arial"/>
              <a:buNone/>
            </a:pPr>
            <a:r>
              <a:rPr lang="en-US" sz="1800">
                <a:solidFill>
                  <a:schemeClr val="lt2"/>
                </a:solidFill>
              </a:rPr>
              <a:t>[('canon powershot g3', '+3'), ('use', '+2'), ('picture', '+2'), ('picture quality', '+1'), ('picture quality', '+1'), ('camera', '+2'), ('use', '+2'), ('feature', '+1'), ('picture quality', '+3'), ('use', '+1'), ('option', '+1')] </a:t>
            </a:r>
            <a:r>
              <a:rPr lang="en-US" sz="1800" b="1">
                <a:solidFill>
                  <a:schemeClr val="lt2"/>
                </a:solidFill>
              </a:rPr>
              <a:t>			</a:t>
            </a:r>
            <a:endParaRPr/>
          </a:p>
          <a:p>
            <a:pPr marL="0" lvl="0" indent="0" algn="l" rtl="0">
              <a:lnSpc>
                <a:spcPct val="100000"/>
              </a:lnSpc>
              <a:spcBef>
                <a:spcPts val="360"/>
              </a:spcBef>
              <a:spcAft>
                <a:spcPts val="0"/>
              </a:spcAft>
              <a:buClr>
                <a:schemeClr val="dk1"/>
              </a:buClr>
              <a:buSzPts val="1800"/>
              <a:buFont typeface="Arial"/>
              <a:buNone/>
            </a:pPr>
            <a:endParaRPr sz="1800" b="1">
              <a:solidFill>
                <a:schemeClr val="lt2"/>
              </a:solidFill>
            </a:endParaRPr>
          </a:p>
          <a:p>
            <a:pPr marL="0" lvl="0" indent="0" algn="l" rtl="0">
              <a:lnSpc>
                <a:spcPct val="100000"/>
              </a:lnSpc>
              <a:spcBef>
                <a:spcPts val="360"/>
              </a:spcBef>
              <a:spcAft>
                <a:spcPts val="0"/>
              </a:spcAft>
              <a:buClr>
                <a:schemeClr val="dk1"/>
              </a:buClr>
              <a:buSzPts val="1800"/>
              <a:buFont typeface="Arial"/>
              <a:buNone/>
            </a:pPr>
            <a:endParaRPr sz="1800" b="1">
              <a:solidFill>
                <a:schemeClr val="lt2"/>
              </a:solidFill>
            </a:endParaRPr>
          </a:p>
        </p:txBody>
      </p:sp>
      <p:sp>
        <p:nvSpPr>
          <p:cNvPr id="776" name="Google Shape;776;p74"/>
          <p:cNvSpPr txBox="1"/>
          <p:nvPr/>
        </p:nvSpPr>
        <p:spPr>
          <a:xfrm>
            <a:off x="323528" y="18864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accent2"/>
                </a:solidFill>
                <a:latin typeface="Arial"/>
                <a:ea typeface="Arial"/>
                <a:cs typeface="Arial"/>
                <a:sym typeface="Arial"/>
              </a:rPr>
              <a:t>Product Reviews </a:t>
            </a:r>
            <a:endParaRPr sz="4000" b="0" i="0" u="none" strike="noStrike" cap="none">
              <a:solidFill>
                <a:schemeClr val="dk2"/>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75"/>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783" name="Google Shape;783;p7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r>
              <a:rPr lang="en-US" sz="1800"/>
              <a:t>&gt;&gt;&gt; from nltk.corpus import pros_cons </a:t>
            </a:r>
            <a:endParaRPr/>
          </a:p>
          <a:p>
            <a:pPr marL="0" lvl="0" indent="0" algn="l" rtl="0">
              <a:lnSpc>
                <a:spcPct val="100000"/>
              </a:lnSpc>
              <a:spcBef>
                <a:spcPts val="360"/>
              </a:spcBef>
              <a:spcAft>
                <a:spcPts val="0"/>
              </a:spcAft>
              <a:buClr>
                <a:schemeClr val="dk1"/>
              </a:buClr>
              <a:buSzPts val="1800"/>
              <a:buFont typeface="Arial"/>
              <a:buNone/>
            </a:pPr>
            <a:endParaRPr sz="1800"/>
          </a:p>
          <a:p>
            <a:pPr marL="0" lvl="0" indent="0" algn="l" rtl="0">
              <a:lnSpc>
                <a:spcPct val="100000"/>
              </a:lnSpc>
              <a:spcBef>
                <a:spcPts val="360"/>
              </a:spcBef>
              <a:spcAft>
                <a:spcPts val="0"/>
              </a:spcAft>
              <a:buClr>
                <a:schemeClr val="dk1"/>
              </a:buClr>
              <a:buSzPts val="1800"/>
              <a:buFont typeface="Arial"/>
              <a:buNone/>
            </a:pPr>
            <a:r>
              <a:rPr lang="en-US" sz="1800"/>
              <a:t>&gt;&gt;&gt; pros_cons.sents(categories='Cons’) </a:t>
            </a:r>
            <a:endParaRPr/>
          </a:p>
          <a:p>
            <a:pPr marL="0" lvl="0" indent="0" algn="l" rtl="0">
              <a:lnSpc>
                <a:spcPct val="100000"/>
              </a:lnSpc>
              <a:spcBef>
                <a:spcPts val="360"/>
              </a:spcBef>
              <a:spcAft>
                <a:spcPts val="0"/>
              </a:spcAft>
              <a:buClr>
                <a:schemeClr val="lt2"/>
              </a:buClr>
              <a:buSzPts val="1800"/>
              <a:buFont typeface="Arial"/>
              <a:buNone/>
            </a:pPr>
            <a:r>
              <a:rPr lang="en-US" sz="1800">
                <a:solidFill>
                  <a:schemeClr val="lt2"/>
                </a:solidFill>
              </a:rPr>
              <a:t>[['East', 'batteries', '!', 'On', '-', 'off', 'switch', 'too', 'easy', 'to', 'maneuver', '.'], ['Eats', '...', 'no', ',', 'GULPS', 'batteries'], ...] </a:t>
            </a:r>
            <a:endParaRPr/>
          </a:p>
          <a:p>
            <a:pPr marL="0" lvl="0" indent="0" algn="l" rtl="0">
              <a:lnSpc>
                <a:spcPct val="100000"/>
              </a:lnSpc>
              <a:spcBef>
                <a:spcPts val="360"/>
              </a:spcBef>
              <a:spcAft>
                <a:spcPts val="0"/>
              </a:spcAft>
              <a:buClr>
                <a:schemeClr val="dk1"/>
              </a:buClr>
              <a:buSzPts val="1800"/>
              <a:buFont typeface="Arial"/>
              <a:buNone/>
            </a:pPr>
            <a:endParaRPr sz="1800"/>
          </a:p>
          <a:p>
            <a:pPr marL="0" lvl="0" indent="0" algn="l" rtl="0">
              <a:lnSpc>
                <a:spcPct val="100000"/>
              </a:lnSpc>
              <a:spcBef>
                <a:spcPts val="360"/>
              </a:spcBef>
              <a:spcAft>
                <a:spcPts val="0"/>
              </a:spcAft>
              <a:buClr>
                <a:schemeClr val="dk1"/>
              </a:buClr>
              <a:buSzPts val="1800"/>
              <a:buFont typeface="Arial"/>
              <a:buNone/>
            </a:pPr>
            <a:r>
              <a:rPr lang="en-US" sz="1800"/>
              <a:t>&gt;&gt;&gt; pros_cons.words('IntegratedPros.txt’) </a:t>
            </a:r>
            <a:endParaRPr/>
          </a:p>
          <a:p>
            <a:pPr marL="0" lvl="0" indent="0" algn="l" rtl="0">
              <a:lnSpc>
                <a:spcPct val="100000"/>
              </a:lnSpc>
              <a:spcBef>
                <a:spcPts val="360"/>
              </a:spcBef>
              <a:spcAft>
                <a:spcPts val="0"/>
              </a:spcAft>
              <a:buClr>
                <a:schemeClr val="lt2"/>
              </a:buClr>
              <a:buSzPts val="1800"/>
              <a:buFont typeface="Arial"/>
              <a:buNone/>
            </a:pPr>
            <a:r>
              <a:rPr lang="en-US" sz="1800">
                <a:solidFill>
                  <a:schemeClr val="lt2"/>
                </a:solidFill>
              </a:rPr>
              <a:t>['Easy', 'to', 'use', ',', 'economical', '!', ...]</a:t>
            </a:r>
            <a:endParaRPr sz="1800" b="1">
              <a:solidFill>
                <a:schemeClr val="lt2"/>
              </a:solidFill>
            </a:endParaRPr>
          </a:p>
        </p:txBody>
      </p:sp>
      <p:sp>
        <p:nvSpPr>
          <p:cNvPr id="784" name="Google Shape;784;p75"/>
          <p:cNvSpPr txBox="1"/>
          <p:nvPr/>
        </p:nvSpPr>
        <p:spPr>
          <a:xfrm>
            <a:off x="323528" y="18864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accent2"/>
                </a:solidFill>
                <a:latin typeface="Arial"/>
                <a:ea typeface="Arial"/>
                <a:cs typeface="Arial"/>
                <a:sym typeface="Arial"/>
              </a:rPr>
              <a:t>Pros_Cons </a:t>
            </a:r>
            <a:endParaRPr sz="4000" b="0" i="0" u="none" strike="noStrike" cap="none">
              <a:solidFill>
                <a:schemeClr val="dk2"/>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76"/>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791" name="Google Shape;791;p7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800"/>
              <a:buFont typeface="Arial"/>
              <a:buChar char="•"/>
            </a:pPr>
            <a:r>
              <a:rPr lang="en-US" sz="1800"/>
              <a:t>The Sentence Polarity dataset contains 5331 positive and 5331 negative processed sentences.</a:t>
            </a:r>
            <a:endParaRPr/>
          </a:p>
          <a:p>
            <a:pPr marL="342900" lvl="0" indent="-228600" algn="l" rtl="0">
              <a:lnSpc>
                <a:spcPct val="100000"/>
              </a:lnSpc>
              <a:spcBef>
                <a:spcPts val="360"/>
              </a:spcBef>
              <a:spcAft>
                <a:spcPts val="0"/>
              </a:spcAft>
              <a:buClr>
                <a:schemeClr val="dk1"/>
              </a:buClr>
              <a:buSzPts val="1800"/>
              <a:buFont typeface="Arial"/>
              <a:buNone/>
            </a:pPr>
            <a:endParaRPr sz="1800"/>
          </a:p>
          <a:p>
            <a:pPr marL="342900" lvl="0" indent="-342900" algn="l" rtl="0">
              <a:lnSpc>
                <a:spcPct val="100000"/>
              </a:lnSpc>
              <a:spcBef>
                <a:spcPts val="360"/>
              </a:spcBef>
              <a:spcAft>
                <a:spcPts val="0"/>
              </a:spcAft>
              <a:buClr>
                <a:schemeClr val="dk1"/>
              </a:buClr>
              <a:buSzPts val="1800"/>
              <a:buFont typeface="Arial"/>
              <a:buChar char="•"/>
            </a:pPr>
            <a:r>
              <a:rPr lang="en-US" sz="1800"/>
              <a:t>&gt;&gt;&gt; from nltk.corpus import sentence_polarity </a:t>
            </a:r>
            <a:endParaRPr/>
          </a:p>
          <a:p>
            <a:pPr marL="342900" lvl="0" indent="-342900" algn="l" rtl="0">
              <a:lnSpc>
                <a:spcPct val="100000"/>
              </a:lnSpc>
              <a:spcBef>
                <a:spcPts val="360"/>
              </a:spcBef>
              <a:spcAft>
                <a:spcPts val="0"/>
              </a:spcAft>
              <a:buClr>
                <a:schemeClr val="dk1"/>
              </a:buClr>
              <a:buSzPts val="1800"/>
              <a:buFont typeface="Arial"/>
              <a:buChar char="•"/>
            </a:pPr>
            <a:r>
              <a:rPr lang="en-US" sz="1800"/>
              <a:t>&gt;&gt;&gt; sentence_polarity.sents() </a:t>
            </a:r>
            <a:endParaRPr/>
          </a:p>
          <a:p>
            <a:pPr marL="342900" lvl="0" indent="-342900" algn="l" rtl="0">
              <a:lnSpc>
                <a:spcPct val="100000"/>
              </a:lnSpc>
              <a:spcBef>
                <a:spcPts val="360"/>
              </a:spcBef>
              <a:spcAft>
                <a:spcPts val="0"/>
              </a:spcAft>
              <a:buClr>
                <a:schemeClr val="lt2"/>
              </a:buClr>
              <a:buSzPts val="1800"/>
              <a:buFont typeface="Arial"/>
              <a:buChar char="•"/>
            </a:pPr>
            <a:r>
              <a:rPr lang="en-US" sz="1800">
                <a:solidFill>
                  <a:schemeClr val="lt2"/>
                </a:solidFill>
              </a:rPr>
              <a:t>[['simplistic', ',', 'silly', 'and', 'tedious', '.'], ["it's", 'so', 'laddish', 'and', 'juvenile', ',', 'only', 'teenage', 'boys', 'could', 'possibly', 'find', 'it', 'funny', '.'], ...] </a:t>
            </a:r>
            <a:endParaRPr/>
          </a:p>
          <a:p>
            <a:pPr marL="342900" lvl="0" indent="-228600" algn="l" rtl="0">
              <a:lnSpc>
                <a:spcPct val="100000"/>
              </a:lnSpc>
              <a:spcBef>
                <a:spcPts val="360"/>
              </a:spcBef>
              <a:spcAft>
                <a:spcPts val="0"/>
              </a:spcAft>
              <a:buClr>
                <a:schemeClr val="dk1"/>
              </a:buClr>
              <a:buSzPts val="1800"/>
              <a:buFont typeface="Arial"/>
              <a:buNone/>
            </a:pPr>
            <a:endParaRPr sz="1800"/>
          </a:p>
          <a:p>
            <a:pPr marL="342900" lvl="0" indent="-342900" algn="l" rtl="0">
              <a:lnSpc>
                <a:spcPct val="100000"/>
              </a:lnSpc>
              <a:spcBef>
                <a:spcPts val="360"/>
              </a:spcBef>
              <a:spcAft>
                <a:spcPts val="0"/>
              </a:spcAft>
              <a:buClr>
                <a:schemeClr val="dk1"/>
              </a:buClr>
              <a:buSzPts val="1800"/>
              <a:buFont typeface="Arial"/>
              <a:buChar char="•"/>
            </a:pPr>
            <a:r>
              <a:rPr lang="en-US" sz="1800"/>
              <a:t>&gt;&gt;&gt; sentence_polarity.categories() ['neg', 'pos’] </a:t>
            </a:r>
            <a:endParaRPr/>
          </a:p>
          <a:p>
            <a:pPr marL="342900" lvl="0" indent="-228600" algn="l" rtl="0">
              <a:lnSpc>
                <a:spcPct val="100000"/>
              </a:lnSpc>
              <a:spcBef>
                <a:spcPts val="360"/>
              </a:spcBef>
              <a:spcAft>
                <a:spcPts val="0"/>
              </a:spcAft>
              <a:buClr>
                <a:schemeClr val="dk1"/>
              </a:buClr>
              <a:buSzPts val="1800"/>
              <a:buFont typeface="Arial"/>
              <a:buNone/>
            </a:pPr>
            <a:endParaRPr sz="1800"/>
          </a:p>
          <a:p>
            <a:pPr marL="342900" lvl="0" indent="-342900" algn="l" rtl="0">
              <a:lnSpc>
                <a:spcPct val="100000"/>
              </a:lnSpc>
              <a:spcBef>
                <a:spcPts val="360"/>
              </a:spcBef>
              <a:spcAft>
                <a:spcPts val="0"/>
              </a:spcAft>
              <a:buClr>
                <a:schemeClr val="dk1"/>
              </a:buClr>
              <a:buSzPts val="1800"/>
              <a:buFont typeface="Arial"/>
              <a:buChar char="•"/>
            </a:pPr>
            <a:r>
              <a:rPr lang="en-US" sz="1800"/>
              <a:t>&gt;&gt;&gt; sentence_polarity.sents()[1] </a:t>
            </a:r>
            <a:endParaRPr/>
          </a:p>
          <a:p>
            <a:pPr marL="342900" lvl="0" indent="-342900" algn="l" rtl="0">
              <a:lnSpc>
                <a:spcPct val="100000"/>
              </a:lnSpc>
              <a:spcBef>
                <a:spcPts val="360"/>
              </a:spcBef>
              <a:spcAft>
                <a:spcPts val="0"/>
              </a:spcAft>
              <a:buClr>
                <a:schemeClr val="lt2"/>
              </a:buClr>
              <a:buSzPts val="1800"/>
              <a:buFont typeface="Arial"/>
              <a:buChar char="•"/>
            </a:pPr>
            <a:r>
              <a:rPr lang="en-US" sz="1800">
                <a:solidFill>
                  <a:schemeClr val="lt2"/>
                </a:solidFill>
              </a:rPr>
              <a:t>["it's", 'so', 'laddish', 'and', 'juvenile', ',', 'only', 'teenage', 'boys', 'could', 'possibly', 'find', 'it', 'funny', '.'] </a:t>
            </a:r>
            <a:endParaRPr/>
          </a:p>
          <a:p>
            <a:pPr marL="0" lvl="0" indent="0" algn="l" rtl="0">
              <a:lnSpc>
                <a:spcPct val="100000"/>
              </a:lnSpc>
              <a:spcBef>
                <a:spcPts val="360"/>
              </a:spcBef>
              <a:spcAft>
                <a:spcPts val="0"/>
              </a:spcAft>
              <a:buClr>
                <a:schemeClr val="dk1"/>
              </a:buClr>
              <a:buSzPts val="1800"/>
              <a:buFont typeface="Arial"/>
              <a:buNone/>
            </a:pPr>
            <a:endParaRPr sz="1800" b="1">
              <a:solidFill>
                <a:schemeClr val="lt2"/>
              </a:solidFill>
            </a:endParaRPr>
          </a:p>
        </p:txBody>
      </p:sp>
      <p:sp>
        <p:nvSpPr>
          <p:cNvPr id="792" name="Google Shape;792;p76"/>
          <p:cNvSpPr txBox="1"/>
          <p:nvPr/>
        </p:nvSpPr>
        <p:spPr>
          <a:xfrm>
            <a:off x="323528" y="18864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accent2"/>
                </a:solidFill>
                <a:latin typeface="Arial"/>
                <a:ea typeface="Arial"/>
                <a:cs typeface="Arial"/>
                <a:sym typeface="Arial"/>
              </a:rPr>
              <a:t>Sentence Polarity</a:t>
            </a:r>
            <a:endParaRPr sz="4000" b="0" i="0" u="none" strike="noStrike" cap="none">
              <a:solidFill>
                <a:schemeClr val="dk2"/>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77"/>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799" name="Google Shape;799;p7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800"/>
              <a:buFont typeface="Arial"/>
              <a:buChar char="•"/>
            </a:pPr>
            <a:r>
              <a:rPr lang="en-US" sz="1800"/>
              <a:t>NLTK's twitter corpus currently contains a sample of 20k Tweets retrieved from the Twitter Streaming API.</a:t>
            </a:r>
            <a:endParaRPr/>
          </a:p>
          <a:p>
            <a:pPr marL="342900" lvl="0" indent="-228600" algn="l" rtl="0">
              <a:lnSpc>
                <a:spcPct val="100000"/>
              </a:lnSpc>
              <a:spcBef>
                <a:spcPts val="360"/>
              </a:spcBef>
              <a:spcAft>
                <a:spcPts val="0"/>
              </a:spcAft>
              <a:buClr>
                <a:schemeClr val="dk1"/>
              </a:buClr>
              <a:buSzPts val="1800"/>
              <a:buFont typeface="Arial"/>
              <a:buNone/>
            </a:pPr>
            <a:endParaRPr sz="1800"/>
          </a:p>
          <a:p>
            <a:pPr marL="342900" lvl="0" indent="-342900" algn="l" rtl="0">
              <a:lnSpc>
                <a:spcPct val="100000"/>
              </a:lnSpc>
              <a:spcBef>
                <a:spcPts val="360"/>
              </a:spcBef>
              <a:spcAft>
                <a:spcPts val="0"/>
              </a:spcAft>
              <a:buClr>
                <a:schemeClr val="dk1"/>
              </a:buClr>
              <a:buSzPts val="1800"/>
              <a:buFont typeface="Arial"/>
              <a:buChar char="•"/>
            </a:pPr>
            <a:r>
              <a:rPr lang="en-US" sz="1800"/>
              <a:t>&gt;&gt;&gt; from nltk.corpus import twitter_samples </a:t>
            </a:r>
            <a:endParaRPr/>
          </a:p>
          <a:p>
            <a:pPr marL="342900" lvl="0" indent="-342900" algn="l" rtl="0">
              <a:lnSpc>
                <a:spcPct val="100000"/>
              </a:lnSpc>
              <a:spcBef>
                <a:spcPts val="360"/>
              </a:spcBef>
              <a:spcAft>
                <a:spcPts val="0"/>
              </a:spcAft>
              <a:buClr>
                <a:schemeClr val="dk1"/>
              </a:buClr>
              <a:buSzPts val="1800"/>
              <a:buFont typeface="Arial"/>
              <a:buChar char="•"/>
            </a:pPr>
            <a:r>
              <a:rPr lang="en-US" sz="1800"/>
              <a:t>&gt;&gt;&gt; twitter_samples.fileids() </a:t>
            </a:r>
            <a:endParaRPr/>
          </a:p>
          <a:p>
            <a:pPr marL="0" lvl="0" indent="0" algn="l" rtl="0">
              <a:lnSpc>
                <a:spcPct val="100000"/>
              </a:lnSpc>
              <a:spcBef>
                <a:spcPts val="360"/>
              </a:spcBef>
              <a:spcAft>
                <a:spcPts val="0"/>
              </a:spcAft>
              <a:buClr>
                <a:schemeClr val="lt2"/>
              </a:buClr>
              <a:buSzPts val="1800"/>
              <a:buFont typeface="Arial"/>
              <a:buNone/>
            </a:pPr>
            <a:r>
              <a:rPr lang="en-US" sz="1800">
                <a:solidFill>
                  <a:schemeClr val="lt2"/>
                </a:solidFill>
              </a:rPr>
              <a:t>['negative_tweets.json', 'positive_tweets.json', 'tweets.20150430-223406.json’]</a:t>
            </a:r>
            <a:endParaRPr/>
          </a:p>
          <a:p>
            <a:pPr marL="342900" lvl="0" indent="-228600" algn="l" rtl="0">
              <a:lnSpc>
                <a:spcPct val="100000"/>
              </a:lnSpc>
              <a:spcBef>
                <a:spcPts val="360"/>
              </a:spcBef>
              <a:spcAft>
                <a:spcPts val="0"/>
              </a:spcAft>
              <a:buClr>
                <a:schemeClr val="dk1"/>
              </a:buClr>
              <a:buSzPts val="1800"/>
              <a:buFont typeface="Arial"/>
              <a:buNone/>
            </a:pPr>
            <a:endParaRPr sz="1800" b="1">
              <a:solidFill>
                <a:schemeClr val="lt2"/>
              </a:solidFill>
            </a:endParaRPr>
          </a:p>
          <a:p>
            <a:pPr marL="342900" lvl="0" indent="-342900" algn="l" rtl="0">
              <a:lnSpc>
                <a:spcPct val="100000"/>
              </a:lnSpc>
              <a:spcBef>
                <a:spcPts val="360"/>
              </a:spcBef>
              <a:spcAft>
                <a:spcPts val="0"/>
              </a:spcAft>
              <a:buClr>
                <a:schemeClr val="dk1"/>
              </a:buClr>
              <a:buSzPts val="1800"/>
              <a:buFont typeface="Arial"/>
              <a:buChar char="•"/>
            </a:pPr>
            <a:r>
              <a:rPr lang="en-US" sz="1800"/>
              <a:t>&gt;&gt;&gt; twitter_samples.strings('tweets.20150430-223406.json’) </a:t>
            </a:r>
            <a:endParaRPr/>
          </a:p>
          <a:p>
            <a:pPr marL="342900" lvl="0" indent="-342900" algn="l" rtl="0">
              <a:lnSpc>
                <a:spcPct val="100000"/>
              </a:lnSpc>
              <a:spcBef>
                <a:spcPts val="360"/>
              </a:spcBef>
              <a:spcAft>
                <a:spcPts val="0"/>
              </a:spcAft>
              <a:buClr>
                <a:schemeClr val="lt2"/>
              </a:buClr>
              <a:buSzPts val="1800"/>
              <a:buFont typeface="Arial"/>
              <a:buChar char="•"/>
            </a:pPr>
            <a:r>
              <a:rPr lang="en-US" sz="1800">
                <a:solidFill>
                  <a:schemeClr val="lt2"/>
                </a:solidFill>
              </a:rPr>
              <a:t>['RT @KirkKus: Indirect cost of the UK being in the EU is estimated to be costing Britain \xa3170 billion per year! #BetterOffOut #UKIP', ...]</a:t>
            </a:r>
            <a:endParaRPr/>
          </a:p>
          <a:p>
            <a:pPr marL="342900" lvl="0" indent="-228600" algn="l" rtl="0">
              <a:lnSpc>
                <a:spcPct val="100000"/>
              </a:lnSpc>
              <a:spcBef>
                <a:spcPts val="360"/>
              </a:spcBef>
              <a:spcAft>
                <a:spcPts val="0"/>
              </a:spcAft>
              <a:buClr>
                <a:schemeClr val="dk1"/>
              </a:buClr>
              <a:buSzPts val="1800"/>
              <a:buFont typeface="Arial"/>
              <a:buNone/>
            </a:pPr>
            <a:endParaRPr sz="1800" b="1">
              <a:solidFill>
                <a:schemeClr val="lt2"/>
              </a:solidFill>
            </a:endParaRPr>
          </a:p>
          <a:p>
            <a:pPr marL="342900" lvl="0" indent="-342900" algn="l" rtl="0">
              <a:lnSpc>
                <a:spcPct val="100000"/>
              </a:lnSpc>
              <a:spcBef>
                <a:spcPts val="360"/>
              </a:spcBef>
              <a:spcAft>
                <a:spcPts val="0"/>
              </a:spcAft>
              <a:buClr>
                <a:schemeClr val="dk1"/>
              </a:buClr>
              <a:buSzPts val="1800"/>
              <a:buFont typeface="Arial"/>
              <a:buChar char="•"/>
            </a:pPr>
            <a:r>
              <a:rPr lang="en-US" sz="1800"/>
              <a:t>&gt;&gt;&gt; twitter_samples.tokenized('tweets.20150430-223406.json’) </a:t>
            </a:r>
            <a:endParaRPr/>
          </a:p>
          <a:p>
            <a:pPr marL="342900" lvl="0" indent="-342900" algn="l" rtl="0">
              <a:lnSpc>
                <a:spcPct val="100000"/>
              </a:lnSpc>
              <a:spcBef>
                <a:spcPts val="360"/>
              </a:spcBef>
              <a:spcAft>
                <a:spcPts val="0"/>
              </a:spcAft>
              <a:buClr>
                <a:schemeClr val="lt2"/>
              </a:buClr>
              <a:buSzPts val="1800"/>
              <a:buFont typeface="Arial"/>
              <a:buChar char="•"/>
            </a:pPr>
            <a:r>
              <a:rPr lang="en-US" sz="1800">
                <a:solidFill>
                  <a:schemeClr val="lt2"/>
                </a:solidFill>
              </a:rPr>
              <a:t>[['RT', '@KirkKus', ':', 'Indirect', 'cost', 'of', 'the', 'UK', 'being', 'in', ...], ['VIDEO', ':', 'Sturgeon', 'on', 'post-election', 'deals', 'http://t.co/BTJwrpbmOY'], ...]</a:t>
            </a:r>
            <a:endParaRPr sz="1800" b="1">
              <a:solidFill>
                <a:schemeClr val="lt2"/>
              </a:solidFill>
            </a:endParaRPr>
          </a:p>
        </p:txBody>
      </p:sp>
      <p:sp>
        <p:nvSpPr>
          <p:cNvPr id="800" name="Google Shape;800;p77"/>
          <p:cNvSpPr txBox="1"/>
          <p:nvPr/>
        </p:nvSpPr>
        <p:spPr>
          <a:xfrm>
            <a:off x="323528" y="18864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accent2"/>
                </a:solidFill>
                <a:latin typeface="Arial"/>
                <a:ea typeface="Arial"/>
                <a:cs typeface="Arial"/>
                <a:sym typeface="Arial"/>
              </a:rPr>
              <a:t>Twitter Corpus</a:t>
            </a:r>
            <a:endParaRPr sz="4000" b="0" i="0" u="none" strike="noStrike" cap="none">
              <a:solidFill>
                <a:schemeClr val="dk2"/>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gf4e14a0e4a_0_116"/>
          <p:cNvSpPr txBox="1">
            <a:spLocks noGrp="1"/>
          </p:cNvSpPr>
          <p:nvPr>
            <p:ph type="title"/>
          </p:nvPr>
        </p:nvSpPr>
        <p:spPr>
          <a:xfrm>
            <a:off x="611560" y="28575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62672"/>
              </a:buClr>
              <a:buSzPts val="1400"/>
              <a:buFont typeface="Arial"/>
              <a:buNone/>
            </a:pPr>
            <a:r>
              <a:rPr lang="en-US" sz="4000" b="1">
                <a:solidFill>
                  <a:srgbClr val="262672"/>
                </a:solidFill>
              </a:rPr>
              <a:t>Additional Language Resources </a:t>
            </a:r>
            <a:endParaRPr/>
          </a:p>
        </p:txBody>
      </p:sp>
      <p:sp>
        <p:nvSpPr>
          <p:cNvPr id="571" name="Google Shape;571;gf4e14a0e4a_0_116"/>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572" name="Google Shape;572;gf4e14a0e4a_0_11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Font typeface="Arial"/>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gf4e14a0e4a_0_1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2"/>
              </a:buClr>
              <a:buSzPts val="1400"/>
              <a:buFont typeface="Arial"/>
              <a:buNone/>
            </a:pPr>
            <a:r>
              <a:rPr lang="en-US" b="1">
                <a:solidFill>
                  <a:schemeClr val="accent2"/>
                </a:solidFill>
              </a:rPr>
              <a:t>Language Resources</a:t>
            </a:r>
            <a:endParaRPr/>
          </a:p>
        </p:txBody>
      </p:sp>
      <p:sp>
        <p:nvSpPr>
          <p:cNvPr id="578" name="Google Shape;578;gf4e14a0e4a_0_12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800"/>
              <a:buFont typeface="Arial"/>
              <a:buChar char="•"/>
            </a:pPr>
            <a:r>
              <a:rPr lang="en-US" sz="1800"/>
              <a:t>The Linguistic Data Consortium (LDC) -  A collection of hundreds of corpora in both text and speech, from a variety of languages. </a:t>
            </a:r>
            <a:r>
              <a:rPr lang="en-US" sz="1800" u="sng">
                <a:solidFill>
                  <a:schemeClr val="hlink"/>
                </a:solidFill>
                <a:hlinkClick r:id="rId3"/>
              </a:rPr>
              <a:t>https://www.ldc.upenn.edu/</a:t>
            </a:r>
            <a:endParaRPr sz="1800"/>
          </a:p>
          <a:p>
            <a:pPr marL="342900" lvl="0" indent="-228600" algn="l" rtl="0">
              <a:lnSpc>
                <a:spcPct val="100000"/>
              </a:lnSpc>
              <a:spcBef>
                <a:spcPts val="360"/>
              </a:spcBef>
              <a:spcAft>
                <a:spcPts val="0"/>
              </a:spcAft>
              <a:buClr>
                <a:schemeClr val="dk1"/>
              </a:buClr>
              <a:buSzPts val="1800"/>
              <a:buFont typeface="Arial"/>
              <a:buNone/>
            </a:pPr>
            <a:endParaRPr sz="1800"/>
          </a:p>
          <a:p>
            <a:pPr marL="342900" lvl="0" indent="-342900" algn="l" rtl="0">
              <a:lnSpc>
                <a:spcPct val="100000"/>
              </a:lnSpc>
              <a:spcBef>
                <a:spcPts val="360"/>
              </a:spcBef>
              <a:spcAft>
                <a:spcPts val="0"/>
              </a:spcAft>
              <a:buClr>
                <a:schemeClr val="dk1"/>
              </a:buClr>
              <a:buSzPts val="1800"/>
              <a:buFont typeface="Arial"/>
              <a:buChar char="•"/>
            </a:pPr>
            <a:r>
              <a:rPr lang="en-US" sz="1800"/>
              <a:t>The European Language Resources Association (ELRA) is another repository of both spoken and written corpora from many different languages. </a:t>
            </a:r>
            <a:endParaRPr/>
          </a:p>
          <a:p>
            <a:pPr marL="742950" lvl="1" indent="-285750" algn="l" rtl="0">
              <a:lnSpc>
                <a:spcPct val="100000"/>
              </a:lnSpc>
              <a:spcBef>
                <a:spcPts val="280"/>
              </a:spcBef>
              <a:spcAft>
                <a:spcPts val="0"/>
              </a:spcAft>
              <a:buClr>
                <a:schemeClr val="dk1"/>
              </a:buClr>
              <a:buSzPts val="1400"/>
              <a:buFont typeface="Arial"/>
              <a:buChar char="–"/>
            </a:pPr>
            <a:r>
              <a:rPr lang="en-US" sz="1400"/>
              <a:t>As with the LDC, it is pos­sible to become a member of the ELRA in order to gain access to the entire database, or access to individual corpora can be sought. </a:t>
            </a:r>
            <a:r>
              <a:rPr lang="en-US" sz="1400" u="sng">
                <a:solidFill>
                  <a:schemeClr val="hlink"/>
                </a:solidFill>
                <a:hlinkClick r:id="rId4"/>
              </a:rPr>
              <a:t>http://www.elra.info/en/</a:t>
            </a:r>
            <a:endParaRPr sz="1400"/>
          </a:p>
          <a:p>
            <a:pPr marL="342900" lvl="0" indent="-228600" algn="l" rtl="0">
              <a:lnSpc>
                <a:spcPct val="100000"/>
              </a:lnSpc>
              <a:spcBef>
                <a:spcPts val="360"/>
              </a:spcBef>
              <a:spcAft>
                <a:spcPts val="0"/>
              </a:spcAft>
              <a:buClr>
                <a:schemeClr val="dk1"/>
              </a:buClr>
              <a:buSzPts val="1800"/>
              <a:buFont typeface="Arial"/>
              <a:buNone/>
            </a:pPr>
            <a:endParaRPr sz="1800"/>
          </a:p>
          <a:p>
            <a:pPr marL="342900" lvl="0" indent="-342900" algn="l" rtl="0">
              <a:lnSpc>
                <a:spcPct val="100000"/>
              </a:lnSpc>
              <a:spcBef>
                <a:spcPts val="360"/>
              </a:spcBef>
              <a:spcAft>
                <a:spcPts val="0"/>
              </a:spcAft>
              <a:buClr>
                <a:schemeClr val="dk1"/>
              </a:buClr>
              <a:buSzPts val="1800"/>
              <a:buFont typeface="Arial"/>
              <a:buChar char="•"/>
            </a:pPr>
            <a:r>
              <a:rPr lang="en-US" sz="1800"/>
              <a:t>Another useful resource is the LRE (Linguistic Resources and Evaluation) Map, which provides a listing of all the resources used by researchers who submitted papers to the LRE Conference (LREC) for the past few years.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1"/>
          <p:cNvSpPr txBox="1">
            <a:spLocks noGrp="1"/>
          </p:cNvSpPr>
          <p:nvPr>
            <p:ph type="title"/>
          </p:nvPr>
        </p:nvSpPr>
        <p:spPr>
          <a:xfrm>
            <a:off x="467544" y="620688"/>
            <a:ext cx="8466112"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Leech’s 7 maxims of annotation</a:t>
            </a:r>
            <a:br>
              <a:rPr lang="en-US"/>
            </a:br>
            <a:endParaRPr/>
          </a:p>
        </p:txBody>
      </p:sp>
      <p:sp>
        <p:nvSpPr>
          <p:cNvPr id="327" name="Google Shape;327;p41"/>
          <p:cNvSpPr txBox="1">
            <a:spLocks noGrp="1"/>
          </p:cNvSpPr>
          <p:nvPr>
            <p:ph type="body" idx="1"/>
          </p:nvPr>
        </p:nvSpPr>
        <p:spPr>
          <a:xfrm>
            <a:off x="457200" y="1988840"/>
            <a:ext cx="8229600" cy="4525963"/>
          </a:xfrm>
          <a:prstGeom prst="rect">
            <a:avLst/>
          </a:prstGeom>
          <a:noFill/>
          <a:ln>
            <a:noFill/>
          </a:ln>
        </p:spPr>
        <p:txBody>
          <a:bodyPr spcFirstLastPara="1" wrap="square" lIns="91425" tIns="45700" rIns="91425" bIns="45700" anchor="t" anchorCtr="0">
            <a:noAutofit/>
          </a:bodyPr>
          <a:lstStyle/>
          <a:p>
            <a:pPr marL="400050" lvl="0" indent="-342900" algn="l" rtl="0">
              <a:spcBef>
                <a:spcPts val="0"/>
              </a:spcBef>
              <a:spcAft>
                <a:spcPts val="0"/>
              </a:spcAft>
              <a:buClr>
                <a:schemeClr val="dk1"/>
              </a:buClr>
              <a:buSzPts val="2000"/>
              <a:buFont typeface="Arial"/>
              <a:buChar char="•"/>
            </a:pPr>
            <a:r>
              <a:rPr lang="en-US" sz="2000"/>
              <a:t>It should be possible to remove the annotation from an annotated   corpus in order to revert to the raw corpus.</a:t>
            </a:r>
            <a:endParaRPr/>
          </a:p>
          <a:p>
            <a:pPr marL="400050" lvl="0" indent="-215900" algn="l" rtl="0">
              <a:spcBef>
                <a:spcPts val="400"/>
              </a:spcBef>
              <a:spcAft>
                <a:spcPts val="0"/>
              </a:spcAft>
              <a:buClr>
                <a:schemeClr val="dk1"/>
              </a:buClr>
              <a:buSzPts val="2000"/>
              <a:buFont typeface="Arial"/>
              <a:buNone/>
            </a:pPr>
            <a:endParaRPr sz="2000"/>
          </a:p>
          <a:p>
            <a:pPr marL="400050" lvl="0" indent="-342900" algn="l" rtl="0">
              <a:spcBef>
                <a:spcPts val="400"/>
              </a:spcBef>
              <a:spcAft>
                <a:spcPts val="0"/>
              </a:spcAft>
              <a:buClr>
                <a:schemeClr val="dk1"/>
              </a:buClr>
              <a:buSzPts val="2000"/>
              <a:buFont typeface="Arial"/>
              <a:buChar char="•"/>
            </a:pPr>
            <a:r>
              <a:rPr lang="en-US" sz="2000"/>
              <a:t>It should be possible to extract the annotations by themselves from the text.</a:t>
            </a:r>
            <a:endParaRPr/>
          </a:p>
          <a:p>
            <a:pPr marL="400050" lvl="0" indent="-215900" algn="l" rtl="0">
              <a:spcBef>
                <a:spcPts val="400"/>
              </a:spcBef>
              <a:spcAft>
                <a:spcPts val="0"/>
              </a:spcAft>
              <a:buClr>
                <a:schemeClr val="dk1"/>
              </a:buClr>
              <a:buSzPts val="2000"/>
              <a:buFont typeface="Arial"/>
              <a:buNone/>
            </a:pPr>
            <a:endParaRPr sz="2000"/>
          </a:p>
          <a:p>
            <a:pPr marL="400050" lvl="0" indent="-342900" algn="l" rtl="0">
              <a:spcBef>
                <a:spcPts val="400"/>
              </a:spcBef>
              <a:spcAft>
                <a:spcPts val="0"/>
              </a:spcAft>
              <a:buClr>
                <a:schemeClr val="dk1"/>
              </a:buClr>
              <a:buSzPts val="2000"/>
              <a:buFont typeface="Arial"/>
              <a:buChar char="•"/>
            </a:pPr>
            <a:r>
              <a:rPr lang="en-US" sz="2000"/>
              <a:t>The annotation scheme should be based on guidelines which are available to the end user.</a:t>
            </a:r>
            <a:endParaRPr/>
          </a:p>
          <a:p>
            <a:pPr marL="400050" lvl="0" indent="-215900" algn="l" rtl="0">
              <a:spcBef>
                <a:spcPts val="400"/>
              </a:spcBef>
              <a:spcAft>
                <a:spcPts val="0"/>
              </a:spcAft>
              <a:buClr>
                <a:schemeClr val="dk1"/>
              </a:buClr>
              <a:buSzPts val="2000"/>
              <a:buFont typeface="Arial"/>
              <a:buNone/>
            </a:pPr>
            <a:endParaRPr sz="2000"/>
          </a:p>
          <a:p>
            <a:pPr marL="400050" lvl="0" indent="-342900" algn="l" rtl="0">
              <a:spcBef>
                <a:spcPts val="400"/>
              </a:spcBef>
              <a:spcAft>
                <a:spcPts val="0"/>
              </a:spcAft>
              <a:buClr>
                <a:schemeClr val="dk1"/>
              </a:buClr>
              <a:buSzPts val="2000"/>
              <a:buFont typeface="Arial"/>
              <a:buChar char="•"/>
            </a:pPr>
            <a:r>
              <a:rPr lang="en-US" sz="2000"/>
              <a:t>It should be made clear how and by whom the annotation was</a:t>
            </a:r>
            <a:endParaRPr/>
          </a:p>
          <a:p>
            <a:pPr marL="57150" lvl="0" indent="0" algn="l" rtl="0">
              <a:spcBef>
                <a:spcPts val="400"/>
              </a:spcBef>
              <a:spcAft>
                <a:spcPts val="0"/>
              </a:spcAft>
              <a:buClr>
                <a:schemeClr val="dk1"/>
              </a:buClr>
              <a:buSzPts val="2000"/>
              <a:buFont typeface="Arial"/>
              <a:buNone/>
            </a:pPr>
            <a:r>
              <a:rPr lang="en-US" sz="2000"/>
              <a:t>     carried out. </a:t>
            </a:r>
            <a:endParaRPr/>
          </a:p>
          <a:p>
            <a:pPr marL="57150" lvl="0" indent="0" algn="l" rtl="0">
              <a:spcBef>
                <a:spcPts val="400"/>
              </a:spcBef>
              <a:spcAft>
                <a:spcPts val="0"/>
              </a:spcAft>
              <a:buClr>
                <a:schemeClr val="dk1"/>
              </a:buClr>
              <a:buSzPts val="2000"/>
              <a:buFont typeface="Arial"/>
              <a:buNone/>
            </a:pPr>
            <a:r>
              <a:rPr lang="en-US" sz="2000"/>
              <a:t>    </a:t>
            </a:r>
            <a:endParaRPr/>
          </a:p>
          <a:p>
            <a:pPr marL="57150" lvl="0" indent="0" algn="l" rtl="0">
              <a:spcBef>
                <a:spcPts val="320"/>
              </a:spcBef>
              <a:spcAft>
                <a:spcPts val="0"/>
              </a:spcAft>
              <a:buClr>
                <a:schemeClr val="dk1"/>
              </a:buClr>
              <a:buSzPts val="1600"/>
              <a:buFont typeface="Arial"/>
              <a:buNone/>
            </a:pPr>
            <a:endParaRPr sz="16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gf4e14a0e4a_0_1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2"/>
              </a:buClr>
              <a:buSzPts val="1400"/>
              <a:buFont typeface="Arial"/>
              <a:buNone/>
            </a:pPr>
            <a:r>
              <a:rPr lang="en-US" b="1">
                <a:solidFill>
                  <a:schemeClr val="accent2"/>
                </a:solidFill>
              </a:rPr>
              <a:t>Language Resources</a:t>
            </a:r>
            <a:endParaRPr/>
          </a:p>
        </p:txBody>
      </p:sp>
      <p:pic>
        <p:nvPicPr>
          <p:cNvPr id="585" name="Google Shape;585;gf4e14a0e4a_0_128" descr="A screenshot of a cell phone&#10;&#10;Description automatically generated"/>
          <p:cNvPicPr preferRelativeResize="0">
            <a:picLocks noGrp="1"/>
          </p:cNvPicPr>
          <p:nvPr>
            <p:ph type="body" idx="1"/>
          </p:nvPr>
        </p:nvPicPr>
        <p:blipFill rotWithShape="1">
          <a:blip r:embed="rId3">
            <a:alphaModFix/>
          </a:blip>
          <a:srcRect/>
          <a:stretch/>
        </p:blipFill>
        <p:spPr>
          <a:xfrm>
            <a:off x="1524000" y="2396331"/>
            <a:ext cx="6096000" cy="29337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gf4e14a0e4a_0_134"/>
          <p:cNvSpPr txBox="1">
            <a:spLocks noGrp="1"/>
          </p:cNvSpPr>
          <p:nvPr>
            <p:ph type="title"/>
          </p:nvPr>
        </p:nvSpPr>
        <p:spPr>
          <a:xfrm>
            <a:off x="302840" y="184482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2"/>
              </a:buClr>
              <a:buSzPts val="1400"/>
              <a:buFont typeface="Arial"/>
              <a:buNone/>
            </a:pPr>
            <a:r>
              <a:rPr lang="en-US" sz="3600" b="1">
                <a:solidFill>
                  <a:schemeClr val="accent2"/>
                </a:solidFill>
              </a:rPr>
              <a:t>Few Other Datasets </a:t>
            </a:r>
            <a:endParaRPr sz="3600"/>
          </a:p>
        </p:txBody>
      </p:sp>
      <p:sp>
        <p:nvSpPr>
          <p:cNvPr id="592" name="Google Shape;592;gf4e14a0e4a_0_13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190500" algn="l" rtl="0">
              <a:lnSpc>
                <a:spcPct val="100000"/>
              </a:lnSpc>
              <a:spcBef>
                <a:spcPts val="0"/>
              </a:spcBef>
              <a:spcAft>
                <a:spcPts val="0"/>
              </a:spcAft>
              <a:buClr>
                <a:schemeClr val="dk1"/>
              </a:buClr>
              <a:buSzPts val="2400"/>
              <a:buFont typeface="Arial"/>
              <a:buNone/>
            </a:pPr>
            <a:endParaRPr sz="2400"/>
          </a:p>
          <a:p>
            <a:pPr marL="342900" lvl="0" indent="-190500" algn="l" rtl="0">
              <a:lnSpc>
                <a:spcPct val="100000"/>
              </a:lnSpc>
              <a:spcBef>
                <a:spcPts val="480"/>
              </a:spcBef>
              <a:spcAft>
                <a:spcPts val="0"/>
              </a:spcAft>
              <a:buClr>
                <a:schemeClr val="dk1"/>
              </a:buClr>
              <a:buSzPts val="2400"/>
              <a:buFont typeface="Arial"/>
              <a:buNone/>
            </a:pPr>
            <a:endParaRPr sz="2400"/>
          </a:p>
          <a:p>
            <a:pPr marL="342900" lvl="0" indent="-190500" algn="l" rtl="0">
              <a:lnSpc>
                <a:spcPct val="100000"/>
              </a:lnSpc>
              <a:spcBef>
                <a:spcPts val="480"/>
              </a:spcBef>
              <a:spcAft>
                <a:spcPts val="0"/>
              </a:spcAft>
              <a:buClr>
                <a:schemeClr val="dk1"/>
              </a:buClr>
              <a:buSzPts val="2400"/>
              <a:buFont typeface="Arial"/>
              <a:buNone/>
            </a:pPr>
            <a:endParaRPr sz="2400"/>
          </a:p>
          <a:p>
            <a:pPr marL="342900" lvl="0" indent="-190500" algn="l" rtl="0">
              <a:lnSpc>
                <a:spcPct val="100000"/>
              </a:lnSpc>
              <a:spcBef>
                <a:spcPts val="480"/>
              </a:spcBef>
              <a:spcAft>
                <a:spcPts val="0"/>
              </a:spcAft>
              <a:buClr>
                <a:schemeClr val="dk1"/>
              </a:buClr>
              <a:buSzPts val="2400"/>
              <a:buFont typeface="Arial"/>
              <a:buNone/>
            </a:pPr>
            <a:endParaRPr sz="2400"/>
          </a:p>
          <a:p>
            <a:pPr marL="342900" lvl="0" indent="-190500" algn="l" rtl="0">
              <a:lnSpc>
                <a:spcPct val="100000"/>
              </a:lnSpc>
              <a:spcBef>
                <a:spcPts val="480"/>
              </a:spcBef>
              <a:spcAft>
                <a:spcPts val="0"/>
              </a:spcAft>
              <a:buClr>
                <a:schemeClr val="dk1"/>
              </a:buClr>
              <a:buSzPts val="2400"/>
              <a:buFont typeface="Arial"/>
              <a:buNone/>
            </a:pPr>
            <a:endParaRPr sz="2400"/>
          </a:p>
          <a:p>
            <a:pPr marL="342900" lvl="0" indent="-139700" algn="l" rtl="0">
              <a:lnSpc>
                <a:spcPct val="100000"/>
              </a:lnSpc>
              <a:spcBef>
                <a:spcPts val="640"/>
              </a:spcBef>
              <a:spcAft>
                <a:spcPts val="0"/>
              </a:spcAft>
              <a:buClr>
                <a:schemeClr val="dk1"/>
              </a:buClr>
              <a:buSzPts val="3200"/>
              <a:buFont typeface="Arial"/>
              <a:buNone/>
            </a:pPr>
            <a:endParaRPr/>
          </a:p>
        </p:txBody>
      </p:sp>
      <p:sp>
        <p:nvSpPr>
          <p:cNvPr id="593" name="Google Shape;593;gf4e14a0e4a_0_134"/>
          <p:cNvSpPr/>
          <p:nvPr/>
        </p:nvSpPr>
        <p:spPr>
          <a:xfrm>
            <a:off x="611560" y="1353972"/>
            <a:ext cx="79209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59595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gf4e14a0e4a_0_141"/>
          <p:cNvSpPr txBox="1">
            <a:spLocks noGrp="1"/>
          </p:cNvSpPr>
          <p:nvPr>
            <p:ph type="title"/>
          </p:nvPr>
        </p:nvSpPr>
        <p:spPr>
          <a:xfrm>
            <a:off x="332651" y="55780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2"/>
              </a:buClr>
              <a:buSzPts val="1400"/>
              <a:buFont typeface="Arial"/>
              <a:buNone/>
            </a:pPr>
            <a:r>
              <a:rPr lang="en-US" sz="4000" b="1">
                <a:solidFill>
                  <a:schemeClr val="accent2"/>
                </a:solidFill>
              </a:rPr>
              <a:t>ISEAR Dataset </a:t>
            </a:r>
            <a:endParaRPr sz="4000"/>
          </a:p>
        </p:txBody>
      </p:sp>
      <p:sp>
        <p:nvSpPr>
          <p:cNvPr id="600" name="Google Shape;600;gf4e14a0e4a_0_141"/>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601" name="Google Shape;601;gf4e14a0e4a_0_14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Font typeface="Arial"/>
              <a:buNone/>
            </a:pPr>
            <a:r>
              <a:rPr lang="en-US" sz="2000" u="sng">
                <a:solidFill>
                  <a:schemeClr val="hlink"/>
                </a:solidFill>
                <a:hlinkClick r:id="rId3"/>
              </a:rPr>
              <a:t>https://www.kaggle.com/shrivastava/isears-dataset?select=isear.csv</a:t>
            </a:r>
            <a:endParaRPr sz="2000"/>
          </a:p>
          <a:p>
            <a:pPr marL="342900" lvl="0" indent="-139700" algn="l" rtl="0">
              <a:lnSpc>
                <a:spcPct val="100000"/>
              </a:lnSpc>
              <a:spcBef>
                <a:spcPts val="640"/>
              </a:spcBef>
              <a:spcAft>
                <a:spcPts val="0"/>
              </a:spcAft>
              <a:buClr>
                <a:schemeClr val="dk1"/>
              </a:buClr>
              <a:buSzPts val="3200"/>
              <a:buFont typeface="Arial"/>
              <a:buNone/>
            </a:pPr>
            <a:endParaRPr/>
          </a:p>
          <a:p>
            <a:pPr marL="0" lvl="0" indent="0" algn="l" rtl="0">
              <a:lnSpc>
                <a:spcPct val="100000"/>
              </a:lnSpc>
              <a:spcBef>
                <a:spcPts val="360"/>
              </a:spcBef>
              <a:spcAft>
                <a:spcPts val="0"/>
              </a:spcAft>
              <a:buClr>
                <a:schemeClr val="dk1"/>
              </a:buClr>
              <a:buSzPts val="1800"/>
              <a:buFont typeface="Arial"/>
              <a:buNone/>
            </a:pPr>
            <a:r>
              <a:rPr lang="en-US" sz="1800"/>
              <a:t>ISEAR (International Survey on Emotion Antecedents and Reactions), dataset collected by Klaus R. Scherer and Harald Wallbott [</a:t>
            </a:r>
            <a:r>
              <a:rPr lang="en-US" sz="1800" u="sng">
                <a:solidFill>
                  <a:schemeClr val="hlink"/>
                </a:solidFill>
                <a:hlinkClick r:id="rId4"/>
              </a:rPr>
              <a:t>9</a:t>
            </a:r>
            <a:r>
              <a:rPr lang="en-US" sz="1800"/>
              <a:t>].</a:t>
            </a:r>
            <a:endParaRPr/>
          </a:p>
          <a:p>
            <a:pPr marL="0" lvl="0" indent="0" algn="l" rtl="0">
              <a:lnSpc>
                <a:spcPct val="100000"/>
              </a:lnSpc>
              <a:spcBef>
                <a:spcPts val="360"/>
              </a:spcBef>
              <a:spcAft>
                <a:spcPts val="0"/>
              </a:spcAft>
              <a:buClr>
                <a:schemeClr val="dk1"/>
              </a:buClr>
              <a:buSzPts val="1800"/>
              <a:buFont typeface="Arial"/>
              <a:buNone/>
            </a:pPr>
            <a:r>
              <a:rPr lang="en-US" sz="1800"/>
              <a:t> </a:t>
            </a:r>
            <a:endParaRPr/>
          </a:p>
          <a:p>
            <a:pPr marL="0" lvl="0" indent="0" algn="l" rtl="0">
              <a:lnSpc>
                <a:spcPct val="100000"/>
              </a:lnSpc>
              <a:spcBef>
                <a:spcPts val="360"/>
              </a:spcBef>
              <a:spcAft>
                <a:spcPts val="0"/>
              </a:spcAft>
              <a:buClr>
                <a:schemeClr val="dk1"/>
              </a:buClr>
              <a:buSzPts val="1800"/>
              <a:buFont typeface="Arial"/>
              <a:buNone/>
            </a:pPr>
            <a:r>
              <a:rPr lang="en-US" sz="1800"/>
              <a:t>ISEAR dataset contains seven major emotions: joy, fear, anger, sadness, disgust, shame, and guilt.</a:t>
            </a:r>
            <a:endParaRPr/>
          </a:p>
          <a:p>
            <a:pPr marL="0" lvl="0" indent="0" algn="l" rtl="0">
              <a:lnSpc>
                <a:spcPct val="100000"/>
              </a:lnSpc>
              <a:spcBef>
                <a:spcPts val="360"/>
              </a:spcBef>
              <a:spcAft>
                <a:spcPts val="0"/>
              </a:spcAft>
              <a:buClr>
                <a:schemeClr val="dk1"/>
              </a:buClr>
              <a:buSzPts val="1800"/>
              <a:buFont typeface="Arial"/>
              <a:buNone/>
            </a:pPr>
            <a:endParaRPr sz="1800"/>
          </a:p>
          <a:p>
            <a:pPr marL="0" lvl="0" indent="0" algn="l" rtl="0">
              <a:lnSpc>
                <a:spcPct val="100000"/>
              </a:lnSpc>
              <a:spcBef>
                <a:spcPts val="360"/>
              </a:spcBef>
              <a:spcAft>
                <a:spcPts val="0"/>
              </a:spcAft>
              <a:buClr>
                <a:srgbClr val="595959"/>
              </a:buClr>
              <a:buSzPts val="1800"/>
              <a:buFont typeface="Arial"/>
              <a:buNone/>
            </a:pPr>
            <a:r>
              <a:rPr lang="en-US" sz="1800" b="1">
                <a:solidFill>
                  <a:srgbClr val="595959"/>
                </a:solidFill>
              </a:rPr>
              <a:t>Sample text: </a:t>
            </a:r>
            <a:endParaRPr/>
          </a:p>
          <a:p>
            <a:pPr marL="0" lvl="0" indent="0" algn="l" rtl="0">
              <a:lnSpc>
                <a:spcPct val="100000"/>
              </a:lnSpc>
              <a:spcBef>
                <a:spcPts val="360"/>
              </a:spcBef>
              <a:spcAft>
                <a:spcPts val="0"/>
              </a:spcAft>
              <a:buClr>
                <a:srgbClr val="595959"/>
              </a:buClr>
              <a:buSzPts val="1800"/>
              <a:buFont typeface="Arial"/>
              <a:buNone/>
            </a:pPr>
            <a:r>
              <a:rPr lang="en-US" sz="1800">
                <a:solidFill>
                  <a:srgbClr val="595959"/>
                </a:solidFill>
              </a:rPr>
              <a:t>each time that we met and √° especially when we had not met for a long time.</a:t>
            </a:r>
            <a:endParaRPr/>
          </a:p>
          <a:p>
            <a:pPr marL="0" lvl="0" indent="0" algn="l" rtl="0">
              <a:lnSpc>
                <a:spcPct val="100000"/>
              </a:lnSpc>
              <a:spcBef>
                <a:spcPts val="360"/>
              </a:spcBef>
              <a:spcAft>
                <a:spcPts val="0"/>
              </a:spcAft>
              <a:buClr>
                <a:srgbClr val="595959"/>
              </a:buClr>
              <a:buSzPts val="1800"/>
              <a:buFont typeface="Arial"/>
              <a:buNone/>
            </a:pPr>
            <a:r>
              <a:rPr lang="en-US" sz="1800">
                <a:solidFill>
                  <a:srgbClr val="595959"/>
                </a:solidFill>
              </a:rPr>
              <a:t>and for the first time we were speaking √° \the same language\"- meaning an inspiring discussion and √°|encounter.</a:t>
            </a:r>
            <a:endParaRPr/>
          </a:p>
          <a:p>
            <a:pPr marL="0" lvl="0" indent="0" algn="l" rtl="0">
              <a:lnSpc>
                <a:spcPct val="100000"/>
              </a:lnSpc>
              <a:spcBef>
                <a:spcPts val="360"/>
              </a:spcBef>
              <a:spcAft>
                <a:spcPts val="0"/>
              </a:spcAft>
              <a:buClr>
                <a:schemeClr val="lt2"/>
              </a:buClr>
              <a:buSzPts val="1800"/>
              <a:buFont typeface="Arial"/>
              <a:buNone/>
            </a:pPr>
            <a:r>
              <a:rPr lang="en-US" sz="1800">
                <a:solidFill>
                  <a:schemeClr val="lt2"/>
                </a:solidFill>
              </a:rPr>
              <a:t>I became very happy and the anxiety vanished.  My family was at home.</a:t>
            </a:r>
            <a:endParaRPr/>
          </a:p>
          <a:p>
            <a:pPr marL="0" lvl="0" indent="0" algn="l" rtl="0">
              <a:lnSpc>
                <a:spcPct val="100000"/>
              </a:lnSpc>
              <a:spcBef>
                <a:spcPts val="360"/>
              </a:spcBef>
              <a:spcAft>
                <a:spcPts val="0"/>
              </a:spcAft>
              <a:buClr>
                <a:schemeClr val="dk1"/>
              </a:buClr>
              <a:buSzPts val="1800"/>
              <a:buFont typeface="Arial"/>
              <a:buNone/>
            </a:pPr>
            <a:endParaRPr sz="1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gf4e14a0e4a_0_148"/>
          <p:cNvSpPr txBox="1">
            <a:spLocks noGrp="1"/>
          </p:cNvSpPr>
          <p:nvPr>
            <p:ph type="title"/>
          </p:nvPr>
        </p:nvSpPr>
        <p:spPr>
          <a:xfrm>
            <a:off x="332651" y="55780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2"/>
              </a:buClr>
              <a:buSzPts val="1400"/>
              <a:buFont typeface="Arial"/>
              <a:buNone/>
            </a:pPr>
            <a:r>
              <a:rPr lang="en-US" sz="4000" b="1">
                <a:solidFill>
                  <a:schemeClr val="accent2"/>
                </a:solidFill>
              </a:rPr>
              <a:t>ISEAR Dataset </a:t>
            </a:r>
            <a:endParaRPr sz="4000"/>
          </a:p>
        </p:txBody>
      </p:sp>
      <p:sp>
        <p:nvSpPr>
          <p:cNvPr id="608" name="Google Shape;608;gf4e14a0e4a_0_148"/>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609" name="Google Shape;609;gf4e14a0e4a_0_14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r>
              <a:rPr lang="en-US" sz="1800" b="1"/>
              <a:t>Sample Text: </a:t>
            </a:r>
            <a:endParaRPr/>
          </a:p>
          <a:p>
            <a:pPr marL="0" lvl="0" indent="0" algn="l" rtl="0">
              <a:lnSpc>
                <a:spcPct val="100000"/>
              </a:lnSpc>
              <a:spcBef>
                <a:spcPts val="360"/>
              </a:spcBef>
              <a:spcAft>
                <a:spcPts val="0"/>
              </a:spcAft>
              <a:buClr>
                <a:schemeClr val="dk1"/>
              </a:buClr>
              <a:buSzPts val="1800"/>
              <a:buFont typeface="Arial"/>
              <a:buNone/>
            </a:pPr>
            <a:endParaRPr sz="1800"/>
          </a:p>
          <a:p>
            <a:pPr marL="0" lvl="0" indent="0" algn="l" rtl="0">
              <a:lnSpc>
                <a:spcPct val="100000"/>
              </a:lnSpc>
              <a:spcBef>
                <a:spcPts val="360"/>
              </a:spcBef>
              <a:spcAft>
                <a:spcPts val="0"/>
              </a:spcAft>
              <a:buClr>
                <a:schemeClr val="dk1"/>
              </a:buClr>
              <a:buSzPts val="1800"/>
              <a:buFont typeface="Arial"/>
              <a:buNone/>
            </a:pPr>
            <a:r>
              <a:rPr lang="en-US" sz="1800"/>
              <a:t>sadness,"When the neighbour of a friend of mine was stabbed to death by thieves in Kabwe. They stole his van."</a:t>
            </a:r>
            <a:endParaRPr/>
          </a:p>
          <a:p>
            <a:pPr marL="0" lvl="0" indent="0" algn="l" rtl="0">
              <a:lnSpc>
                <a:spcPct val="100000"/>
              </a:lnSpc>
              <a:spcBef>
                <a:spcPts val="360"/>
              </a:spcBef>
              <a:spcAft>
                <a:spcPts val="0"/>
              </a:spcAft>
              <a:buClr>
                <a:schemeClr val="dk1"/>
              </a:buClr>
              <a:buSzPts val="1800"/>
              <a:buFont typeface="Arial"/>
              <a:buNone/>
            </a:pPr>
            <a:endParaRPr sz="1800"/>
          </a:p>
          <a:p>
            <a:pPr marL="0" lvl="0" indent="0" algn="l" rtl="0">
              <a:lnSpc>
                <a:spcPct val="100000"/>
              </a:lnSpc>
              <a:spcBef>
                <a:spcPts val="360"/>
              </a:spcBef>
              <a:spcAft>
                <a:spcPts val="0"/>
              </a:spcAft>
              <a:buClr>
                <a:schemeClr val="dk1"/>
              </a:buClr>
              <a:buSzPts val="1800"/>
              <a:buFont typeface="Arial"/>
              <a:buNone/>
            </a:pPr>
            <a:r>
              <a:rPr lang="en-US" sz="1800"/>
              <a:t>disgust,"When we were young, a friend of mine tried to dissect a frog while we were playing near his home."</a:t>
            </a:r>
            <a:endParaRPr/>
          </a:p>
          <a:p>
            <a:pPr marL="0" lvl="0" indent="0" algn="l" rtl="0">
              <a:lnSpc>
                <a:spcPct val="100000"/>
              </a:lnSpc>
              <a:spcBef>
                <a:spcPts val="360"/>
              </a:spcBef>
              <a:spcAft>
                <a:spcPts val="0"/>
              </a:spcAft>
              <a:buClr>
                <a:schemeClr val="dk1"/>
              </a:buClr>
              <a:buSzPts val="1800"/>
              <a:buFont typeface="Arial"/>
              <a:buNone/>
            </a:pPr>
            <a:endParaRPr sz="1800"/>
          </a:p>
          <a:p>
            <a:pPr marL="0" lvl="0" indent="0" algn="l" rtl="0">
              <a:lnSpc>
                <a:spcPct val="100000"/>
              </a:lnSpc>
              <a:spcBef>
                <a:spcPts val="360"/>
              </a:spcBef>
              <a:spcAft>
                <a:spcPts val="0"/>
              </a:spcAft>
              <a:buClr>
                <a:schemeClr val="dk1"/>
              </a:buClr>
              <a:buSzPts val="1800"/>
              <a:buFont typeface="Arial"/>
              <a:buNone/>
            </a:pPr>
            <a:r>
              <a:rPr lang="en-US" sz="1800"/>
              <a:t>shame,"The time I shouted at most of my friends at a party. It was as if all my friends had done something wrong, or may be it was the influence of the beer." </a:t>
            </a:r>
            <a:endParaRPr/>
          </a:p>
          <a:p>
            <a:pPr marL="0" lvl="0" indent="0" algn="l" rtl="0">
              <a:lnSpc>
                <a:spcPct val="100000"/>
              </a:lnSpc>
              <a:spcBef>
                <a:spcPts val="360"/>
              </a:spcBef>
              <a:spcAft>
                <a:spcPts val="0"/>
              </a:spcAft>
              <a:buClr>
                <a:schemeClr val="dk1"/>
              </a:buClr>
              <a:buSzPts val="1800"/>
              <a:buFont typeface="Arial"/>
              <a:buNone/>
            </a:pPr>
            <a:endParaRPr sz="1800"/>
          </a:p>
          <a:p>
            <a:pPr marL="0" lvl="0" indent="0" algn="l" rtl="0">
              <a:lnSpc>
                <a:spcPct val="100000"/>
              </a:lnSpc>
              <a:spcBef>
                <a:spcPts val="360"/>
              </a:spcBef>
              <a:spcAft>
                <a:spcPts val="0"/>
              </a:spcAft>
              <a:buClr>
                <a:schemeClr val="dk1"/>
              </a:buClr>
              <a:buSzPts val="1800"/>
              <a:buFont typeface="Arial"/>
              <a:buNone/>
            </a:pPr>
            <a:r>
              <a:rPr lang="en-US" sz="1800"/>
              <a:t>guilt,"When I blamed my niece for misplacing my book, she denied having touched or seen it but I carried on insisting that it was her.” </a:t>
            </a:r>
            <a:endParaRPr/>
          </a:p>
          <a:p>
            <a:pPr marL="0" lvl="0" indent="0" algn="l" rtl="0">
              <a:lnSpc>
                <a:spcPct val="100000"/>
              </a:lnSpc>
              <a:spcBef>
                <a:spcPts val="360"/>
              </a:spcBef>
              <a:spcAft>
                <a:spcPts val="0"/>
              </a:spcAft>
              <a:buClr>
                <a:schemeClr val="dk1"/>
              </a:buClr>
              <a:buSzPts val="1800"/>
              <a:buFont typeface="Arial"/>
              <a:buNone/>
            </a:pPr>
            <a:endParaRPr sz="1800"/>
          </a:p>
          <a:p>
            <a:pPr marL="0" lvl="0" indent="0" algn="l" rtl="0">
              <a:lnSpc>
                <a:spcPct val="100000"/>
              </a:lnSpc>
              <a:spcBef>
                <a:spcPts val="360"/>
              </a:spcBef>
              <a:spcAft>
                <a:spcPts val="0"/>
              </a:spcAft>
              <a:buClr>
                <a:schemeClr val="dk1"/>
              </a:buClr>
              <a:buSzPts val="1800"/>
              <a:buFont typeface="Arial"/>
              <a:buNone/>
            </a:pPr>
            <a:r>
              <a:rPr lang="en-US" sz="1800"/>
              <a:t>joy,"After going through much shame, I became a Christian and something new happened in my heart. Joy that overflows was manifest in me”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gf4e14a0e4a_0_155"/>
          <p:cNvSpPr txBox="1">
            <a:spLocks noGrp="1"/>
          </p:cNvSpPr>
          <p:nvPr>
            <p:ph type="title"/>
          </p:nvPr>
        </p:nvSpPr>
        <p:spPr>
          <a:xfrm>
            <a:off x="332651" y="55780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2"/>
              </a:buClr>
              <a:buSzPts val="1400"/>
              <a:buFont typeface="Arial"/>
              <a:buNone/>
            </a:pPr>
            <a:r>
              <a:rPr lang="en-US" sz="4000" b="1">
                <a:solidFill>
                  <a:schemeClr val="accent2"/>
                </a:solidFill>
              </a:rPr>
              <a:t>ISEAR Dataset </a:t>
            </a:r>
            <a:endParaRPr sz="4000"/>
          </a:p>
        </p:txBody>
      </p:sp>
      <p:sp>
        <p:nvSpPr>
          <p:cNvPr id="616" name="Google Shape;616;gf4e14a0e4a_0_155"/>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pic>
        <p:nvPicPr>
          <p:cNvPr id="617" name="Google Shape;617;gf4e14a0e4a_0_155" descr="Graphical user interface, text, application, email&#10;&#10;Description automatically generated"/>
          <p:cNvPicPr preferRelativeResize="0">
            <a:picLocks noGrp="1"/>
          </p:cNvPicPr>
          <p:nvPr>
            <p:ph type="body" idx="1"/>
          </p:nvPr>
        </p:nvPicPr>
        <p:blipFill rotWithShape="1">
          <a:blip r:embed="rId3">
            <a:alphaModFix/>
          </a:blip>
          <a:srcRect/>
          <a:stretch/>
        </p:blipFill>
        <p:spPr>
          <a:xfrm>
            <a:off x="1115616" y="1945159"/>
            <a:ext cx="6597000" cy="35721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gf4e14a0e4a_0_162"/>
          <p:cNvSpPr txBox="1">
            <a:spLocks noGrp="1"/>
          </p:cNvSpPr>
          <p:nvPr>
            <p:ph type="title"/>
          </p:nvPr>
        </p:nvSpPr>
        <p:spPr>
          <a:xfrm>
            <a:off x="332651" y="55780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2"/>
              </a:buClr>
              <a:buSzPts val="1400"/>
              <a:buFont typeface="Arial"/>
              <a:buNone/>
            </a:pPr>
            <a:r>
              <a:rPr lang="en-US" sz="4000" b="1">
                <a:solidFill>
                  <a:schemeClr val="accent2"/>
                </a:solidFill>
              </a:rPr>
              <a:t>Sentiment TreeBank Dataset </a:t>
            </a:r>
            <a:endParaRPr sz="4000"/>
          </a:p>
        </p:txBody>
      </p:sp>
      <p:sp>
        <p:nvSpPr>
          <p:cNvPr id="624" name="Google Shape;624;gf4e14a0e4a_0_162"/>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625" name="Google Shape;625;gf4e14a0e4a_0_16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215900" algn="l" rtl="0">
              <a:lnSpc>
                <a:spcPct val="100000"/>
              </a:lnSpc>
              <a:spcBef>
                <a:spcPts val="0"/>
              </a:spcBef>
              <a:spcAft>
                <a:spcPts val="0"/>
              </a:spcAft>
              <a:buClr>
                <a:schemeClr val="dk1"/>
              </a:buClr>
              <a:buSzPts val="2000"/>
              <a:buFont typeface="Arial"/>
              <a:buNone/>
            </a:pPr>
            <a:endParaRPr sz="2000"/>
          </a:p>
          <a:p>
            <a:pPr marL="342900" lvl="0" indent="-342900" algn="l" rtl="0">
              <a:lnSpc>
                <a:spcPct val="100000"/>
              </a:lnSpc>
              <a:spcBef>
                <a:spcPts val="400"/>
              </a:spcBef>
              <a:spcAft>
                <a:spcPts val="0"/>
              </a:spcAft>
              <a:buClr>
                <a:schemeClr val="dk1"/>
              </a:buClr>
              <a:buSzPts val="2000"/>
              <a:buFont typeface="Arial"/>
              <a:buChar char="•"/>
            </a:pPr>
            <a:r>
              <a:rPr lang="en-US" sz="2000"/>
              <a:t>https://nlp.stanford.edu/sentiment/treebank.html</a:t>
            </a:r>
            <a:endParaRPr sz="2000"/>
          </a:p>
          <a:p>
            <a:pPr marL="342900" lvl="0" indent="-342900" algn="l" rtl="0">
              <a:lnSpc>
                <a:spcPct val="100000"/>
              </a:lnSpc>
              <a:spcBef>
                <a:spcPts val="400"/>
              </a:spcBef>
              <a:spcAft>
                <a:spcPts val="0"/>
              </a:spcAft>
              <a:buClr>
                <a:schemeClr val="dk1"/>
              </a:buClr>
              <a:buSzPts val="2000"/>
              <a:buFont typeface="Arial"/>
              <a:buChar char="•"/>
            </a:pPr>
            <a:r>
              <a:rPr lang="en-US" sz="2000" u="sng">
                <a:solidFill>
                  <a:schemeClr val="hlink"/>
                </a:solidFill>
                <a:hlinkClick r:id="rId3"/>
              </a:rPr>
              <a:t>https://www.kaggle.com/atulanandjha/stanford-sentiment-treebank-v2-sst2</a:t>
            </a:r>
            <a:endParaRPr sz="2000"/>
          </a:p>
          <a:p>
            <a:pPr marL="342900" lvl="0" indent="-215900" algn="l" rtl="0">
              <a:lnSpc>
                <a:spcPct val="100000"/>
              </a:lnSpc>
              <a:spcBef>
                <a:spcPts val="400"/>
              </a:spcBef>
              <a:spcAft>
                <a:spcPts val="0"/>
              </a:spcAft>
              <a:buClr>
                <a:schemeClr val="dk1"/>
              </a:buClr>
              <a:buSzPts val="2000"/>
              <a:buFont typeface="Arial"/>
              <a:buNone/>
            </a:pPr>
            <a:endParaRPr sz="2000"/>
          </a:p>
          <a:p>
            <a:pPr marL="342900" lvl="0" indent="-215900" algn="l" rtl="0">
              <a:lnSpc>
                <a:spcPct val="100000"/>
              </a:lnSpc>
              <a:spcBef>
                <a:spcPts val="400"/>
              </a:spcBef>
              <a:spcAft>
                <a:spcPts val="0"/>
              </a:spcAft>
              <a:buClr>
                <a:schemeClr val="dk1"/>
              </a:buClr>
              <a:buSzPts val="2000"/>
              <a:buFont typeface="Arial"/>
              <a:buNone/>
            </a:pPr>
            <a:endParaRPr sz="2000"/>
          </a:p>
          <a:p>
            <a:pPr marL="342900" lvl="0" indent="-342900" algn="l" rtl="0">
              <a:lnSpc>
                <a:spcPct val="100000"/>
              </a:lnSpc>
              <a:spcBef>
                <a:spcPts val="400"/>
              </a:spcBef>
              <a:spcAft>
                <a:spcPts val="0"/>
              </a:spcAft>
              <a:buClr>
                <a:schemeClr val="dk1"/>
              </a:buClr>
              <a:buSzPts val="2000"/>
              <a:buFont typeface="Arial"/>
              <a:buChar char="•"/>
            </a:pPr>
            <a:r>
              <a:rPr lang="en-US" sz="2000" b="1"/>
              <a:t>9,645 sentences</a:t>
            </a:r>
            <a:r>
              <a:rPr lang="en-US" sz="2000"/>
              <a:t>.</a:t>
            </a:r>
            <a:endParaRPr/>
          </a:p>
          <a:p>
            <a:pPr marL="0" lvl="0" indent="0" algn="l" rtl="0">
              <a:lnSpc>
                <a:spcPct val="100000"/>
              </a:lnSpc>
              <a:spcBef>
                <a:spcPts val="400"/>
              </a:spcBef>
              <a:spcAft>
                <a:spcPts val="0"/>
              </a:spcAft>
              <a:buClr>
                <a:schemeClr val="dk1"/>
              </a:buClr>
              <a:buSzPts val="2000"/>
              <a:buFont typeface="Arial"/>
              <a:buNone/>
            </a:pPr>
            <a:endParaRPr sz="2000"/>
          </a:p>
          <a:p>
            <a:pPr marL="342900" lvl="0" indent="-342900" algn="l" rtl="0">
              <a:lnSpc>
                <a:spcPct val="100000"/>
              </a:lnSpc>
              <a:spcBef>
                <a:spcPts val="400"/>
              </a:spcBef>
              <a:spcAft>
                <a:spcPts val="0"/>
              </a:spcAft>
              <a:buClr>
                <a:schemeClr val="dk1"/>
              </a:buClr>
              <a:buSzPts val="2000"/>
              <a:buFont typeface="Arial"/>
              <a:buChar char="•"/>
            </a:pPr>
            <a:r>
              <a:rPr lang="en-US" sz="2000"/>
              <a:t>Sentiments are rated on a scale between 1 and 25, where 1 is the most negative and 25 is the most positive.</a:t>
            </a:r>
            <a:endParaRPr/>
          </a:p>
          <a:p>
            <a:pPr marL="342900" lvl="0" indent="-215900" algn="l" rtl="0">
              <a:lnSpc>
                <a:spcPct val="100000"/>
              </a:lnSpc>
              <a:spcBef>
                <a:spcPts val="400"/>
              </a:spcBef>
              <a:spcAft>
                <a:spcPts val="0"/>
              </a:spcAft>
              <a:buClr>
                <a:schemeClr val="dk1"/>
              </a:buClr>
              <a:buSzPts val="2000"/>
              <a:buFont typeface="Arial"/>
              <a:buNone/>
            </a:pPr>
            <a:endParaRPr sz="2000"/>
          </a:p>
          <a:p>
            <a:pPr marL="342900" lvl="0" indent="-215900" algn="l" rtl="0">
              <a:lnSpc>
                <a:spcPct val="100000"/>
              </a:lnSpc>
              <a:spcBef>
                <a:spcPts val="400"/>
              </a:spcBef>
              <a:spcAft>
                <a:spcPts val="0"/>
              </a:spcAft>
              <a:buClr>
                <a:schemeClr val="dk1"/>
              </a:buClr>
              <a:buSzPts val="2000"/>
              <a:buFont typeface="Arial"/>
              <a:buNone/>
            </a:pPr>
            <a:endParaRPr sz="20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gf4e14a0e4a_0_169"/>
          <p:cNvSpPr txBox="1">
            <a:spLocks noGrp="1"/>
          </p:cNvSpPr>
          <p:nvPr>
            <p:ph type="title"/>
          </p:nvPr>
        </p:nvSpPr>
        <p:spPr>
          <a:xfrm>
            <a:off x="332651" y="55780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2"/>
              </a:buClr>
              <a:buSzPts val="1400"/>
              <a:buFont typeface="Arial"/>
              <a:buNone/>
            </a:pPr>
            <a:r>
              <a:rPr lang="en-US" sz="4000" b="1">
                <a:solidFill>
                  <a:schemeClr val="accent2"/>
                </a:solidFill>
              </a:rPr>
              <a:t>SEMEVAL Dataset </a:t>
            </a:r>
            <a:endParaRPr sz="4000"/>
          </a:p>
        </p:txBody>
      </p:sp>
      <p:sp>
        <p:nvSpPr>
          <p:cNvPr id="632" name="Google Shape;632;gf4e14a0e4a_0_169"/>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633" name="Google Shape;633;gf4e14a0e4a_0_169"/>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000"/>
              <a:buFont typeface="Arial"/>
              <a:buChar char="•"/>
            </a:pPr>
            <a:r>
              <a:rPr lang="en-US" sz="2000"/>
              <a:t>Creation of SemEval Sentiment Dataset </a:t>
            </a:r>
            <a:endParaRPr/>
          </a:p>
          <a:p>
            <a:pPr marL="400050" lvl="1" indent="0" algn="l" rtl="0">
              <a:lnSpc>
                <a:spcPct val="100000"/>
              </a:lnSpc>
              <a:spcBef>
                <a:spcPts val="320"/>
              </a:spcBef>
              <a:spcAft>
                <a:spcPts val="0"/>
              </a:spcAft>
              <a:buClr>
                <a:schemeClr val="dk1"/>
              </a:buClr>
              <a:buSzPts val="1600"/>
              <a:buFont typeface="Arial"/>
              <a:buNone/>
            </a:pPr>
            <a:r>
              <a:rPr lang="en-US" sz="1600"/>
              <a:t>    </a:t>
            </a:r>
            <a:r>
              <a:rPr lang="en-US" sz="1600" u="sng">
                <a:solidFill>
                  <a:schemeClr val="hlink"/>
                </a:solidFill>
                <a:hlinkClick r:id="rId3"/>
              </a:rPr>
              <a:t>https://www.researchgate.net/publication/291390722_Developing_a_successful_SemEval_task_in_sentiment_analysis_of_Twitter_and_other_social_media_texts</a:t>
            </a:r>
            <a:endParaRPr sz="1600"/>
          </a:p>
          <a:p>
            <a:pPr marL="0" lvl="0" indent="0" algn="l" rtl="0">
              <a:lnSpc>
                <a:spcPct val="100000"/>
              </a:lnSpc>
              <a:spcBef>
                <a:spcPts val="400"/>
              </a:spcBef>
              <a:spcAft>
                <a:spcPts val="0"/>
              </a:spcAft>
              <a:buClr>
                <a:schemeClr val="dk1"/>
              </a:buClr>
              <a:buSzPts val="2000"/>
              <a:buFont typeface="Arial"/>
              <a:buNone/>
            </a:pPr>
            <a:r>
              <a:rPr lang="en-US" sz="2000"/>
              <a:t>   </a:t>
            </a:r>
            <a:endParaRPr/>
          </a:p>
          <a:p>
            <a:pPr marL="0" lvl="0" indent="0" algn="l" rtl="0">
              <a:lnSpc>
                <a:spcPct val="100000"/>
              </a:lnSpc>
              <a:spcBef>
                <a:spcPts val="400"/>
              </a:spcBef>
              <a:spcAft>
                <a:spcPts val="0"/>
              </a:spcAft>
              <a:buClr>
                <a:schemeClr val="dk1"/>
              </a:buClr>
              <a:buSzPts val="2000"/>
              <a:buFont typeface="Arial"/>
              <a:buNone/>
            </a:pPr>
            <a:endParaRPr sz="2000"/>
          </a:p>
        </p:txBody>
      </p:sp>
      <p:pic>
        <p:nvPicPr>
          <p:cNvPr id="634" name="Google Shape;634;gf4e14a0e4a_0_169" descr="A screenshot of a cell phone&#10;&#10;Description automatically generated"/>
          <p:cNvPicPr preferRelativeResize="0"/>
          <p:nvPr/>
        </p:nvPicPr>
        <p:blipFill rotWithShape="1">
          <a:blip r:embed="rId4">
            <a:alphaModFix/>
          </a:blip>
          <a:srcRect/>
          <a:stretch/>
        </p:blipFill>
        <p:spPr>
          <a:xfrm>
            <a:off x="1374051" y="3073400"/>
            <a:ext cx="6146800" cy="21844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gf4e14a0e4a_0_177"/>
          <p:cNvSpPr txBox="1">
            <a:spLocks noGrp="1"/>
          </p:cNvSpPr>
          <p:nvPr>
            <p:ph type="title"/>
          </p:nvPr>
        </p:nvSpPr>
        <p:spPr>
          <a:xfrm>
            <a:off x="302851" y="15270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2"/>
              </a:buClr>
              <a:buSzPts val="1400"/>
              <a:buFont typeface="Arial"/>
              <a:buNone/>
            </a:pPr>
            <a:r>
              <a:rPr lang="en-US" sz="4000" b="1">
                <a:solidFill>
                  <a:schemeClr val="accent2"/>
                </a:solidFill>
              </a:rPr>
              <a:t>SEMEVAL Dataset </a:t>
            </a:r>
            <a:endParaRPr sz="4000"/>
          </a:p>
        </p:txBody>
      </p:sp>
      <p:sp>
        <p:nvSpPr>
          <p:cNvPr id="641" name="Google Shape;641;gf4e14a0e4a_0_177"/>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642" name="Google Shape;642;gf4e14a0e4a_0_177"/>
          <p:cNvSpPr txBox="1">
            <a:spLocks noGrp="1"/>
          </p:cNvSpPr>
          <p:nvPr>
            <p:ph type="body" idx="1"/>
          </p:nvPr>
        </p:nvSpPr>
        <p:spPr>
          <a:xfrm>
            <a:off x="457200" y="1166013"/>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400"/>
              <a:buFont typeface="Arial"/>
              <a:buNone/>
            </a:pPr>
            <a:r>
              <a:rPr lang="en-US" sz="2400" b="1"/>
              <a:t>Subtask A:</a:t>
            </a:r>
            <a:r>
              <a:rPr lang="en-US" sz="2400"/>
              <a:t> Contextual Polarity Disambiguation: </a:t>
            </a:r>
            <a:endParaRPr sz="2400"/>
          </a:p>
          <a:p>
            <a:pPr marL="0" lvl="0" indent="0" algn="l" rtl="0">
              <a:lnSpc>
                <a:spcPct val="100000"/>
              </a:lnSpc>
              <a:spcBef>
                <a:spcPts val="0"/>
              </a:spcBef>
              <a:spcAft>
                <a:spcPts val="0"/>
              </a:spcAft>
              <a:buClr>
                <a:schemeClr val="dk1"/>
              </a:buClr>
              <a:buSzPts val="2400"/>
              <a:buFont typeface="Arial"/>
              <a:buNone/>
            </a:pPr>
            <a:endParaRPr sz="2000"/>
          </a:p>
          <a:p>
            <a:pPr marL="0" lvl="0" indent="0" algn="l" rtl="0">
              <a:lnSpc>
                <a:spcPct val="100000"/>
              </a:lnSpc>
              <a:spcBef>
                <a:spcPts val="0"/>
              </a:spcBef>
              <a:spcAft>
                <a:spcPts val="0"/>
              </a:spcAft>
              <a:buClr>
                <a:schemeClr val="dk1"/>
              </a:buClr>
              <a:buSzPts val="2400"/>
              <a:buFont typeface="Arial"/>
              <a:buNone/>
            </a:pPr>
            <a:r>
              <a:rPr lang="en-US" sz="2000"/>
              <a:t>Given a message containing a marked instance of a word or a phrase, determine whether that in-stance is positive, negative or neutral in that context. </a:t>
            </a:r>
            <a:endParaRPr sz="2000"/>
          </a:p>
          <a:p>
            <a:pPr marL="0" lvl="0" indent="0" algn="l" rtl="0">
              <a:lnSpc>
                <a:spcPct val="100000"/>
              </a:lnSpc>
              <a:spcBef>
                <a:spcPts val="0"/>
              </a:spcBef>
              <a:spcAft>
                <a:spcPts val="0"/>
              </a:spcAft>
              <a:buClr>
                <a:schemeClr val="dk1"/>
              </a:buClr>
              <a:buSzPts val="2400"/>
              <a:buFont typeface="Arial"/>
              <a:buNone/>
            </a:pPr>
            <a:endParaRPr sz="2000"/>
          </a:p>
          <a:p>
            <a:pPr marL="0" lvl="0" indent="0" algn="l" rtl="0">
              <a:lnSpc>
                <a:spcPct val="100000"/>
              </a:lnSpc>
              <a:spcBef>
                <a:spcPts val="0"/>
              </a:spcBef>
              <a:spcAft>
                <a:spcPts val="0"/>
              </a:spcAft>
              <a:buClr>
                <a:schemeClr val="dk1"/>
              </a:buClr>
              <a:buSzPts val="2400"/>
              <a:buFont typeface="Arial"/>
              <a:buNone/>
            </a:pPr>
            <a:r>
              <a:rPr lang="en-US" sz="2000"/>
              <a:t>The instance boundaries were provided: this was a classification task, not an entity recognition task.</a:t>
            </a:r>
            <a:endParaRPr/>
          </a:p>
          <a:p>
            <a:pPr marL="0" lvl="0" indent="0" algn="l" rtl="0">
              <a:lnSpc>
                <a:spcPct val="100000"/>
              </a:lnSpc>
              <a:spcBef>
                <a:spcPts val="480"/>
              </a:spcBef>
              <a:spcAft>
                <a:spcPts val="0"/>
              </a:spcAft>
              <a:buClr>
                <a:schemeClr val="dk1"/>
              </a:buClr>
              <a:buSzPts val="2400"/>
              <a:buFont typeface="Arial"/>
              <a:buNone/>
            </a:pPr>
            <a:endParaRPr sz="2400"/>
          </a:p>
          <a:p>
            <a:pPr marL="0" lvl="0" indent="0" algn="l" rtl="0">
              <a:lnSpc>
                <a:spcPct val="100000"/>
              </a:lnSpc>
              <a:spcBef>
                <a:spcPts val="480"/>
              </a:spcBef>
              <a:spcAft>
                <a:spcPts val="0"/>
              </a:spcAft>
              <a:buClr>
                <a:schemeClr val="dk1"/>
              </a:buClr>
              <a:buSzPts val="2400"/>
              <a:buFont typeface="Arial"/>
              <a:buNone/>
            </a:pPr>
            <a:r>
              <a:rPr lang="en-US" sz="2400" b="1"/>
              <a:t>Subtask B: </a:t>
            </a:r>
            <a:r>
              <a:rPr lang="en-US" sz="2400"/>
              <a:t>Message Polarity Classification: </a:t>
            </a:r>
            <a:endParaRPr sz="2400"/>
          </a:p>
          <a:p>
            <a:pPr marL="0" lvl="0" indent="0" algn="l" rtl="0">
              <a:lnSpc>
                <a:spcPct val="100000"/>
              </a:lnSpc>
              <a:spcBef>
                <a:spcPts val="480"/>
              </a:spcBef>
              <a:spcAft>
                <a:spcPts val="0"/>
              </a:spcAft>
              <a:buClr>
                <a:schemeClr val="dk1"/>
              </a:buClr>
              <a:buSzPts val="2400"/>
              <a:buFont typeface="Arial"/>
              <a:buNone/>
            </a:pPr>
            <a:endParaRPr sz="2000"/>
          </a:p>
          <a:p>
            <a:pPr marL="0" lvl="0" indent="0" algn="l" rtl="0">
              <a:lnSpc>
                <a:spcPct val="100000"/>
              </a:lnSpc>
              <a:spcBef>
                <a:spcPts val="480"/>
              </a:spcBef>
              <a:spcAft>
                <a:spcPts val="0"/>
              </a:spcAft>
              <a:buClr>
                <a:schemeClr val="dk1"/>
              </a:buClr>
              <a:buSzPts val="2400"/>
              <a:buFont typeface="Arial"/>
              <a:buNone/>
            </a:pPr>
            <a:r>
              <a:rPr lang="en-US" sz="2000"/>
              <a:t>Given a message, decide if it is of positive, negative, or neutral sentiment. </a:t>
            </a:r>
            <a:endParaRPr sz="2000"/>
          </a:p>
          <a:p>
            <a:pPr marL="0" lvl="0" indent="0" algn="l" rtl="0">
              <a:lnSpc>
                <a:spcPct val="100000"/>
              </a:lnSpc>
              <a:spcBef>
                <a:spcPts val="480"/>
              </a:spcBef>
              <a:spcAft>
                <a:spcPts val="0"/>
              </a:spcAft>
              <a:buClr>
                <a:schemeClr val="dk1"/>
              </a:buClr>
              <a:buSzPts val="2400"/>
              <a:buFont typeface="Arial"/>
              <a:buNone/>
            </a:pPr>
            <a:endParaRPr sz="2000"/>
          </a:p>
          <a:p>
            <a:pPr marL="0" lvl="0" indent="0" algn="l" rtl="0">
              <a:lnSpc>
                <a:spcPct val="100000"/>
              </a:lnSpc>
              <a:spcBef>
                <a:spcPts val="480"/>
              </a:spcBef>
              <a:spcAft>
                <a:spcPts val="0"/>
              </a:spcAft>
              <a:buClr>
                <a:schemeClr val="dk1"/>
              </a:buClr>
              <a:buSzPts val="2400"/>
              <a:buFont typeface="Arial"/>
              <a:buNone/>
            </a:pPr>
            <a:r>
              <a:rPr lang="en-US" sz="2000"/>
              <a:t>For messages conveying both positive and negative sentiment, the stronger one is to be chosen</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gf4e14a0e4a_0_184"/>
          <p:cNvSpPr txBox="1">
            <a:spLocks noGrp="1"/>
          </p:cNvSpPr>
          <p:nvPr>
            <p:ph type="title"/>
          </p:nvPr>
        </p:nvSpPr>
        <p:spPr>
          <a:xfrm>
            <a:off x="332651" y="55780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2"/>
              </a:buClr>
              <a:buSzPts val="1400"/>
              <a:buFont typeface="Arial"/>
              <a:buNone/>
            </a:pPr>
            <a:r>
              <a:rPr lang="en-US" sz="4000" b="1">
                <a:solidFill>
                  <a:schemeClr val="accent2"/>
                </a:solidFill>
              </a:rPr>
              <a:t>SEMEVAL Dataset </a:t>
            </a:r>
            <a:endParaRPr sz="4000"/>
          </a:p>
        </p:txBody>
      </p:sp>
      <p:sp>
        <p:nvSpPr>
          <p:cNvPr id="649" name="Google Shape;649;gf4e14a0e4a_0_184"/>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650" name="Google Shape;650;gf4e14a0e4a_0_18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400"/>
              <a:buFont typeface="Arial"/>
              <a:buNone/>
            </a:pPr>
            <a:r>
              <a:rPr lang="en-US" sz="2400" b="1"/>
              <a:t>Data Creation</a:t>
            </a:r>
            <a:endParaRPr/>
          </a:p>
          <a:p>
            <a:pPr marL="0" lvl="0" indent="0" algn="l" rtl="0">
              <a:lnSpc>
                <a:spcPct val="100000"/>
              </a:lnSpc>
              <a:spcBef>
                <a:spcPts val="480"/>
              </a:spcBef>
              <a:spcAft>
                <a:spcPts val="0"/>
              </a:spcAft>
              <a:buClr>
                <a:schemeClr val="dk1"/>
              </a:buClr>
              <a:buSzPts val="2400"/>
              <a:buFont typeface="Arial"/>
              <a:buNone/>
            </a:pPr>
            <a:endParaRPr sz="2400" b="1"/>
          </a:p>
          <a:p>
            <a:pPr marL="342900" lvl="0" indent="-342900" algn="l" rtl="0">
              <a:lnSpc>
                <a:spcPct val="100000"/>
              </a:lnSpc>
              <a:spcBef>
                <a:spcPts val="480"/>
              </a:spcBef>
              <a:spcAft>
                <a:spcPts val="0"/>
              </a:spcAft>
              <a:buClr>
                <a:schemeClr val="dk1"/>
              </a:buClr>
              <a:buSzPts val="2400"/>
              <a:buFont typeface="Arial"/>
              <a:buChar char="•"/>
            </a:pPr>
            <a:r>
              <a:rPr lang="en-US" sz="2000"/>
              <a:t>Gathered tweets that express sentiment about popular topics. </a:t>
            </a:r>
            <a:endParaRPr sz="2000"/>
          </a:p>
          <a:p>
            <a:pPr marL="342900" lvl="0" indent="-342900" algn="l" rtl="0">
              <a:lnSpc>
                <a:spcPct val="100000"/>
              </a:lnSpc>
              <a:spcBef>
                <a:spcPts val="480"/>
              </a:spcBef>
              <a:spcAft>
                <a:spcPts val="0"/>
              </a:spcAft>
              <a:buClr>
                <a:schemeClr val="dk1"/>
              </a:buClr>
              <a:buSzPts val="2400"/>
              <a:buFont typeface="Arial"/>
              <a:buChar char="•"/>
            </a:pPr>
            <a:r>
              <a:rPr lang="en-US" sz="2000"/>
              <a:t>Extracted named entities using a Twitter-tuned NER system from millions of tweets.</a:t>
            </a:r>
            <a:endParaRPr sz="2000" b="1"/>
          </a:p>
          <a:p>
            <a:pPr marL="342900" lvl="0" indent="-342900" algn="l" rtl="0">
              <a:lnSpc>
                <a:spcPct val="100000"/>
              </a:lnSpc>
              <a:spcBef>
                <a:spcPts val="640"/>
              </a:spcBef>
              <a:spcAft>
                <a:spcPts val="0"/>
              </a:spcAft>
              <a:buClr>
                <a:schemeClr val="dk1"/>
              </a:buClr>
              <a:buSzPts val="2400"/>
              <a:buFont typeface="Arial"/>
              <a:buChar char="•"/>
            </a:pPr>
            <a:r>
              <a:rPr lang="en-US" sz="2000"/>
              <a:t>Identified popular topics as those named entities that are frequently mentioned in association with a specific date.</a:t>
            </a:r>
            <a:endParaRPr sz="2000"/>
          </a:p>
          <a:p>
            <a:pPr marL="342900" lvl="0" indent="-342900" algn="l" rtl="0">
              <a:lnSpc>
                <a:spcPct val="100000"/>
              </a:lnSpc>
              <a:spcBef>
                <a:spcPts val="640"/>
              </a:spcBef>
              <a:spcAft>
                <a:spcPts val="0"/>
              </a:spcAft>
              <a:buClr>
                <a:schemeClr val="dk1"/>
              </a:buClr>
              <a:buSzPts val="2400"/>
              <a:buFont typeface="Arial"/>
              <a:buChar char="•"/>
            </a:pPr>
            <a:r>
              <a:rPr lang="en-US" sz="2000"/>
              <a:t>They  collected over a one-year period spanning from January 2012 to January 2013; for downloading, they used the public streaming Twitter API.</a:t>
            </a:r>
            <a:endParaRPr sz="20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f4e14a0e4a_0_191"/>
          <p:cNvSpPr txBox="1">
            <a:spLocks noGrp="1"/>
          </p:cNvSpPr>
          <p:nvPr>
            <p:ph type="title"/>
          </p:nvPr>
        </p:nvSpPr>
        <p:spPr>
          <a:xfrm>
            <a:off x="332651" y="55780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2"/>
              </a:buClr>
              <a:buSzPts val="1400"/>
              <a:buFont typeface="Arial"/>
              <a:buNone/>
            </a:pPr>
            <a:r>
              <a:rPr lang="en-US" sz="4000" b="1">
                <a:solidFill>
                  <a:schemeClr val="accent2"/>
                </a:solidFill>
              </a:rPr>
              <a:t>SEMEVAL Dataset </a:t>
            </a:r>
            <a:endParaRPr sz="4000"/>
          </a:p>
        </p:txBody>
      </p:sp>
      <p:sp>
        <p:nvSpPr>
          <p:cNvPr id="657" name="Google Shape;657;gf4e14a0e4a_0_191"/>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658" name="Google Shape;658;gf4e14a0e4a_0_19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400"/>
              <a:buFont typeface="Arial"/>
              <a:buNone/>
            </a:pPr>
            <a:r>
              <a:rPr lang="en-US" sz="2400" b="1"/>
              <a:t>Data Creation</a:t>
            </a:r>
            <a:endParaRPr/>
          </a:p>
          <a:p>
            <a:pPr marL="342900" lvl="0" indent="0" algn="l" rtl="0">
              <a:lnSpc>
                <a:spcPct val="100000"/>
              </a:lnSpc>
              <a:spcBef>
                <a:spcPts val="400"/>
              </a:spcBef>
              <a:spcAft>
                <a:spcPts val="0"/>
              </a:spcAft>
              <a:buClr>
                <a:schemeClr val="dk1"/>
              </a:buClr>
              <a:buSzPts val="1800"/>
              <a:buFont typeface="Arial"/>
              <a:buNone/>
            </a:pPr>
            <a:endParaRPr sz="2000"/>
          </a:p>
          <a:p>
            <a:pPr marL="342900" lvl="0" indent="-342900" algn="l" rtl="0">
              <a:lnSpc>
                <a:spcPct val="100000"/>
              </a:lnSpc>
              <a:spcBef>
                <a:spcPts val="400"/>
              </a:spcBef>
              <a:spcAft>
                <a:spcPts val="0"/>
              </a:spcAft>
              <a:buClr>
                <a:schemeClr val="dk1"/>
              </a:buClr>
              <a:buSzPts val="2000"/>
              <a:buFont typeface="Arial"/>
              <a:buChar char="•"/>
            </a:pPr>
            <a:r>
              <a:rPr lang="en-US" sz="2000"/>
              <a:t>Given this set of automatically identified topics, they gathered tweets from the same time period which mentioned the named entities.</a:t>
            </a:r>
            <a:endParaRPr sz="2000" b="1"/>
          </a:p>
          <a:p>
            <a:pPr marL="342900" lvl="0" indent="0" algn="l" rtl="0">
              <a:lnSpc>
                <a:spcPct val="100000"/>
              </a:lnSpc>
              <a:spcBef>
                <a:spcPts val="400"/>
              </a:spcBef>
              <a:spcAft>
                <a:spcPts val="0"/>
              </a:spcAft>
              <a:buClr>
                <a:schemeClr val="dk1"/>
              </a:buClr>
              <a:buSzPts val="1800"/>
              <a:buFont typeface="Arial"/>
              <a:buNone/>
            </a:pPr>
            <a:endParaRPr sz="2000"/>
          </a:p>
          <a:p>
            <a:pPr marL="342900" lvl="0" indent="-342900" algn="l" rtl="0">
              <a:lnSpc>
                <a:spcPct val="100000"/>
              </a:lnSpc>
              <a:spcBef>
                <a:spcPts val="400"/>
              </a:spcBef>
              <a:spcAft>
                <a:spcPts val="0"/>
              </a:spcAft>
              <a:buClr>
                <a:schemeClr val="dk1"/>
              </a:buClr>
              <a:buSzPts val="2000"/>
              <a:buFont typeface="Arial"/>
              <a:buChar char="•"/>
            </a:pPr>
            <a:r>
              <a:rPr lang="en-US" sz="2000"/>
              <a:t>The collected tweet data were greatly skewed towards the neutral class.</a:t>
            </a:r>
            <a:endParaRPr/>
          </a:p>
          <a:p>
            <a:pPr marL="342900" lvl="0" indent="0" algn="l" rtl="0">
              <a:lnSpc>
                <a:spcPct val="100000"/>
              </a:lnSpc>
              <a:spcBef>
                <a:spcPts val="400"/>
              </a:spcBef>
              <a:spcAft>
                <a:spcPts val="0"/>
              </a:spcAft>
              <a:buClr>
                <a:schemeClr val="dk1"/>
              </a:buClr>
              <a:buSzPts val="1800"/>
              <a:buFont typeface="Arial"/>
              <a:buNone/>
            </a:pPr>
            <a:endParaRPr sz="2000"/>
          </a:p>
          <a:p>
            <a:pPr marL="342900" lvl="0" indent="-342900" algn="l" rtl="0">
              <a:lnSpc>
                <a:spcPct val="100000"/>
              </a:lnSpc>
              <a:spcBef>
                <a:spcPts val="400"/>
              </a:spcBef>
              <a:spcAft>
                <a:spcPts val="0"/>
              </a:spcAft>
              <a:buClr>
                <a:schemeClr val="dk1"/>
              </a:buClr>
              <a:buSzPts val="2000"/>
              <a:buFont typeface="Arial"/>
              <a:buChar char="•"/>
            </a:pPr>
            <a:r>
              <a:rPr lang="en-US" sz="2000"/>
              <a:t>In order to reduce the class imbalance, they removed messages that contained no sentiment-bearing words using SentiWordNet.</a:t>
            </a:r>
            <a:endParaRPr/>
          </a:p>
          <a:p>
            <a:pPr marL="342900" lvl="0" indent="-215900" algn="l" rtl="0">
              <a:lnSpc>
                <a:spcPct val="100000"/>
              </a:lnSpc>
              <a:spcBef>
                <a:spcPts val="400"/>
              </a:spcBef>
              <a:spcAft>
                <a:spcPts val="0"/>
              </a:spcAft>
              <a:buClr>
                <a:schemeClr val="dk1"/>
              </a:buClr>
              <a:buSzPts val="2000"/>
              <a:buFont typeface="Arial"/>
              <a:buNone/>
            </a:pPr>
            <a:endParaRPr sz="2000"/>
          </a:p>
          <a:p>
            <a:pPr marL="342900" lvl="0" indent="-342900" algn="l" rtl="0">
              <a:lnSpc>
                <a:spcPct val="100000"/>
              </a:lnSpc>
              <a:spcBef>
                <a:spcPts val="400"/>
              </a:spcBef>
              <a:spcAft>
                <a:spcPts val="0"/>
              </a:spcAft>
              <a:buClr>
                <a:schemeClr val="dk1"/>
              </a:buClr>
              <a:buSzPts val="2000"/>
              <a:buFont typeface="Arial"/>
              <a:buChar char="•"/>
            </a:pPr>
            <a:r>
              <a:rPr lang="en-US" sz="2000"/>
              <a:t>Datasets were annotated for sentiment on Mechanical Turk. Each sentence was annotated by five Mechanical Turk workers</a:t>
            </a:r>
            <a:endParaRPr sz="20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2"/>
          <p:cNvSpPr txBox="1">
            <a:spLocks noGrp="1"/>
          </p:cNvSpPr>
          <p:nvPr>
            <p:ph type="title"/>
          </p:nvPr>
        </p:nvSpPr>
        <p:spPr>
          <a:xfrm>
            <a:off x="138296" y="620688"/>
            <a:ext cx="9011344"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Leech’s 7 maxims of annotation</a:t>
            </a:r>
            <a:br>
              <a:rPr lang="en-US"/>
            </a:br>
            <a:endParaRPr/>
          </a:p>
        </p:txBody>
      </p:sp>
      <p:sp>
        <p:nvSpPr>
          <p:cNvPr id="334" name="Google Shape;334;p42"/>
          <p:cNvSpPr txBox="1">
            <a:spLocks noGrp="1"/>
          </p:cNvSpPr>
          <p:nvPr>
            <p:ph type="body" idx="1"/>
          </p:nvPr>
        </p:nvSpPr>
        <p:spPr>
          <a:xfrm>
            <a:off x="457200" y="1397904"/>
            <a:ext cx="8229600" cy="4525963"/>
          </a:xfrm>
          <a:prstGeom prst="rect">
            <a:avLst/>
          </a:prstGeom>
          <a:noFill/>
          <a:ln>
            <a:noFill/>
          </a:ln>
        </p:spPr>
        <p:txBody>
          <a:bodyPr spcFirstLastPara="1" wrap="square" lIns="91425" tIns="45700" rIns="91425" bIns="45700" anchor="t" anchorCtr="0">
            <a:noAutofit/>
          </a:bodyPr>
          <a:lstStyle/>
          <a:p>
            <a:pPr marL="57150" lvl="0" indent="0" algn="l" rtl="0">
              <a:spcBef>
                <a:spcPts val="0"/>
              </a:spcBef>
              <a:spcAft>
                <a:spcPts val="0"/>
              </a:spcAft>
              <a:buClr>
                <a:schemeClr val="dk1"/>
              </a:buClr>
              <a:buSzPts val="1600"/>
              <a:buFont typeface="Arial"/>
              <a:buNone/>
            </a:pPr>
            <a:r>
              <a:rPr lang="en-US" sz="1600"/>
              <a:t> </a:t>
            </a:r>
            <a:endParaRPr/>
          </a:p>
          <a:p>
            <a:pPr marL="400050" lvl="0" indent="-342900" algn="l" rtl="0">
              <a:spcBef>
                <a:spcPts val="400"/>
              </a:spcBef>
              <a:spcAft>
                <a:spcPts val="0"/>
              </a:spcAft>
              <a:buClr>
                <a:schemeClr val="dk1"/>
              </a:buClr>
              <a:buSzPts val="2000"/>
              <a:buFont typeface="Arial"/>
              <a:buChar char="•"/>
            </a:pPr>
            <a:r>
              <a:rPr lang="en-US" sz="2000"/>
              <a:t>The end user should be made aware that the corpus annotation is not error-free or infallible, but simply a potentially useful tool.</a:t>
            </a:r>
            <a:endParaRPr/>
          </a:p>
          <a:p>
            <a:pPr marL="400050" lvl="0" indent="-215900" algn="l" rtl="0">
              <a:spcBef>
                <a:spcPts val="400"/>
              </a:spcBef>
              <a:spcAft>
                <a:spcPts val="0"/>
              </a:spcAft>
              <a:buClr>
                <a:schemeClr val="dk1"/>
              </a:buClr>
              <a:buSzPts val="2000"/>
              <a:buFont typeface="Arial"/>
              <a:buNone/>
            </a:pPr>
            <a:endParaRPr sz="2000"/>
          </a:p>
          <a:p>
            <a:pPr marL="400050" lvl="0" indent="-342900" algn="l" rtl="0">
              <a:spcBef>
                <a:spcPts val="400"/>
              </a:spcBef>
              <a:spcAft>
                <a:spcPts val="0"/>
              </a:spcAft>
              <a:buClr>
                <a:schemeClr val="dk1"/>
              </a:buClr>
              <a:buSzPts val="2000"/>
              <a:buFont typeface="Arial"/>
              <a:buChar char="•"/>
            </a:pPr>
            <a:r>
              <a:rPr lang="en-US" sz="2000"/>
              <a:t>Annotation schemes should be based as far as possible on widely agreed and theory-neutral principles.</a:t>
            </a:r>
            <a:endParaRPr/>
          </a:p>
          <a:p>
            <a:pPr marL="400050" lvl="0" indent="-215900" algn="l" rtl="0">
              <a:spcBef>
                <a:spcPts val="400"/>
              </a:spcBef>
              <a:spcAft>
                <a:spcPts val="0"/>
              </a:spcAft>
              <a:buClr>
                <a:schemeClr val="dk1"/>
              </a:buClr>
              <a:buSzPts val="2000"/>
              <a:buFont typeface="Arial"/>
              <a:buNone/>
            </a:pPr>
            <a:endParaRPr sz="2000"/>
          </a:p>
          <a:p>
            <a:pPr marL="400050" lvl="0" indent="-342900" algn="l" rtl="0">
              <a:spcBef>
                <a:spcPts val="400"/>
              </a:spcBef>
              <a:spcAft>
                <a:spcPts val="0"/>
              </a:spcAft>
              <a:buClr>
                <a:schemeClr val="dk1"/>
              </a:buClr>
              <a:buSzPts val="2000"/>
              <a:buFont typeface="Arial"/>
              <a:buChar char="•"/>
            </a:pPr>
            <a:r>
              <a:rPr lang="en-US" sz="2000"/>
              <a:t>No annotation scheme has the a priori right to be considered as a standard.</a:t>
            </a:r>
            <a:endParaRPr/>
          </a:p>
          <a:p>
            <a:pPr marL="57150" lvl="0" indent="0" algn="l" rtl="0">
              <a:spcBef>
                <a:spcPts val="400"/>
              </a:spcBef>
              <a:spcAft>
                <a:spcPts val="0"/>
              </a:spcAft>
              <a:buClr>
                <a:srgbClr val="595959"/>
              </a:buClr>
              <a:buSzPts val="2000"/>
              <a:buFont typeface="Arial"/>
              <a:buNone/>
            </a:pPr>
            <a:r>
              <a:rPr lang="en-US" sz="2000">
                <a:solidFill>
                  <a:srgbClr val="595959"/>
                </a:solidFill>
              </a:rPr>
              <a:t>    	Standards emerge through practical consensus</a:t>
            </a:r>
            <a:endParaRPr sz="1600">
              <a:solidFill>
                <a:srgbClr val="595959"/>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gf4e14a0e4a_0_198"/>
          <p:cNvSpPr txBox="1">
            <a:spLocks noGrp="1"/>
          </p:cNvSpPr>
          <p:nvPr>
            <p:ph type="title"/>
          </p:nvPr>
        </p:nvSpPr>
        <p:spPr>
          <a:xfrm>
            <a:off x="332651" y="55780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2"/>
              </a:buClr>
              <a:buSzPts val="1400"/>
              <a:buFont typeface="Arial"/>
              <a:buNone/>
            </a:pPr>
            <a:r>
              <a:rPr lang="en-US" sz="4000" b="1">
                <a:solidFill>
                  <a:schemeClr val="accent2"/>
                </a:solidFill>
              </a:rPr>
              <a:t>SEMEVAL Dataset </a:t>
            </a:r>
            <a:endParaRPr sz="4000"/>
          </a:p>
        </p:txBody>
      </p:sp>
      <p:sp>
        <p:nvSpPr>
          <p:cNvPr id="665" name="Google Shape;665;gf4e14a0e4a_0_198"/>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666" name="Google Shape;666;gf4e14a0e4a_0_19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400"/>
              <a:buFont typeface="Arial"/>
              <a:buNone/>
            </a:pPr>
            <a:r>
              <a:rPr lang="en-US" sz="2400" b="1"/>
              <a:t>Data Creation</a:t>
            </a:r>
            <a:endParaRPr sz="2000"/>
          </a:p>
          <a:p>
            <a:pPr marL="342900" lvl="0" indent="0" algn="l" rtl="0">
              <a:lnSpc>
                <a:spcPct val="100000"/>
              </a:lnSpc>
              <a:spcBef>
                <a:spcPts val="400"/>
              </a:spcBef>
              <a:spcAft>
                <a:spcPts val="0"/>
              </a:spcAft>
              <a:buClr>
                <a:schemeClr val="dk1"/>
              </a:buClr>
              <a:buSzPts val="1800"/>
              <a:buFont typeface="Arial"/>
              <a:buNone/>
            </a:pPr>
            <a:r>
              <a:rPr lang="en-US" sz="2000"/>
              <a:t>They annotated the same Twitter messages for subtask A and subtask B.</a:t>
            </a:r>
            <a:br>
              <a:rPr lang="en-US" sz="2000"/>
            </a:br>
            <a:endParaRPr sz="2000"/>
          </a:p>
          <a:p>
            <a:pPr marL="342900" lvl="0" indent="0" algn="l" rtl="0">
              <a:lnSpc>
                <a:spcPct val="100000"/>
              </a:lnSpc>
              <a:spcBef>
                <a:spcPts val="400"/>
              </a:spcBef>
              <a:spcAft>
                <a:spcPts val="0"/>
              </a:spcAft>
              <a:buClr>
                <a:schemeClr val="dk1"/>
              </a:buClr>
              <a:buSzPts val="1800"/>
              <a:buFont typeface="Arial"/>
              <a:buNone/>
            </a:pPr>
            <a:r>
              <a:rPr lang="en-US" sz="2000"/>
              <a:t>However, the final training and testing datasets overlap only partially between the two subtasks since we had to discard messages with low inter-annotator agreement, and this differed between the subtasks.</a:t>
            </a:r>
            <a:endParaRPr/>
          </a:p>
          <a:p>
            <a:pPr marL="342900" lvl="0" indent="0" algn="l" rtl="0">
              <a:lnSpc>
                <a:spcPct val="100000"/>
              </a:lnSpc>
              <a:spcBef>
                <a:spcPts val="400"/>
              </a:spcBef>
              <a:spcAft>
                <a:spcPts val="0"/>
              </a:spcAft>
              <a:buClr>
                <a:schemeClr val="dk1"/>
              </a:buClr>
              <a:buSzPts val="1800"/>
              <a:buFont typeface="Arial"/>
              <a:buNone/>
            </a:pPr>
            <a:endParaRPr sz="20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gf4e14a0e4a_0_205"/>
          <p:cNvSpPr txBox="1">
            <a:spLocks noGrp="1"/>
          </p:cNvSpPr>
          <p:nvPr>
            <p:ph type="title"/>
          </p:nvPr>
        </p:nvSpPr>
        <p:spPr>
          <a:xfrm>
            <a:off x="332651" y="55780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2"/>
              </a:buClr>
              <a:buSzPts val="1400"/>
              <a:buFont typeface="Arial"/>
              <a:buNone/>
            </a:pPr>
            <a:r>
              <a:rPr lang="en-US" sz="4000" b="1">
                <a:solidFill>
                  <a:schemeClr val="accent2"/>
                </a:solidFill>
              </a:rPr>
              <a:t>SEMEVAL Dataset </a:t>
            </a:r>
            <a:endParaRPr sz="4000"/>
          </a:p>
        </p:txBody>
      </p:sp>
      <p:sp>
        <p:nvSpPr>
          <p:cNvPr id="673" name="Google Shape;673;gf4e14a0e4a_0_205"/>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674" name="Google Shape;674;gf4e14a0e4a_0_20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400"/>
              <a:buFont typeface="Arial"/>
              <a:buNone/>
            </a:pPr>
            <a:r>
              <a:rPr lang="en-US" sz="2400" b="1"/>
              <a:t>Data Creation</a:t>
            </a:r>
            <a:endParaRPr sz="2000"/>
          </a:p>
          <a:p>
            <a:pPr marL="342900" lvl="0" indent="0" algn="l" rtl="0">
              <a:lnSpc>
                <a:spcPct val="100000"/>
              </a:lnSpc>
              <a:spcBef>
                <a:spcPts val="400"/>
              </a:spcBef>
              <a:spcAft>
                <a:spcPts val="0"/>
              </a:spcAft>
              <a:buClr>
                <a:schemeClr val="dk1"/>
              </a:buClr>
              <a:buSzPts val="1800"/>
              <a:buFont typeface="Arial"/>
              <a:buNone/>
            </a:pPr>
            <a:r>
              <a:rPr lang="en-US" sz="1800"/>
              <a:t>After the annotation process, they split the annotated tweets into training,</a:t>
            </a:r>
            <a:br>
              <a:rPr lang="en-US" sz="1800"/>
            </a:br>
            <a:r>
              <a:rPr lang="en-US" sz="1800"/>
              <a:t>development and testing datasets; for testing, we further annotated three additional out-of-domain datasets:</a:t>
            </a:r>
            <a:endParaRPr/>
          </a:p>
          <a:p>
            <a:pPr marL="342900" lvl="0" indent="0" algn="l" rtl="0">
              <a:lnSpc>
                <a:spcPct val="100000"/>
              </a:lnSpc>
              <a:spcBef>
                <a:spcPts val="400"/>
              </a:spcBef>
              <a:spcAft>
                <a:spcPts val="0"/>
              </a:spcAft>
              <a:buClr>
                <a:schemeClr val="dk1"/>
              </a:buClr>
              <a:buSzPts val="1800"/>
              <a:buFont typeface="Arial"/>
              <a:buNone/>
            </a:pPr>
            <a:br>
              <a:rPr lang="en-US" sz="1800"/>
            </a:br>
            <a:r>
              <a:rPr lang="en-US" sz="1800"/>
              <a:t>– SMS messages: from the NUS SMS corpus;</a:t>
            </a:r>
            <a:br>
              <a:rPr lang="en-US" sz="1800"/>
            </a:br>
            <a:r>
              <a:rPr lang="en-US" sz="1800"/>
              <a:t>– LiveJournal: sentences from LiveJournal;</a:t>
            </a:r>
            <a:br>
              <a:rPr lang="en-US" sz="1800"/>
            </a:br>
            <a:r>
              <a:rPr lang="en-US" sz="1800"/>
              <a:t>– Sarcastic tweets: a small set of tweets containing the #sarcasm hashtag.</a:t>
            </a:r>
            <a:endParaRPr sz="18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gf4e14a0e4a_0_212"/>
          <p:cNvSpPr txBox="1">
            <a:spLocks noGrp="1"/>
          </p:cNvSpPr>
          <p:nvPr>
            <p:ph type="title"/>
          </p:nvPr>
        </p:nvSpPr>
        <p:spPr>
          <a:xfrm>
            <a:off x="332651" y="11296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2"/>
              </a:buClr>
              <a:buSzPts val="1400"/>
              <a:buFont typeface="Arial"/>
              <a:buNone/>
            </a:pPr>
            <a:r>
              <a:rPr lang="en-US" sz="4000" b="1">
                <a:solidFill>
                  <a:schemeClr val="accent2"/>
                </a:solidFill>
              </a:rPr>
              <a:t>SEMEVAL Dataset </a:t>
            </a:r>
            <a:endParaRPr sz="4000"/>
          </a:p>
        </p:txBody>
      </p:sp>
      <p:sp>
        <p:nvSpPr>
          <p:cNvPr id="681" name="Google Shape;681;gf4e14a0e4a_0_212"/>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682" name="Google Shape;682;gf4e14a0e4a_0_212"/>
          <p:cNvSpPr txBox="1">
            <a:spLocks noGrp="1"/>
          </p:cNvSpPr>
          <p:nvPr>
            <p:ph type="body" idx="1"/>
          </p:nvPr>
        </p:nvSpPr>
        <p:spPr>
          <a:xfrm>
            <a:off x="446856" y="1255962"/>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400"/>
              <a:buFont typeface="Arial"/>
              <a:buNone/>
            </a:pPr>
            <a:r>
              <a:rPr lang="en-US" sz="2400" b="1"/>
              <a:t>Data Creation</a:t>
            </a:r>
            <a:endParaRPr sz="2000"/>
          </a:p>
          <a:p>
            <a:pPr marL="342900" lvl="0" indent="0" algn="l" rtl="0">
              <a:lnSpc>
                <a:spcPct val="100000"/>
              </a:lnSpc>
              <a:spcBef>
                <a:spcPts val="400"/>
              </a:spcBef>
              <a:spcAft>
                <a:spcPts val="0"/>
              </a:spcAft>
              <a:buClr>
                <a:schemeClr val="dk1"/>
              </a:buClr>
              <a:buSzPts val="1800"/>
              <a:buFont typeface="Arial"/>
              <a:buNone/>
            </a:pPr>
            <a:r>
              <a:rPr lang="en-US" sz="1800"/>
              <a:t>.</a:t>
            </a:r>
            <a:endParaRPr sz="1800"/>
          </a:p>
        </p:txBody>
      </p:sp>
      <p:pic>
        <p:nvPicPr>
          <p:cNvPr id="683" name="Google Shape;683;gf4e14a0e4a_0_212" descr="Graphical user interface, text&#10;&#10;Description automatically generated"/>
          <p:cNvPicPr preferRelativeResize="0"/>
          <p:nvPr/>
        </p:nvPicPr>
        <p:blipFill rotWithShape="1">
          <a:blip r:embed="rId3">
            <a:alphaModFix/>
          </a:blip>
          <a:srcRect/>
          <a:stretch/>
        </p:blipFill>
        <p:spPr>
          <a:xfrm>
            <a:off x="302840" y="1902293"/>
            <a:ext cx="8776395" cy="3879631"/>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gf4e14a0e4a_0_220"/>
          <p:cNvSpPr txBox="1">
            <a:spLocks noGrp="1"/>
          </p:cNvSpPr>
          <p:nvPr>
            <p:ph type="title"/>
          </p:nvPr>
        </p:nvSpPr>
        <p:spPr>
          <a:xfrm>
            <a:off x="332651" y="11296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2"/>
              </a:buClr>
              <a:buSzPts val="1400"/>
              <a:buFont typeface="Arial"/>
              <a:buNone/>
            </a:pPr>
            <a:r>
              <a:rPr lang="en-US" sz="4000" b="1">
                <a:solidFill>
                  <a:schemeClr val="accent2"/>
                </a:solidFill>
              </a:rPr>
              <a:t>SEMEVAL Dataset </a:t>
            </a:r>
            <a:endParaRPr sz="4000"/>
          </a:p>
        </p:txBody>
      </p:sp>
      <p:sp>
        <p:nvSpPr>
          <p:cNvPr id="690" name="Google Shape;690;gf4e14a0e4a_0_220"/>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691" name="Google Shape;691;gf4e14a0e4a_0_220"/>
          <p:cNvSpPr txBox="1">
            <a:spLocks noGrp="1"/>
          </p:cNvSpPr>
          <p:nvPr>
            <p:ph type="body" idx="1"/>
          </p:nvPr>
        </p:nvSpPr>
        <p:spPr>
          <a:xfrm>
            <a:off x="446856" y="1255962"/>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400"/>
              <a:buFont typeface="Arial"/>
              <a:buNone/>
            </a:pPr>
            <a:r>
              <a:rPr lang="en-US" sz="2400" b="1"/>
              <a:t>Data Creation</a:t>
            </a:r>
            <a:endParaRPr sz="2000"/>
          </a:p>
          <a:p>
            <a:pPr marL="342900" lvl="0" indent="0" algn="l" rtl="0">
              <a:lnSpc>
                <a:spcPct val="100000"/>
              </a:lnSpc>
              <a:spcBef>
                <a:spcPts val="400"/>
              </a:spcBef>
              <a:spcAft>
                <a:spcPts val="0"/>
              </a:spcAft>
              <a:buClr>
                <a:schemeClr val="dk1"/>
              </a:buClr>
              <a:buSzPts val="1800"/>
              <a:buFont typeface="Arial"/>
              <a:buNone/>
            </a:pPr>
            <a:r>
              <a:rPr lang="en-US" sz="1800"/>
              <a:t>.</a:t>
            </a:r>
            <a:endParaRPr sz="1800"/>
          </a:p>
        </p:txBody>
      </p:sp>
      <p:pic>
        <p:nvPicPr>
          <p:cNvPr id="692" name="Google Shape;692;gf4e14a0e4a_0_220" descr="Text&#10;&#10;Description automatically generated with medium confidence"/>
          <p:cNvPicPr preferRelativeResize="0"/>
          <p:nvPr/>
        </p:nvPicPr>
        <p:blipFill rotWithShape="1">
          <a:blip r:embed="rId3">
            <a:alphaModFix/>
          </a:blip>
          <a:srcRect/>
          <a:stretch/>
        </p:blipFill>
        <p:spPr>
          <a:xfrm>
            <a:off x="446856" y="1910037"/>
            <a:ext cx="7387327" cy="4722838"/>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gf4e14a0e4a_0_228"/>
          <p:cNvSpPr txBox="1">
            <a:spLocks noGrp="1"/>
          </p:cNvSpPr>
          <p:nvPr>
            <p:ph type="title"/>
          </p:nvPr>
        </p:nvSpPr>
        <p:spPr>
          <a:xfrm>
            <a:off x="332651" y="11296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2"/>
              </a:buClr>
              <a:buSzPts val="1400"/>
              <a:buFont typeface="Arial"/>
              <a:buNone/>
            </a:pPr>
            <a:r>
              <a:rPr lang="en-US" sz="4000" b="1">
                <a:solidFill>
                  <a:schemeClr val="accent2"/>
                </a:solidFill>
              </a:rPr>
              <a:t>SEMEVAL Dataset </a:t>
            </a:r>
            <a:endParaRPr sz="4000"/>
          </a:p>
        </p:txBody>
      </p:sp>
      <p:sp>
        <p:nvSpPr>
          <p:cNvPr id="699" name="Google Shape;699;gf4e14a0e4a_0_228"/>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700" name="Google Shape;700;gf4e14a0e4a_0_228"/>
          <p:cNvSpPr txBox="1">
            <a:spLocks noGrp="1"/>
          </p:cNvSpPr>
          <p:nvPr>
            <p:ph type="body" idx="1"/>
          </p:nvPr>
        </p:nvSpPr>
        <p:spPr>
          <a:xfrm>
            <a:off x="446856" y="1255962"/>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400"/>
              <a:buFont typeface="Arial"/>
              <a:buNone/>
            </a:pPr>
            <a:r>
              <a:rPr lang="en-US" sz="2400" b="1"/>
              <a:t>Data Creation</a:t>
            </a:r>
            <a:r>
              <a:rPr lang="en-US" sz="1800"/>
              <a:t>.</a:t>
            </a:r>
            <a:endParaRPr sz="1800"/>
          </a:p>
        </p:txBody>
      </p:sp>
      <p:sp>
        <p:nvSpPr>
          <p:cNvPr id="701" name="Google Shape;701;gf4e14a0e4a_0_228"/>
          <p:cNvSpPr/>
          <p:nvPr/>
        </p:nvSpPr>
        <p:spPr>
          <a:xfrm>
            <a:off x="467543" y="1902293"/>
            <a:ext cx="8094600" cy="3170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The annotations for subtask A and subtask B were done concurrently. </a:t>
            </a:r>
            <a:endParaRPr sz="1800">
              <a:solidFill>
                <a:schemeClr val="dk1"/>
              </a:solidFill>
              <a:latin typeface="Arial"/>
              <a:ea typeface="Arial"/>
              <a:cs typeface="Arial"/>
              <a:sym typeface="Arial"/>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Each Turker had to mark all the subjective words/phrases in the tweet message by indicating their start and end positions and to say whether each subjective word/phrase was positive, negative, or neutral (subtask A). </a:t>
            </a:r>
            <a:endParaRPr sz="1800">
              <a:solidFill>
                <a:schemeClr val="dk1"/>
              </a:solidFill>
              <a:latin typeface="Arial"/>
              <a:ea typeface="Arial"/>
              <a:cs typeface="Arial"/>
              <a:sym typeface="Arial"/>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Turkers also had to indicate the overall polarity of the message (subtask B).</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gf4e14a0e4a_0_236"/>
          <p:cNvSpPr txBox="1">
            <a:spLocks noGrp="1"/>
          </p:cNvSpPr>
          <p:nvPr>
            <p:ph type="title"/>
          </p:nvPr>
        </p:nvSpPr>
        <p:spPr>
          <a:xfrm>
            <a:off x="332651" y="11296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2"/>
              </a:buClr>
              <a:buSzPts val="1400"/>
              <a:buFont typeface="Arial"/>
              <a:buNone/>
            </a:pPr>
            <a:r>
              <a:rPr lang="en-US" sz="4000" b="1">
                <a:solidFill>
                  <a:schemeClr val="accent2"/>
                </a:solidFill>
              </a:rPr>
              <a:t>SEMEVAL Dataset </a:t>
            </a:r>
            <a:endParaRPr sz="4000"/>
          </a:p>
        </p:txBody>
      </p:sp>
      <p:sp>
        <p:nvSpPr>
          <p:cNvPr id="708" name="Google Shape;708;gf4e14a0e4a_0_236"/>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709" name="Google Shape;709;gf4e14a0e4a_0_236"/>
          <p:cNvSpPr txBox="1">
            <a:spLocks noGrp="1"/>
          </p:cNvSpPr>
          <p:nvPr>
            <p:ph type="body" idx="1"/>
          </p:nvPr>
        </p:nvSpPr>
        <p:spPr>
          <a:xfrm>
            <a:off x="446856" y="1255962"/>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400"/>
              <a:buFont typeface="Arial"/>
              <a:buNone/>
            </a:pPr>
            <a:endParaRPr sz="1800"/>
          </a:p>
        </p:txBody>
      </p:sp>
      <p:pic>
        <p:nvPicPr>
          <p:cNvPr id="710" name="Google Shape;710;gf4e14a0e4a_0_236" descr="Text&#10;&#10;Description automatically generated"/>
          <p:cNvPicPr preferRelativeResize="0"/>
          <p:nvPr/>
        </p:nvPicPr>
        <p:blipFill rotWithShape="1">
          <a:blip r:embed="rId3">
            <a:alphaModFix/>
          </a:blip>
          <a:srcRect/>
          <a:stretch/>
        </p:blipFill>
        <p:spPr>
          <a:xfrm>
            <a:off x="554901" y="1700808"/>
            <a:ext cx="7785100" cy="2705100"/>
          </a:xfrm>
          <a:prstGeom prst="rect">
            <a:avLst/>
          </a:prstGeom>
          <a:noFill/>
          <a:ln>
            <a:noFill/>
          </a:ln>
        </p:spPr>
      </p:pic>
      <p:sp>
        <p:nvSpPr>
          <p:cNvPr id="711" name="Google Shape;711;gf4e14a0e4a_0_236"/>
          <p:cNvSpPr/>
          <p:nvPr/>
        </p:nvSpPr>
        <p:spPr>
          <a:xfrm>
            <a:off x="729049" y="4572416"/>
            <a:ext cx="7451100" cy="954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Example annotations for each source of messages. The target terms (i.e., subjective</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phrases) are marked in [. . .], and are followed by their polarity (subtask A); the message-level</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polarity is shown in the last column (subtask B).</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gf4e14a0e4a_0_245"/>
          <p:cNvSpPr txBox="1">
            <a:spLocks noGrp="1"/>
          </p:cNvSpPr>
          <p:nvPr>
            <p:ph type="title"/>
          </p:nvPr>
        </p:nvSpPr>
        <p:spPr>
          <a:xfrm>
            <a:off x="332651"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2"/>
              </a:buClr>
              <a:buSzPts val="1400"/>
              <a:buFont typeface="Arial"/>
              <a:buNone/>
            </a:pPr>
            <a:r>
              <a:rPr lang="en-US" sz="4000" b="1">
                <a:solidFill>
                  <a:schemeClr val="accent2"/>
                </a:solidFill>
              </a:rPr>
              <a:t>CONLL-2003 Dataset </a:t>
            </a:r>
            <a:endParaRPr sz="4000"/>
          </a:p>
        </p:txBody>
      </p:sp>
      <p:sp>
        <p:nvSpPr>
          <p:cNvPr id="718" name="Google Shape;718;gf4e14a0e4a_0_245"/>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719" name="Google Shape;719;gf4e14a0e4a_0_245"/>
          <p:cNvSpPr txBox="1">
            <a:spLocks noGrp="1"/>
          </p:cNvSpPr>
          <p:nvPr>
            <p:ph type="body" idx="1"/>
          </p:nvPr>
        </p:nvSpPr>
        <p:spPr>
          <a:xfrm>
            <a:off x="457200" y="1166018"/>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Font typeface="Arial"/>
              <a:buNone/>
            </a:pPr>
            <a:endParaRPr sz="2000"/>
          </a:p>
          <a:p>
            <a:pPr marL="0" lvl="0" indent="0" algn="l" rtl="0">
              <a:lnSpc>
                <a:spcPct val="100000"/>
              </a:lnSpc>
              <a:spcBef>
                <a:spcPts val="400"/>
              </a:spcBef>
              <a:spcAft>
                <a:spcPts val="0"/>
              </a:spcAft>
              <a:buClr>
                <a:schemeClr val="dk1"/>
              </a:buClr>
              <a:buSzPts val="2000"/>
              <a:buFont typeface="Arial"/>
              <a:buNone/>
            </a:pPr>
            <a:r>
              <a:rPr lang="en-US" sz="2000"/>
              <a:t>This dataset includes 1,393 English and 909 German news articles.</a:t>
            </a:r>
            <a:endParaRPr/>
          </a:p>
          <a:p>
            <a:pPr marL="0" lvl="0" indent="0" algn="l" rtl="0">
              <a:lnSpc>
                <a:spcPct val="100000"/>
              </a:lnSpc>
              <a:spcBef>
                <a:spcPts val="400"/>
              </a:spcBef>
              <a:spcAft>
                <a:spcPts val="0"/>
              </a:spcAft>
              <a:buClr>
                <a:schemeClr val="dk1"/>
              </a:buClr>
              <a:buSzPts val="2000"/>
              <a:buFont typeface="Arial"/>
              <a:buNone/>
            </a:pPr>
            <a:endParaRPr sz="2000"/>
          </a:p>
          <a:p>
            <a:pPr marL="0" lvl="0" indent="0" algn="l" rtl="0">
              <a:lnSpc>
                <a:spcPct val="100000"/>
              </a:lnSpc>
              <a:spcBef>
                <a:spcPts val="400"/>
              </a:spcBef>
              <a:spcAft>
                <a:spcPts val="0"/>
              </a:spcAft>
              <a:buClr>
                <a:schemeClr val="dk1"/>
              </a:buClr>
              <a:buSzPts val="2000"/>
              <a:buFont typeface="Arial"/>
              <a:buNone/>
            </a:pPr>
            <a:r>
              <a:rPr lang="en-US" sz="2000"/>
              <a:t>The English data was taken from the Reuters Corpus. This corpus consists of Reuters news stories between August 1996 and August 1997.</a:t>
            </a:r>
            <a:endParaRPr/>
          </a:p>
          <a:p>
            <a:pPr marL="0" lvl="0" indent="0" algn="l" rtl="0">
              <a:lnSpc>
                <a:spcPct val="100000"/>
              </a:lnSpc>
              <a:spcBef>
                <a:spcPts val="400"/>
              </a:spcBef>
              <a:spcAft>
                <a:spcPts val="0"/>
              </a:spcAft>
              <a:buClr>
                <a:schemeClr val="dk1"/>
              </a:buClr>
              <a:buSzPts val="2000"/>
              <a:buFont typeface="Arial"/>
              <a:buNone/>
            </a:pPr>
            <a:endParaRPr sz="2000"/>
          </a:p>
          <a:p>
            <a:pPr marL="0" lvl="0" indent="0" algn="l" rtl="0">
              <a:lnSpc>
                <a:spcPct val="100000"/>
              </a:lnSpc>
              <a:spcBef>
                <a:spcPts val="400"/>
              </a:spcBef>
              <a:spcAft>
                <a:spcPts val="0"/>
              </a:spcAft>
              <a:buClr>
                <a:schemeClr val="dk1"/>
              </a:buClr>
              <a:buSzPts val="2000"/>
              <a:buFont typeface="Arial"/>
              <a:buNone/>
            </a:pPr>
            <a:r>
              <a:rPr lang="en-US" sz="2000"/>
              <a:t>The text for the German data was taken from the ECI Multilingual Text Corpus (http://www.ldc.upenn.edu)</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gf4e14a0e4a_0_252"/>
          <p:cNvSpPr txBox="1">
            <a:spLocks noGrp="1"/>
          </p:cNvSpPr>
          <p:nvPr>
            <p:ph type="title"/>
          </p:nvPr>
        </p:nvSpPr>
        <p:spPr>
          <a:xfrm>
            <a:off x="332651"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2"/>
              </a:buClr>
              <a:buSzPts val="1400"/>
              <a:buFont typeface="Arial"/>
              <a:buNone/>
            </a:pPr>
            <a:r>
              <a:rPr lang="en-US" sz="4000" b="1">
                <a:solidFill>
                  <a:schemeClr val="accent2"/>
                </a:solidFill>
              </a:rPr>
              <a:t>CONLL-2003 Dataset </a:t>
            </a:r>
            <a:endParaRPr sz="4000"/>
          </a:p>
        </p:txBody>
      </p:sp>
      <p:sp>
        <p:nvSpPr>
          <p:cNvPr id="726" name="Google Shape;726;gf4e14a0e4a_0_252"/>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727" name="Google Shape;727;gf4e14a0e4a_0_252"/>
          <p:cNvSpPr txBox="1">
            <a:spLocks noGrp="1"/>
          </p:cNvSpPr>
          <p:nvPr>
            <p:ph type="body" idx="1"/>
          </p:nvPr>
        </p:nvSpPr>
        <p:spPr>
          <a:xfrm>
            <a:off x="457200" y="1166018"/>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Font typeface="Arial"/>
              <a:buNone/>
            </a:pPr>
            <a:endParaRPr sz="2000"/>
          </a:p>
          <a:p>
            <a:pPr marL="0" lvl="0" indent="0" algn="l" rtl="0">
              <a:lnSpc>
                <a:spcPct val="100000"/>
              </a:lnSpc>
              <a:spcBef>
                <a:spcPts val="400"/>
              </a:spcBef>
              <a:spcAft>
                <a:spcPts val="0"/>
              </a:spcAft>
              <a:buClr>
                <a:schemeClr val="dk1"/>
              </a:buClr>
              <a:buSzPts val="2000"/>
              <a:buFont typeface="Arial"/>
              <a:buNone/>
            </a:pPr>
            <a:endParaRPr sz="2000"/>
          </a:p>
          <a:p>
            <a:pPr marL="0" lvl="0" indent="0" algn="l" rtl="0">
              <a:lnSpc>
                <a:spcPct val="100000"/>
              </a:lnSpc>
              <a:spcBef>
                <a:spcPts val="400"/>
              </a:spcBef>
              <a:spcAft>
                <a:spcPts val="0"/>
              </a:spcAft>
              <a:buClr>
                <a:schemeClr val="dk1"/>
              </a:buClr>
              <a:buSzPts val="2000"/>
              <a:buFont typeface="Arial"/>
              <a:buNone/>
            </a:pPr>
            <a:r>
              <a:rPr lang="en-US" sz="2000"/>
              <a:t>Entities are annotated with </a:t>
            </a:r>
            <a:r>
              <a:rPr lang="en-US" sz="2000" b="1"/>
              <a:t>LOC</a:t>
            </a:r>
            <a:r>
              <a:rPr lang="en-US" sz="2000"/>
              <a:t> (location), </a:t>
            </a:r>
            <a:r>
              <a:rPr lang="en-US" sz="2000" b="1"/>
              <a:t>ORG</a:t>
            </a:r>
            <a:r>
              <a:rPr lang="en-US" sz="2000"/>
              <a:t> (organisation), </a:t>
            </a:r>
            <a:r>
              <a:rPr lang="en-US" sz="2000" b="1"/>
              <a:t>PER</a:t>
            </a:r>
            <a:r>
              <a:rPr lang="en-US" sz="2000"/>
              <a:t> (person) and </a:t>
            </a:r>
            <a:r>
              <a:rPr lang="en-US" sz="2000" b="1"/>
              <a:t>MISC</a:t>
            </a:r>
            <a:r>
              <a:rPr lang="en-US" sz="2000"/>
              <a:t> (miscellaneous).</a:t>
            </a:r>
            <a:endParaRPr/>
          </a:p>
          <a:p>
            <a:pPr marL="0" lvl="0" indent="0" algn="l" rtl="0">
              <a:lnSpc>
                <a:spcPct val="100000"/>
              </a:lnSpc>
              <a:spcBef>
                <a:spcPts val="400"/>
              </a:spcBef>
              <a:spcAft>
                <a:spcPts val="0"/>
              </a:spcAft>
              <a:buClr>
                <a:schemeClr val="dk1"/>
              </a:buClr>
              <a:buSzPts val="2000"/>
              <a:buFont typeface="Arial"/>
              <a:buNone/>
            </a:pPr>
            <a:endParaRPr sz="2000"/>
          </a:p>
          <a:p>
            <a:pPr marL="0" lvl="0" indent="0" algn="l" rtl="0">
              <a:lnSpc>
                <a:spcPct val="100000"/>
              </a:lnSpc>
              <a:spcBef>
                <a:spcPts val="400"/>
              </a:spcBef>
              <a:spcAft>
                <a:spcPts val="0"/>
              </a:spcAft>
              <a:buClr>
                <a:schemeClr val="dk1"/>
              </a:buClr>
              <a:buSzPts val="2000"/>
              <a:buFont typeface="Arial"/>
              <a:buNone/>
            </a:pPr>
            <a:r>
              <a:rPr lang="en-US" sz="2000"/>
              <a:t>Words tagged with O are outside of named entities and the I-XXX tag is used for words inside a named entity of type XXX. </a:t>
            </a:r>
            <a:endParaRPr/>
          </a:p>
          <a:p>
            <a:pPr marL="0" lvl="0" indent="0" algn="l" rtl="0">
              <a:lnSpc>
                <a:spcPct val="100000"/>
              </a:lnSpc>
              <a:spcBef>
                <a:spcPts val="400"/>
              </a:spcBef>
              <a:spcAft>
                <a:spcPts val="0"/>
              </a:spcAft>
              <a:buClr>
                <a:schemeClr val="dk1"/>
              </a:buClr>
              <a:buSzPts val="2000"/>
              <a:buFont typeface="Arial"/>
              <a:buNone/>
            </a:pPr>
            <a:endParaRPr sz="2000"/>
          </a:p>
          <a:p>
            <a:pPr marL="0" lvl="0" indent="0" algn="l" rtl="0">
              <a:lnSpc>
                <a:spcPct val="100000"/>
              </a:lnSpc>
              <a:spcBef>
                <a:spcPts val="400"/>
              </a:spcBef>
              <a:spcAft>
                <a:spcPts val="0"/>
              </a:spcAft>
              <a:buClr>
                <a:schemeClr val="dk1"/>
              </a:buClr>
              <a:buSzPts val="2000"/>
              <a:buFont typeface="Arial"/>
              <a:buNone/>
            </a:pPr>
            <a:r>
              <a:rPr lang="en-US" sz="2000"/>
              <a:t>Whenever two entities of type XXX are immediately next to each other, the first word of the second entity will be tagged B-XXX in order to show that it starts another entity</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gf4e14a0e4a_0_259"/>
          <p:cNvSpPr txBox="1">
            <a:spLocks noGrp="1"/>
          </p:cNvSpPr>
          <p:nvPr>
            <p:ph type="title"/>
          </p:nvPr>
        </p:nvSpPr>
        <p:spPr>
          <a:xfrm>
            <a:off x="332651"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2"/>
              </a:buClr>
              <a:buSzPts val="1400"/>
              <a:buFont typeface="Arial"/>
              <a:buNone/>
            </a:pPr>
            <a:r>
              <a:rPr lang="en-US" sz="4000" b="1">
                <a:solidFill>
                  <a:schemeClr val="accent2"/>
                </a:solidFill>
              </a:rPr>
              <a:t>CONLL-2003 Dataset </a:t>
            </a:r>
            <a:endParaRPr sz="4000"/>
          </a:p>
        </p:txBody>
      </p:sp>
      <p:sp>
        <p:nvSpPr>
          <p:cNvPr id="734" name="Google Shape;734;gf4e14a0e4a_0_259"/>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735" name="Google Shape;735;gf4e14a0e4a_0_259"/>
          <p:cNvSpPr txBox="1">
            <a:spLocks noGrp="1"/>
          </p:cNvSpPr>
          <p:nvPr>
            <p:ph type="body" idx="1"/>
          </p:nvPr>
        </p:nvSpPr>
        <p:spPr>
          <a:xfrm>
            <a:off x="457200" y="1166018"/>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400"/>
              <a:buFont typeface="Arial"/>
              <a:buNone/>
            </a:pPr>
            <a:r>
              <a:rPr lang="en-US" sz="2400"/>
              <a:t>This is an example sentence, where each line consists of [word] [POS tag] [chunk tag] [NER tag]</a:t>
            </a:r>
            <a:endParaRPr/>
          </a:p>
          <a:p>
            <a:pPr marL="0" lvl="0" indent="0" algn="l" rtl="0">
              <a:lnSpc>
                <a:spcPct val="100000"/>
              </a:lnSpc>
              <a:spcBef>
                <a:spcPts val="400"/>
              </a:spcBef>
              <a:spcAft>
                <a:spcPts val="0"/>
              </a:spcAft>
              <a:buClr>
                <a:schemeClr val="dk1"/>
              </a:buClr>
              <a:buSzPts val="2000"/>
              <a:buFont typeface="Arial"/>
              <a:buNone/>
            </a:pPr>
            <a:endParaRPr sz="2000"/>
          </a:p>
          <a:p>
            <a:pPr marL="400050" lvl="1" indent="0" algn="l" rtl="0">
              <a:lnSpc>
                <a:spcPct val="100000"/>
              </a:lnSpc>
              <a:spcBef>
                <a:spcPts val="360"/>
              </a:spcBef>
              <a:spcAft>
                <a:spcPts val="0"/>
              </a:spcAft>
              <a:buClr>
                <a:schemeClr val="dk1"/>
              </a:buClr>
              <a:buSzPts val="1800"/>
              <a:buFont typeface="Arial"/>
              <a:buNone/>
            </a:pPr>
            <a:r>
              <a:rPr lang="en-US" sz="1800" i="1"/>
              <a:t>U.N.</a:t>
            </a:r>
            <a:r>
              <a:rPr lang="en-US" sz="1800"/>
              <a:t> NNP I-NP I-ORG                                                   </a:t>
            </a:r>
            <a:br>
              <a:rPr lang="en-US" sz="1800"/>
            </a:br>
            <a:r>
              <a:rPr lang="en-US" sz="1800" i="1"/>
              <a:t>official</a:t>
            </a:r>
            <a:r>
              <a:rPr lang="en-US" sz="1800"/>
              <a:t> NN I-NP O </a:t>
            </a:r>
            <a:br>
              <a:rPr lang="en-US" sz="1800"/>
            </a:br>
            <a:r>
              <a:rPr lang="en-US" sz="1800" i="1"/>
              <a:t>Ekeus</a:t>
            </a:r>
            <a:r>
              <a:rPr lang="en-US" sz="1800"/>
              <a:t> NNP I-NP I-PER </a:t>
            </a:r>
            <a:br>
              <a:rPr lang="en-US" sz="1800"/>
            </a:br>
            <a:r>
              <a:rPr lang="en-US" sz="1800" i="1"/>
              <a:t>heads</a:t>
            </a:r>
            <a:r>
              <a:rPr lang="en-US" sz="1800"/>
              <a:t> VBZ I-VP O </a:t>
            </a:r>
            <a:br>
              <a:rPr lang="en-US" sz="1800"/>
            </a:br>
            <a:r>
              <a:rPr lang="en-US" sz="1800" i="1"/>
              <a:t>for</a:t>
            </a:r>
            <a:r>
              <a:rPr lang="en-US" sz="1800"/>
              <a:t> IN I-PP O </a:t>
            </a:r>
            <a:br>
              <a:rPr lang="en-US" sz="1800"/>
            </a:br>
            <a:r>
              <a:rPr lang="en-US" sz="1800" i="1"/>
              <a:t>Baghdad</a:t>
            </a:r>
            <a:r>
              <a:rPr lang="en-US" sz="1800"/>
              <a:t> NNP I-NP I-LOC </a:t>
            </a:r>
            <a:br>
              <a:rPr lang="en-US" sz="1800"/>
            </a:br>
            <a:r>
              <a:rPr lang="en-US" sz="1800" i="1"/>
              <a:t>.</a:t>
            </a:r>
            <a:r>
              <a:rPr lang="en-US" sz="1800"/>
              <a:t> . O O</a:t>
            </a:r>
            <a:endParaRPr/>
          </a:p>
          <a:p>
            <a:pPr marL="0" lvl="0" indent="0" algn="l" rtl="0">
              <a:lnSpc>
                <a:spcPct val="100000"/>
              </a:lnSpc>
              <a:spcBef>
                <a:spcPts val="400"/>
              </a:spcBef>
              <a:spcAft>
                <a:spcPts val="0"/>
              </a:spcAft>
              <a:buClr>
                <a:schemeClr val="dk1"/>
              </a:buClr>
              <a:buSzPts val="2000"/>
              <a:buFont typeface="Arial"/>
              <a:buNone/>
            </a:pPr>
            <a:endParaRPr sz="20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gf4e14a0e4a_0_266"/>
          <p:cNvSpPr txBox="1">
            <a:spLocks noGrp="1"/>
          </p:cNvSpPr>
          <p:nvPr>
            <p:ph type="title"/>
          </p:nvPr>
        </p:nvSpPr>
        <p:spPr>
          <a:xfrm>
            <a:off x="332651"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2"/>
              </a:buClr>
              <a:buSzPts val="1400"/>
              <a:buFont typeface="Arial"/>
              <a:buNone/>
            </a:pPr>
            <a:r>
              <a:rPr lang="en-US" sz="4000" b="1">
                <a:solidFill>
                  <a:schemeClr val="accent2"/>
                </a:solidFill>
              </a:rPr>
              <a:t>CONLL-2003 Dataset </a:t>
            </a:r>
            <a:endParaRPr sz="4000"/>
          </a:p>
        </p:txBody>
      </p:sp>
      <p:sp>
        <p:nvSpPr>
          <p:cNvPr id="742" name="Google Shape;742;gf4e14a0e4a_0_266"/>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743" name="Google Shape;743;gf4e14a0e4a_0_266"/>
          <p:cNvSpPr txBox="1">
            <a:spLocks noGrp="1"/>
          </p:cNvSpPr>
          <p:nvPr>
            <p:ph type="body" idx="1"/>
          </p:nvPr>
        </p:nvSpPr>
        <p:spPr>
          <a:xfrm>
            <a:off x="457200" y="1166018"/>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Font typeface="Arial"/>
              <a:buNone/>
            </a:pPr>
            <a:r>
              <a:rPr lang="en-US" sz="2000" b="1"/>
              <a:t>CONLL-2003 paper: </a:t>
            </a:r>
            <a:endParaRPr/>
          </a:p>
          <a:p>
            <a:pPr marL="0" lvl="0" indent="0" algn="l" rtl="0">
              <a:lnSpc>
                <a:spcPct val="100000"/>
              </a:lnSpc>
              <a:spcBef>
                <a:spcPts val="400"/>
              </a:spcBef>
              <a:spcAft>
                <a:spcPts val="0"/>
              </a:spcAft>
              <a:buClr>
                <a:schemeClr val="dk1"/>
              </a:buClr>
              <a:buSzPts val="2000"/>
              <a:buFont typeface="Arial"/>
              <a:buNone/>
            </a:pPr>
            <a:endParaRPr sz="2000"/>
          </a:p>
          <a:p>
            <a:pPr marL="0" lvl="0" indent="0" algn="l" rtl="0">
              <a:lnSpc>
                <a:spcPct val="100000"/>
              </a:lnSpc>
              <a:spcBef>
                <a:spcPts val="400"/>
              </a:spcBef>
              <a:spcAft>
                <a:spcPts val="0"/>
              </a:spcAft>
              <a:buClr>
                <a:schemeClr val="dk1"/>
              </a:buClr>
              <a:buSzPts val="2000"/>
              <a:buFont typeface="Arial"/>
              <a:buNone/>
            </a:pPr>
            <a:r>
              <a:rPr lang="en-US" sz="2000"/>
              <a:t>https://www.aclweb.org/anthology/W03-0419.pdf</a:t>
            </a:r>
            <a:endParaRPr/>
          </a:p>
        </p:txBody>
      </p:sp>
      <p:pic>
        <p:nvPicPr>
          <p:cNvPr id="744" name="Google Shape;744;gf4e14a0e4a_0_266" descr="Table&#10;&#10;Description automatically generated"/>
          <p:cNvPicPr preferRelativeResize="0"/>
          <p:nvPr/>
        </p:nvPicPr>
        <p:blipFill rotWithShape="1">
          <a:blip r:embed="rId3">
            <a:alphaModFix/>
          </a:blip>
          <a:srcRect/>
          <a:stretch/>
        </p:blipFill>
        <p:spPr>
          <a:xfrm>
            <a:off x="461027" y="3015043"/>
            <a:ext cx="7847855" cy="26769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3"/>
          <p:cNvSpPr txBox="1">
            <a:spLocks noGrp="1"/>
          </p:cNvSpPr>
          <p:nvPr>
            <p:ph type="title"/>
          </p:nvPr>
        </p:nvSpPr>
        <p:spPr>
          <a:xfrm>
            <a:off x="468313" y="260350"/>
            <a:ext cx="8229600" cy="792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Types of corpus annotation</a:t>
            </a:r>
            <a:endParaRPr/>
          </a:p>
        </p:txBody>
      </p:sp>
      <p:sp>
        <p:nvSpPr>
          <p:cNvPr id="340" name="Google Shape;340;p43"/>
          <p:cNvSpPr txBox="1">
            <a:spLocks noGrp="1"/>
          </p:cNvSpPr>
          <p:nvPr>
            <p:ph type="body" idx="1"/>
          </p:nvPr>
        </p:nvSpPr>
        <p:spPr>
          <a:xfrm>
            <a:off x="395288" y="1453282"/>
            <a:ext cx="8229600" cy="5072062"/>
          </a:xfrm>
          <a:prstGeom prst="rect">
            <a:avLst/>
          </a:prstGeom>
          <a:noFill/>
          <a:ln>
            <a:noFill/>
          </a:ln>
        </p:spPr>
        <p:txBody>
          <a:bodyPr spcFirstLastPara="1" wrap="square" lIns="91425" tIns="45700" rIns="91425" bIns="45700" anchor="t" anchorCtr="0">
            <a:noAutofit/>
          </a:bodyPr>
          <a:lstStyle/>
          <a:p>
            <a:pPr marL="342900" lvl="0" indent="-190500" algn="l" rtl="0">
              <a:lnSpc>
                <a:spcPct val="80000"/>
              </a:lnSpc>
              <a:spcBef>
                <a:spcPts val="0"/>
              </a:spcBef>
              <a:spcAft>
                <a:spcPts val="0"/>
              </a:spcAft>
              <a:buClr>
                <a:schemeClr val="dk1"/>
              </a:buClr>
              <a:buSzPts val="2400"/>
              <a:buFont typeface="Arial"/>
              <a:buNone/>
            </a:pPr>
            <a:endParaRPr sz="2400" b="1"/>
          </a:p>
          <a:p>
            <a:pPr marL="342900" lvl="0" indent="-342900" algn="l" rtl="0">
              <a:lnSpc>
                <a:spcPct val="80000"/>
              </a:lnSpc>
              <a:spcBef>
                <a:spcPts val="480"/>
              </a:spcBef>
              <a:spcAft>
                <a:spcPts val="0"/>
              </a:spcAft>
              <a:buClr>
                <a:schemeClr val="dk1"/>
              </a:buClr>
              <a:buSzPts val="2400"/>
              <a:buFont typeface="Arial"/>
              <a:buChar char="•"/>
            </a:pPr>
            <a:r>
              <a:rPr lang="en-US" sz="2400" b="1"/>
              <a:t>Phonological level</a:t>
            </a:r>
            <a:endParaRPr/>
          </a:p>
          <a:p>
            <a:pPr marL="742950" lvl="1" indent="-285750" algn="l" rtl="0">
              <a:lnSpc>
                <a:spcPct val="80000"/>
              </a:lnSpc>
              <a:spcBef>
                <a:spcPts val="400"/>
              </a:spcBef>
              <a:spcAft>
                <a:spcPts val="0"/>
              </a:spcAft>
              <a:buClr>
                <a:srgbClr val="595959"/>
              </a:buClr>
              <a:buSzPts val="2000"/>
              <a:buFont typeface="Arial"/>
              <a:buChar char="–"/>
            </a:pPr>
            <a:r>
              <a:rPr lang="en-US" sz="2000">
                <a:solidFill>
                  <a:srgbClr val="595959"/>
                </a:solidFill>
              </a:rPr>
              <a:t>Syllable boundaries (phonetic/phonemic annotation)</a:t>
            </a:r>
            <a:endParaRPr/>
          </a:p>
          <a:p>
            <a:pPr marL="742950" lvl="1" indent="-285750" algn="l" rtl="0">
              <a:lnSpc>
                <a:spcPct val="80000"/>
              </a:lnSpc>
              <a:spcBef>
                <a:spcPts val="400"/>
              </a:spcBef>
              <a:spcAft>
                <a:spcPts val="0"/>
              </a:spcAft>
              <a:buClr>
                <a:srgbClr val="595959"/>
              </a:buClr>
              <a:buSzPts val="2000"/>
              <a:buFont typeface="Arial"/>
              <a:buChar char="–"/>
            </a:pPr>
            <a:r>
              <a:rPr lang="en-US" sz="2000">
                <a:solidFill>
                  <a:srgbClr val="595959"/>
                </a:solidFill>
              </a:rPr>
              <a:t>Prosodic or suprasegmental features (prosodic annotation, e.g. pitch, loudness, intonation)</a:t>
            </a:r>
            <a:endParaRPr/>
          </a:p>
          <a:p>
            <a:pPr marL="342900" lvl="0" indent="-165100" algn="l" rtl="0">
              <a:lnSpc>
                <a:spcPct val="80000"/>
              </a:lnSpc>
              <a:spcBef>
                <a:spcPts val="560"/>
              </a:spcBef>
              <a:spcAft>
                <a:spcPts val="0"/>
              </a:spcAft>
              <a:buClr>
                <a:schemeClr val="dk1"/>
              </a:buClr>
              <a:buSzPts val="2800"/>
              <a:buFont typeface="Arial"/>
              <a:buNone/>
            </a:pPr>
            <a:endParaRPr sz="2800" b="1"/>
          </a:p>
          <a:p>
            <a:pPr marL="342900" lvl="0" indent="-342900" algn="l" rtl="0">
              <a:lnSpc>
                <a:spcPct val="80000"/>
              </a:lnSpc>
              <a:spcBef>
                <a:spcPts val="480"/>
              </a:spcBef>
              <a:spcAft>
                <a:spcPts val="0"/>
              </a:spcAft>
              <a:buClr>
                <a:schemeClr val="dk1"/>
              </a:buClr>
              <a:buSzPts val="2400"/>
              <a:buFont typeface="Arial"/>
              <a:buChar char="•"/>
            </a:pPr>
            <a:r>
              <a:rPr lang="en-US" sz="2400" b="1"/>
              <a:t>Morphological level</a:t>
            </a:r>
            <a:endParaRPr/>
          </a:p>
          <a:p>
            <a:pPr marL="742950" lvl="1" indent="-285750" algn="l" rtl="0">
              <a:lnSpc>
                <a:spcPct val="80000"/>
              </a:lnSpc>
              <a:spcBef>
                <a:spcPts val="400"/>
              </a:spcBef>
              <a:spcAft>
                <a:spcPts val="0"/>
              </a:spcAft>
              <a:buClr>
                <a:srgbClr val="595959"/>
              </a:buClr>
              <a:buSzPts val="2000"/>
              <a:buFont typeface="Arial"/>
              <a:buChar char="–"/>
            </a:pPr>
            <a:r>
              <a:rPr lang="en-US" sz="2000">
                <a:solidFill>
                  <a:srgbClr val="595959"/>
                </a:solidFill>
              </a:rPr>
              <a:t>Prefixes, suffixes, stems (morphological annotation)</a:t>
            </a:r>
            <a:endParaRPr/>
          </a:p>
          <a:p>
            <a:pPr marL="342900" lvl="0" indent="-165100" algn="l" rtl="0">
              <a:lnSpc>
                <a:spcPct val="80000"/>
              </a:lnSpc>
              <a:spcBef>
                <a:spcPts val="560"/>
              </a:spcBef>
              <a:spcAft>
                <a:spcPts val="0"/>
              </a:spcAft>
              <a:buClr>
                <a:schemeClr val="dk1"/>
              </a:buClr>
              <a:buSzPts val="2800"/>
              <a:buFont typeface="Arial"/>
              <a:buNone/>
            </a:pPr>
            <a:endParaRPr sz="2800" b="1"/>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gf4e14a0e4a_0_274"/>
          <p:cNvSpPr txBox="1">
            <a:spLocks noGrp="1"/>
          </p:cNvSpPr>
          <p:nvPr>
            <p:ph type="title"/>
          </p:nvPr>
        </p:nvSpPr>
        <p:spPr>
          <a:xfrm>
            <a:off x="332651"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2"/>
              </a:buClr>
              <a:buSzPts val="1400"/>
              <a:buFont typeface="Arial"/>
              <a:buNone/>
            </a:pPr>
            <a:r>
              <a:rPr lang="en-US" sz="4000" b="1">
                <a:solidFill>
                  <a:schemeClr val="accent2"/>
                </a:solidFill>
              </a:rPr>
              <a:t>OntoNotes Dataset </a:t>
            </a:r>
            <a:endParaRPr sz="4000"/>
          </a:p>
        </p:txBody>
      </p:sp>
      <p:sp>
        <p:nvSpPr>
          <p:cNvPr id="751" name="Google Shape;751;gf4e14a0e4a_0_274"/>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752" name="Google Shape;752;gf4e14a0e4a_0_274"/>
          <p:cNvSpPr txBox="1">
            <a:spLocks noGrp="1"/>
          </p:cNvSpPr>
          <p:nvPr>
            <p:ph type="body" idx="1"/>
          </p:nvPr>
        </p:nvSpPr>
        <p:spPr>
          <a:xfrm>
            <a:off x="457200" y="1166018"/>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Font typeface="Arial"/>
              <a:buNone/>
            </a:pPr>
            <a:r>
              <a:rPr lang="en-US" sz="2000" u="sng">
                <a:solidFill>
                  <a:schemeClr val="hlink"/>
                </a:solidFill>
                <a:hlinkClick r:id="rId3"/>
              </a:rPr>
              <a:t>https://catalog.ldc.upenn.edu/LDC2013T19</a:t>
            </a:r>
            <a:endParaRPr sz="2000"/>
          </a:p>
          <a:p>
            <a:pPr marL="0" lvl="0" indent="0" algn="l" rtl="0">
              <a:lnSpc>
                <a:spcPct val="100000"/>
              </a:lnSpc>
              <a:spcBef>
                <a:spcPts val="400"/>
              </a:spcBef>
              <a:spcAft>
                <a:spcPts val="0"/>
              </a:spcAft>
              <a:buClr>
                <a:schemeClr val="dk1"/>
              </a:buClr>
              <a:buSzPts val="2000"/>
              <a:buFont typeface="Arial"/>
              <a:buNone/>
            </a:pPr>
            <a:endParaRPr sz="2000"/>
          </a:p>
          <a:p>
            <a:pPr marL="0" lvl="0" indent="0" algn="l" rtl="0">
              <a:lnSpc>
                <a:spcPct val="100000"/>
              </a:lnSpc>
              <a:spcBef>
                <a:spcPts val="400"/>
              </a:spcBef>
              <a:spcAft>
                <a:spcPts val="0"/>
              </a:spcAft>
              <a:buClr>
                <a:schemeClr val="dk1"/>
              </a:buClr>
              <a:buSzPts val="2000"/>
              <a:buFont typeface="Arial"/>
              <a:buNone/>
            </a:pPr>
            <a:endParaRPr sz="2000"/>
          </a:p>
          <a:p>
            <a:pPr marL="0" lvl="0" indent="0" algn="l" rtl="0">
              <a:lnSpc>
                <a:spcPct val="100000"/>
              </a:lnSpc>
              <a:spcBef>
                <a:spcPts val="400"/>
              </a:spcBef>
              <a:spcAft>
                <a:spcPts val="0"/>
              </a:spcAft>
              <a:buClr>
                <a:schemeClr val="dk1"/>
              </a:buClr>
              <a:buSzPts val="2000"/>
              <a:buFont typeface="Arial"/>
              <a:buNone/>
            </a:pPr>
            <a:endParaRPr sz="2000"/>
          </a:p>
        </p:txBody>
      </p:sp>
      <p:graphicFrame>
        <p:nvGraphicFramePr>
          <p:cNvPr id="753" name="Google Shape;753;gf4e14a0e4a_0_274"/>
          <p:cNvGraphicFramePr/>
          <p:nvPr/>
        </p:nvGraphicFramePr>
        <p:xfrm>
          <a:off x="443508" y="1988840"/>
          <a:ext cx="8229600" cy="914410"/>
        </p:xfrm>
        <a:graphic>
          <a:graphicData uri="http://schemas.openxmlformats.org/drawingml/2006/table">
            <a:tbl>
              <a:tblPr>
                <a:noFill/>
                <a:tableStyleId>{76EA6A71-DD3B-48FA-A207-69801635C969}</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228600">
                <a:tc>
                  <a:txBody>
                    <a:bodyPr/>
                    <a:lstStyle/>
                    <a:p>
                      <a:pPr marL="0" marR="0" lvl="0" indent="0" algn="l" rtl="0">
                        <a:lnSpc>
                          <a:spcPct val="100000"/>
                        </a:lnSpc>
                        <a:spcBef>
                          <a:spcPts val="0"/>
                        </a:spcBef>
                        <a:spcAft>
                          <a:spcPts val="0"/>
                        </a:spcAft>
                        <a:buClr>
                          <a:srgbClr val="000000"/>
                        </a:buClr>
                        <a:buSzPts val="1800"/>
                        <a:buFont typeface="Arial"/>
                        <a:buNone/>
                      </a:pPr>
                      <a:r>
                        <a:rPr lang="en-US" sz="1800" i="1" u="none" strike="noStrike" cap="none"/>
                        <a:t>Data Source(s):</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telephone conversations, newswire, newsgroups, broadcast news, broadcast conversation, weblogs</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54" name="Google Shape;754;gf4e14a0e4a_0_274"/>
          <p:cNvSpPr/>
          <p:nvPr/>
        </p:nvSpPr>
        <p:spPr>
          <a:xfrm>
            <a:off x="611560" y="4177863"/>
            <a:ext cx="7950600" cy="193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The goal of the project was to annotate a large corpus comprising various genres of text (news, conversational telephone speech, weblogs, usenet newsgroups, broadcast, talk shows) in three languages (English, Chinese, and Arabic) with structural information (syntax and predicate argument structure) and shallow semantics (word sense linked to an ontology and coreference).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gf4e14a0e4a_0_283"/>
          <p:cNvSpPr txBox="1">
            <a:spLocks noGrp="1"/>
          </p:cNvSpPr>
          <p:nvPr>
            <p:ph type="title"/>
          </p:nvPr>
        </p:nvSpPr>
        <p:spPr>
          <a:xfrm>
            <a:off x="332651"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2"/>
              </a:buClr>
              <a:buSzPts val="1400"/>
              <a:buFont typeface="Arial"/>
              <a:buNone/>
            </a:pPr>
            <a:r>
              <a:rPr lang="en-US" sz="4000" b="1">
                <a:solidFill>
                  <a:schemeClr val="accent2"/>
                </a:solidFill>
              </a:rPr>
              <a:t>OntoNotes Dataset </a:t>
            </a:r>
            <a:endParaRPr sz="4000"/>
          </a:p>
        </p:txBody>
      </p:sp>
      <p:sp>
        <p:nvSpPr>
          <p:cNvPr id="761" name="Google Shape;761;gf4e14a0e4a_0_283"/>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pic>
        <p:nvPicPr>
          <p:cNvPr id="762" name="Google Shape;762;gf4e14a0e4a_0_283" descr="Table&#10;&#10;Description automatically generated"/>
          <p:cNvPicPr preferRelativeResize="0">
            <a:picLocks noGrp="1"/>
          </p:cNvPicPr>
          <p:nvPr>
            <p:ph type="body" idx="1"/>
          </p:nvPr>
        </p:nvPicPr>
        <p:blipFill rotWithShape="1">
          <a:blip r:embed="rId3">
            <a:alphaModFix/>
          </a:blip>
          <a:srcRect/>
          <a:stretch/>
        </p:blipFill>
        <p:spPr>
          <a:xfrm>
            <a:off x="2267744" y="1473507"/>
            <a:ext cx="3860700" cy="2628900"/>
          </a:xfrm>
          <a:prstGeom prst="rect">
            <a:avLst/>
          </a:prstGeom>
          <a:noFill/>
          <a:ln>
            <a:noFill/>
          </a:ln>
        </p:spPr>
      </p:pic>
      <p:sp>
        <p:nvSpPr>
          <p:cNvPr id="763" name="Google Shape;763;gf4e14a0e4a_0_283"/>
          <p:cNvSpPr/>
          <p:nvPr/>
        </p:nvSpPr>
        <p:spPr>
          <a:xfrm>
            <a:off x="1259632" y="5013176"/>
            <a:ext cx="73026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newswire (News), broadcast news (BN), broadcast conversation (BC), telephone conversation (Tele) and web data (Web) in English and Chinese and newswire data in Arabic. Also contained is English pivot text (Old Testament and New Testament text).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efde9bd7e1_0_214"/>
          <p:cNvSpPr txBox="1">
            <a:spLocks noGrp="1"/>
          </p:cNvSpPr>
          <p:nvPr>
            <p:ph type="title"/>
          </p:nvPr>
        </p:nvSpPr>
        <p:spPr>
          <a:xfrm>
            <a:off x="425272" y="2770485"/>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Corpus Analytics  </a:t>
            </a:r>
            <a:endParaRPr/>
          </a:p>
        </p:txBody>
      </p:sp>
      <p:sp>
        <p:nvSpPr>
          <p:cNvPr id="112" name="Google Shape;112;gefde9bd7e1_0_214"/>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13" name="Google Shape;113;gefde9bd7e1_0_2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b="1">
              <a:solidFill>
                <a:schemeClr val="lt2"/>
              </a:solidFill>
            </a:endParaRPr>
          </a:p>
          <a:p>
            <a:pPr marL="0" lvl="0" indent="0" algn="l" rtl="0">
              <a:spcBef>
                <a:spcPts val="400"/>
              </a:spcBef>
              <a:spcAft>
                <a:spcPts val="0"/>
              </a:spcAft>
              <a:buClr>
                <a:schemeClr val="dk1"/>
              </a:buClr>
              <a:buSzPts val="2000"/>
              <a:buFont typeface="Arial"/>
              <a:buNone/>
            </a:pPr>
            <a:endParaRPr sz="2000" b="1">
              <a:solidFill>
                <a:schemeClr val="lt2"/>
              </a:solidFill>
            </a:endParaRPr>
          </a:p>
          <a:p>
            <a:pPr marL="0" lvl="0" indent="0" algn="l" rtl="0">
              <a:spcBef>
                <a:spcPts val="400"/>
              </a:spcBef>
              <a:spcAft>
                <a:spcPts val="0"/>
              </a:spcAft>
              <a:buClr>
                <a:schemeClr val="dk1"/>
              </a:buClr>
              <a:buSzPts val="2000"/>
              <a:buFont typeface="Arial"/>
              <a:buNone/>
            </a:pPr>
            <a:endParaRPr sz="2000" b="1">
              <a:solidFill>
                <a:schemeClr val="lt2"/>
              </a:solidFill>
            </a:endParaRPr>
          </a:p>
          <a:p>
            <a:pPr marL="0" lvl="0" indent="0" algn="l" rtl="0">
              <a:spcBef>
                <a:spcPts val="400"/>
              </a:spcBef>
              <a:spcAft>
                <a:spcPts val="0"/>
              </a:spcAft>
              <a:buClr>
                <a:schemeClr val="lt2"/>
              </a:buClr>
              <a:buSzPts val="2000"/>
              <a:buFont typeface="Arial"/>
              <a:buNone/>
            </a:pPr>
            <a:r>
              <a:rPr lang="en-US" sz="2000" b="1">
                <a:solidFill>
                  <a:schemeClr val="lt2"/>
                </a:solidFill>
              </a:rPr>
              <a:t>			</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a:p>
            <a:pPr marL="0" lvl="0" indent="0" algn="l" rtl="0">
              <a:spcBef>
                <a:spcPts val="400"/>
              </a:spcBef>
              <a:spcAft>
                <a:spcPts val="0"/>
              </a:spcAft>
              <a:buClr>
                <a:schemeClr val="dk1"/>
              </a:buClr>
              <a:buSzPts val="2000"/>
              <a:buFont typeface="Arial"/>
              <a:buNone/>
            </a:pPr>
            <a:endParaRPr sz="2000" b="1">
              <a:solidFill>
                <a:schemeClr val="lt2"/>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efde9bd7e1_0_221"/>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262672"/>
                </a:solidFill>
              </a:rPr>
              <a:t>Corpus analytics </a:t>
            </a:r>
            <a:endParaRPr/>
          </a:p>
        </p:txBody>
      </p:sp>
      <p:sp>
        <p:nvSpPr>
          <p:cNvPr id="119" name="Google Shape;119;gefde9bd7e1_0_221"/>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120" name="Google Shape;120;gefde9bd7e1_0_221" descr="A close up of a map&#10;&#10;Description automatically generated"/>
          <p:cNvPicPr preferRelativeResize="0">
            <a:picLocks noGrp="1"/>
          </p:cNvPicPr>
          <p:nvPr>
            <p:ph type="body" idx="1"/>
          </p:nvPr>
        </p:nvPicPr>
        <p:blipFill rotWithShape="1">
          <a:blip r:embed="rId3">
            <a:alphaModFix/>
          </a:blip>
          <a:srcRect/>
          <a:stretch/>
        </p:blipFill>
        <p:spPr>
          <a:xfrm>
            <a:off x="1797580" y="1700808"/>
            <a:ext cx="5334000" cy="4013100"/>
          </a:xfrm>
          <a:prstGeom prst="rect">
            <a:avLst/>
          </a:prstGeom>
          <a:noFill/>
          <a:ln>
            <a:noFill/>
          </a:ln>
        </p:spPr>
      </p:pic>
      <p:sp>
        <p:nvSpPr>
          <p:cNvPr id="121" name="Google Shape;121;gefde9bd7e1_0_221"/>
          <p:cNvSpPr/>
          <p:nvPr/>
        </p:nvSpPr>
        <p:spPr>
          <a:xfrm>
            <a:off x="2275656" y="5930648"/>
            <a:ext cx="4572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Frequency distribution in the NLTK Gutenburg corpus</a:t>
            </a:r>
            <a:endParaRPr sz="1800">
              <a:solidFill>
                <a:schemeClr val="dk1"/>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efde9bd7e1_0_228"/>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262672"/>
                </a:solidFill>
              </a:rPr>
              <a:t>Corpus analytics </a:t>
            </a:r>
            <a:endParaRPr/>
          </a:p>
        </p:txBody>
      </p:sp>
      <p:sp>
        <p:nvSpPr>
          <p:cNvPr id="127" name="Google Shape;127;gefde9bd7e1_0_228"/>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28" name="Google Shape;128;gefde9bd7e1_0_228"/>
          <p:cNvSpPr/>
          <p:nvPr/>
        </p:nvSpPr>
        <p:spPr>
          <a:xfrm>
            <a:off x="2483768" y="4874819"/>
            <a:ext cx="4572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Frequency distribution in the IMDB corpus</a:t>
            </a:r>
            <a:endParaRPr sz="1800">
              <a:solidFill>
                <a:schemeClr val="dk1"/>
              </a:solidFill>
              <a:latin typeface="Arial"/>
              <a:ea typeface="Arial"/>
              <a:cs typeface="Arial"/>
              <a:sym typeface="Arial"/>
            </a:endParaRPr>
          </a:p>
        </p:txBody>
      </p:sp>
      <p:pic>
        <p:nvPicPr>
          <p:cNvPr id="129" name="Google Shape;129;gefde9bd7e1_0_228" descr="A close up of a map&#10;&#10;Description automatically generated"/>
          <p:cNvPicPr preferRelativeResize="0">
            <a:picLocks noGrp="1"/>
          </p:cNvPicPr>
          <p:nvPr>
            <p:ph type="body" idx="1"/>
          </p:nvPr>
        </p:nvPicPr>
        <p:blipFill rotWithShape="1">
          <a:blip r:embed="rId3">
            <a:alphaModFix/>
          </a:blip>
          <a:srcRect/>
          <a:stretch/>
        </p:blipFill>
        <p:spPr>
          <a:xfrm>
            <a:off x="1416050" y="1370798"/>
            <a:ext cx="6312000" cy="31878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efde9bd7e1_0_235"/>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262672"/>
                </a:solidFill>
              </a:rPr>
              <a:t>Corpus analytics </a:t>
            </a:r>
            <a:endParaRPr/>
          </a:p>
        </p:txBody>
      </p:sp>
      <p:sp>
        <p:nvSpPr>
          <p:cNvPr id="135" name="Google Shape;135;gefde9bd7e1_0_235"/>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36" name="Google Shape;136;gefde9bd7e1_0_235"/>
          <p:cNvSpPr txBox="1">
            <a:spLocks noGrp="1"/>
          </p:cNvSpPr>
          <p:nvPr>
            <p:ph type="body" idx="1"/>
          </p:nvPr>
        </p:nvSpPr>
        <p:spPr>
          <a:xfrm>
            <a:off x="827584" y="1713496"/>
            <a:ext cx="8229600" cy="452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r>
              <a:rPr lang="en-US" sz="1800"/>
              <a:t>&gt;&gt;&gt; import nltk</a:t>
            </a:r>
            <a:endParaRPr sz="1800"/>
          </a:p>
          <a:p>
            <a:pPr marL="0" lvl="0" indent="0" algn="l" rtl="0">
              <a:spcBef>
                <a:spcPts val="360"/>
              </a:spcBef>
              <a:spcAft>
                <a:spcPts val="0"/>
              </a:spcAft>
              <a:buClr>
                <a:schemeClr val="dk1"/>
              </a:buClr>
              <a:buSzPts val="1800"/>
              <a:buFont typeface="Arial"/>
              <a:buNone/>
            </a:pPr>
            <a:r>
              <a:rPr lang="en-US" sz="1800"/>
              <a:t>&gt;&gt;&gt; from nltk.corpus import PlaintextCorpusReader</a:t>
            </a:r>
            <a:endParaRPr sz="1800"/>
          </a:p>
          <a:p>
            <a:pPr marL="0" lvl="0" indent="0" algn="l" rtl="0">
              <a:spcBef>
                <a:spcPts val="360"/>
              </a:spcBef>
              <a:spcAft>
                <a:spcPts val="0"/>
              </a:spcAft>
              <a:buClr>
                <a:schemeClr val="dk1"/>
              </a:buClr>
              <a:buSzPts val="1800"/>
              <a:buFont typeface="Arial"/>
              <a:buNone/>
            </a:pPr>
            <a:r>
              <a:rPr lang="en-US" sz="1800"/>
              <a:t>&gt;&gt;&gt; imdbcorpus = PlaintextCorpusReader('./training','.*’)</a:t>
            </a:r>
            <a:endParaRPr/>
          </a:p>
          <a:p>
            <a:pPr marL="0" lvl="0" indent="0" algn="l" rtl="0">
              <a:spcBef>
                <a:spcPts val="360"/>
              </a:spcBef>
              <a:spcAft>
                <a:spcPts val="0"/>
              </a:spcAft>
              <a:buClr>
                <a:schemeClr val="dk1"/>
              </a:buClr>
              <a:buSzPts val="1800"/>
              <a:buFont typeface="Arial"/>
              <a:buNone/>
            </a:pPr>
            <a:endParaRPr sz="1800"/>
          </a:p>
          <a:p>
            <a:pPr marL="0" lvl="0" indent="0" algn="l" rtl="0">
              <a:spcBef>
                <a:spcPts val="360"/>
              </a:spcBef>
              <a:spcAft>
                <a:spcPts val="0"/>
              </a:spcAft>
              <a:buClr>
                <a:schemeClr val="dk1"/>
              </a:buClr>
              <a:buSzPts val="1800"/>
              <a:buFont typeface="Arial"/>
              <a:buNone/>
            </a:pPr>
            <a:r>
              <a:rPr lang="en-US" sz="1800"/>
              <a:t>&gt;&gt;&gt; from nltk import FreqDist</a:t>
            </a:r>
            <a:endParaRPr sz="1800"/>
          </a:p>
          <a:p>
            <a:pPr marL="0" lvl="0" indent="0" algn="l" rtl="0">
              <a:spcBef>
                <a:spcPts val="360"/>
              </a:spcBef>
              <a:spcAft>
                <a:spcPts val="0"/>
              </a:spcAft>
              <a:buClr>
                <a:schemeClr val="dk1"/>
              </a:buClr>
              <a:buSzPts val="1800"/>
              <a:buFont typeface="Arial"/>
              <a:buNone/>
            </a:pPr>
            <a:r>
              <a:rPr lang="en-US" sz="1800"/>
              <a:t>&gt;&gt;&gt; fd1 = FreqDist(imdbcorpus.words())</a:t>
            </a:r>
            <a:endParaRPr/>
          </a:p>
          <a:p>
            <a:pPr marL="0" lvl="0" indent="0" algn="l" rtl="0">
              <a:spcBef>
                <a:spcPts val="360"/>
              </a:spcBef>
              <a:spcAft>
                <a:spcPts val="0"/>
              </a:spcAft>
              <a:buClr>
                <a:schemeClr val="dk1"/>
              </a:buClr>
              <a:buSzPts val="1800"/>
              <a:buFont typeface="Arial"/>
              <a:buNone/>
            </a:pPr>
            <a:r>
              <a:rPr lang="en-US" sz="1800"/>
              <a:t>&gt;&gt;&gt; fd1.N() </a:t>
            </a:r>
            <a:endParaRPr/>
          </a:p>
          <a:p>
            <a:pPr marL="0" lvl="0" indent="0" algn="l" rtl="0">
              <a:spcBef>
                <a:spcPts val="360"/>
              </a:spcBef>
              <a:spcAft>
                <a:spcPts val="0"/>
              </a:spcAft>
              <a:buClr>
                <a:schemeClr val="dk1"/>
              </a:buClr>
              <a:buSzPts val="1800"/>
              <a:buFont typeface="Arial"/>
              <a:buNone/>
            </a:pPr>
            <a:endParaRPr sz="1800"/>
          </a:p>
          <a:p>
            <a:pPr marL="0" lvl="0" indent="0" algn="l" rtl="0">
              <a:spcBef>
                <a:spcPts val="320"/>
              </a:spcBef>
              <a:spcAft>
                <a:spcPts val="0"/>
              </a:spcAft>
              <a:buClr>
                <a:srgbClr val="595959"/>
              </a:buClr>
              <a:buSzPts val="1600"/>
              <a:buFont typeface="Arial"/>
              <a:buNone/>
            </a:pPr>
            <a:r>
              <a:rPr lang="en-US" sz="1600" b="1">
                <a:solidFill>
                  <a:srgbClr val="595959"/>
                </a:solidFill>
              </a:rPr>
              <a:t>#total number of sample outcomes. Same as len(imdbcorpus.words()) </a:t>
            </a:r>
            <a:endParaRPr/>
          </a:p>
          <a:p>
            <a:pPr marL="0" lvl="0" indent="0" algn="l" rtl="0">
              <a:spcBef>
                <a:spcPts val="320"/>
              </a:spcBef>
              <a:spcAft>
                <a:spcPts val="0"/>
              </a:spcAft>
              <a:buClr>
                <a:srgbClr val="595959"/>
              </a:buClr>
              <a:buSzPts val="1600"/>
              <a:buFont typeface="Arial"/>
              <a:buNone/>
            </a:pPr>
            <a:r>
              <a:rPr lang="en-US" sz="1600" b="1">
                <a:solidFill>
                  <a:srgbClr val="595959"/>
                </a:solidFill>
              </a:rPr>
              <a:t>160035</a:t>
            </a:r>
            <a:endParaRPr/>
          </a:p>
          <a:p>
            <a:pPr marL="0" lvl="0" indent="0" algn="l" rtl="0">
              <a:spcBef>
                <a:spcPts val="360"/>
              </a:spcBef>
              <a:spcAft>
                <a:spcPts val="0"/>
              </a:spcAft>
              <a:buClr>
                <a:schemeClr val="dk1"/>
              </a:buClr>
              <a:buSzPts val="1800"/>
              <a:buFont typeface="Arial"/>
              <a:buNone/>
            </a:pPr>
            <a:endParaRPr sz="18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efde9bd7e1_0_241"/>
          <p:cNvSpPr txBox="1">
            <a:spLocks noGrp="1"/>
          </p:cNvSpPr>
          <p:nvPr>
            <p:ph type="title"/>
          </p:nvPr>
        </p:nvSpPr>
        <p:spPr>
          <a:xfrm>
            <a:off x="349780" y="-9026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262672"/>
                </a:solidFill>
              </a:rPr>
              <a:t>Corpus analytics </a:t>
            </a:r>
            <a:endParaRPr/>
          </a:p>
        </p:txBody>
      </p:sp>
      <p:sp>
        <p:nvSpPr>
          <p:cNvPr id="143" name="Google Shape;143;gefde9bd7e1_0_241"/>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44" name="Google Shape;144;gefde9bd7e1_0_241"/>
          <p:cNvSpPr txBox="1">
            <a:spLocks noGrp="1"/>
          </p:cNvSpPr>
          <p:nvPr>
            <p:ph type="body" idx="1"/>
          </p:nvPr>
        </p:nvSpPr>
        <p:spPr>
          <a:xfrm>
            <a:off x="446856" y="1063277"/>
            <a:ext cx="8229600" cy="452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r>
              <a:rPr lang="en-US" sz="1800"/>
              <a:t>&gt;&gt;&gt; fd1.B()</a:t>
            </a:r>
            <a:r>
              <a:rPr lang="en-US" sz="1800">
                <a:solidFill>
                  <a:srgbClr val="606060"/>
                </a:solidFill>
              </a:rPr>
              <a:t> </a:t>
            </a:r>
            <a:endParaRPr/>
          </a:p>
          <a:p>
            <a:pPr marL="0" lvl="0" indent="0" algn="l" rtl="0">
              <a:spcBef>
                <a:spcPts val="360"/>
              </a:spcBef>
              <a:spcAft>
                <a:spcPts val="0"/>
              </a:spcAft>
              <a:buClr>
                <a:schemeClr val="lt2"/>
              </a:buClr>
              <a:buSzPts val="1800"/>
              <a:buFont typeface="Arial"/>
              <a:buNone/>
            </a:pPr>
            <a:r>
              <a:rPr lang="en-US" sz="1800">
                <a:solidFill>
                  <a:schemeClr val="lt2"/>
                </a:solidFill>
              </a:rPr>
              <a:t>#total number of sample values that have counts greater than zero</a:t>
            </a:r>
            <a:endParaRPr/>
          </a:p>
          <a:p>
            <a:pPr marL="0" lvl="0" indent="0" algn="l" rtl="0">
              <a:spcBef>
                <a:spcPts val="360"/>
              </a:spcBef>
              <a:spcAft>
                <a:spcPts val="0"/>
              </a:spcAft>
              <a:buClr>
                <a:schemeClr val="dk1"/>
              </a:buClr>
              <a:buSzPts val="1800"/>
              <a:buFont typeface="Arial"/>
              <a:buNone/>
            </a:pPr>
            <a:r>
              <a:rPr lang="en-US" sz="1800"/>
              <a:t>16715</a:t>
            </a:r>
            <a:endParaRPr/>
          </a:p>
          <a:p>
            <a:pPr marL="342900" lvl="0" indent="-228600" algn="l" rtl="0">
              <a:spcBef>
                <a:spcPts val="360"/>
              </a:spcBef>
              <a:spcAft>
                <a:spcPts val="0"/>
              </a:spcAft>
              <a:buClr>
                <a:schemeClr val="dk1"/>
              </a:buClr>
              <a:buSzPts val="1800"/>
              <a:buFont typeface="Arial"/>
              <a:buNone/>
            </a:pPr>
            <a:endParaRPr sz="1800"/>
          </a:p>
          <a:p>
            <a:pPr marL="0" lvl="0" indent="0" algn="l" rtl="0">
              <a:spcBef>
                <a:spcPts val="360"/>
              </a:spcBef>
              <a:spcAft>
                <a:spcPts val="0"/>
              </a:spcAft>
              <a:buClr>
                <a:schemeClr val="dk1"/>
              </a:buClr>
              <a:buSzPts val="1800"/>
              <a:buFont typeface="Arial"/>
              <a:buNone/>
            </a:pPr>
            <a:r>
              <a:rPr lang="en-US" sz="1800"/>
              <a:t>&gt;&gt;&gt; len(fd1.hapaxes())</a:t>
            </a:r>
            <a:r>
              <a:rPr lang="en-US" sz="1800">
                <a:solidFill>
                  <a:srgbClr val="606060"/>
                </a:solidFill>
              </a:rPr>
              <a:t> </a:t>
            </a:r>
            <a:endParaRPr/>
          </a:p>
          <a:p>
            <a:pPr marL="0" lvl="0" indent="0" algn="l" rtl="0">
              <a:spcBef>
                <a:spcPts val="360"/>
              </a:spcBef>
              <a:spcAft>
                <a:spcPts val="0"/>
              </a:spcAft>
              <a:buClr>
                <a:schemeClr val="lt2"/>
              </a:buClr>
              <a:buSzPts val="1800"/>
              <a:buFont typeface="Arial"/>
              <a:buNone/>
            </a:pPr>
            <a:r>
              <a:rPr lang="en-US" sz="1800">
                <a:solidFill>
                  <a:schemeClr val="lt2"/>
                </a:solidFill>
              </a:rPr>
              <a:t>#total number of all samples that occur once</a:t>
            </a:r>
            <a:endParaRPr/>
          </a:p>
          <a:p>
            <a:pPr marL="0" lvl="0" indent="0" algn="l" rtl="0">
              <a:spcBef>
                <a:spcPts val="360"/>
              </a:spcBef>
              <a:spcAft>
                <a:spcPts val="0"/>
              </a:spcAft>
              <a:buClr>
                <a:schemeClr val="dk1"/>
              </a:buClr>
              <a:buSzPts val="1800"/>
              <a:buFont typeface="Arial"/>
              <a:buNone/>
            </a:pPr>
            <a:endParaRPr sz="1800">
              <a:solidFill>
                <a:schemeClr val="lt2"/>
              </a:solidFill>
            </a:endParaRPr>
          </a:p>
          <a:p>
            <a:pPr marL="0" lvl="0" indent="0" algn="l" rtl="0">
              <a:spcBef>
                <a:spcPts val="360"/>
              </a:spcBef>
              <a:spcAft>
                <a:spcPts val="0"/>
              </a:spcAft>
              <a:buClr>
                <a:schemeClr val="lt2"/>
              </a:buClr>
              <a:buSzPts val="1800"/>
              <a:buFont typeface="Arial"/>
              <a:buNone/>
            </a:pPr>
            <a:r>
              <a:rPr lang="en-US" sz="1800">
                <a:solidFill>
                  <a:schemeClr val="lt2"/>
                </a:solidFill>
              </a:rPr>
              <a:t>7933</a:t>
            </a:r>
            <a:endParaRPr/>
          </a:p>
          <a:p>
            <a:pPr marL="0" lvl="0" indent="0" algn="l" rtl="0">
              <a:spcBef>
                <a:spcPts val="360"/>
              </a:spcBef>
              <a:spcAft>
                <a:spcPts val="0"/>
              </a:spcAft>
              <a:buClr>
                <a:schemeClr val="dk1"/>
              </a:buClr>
              <a:buSzPts val="1800"/>
              <a:buFont typeface="Arial"/>
              <a:buNone/>
            </a:pPr>
            <a:endParaRPr sz="1800"/>
          </a:p>
          <a:p>
            <a:pPr marL="0" lvl="0" indent="0" algn="l" rtl="0">
              <a:spcBef>
                <a:spcPts val="360"/>
              </a:spcBef>
              <a:spcAft>
                <a:spcPts val="0"/>
              </a:spcAft>
              <a:buClr>
                <a:schemeClr val="dk1"/>
              </a:buClr>
              <a:buSzPts val="1800"/>
              <a:buFont typeface="Arial"/>
              <a:buNone/>
            </a:pPr>
            <a:r>
              <a:rPr lang="en-US" sz="1800"/>
              <a:t>&gt;&gt;&gt; frequentwords = fd1.keys()</a:t>
            </a:r>
            <a:r>
              <a:rPr lang="en-US" sz="1800">
                <a:solidFill>
                  <a:srgbClr val="606060"/>
                </a:solidFill>
              </a:rPr>
              <a:t> </a:t>
            </a:r>
            <a:endParaRPr/>
          </a:p>
          <a:p>
            <a:pPr marL="0" lvl="0" indent="0" algn="l" rtl="0">
              <a:spcBef>
                <a:spcPts val="360"/>
              </a:spcBef>
              <a:spcAft>
                <a:spcPts val="0"/>
              </a:spcAft>
              <a:buClr>
                <a:schemeClr val="lt2"/>
              </a:buClr>
              <a:buSzPts val="1800"/>
              <a:buFont typeface="Arial"/>
              <a:buNone/>
            </a:pPr>
            <a:r>
              <a:rPr lang="en-US" sz="1800">
                <a:solidFill>
                  <a:schemeClr val="lt2"/>
                </a:solidFill>
              </a:rPr>
              <a:t>#automatically sorts based on frequency</a:t>
            </a:r>
            <a:endParaRPr/>
          </a:p>
          <a:p>
            <a:pPr marL="0" lvl="0" indent="0" algn="l" rtl="0">
              <a:spcBef>
                <a:spcPts val="360"/>
              </a:spcBef>
              <a:spcAft>
                <a:spcPts val="0"/>
              </a:spcAft>
              <a:buClr>
                <a:schemeClr val="dk1"/>
              </a:buClr>
              <a:buSzPts val="1800"/>
              <a:buFont typeface="Arial"/>
              <a:buNone/>
            </a:pPr>
            <a:endParaRPr sz="1800"/>
          </a:p>
          <a:p>
            <a:pPr marL="0" lvl="0" indent="0" algn="l" rtl="0">
              <a:spcBef>
                <a:spcPts val="360"/>
              </a:spcBef>
              <a:spcAft>
                <a:spcPts val="0"/>
              </a:spcAft>
              <a:buClr>
                <a:schemeClr val="dk1"/>
              </a:buClr>
              <a:buSzPts val="1800"/>
              <a:buFont typeface="Arial"/>
              <a:buNone/>
            </a:pPr>
            <a:r>
              <a:rPr lang="en-US" sz="1800"/>
              <a:t>&gt;&gt;&gt; frequentwords[:50]</a:t>
            </a:r>
            <a:endParaRPr/>
          </a:p>
          <a:p>
            <a:pPr marL="0" lvl="0" indent="0" algn="l" rtl="0">
              <a:spcBef>
                <a:spcPts val="360"/>
              </a:spcBef>
              <a:spcAft>
                <a:spcPts val="0"/>
              </a:spcAft>
              <a:buClr>
                <a:schemeClr val="dk1"/>
              </a:buClr>
              <a:buSzPts val="1800"/>
              <a:buFont typeface="Arial"/>
              <a:buNone/>
            </a:pPr>
            <a:endParaRPr sz="1800"/>
          </a:p>
          <a:p>
            <a:pPr marL="0" lvl="0" indent="0" algn="l" rtl="0">
              <a:spcBef>
                <a:spcPts val="360"/>
              </a:spcBef>
              <a:spcAft>
                <a:spcPts val="0"/>
              </a:spcAft>
              <a:buClr>
                <a:srgbClr val="606060"/>
              </a:buClr>
              <a:buSzPts val="1800"/>
              <a:buFont typeface="Arial"/>
              <a:buNone/>
            </a:pPr>
            <a:r>
              <a:rPr lang="en-US" sz="1800">
                <a:solidFill>
                  <a:srgbClr val="606060"/>
                </a:solidFill>
              </a:rPr>
              <a:t>[',', 'the', '.', 'and', 'to', 'a', 'of', 'is', 'in', "'", 'his', 's', 'he', 'that', 'with', '-', 'her', 'she', 'their', 'at', 'it', 'be', 'out', 'up', 'will', 'He', 'when', 'was', 'one', 'this', 'not', 'into', 'them', 'have']</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efde9bd7e1_0_7"/>
          <p:cNvSpPr txBox="1">
            <a:spLocks noGrp="1"/>
          </p:cNvSpPr>
          <p:nvPr>
            <p:ph type="title"/>
          </p:nvPr>
        </p:nvSpPr>
        <p:spPr>
          <a:xfrm>
            <a:off x="332371" y="23464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262672"/>
                </a:solidFill>
              </a:rPr>
              <a:t>Metrics to Remember</a:t>
            </a:r>
            <a:endParaRPr/>
          </a:p>
        </p:txBody>
      </p:sp>
      <p:sp>
        <p:nvSpPr>
          <p:cNvPr id="151" name="Google Shape;151;gefde9bd7e1_0_7"/>
          <p:cNvSpPr txBox="1">
            <a:spLocks noGrp="1"/>
          </p:cNvSpPr>
          <p:nvPr>
            <p:ph type="body" idx="1"/>
          </p:nvPr>
        </p:nvSpPr>
        <p:spPr>
          <a:xfrm>
            <a:off x="559683" y="1521331"/>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Font typeface="Arial"/>
              <a:buNone/>
            </a:pPr>
            <a:r>
              <a:rPr lang="en-US" sz="2400" b="1"/>
              <a:t>Two of the basic concepts you need for performing lexical statistics over a corpus</a:t>
            </a:r>
            <a:endParaRPr/>
          </a:p>
          <a:p>
            <a:pPr marL="0" lvl="0" indent="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Corpus size (N) - The number of tokens in the corpus</a:t>
            </a:r>
            <a:endParaRPr/>
          </a:p>
          <a:p>
            <a:pPr marL="342900" lvl="0" indent="-2286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Vocabulary size (V) - The number of types in the corpus</a:t>
            </a:r>
            <a:endParaRPr/>
          </a:p>
        </p:txBody>
      </p:sp>
      <p:sp>
        <p:nvSpPr>
          <p:cNvPr id="152" name="Google Shape;152;gefde9bd7e1_0_7"/>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efde9bd7e1_0_14"/>
          <p:cNvSpPr txBox="1">
            <a:spLocks noGrp="1"/>
          </p:cNvSpPr>
          <p:nvPr>
            <p:ph type="title"/>
          </p:nvPr>
        </p:nvSpPr>
        <p:spPr>
          <a:xfrm>
            <a:off x="303646" y="9432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262672"/>
                </a:solidFill>
              </a:rPr>
              <a:t>Metrics to Remember</a:t>
            </a:r>
            <a:endParaRPr/>
          </a:p>
        </p:txBody>
      </p:sp>
      <p:sp>
        <p:nvSpPr>
          <p:cNvPr id="159" name="Google Shape;159;gefde9bd7e1_0_14"/>
          <p:cNvSpPr txBox="1">
            <a:spLocks noGrp="1"/>
          </p:cNvSpPr>
          <p:nvPr>
            <p:ph type="body" idx="1"/>
          </p:nvPr>
        </p:nvSpPr>
        <p:spPr>
          <a:xfrm>
            <a:off x="611560" y="1411083"/>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sz="2000"/>
              <a:t>For any tokenized corpus, you can map each token to a type; for example, how many times the appears (the number of tokens of the type the), and so on. </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r>
              <a:rPr lang="en-US" sz="2000"/>
              <a:t>Once we have the word frequency distributions over a corpus, we can calculate two metrics: </a:t>
            </a:r>
            <a:endParaRPr/>
          </a:p>
          <a:p>
            <a:pPr marL="0" lvl="0" indent="0" algn="l" rtl="0">
              <a:spcBef>
                <a:spcPts val="480"/>
              </a:spcBef>
              <a:spcAft>
                <a:spcPts val="0"/>
              </a:spcAft>
              <a:buClr>
                <a:schemeClr val="dk1"/>
              </a:buClr>
              <a:buSzPts val="2400"/>
              <a:buFont typeface="Arial"/>
              <a:buNone/>
            </a:pPr>
            <a:r>
              <a:rPr lang="en-US" sz="2400"/>
              <a:t>	</a:t>
            </a:r>
            <a:r>
              <a:rPr lang="en-US" sz="2400">
                <a:solidFill>
                  <a:schemeClr val="lt2"/>
                </a:solidFill>
              </a:rPr>
              <a:t>- </a:t>
            </a:r>
            <a:r>
              <a:rPr lang="en-US" sz="1800">
                <a:solidFill>
                  <a:schemeClr val="lt2"/>
                </a:solidFill>
              </a:rPr>
              <a:t>the rank/frequency profile and </a:t>
            </a:r>
            <a:endParaRPr/>
          </a:p>
          <a:p>
            <a:pPr marL="0" lvl="0" indent="0" algn="l" rtl="0">
              <a:spcBef>
                <a:spcPts val="360"/>
              </a:spcBef>
              <a:spcAft>
                <a:spcPts val="0"/>
              </a:spcAft>
              <a:buClr>
                <a:schemeClr val="lt2"/>
              </a:buClr>
              <a:buSzPts val="1800"/>
              <a:buFont typeface="Arial"/>
              <a:buNone/>
            </a:pPr>
            <a:r>
              <a:rPr lang="en-US" sz="1800">
                <a:solidFill>
                  <a:schemeClr val="lt2"/>
                </a:solidFill>
              </a:rPr>
              <a:t>	- the frequency spectrum of the word frequencies.</a:t>
            </a:r>
            <a:endParaRPr/>
          </a:p>
        </p:txBody>
      </p:sp>
      <p:sp>
        <p:nvSpPr>
          <p:cNvPr id="160" name="Google Shape;160;gefde9bd7e1_0_14"/>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efde9bd7e1_0_21"/>
          <p:cNvSpPr txBox="1">
            <a:spLocks noGrp="1"/>
          </p:cNvSpPr>
          <p:nvPr>
            <p:ph type="title"/>
          </p:nvPr>
        </p:nvSpPr>
        <p:spPr>
          <a:xfrm>
            <a:off x="323528" y="9098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262672"/>
                </a:solidFill>
              </a:rPr>
              <a:t>Ranks and Frequency</a:t>
            </a:r>
            <a:endParaRPr/>
          </a:p>
        </p:txBody>
      </p:sp>
      <p:sp>
        <p:nvSpPr>
          <p:cNvPr id="167" name="Google Shape;167;gefde9bd7e1_0_21"/>
          <p:cNvSpPr txBox="1">
            <a:spLocks noGrp="1"/>
          </p:cNvSpPr>
          <p:nvPr>
            <p:ph type="body" idx="1"/>
          </p:nvPr>
        </p:nvSpPr>
        <p:spPr>
          <a:xfrm>
            <a:off x="583727" y="1366370"/>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sz="2000" b="1"/>
              <a:t>Rank/Frequency Profile: </a:t>
            </a:r>
            <a:endParaRPr/>
          </a:p>
          <a:p>
            <a:pPr marL="400050" lvl="1" indent="0" algn="l" rtl="0">
              <a:spcBef>
                <a:spcPts val="360"/>
              </a:spcBef>
              <a:spcAft>
                <a:spcPts val="0"/>
              </a:spcAft>
              <a:buClr>
                <a:schemeClr val="dk1"/>
              </a:buClr>
              <a:buSzPts val="1800"/>
              <a:buFont typeface="Arial"/>
              <a:buNone/>
            </a:pPr>
            <a:r>
              <a:rPr lang="en-US" sz="1800"/>
              <a:t>To get the rank/frequency profile, take the type from the frequency list and replace it with its rank, where the most frequent type is given rank 1, and so forth. </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r>
              <a:rPr lang="en-US" sz="2000" b="1"/>
              <a:t>Frequency Specterm:</a:t>
            </a:r>
            <a:r>
              <a:rPr lang="en-US" sz="2000"/>
              <a:t> </a:t>
            </a:r>
            <a:endParaRPr/>
          </a:p>
          <a:p>
            <a:pPr marL="400050" lvl="1" indent="0" algn="l" rtl="0">
              <a:spcBef>
                <a:spcPts val="360"/>
              </a:spcBef>
              <a:spcAft>
                <a:spcPts val="0"/>
              </a:spcAft>
              <a:buClr>
                <a:schemeClr val="dk1"/>
              </a:buClr>
              <a:buSzPts val="1800"/>
              <a:buFont typeface="Arial"/>
              <a:buNone/>
            </a:pPr>
            <a:r>
              <a:rPr lang="en-US" sz="1800"/>
              <a:t>To build a frequency spectrum, you simply calculate the number of types that have a specific fre­quency. </a:t>
            </a:r>
            <a:endParaRPr/>
          </a:p>
          <a:p>
            <a:pPr marL="0" lvl="0" indent="0" algn="l" rtl="0">
              <a:spcBef>
                <a:spcPts val="400"/>
              </a:spcBef>
              <a:spcAft>
                <a:spcPts val="0"/>
              </a:spcAft>
              <a:buClr>
                <a:schemeClr val="dk1"/>
              </a:buClr>
              <a:buSzPts val="2000"/>
              <a:buFont typeface="Arial"/>
              <a:buNone/>
            </a:pPr>
            <a:endParaRPr sz="2000"/>
          </a:p>
        </p:txBody>
      </p:sp>
      <p:sp>
        <p:nvSpPr>
          <p:cNvPr id="168" name="Google Shape;168;gefde9bd7e1_0_21"/>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4"/>
          <p:cNvSpPr txBox="1">
            <a:spLocks noGrp="1"/>
          </p:cNvSpPr>
          <p:nvPr>
            <p:ph type="title"/>
          </p:nvPr>
        </p:nvSpPr>
        <p:spPr>
          <a:xfrm>
            <a:off x="468313" y="260350"/>
            <a:ext cx="8229600" cy="792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accent2"/>
                </a:solidFill>
              </a:rPr>
              <a:t>Types of corpus annotation</a:t>
            </a:r>
            <a:endParaRPr/>
          </a:p>
        </p:txBody>
      </p:sp>
      <p:sp>
        <p:nvSpPr>
          <p:cNvPr id="347" name="Google Shape;347;p44"/>
          <p:cNvSpPr txBox="1">
            <a:spLocks noGrp="1"/>
          </p:cNvSpPr>
          <p:nvPr>
            <p:ph type="body" idx="1"/>
          </p:nvPr>
        </p:nvSpPr>
        <p:spPr>
          <a:xfrm>
            <a:off x="395288" y="1453282"/>
            <a:ext cx="8229600" cy="5072062"/>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800"/>
              <a:buFont typeface="Arial"/>
              <a:buChar char="•"/>
            </a:pPr>
            <a:r>
              <a:rPr lang="en-US" sz="2800" b="1"/>
              <a:t>Lexical level</a:t>
            </a:r>
            <a:endParaRPr/>
          </a:p>
          <a:p>
            <a:pPr marL="742950" lvl="1" indent="-285750" algn="l" rtl="0">
              <a:lnSpc>
                <a:spcPct val="80000"/>
              </a:lnSpc>
              <a:spcBef>
                <a:spcPts val="400"/>
              </a:spcBef>
              <a:spcAft>
                <a:spcPts val="0"/>
              </a:spcAft>
              <a:buClr>
                <a:srgbClr val="595959"/>
              </a:buClr>
              <a:buSzPts val="2000"/>
              <a:buFont typeface="Arial"/>
              <a:buChar char="–"/>
            </a:pPr>
            <a:r>
              <a:rPr lang="en-US" sz="2000">
                <a:solidFill>
                  <a:srgbClr val="595959"/>
                </a:solidFill>
              </a:rPr>
              <a:t>Tokenization </a:t>
            </a:r>
            <a:endParaRPr/>
          </a:p>
          <a:p>
            <a:pPr marL="742950" lvl="1" indent="-285750" algn="l" rtl="0">
              <a:lnSpc>
                <a:spcPct val="80000"/>
              </a:lnSpc>
              <a:spcBef>
                <a:spcPts val="400"/>
              </a:spcBef>
              <a:spcAft>
                <a:spcPts val="0"/>
              </a:spcAft>
              <a:buClr>
                <a:srgbClr val="595959"/>
              </a:buClr>
              <a:buSzPts val="2000"/>
              <a:buFont typeface="Arial"/>
              <a:buChar char="–"/>
            </a:pPr>
            <a:r>
              <a:rPr lang="en-US" sz="2000">
                <a:solidFill>
                  <a:srgbClr val="595959"/>
                </a:solidFill>
              </a:rPr>
              <a:t>Parts of speech (POS tagging)</a:t>
            </a:r>
            <a:endParaRPr/>
          </a:p>
          <a:p>
            <a:pPr marL="742950" lvl="1" indent="-285750" algn="l" rtl="0">
              <a:lnSpc>
                <a:spcPct val="80000"/>
              </a:lnSpc>
              <a:spcBef>
                <a:spcPts val="400"/>
              </a:spcBef>
              <a:spcAft>
                <a:spcPts val="0"/>
              </a:spcAft>
              <a:buClr>
                <a:srgbClr val="595959"/>
              </a:buClr>
              <a:buSzPts val="2000"/>
              <a:buFont typeface="Arial"/>
              <a:buChar char="–"/>
            </a:pPr>
            <a:r>
              <a:rPr lang="en-US" sz="2000">
                <a:solidFill>
                  <a:srgbClr val="595959"/>
                </a:solidFill>
              </a:rPr>
              <a:t>Lemmas (lemmatization)</a:t>
            </a:r>
            <a:endParaRPr/>
          </a:p>
          <a:p>
            <a:pPr marL="1143000" lvl="2" indent="-228600" algn="l" rtl="0">
              <a:lnSpc>
                <a:spcPct val="80000"/>
              </a:lnSpc>
              <a:spcBef>
                <a:spcPts val="400"/>
              </a:spcBef>
              <a:spcAft>
                <a:spcPts val="0"/>
              </a:spcAft>
              <a:buClr>
                <a:srgbClr val="595959"/>
              </a:buClr>
              <a:buSzPts val="2000"/>
              <a:buFont typeface="Arial"/>
              <a:buChar char="•"/>
            </a:pPr>
            <a:r>
              <a:rPr lang="en-US" sz="2000" i="1">
                <a:solidFill>
                  <a:srgbClr val="595959"/>
                </a:solidFill>
              </a:rPr>
              <a:t>stop, stopped, stops, stopping → stop</a:t>
            </a:r>
            <a:endParaRPr/>
          </a:p>
          <a:p>
            <a:pPr marL="742950" lvl="1" indent="-285750" algn="l" rtl="0">
              <a:lnSpc>
                <a:spcPct val="80000"/>
              </a:lnSpc>
              <a:spcBef>
                <a:spcPts val="400"/>
              </a:spcBef>
              <a:spcAft>
                <a:spcPts val="0"/>
              </a:spcAft>
              <a:buClr>
                <a:srgbClr val="595959"/>
              </a:buClr>
              <a:buSzPts val="2000"/>
              <a:buFont typeface="Arial"/>
              <a:buChar char="–"/>
            </a:pPr>
            <a:r>
              <a:rPr lang="en-US" sz="2000">
                <a:solidFill>
                  <a:srgbClr val="595959"/>
                </a:solidFill>
              </a:rPr>
              <a:t>Semantic fields (semantic annotation)</a:t>
            </a:r>
            <a:endParaRPr/>
          </a:p>
          <a:p>
            <a:pPr marL="1143000" lvl="2" indent="-228600" algn="l" rtl="0">
              <a:lnSpc>
                <a:spcPct val="80000"/>
              </a:lnSpc>
              <a:spcBef>
                <a:spcPts val="400"/>
              </a:spcBef>
              <a:spcAft>
                <a:spcPts val="0"/>
              </a:spcAft>
              <a:buClr>
                <a:srgbClr val="595959"/>
              </a:buClr>
              <a:buSzPts val="2000"/>
              <a:buFont typeface="Arial"/>
              <a:buChar char="•"/>
            </a:pPr>
            <a:r>
              <a:rPr lang="en-US" sz="2000" i="1">
                <a:solidFill>
                  <a:srgbClr val="595959"/>
                </a:solidFill>
              </a:rPr>
              <a:t>cricket</a:t>
            </a:r>
            <a:r>
              <a:rPr lang="en-US" sz="2000">
                <a:solidFill>
                  <a:srgbClr val="595959"/>
                </a:solidFill>
              </a:rPr>
              <a:t>: sport, insect</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efde9bd7e1_0_28"/>
          <p:cNvSpPr txBox="1">
            <a:spLocks noGrp="1"/>
          </p:cNvSpPr>
          <p:nvPr>
            <p:ph type="title"/>
          </p:nvPr>
        </p:nvSpPr>
        <p:spPr>
          <a:xfrm>
            <a:off x="302840" y="26695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262672"/>
                </a:solidFill>
              </a:rPr>
              <a:t>Ranks and Frequency</a:t>
            </a:r>
            <a:endParaRPr/>
          </a:p>
        </p:txBody>
      </p:sp>
      <p:sp>
        <p:nvSpPr>
          <p:cNvPr id="175" name="Google Shape;175;gefde9bd7e1_0_28"/>
          <p:cNvSpPr txBox="1">
            <a:spLocks noGrp="1"/>
          </p:cNvSpPr>
          <p:nvPr>
            <p:ph type="body" idx="1"/>
          </p:nvPr>
        </p:nvSpPr>
        <p:spPr>
          <a:xfrm>
            <a:off x="577513" y="1481518"/>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sz="2000"/>
              <a:t>In the Brown Corpus, about half of the vocabulary size is made up of words that occur only once.</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r>
              <a:rPr lang="en-US" sz="2000"/>
              <a:t>The first thing one notices with these metrics is that the top few frequency ranks are taken up by function words (i.e., words such as the, a, and and; prepositions; etc.). </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r>
              <a:rPr lang="en-US" sz="2000"/>
              <a:t>In the Brown Corpus, the 10 top-ranked words make up 23% of the total corpus size (Baroni 2009). </a:t>
            </a:r>
            <a:endParaRPr/>
          </a:p>
          <a:p>
            <a:pPr marL="0" lvl="0" indent="0" algn="l" rtl="0">
              <a:spcBef>
                <a:spcPts val="400"/>
              </a:spcBef>
              <a:spcAft>
                <a:spcPts val="0"/>
              </a:spcAft>
              <a:buClr>
                <a:schemeClr val="dk1"/>
              </a:buClr>
              <a:buSzPts val="2000"/>
              <a:buFont typeface="Arial"/>
              <a:buNone/>
            </a:pPr>
            <a:endParaRPr sz="2000"/>
          </a:p>
        </p:txBody>
      </p:sp>
      <p:sp>
        <p:nvSpPr>
          <p:cNvPr id="176" name="Google Shape;176;gefde9bd7e1_0_28"/>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efde9bd7e1_0_35"/>
          <p:cNvSpPr txBox="1">
            <a:spLocks noGrp="1"/>
          </p:cNvSpPr>
          <p:nvPr>
            <p:ph type="title"/>
          </p:nvPr>
        </p:nvSpPr>
        <p:spPr>
          <a:xfrm>
            <a:off x="323528" y="118276"/>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262672"/>
                </a:solidFill>
              </a:rPr>
              <a:t>Ranks and Frequency</a:t>
            </a:r>
            <a:endParaRPr/>
          </a:p>
        </p:txBody>
      </p:sp>
      <p:sp>
        <p:nvSpPr>
          <p:cNvPr id="183" name="Google Shape;183;gefde9bd7e1_0_35"/>
          <p:cNvSpPr txBox="1">
            <a:spLocks noGrp="1"/>
          </p:cNvSpPr>
          <p:nvPr>
            <p:ph type="body" idx="1"/>
          </p:nvPr>
        </p:nvSpPr>
        <p:spPr>
          <a:xfrm>
            <a:off x="457200" y="1370140"/>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sz="2000"/>
              <a:t>Another observation is that the bottom-ranked words display lots of ties in frequency. </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r>
              <a:rPr lang="en-US" sz="2000"/>
              <a:t>For example, in the frequency table for the IMDb corpus, the number of hapax legomena (words appearing only once in the corpus) is over 8,000.</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r>
              <a:rPr lang="en-US" sz="2000"/>
              <a:t>The mean or average frequency hides huge deviations. </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r>
              <a:rPr lang="en-US" sz="2000"/>
              <a:t>In Brown, the average frequency of a type is 19 tokens, but the mean is increased because of a few very frequent types. </a:t>
            </a:r>
            <a:endParaRPr/>
          </a:p>
        </p:txBody>
      </p:sp>
      <p:sp>
        <p:nvSpPr>
          <p:cNvPr id="184" name="Google Shape;184;gefde9bd7e1_0_35"/>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efde9bd7e1_0_42"/>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262672"/>
                </a:solidFill>
              </a:rPr>
              <a:t>Frequency Distribution of IMDB Corpus </a:t>
            </a:r>
            <a:endParaRPr/>
          </a:p>
        </p:txBody>
      </p:sp>
      <p:sp>
        <p:nvSpPr>
          <p:cNvPr id="191" name="Google Shape;191;gefde9bd7e1_0_42"/>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92" name="Google Shape;192;gefde9bd7e1_0_42"/>
          <p:cNvSpPr/>
          <p:nvPr/>
        </p:nvSpPr>
        <p:spPr>
          <a:xfrm>
            <a:off x="2483768" y="4874819"/>
            <a:ext cx="4572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Frequency distribution in the IMDB corpus</a:t>
            </a:r>
            <a:endParaRPr sz="1800">
              <a:solidFill>
                <a:schemeClr val="dk1"/>
              </a:solidFill>
              <a:latin typeface="Arial"/>
              <a:ea typeface="Arial"/>
              <a:cs typeface="Arial"/>
              <a:sym typeface="Arial"/>
            </a:endParaRPr>
          </a:p>
        </p:txBody>
      </p:sp>
      <p:pic>
        <p:nvPicPr>
          <p:cNvPr id="193" name="Google Shape;193;gefde9bd7e1_0_42" descr="A close up of a map&#10;&#10;Description automatically generated"/>
          <p:cNvPicPr preferRelativeResize="0">
            <a:picLocks noGrp="1"/>
          </p:cNvPicPr>
          <p:nvPr>
            <p:ph type="body" idx="1"/>
          </p:nvPr>
        </p:nvPicPr>
        <p:blipFill rotWithShape="1">
          <a:blip r:embed="rId3">
            <a:alphaModFix/>
          </a:blip>
          <a:srcRect/>
          <a:stretch/>
        </p:blipFill>
        <p:spPr>
          <a:xfrm>
            <a:off x="1416050" y="1370798"/>
            <a:ext cx="6312000" cy="318780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efde9bd7e1_0_50"/>
          <p:cNvSpPr txBox="1">
            <a:spLocks noGrp="1"/>
          </p:cNvSpPr>
          <p:nvPr>
            <p:ph type="title"/>
          </p:nvPr>
        </p:nvSpPr>
        <p:spPr>
          <a:xfrm>
            <a:off x="323528" y="9432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262672"/>
                </a:solidFill>
              </a:rPr>
              <a:t>Zipf’s Law</a:t>
            </a:r>
            <a:endParaRPr/>
          </a:p>
        </p:txBody>
      </p:sp>
      <p:sp>
        <p:nvSpPr>
          <p:cNvPr id="200" name="Google Shape;200;gefde9bd7e1_0_50"/>
          <p:cNvSpPr txBox="1">
            <a:spLocks noGrp="1"/>
          </p:cNvSpPr>
          <p:nvPr>
            <p:ph type="body" idx="1"/>
          </p:nvPr>
        </p:nvSpPr>
        <p:spPr>
          <a:xfrm>
            <a:off x="585031" y="1074270"/>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endParaRPr sz="1800"/>
          </a:p>
          <a:p>
            <a:pPr marL="0" lvl="0" indent="0" algn="l" rtl="0">
              <a:spcBef>
                <a:spcPts val="400"/>
              </a:spcBef>
              <a:spcAft>
                <a:spcPts val="0"/>
              </a:spcAft>
              <a:buClr>
                <a:schemeClr val="dk1"/>
              </a:buClr>
              <a:buSzPts val="2000"/>
              <a:buFont typeface="Arial"/>
              <a:buNone/>
            </a:pPr>
            <a:r>
              <a:rPr lang="en-US" sz="2000"/>
              <a:t>The uneven distribution of word types shown in the preceding section was first pointed out over a variety of datasets by George Zipf in 1949. </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r>
              <a:rPr lang="en-US" sz="2000"/>
              <a:t>He noticed that frequency of a word, f(w), appears as a nonlinearly decreasing function of the rank of the word, r(w), in a corpus, and formulated the following relationship between these two variables:</a:t>
            </a:r>
            <a:endParaRPr/>
          </a:p>
        </p:txBody>
      </p:sp>
      <p:sp>
        <p:nvSpPr>
          <p:cNvPr id="201" name="Google Shape;201;gefde9bd7e1_0_50"/>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202" name="Google Shape;202;gefde9bd7e1_0_50" descr="A picture containing text&#10;&#10;Description automatically generated"/>
          <p:cNvPicPr preferRelativeResize="0"/>
          <p:nvPr/>
        </p:nvPicPr>
        <p:blipFill rotWithShape="1">
          <a:blip r:embed="rId3">
            <a:alphaModFix/>
          </a:blip>
          <a:srcRect/>
          <a:stretch/>
        </p:blipFill>
        <p:spPr>
          <a:xfrm>
            <a:off x="3339778" y="3647541"/>
            <a:ext cx="2197100" cy="97790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efde9bd7e1_0_58"/>
          <p:cNvSpPr txBox="1">
            <a:spLocks noGrp="1"/>
          </p:cNvSpPr>
          <p:nvPr>
            <p:ph type="title"/>
          </p:nvPr>
        </p:nvSpPr>
        <p:spPr>
          <a:xfrm>
            <a:off x="323528" y="9432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262672"/>
                </a:solidFill>
              </a:rPr>
              <a:t>Zipf’s Law</a:t>
            </a:r>
            <a:endParaRPr/>
          </a:p>
        </p:txBody>
      </p:sp>
      <p:sp>
        <p:nvSpPr>
          <p:cNvPr id="209" name="Google Shape;209;gefde9bd7e1_0_58"/>
          <p:cNvSpPr txBox="1">
            <a:spLocks noGrp="1"/>
          </p:cNvSpPr>
          <p:nvPr>
            <p:ph type="body" idx="1"/>
          </p:nvPr>
        </p:nvSpPr>
        <p:spPr>
          <a:xfrm>
            <a:off x="585031" y="1074270"/>
            <a:ext cx="8229600" cy="5102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endParaRPr sz="1800"/>
          </a:p>
        </p:txBody>
      </p:sp>
      <p:sp>
        <p:nvSpPr>
          <p:cNvPr id="210" name="Google Shape;210;gefde9bd7e1_0_58"/>
          <p:cNvSpPr/>
          <p:nvPr/>
        </p:nvSpPr>
        <p:spPr>
          <a:xfrm>
            <a:off x="302840" y="1054477"/>
            <a:ext cx="85176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211" name="Google Shape;211;gefde9bd7e1_0_58" descr="A picture containing text&#10;&#10;Description automatically generated"/>
          <p:cNvPicPr preferRelativeResize="0"/>
          <p:nvPr/>
        </p:nvPicPr>
        <p:blipFill rotWithShape="1">
          <a:blip r:embed="rId3">
            <a:alphaModFix/>
          </a:blip>
          <a:srcRect/>
          <a:stretch/>
        </p:blipFill>
        <p:spPr>
          <a:xfrm>
            <a:off x="3131840" y="1377642"/>
            <a:ext cx="2197100" cy="977900"/>
          </a:xfrm>
          <a:prstGeom prst="rect">
            <a:avLst/>
          </a:prstGeom>
          <a:noFill/>
          <a:ln>
            <a:noFill/>
          </a:ln>
        </p:spPr>
      </p:pic>
      <p:sp>
        <p:nvSpPr>
          <p:cNvPr id="212" name="Google Shape;212;gefde9bd7e1_0_58"/>
          <p:cNvSpPr/>
          <p:nvPr/>
        </p:nvSpPr>
        <p:spPr>
          <a:xfrm>
            <a:off x="801055" y="2459402"/>
            <a:ext cx="7797600" cy="3693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 is a constant that is determined by the particulars of the corpus, but for now, let’s say that it’s the frequency of the most frequent word in the corpus.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Let’s assume that a is 1; then we can quickly see how frequency decreases with rank.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Notice that the law is a power law: frequency is a function of the negative power of rank, –a.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So the first word in the ranking occurs about twice as often as the second word in the ranking, and three times as often as the third word in the ranking, and so on.</a:t>
            </a:r>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12214</TotalTime>
  <Words>7515</Words>
  <Application>Microsoft Macintosh PowerPoint</Application>
  <PresentationFormat>On-screen Show (4:3)</PresentationFormat>
  <Paragraphs>977</Paragraphs>
  <Slides>94</Slides>
  <Notes>94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94</vt:i4>
      </vt:variant>
    </vt:vector>
  </HeadingPairs>
  <TitlesOfParts>
    <vt:vector size="100" baseType="lpstr">
      <vt:lpstr>Arial</vt:lpstr>
      <vt:lpstr>Calibri</vt:lpstr>
      <vt:lpstr>Comic Sans MS</vt:lpstr>
      <vt:lpstr>Noto Sans Symbols</vt:lpstr>
      <vt:lpstr>Times New Roman</vt:lpstr>
      <vt:lpstr>Default Design</vt:lpstr>
      <vt:lpstr>NLP 220  Data Science and Machine Learning Fundamentals  Lecture 9</vt:lpstr>
      <vt:lpstr>Corpus annotation</vt:lpstr>
      <vt:lpstr>Terminology</vt:lpstr>
      <vt:lpstr>Why annotate a corpus?</vt:lpstr>
      <vt:lpstr>How are corpora annotated?</vt:lpstr>
      <vt:lpstr>Leech’s 7 maxims of annotation </vt:lpstr>
      <vt:lpstr>Leech’s 7 maxims of annotation </vt:lpstr>
      <vt:lpstr>Types of corpus annotation</vt:lpstr>
      <vt:lpstr>Types of corpus annotation</vt:lpstr>
      <vt:lpstr>Tagging</vt:lpstr>
      <vt:lpstr>Tagging Example</vt:lpstr>
      <vt:lpstr>A TEI Document at the Textual Level</vt:lpstr>
      <vt:lpstr>POS Tagging: POSTagger</vt:lpstr>
      <vt:lpstr>POS Tagging: Claws C5</vt:lpstr>
      <vt:lpstr>POS Tagging: Claws C7</vt:lpstr>
      <vt:lpstr>Types of corpus annotation</vt:lpstr>
      <vt:lpstr>Parsing</vt:lpstr>
      <vt:lpstr>Semantic Annotation</vt:lpstr>
      <vt:lpstr>Semantic Annotation</vt:lpstr>
      <vt:lpstr>Semantic Annotation</vt:lpstr>
      <vt:lpstr>Types of corpus annotation</vt:lpstr>
      <vt:lpstr>Types of corpus annotation</vt:lpstr>
      <vt:lpstr>PowerPoint Presentation</vt:lpstr>
      <vt:lpstr>References</vt:lpstr>
      <vt:lpstr>NLTK Corpora</vt:lpstr>
      <vt:lpstr>Available CORPUS from NLTK</vt:lpstr>
      <vt:lpstr>NLTK Corpus</vt:lpstr>
      <vt:lpstr>NLTK Corpus Readers </vt:lpstr>
      <vt:lpstr>NLTK Corpus</vt:lpstr>
      <vt:lpstr>NLTK Corpus</vt:lpstr>
      <vt:lpstr>NLTK Corpus</vt:lpstr>
      <vt:lpstr>NLTK Corpus</vt:lpstr>
      <vt:lpstr>NLTK Corpus</vt:lpstr>
      <vt:lpstr>NLTK Corpus (cont.)</vt:lpstr>
      <vt:lpstr>NLTK Corpus</vt:lpstr>
      <vt:lpstr>NLTK Corpus</vt:lpstr>
      <vt:lpstr>NLTK Corpus</vt:lpstr>
      <vt:lpstr>NLTK Corpus</vt:lpstr>
      <vt:lpstr>NLTK Corpus</vt:lpstr>
      <vt:lpstr>NLTK Corpus</vt:lpstr>
      <vt:lpstr>NLTK Corpus</vt:lpstr>
      <vt:lpstr>NLTK Corpus</vt:lpstr>
      <vt:lpstr>NLTK Corpus</vt:lpstr>
      <vt:lpstr>NLTK Corpus</vt:lpstr>
      <vt:lpstr>NLTK Corpus</vt:lpstr>
      <vt:lpstr>NLTK Corpus</vt:lpstr>
      <vt:lpstr>NLTK Corpus</vt:lpstr>
      <vt:lpstr>NLTK Corpora in other languages</vt:lpstr>
      <vt:lpstr>NLTK Corpora in other languages</vt:lpstr>
      <vt:lpstr>Few other Plaintext Corpora</vt:lpstr>
      <vt:lpstr>Chunked Corpora </vt:lpstr>
      <vt:lpstr>PowerPoint Presentation</vt:lpstr>
      <vt:lpstr>PowerPoint Presentation</vt:lpstr>
      <vt:lpstr>PowerPoint Presentation</vt:lpstr>
      <vt:lpstr>PowerPoint Presentation</vt:lpstr>
      <vt:lpstr>PowerPoint Presentation</vt:lpstr>
      <vt:lpstr>PowerPoint Presentation</vt:lpstr>
      <vt:lpstr>Additional Language Resources </vt:lpstr>
      <vt:lpstr>Language Resources</vt:lpstr>
      <vt:lpstr>Language Resources</vt:lpstr>
      <vt:lpstr>Few Other Datasets </vt:lpstr>
      <vt:lpstr>ISEAR Dataset </vt:lpstr>
      <vt:lpstr>ISEAR Dataset </vt:lpstr>
      <vt:lpstr>ISEAR Dataset </vt:lpstr>
      <vt:lpstr>Sentiment TreeBank Dataset </vt:lpstr>
      <vt:lpstr>SEMEVAL Dataset </vt:lpstr>
      <vt:lpstr>SEMEVAL Dataset </vt:lpstr>
      <vt:lpstr>SEMEVAL Dataset </vt:lpstr>
      <vt:lpstr>SEMEVAL Dataset </vt:lpstr>
      <vt:lpstr>SEMEVAL Dataset </vt:lpstr>
      <vt:lpstr>SEMEVAL Dataset </vt:lpstr>
      <vt:lpstr>SEMEVAL Dataset </vt:lpstr>
      <vt:lpstr>SEMEVAL Dataset </vt:lpstr>
      <vt:lpstr>SEMEVAL Dataset </vt:lpstr>
      <vt:lpstr>SEMEVAL Dataset </vt:lpstr>
      <vt:lpstr>CONLL-2003 Dataset </vt:lpstr>
      <vt:lpstr>CONLL-2003 Dataset </vt:lpstr>
      <vt:lpstr>CONLL-2003 Dataset </vt:lpstr>
      <vt:lpstr>CONLL-2003 Dataset </vt:lpstr>
      <vt:lpstr>OntoNotes Dataset </vt:lpstr>
      <vt:lpstr>OntoNotes Dataset </vt:lpstr>
      <vt:lpstr>Corpus Analytics  </vt:lpstr>
      <vt:lpstr>Corpus analytics </vt:lpstr>
      <vt:lpstr>Corpus analytics </vt:lpstr>
      <vt:lpstr>Corpus analytics </vt:lpstr>
      <vt:lpstr>Corpus analytics </vt:lpstr>
      <vt:lpstr>Metrics to Remember</vt:lpstr>
      <vt:lpstr>Metrics to Remember</vt:lpstr>
      <vt:lpstr>Ranks and Frequency</vt:lpstr>
      <vt:lpstr>Ranks and Frequency</vt:lpstr>
      <vt:lpstr>Ranks and Frequency</vt:lpstr>
      <vt:lpstr>Frequency Distribution of IMDB Corpus </vt:lpstr>
      <vt:lpstr>Zipf’s Law</vt:lpstr>
      <vt:lpstr>Zipf’s Law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220  Data Collection, Wrangling and Crowdsourcing  Lecture 2</dc:title>
  <dc:creator>Richard Xiao</dc:creator>
  <cp:lastModifiedBy>Jalal Mahmud</cp:lastModifiedBy>
  <cp:revision>36</cp:revision>
  <dcterms:created xsi:type="dcterms:W3CDTF">2007-12-28T20:36:17Z</dcterms:created>
  <dcterms:modified xsi:type="dcterms:W3CDTF">2022-10-20T22:54:25Z</dcterms:modified>
</cp:coreProperties>
</file>