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329" r:id="rId3"/>
    <p:sldId id="259" r:id="rId4"/>
    <p:sldId id="263" r:id="rId5"/>
    <p:sldId id="326" r:id="rId6"/>
    <p:sldId id="330" r:id="rId7"/>
    <p:sldId id="331" r:id="rId8"/>
    <p:sldId id="332" r:id="rId9"/>
    <p:sldId id="333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3" r:id="rId26"/>
    <p:sldId id="294" r:id="rId27"/>
    <p:sldId id="295" r:id="rId28"/>
    <p:sldId id="296" r:id="rId29"/>
    <p:sldId id="297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308" r:id="rId40"/>
    <p:sldId id="309" r:id="rId41"/>
    <p:sldId id="310" r:id="rId42"/>
    <p:sldId id="353" r:id="rId43"/>
    <p:sldId id="312" r:id="rId44"/>
    <p:sldId id="354" r:id="rId45"/>
    <p:sldId id="260" r:id="rId46"/>
    <p:sldId id="261" r:id="rId47"/>
    <p:sldId id="262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8" r:id="rId62"/>
    <p:sldId id="369" r:id="rId63"/>
    <p:sldId id="370" r:id="rId64"/>
    <p:sldId id="371" r:id="rId65"/>
    <p:sldId id="372" r:id="rId66"/>
    <p:sldId id="373" r:id="rId67"/>
    <p:sldId id="374" r:id="rId68"/>
    <p:sldId id="375" r:id="rId69"/>
    <p:sldId id="376" r:id="rId70"/>
    <p:sldId id="377" r:id="rId7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655"/>
  </p:normalViewPr>
  <p:slideViewPr>
    <p:cSldViewPr>
      <p:cViewPr varScale="1">
        <p:scale>
          <a:sx n="122" d="100"/>
          <a:sy n="122" d="100"/>
        </p:scale>
        <p:origin x="7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5CC63-E6C1-844C-86DF-857E848F7E7A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87CD-335C-BF4B-8039-2580F3C16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76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f2fdf121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gf2fdf121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6" name="Google Shape;456;gf2fdf121c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13f16700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f13f16700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8" name="Google Shape;148;gf13f16700f_0_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06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3f16700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56" name="Google Shape;156;gf13f16700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645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3f16700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f13f16700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64" name="Google Shape;164;gf13f16700f_0_2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6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13f16700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2" name="Google Shape;172;gf13f16700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84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13f16700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f13f16700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1" name="Google Shape;181;gf13f16700f_0_2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97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13f16700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f13f16700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2" name="Google Shape;192;gf13f16700f_0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6637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13f16700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0" name="Google Shape;200;gf13f16700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1" name="Google Shape;201;gf13f16700f_0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3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13f16700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gf13f16700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09" name="Google Shape;209;gf13f16700f_0_2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5492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13f16700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7" name="Google Shape;217;gf13f16700f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8" name="Google Shape;218;gf13f16700f_0_2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93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13f16700f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gf13f16700f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8" name="Google Shape;228;gf13f16700f_0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167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2fdf121c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2fdf121c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13f16700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gf13f16700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7" name="Google Shape;237;gf13f16700f_0_2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87040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13f16700f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gf13f16700f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46" name="Google Shape;246;gf13f16700f_0_2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72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13f16700f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gf13f16700f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56" name="Google Shape;256;gf13f16700f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714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f13f16700f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gf13f16700f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66" name="Google Shape;266;gf13f16700f_0_3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755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13f16700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6" name="Google Shape;276;gf13f16700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77" name="Google Shape;277;gf13f16700f_0_3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66507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f13f16700f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6" name="Google Shape;286;gf13f16700f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7" name="Google Shape;287;gf13f16700f_0_3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353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13f16700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7" name="Google Shape;297;gf13f16700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8" name="Google Shape;298;gf13f16700f_0_3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30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13f16700f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f13f16700f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8" name="Google Shape;308;gf13f16700f_0_3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4698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13f16700f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gf13f16700f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20" name="Google Shape;320;gf13f16700f_0_3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5211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13f16700f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0" name="Google Shape;330;gf13f16700f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1" name="Google Shape;331;gf13f16700f_0_3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26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2fdf121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f2fdf121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13f16700f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2" name="Google Shape;342;gf13f16700f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3" name="Google Shape;343;gf13f16700f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194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13f1670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2" name="Google Shape;352;gf13f1670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gf13f16700f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867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3f16700f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3" name="Google Shape;363;gf13f16700f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4" name="Google Shape;364;gf13f16700f_0_4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193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2fdf121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f2fdf121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2fdf121c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gf2fdf121c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f2fdf121cd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13f16700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3" name="Google Shape;113;gf13f16700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76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13f16700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0" name="Google Shape;120;gf13f16700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294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13f16700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f13f16700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1" name="Google Shape;131;gf13f16700f_0_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639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13f16700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8" name="Google Shape;138;gf13f16700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9" name="Google Shape;139;gf13f16700f_0_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510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41702" y="1843532"/>
            <a:ext cx="8308594" cy="1586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70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87649" y="4827460"/>
            <a:ext cx="1427459" cy="1452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0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7225" y="611124"/>
            <a:ext cx="1087754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72C4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4820"/>
            <a:ext cx="6325234" cy="1830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rc.ucsc.edu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" TargetMode="External"/><Relationship Id="rId2" Type="http://schemas.openxmlformats.org/officeDocument/2006/relationships/hyperlink" Target="https://nlp.stanford.edu/fsnlp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?highlight=csv#csv-fmt-para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28800" y="220671"/>
            <a:ext cx="9595295" cy="3084178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17170" marR="5080" indent="-205104">
              <a:lnSpc>
                <a:spcPts val="5810"/>
              </a:lnSpc>
              <a:spcBef>
                <a:spcPts val="850"/>
              </a:spcBef>
            </a:pPr>
            <a:r>
              <a:rPr lang="en-US" spc="-250" dirty="0"/>
              <a:t> </a:t>
            </a:r>
            <a:r>
              <a:rPr spc="-250" dirty="0"/>
              <a:t>NLP </a:t>
            </a:r>
            <a:r>
              <a:rPr lang="en-US" spc="-95" dirty="0"/>
              <a:t>220</a:t>
            </a:r>
            <a:r>
              <a:rPr spc="-95" dirty="0"/>
              <a:t> </a:t>
            </a:r>
            <a:br>
              <a:rPr lang="en-US" spc="-95" dirty="0"/>
            </a:br>
            <a:br>
              <a:rPr lang="en-US" spc="-95" dirty="0"/>
            </a:br>
            <a:r>
              <a:rPr lang="en-US" spc="-130" dirty="0"/>
              <a:t>Data Science and Machine Learning Fundamentals  </a:t>
            </a:r>
            <a:endParaRPr spc="-235" dirty="0"/>
          </a:p>
        </p:txBody>
      </p:sp>
      <p:sp>
        <p:nvSpPr>
          <p:cNvPr id="3" name="object 3"/>
          <p:cNvSpPr txBox="1"/>
          <p:nvPr/>
        </p:nvSpPr>
        <p:spPr>
          <a:xfrm>
            <a:off x="5196205" y="5668474"/>
            <a:ext cx="112839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Arial"/>
                <a:cs typeface="Arial"/>
              </a:rPr>
              <a:t>Fall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202</a:t>
            </a:r>
            <a:r>
              <a:rPr lang="en-US" sz="2400" spc="-125" dirty="0">
                <a:latin typeface="Arial"/>
                <a:cs typeface="Arial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-1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A8012D-A544-7703-FD95-C8F6429AF59B}"/>
              </a:ext>
            </a:extLst>
          </p:cNvPr>
          <p:cNvSpPr/>
          <p:nvPr/>
        </p:nvSpPr>
        <p:spPr>
          <a:xfrm>
            <a:off x="3476605" y="6057042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Slides from NLP 243 (2021) - </a:t>
            </a:r>
            <a:r>
              <a:rPr lang="en-US" dirty="0" err="1">
                <a:latin typeface="Arial" panose="020B0604020202020204" pitchFamily="34" charset="0"/>
              </a:rPr>
              <a:t>Dilek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</a:rPr>
              <a:t>Hakkani</a:t>
            </a:r>
            <a:r>
              <a:rPr lang="en-US" dirty="0">
                <a:latin typeface="Arial" panose="020B0604020202020204" pitchFamily="34" charset="0"/>
              </a:rPr>
              <a:t>-Tur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10F4E-923D-2929-4050-D50CE94A9B87}"/>
              </a:ext>
            </a:extLst>
          </p:cNvPr>
          <p:cNvSpPr txBox="1"/>
          <p:nvPr/>
        </p:nvSpPr>
        <p:spPr>
          <a:xfrm>
            <a:off x="3776070" y="3553152"/>
            <a:ext cx="7698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spc="-130" dirty="0"/>
              <a:t>	    Lecture 1</a:t>
            </a:r>
          </a:p>
          <a:p>
            <a:endParaRPr lang="en-US" sz="3200" spc="-130" dirty="0"/>
          </a:p>
          <a:p>
            <a:r>
              <a:rPr lang="en-US" sz="3200" spc="-130" dirty="0"/>
              <a:t>	Jalal Mahmud 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18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0070C0"/>
                </a:solidFill>
              </a:rPr>
              <a:t>What </a:t>
            </a:r>
            <a:r>
              <a:rPr spc="-30" dirty="0">
                <a:solidFill>
                  <a:srgbClr val="0070C0"/>
                </a:solidFill>
              </a:rPr>
              <a:t>is Machine</a:t>
            </a:r>
            <a:r>
              <a:rPr spc="95" dirty="0">
                <a:solidFill>
                  <a:srgbClr val="0070C0"/>
                </a:solidFill>
              </a:rPr>
              <a:t> </a:t>
            </a:r>
            <a:r>
              <a:rPr spc="-25" dirty="0">
                <a:solidFill>
                  <a:srgbClr val="0070C0"/>
                </a:solidFill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854690" cy="191077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08648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0" dirty="0">
                <a:latin typeface="Trebuchet MS"/>
                <a:cs typeface="Trebuchet MS"/>
              </a:rPr>
              <a:t>Machine </a:t>
            </a:r>
            <a:r>
              <a:rPr sz="2800" b="1" spc="-150" dirty="0">
                <a:latin typeface="Trebuchet MS"/>
                <a:cs typeface="Trebuchet MS"/>
              </a:rPr>
              <a:t>learning </a:t>
            </a:r>
            <a:r>
              <a:rPr sz="2800" spc="-45" dirty="0">
                <a:latin typeface="Arial"/>
                <a:cs typeface="Arial"/>
              </a:rPr>
              <a:t>(</a:t>
            </a:r>
            <a:r>
              <a:rPr sz="2800" b="1" spc="-45" dirty="0">
                <a:latin typeface="Trebuchet MS"/>
                <a:cs typeface="Trebuchet MS"/>
              </a:rPr>
              <a:t>ML</a:t>
            </a:r>
            <a:r>
              <a:rPr sz="2800" spc="-45" dirty="0">
                <a:latin typeface="Arial"/>
                <a:cs typeface="Arial"/>
              </a:rPr>
              <a:t>)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field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artificial </a:t>
            </a:r>
            <a:r>
              <a:rPr sz="2800" spc="-85" dirty="0">
                <a:latin typeface="Arial"/>
                <a:cs typeface="Arial"/>
              </a:rPr>
              <a:t>intelligence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40" dirty="0">
                <a:latin typeface="Arial"/>
                <a:cs typeface="Arial"/>
              </a:rPr>
              <a:t>develops </a:t>
            </a:r>
            <a:r>
              <a:rPr sz="2800" b="1" spc="-135" dirty="0">
                <a:latin typeface="Trebuchet MS"/>
                <a:cs typeface="Trebuchet MS"/>
              </a:rPr>
              <a:t>algorithms </a:t>
            </a:r>
            <a:r>
              <a:rPr sz="2800" b="1" spc="-130" dirty="0">
                <a:latin typeface="Trebuchet MS"/>
                <a:cs typeface="Trebuchet MS"/>
              </a:rPr>
              <a:t>and </a:t>
            </a:r>
            <a:r>
              <a:rPr sz="2800" b="1" spc="-155" dirty="0">
                <a:latin typeface="Trebuchet MS"/>
                <a:cs typeface="Trebuchet MS"/>
              </a:rPr>
              <a:t>statistical </a:t>
            </a:r>
            <a:r>
              <a:rPr sz="2800" b="1" spc="-130" dirty="0">
                <a:latin typeface="Trebuchet MS"/>
                <a:cs typeface="Trebuchet MS"/>
              </a:rPr>
              <a:t>models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b="1" spc="-165" dirty="0">
                <a:latin typeface="Trebuchet MS"/>
                <a:cs typeface="Trebuchet MS"/>
              </a:rPr>
              <a:t>computers </a:t>
            </a:r>
            <a:r>
              <a:rPr sz="2800" spc="-185" dirty="0">
                <a:latin typeface="Arial"/>
                <a:cs typeface="Arial"/>
              </a:rPr>
              <a:t>use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2830"/>
              </a:lnSpc>
            </a:pPr>
            <a:r>
              <a:rPr sz="2800" b="1" spc="-165" dirty="0">
                <a:latin typeface="Trebuchet MS"/>
                <a:cs typeface="Trebuchet MS"/>
              </a:rPr>
              <a:t>perform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b="1" spc="-110" dirty="0">
                <a:latin typeface="Trebuchet MS"/>
                <a:cs typeface="Trebuchet MS"/>
              </a:rPr>
              <a:t>a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specific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task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5" dirty="0">
                <a:latin typeface="Arial"/>
                <a:cs typeface="Arial"/>
              </a:rPr>
              <a:t>without</a:t>
            </a:r>
            <a:r>
              <a:rPr sz="2800" spc="-140" dirty="0">
                <a:latin typeface="Arial"/>
                <a:cs typeface="Arial"/>
              </a:rPr>
              <a:t> using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explicit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instructions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(i.e.,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coding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specific </a:t>
            </a:r>
            <a:r>
              <a:rPr sz="2800" spc="-160" dirty="0">
                <a:latin typeface="Arial"/>
                <a:cs typeface="Arial"/>
              </a:rPr>
              <a:t>steps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performing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task), </a:t>
            </a:r>
            <a:r>
              <a:rPr sz="2800" spc="-90" dirty="0">
                <a:latin typeface="Arial"/>
                <a:cs typeface="Arial"/>
              </a:rPr>
              <a:t>relying on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patterns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00" dirty="0">
                <a:latin typeface="Arial"/>
                <a:cs typeface="Arial"/>
              </a:rPr>
              <a:t>inference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instead.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66648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0" dirty="0">
                <a:solidFill>
                  <a:srgbClr val="0070C0"/>
                </a:solidFill>
              </a:rPr>
              <a:t>Example </a:t>
            </a:r>
            <a:r>
              <a:rPr spc="-105" dirty="0">
                <a:solidFill>
                  <a:srgbClr val="0070C0"/>
                </a:solidFill>
              </a:rPr>
              <a:t>Task: </a:t>
            </a:r>
            <a:r>
              <a:rPr spc="-40" dirty="0">
                <a:solidFill>
                  <a:srgbClr val="0070C0"/>
                </a:solidFill>
              </a:rPr>
              <a:t>Sentiment </a:t>
            </a:r>
            <a:r>
              <a:rPr spc="-30" dirty="0">
                <a:solidFill>
                  <a:srgbClr val="0070C0"/>
                </a:solidFill>
              </a:rPr>
              <a:t>Detection </a:t>
            </a:r>
            <a:r>
              <a:rPr spc="-65" dirty="0">
                <a:solidFill>
                  <a:srgbClr val="0070C0"/>
                </a:solidFill>
              </a:rPr>
              <a:t>for  </a:t>
            </a:r>
            <a:r>
              <a:rPr spc="-45" dirty="0">
                <a:solidFill>
                  <a:srgbClr val="0070C0"/>
                </a:solidFill>
              </a:rPr>
              <a:t>Product</a:t>
            </a:r>
            <a:r>
              <a:rPr spc="5" dirty="0">
                <a:solidFill>
                  <a:srgbClr val="0070C0"/>
                </a:solidFill>
              </a:rPr>
              <a:t> </a:t>
            </a:r>
            <a:r>
              <a:rPr spc="-65" dirty="0">
                <a:solidFill>
                  <a:srgbClr val="0070C0"/>
                </a:solidFill>
              </a:rPr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957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Program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20" dirty="0">
                <a:latin typeface="Arial"/>
                <a:cs typeface="Arial"/>
              </a:rPr>
              <a:t>solving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tasks: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582" y="3779011"/>
            <a:ext cx="282067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algn="ctr">
              <a:lnSpc>
                <a:spcPts val="2645"/>
              </a:lnSpc>
              <a:spcBef>
                <a:spcPts val="100"/>
              </a:spcBef>
            </a:pPr>
            <a:r>
              <a:rPr sz="2400" b="1" spc="-215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1670"/>
              </a:lnSpc>
            </a:pPr>
            <a:r>
              <a:rPr sz="1600" spc="25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sz="1600" spc="-31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6600"/>
                </a:solidFill>
                <a:latin typeface="Arial"/>
                <a:cs typeface="Arial"/>
              </a:rPr>
              <a:t>input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contains </a:t>
            </a:r>
            <a:r>
              <a:rPr sz="1600" spc="-25" dirty="0">
                <a:solidFill>
                  <a:srgbClr val="FF6600"/>
                </a:solidFill>
                <a:latin typeface="Arial"/>
                <a:cs typeface="Arial"/>
              </a:rPr>
              <a:t>“love”, </a:t>
            </a:r>
            <a:r>
              <a:rPr sz="1600" spc="-20" dirty="0">
                <a:solidFill>
                  <a:srgbClr val="FF6600"/>
                </a:solidFill>
                <a:latin typeface="Arial"/>
                <a:cs typeface="Arial"/>
              </a:rPr>
              <a:t>“like”,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  <a:p>
            <a:pPr marL="927100">
              <a:lnSpc>
                <a:spcPts val="1910"/>
              </a:lnSpc>
            </a:pPr>
            <a:r>
              <a:rPr sz="1600" spc="-5" dirty="0">
                <a:solidFill>
                  <a:srgbClr val="FF6600"/>
                </a:solidFill>
                <a:latin typeface="Arial"/>
                <a:cs typeface="Arial"/>
              </a:rPr>
              <a:t>output </a:t>
            </a:r>
            <a:r>
              <a:rPr sz="1600" spc="-140" dirty="0">
                <a:solidFill>
                  <a:srgbClr val="FF6600"/>
                </a:solidFill>
                <a:latin typeface="Arial"/>
                <a:cs typeface="Arial"/>
              </a:rPr>
              <a:t>=</a:t>
            </a:r>
            <a:r>
              <a:rPr sz="1600" spc="-1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positive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8061" y="3461892"/>
            <a:ext cx="142875" cy="311150"/>
          </a:xfrm>
          <a:custGeom>
            <a:avLst/>
            <a:gdLst/>
            <a:ahLst/>
            <a:cxnLst/>
            <a:rect l="l" t="t" r="r" b="b"/>
            <a:pathLst>
              <a:path w="142875" h="311150">
                <a:moveTo>
                  <a:pt x="57150" y="224866"/>
                </a:moveTo>
                <a:lnTo>
                  <a:pt x="0" y="224866"/>
                </a:lnTo>
                <a:lnTo>
                  <a:pt x="71437" y="310591"/>
                </a:lnTo>
                <a:lnTo>
                  <a:pt x="130968" y="239153"/>
                </a:lnTo>
                <a:lnTo>
                  <a:pt x="57150" y="239153"/>
                </a:lnTo>
                <a:lnTo>
                  <a:pt x="57150" y="224866"/>
                </a:lnTo>
                <a:close/>
              </a:path>
              <a:path w="142875" h="311150">
                <a:moveTo>
                  <a:pt x="85725" y="0"/>
                </a:moveTo>
                <a:lnTo>
                  <a:pt x="57150" y="0"/>
                </a:lnTo>
                <a:lnTo>
                  <a:pt x="57150" y="239153"/>
                </a:lnTo>
                <a:lnTo>
                  <a:pt x="85725" y="239153"/>
                </a:lnTo>
                <a:lnTo>
                  <a:pt x="85725" y="0"/>
                </a:lnTo>
                <a:close/>
              </a:path>
              <a:path w="142875" h="311150">
                <a:moveTo>
                  <a:pt x="142875" y="224866"/>
                </a:moveTo>
                <a:lnTo>
                  <a:pt x="85725" y="224866"/>
                </a:lnTo>
                <a:lnTo>
                  <a:pt x="85725" y="239153"/>
                </a:lnTo>
                <a:lnTo>
                  <a:pt x="130968" y="239153"/>
                </a:lnTo>
                <a:lnTo>
                  <a:pt x="142875" y="224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11934" y="3057652"/>
            <a:ext cx="2305050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000" spc="55" dirty="0">
                <a:latin typeface="Arial"/>
                <a:cs typeface="Arial"/>
              </a:rPr>
              <a:t>“I </a:t>
            </a:r>
            <a:r>
              <a:rPr sz="2000" spc="-75" dirty="0">
                <a:latin typeface="Arial"/>
                <a:cs typeface="Arial"/>
              </a:rPr>
              <a:t>love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product!”</a:t>
            </a:r>
            <a:endParaRPr sz="2000">
              <a:latin typeface="Arial"/>
              <a:cs typeface="Arial"/>
            </a:endParaRPr>
          </a:p>
          <a:p>
            <a:pPr marL="1180465">
              <a:lnSpc>
                <a:spcPct val="100000"/>
              </a:lnSpc>
              <a:spcBef>
                <a:spcPts val="16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94683" y="3461854"/>
            <a:ext cx="142875" cy="268605"/>
          </a:xfrm>
          <a:custGeom>
            <a:avLst/>
            <a:gdLst/>
            <a:ahLst/>
            <a:cxnLst/>
            <a:rect l="l" t="t" r="r" b="b"/>
            <a:pathLst>
              <a:path w="142875" h="268604">
                <a:moveTo>
                  <a:pt x="57155" y="182371"/>
                </a:moveTo>
                <a:lnTo>
                  <a:pt x="0" y="182499"/>
                </a:lnTo>
                <a:lnTo>
                  <a:pt x="71627" y="268071"/>
                </a:lnTo>
                <a:lnTo>
                  <a:pt x="130865" y="196659"/>
                </a:lnTo>
                <a:lnTo>
                  <a:pt x="57188" y="196659"/>
                </a:lnTo>
                <a:lnTo>
                  <a:pt x="57155" y="182371"/>
                </a:lnTo>
                <a:close/>
              </a:path>
              <a:path w="142875" h="268604">
                <a:moveTo>
                  <a:pt x="85730" y="182308"/>
                </a:moveTo>
                <a:lnTo>
                  <a:pt x="57155" y="182371"/>
                </a:lnTo>
                <a:lnTo>
                  <a:pt x="57188" y="196659"/>
                </a:lnTo>
                <a:lnTo>
                  <a:pt x="85763" y="196596"/>
                </a:lnTo>
                <a:lnTo>
                  <a:pt x="85730" y="182308"/>
                </a:lnTo>
                <a:close/>
              </a:path>
              <a:path w="142875" h="268604">
                <a:moveTo>
                  <a:pt x="142875" y="182181"/>
                </a:moveTo>
                <a:lnTo>
                  <a:pt x="85730" y="182308"/>
                </a:lnTo>
                <a:lnTo>
                  <a:pt x="85763" y="196596"/>
                </a:lnTo>
                <a:lnTo>
                  <a:pt x="57188" y="196659"/>
                </a:lnTo>
                <a:lnTo>
                  <a:pt x="130865" y="196659"/>
                </a:lnTo>
                <a:lnTo>
                  <a:pt x="142875" y="182181"/>
                </a:lnTo>
                <a:close/>
              </a:path>
              <a:path w="142875" h="268604">
                <a:moveTo>
                  <a:pt x="85318" y="0"/>
                </a:moveTo>
                <a:lnTo>
                  <a:pt x="56743" y="63"/>
                </a:lnTo>
                <a:lnTo>
                  <a:pt x="57155" y="182371"/>
                </a:lnTo>
                <a:lnTo>
                  <a:pt x="85730" y="182308"/>
                </a:lnTo>
                <a:lnTo>
                  <a:pt x="85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6842" y="3027172"/>
            <a:ext cx="2489200" cy="110045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R="103505" algn="ctr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latin typeface="Arial"/>
                <a:cs typeface="Arial"/>
              </a:rPr>
              <a:t>“It’s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little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expensive.”</a:t>
            </a:r>
            <a:endParaRPr sz="2000">
              <a:latin typeface="Arial"/>
              <a:cs typeface="Arial"/>
            </a:endParaRPr>
          </a:p>
          <a:p>
            <a:pPr marL="1364615">
              <a:lnSpc>
                <a:spcPct val="100000"/>
              </a:lnSpc>
              <a:spcBef>
                <a:spcPts val="35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  <a:p>
            <a:pPr marR="102235" algn="ctr">
              <a:lnSpc>
                <a:spcPct val="100000"/>
              </a:lnSpc>
              <a:spcBef>
                <a:spcPts val="470"/>
              </a:spcBef>
            </a:pPr>
            <a:r>
              <a:rPr sz="2400" b="1" spc="6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084" y="377596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69417" y="3461715"/>
            <a:ext cx="142875" cy="307340"/>
          </a:xfrm>
          <a:custGeom>
            <a:avLst/>
            <a:gdLst/>
            <a:ahLst/>
            <a:cxnLst/>
            <a:rect l="l" t="t" r="r" b="b"/>
            <a:pathLst>
              <a:path w="142875" h="307339">
                <a:moveTo>
                  <a:pt x="57149" y="221424"/>
                </a:moveTo>
                <a:lnTo>
                  <a:pt x="0" y="222135"/>
                </a:lnTo>
                <a:lnTo>
                  <a:pt x="72504" y="306971"/>
                </a:lnTo>
                <a:lnTo>
                  <a:pt x="130389" y="235711"/>
                </a:lnTo>
                <a:lnTo>
                  <a:pt x="57327" y="235711"/>
                </a:lnTo>
                <a:lnTo>
                  <a:pt x="57149" y="221424"/>
                </a:lnTo>
                <a:close/>
              </a:path>
              <a:path w="142875" h="307339">
                <a:moveTo>
                  <a:pt x="85724" y="221068"/>
                </a:moveTo>
                <a:lnTo>
                  <a:pt x="57149" y="221424"/>
                </a:lnTo>
                <a:lnTo>
                  <a:pt x="57327" y="235711"/>
                </a:lnTo>
                <a:lnTo>
                  <a:pt x="85902" y="235356"/>
                </a:lnTo>
                <a:lnTo>
                  <a:pt x="85724" y="221068"/>
                </a:lnTo>
                <a:close/>
              </a:path>
              <a:path w="142875" h="307339">
                <a:moveTo>
                  <a:pt x="142862" y="220357"/>
                </a:moveTo>
                <a:lnTo>
                  <a:pt x="85724" y="221068"/>
                </a:lnTo>
                <a:lnTo>
                  <a:pt x="85902" y="235356"/>
                </a:lnTo>
                <a:lnTo>
                  <a:pt x="57327" y="235711"/>
                </a:lnTo>
                <a:lnTo>
                  <a:pt x="130389" y="235711"/>
                </a:lnTo>
                <a:lnTo>
                  <a:pt x="142862" y="220357"/>
                </a:lnTo>
                <a:close/>
              </a:path>
              <a:path w="142875" h="307339">
                <a:moveTo>
                  <a:pt x="82969" y="0"/>
                </a:moveTo>
                <a:lnTo>
                  <a:pt x="54394" y="355"/>
                </a:lnTo>
                <a:lnTo>
                  <a:pt x="57149" y="221424"/>
                </a:lnTo>
                <a:lnTo>
                  <a:pt x="85724" y="221068"/>
                </a:lnTo>
                <a:lnTo>
                  <a:pt x="8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59615" y="3057652"/>
            <a:ext cx="2348230" cy="619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sz="2000" spc="75" dirty="0">
                <a:latin typeface="Arial"/>
                <a:cs typeface="Arial"/>
              </a:rPr>
              <a:t>“It </a:t>
            </a:r>
            <a:r>
              <a:rPr sz="2000" spc="-95" dirty="0">
                <a:latin typeface="Arial"/>
                <a:cs typeface="Arial"/>
              </a:rPr>
              <a:t>claims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much.”</a:t>
            </a:r>
            <a:endParaRPr sz="200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160"/>
              </a:spcBef>
            </a:pPr>
            <a:r>
              <a:rPr sz="1600" spc="65" dirty="0">
                <a:solidFill>
                  <a:srgbClr val="C00000"/>
                </a:solidFill>
                <a:latin typeface="Arial"/>
                <a:cs typeface="Arial"/>
              </a:rPr>
              <a:t>program.py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2271" y="5499455"/>
            <a:ext cx="10677525" cy="70802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 marR="2049780">
              <a:lnSpc>
                <a:spcPct val="100000"/>
              </a:lnSpc>
              <a:spcBef>
                <a:spcPts val="250"/>
              </a:spcBef>
            </a:pPr>
            <a:r>
              <a:rPr sz="2000" spc="-165" dirty="0">
                <a:latin typeface="Arial"/>
                <a:cs typeface="Arial"/>
              </a:rPr>
              <a:t>Some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tasks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complex,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and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we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don’t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know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how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program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solve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them  </a:t>
            </a:r>
            <a:r>
              <a:rPr sz="2000" spc="-120" dirty="0">
                <a:latin typeface="Arial"/>
                <a:cs typeface="Arial"/>
              </a:rPr>
              <a:t>Example: </a:t>
            </a:r>
            <a:r>
              <a:rPr sz="2000" spc="-125" dirty="0">
                <a:latin typeface="Arial"/>
                <a:cs typeface="Arial"/>
              </a:rPr>
              <a:t>speech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recognition.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562" y="4084827"/>
            <a:ext cx="32696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14400" indent="-914400">
              <a:lnSpc>
                <a:spcPts val="1900"/>
              </a:lnSpc>
              <a:spcBef>
                <a:spcPts val="180"/>
              </a:spcBef>
            </a:pPr>
            <a:r>
              <a:rPr sz="1600" spc="25" dirty="0">
                <a:solidFill>
                  <a:srgbClr val="FF6600"/>
                </a:solidFill>
                <a:latin typeface="Arial"/>
                <a:cs typeface="Arial"/>
              </a:rPr>
              <a:t>if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6600"/>
                </a:solidFill>
                <a:latin typeface="Arial"/>
                <a:cs typeface="Arial"/>
              </a:rPr>
              <a:t>input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contains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FF6600"/>
                </a:solidFill>
                <a:latin typeface="Arial"/>
                <a:cs typeface="Arial"/>
              </a:rPr>
              <a:t>“too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FF6600"/>
                </a:solidFill>
                <a:latin typeface="Arial"/>
                <a:cs typeface="Arial"/>
              </a:rPr>
              <a:t>much”,</a:t>
            </a:r>
            <a:r>
              <a:rPr sz="1600" spc="-85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6600"/>
                </a:solidFill>
                <a:latin typeface="Arial"/>
                <a:cs typeface="Arial"/>
              </a:rPr>
              <a:t>“bad”,</a:t>
            </a:r>
            <a:r>
              <a:rPr sz="1600" spc="-9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50" dirty="0">
                <a:solidFill>
                  <a:srgbClr val="FF6600"/>
                </a:solidFill>
                <a:latin typeface="Arial"/>
                <a:cs typeface="Arial"/>
              </a:rPr>
              <a:t>etc.  </a:t>
            </a:r>
            <a:r>
              <a:rPr sz="1600" spc="-5" dirty="0">
                <a:solidFill>
                  <a:srgbClr val="FF6600"/>
                </a:solidFill>
                <a:latin typeface="Arial"/>
                <a:cs typeface="Arial"/>
              </a:rPr>
              <a:t>output </a:t>
            </a:r>
            <a:r>
              <a:rPr sz="1600" spc="-140" dirty="0">
                <a:solidFill>
                  <a:srgbClr val="FF6600"/>
                </a:solidFill>
                <a:latin typeface="Arial"/>
                <a:cs typeface="Arial"/>
              </a:rPr>
              <a:t>=</a:t>
            </a:r>
            <a:r>
              <a:rPr sz="1600" spc="-170" dirty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sz="1600" spc="-70" dirty="0">
                <a:solidFill>
                  <a:srgbClr val="FF6600"/>
                </a:solidFill>
                <a:latin typeface="Arial"/>
                <a:cs typeface="Arial"/>
              </a:rPr>
              <a:t>negative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5476" y="306273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60" dirty="0">
                <a:latin typeface="Arial"/>
                <a:cs typeface="Arial"/>
              </a:rPr>
              <a:t>pu</a:t>
            </a:r>
            <a:r>
              <a:rPr sz="1800" spc="3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66648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50" dirty="0">
                <a:solidFill>
                  <a:srgbClr val="0070C0"/>
                </a:solidFill>
              </a:rPr>
              <a:t>Example </a:t>
            </a:r>
            <a:r>
              <a:rPr spc="-105" dirty="0">
                <a:solidFill>
                  <a:srgbClr val="0070C0"/>
                </a:solidFill>
              </a:rPr>
              <a:t>Task: </a:t>
            </a:r>
            <a:r>
              <a:rPr spc="-40" dirty="0">
                <a:solidFill>
                  <a:srgbClr val="0070C0"/>
                </a:solidFill>
              </a:rPr>
              <a:t>Sentiment </a:t>
            </a:r>
            <a:r>
              <a:rPr spc="-30" dirty="0">
                <a:solidFill>
                  <a:srgbClr val="0070C0"/>
                </a:solidFill>
              </a:rPr>
              <a:t>Detection </a:t>
            </a:r>
            <a:r>
              <a:rPr spc="-65" dirty="0">
                <a:solidFill>
                  <a:srgbClr val="0070C0"/>
                </a:solidFill>
              </a:rPr>
              <a:t>for  </a:t>
            </a:r>
            <a:r>
              <a:rPr spc="-45" dirty="0">
                <a:solidFill>
                  <a:srgbClr val="0070C0"/>
                </a:solidFill>
              </a:rPr>
              <a:t>Product</a:t>
            </a:r>
            <a:r>
              <a:rPr spc="5" dirty="0">
                <a:solidFill>
                  <a:srgbClr val="0070C0"/>
                </a:solidFill>
              </a:rPr>
              <a:t> </a:t>
            </a:r>
            <a:r>
              <a:rPr spc="-65" dirty="0">
                <a:solidFill>
                  <a:srgbClr val="0070C0"/>
                </a:solidFill>
              </a:rPr>
              <a:t>Reviews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5044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Learning ≈ Looking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8061" y="3461892"/>
            <a:ext cx="142875" cy="311150"/>
          </a:xfrm>
          <a:custGeom>
            <a:avLst/>
            <a:gdLst/>
            <a:ahLst/>
            <a:cxnLst/>
            <a:rect l="l" t="t" r="r" b="b"/>
            <a:pathLst>
              <a:path w="142875" h="311150">
                <a:moveTo>
                  <a:pt x="57150" y="224866"/>
                </a:moveTo>
                <a:lnTo>
                  <a:pt x="0" y="224866"/>
                </a:lnTo>
                <a:lnTo>
                  <a:pt x="71437" y="310591"/>
                </a:lnTo>
                <a:lnTo>
                  <a:pt x="130968" y="239153"/>
                </a:lnTo>
                <a:lnTo>
                  <a:pt x="57150" y="239153"/>
                </a:lnTo>
                <a:lnTo>
                  <a:pt x="57150" y="224866"/>
                </a:lnTo>
                <a:close/>
              </a:path>
              <a:path w="142875" h="311150">
                <a:moveTo>
                  <a:pt x="85725" y="0"/>
                </a:moveTo>
                <a:lnTo>
                  <a:pt x="57150" y="0"/>
                </a:lnTo>
                <a:lnTo>
                  <a:pt x="57150" y="239153"/>
                </a:lnTo>
                <a:lnTo>
                  <a:pt x="85725" y="239153"/>
                </a:lnTo>
                <a:lnTo>
                  <a:pt x="85725" y="0"/>
                </a:lnTo>
                <a:close/>
              </a:path>
              <a:path w="142875" h="311150">
                <a:moveTo>
                  <a:pt x="142875" y="224866"/>
                </a:moveTo>
                <a:lnTo>
                  <a:pt x="85725" y="224866"/>
                </a:lnTo>
                <a:lnTo>
                  <a:pt x="85725" y="239153"/>
                </a:lnTo>
                <a:lnTo>
                  <a:pt x="130968" y="239153"/>
                </a:lnTo>
                <a:lnTo>
                  <a:pt x="142875" y="224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1934" y="3083052"/>
            <a:ext cx="2174875" cy="1087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100"/>
              </a:spcBef>
            </a:pPr>
            <a:r>
              <a:rPr sz="2000" spc="55" dirty="0">
                <a:latin typeface="Arial"/>
                <a:cs typeface="Arial"/>
              </a:rPr>
              <a:t>“I </a:t>
            </a:r>
            <a:r>
              <a:rPr sz="2000" spc="-75" dirty="0">
                <a:latin typeface="Arial"/>
                <a:cs typeface="Arial"/>
              </a:rPr>
              <a:t>love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product!”</a:t>
            </a:r>
            <a:endParaRPr sz="2000">
              <a:latin typeface="Arial"/>
              <a:cs typeface="Arial"/>
            </a:endParaRPr>
          </a:p>
          <a:p>
            <a:pPr marL="1446530">
              <a:lnSpc>
                <a:spcPts val="2870"/>
              </a:lnSpc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2400" b="1" spc="-215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94683" y="3461854"/>
            <a:ext cx="142875" cy="268605"/>
          </a:xfrm>
          <a:custGeom>
            <a:avLst/>
            <a:gdLst/>
            <a:ahLst/>
            <a:cxnLst/>
            <a:rect l="l" t="t" r="r" b="b"/>
            <a:pathLst>
              <a:path w="142875" h="268604">
                <a:moveTo>
                  <a:pt x="57155" y="182371"/>
                </a:moveTo>
                <a:lnTo>
                  <a:pt x="0" y="182499"/>
                </a:lnTo>
                <a:lnTo>
                  <a:pt x="71627" y="268071"/>
                </a:lnTo>
                <a:lnTo>
                  <a:pt x="130865" y="196659"/>
                </a:lnTo>
                <a:lnTo>
                  <a:pt x="57188" y="196659"/>
                </a:lnTo>
                <a:lnTo>
                  <a:pt x="57155" y="182371"/>
                </a:lnTo>
                <a:close/>
              </a:path>
              <a:path w="142875" h="268604">
                <a:moveTo>
                  <a:pt x="85730" y="182308"/>
                </a:moveTo>
                <a:lnTo>
                  <a:pt x="57155" y="182371"/>
                </a:lnTo>
                <a:lnTo>
                  <a:pt x="57188" y="196659"/>
                </a:lnTo>
                <a:lnTo>
                  <a:pt x="85763" y="196596"/>
                </a:lnTo>
                <a:lnTo>
                  <a:pt x="85730" y="182308"/>
                </a:lnTo>
                <a:close/>
              </a:path>
              <a:path w="142875" h="268604">
                <a:moveTo>
                  <a:pt x="142875" y="182181"/>
                </a:moveTo>
                <a:lnTo>
                  <a:pt x="85730" y="182308"/>
                </a:lnTo>
                <a:lnTo>
                  <a:pt x="85763" y="196596"/>
                </a:lnTo>
                <a:lnTo>
                  <a:pt x="57188" y="196659"/>
                </a:lnTo>
                <a:lnTo>
                  <a:pt x="130865" y="196659"/>
                </a:lnTo>
                <a:lnTo>
                  <a:pt x="142875" y="182181"/>
                </a:lnTo>
                <a:close/>
              </a:path>
              <a:path w="142875" h="268604">
                <a:moveTo>
                  <a:pt x="85318" y="0"/>
                </a:moveTo>
                <a:lnTo>
                  <a:pt x="56743" y="63"/>
                </a:lnTo>
                <a:lnTo>
                  <a:pt x="57155" y="182371"/>
                </a:lnTo>
                <a:lnTo>
                  <a:pt x="85730" y="182308"/>
                </a:lnTo>
                <a:lnTo>
                  <a:pt x="85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176842" y="3083052"/>
            <a:ext cx="2378075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2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“It’s </a:t>
            </a:r>
            <a:r>
              <a:rPr sz="2000" spc="-155" dirty="0">
                <a:latin typeface="Arial"/>
                <a:cs typeface="Arial"/>
              </a:rPr>
              <a:t>a </a:t>
            </a:r>
            <a:r>
              <a:rPr sz="2000" spc="20" dirty="0">
                <a:latin typeface="Arial"/>
                <a:cs typeface="Arial"/>
              </a:rPr>
              <a:t>little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expensive.”</a:t>
            </a:r>
            <a:endParaRPr sz="2000">
              <a:latin typeface="Arial"/>
              <a:cs typeface="Arial"/>
            </a:endParaRPr>
          </a:p>
          <a:p>
            <a:pPr marL="1564005">
              <a:lnSpc>
                <a:spcPts val="2800"/>
              </a:lnSpc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20"/>
              </a:spcBef>
            </a:pPr>
            <a:r>
              <a:rPr sz="2400" b="1" spc="60" dirty="0">
                <a:latin typeface="Trebuchet MS"/>
                <a:cs typeface="Trebuchet MS"/>
              </a:rPr>
              <a:t>?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95084" y="3775964"/>
            <a:ext cx="93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69417" y="3461715"/>
            <a:ext cx="142875" cy="307340"/>
          </a:xfrm>
          <a:custGeom>
            <a:avLst/>
            <a:gdLst/>
            <a:ahLst/>
            <a:cxnLst/>
            <a:rect l="l" t="t" r="r" b="b"/>
            <a:pathLst>
              <a:path w="142875" h="307339">
                <a:moveTo>
                  <a:pt x="57149" y="221424"/>
                </a:moveTo>
                <a:lnTo>
                  <a:pt x="0" y="222135"/>
                </a:lnTo>
                <a:lnTo>
                  <a:pt x="72504" y="306971"/>
                </a:lnTo>
                <a:lnTo>
                  <a:pt x="130389" y="235711"/>
                </a:lnTo>
                <a:lnTo>
                  <a:pt x="57327" y="235711"/>
                </a:lnTo>
                <a:lnTo>
                  <a:pt x="57149" y="221424"/>
                </a:lnTo>
                <a:close/>
              </a:path>
              <a:path w="142875" h="307339">
                <a:moveTo>
                  <a:pt x="85724" y="221068"/>
                </a:moveTo>
                <a:lnTo>
                  <a:pt x="57149" y="221424"/>
                </a:lnTo>
                <a:lnTo>
                  <a:pt x="57327" y="235711"/>
                </a:lnTo>
                <a:lnTo>
                  <a:pt x="85902" y="235356"/>
                </a:lnTo>
                <a:lnTo>
                  <a:pt x="85724" y="221068"/>
                </a:lnTo>
                <a:close/>
              </a:path>
              <a:path w="142875" h="307339">
                <a:moveTo>
                  <a:pt x="142862" y="220357"/>
                </a:moveTo>
                <a:lnTo>
                  <a:pt x="85724" y="221068"/>
                </a:lnTo>
                <a:lnTo>
                  <a:pt x="85902" y="235356"/>
                </a:lnTo>
                <a:lnTo>
                  <a:pt x="57327" y="235711"/>
                </a:lnTo>
                <a:lnTo>
                  <a:pt x="130389" y="235711"/>
                </a:lnTo>
                <a:lnTo>
                  <a:pt x="142862" y="220357"/>
                </a:lnTo>
                <a:close/>
              </a:path>
              <a:path w="142875" h="307339">
                <a:moveTo>
                  <a:pt x="82969" y="0"/>
                </a:moveTo>
                <a:lnTo>
                  <a:pt x="54394" y="355"/>
                </a:lnTo>
                <a:lnTo>
                  <a:pt x="57149" y="221424"/>
                </a:lnTo>
                <a:lnTo>
                  <a:pt x="85724" y="221068"/>
                </a:lnTo>
                <a:lnTo>
                  <a:pt x="82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59615" y="3083052"/>
            <a:ext cx="215709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Arial"/>
                <a:cs typeface="Arial"/>
              </a:rPr>
              <a:t>“It </a:t>
            </a:r>
            <a:r>
              <a:rPr sz="2000" spc="-95" dirty="0">
                <a:latin typeface="Arial"/>
                <a:cs typeface="Arial"/>
              </a:rPr>
              <a:t>claims </a:t>
            </a:r>
            <a:r>
              <a:rPr sz="2000" spc="-10" dirty="0">
                <a:latin typeface="Arial"/>
                <a:cs typeface="Arial"/>
              </a:rPr>
              <a:t>too</a:t>
            </a:r>
            <a:r>
              <a:rPr sz="2000" spc="-36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much.”</a:t>
            </a:r>
            <a:endParaRPr sz="2000">
              <a:latin typeface="Arial"/>
              <a:cs typeface="Arial"/>
            </a:endParaRPr>
          </a:p>
          <a:p>
            <a:pPr marR="450215" algn="r">
              <a:lnSpc>
                <a:spcPct val="100000"/>
              </a:lnSpc>
              <a:spcBef>
                <a:spcPts val="125"/>
              </a:spcBef>
            </a:pP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5476" y="3062732"/>
            <a:ext cx="58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I</a:t>
            </a:r>
            <a:r>
              <a:rPr sz="1800" spc="-65" dirty="0">
                <a:latin typeface="Arial"/>
                <a:cs typeface="Arial"/>
              </a:rPr>
              <a:t>n</a:t>
            </a:r>
            <a:r>
              <a:rPr sz="1800" spc="-60" dirty="0">
                <a:latin typeface="Arial"/>
                <a:cs typeface="Arial"/>
              </a:rPr>
              <a:t>pu</a:t>
            </a:r>
            <a:r>
              <a:rPr sz="1800" spc="35" dirty="0">
                <a:latin typeface="Arial"/>
                <a:cs typeface="Arial"/>
              </a:rPr>
              <a:t>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3664" y="5306098"/>
            <a:ext cx="8748395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sz="2000" spc="-120" dirty="0">
                <a:latin typeface="Arial"/>
                <a:cs typeface="Arial"/>
              </a:rPr>
              <a:t>Given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large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amount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data,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machine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learns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what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function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Arial"/>
                <a:cs typeface="Arial"/>
              </a:rPr>
              <a:t>should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be.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41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 </a:t>
            </a:r>
            <a:r>
              <a:rPr spc="-50" dirty="0"/>
              <a:t>Example</a:t>
            </a:r>
            <a:r>
              <a:rPr spc="10" dirty="0"/>
              <a:t> </a:t>
            </a:r>
            <a:r>
              <a:rPr spc="-114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698" y="1479803"/>
            <a:ext cx="2279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55" dirty="0">
                <a:latin typeface="Arial"/>
                <a:cs typeface="Arial"/>
              </a:rPr>
              <a:t>Speech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98" y="1863266"/>
            <a:ext cx="2806700" cy="2357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81635" algn="ctr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35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4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5" dirty="0">
                <a:latin typeface="Arial"/>
                <a:cs typeface="Arial"/>
              </a:rPr>
              <a:t>Handwriting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Recognition</a:t>
            </a:r>
            <a:endParaRPr sz="2000">
              <a:latin typeface="Arial"/>
              <a:cs typeface="Arial"/>
            </a:endParaRPr>
          </a:p>
          <a:p>
            <a:pPr marR="381635" algn="ctr">
              <a:lnSpc>
                <a:spcPct val="100000"/>
              </a:lnSpc>
              <a:spcBef>
                <a:spcPts val="108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00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latin typeface="Arial"/>
                <a:cs typeface="Arial"/>
              </a:rPr>
              <a:t>Weather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forecast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698" y="4273713"/>
            <a:ext cx="2334895" cy="11544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5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  <a:p>
            <a:pPr marL="241300" indent="-228600">
              <a:lnSpc>
                <a:spcPct val="100000"/>
              </a:lnSpc>
              <a:spcBef>
                <a:spcPts val="243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114" dirty="0">
                <a:latin typeface="Arial"/>
                <a:cs typeface="Arial"/>
              </a:rPr>
              <a:t>Playing </a:t>
            </a:r>
            <a:r>
              <a:rPr sz="2000" spc="-70" dirty="0">
                <a:latin typeface="Arial"/>
                <a:cs typeface="Arial"/>
              </a:rPr>
              <a:t>video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686" y="1883042"/>
            <a:ext cx="213169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3400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spc="7" baseline="3267" dirty="0">
                <a:latin typeface="Times New Roman"/>
                <a:cs typeface="Times New Roman"/>
              </a:rPr>
              <a:t>	</a:t>
            </a:r>
            <a:r>
              <a:rPr sz="2800" spc="35" dirty="0">
                <a:latin typeface="Arial"/>
                <a:cs typeface="Arial"/>
              </a:rPr>
              <a:t>“the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book”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9686" y="3141865"/>
            <a:ext cx="99949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7365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baseline="3267" dirty="0">
                <a:latin typeface="Times New Roman"/>
                <a:cs typeface="Times New Roman"/>
              </a:rPr>
              <a:t>	</a:t>
            </a:r>
            <a:r>
              <a:rPr sz="2800" spc="110" dirty="0">
                <a:latin typeface="Arial"/>
                <a:cs typeface="Arial"/>
              </a:rPr>
              <a:t>“2”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9686" y="4273713"/>
            <a:ext cx="66929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7365" algn="l"/>
              </a:tabLst>
            </a:pP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800" spc="235" dirty="0">
                <a:latin typeface="Arial"/>
                <a:cs typeface="Arial"/>
              </a:rPr>
              <a:t>“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0521" y="5739147"/>
            <a:ext cx="2997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9686" y="5763146"/>
            <a:ext cx="217043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81965" algn="l"/>
              </a:tabLst>
            </a:pPr>
            <a:r>
              <a:rPr sz="5025" spc="-412" baseline="3316" dirty="0">
                <a:latin typeface="Symbol"/>
                <a:cs typeface="Symbol"/>
              </a:rPr>
              <a:t></a:t>
            </a:r>
            <a:r>
              <a:rPr sz="5025" spc="-682" baseline="3316" dirty="0">
                <a:latin typeface="Times New Roman"/>
                <a:cs typeface="Times New Roman"/>
              </a:rPr>
              <a:t> </a:t>
            </a:r>
            <a:r>
              <a:rPr sz="3825" spc="7" baseline="4357" dirty="0">
                <a:latin typeface="Symbol"/>
                <a:cs typeface="Symbol"/>
              </a:rPr>
              <a:t></a:t>
            </a:r>
            <a:r>
              <a:rPr sz="3825" spc="7" baseline="4357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Arial"/>
                <a:cs typeface="Arial"/>
              </a:rPr>
              <a:t>“move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left”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8496" y="4340859"/>
            <a:ext cx="145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85" dirty="0">
                <a:latin typeface="Arial"/>
                <a:cs typeface="Arial"/>
              </a:rPr>
              <a:t>S</a:t>
            </a:r>
            <a:r>
              <a:rPr sz="2800" spc="-250" dirty="0">
                <a:latin typeface="Arial"/>
                <a:cs typeface="Arial"/>
              </a:rPr>
              <a:t>a</a:t>
            </a:r>
            <a:r>
              <a:rPr sz="2800" spc="155" dirty="0">
                <a:latin typeface="Arial"/>
                <a:cs typeface="Arial"/>
              </a:rPr>
              <a:t>t</a:t>
            </a:r>
            <a:r>
              <a:rPr sz="2800" spc="-30" dirty="0">
                <a:latin typeface="Arial"/>
                <a:cs typeface="Arial"/>
              </a:rPr>
              <a:t>u</a:t>
            </a:r>
            <a:r>
              <a:rPr sz="2800" spc="-65" dirty="0">
                <a:latin typeface="Arial"/>
                <a:cs typeface="Arial"/>
              </a:rPr>
              <a:t>r</a:t>
            </a:r>
            <a:r>
              <a:rPr sz="2800" spc="-155" dirty="0">
                <a:latin typeface="Arial"/>
                <a:cs typeface="Arial"/>
              </a:rPr>
              <a:t>d</a:t>
            </a:r>
            <a:r>
              <a:rPr sz="2800" spc="-215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y</a:t>
            </a:r>
            <a:r>
              <a:rPr sz="2800" spc="235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65017" y="1953324"/>
            <a:ext cx="2457682" cy="482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21290" y="3208705"/>
            <a:ext cx="490537" cy="46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23965" y="4302496"/>
            <a:ext cx="757042" cy="5490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81942" y="4376179"/>
            <a:ext cx="725475" cy="6059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5319" y="4367276"/>
            <a:ext cx="115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latin typeface="Arial"/>
                <a:cs typeface="Arial"/>
              </a:rPr>
              <a:t>Thursday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714929" y="5499836"/>
            <a:ext cx="2103247" cy="1197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045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Other </a:t>
            </a:r>
            <a:r>
              <a:rPr spc="-45" dirty="0"/>
              <a:t>Examples: </a:t>
            </a:r>
            <a:r>
              <a:rPr spc="-30" dirty="0"/>
              <a:t>NLP</a:t>
            </a:r>
            <a:r>
              <a:rPr spc="70" dirty="0"/>
              <a:t> </a:t>
            </a:r>
            <a:r>
              <a:rPr spc="-114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179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00" dirty="0">
                <a:latin typeface="Arial"/>
                <a:cs typeface="Arial"/>
              </a:rPr>
              <a:t>Machine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Translation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427" y="2397656"/>
            <a:ext cx="29972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9592" y="2416442"/>
            <a:ext cx="4448810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2930" algn="l"/>
              </a:tabLst>
            </a:pPr>
            <a:r>
              <a:rPr sz="5025" spc="-412" baseline="2487" dirty="0">
                <a:latin typeface="Symbol"/>
                <a:cs typeface="Symbol"/>
              </a:rPr>
              <a:t></a:t>
            </a:r>
            <a:r>
              <a:rPr sz="5025" spc="-682" baseline="2487" dirty="0">
                <a:latin typeface="Times New Roman"/>
                <a:cs typeface="Times New Roman"/>
              </a:rPr>
              <a:t> </a:t>
            </a:r>
            <a:r>
              <a:rPr sz="3825" spc="7" baseline="3267" dirty="0">
                <a:latin typeface="Symbol"/>
                <a:cs typeface="Symbol"/>
              </a:rPr>
              <a:t></a:t>
            </a:r>
            <a:r>
              <a:rPr sz="3825" spc="7" baseline="3267" dirty="0">
                <a:latin typeface="Times New Roman"/>
                <a:cs typeface="Times New Roman"/>
              </a:rPr>
              <a:t>	</a:t>
            </a:r>
            <a:r>
              <a:rPr sz="2800" spc="-60" dirty="0">
                <a:latin typeface="Arial"/>
                <a:cs typeface="Arial"/>
              </a:rPr>
              <a:t>“The </a:t>
            </a:r>
            <a:r>
              <a:rPr sz="2800" spc="-100" dirty="0">
                <a:latin typeface="Arial"/>
                <a:cs typeface="Arial"/>
              </a:rPr>
              <a:t>book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3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table.”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066" y="2496819"/>
            <a:ext cx="23139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60" dirty="0">
                <a:latin typeface="Arial"/>
                <a:cs typeface="Arial"/>
              </a:rPr>
              <a:t>“Kitap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masada.”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21025" y="5404272"/>
            <a:ext cx="1155699" cy="132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3158934"/>
            <a:ext cx="6913245" cy="323596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6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Question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Answering</a:t>
            </a:r>
            <a:endParaRPr sz="2800">
              <a:latin typeface="Arial"/>
              <a:cs typeface="Arial"/>
            </a:endParaRPr>
          </a:p>
          <a:p>
            <a:pPr marL="1066165">
              <a:lnSpc>
                <a:spcPct val="100000"/>
              </a:lnSpc>
              <a:spcBef>
                <a:spcPts val="1685"/>
              </a:spcBef>
              <a:tabLst>
                <a:tab pos="4946015" algn="l"/>
              </a:tabLst>
            </a:pPr>
            <a:r>
              <a:rPr sz="2550" i="1" dirty="0">
                <a:latin typeface="Times New Roman"/>
                <a:cs typeface="Times New Roman"/>
              </a:rPr>
              <a:t>f </a:t>
            </a:r>
            <a:r>
              <a:rPr sz="3350" spc="-65" dirty="0">
                <a:latin typeface="Symbol"/>
                <a:cs typeface="Symbol"/>
              </a:rPr>
              <a:t></a:t>
            </a:r>
            <a:r>
              <a:rPr sz="2400" spc="-65" dirty="0">
                <a:latin typeface="Arial"/>
                <a:cs typeface="Arial"/>
              </a:rPr>
              <a:t>“Who </a:t>
            </a:r>
            <a:r>
              <a:rPr sz="2400" spc="-30" dirty="0">
                <a:latin typeface="Arial"/>
                <a:cs typeface="Arial"/>
              </a:rPr>
              <a:t>wrote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Leviathan?”</a:t>
            </a:r>
            <a:r>
              <a:rPr sz="3350" spc="-120" dirty="0">
                <a:latin typeface="Symbol"/>
                <a:cs typeface="Symbol"/>
              </a:rPr>
              <a:t></a:t>
            </a:r>
            <a:r>
              <a:rPr sz="3350" spc="-450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r>
              <a:rPr sz="2550" spc="5" dirty="0">
                <a:latin typeface="Times New Roman"/>
                <a:cs typeface="Times New Roman"/>
              </a:rPr>
              <a:t>	</a:t>
            </a:r>
            <a:r>
              <a:rPr sz="4200" spc="-165" baseline="-2976" dirty="0">
                <a:latin typeface="Arial"/>
                <a:cs typeface="Arial"/>
              </a:rPr>
              <a:t>“Paul</a:t>
            </a:r>
            <a:r>
              <a:rPr sz="4200" spc="-307" baseline="-2976" dirty="0">
                <a:latin typeface="Arial"/>
                <a:cs typeface="Arial"/>
              </a:rPr>
              <a:t> </a:t>
            </a:r>
            <a:r>
              <a:rPr sz="4200" spc="-67" baseline="-2976" dirty="0">
                <a:latin typeface="Arial"/>
                <a:cs typeface="Arial"/>
              </a:rPr>
              <a:t>Auster”</a:t>
            </a:r>
            <a:endParaRPr sz="4200" baseline="-2976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93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Summarization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00">
              <a:latin typeface="Arial"/>
              <a:cs typeface="Arial"/>
            </a:endParaRPr>
          </a:p>
          <a:p>
            <a:pPr marL="1066165">
              <a:lnSpc>
                <a:spcPct val="100000"/>
              </a:lnSpc>
              <a:tabLst>
                <a:tab pos="4375150" algn="l"/>
              </a:tabLst>
            </a:pPr>
            <a:r>
              <a:rPr sz="2550" i="1" dirty="0">
                <a:latin typeface="Times New Roman"/>
                <a:cs typeface="Times New Roman"/>
              </a:rPr>
              <a:t>f</a:t>
            </a:r>
            <a:r>
              <a:rPr sz="2550" i="1" spc="-40" dirty="0">
                <a:latin typeface="Times New Roman"/>
                <a:cs typeface="Times New Roman"/>
              </a:rPr>
              <a:t> </a:t>
            </a:r>
            <a:r>
              <a:rPr sz="3350" spc="-275" dirty="0">
                <a:latin typeface="Symbol"/>
                <a:cs typeface="Symbol"/>
              </a:rPr>
              <a:t></a:t>
            </a:r>
            <a:r>
              <a:rPr sz="3350" spc="-275" dirty="0">
                <a:latin typeface="Times New Roman"/>
                <a:cs typeface="Times New Roman"/>
              </a:rPr>
              <a:t>	</a:t>
            </a:r>
            <a:r>
              <a:rPr sz="3350" spc="-275" dirty="0">
                <a:latin typeface="Symbol"/>
                <a:cs typeface="Symbol"/>
              </a:rPr>
              <a:t></a:t>
            </a:r>
            <a:r>
              <a:rPr sz="3350" spc="-459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7812" y="5404278"/>
            <a:ext cx="1190103" cy="1375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6140" y="1690687"/>
            <a:ext cx="3752215" cy="54165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31800" indent="-229235">
              <a:lnSpc>
                <a:spcPts val="3335"/>
              </a:lnSpc>
              <a:spcBef>
                <a:spcPts val="925"/>
              </a:spcBef>
              <a:buChar char="•"/>
              <a:tabLst>
                <a:tab pos="432434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22500"/>
            <a:ext cx="363601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852025" cy="224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8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Finding </a:t>
            </a:r>
            <a:r>
              <a:rPr sz="2800" spc="-70" dirty="0">
                <a:latin typeface="Arial"/>
                <a:cs typeface="Arial"/>
              </a:rPr>
              <a:t>functions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0" dirty="0">
                <a:latin typeface="Arial"/>
                <a:cs typeface="Arial"/>
              </a:rPr>
              <a:t>predicting </a:t>
            </a:r>
            <a:r>
              <a:rPr sz="2800" b="1" spc="-155" dirty="0">
                <a:latin typeface="Trebuchet MS"/>
                <a:cs typeface="Trebuchet MS"/>
              </a:rPr>
              <a:t>targets </a:t>
            </a:r>
            <a:r>
              <a:rPr sz="2800" spc="-135" dirty="0">
                <a:latin typeface="Arial"/>
                <a:cs typeface="Arial"/>
              </a:rPr>
              <a:t>given </a:t>
            </a:r>
            <a:r>
              <a:rPr sz="2800" spc="-70" dirty="0">
                <a:latin typeface="Arial"/>
                <a:cs typeface="Arial"/>
              </a:rPr>
              <a:t>inputs </a:t>
            </a:r>
            <a:r>
              <a:rPr sz="2800" spc="-30" dirty="0">
                <a:latin typeface="Arial"/>
                <a:cs typeface="Arial"/>
              </a:rPr>
              <a:t>from</a:t>
            </a:r>
            <a:r>
              <a:rPr sz="2800" spc="-5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pairs </a:t>
            </a:r>
            <a:r>
              <a:rPr sz="2800" spc="-5" dirty="0">
                <a:latin typeface="Arial"/>
                <a:cs typeface="Arial"/>
              </a:rPr>
              <a:t>of</a:t>
            </a:r>
            <a:endParaRPr sz="2800" dirty="0">
              <a:latin typeface="Arial"/>
              <a:cs typeface="Arial"/>
            </a:endParaRPr>
          </a:p>
          <a:p>
            <a:pPr marL="241300">
              <a:lnSpc>
                <a:spcPts val="3180"/>
              </a:lnSpc>
            </a:pPr>
            <a:r>
              <a:rPr sz="2800" b="1" spc="-140" dirty="0">
                <a:latin typeface="Trebuchet MS"/>
                <a:cs typeface="Trebuchet MS"/>
              </a:rPr>
              <a:t>inputs </a:t>
            </a:r>
            <a:r>
              <a:rPr sz="2800" b="1" spc="-130" dirty="0">
                <a:latin typeface="Trebuchet MS"/>
                <a:cs typeface="Trebuchet MS"/>
              </a:rPr>
              <a:t>and</a:t>
            </a:r>
            <a:r>
              <a:rPr sz="2800" b="1" spc="-29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targets.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targets,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10" dirty="0">
                <a:latin typeface="Arial"/>
                <a:cs typeface="Arial"/>
              </a:rPr>
              <a:t>we </a:t>
            </a:r>
            <a:r>
              <a:rPr sz="2800" spc="-30" dirty="0">
                <a:latin typeface="Arial"/>
                <a:cs typeface="Arial"/>
              </a:rPr>
              <a:t>often </a:t>
            </a:r>
            <a:r>
              <a:rPr sz="2800" spc="-110" dirty="0">
                <a:latin typeface="Arial"/>
                <a:cs typeface="Arial"/>
              </a:rPr>
              <a:t>call </a:t>
            </a:r>
            <a:r>
              <a:rPr sz="2800" b="1" i="1" spc="-180" dirty="0">
                <a:latin typeface="Trebuchet MS"/>
                <a:cs typeface="Trebuchet MS"/>
              </a:rPr>
              <a:t>labels</a:t>
            </a:r>
            <a:r>
              <a:rPr sz="2800" spc="-180" dirty="0">
                <a:latin typeface="Arial"/>
                <a:cs typeface="Arial"/>
              </a:rPr>
              <a:t>,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20" dirty="0">
                <a:latin typeface="Arial"/>
                <a:cs typeface="Arial"/>
              </a:rPr>
              <a:t>generally </a:t>
            </a:r>
            <a:r>
              <a:rPr sz="2800" spc="-85" dirty="0">
                <a:latin typeface="Arial"/>
                <a:cs typeface="Arial"/>
              </a:rPr>
              <a:t>denoted </a:t>
            </a:r>
            <a:r>
              <a:rPr sz="2800" spc="-114" dirty="0">
                <a:latin typeface="Arial"/>
                <a:cs typeface="Arial"/>
              </a:rPr>
              <a:t>by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b="1" i="1" spc="-45" dirty="0">
                <a:latin typeface="Times New Roman"/>
                <a:cs typeface="Times New Roman"/>
              </a:rPr>
              <a:t>y</a:t>
            </a:r>
            <a:r>
              <a:rPr sz="2800" spc="-4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241300" marR="80645" indent="-228600">
              <a:lnSpc>
                <a:spcPts val="3000"/>
              </a:lnSpc>
              <a:spcBef>
                <a:spcPts val="1019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0" dirty="0">
                <a:latin typeface="Arial"/>
                <a:cs typeface="Arial"/>
              </a:rPr>
              <a:t>input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i="1" spc="-165" dirty="0">
                <a:latin typeface="Trebuchet MS"/>
                <a:cs typeface="Trebuchet MS"/>
              </a:rPr>
              <a:t>features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25" dirty="0">
                <a:latin typeface="Arial"/>
                <a:cs typeface="Arial"/>
              </a:rPr>
              <a:t>covariates, </a:t>
            </a:r>
            <a:r>
              <a:rPr sz="2800" spc="-130" dirty="0">
                <a:latin typeface="Arial"/>
                <a:cs typeface="Arial"/>
              </a:rPr>
              <a:t>are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typically  </a:t>
            </a:r>
            <a:r>
              <a:rPr sz="2800" spc="-85" dirty="0">
                <a:latin typeface="Arial"/>
                <a:cs typeface="Arial"/>
              </a:rPr>
              <a:t>denoted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4125" b="1" spc="15" baseline="1010" dirty="0">
                <a:latin typeface="Trebuchet MS"/>
                <a:cs typeface="Trebuchet MS"/>
              </a:rPr>
              <a:t>𝐱</a:t>
            </a:r>
            <a:r>
              <a:rPr sz="2800" spc="1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18440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254250" y="3684118"/>
            <a:ext cx="76835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0262" y="1196529"/>
            <a:ext cx="2548890" cy="624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2795"/>
              </a:lnSpc>
              <a:spcBef>
                <a:spcPts val="120"/>
              </a:spcBef>
            </a:pPr>
            <a:r>
              <a:rPr sz="2550" i="1" spc="5" dirty="0">
                <a:latin typeface="Times New Roman"/>
                <a:cs typeface="Times New Roman"/>
              </a:rPr>
              <a:t>x</a:t>
            </a:r>
            <a:r>
              <a:rPr sz="2550" i="1" spc="-22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:</a:t>
            </a:r>
            <a:r>
              <a:rPr sz="2550" spc="-50" dirty="0">
                <a:latin typeface="Times New Roman"/>
                <a:cs typeface="Times New Roman"/>
              </a:rPr>
              <a:t> </a:t>
            </a:r>
            <a:r>
              <a:rPr sz="3000" spc="112" baseline="1388" dirty="0">
                <a:latin typeface="Arial"/>
                <a:cs typeface="Arial"/>
              </a:rPr>
              <a:t>“It</a:t>
            </a:r>
            <a:r>
              <a:rPr sz="3000" spc="-165" baseline="1388" dirty="0">
                <a:latin typeface="Arial"/>
                <a:cs typeface="Arial"/>
              </a:rPr>
              <a:t> </a:t>
            </a:r>
            <a:r>
              <a:rPr sz="3000" spc="-142" baseline="1388" dirty="0">
                <a:latin typeface="Arial"/>
                <a:cs typeface="Arial"/>
              </a:rPr>
              <a:t>claims</a:t>
            </a:r>
            <a:r>
              <a:rPr sz="3000" spc="-172" baseline="1388" dirty="0">
                <a:latin typeface="Arial"/>
                <a:cs typeface="Arial"/>
              </a:rPr>
              <a:t> </a:t>
            </a:r>
            <a:r>
              <a:rPr sz="3000" spc="-15" baseline="1388" dirty="0">
                <a:latin typeface="Arial"/>
                <a:cs typeface="Arial"/>
              </a:rPr>
              <a:t>too</a:t>
            </a:r>
            <a:r>
              <a:rPr sz="3000" spc="-187" baseline="1388" dirty="0">
                <a:latin typeface="Arial"/>
                <a:cs typeface="Arial"/>
              </a:rPr>
              <a:t> </a:t>
            </a:r>
            <a:r>
              <a:rPr sz="3000" spc="-104" baseline="1388" dirty="0">
                <a:latin typeface="Arial"/>
                <a:cs typeface="Arial"/>
              </a:rPr>
              <a:t>much.”</a:t>
            </a:r>
            <a:endParaRPr sz="3000" baseline="1388" dirty="0">
              <a:latin typeface="Arial"/>
              <a:cs typeface="Arial"/>
            </a:endParaRPr>
          </a:p>
          <a:p>
            <a:pPr marR="9525" algn="ctr">
              <a:lnSpc>
                <a:spcPts val="1895"/>
              </a:lnSpc>
            </a:pP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r>
              <a:rPr sz="1800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Arial"/>
                <a:cs typeface="Arial"/>
              </a:rPr>
              <a:t>input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900" y="2370835"/>
            <a:ext cx="1491615" cy="65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ts val="2830"/>
              </a:lnSpc>
              <a:spcBef>
                <a:spcPts val="100"/>
              </a:spcBef>
            </a:pPr>
            <a:r>
              <a:rPr sz="2400" b="1" spc="-150" dirty="0">
                <a:latin typeface="Trebuchet MS"/>
                <a:cs typeface="Trebuchet MS"/>
              </a:rPr>
              <a:t>-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Arial"/>
                <a:cs typeface="Arial"/>
              </a:rPr>
              <a:t>(negative)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spc="-2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r>
              <a:rPr sz="1800" spc="-1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Arial"/>
                <a:cs typeface="Arial"/>
              </a:rPr>
              <a:t>output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461" y="2425700"/>
            <a:ext cx="245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647" y="4028947"/>
            <a:ext cx="82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latin typeface="Arial"/>
                <a:cs typeface="Arial"/>
              </a:rPr>
              <a:t>T</a:t>
            </a:r>
            <a:r>
              <a:rPr sz="1800" spc="-110" dirty="0">
                <a:latin typeface="Arial"/>
                <a:cs typeface="Arial"/>
              </a:rPr>
              <a:t>r</a:t>
            </a:r>
            <a:r>
              <a:rPr sz="1800" spc="-140" dirty="0">
                <a:latin typeface="Arial"/>
                <a:cs typeface="Arial"/>
              </a:rPr>
              <a:t>a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5647" y="5080508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40" dirty="0">
                <a:latin typeface="Arial"/>
                <a:cs typeface="Arial"/>
              </a:rPr>
              <a:t>T</a:t>
            </a:r>
            <a:r>
              <a:rPr sz="1800" spc="-160" dirty="0">
                <a:latin typeface="Arial"/>
                <a:cs typeface="Arial"/>
              </a:rPr>
              <a:t>e</a:t>
            </a:r>
            <a:r>
              <a:rPr sz="1800" spc="-225" dirty="0">
                <a:latin typeface="Arial"/>
                <a:cs typeface="Arial"/>
              </a:rPr>
              <a:t>s</a:t>
            </a:r>
            <a:r>
              <a:rPr sz="1800" spc="95" dirty="0">
                <a:latin typeface="Arial"/>
                <a:cs typeface="Arial"/>
              </a:rPr>
              <a:t>t</a:t>
            </a:r>
            <a:r>
              <a:rPr sz="1800" spc="5" dirty="0">
                <a:latin typeface="Arial"/>
                <a:cs typeface="Arial"/>
              </a:rPr>
              <a:t>i</a:t>
            </a:r>
            <a:r>
              <a:rPr sz="1800" spc="-55" dirty="0">
                <a:latin typeface="Arial"/>
                <a:cs typeface="Arial"/>
              </a:rPr>
              <a:t>n</a:t>
            </a:r>
            <a:r>
              <a:rPr sz="1800" spc="-155" dirty="0">
                <a:latin typeface="Arial"/>
                <a:cs typeface="Arial"/>
              </a:rPr>
              <a:t>g</a:t>
            </a:r>
            <a:r>
              <a:rPr sz="1800" spc="-2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2616" y="3439131"/>
            <a:ext cx="146050" cy="2946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750" b="1" spc="140" dirty="0">
                <a:latin typeface="Trebuchet MS"/>
                <a:cs typeface="Trebuchet MS"/>
              </a:rPr>
              <a:t>𝐱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4967" y="3431540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45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</a:t>
            </a:r>
            <a:r>
              <a:rPr spc="-70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97415" cy="1939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270" dirty="0">
                <a:latin typeface="Arial"/>
                <a:cs typeface="Arial"/>
              </a:rPr>
              <a:t>Each </a:t>
            </a:r>
            <a:r>
              <a:rPr sz="2800" spc="-40" dirty="0">
                <a:latin typeface="Arial"/>
                <a:cs typeface="Arial"/>
              </a:rPr>
              <a:t>(input, </a:t>
            </a:r>
            <a:r>
              <a:rPr sz="2800" spc="-70" dirty="0">
                <a:latin typeface="Arial"/>
                <a:cs typeface="Arial"/>
              </a:rPr>
              <a:t>target) </a:t>
            </a:r>
            <a:r>
              <a:rPr sz="2800" spc="-65" dirty="0">
                <a:latin typeface="Arial"/>
                <a:cs typeface="Arial"/>
              </a:rPr>
              <a:t>pair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i="1" spc="-210" dirty="0">
                <a:latin typeface="Trebuchet MS"/>
                <a:cs typeface="Trebuchet MS"/>
              </a:rPr>
              <a:t>example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b="1" i="1" spc="-185" dirty="0">
                <a:latin typeface="Trebuchet MS"/>
                <a:cs typeface="Trebuchet MS"/>
              </a:rPr>
              <a:t>instance</a:t>
            </a:r>
            <a:r>
              <a:rPr sz="2800" spc="-18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 </a:t>
            </a:r>
            <a:r>
              <a:rPr sz="2800" spc="-95" dirty="0">
                <a:latin typeface="Arial"/>
                <a:cs typeface="Arial"/>
              </a:rPr>
              <a:t>learning </a:t>
            </a:r>
            <a:r>
              <a:rPr sz="2800" spc="-125" dirty="0">
                <a:latin typeface="Arial"/>
                <a:cs typeface="Arial"/>
              </a:rPr>
              <a:t>learns </a:t>
            </a:r>
            <a:r>
              <a:rPr sz="2800" spc="-35" dirty="0">
                <a:latin typeface="Arial"/>
                <a:cs typeface="Arial"/>
              </a:rPr>
              <a:t>the model/function </a:t>
            </a:r>
            <a:r>
              <a:rPr sz="2800" spc="-30" dirty="0">
                <a:latin typeface="Arial"/>
                <a:cs typeface="Arial"/>
              </a:rPr>
              <a:t>from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examples.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100"/>
              </a:lnSpc>
              <a:spcBef>
                <a:spcPts val="969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140" dirty="0">
                <a:latin typeface="Arial"/>
                <a:cs typeface="Arial"/>
              </a:rPr>
              <a:t>example, </a:t>
            </a:r>
            <a:r>
              <a:rPr sz="2800" spc="-125" dirty="0">
                <a:latin typeface="Arial"/>
                <a:cs typeface="Arial"/>
              </a:rPr>
              <a:t>machine </a:t>
            </a:r>
            <a:r>
              <a:rPr sz="2800" spc="-65" dirty="0">
                <a:latin typeface="Arial"/>
                <a:cs typeface="Arial"/>
              </a:rPr>
              <a:t>translation </a:t>
            </a:r>
            <a:r>
              <a:rPr sz="2800" spc="-125" dirty="0">
                <a:latin typeface="Arial"/>
                <a:cs typeface="Arial"/>
              </a:rPr>
              <a:t>models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60" dirty="0">
                <a:latin typeface="Arial"/>
                <a:cs typeface="Arial"/>
              </a:rPr>
              <a:t>trained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125" dirty="0">
                <a:latin typeface="Arial"/>
                <a:cs typeface="Arial"/>
              </a:rPr>
              <a:t>pairs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145" dirty="0">
                <a:latin typeface="Arial"/>
                <a:cs typeface="Arial"/>
              </a:rPr>
              <a:t>source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target </a:t>
            </a:r>
            <a:r>
              <a:rPr sz="2800" spc="-165" dirty="0">
                <a:latin typeface="Arial"/>
                <a:cs typeface="Arial"/>
              </a:rPr>
              <a:t>language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sentences.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Example: </a:t>
            </a:r>
            <a:r>
              <a:rPr spc="-35" dirty="0"/>
              <a:t>Model </a:t>
            </a:r>
            <a:r>
              <a:rPr spc="-65" dirty="0"/>
              <a:t>Parameters </a:t>
            </a:r>
            <a:r>
              <a:rPr spc="-30" dirty="0"/>
              <a:t>of </a:t>
            </a:r>
            <a:r>
              <a:rPr spc="-70" dirty="0"/>
              <a:t>A </a:t>
            </a:r>
            <a:r>
              <a:rPr spc="-30" dirty="0"/>
              <a:t>Single</a:t>
            </a:r>
            <a:r>
              <a:rPr spc="295" dirty="0"/>
              <a:t> </a:t>
            </a:r>
            <a:r>
              <a:rPr spc="-40" dirty="0"/>
              <a:t>Neuron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21737" y="2026513"/>
            <a:ext cx="4788535" cy="2813685"/>
            <a:chOff x="2421737" y="2026513"/>
            <a:chExt cx="4788535" cy="2813685"/>
          </a:xfrm>
        </p:grpSpPr>
        <p:sp>
          <p:nvSpPr>
            <p:cNvPr id="4" name="object 4"/>
            <p:cNvSpPr/>
            <p:nvPr/>
          </p:nvSpPr>
          <p:spPr>
            <a:xfrm>
              <a:off x="6405130" y="3564686"/>
              <a:ext cx="805180" cy="76200"/>
            </a:xfrm>
            <a:custGeom>
              <a:avLst/>
              <a:gdLst/>
              <a:ahLst/>
              <a:cxnLst/>
              <a:rect l="l" t="t" r="r" b="b"/>
              <a:pathLst>
                <a:path w="805179" h="76200">
                  <a:moveTo>
                    <a:pt x="728484" y="0"/>
                  </a:moveTo>
                  <a:lnTo>
                    <a:pt x="728484" y="76199"/>
                  </a:lnTo>
                  <a:lnTo>
                    <a:pt x="779284" y="50799"/>
                  </a:lnTo>
                  <a:lnTo>
                    <a:pt x="741184" y="50799"/>
                  </a:lnTo>
                  <a:lnTo>
                    <a:pt x="741184" y="25400"/>
                  </a:lnTo>
                  <a:lnTo>
                    <a:pt x="779284" y="25400"/>
                  </a:lnTo>
                  <a:lnTo>
                    <a:pt x="728484" y="0"/>
                  </a:lnTo>
                  <a:close/>
                </a:path>
                <a:path w="805179" h="76200">
                  <a:moveTo>
                    <a:pt x="728484" y="25400"/>
                  </a:moveTo>
                  <a:lnTo>
                    <a:pt x="0" y="25400"/>
                  </a:lnTo>
                  <a:lnTo>
                    <a:pt x="0" y="50799"/>
                  </a:lnTo>
                  <a:lnTo>
                    <a:pt x="728484" y="50799"/>
                  </a:lnTo>
                  <a:lnTo>
                    <a:pt x="728484" y="25400"/>
                  </a:lnTo>
                  <a:close/>
                </a:path>
                <a:path w="805179" h="76200">
                  <a:moveTo>
                    <a:pt x="779284" y="25400"/>
                  </a:moveTo>
                  <a:lnTo>
                    <a:pt x="741184" y="25400"/>
                  </a:lnTo>
                  <a:lnTo>
                    <a:pt x="741184" y="50799"/>
                  </a:lnTo>
                  <a:lnTo>
                    <a:pt x="779284" y="50799"/>
                  </a:lnTo>
                  <a:lnTo>
                    <a:pt x="804684" y="38100"/>
                  </a:lnTo>
                  <a:lnTo>
                    <a:pt x="779284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94692" y="3104324"/>
              <a:ext cx="941616" cy="941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4692" y="3104324"/>
              <a:ext cx="941705" cy="941705"/>
            </a:xfrm>
            <a:custGeom>
              <a:avLst/>
              <a:gdLst/>
              <a:ahLst/>
              <a:cxnLst/>
              <a:rect l="l" t="t" r="r" b="b"/>
              <a:pathLst>
                <a:path w="941704" h="941704">
                  <a:moveTo>
                    <a:pt x="0" y="470806"/>
                  </a:moveTo>
                  <a:lnTo>
                    <a:pt x="2430" y="422669"/>
                  </a:lnTo>
                  <a:lnTo>
                    <a:pt x="9565" y="375922"/>
                  </a:lnTo>
                  <a:lnTo>
                    <a:pt x="21166" y="330802"/>
                  </a:lnTo>
                  <a:lnTo>
                    <a:pt x="36998" y="287547"/>
                  </a:lnTo>
                  <a:lnTo>
                    <a:pt x="56823" y="246392"/>
                  </a:lnTo>
                  <a:lnTo>
                    <a:pt x="80406" y="207573"/>
                  </a:lnTo>
                  <a:lnTo>
                    <a:pt x="107509" y="171329"/>
                  </a:lnTo>
                  <a:lnTo>
                    <a:pt x="137895" y="137895"/>
                  </a:lnTo>
                  <a:lnTo>
                    <a:pt x="171329" y="107509"/>
                  </a:lnTo>
                  <a:lnTo>
                    <a:pt x="207573" y="80406"/>
                  </a:lnTo>
                  <a:lnTo>
                    <a:pt x="246392" y="56823"/>
                  </a:lnTo>
                  <a:lnTo>
                    <a:pt x="287547" y="36998"/>
                  </a:lnTo>
                  <a:lnTo>
                    <a:pt x="330802" y="21166"/>
                  </a:lnTo>
                  <a:lnTo>
                    <a:pt x="375922" y="9565"/>
                  </a:lnTo>
                  <a:lnTo>
                    <a:pt x="422669" y="2430"/>
                  </a:lnTo>
                  <a:lnTo>
                    <a:pt x="470806" y="0"/>
                  </a:lnTo>
                  <a:lnTo>
                    <a:pt x="518943" y="2430"/>
                  </a:lnTo>
                  <a:lnTo>
                    <a:pt x="565690" y="9565"/>
                  </a:lnTo>
                  <a:lnTo>
                    <a:pt x="610809" y="21166"/>
                  </a:lnTo>
                  <a:lnTo>
                    <a:pt x="654065" y="36998"/>
                  </a:lnTo>
                  <a:lnTo>
                    <a:pt x="695220" y="56823"/>
                  </a:lnTo>
                  <a:lnTo>
                    <a:pt x="734038" y="80406"/>
                  </a:lnTo>
                  <a:lnTo>
                    <a:pt x="770282" y="107509"/>
                  </a:lnTo>
                  <a:lnTo>
                    <a:pt x="803716" y="137895"/>
                  </a:lnTo>
                  <a:lnTo>
                    <a:pt x="834103" y="171329"/>
                  </a:lnTo>
                  <a:lnTo>
                    <a:pt x="861206" y="207573"/>
                  </a:lnTo>
                  <a:lnTo>
                    <a:pt x="884788" y="246392"/>
                  </a:lnTo>
                  <a:lnTo>
                    <a:pt x="904614" y="287547"/>
                  </a:lnTo>
                  <a:lnTo>
                    <a:pt x="920446" y="330802"/>
                  </a:lnTo>
                  <a:lnTo>
                    <a:pt x="932047" y="375922"/>
                  </a:lnTo>
                  <a:lnTo>
                    <a:pt x="939181" y="422669"/>
                  </a:lnTo>
                  <a:lnTo>
                    <a:pt x="941612" y="470806"/>
                  </a:lnTo>
                  <a:lnTo>
                    <a:pt x="939181" y="518943"/>
                  </a:lnTo>
                  <a:lnTo>
                    <a:pt x="932047" y="565690"/>
                  </a:lnTo>
                  <a:lnTo>
                    <a:pt x="920446" y="610809"/>
                  </a:lnTo>
                  <a:lnTo>
                    <a:pt x="904614" y="654065"/>
                  </a:lnTo>
                  <a:lnTo>
                    <a:pt x="884788" y="695220"/>
                  </a:lnTo>
                  <a:lnTo>
                    <a:pt x="861206" y="734038"/>
                  </a:lnTo>
                  <a:lnTo>
                    <a:pt x="834103" y="770282"/>
                  </a:lnTo>
                  <a:lnTo>
                    <a:pt x="803716" y="803716"/>
                  </a:lnTo>
                  <a:lnTo>
                    <a:pt x="770282" y="834103"/>
                  </a:lnTo>
                  <a:lnTo>
                    <a:pt x="734038" y="861206"/>
                  </a:lnTo>
                  <a:lnTo>
                    <a:pt x="695220" y="884788"/>
                  </a:lnTo>
                  <a:lnTo>
                    <a:pt x="654065" y="904614"/>
                  </a:lnTo>
                  <a:lnTo>
                    <a:pt x="610809" y="920446"/>
                  </a:lnTo>
                  <a:lnTo>
                    <a:pt x="565690" y="932047"/>
                  </a:lnTo>
                  <a:lnTo>
                    <a:pt x="518943" y="939181"/>
                  </a:lnTo>
                  <a:lnTo>
                    <a:pt x="470806" y="941612"/>
                  </a:lnTo>
                  <a:lnTo>
                    <a:pt x="422669" y="939181"/>
                  </a:lnTo>
                  <a:lnTo>
                    <a:pt x="375922" y="932047"/>
                  </a:lnTo>
                  <a:lnTo>
                    <a:pt x="330802" y="920446"/>
                  </a:lnTo>
                  <a:lnTo>
                    <a:pt x="287547" y="904614"/>
                  </a:lnTo>
                  <a:lnTo>
                    <a:pt x="246392" y="884788"/>
                  </a:lnTo>
                  <a:lnTo>
                    <a:pt x="207573" y="861206"/>
                  </a:lnTo>
                  <a:lnTo>
                    <a:pt x="171329" y="834103"/>
                  </a:lnTo>
                  <a:lnTo>
                    <a:pt x="137895" y="803716"/>
                  </a:lnTo>
                  <a:lnTo>
                    <a:pt x="107509" y="770282"/>
                  </a:lnTo>
                  <a:lnTo>
                    <a:pt x="80406" y="734038"/>
                  </a:lnTo>
                  <a:lnTo>
                    <a:pt x="56823" y="695220"/>
                  </a:lnTo>
                  <a:lnTo>
                    <a:pt x="36998" y="654065"/>
                  </a:lnTo>
                  <a:lnTo>
                    <a:pt x="21166" y="610809"/>
                  </a:lnTo>
                  <a:lnTo>
                    <a:pt x="9565" y="565690"/>
                  </a:lnTo>
                  <a:lnTo>
                    <a:pt x="2430" y="518943"/>
                  </a:lnTo>
                  <a:lnTo>
                    <a:pt x="0" y="470806"/>
                  </a:lnTo>
                  <a:close/>
                </a:path>
              </a:pathLst>
            </a:custGeom>
            <a:ln w="6350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4912" y="2029688"/>
              <a:ext cx="596696" cy="28070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24912" y="2029688"/>
              <a:ext cx="596900" cy="2807335"/>
            </a:xfrm>
            <a:custGeom>
              <a:avLst/>
              <a:gdLst/>
              <a:ahLst/>
              <a:cxnLst/>
              <a:rect l="l" t="t" r="r" b="b"/>
              <a:pathLst>
                <a:path w="596900" h="2807335">
                  <a:moveTo>
                    <a:pt x="0" y="0"/>
                  </a:moveTo>
                  <a:lnTo>
                    <a:pt x="596697" y="0"/>
                  </a:lnTo>
                  <a:lnTo>
                    <a:pt x="596697" y="2807021"/>
                  </a:lnTo>
                  <a:lnTo>
                    <a:pt x="0" y="2807021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3758" y="3613238"/>
              <a:ext cx="1496695" cy="818515"/>
            </a:xfrm>
            <a:custGeom>
              <a:avLst/>
              <a:gdLst/>
              <a:ahLst/>
              <a:cxnLst/>
              <a:rect l="l" t="t" r="r" b="b"/>
              <a:pathLst>
                <a:path w="1496695" h="818514">
                  <a:moveTo>
                    <a:pt x="1423309" y="25109"/>
                  </a:moveTo>
                  <a:lnTo>
                    <a:pt x="0" y="795756"/>
                  </a:lnTo>
                  <a:lnTo>
                    <a:pt x="12103" y="818095"/>
                  </a:lnTo>
                  <a:lnTo>
                    <a:pt x="1435404" y="47446"/>
                  </a:lnTo>
                  <a:lnTo>
                    <a:pt x="1423309" y="25109"/>
                  </a:lnTo>
                  <a:close/>
                </a:path>
                <a:path w="1496695" h="818514">
                  <a:moveTo>
                    <a:pt x="1483013" y="19062"/>
                  </a:moveTo>
                  <a:lnTo>
                    <a:pt x="1434477" y="19062"/>
                  </a:lnTo>
                  <a:lnTo>
                    <a:pt x="1446568" y="41401"/>
                  </a:lnTo>
                  <a:lnTo>
                    <a:pt x="1435404" y="47446"/>
                  </a:lnTo>
                  <a:lnTo>
                    <a:pt x="1447495" y="69773"/>
                  </a:lnTo>
                  <a:lnTo>
                    <a:pt x="1483013" y="19062"/>
                  </a:lnTo>
                  <a:close/>
                </a:path>
                <a:path w="1496695" h="818514">
                  <a:moveTo>
                    <a:pt x="1434477" y="19062"/>
                  </a:moveTo>
                  <a:lnTo>
                    <a:pt x="1423309" y="25109"/>
                  </a:lnTo>
                  <a:lnTo>
                    <a:pt x="1435404" y="47446"/>
                  </a:lnTo>
                  <a:lnTo>
                    <a:pt x="1446568" y="41401"/>
                  </a:lnTo>
                  <a:lnTo>
                    <a:pt x="1434477" y="19062"/>
                  </a:lnTo>
                  <a:close/>
                </a:path>
                <a:path w="1496695" h="818514">
                  <a:moveTo>
                    <a:pt x="1496364" y="0"/>
                  </a:moveTo>
                  <a:lnTo>
                    <a:pt x="1411211" y="2768"/>
                  </a:lnTo>
                  <a:lnTo>
                    <a:pt x="1423309" y="25109"/>
                  </a:lnTo>
                  <a:lnTo>
                    <a:pt x="1434477" y="19062"/>
                  </a:lnTo>
                  <a:lnTo>
                    <a:pt x="1483013" y="19062"/>
                  </a:lnTo>
                  <a:lnTo>
                    <a:pt x="1496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95031" y="3062299"/>
            <a:ext cx="19050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5" dirty="0">
                <a:latin typeface="Times New Roman"/>
                <a:cs typeface="Times New Roman"/>
              </a:rPr>
              <a:t>z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9338" y="1947405"/>
            <a:ext cx="44323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300" i="1" spc="-135" dirty="0">
                <a:latin typeface="Times New Roman"/>
                <a:cs typeface="Times New Roman"/>
              </a:rPr>
              <a:t>w</a:t>
            </a:r>
            <a:r>
              <a:rPr sz="2850" spc="-202" baseline="-24853" dirty="0">
                <a:latin typeface="Times New Roman"/>
                <a:cs typeface="Times New Roman"/>
              </a:rPr>
              <a:t>1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4824" y="2496001"/>
            <a:ext cx="544830" cy="162496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30"/>
              </a:spcBef>
            </a:pPr>
            <a:r>
              <a:rPr sz="3300" i="1" spc="-30" dirty="0">
                <a:latin typeface="Times New Roman"/>
                <a:cs typeface="Times New Roman"/>
              </a:rPr>
              <a:t>w</a:t>
            </a:r>
            <a:r>
              <a:rPr sz="2850" spc="-44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340"/>
              </a:spcBef>
            </a:pP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2850" baseline="-24853" dirty="0">
                <a:latin typeface="Times New Roman"/>
                <a:cs typeface="Times New Roman"/>
              </a:rPr>
              <a:t>N</a:t>
            </a:r>
            <a:endParaRPr sz="2850" baseline="-24853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07550" y="2368651"/>
            <a:ext cx="2679065" cy="1508125"/>
            <a:chOff x="3007550" y="2368651"/>
            <a:chExt cx="2679065" cy="1508125"/>
          </a:xfrm>
        </p:grpSpPr>
        <p:sp>
          <p:nvSpPr>
            <p:cNvPr id="14" name="object 14"/>
            <p:cNvSpPr/>
            <p:nvPr/>
          </p:nvSpPr>
          <p:spPr>
            <a:xfrm>
              <a:off x="3007550" y="2368651"/>
              <a:ext cx="2679065" cy="1265555"/>
            </a:xfrm>
            <a:custGeom>
              <a:avLst/>
              <a:gdLst/>
              <a:ahLst/>
              <a:cxnLst/>
              <a:rect l="l" t="t" r="r" b="b"/>
              <a:pathLst>
                <a:path w="2679065" h="1265554">
                  <a:moveTo>
                    <a:pt x="1532572" y="1244574"/>
                  </a:moveTo>
                  <a:lnTo>
                    <a:pt x="1519034" y="1213764"/>
                  </a:lnTo>
                  <a:lnTo>
                    <a:pt x="1498307" y="1166583"/>
                  </a:lnTo>
                  <a:lnTo>
                    <a:pt x="1482077" y="1186129"/>
                  </a:lnTo>
                  <a:lnTo>
                    <a:pt x="54330" y="0"/>
                  </a:lnTo>
                  <a:lnTo>
                    <a:pt x="38100" y="19532"/>
                  </a:lnTo>
                  <a:lnTo>
                    <a:pt x="1463624" y="1203820"/>
                  </a:lnTo>
                  <a:lnTo>
                    <a:pt x="1462227" y="1210017"/>
                  </a:lnTo>
                  <a:lnTo>
                    <a:pt x="1458175" y="1214894"/>
                  </a:lnTo>
                  <a:lnTo>
                    <a:pt x="5562" y="888771"/>
                  </a:lnTo>
                  <a:lnTo>
                    <a:pt x="0" y="913549"/>
                  </a:lnTo>
                  <a:lnTo>
                    <a:pt x="1455432" y="1240282"/>
                  </a:lnTo>
                  <a:lnTo>
                    <a:pt x="1449870" y="1265059"/>
                  </a:lnTo>
                  <a:lnTo>
                    <a:pt x="1532572" y="1244574"/>
                  </a:lnTo>
                  <a:close/>
                </a:path>
                <a:path w="2679065" h="1265554">
                  <a:moveTo>
                    <a:pt x="2678773" y="1213980"/>
                  </a:moveTo>
                  <a:lnTo>
                    <a:pt x="2653373" y="1201280"/>
                  </a:lnTo>
                  <a:lnTo>
                    <a:pt x="2602573" y="1175880"/>
                  </a:lnTo>
                  <a:lnTo>
                    <a:pt x="2602573" y="1201280"/>
                  </a:lnTo>
                  <a:lnTo>
                    <a:pt x="1874088" y="1201280"/>
                  </a:lnTo>
                  <a:lnTo>
                    <a:pt x="1874088" y="1226680"/>
                  </a:lnTo>
                  <a:lnTo>
                    <a:pt x="2602573" y="1226680"/>
                  </a:lnTo>
                  <a:lnTo>
                    <a:pt x="2602573" y="1252080"/>
                  </a:lnTo>
                  <a:lnTo>
                    <a:pt x="2653373" y="1226680"/>
                  </a:lnTo>
                  <a:lnTo>
                    <a:pt x="2678773" y="121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40123" y="3353066"/>
              <a:ext cx="520318" cy="5203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0123" y="3353066"/>
              <a:ext cx="520700" cy="520700"/>
            </a:xfrm>
            <a:custGeom>
              <a:avLst/>
              <a:gdLst/>
              <a:ahLst/>
              <a:cxnLst/>
              <a:rect l="l" t="t" r="r" b="b"/>
              <a:pathLst>
                <a:path w="520700" h="520700">
                  <a:moveTo>
                    <a:pt x="0" y="0"/>
                  </a:moveTo>
                  <a:lnTo>
                    <a:pt x="520319" y="0"/>
                  </a:lnTo>
                  <a:lnTo>
                    <a:pt x="520319" y="520319"/>
                  </a:lnTo>
                  <a:lnTo>
                    <a:pt x="0" y="520319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A5A5A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3656" y="3272362"/>
            <a:ext cx="25717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10" dirty="0">
                <a:latin typeface="Symbol"/>
                <a:cs typeface="Symbol"/>
              </a:rPr>
              <a:t>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3468" y="4632627"/>
            <a:ext cx="521334" cy="86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6210">
              <a:lnSpc>
                <a:spcPts val="3850"/>
              </a:lnSpc>
              <a:spcBef>
                <a:spcPts val="105"/>
              </a:spcBef>
            </a:pPr>
            <a:r>
              <a:rPr sz="3300" i="1" spc="25" dirty="0">
                <a:latin typeface="Times New Roman"/>
                <a:cs typeface="Times New Roman"/>
              </a:rPr>
              <a:t>b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</a:pP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25" dirty="0">
                <a:latin typeface="Arial"/>
                <a:cs typeface="Arial"/>
              </a:rPr>
              <a:t>i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65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48732" y="3204366"/>
            <a:ext cx="213995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00" i="1" spc="15" dirty="0">
                <a:latin typeface="Times New Roman"/>
                <a:cs typeface="Times New Roman"/>
              </a:rPr>
              <a:t>y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42557" y="4537683"/>
            <a:ext cx="958215" cy="0"/>
          </a:xfrm>
          <a:custGeom>
            <a:avLst/>
            <a:gdLst/>
            <a:ahLst/>
            <a:cxnLst/>
            <a:rect l="l" t="t" r="r" b="b"/>
            <a:pathLst>
              <a:path w="958215">
                <a:moveTo>
                  <a:pt x="0" y="0"/>
                </a:moveTo>
                <a:lnTo>
                  <a:pt x="957766" y="0"/>
                </a:lnTo>
              </a:path>
            </a:pathLst>
          </a:custGeom>
          <a:ln w="156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8696" y="3924800"/>
            <a:ext cx="982980" cy="10902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82550" algn="ctr">
              <a:lnSpc>
                <a:spcPct val="100000"/>
              </a:lnSpc>
              <a:spcBef>
                <a:spcPts val="745"/>
              </a:spcBef>
            </a:pPr>
            <a:r>
              <a:rPr sz="2950" spc="15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2950" spc="130" dirty="0">
                <a:latin typeface="Times New Roman"/>
                <a:cs typeface="Times New Roman"/>
              </a:rPr>
              <a:t>1</a:t>
            </a:r>
            <a:r>
              <a:rPr sz="2950" spc="130" dirty="0">
                <a:latin typeface="Symbol"/>
                <a:cs typeface="Symbol"/>
              </a:rPr>
              <a:t></a:t>
            </a:r>
            <a:r>
              <a:rPr sz="2950" spc="-285" dirty="0">
                <a:latin typeface="Times New Roman"/>
                <a:cs typeface="Times New Roman"/>
              </a:rPr>
              <a:t> </a:t>
            </a:r>
            <a:r>
              <a:rPr sz="2950" i="1" spc="85" dirty="0">
                <a:latin typeface="Times New Roman"/>
                <a:cs typeface="Times New Roman"/>
              </a:rPr>
              <a:t>e</a:t>
            </a:r>
            <a:r>
              <a:rPr sz="2550" spc="127" baseline="44117" dirty="0">
                <a:latin typeface="Symbol"/>
                <a:cs typeface="Symbol"/>
              </a:rPr>
              <a:t></a:t>
            </a:r>
            <a:r>
              <a:rPr sz="2550" spc="-397" baseline="44117" dirty="0">
                <a:latin typeface="Times New Roman"/>
                <a:cs typeface="Times New Roman"/>
              </a:rPr>
              <a:t> </a:t>
            </a:r>
            <a:r>
              <a:rPr sz="2550" i="1" spc="22" baseline="44117" dirty="0">
                <a:latin typeface="Times New Roman"/>
                <a:cs typeface="Times New Roman"/>
              </a:rPr>
              <a:t>z</a:t>
            </a:r>
            <a:endParaRPr sz="2550" baseline="4411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4977" y="4121381"/>
            <a:ext cx="1016635" cy="622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i="1" spc="95" dirty="0">
                <a:latin typeface="Symbol"/>
                <a:cs typeface="Symbol"/>
              </a:rPr>
              <a:t></a:t>
            </a:r>
            <a:r>
              <a:rPr sz="3100" i="1" spc="-340" dirty="0">
                <a:latin typeface="Times New Roman"/>
                <a:cs typeface="Times New Roman"/>
              </a:rPr>
              <a:t> </a:t>
            </a:r>
            <a:r>
              <a:rPr sz="3900" spc="-105" dirty="0">
                <a:latin typeface="Symbol"/>
                <a:cs typeface="Symbol"/>
              </a:rPr>
              <a:t></a:t>
            </a:r>
            <a:r>
              <a:rPr sz="2950" i="1" spc="-105" dirty="0">
                <a:latin typeface="Times New Roman"/>
                <a:cs typeface="Times New Roman"/>
              </a:rPr>
              <a:t>z</a:t>
            </a:r>
            <a:r>
              <a:rPr sz="3900" spc="-105" dirty="0">
                <a:latin typeface="Symbol"/>
                <a:cs typeface="Symbol"/>
              </a:rPr>
              <a:t></a:t>
            </a:r>
            <a:r>
              <a:rPr sz="3900" spc="-570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Symbol"/>
                <a:cs typeface="Symbol"/>
              </a:rPr>
              <a:t>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2791" y="5059032"/>
            <a:ext cx="549033" cy="523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2791" y="5059032"/>
            <a:ext cx="549275" cy="523875"/>
          </a:xfrm>
          <a:prstGeom prst="rect">
            <a:avLst/>
          </a:prstGeom>
          <a:ln w="6350">
            <a:solidFill>
              <a:srgbClr val="FFC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325"/>
              </a:spcBef>
            </a:pPr>
            <a:r>
              <a:rPr sz="2550" spc="1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62478" y="2001253"/>
            <a:ext cx="7121525" cy="3328035"/>
            <a:chOff x="2962478" y="2001253"/>
            <a:chExt cx="7121525" cy="3328035"/>
          </a:xfrm>
        </p:grpSpPr>
        <p:sp>
          <p:nvSpPr>
            <p:cNvPr id="26" name="object 26"/>
            <p:cNvSpPr/>
            <p:nvPr/>
          </p:nvSpPr>
          <p:spPr>
            <a:xfrm>
              <a:off x="2962478" y="3613226"/>
              <a:ext cx="1577975" cy="1716405"/>
            </a:xfrm>
            <a:custGeom>
              <a:avLst/>
              <a:gdLst/>
              <a:ahLst/>
              <a:cxnLst/>
              <a:rect l="l" t="t" r="r" b="b"/>
              <a:pathLst>
                <a:path w="1577975" h="1716404">
                  <a:moveTo>
                    <a:pt x="1516741" y="47530"/>
                  </a:moveTo>
                  <a:lnTo>
                    <a:pt x="0" y="1698840"/>
                  </a:lnTo>
                  <a:lnTo>
                    <a:pt x="18707" y="1716024"/>
                  </a:lnTo>
                  <a:lnTo>
                    <a:pt x="1535448" y="64713"/>
                  </a:lnTo>
                  <a:lnTo>
                    <a:pt x="1516741" y="47530"/>
                  </a:lnTo>
                  <a:close/>
                </a:path>
                <a:path w="1577975" h="1716404">
                  <a:moveTo>
                    <a:pt x="1566699" y="38176"/>
                  </a:moveTo>
                  <a:lnTo>
                    <a:pt x="1525333" y="38176"/>
                  </a:lnTo>
                  <a:lnTo>
                    <a:pt x="1544040" y="55359"/>
                  </a:lnTo>
                  <a:lnTo>
                    <a:pt x="1535448" y="64713"/>
                  </a:lnTo>
                  <a:lnTo>
                    <a:pt x="1554162" y="81902"/>
                  </a:lnTo>
                  <a:lnTo>
                    <a:pt x="1566699" y="38176"/>
                  </a:lnTo>
                  <a:close/>
                </a:path>
                <a:path w="1577975" h="1716404">
                  <a:moveTo>
                    <a:pt x="1525333" y="38176"/>
                  </a:moveTo>
                  <a:lnTo>
                    <a:pt x="1516741" y="47530"/>
                  </a:lnTo>
                  <a:lnTo>
                    <a:pt x="1535448" y="64713"/>
                  </a:lnTo>
                  <a:lnTo>
                    <a:pt x="1544040" y="55359"/>
                  </a:lnTo>
                  <a:lnTo>
                    <a:pt x="1525333" y="38176"/>
                  </a:lnTo>
                  <a:close/>
                </a:path>
                <a:path w="1577975" h="1716404">
                  <a:moveTo>
                    <a:pt x="1577644" y="0"/>
                  </a:moveTo>
                  <a:lnTo>
                    <a:pt x="1498041" y="30353"/>
                  </a:lnTo>
                  <a:lnTo>
                    <a:pt x="1516741" y="47530"/>
                  </a:lnTo>
                  <a:lnTo>
                    <a:pt x="1525333" y="38176"/>
                  </a:lnTo>
                  <a:lnTo>
                    <a:pt x="1566699" y="38176"/>
                  </a:lnTo>
                  <a:lnTo>
                    <a:pt x="1577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40123" y="2001253"/>
              <a:ext cx="5543461" cy="70227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72826" y="5772932"/>
            <a:ext cx="4660265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254"/>
              </a:spcBef>
            </a:pPr>
            <a:r>
              <a:rPr sz="2000" i="1" dirty="0">
                <a:latin typeface="Times New Roman"/>
                <a:cs typeface="Times New Roman"/>
              </a:rPr>
              <a:t>w, b </a:t>
            </a:r>
            <a:r>
              <a:rPr sz="2000" spc="-85" dirty="0">
                <a:latin typeface="Arial"/>
                <a:cs typeface="Arial"/>
              </a:rPr>
              <a:t>are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75" dirty="0">
                <a:latin typeface="Arial"/>
                <a:cs typeface="Arial"/>
              </a:rPr>
              <a:t>parameters </a:t>
            </a:r>
            <a:r>
              <a:rPr sz="2000" spc="-5" dirty="0">
                <a:latin typeface="Arial"/>
                <a:cs typeface="Arial"/>
              </a:rPr>
              <a:t>of </a:t>
            </a:r>
            <a:r>
              <a:rPr sz="2000" spc="-40" dirty="0">
                <a:latin typeface="Arial"/>
                <a:cs typeface="Arial"/>
              </a:rPr>
              <a:t>this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neuron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715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0070C0"/>
                </a:solidFill>
              </a:rPr>
              <a:t>Outline </a:t>
            </a:r>
            <a:r>
              <a:rPr spc="-65" dirty="0">
                <a:solidFill>
                  <a:srgbClr val="0070C0"/>
                </a:solidFill>
              </a:rPr>
              <a:t>for</a:t>
            </a:r>
            <a:r>
              <a:rPr spc="-15" dirty="0">
                <a:solidFill>
                  <a:srgbClr val="0070C0"/>
                </a:solidFill>
              </a:rPr>
              <a:t> </a:t>
            </a:r>
            <a:r>
              <a:rPr spc="-130" dirty="0">
                <a:solidFill>
                  <a:srgbClr val="0070C0"/>
                </a:solidFill>
              </a:rPr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550661" cy="205953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lang="en-US" sz="2800" spc="-270" dirty="0">
                <a:latin typeface="+mj-lt"/>
                <a:cs typeface="Arial"/>
              </a:rPr>
              <a:t>Introduction 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800" spc="-270" dirty="0">
                <a:latin typeface="+mj-lt"/>
                <a:cs typeface="Arial"/>
              </a:rPr>
              <a:t>Class</a:t>
            </a:r>
            <a:r>
              <a:rPr sz="2800" spc="-140" dirty="0">
                <a:latin typeface="+mj-lt"/>
                <a:cs typeface="Arial"/>
              </a:rPr>
              <a:t> </a:t>
            </a:r>
            <a:r>
              <a:rPr sz="2800" spc="-110" dirty="0">
                <a:latin typeface="+mj-lt"/>
                <a:cs typeface="Arial"/>
              </a:rPr>
              <a:t>logistics</a:t>
            </a:r>
            <a:endParaRPr sz="2800" dirty="0">
              <a:latin typeface="+mj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+mj-lt"/>
                <a:cs typeface="Arial"/>
              </a:rPr>
              <a:t>What </a:t>
            </a:r>
            <a:r>
              <a:rPr sz="2800" spc="-150" dirty="0">
                <a:latin typeface="+mj-lt"/>
                <a:cs typeface="Arial"/>
              </a:rPr>
              <a:t>is </a:t>
            </a:r>
            <a:r>
              <a:rPr sz="2800" spc="-70" dirty="0">
                <a:latin typeface="+mj-lt"/>
                <a:cs typeface="Arial"/>
              </a:rPr>
              <a:t>natural </a:t>
            </a:r>
            <a:r>
              <a:rPr sz="2800" spc="-165" dirty="0">
                <a:latin typeface="+mj-lt"/>
                <a:cs typeface="Arial"/>
              </a:rPr>
              <a:t>language</a:t>
            </a:r>
            <a:r>
              <a:rPr sz="2800" spc="-315" dirty="0">
                <a:latin typeface="+mj-lt"/>
                <a:cs typeface="Arial"/>
              </a:rPr>
              <a:t> </a:t>
            </a:r>
            <a:r>
              <a:rPr sz="2800" spc="-160" dirty="0">
                <a:latin typeface="+mj-lt"/>
                <a:cs typeface="Arial"/>
              </a:rPr>
              <a:t>processing?</a:t>
            </a:r>
            <a:endParaRPr lang="en-US" sz="2800" spc="-160" dirty="0">
              <a:latin typeface="+mj-lt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Char char="•"/>
              <a:tabLst>
                <a:tab pos="241300" algn="l"/>
              </a:tabLst>
            </a:pPr>
            <a:r>
              <a:rPr lang="en-US" sz="2800" spc="-160" dirty="0">
                <a:latin typeface="+mj-lt"/>
                <a:cs typeface="Arial"/>
              </a:rPr>
              <a:t>What is Machine Learning? 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919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65300"/>
            <a:ext cx="5255261" cy="138755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lang="en-US" sz="2800" spc="-95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1744345"/>
            <a:ext cx="3752215" cy="541655"/>
          </a:xfrm>
          <a:custGeom>
            <a:avLst/>
            <a:gdLst/>
            <a:ahLst/>
            <a:cxnLst/>
            <a:rect l="l" t="t" r="r" b="b"/>
            <a:pathLst>
              <a:path w="3752215" h="541655">
                <a:moveTo>
                  <a:pt x="0" y="0"/>
                </a:moveTo>
                <a:lnTo>
                  <a:pt x="3751732" y="0"/>
                </a:lnTo>
                <a:lnTo>
                  <a:pt x="3751732" y="541524"/>
                </a:lnTo>
                <a:lnTo>
                  <a:pt x="0" y="541524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150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Unsupervised</a:t>
            </a:r>
            <a:r>
              <a:rPr spc="-55" dirty="0"/>
              <a:t> </a:t>
            </a:r>
            <a:r>
              <a:rPr spc="-3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58730" cy="32740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Finding </a:t>
            </a:r>
            <a:r>
              <a:rPr sz="2800" spc="-100" dirty="0">
                <a:latin typeface="Arial"/>
                <a:cs typeface="Arial"/>
              </a:rPr>
              <a:t>previously </a:t>
            </a:r>
            <a:r>
              <a:rPr sz="2800" spc="-85" dirty="0">
                <a:latin typeface="Arial"/>
                <a:cs typeface="Arial"/>
              </a:rPr>
              <a:t>unknown </a:t>
            </a:r>
            <a:r>
              <a:rPr sz="2800" spc="-80" dirty="0">
                <a:latin typeface="Arial"/>
                <a:cs typeface="Arial"/>
              </a:rPr>
              <a:t>patterns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14" dirty="0">
                <a:latin typeface="Arial"/>
                <a:cs typeface="Arial"/>
              </a:rPr>
              <a:t>set </a:t>
            </a:r>
            <a:r>
              <a:rPr sz="2800" spc="5" dirty="0">
                <a:latin typeface="Arial"/>
                <a:cs typeface="Arial"/>
              </a:rPr>
              <a:t>without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pre-existing  </a:t>
            </a:r>
            <a:r>
              <a:rPr sz="2800" spc="-120" dirty="0">
                <a:latin typeface="Arial"/>
                <a:cs typeface="Arial"/>
              </a:rPr>
              <a:t>labels.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5"/>
              </a:spcBef>
              <a:buChar char="•"/>
              <a:tabLst>
                <a:tab pos="698500" algn="l"/>
              </a:tabLst>
            </a:pPr>
            <a:r>
              <a:rPr sz="2400" spc="-11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698500" algn="l"/>
              </a:tabLst>
            </a:pPr>
            <a:r>
              <a:rPr sz="2400" spc="-135" dirty="0">
                <a:latin typeface="Arial"/>
                <a:cs typeface="Arial"/>
              </a:rPr>
              <a:t>Zero-Shot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55" dirty="0">
                <a:latin typeface="Arial"/>
                <a:cs typeface="Arial"/>
              </a:rPr>
              <a:t>Few-Shot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25" dirty="0">
                <a:latin typeface="Arial"/>
                <a:cs typeface="Arial"/>
              </a:rPr>
              <a:t>Semi-supervised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698500" algn="l"/>
              </a:tabLst>
            </a:pPr>
            <a:r>
              <a:rPr sz="2400" spc="-114" dirty="0">
                <a:latin typeface="Arial"/>
                <a:cs typeface="Arial"/>
              </a:rPr>
              <a:t>Weakly-supervised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har char="•"/>
              <a:tabLst>
                <a:tab pos="698500" algn="l"/>
              </a:tabLst>
            </a:pPr>
            <a:r>
              <a:rPr sz="2400" spc="-140" dirty="0">
                <a:latin typeface="Arial"/>
                <a:cs typeface="Arial"/>
              </a:rPr>
              <a:t>Transfer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55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Kinds </a:t>
            </a:r>
            <a:r>
              <a:rPr spc="-25" dirty="0"/>
              <a:t>of </a:t>
            </a:r>
            <a:r>
              <a:rPr spc="-30" dirty="0"/>
              <a:t>Machine</a:t>
            </a:r>
            <a:r>
              <a:rPr spc="15" dirty="0"/>
              <a:t> </a:t>
            </a:r>
            <a:r>
              <a:rPr spc="-25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5300"/>
            <a:ext cx="3488690" cy="9398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4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Unsupervised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Supervised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692488"/>
            <a:ext cx="3752215" cy="54165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2004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320040" algn="l"/>
              </a:tabLst>
            </a:pPr>
            <a:r>
              <a:rPr sz="2800" spc="-114" dirty="0">
                <a:latin typeface="Arial"/>
                <a:cs typeface="Arial"/>
              </a:rPr>
              <a:t>Reinforcement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88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Reinforcement</a:t>
            </a:r>
            <a:r>
              <a:rPr spc="-229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95779"/>
            <a:ext cx="10354310" cy="34505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0" marR="969644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54000" algn="l"/>
              </a:tabLst>
            </a:pP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prediction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interactions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environment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timesteps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711200" marR="137160" lvl="1" indent="-228600">
              <a:lnSpc>
                <a:spcPct val="90400"/>
              </a:lnSpc>
              <a:spcBef>
                <a:spcPts val="56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timestep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𝑡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𝑜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32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40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transmitted </a:t>
            </a:r>
            <a:r>
              <a:rPr sz="2400" dirty="0">
                <a:latin typeface="Calibri"/>
                <a:cs typeface="Calibri"/>
              </a:rPr>
              <a:t>back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environment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mechanism.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711200" algn="l"/>
              </a:tabLst>
            </a:pPr>
            <a:r>
              <a:rPr sz="2400" spc="-10" dirty="0">
                <a:latin typeface="Calibri"/>
                <a:cs typeface="Calibri"/>
              </a:rPr>
              <a:t>Finally,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reward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baseline="-17361" dirty="0">
                <a:latin typeface="Cambria Math"/>
                <a:cs typeface="Cambria Math"/>
              </a:rPr>
              <a:t>𝑡</a:t>
            </a:r>
            <a:r>
              <a:rPr sz="2400" spc="209" baseline="-17361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 marL="711200" marR="17780" lvl="1" indent="-228600">
              <a:lnSpc>
                <a:spcPts val="2590"/>
              </a:lnSpc>
              <a:spcBef>
                <a:spcPts val="66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receives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subsequent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 </a:t>
            </a:r>
            <a:r>
              <a:rPr sz="2400" dirty="0">
                <a:latin typeface="Calibri"/>
                <a:cs typeface="Calibri"/>
              </a:rPr>
              <a:t>action,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policy</a:t>
            </a:r>
            <a:r>
              <a:rPr sz="2400" i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observations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863" y="3474211"/>
            <a:ext cx="136969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25" dirty="0">
                <a:latin typeface="Calibri"/>
                <a:cs typeface="Calibri"/>
              </a:rPr>
              <a:t>→← </a:t>
            </a:r>
            <a:r>
              <a:rPr sz="2400" spc="-20" dirty="0">
                <a:latin typeface="Calibri"/>
                <a:cs typeface="Calibri"/>
              </a:rPr>
              <a:t>MoveRight </a:t>
            </a:r>
            <a:r>
              <a:rPr sz="2400" spc="-10" dirty="0">
                <a:latin typeface="Calibri"/>
                <a:cs typeface="Calibri"/>
              </a:rPr>
              <a:t>MoveLeft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9234" y="3397346"/>
            <a:ext cx="1923362" cy="144252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16239" y="2072226"/>
            <a:ext cx="1942464" cy="3518535"/>
            <a:chOff x="4216239" y="2072226"/>
            <a:chExt cx="1942464" cy="3518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3403" y="2072226"/>
              <a:ext cx="1619864" cy="14523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16235" y="2709519"/>
              <a:ext cx="1942464" cy="2880995"/>
            </a:xfrm>
            <a:custGeom>
              <a:avLst/>
              <a:gdLst/>
              <a:ahLst/>
              <a:cxnLst/>
              <a:rect l="l" t="t" r="r" b="b"/>
              <a:pathLst>
                <a:path w="1942464" h="2880995">
                  <a:moveTo>
                    <a:pt x="1070889" y="2842780"/>
                  </a:moveTo>
                  <a:lnTo>
                    <a:pt x="38100" y="2842780"/>
                  </a:lnTo>
                  <a:lnTo>
                    <a:pt x="38100" y="76200"/>
                  </a:lnTo>
                  <a:lnTo>
                    <a:pt x="133350" y="76200"/>
                  </a:lnTo>
                  <a:lnTo>
                    <a:pt x="133350" y="114300"/>
                  </a:lnTo>
                  <a:lnTo>
                    <a:pt x="209550" y="76200"/>
                  </a:lnTo>
                  <a:lnTo>
                    <a:pt x="247650" y="57150"/>
                  </a:lnTo>
                  <a:lnTo>
                    <a:pt x="209550" y="38100"/>
                  </a:lnTo>
                  <a:lnTo>
                    <a:pt x="133350" y="0"/>
                  </a:lnTo>
                  <a:lnTo>
                    <a:pt x="133350" y="38100"/>
                  </a:lnTo>
                  <a:lnTo>
                    <a:pt x="0" y="38100"/>
                  </a:lnTo>
                  <a:lnTo>
                    <a:pt x="0" y="2880880"/>
                  </a:lnTo>
                  <a:lnTo>
                    <a:pt x="1070889" y="2880880"/>
                  </a:lnTo>
                  <a:lnTo>
                    <a:pt x="1070889" y="2861830"/>
                  </a:lnTo>
                  <a:lnTo>
                    <a:pt x="1070889" y="2842780"/>
                  </a:lnTo>
                  <a:close/>
                </a:path>
                <a:path w="1942464" h="2880995">
                  <a:moveTo>
                    <a:pt x="1941906" y="803021"/>
                  </a:moveTo>
                  <a:lnTo>
                    <a:pt x="1932178" y="782777"/>
                  </a:lnTo>
                  <a:lnTo>
                    <a:pt x="1886559" y="687832"/>
                  </a:lnTo>
                  <a:lnTo>
                    <a:pt x="1827618" y="801217"/>
                  </a:lnTo>
                  <a:lnTo>
                    <a:pt x="1865718" y="801827"/>
                  </a:lnTo>
                  <a:lnTo>
                    <a:pt x="1845995" y="2058035"/>
                  </a:lnTo>
                  <a:lnTo>
                    <a:pt x="1884083" y="2058631"/>
                  </a:lnTo>
                  <a:lnTo>
                    <a:pt x="1903818" y="802424"/>
                  </a:lnTo>
                  <a:lnTo>
                    <a:pt x="1941906" y="8030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211961" y="1957482"/>
            <a:ext cx="1932305" cy="3671570"/>
            <a:chOff x="6211961" y="1957482"/>
            <a:chExt cx="1932305" cy="36715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1961" y="1957482"/>
              <a:ext cx="1684091" cy="15081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75426" y="2692505"/>
              <a:ext cx="1268730" cy="2936240"/>
            </a:xfrm>
            <a:custGeom>
              <a:avLst/>
              <a:gdLst/>
              <a:ahLst/>
              <a:cxnLst/>
              <a:rect l="l" t="t" r="r" b="b"/>
              <a:pathLst>
                <a:path w="1268729" h="2936240">
                  <a:moveTo>
                    <a:pt x="114300" y="2821689"/>
                  </a:moveTo>
                  <a:lnTo>
                    <a:pt x="0" y="2878839"/>
                  </a:lnTo>
                  <a:lnTo>
                    <a:pt x="114300" y="2935989"/>
                  </a:lnTo>
                  <a:lnTo>
                    <a:pt x="114300" y="2897889"/>
                  </a:lnTo>
                  <a:lnTo>
                    <a:pt x="95250" y="2897889"/>
                  </a:lnTo>
                  <a:lnTo>
                    <a:pt x="95250" y="2859789"/>
                  </a:lnTo>
                  <a:lnTo>
                    <a:pt x="114300" y="2859789"/>
                  </a:lnTo>
                  <a:lnTo>
                    <a:pt x="114300" y="2821689"/>
                  </a:lnTo>
                  <a:close/>
                </a:path>
                <a:path w="1268729" h="2936240">
                  <a:moveTo>
                    <a:pt x="114300" y="2859789"/>
                  </a:moveTo>
                  <a:lnTo>
                    <a:pt x="95250" y="2859789"/>
                  </a:lnTo>
                  <a:lnTo>
                    <a:pt x="95250" y="2897889"/>
                  </a:lnTo>
                  <a:lnTo>
                    <a:pt x="114300" y="2897889"/>
                  </a:lnTo>
                  <a:lnTo>
                    <a:pt x="114300" y="2859789"/>
                  </a:lnTo>
                  <a:close/>
                </a:path>
                <a:path w="1268729" h="2936240">
                  <a:moveTo>
                    <a:pt x="1230175" y="2859789"/>
                  </a:moveTo>
                  <a:lnTo>
                    <a:pt x="114300" y="2859789"/>
                  </a:lnTo>
                  <a:lnTo>
                    <a:pt x="114300" y="2897889"/>
                  </a:lnTo>
                  <a:lnTo>
                    <a:pt x="1268275" y="2897889"/>
                  </a:lnTo>
                  <a:lnTo>
                    <a:pt x="1268275" y="2878839"/>
                  </a:lnTo>
                  <a:lnTo>
                    <a:pt x="1230175" y="2878839"/>
                  </a:lnTo>
                  <a:lnTo>
                    <a:pt x="1230175" y="2859789"/>
                  </a:lnTo>
                  <a:close/>
                </a:path>
                <a:path w="1268729" h="2936240">
                  <a:moveTo>
                    <a:pt x="1230175" y="19050"/>
                  </a:moveTo>
                  <a:lnTo>
                    <a:pt x="1230175" y="2878839"/>
                  </a:lnTo>
                  <a:lnTo>
                    <a:pt x="1249225" y="2859789"/>
                  </a:lnTo>
                  <a:lnTo>
                    <a:pt x="1268275" y="2859789"/>
                  </a:lnTo>
                  <a:lnTo>
                    <a:pt x="1268275" y="38100"/>
                  </a:lnTo>
                  <a:lnTo>
                    <a:pt x="1249225" y="38100"/>
                  </a:lnTo>
                  <a:lnTo>
                    <a:pt x="1230175" y="19050"/>
                  </a:lnTo>
                  <a:close/>
                </a:path>
                <a:path w="1268729" h="2936240">
                  <a:moveTo>
                    <a:pt x="1268275" y="2859789"/>
                  </a:moveTo>
                  <a:lnTo>
                    <a:pt x="1249225" y="2859789"/>
                  </a:lnTo>
                  <a:lnTo>
                    <a:pt x="1230175" y="2878839"/>
                  </a:lnTo>
                  <a:lnTo>
                    <a:pt x="1268275" y="2878839"/>
                  </a:lnTo>
                  <a:lnTo>
                    <a:pt x="1268275" y="2859789"/>
                  </a:lnTo>
                  <a:close/>
                </a:path>
                <a:path w="1268729" h="2936240">
                  <a:moveTo>
                    <a:pt x="1268275" y="0"/>
                  </a:moveTo>
                  <a:lnTo>
                    <a:pt x="1020626" y="0"/>
                  </a:lnTo>
                  <a:lnTo>
                    <a:pt x="1020626" y="38100"/>
                  </a:lnTo>
                  <a:lnTo>
                    <a:pt x="1230175" y="38100"/>
                  </a:lnTo>
                  <a:lnTo>
                    <a:pt x="1230175" y="19050"/>
                  </a:lnTo>
                  <a:lnTo>
                    <a:pt x="1268275" y="19050"/>
                  </a:lnTo>
                  <a:lnTo>
                    <a:pt x="1268275" y="0"/>
                  </a:lnTo>
                  <a:close/>
                </a:path>
                <a:path w="1268729" h="2936240">
                  <a:moveTo>
                    <a:pt x="1268275" y="19050"/>
                  </a:moveTo>
                  <a:lnTo>
                    <a:pt x="1230175" y="19050"/>
                  </a:lnTo>
                  <a:lnTo>
                    <a:pt x="1249225" y="38100"/>
                  </a:lnTo>
                  <a:lnTo>
                    <a:pt x="1268275" y="38100"/>
                  </a:lnTo>
                  <a:lnTo>
                    <a:pt x="1268275" y="1905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05022" y="2361691"/>
            <a:ext cx="142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observation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9020" y="2285491"/>
            <a:ext cx="889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action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300" y="4358132"/>
            <a:ext cx="9347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reward</a:t>
            </a:r>
            <a:r>
              <a:rPr sz="1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b="1" i="1" spc="-37" baseline="-13888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endParaRPr sz="1800" baseline="-13888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1962" y="3566871"/>
            <a:ext cx="1701907" cy="75285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6939" y="611124"/>
            <a:ext cx="5337175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70C0"/>
                </a:solidFill>
                <a:latin typeface="Calibri Light"/>
                <a:cs typeface="Calibri Light"/>
              </a:rPr>
              <a:t>Agent</a:t>
            </a:r>
            <a:r>
              <a:rPr sz="4400" b="0" spc="-4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70C0"/>
                </a:solidFill>
                <a:latin typeface="Calibri Light"/>
                <a:cs typeface="Calibri Light"/>
              </a:rPr>
              <a:t>and</a:t>
            </a:r>
            <a:r>
              <a:rPr sz="4400" b="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4400" b="0" spc="-10" dirty="0">
                <a:solidFill>
                  <a:srgbClr val="0070C0"/>
                </a:solidFill>
                <a:latin typeface="Calibri Light"/>
                <a:cs typeface="Calibri Light"/>
              </a:rPr>
              <a:t>Environment</a:t>
            </a:r>
            <a:endParaRPr sz="4400">
              <a:latin typeface="Calibri Light"/>
              <a:cs typeface="Calibri Light"/>
            </a:endParaRPr>
          </a:p>
          <a:p>
            <a:pPr marR="5080" algn="r">
              <a:lnSpc>
                <a:spcPct val="100000"/>
              </a:lnSpc>
              <a:spcBef>
                <a:spcPts val="4015"/>
              </a:spcBef>
            </a:pPr>
            <a:r>
              <a:rPr sz="1800" spc="-10" dirty="0">
                <a:latin typeface="Calibri"/>
                <a:cs typeface="Calibri"/>
              </a:rPr>
              <a:t>Agent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6682" y="5763259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Environment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26566" y="578611"/>
            <a:ext cx="39776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reward</a:t>
            </a:r>
            <a:endParaRPr sz="24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Agent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exploit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explore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5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47624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5" dirty="0">
                <a:latin typeface="Trebuchet MS"/>
                <a:cs typeface="Trebuchet MS"/>
              </a:rPr>
              <a:t>Observations</a:t>
            </a:r>
            <a:r>
              <a:rPr sz="2800" spc="-135" dirty="0">
                <a:latin typeface="Arial"/>
                <a:cs typeface="Arial"/>
              </a:rPr>
              <a:t>: </a:t>
            </a:r>
            <a:r>
              <a:rPr sz="2800" spc="-70" dirty="0">
                <a:latin typeface="Arial"/>
                <a:cs typeface="Arial"/>
              </a:rPr>
              <a:t>inputs,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i="1" spc="-45" dirty="0">
                <a:latin typeface="Times New Roman"/>
                <a:cs typeface="Times New Roman"/>
              </a:rPr>
              <a:t>x</a:t>
            </a:r>
            <a:r>
              <a:rPr sz="2800" spc="-4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91100"/>
              </a:lnSpc>
              <a:spcBef>
                <a:spcPts val="9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0" dirty="0">
                <a:latin typeface="Trebuchet MS"/>
                <a:cs typeface="Trebuchet MS"/>
              </a:rPr>
              <a:t>Targets</a:t>
            </a:r>
            <a:r>
              <a:rPr sz="2800" spc="-190" dirty="0">
                <a:latin typeface="Arial"/>
                <a:cs typeface="Arial"/>
              </a:rPr>
              <a:t>: </a:t>
            </a:r>
            <a:r>
              <a:rPr sz="2800" spc="-120" dirty="0">
                <a:latin typeface="Arial"/>
                <a:cs typeface="Arial"/>
              </a:rPr>
              <a:t>labels, </a:t>
            </a:r>
            <a:r>
              <a:rPr sz="2800" i="1" spc="-45" dirty="0">
                <a:latin typeface="Times New Roman"/>
                <a:cs typeface="Times New Roman"/>
              </a:rPr>
              <a:t>y</a:t>
            </a:r>
            <a:r>
              <a:rPr sz="2800" spc="-45" dirty="0">
                <a:latin typeface="Arial"/>
                <a:cs typeface="Arial"/>
              </a:rPr>
              <a:t>, </a:t>
            </a:r>
            <a:r>
              <a:rPr sz="2800" spc="-110" dirty="0">
                <a:latin typeface="Arial"/>
                <a:cs typeface="Arial"/>
              </a:rPr>
              <a:t>corresponding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observations </a:t>
            </a:r>
            <a:r>
              <a:rPr sz="2800" spc="-135" dirty="0">
                <a:latin typeface="Arial"/>
                <a:cs typeface="Arial"/>
              </a:rPr>
              <a:t>(also </a:t>
            </a:r>
            <a:r>
              <a:rPr sz="2800" spc="-114" dirty="0">
                <a:latin typeface="Arial"/>
                <a:cs typeface="Arial"/>
              </a:rPr>
              <a:t>called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ground  </a:t>
            </a:r>
            <a:r>
              <a:rPr sz="2800" spc="35" dirty="0">
                <a:latin typeface="Arial"/>
                <a:cs typeface="Arial"/>
              </a:rPr>
              <a:t>truth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sometimes).</a:t>
            </a:r>
            <a:endParaRPr sz="2800">
              <a:latin typeface="Arial"/>
              <a:cs typeface="Arial"/>
            </a:endParaRPr>
          </a:p>
          <a:p>
            <a:pPr marL="241300" marR="231775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40" dirty="0">
                <a:latin typeface="Trebuchet MS"/>
                <a:cs typeface="Trebuchet MS"/>
              </a:rPr>
              <a:t>Model</a:t>
            </a:r>
            <a:r>
              <a:rPr sz="2800" spc="-40" dirty="0">
                <a:latin typeface="Arial"/>
                <a:cs typeface="Arial"/>
              </a:rPr>
              <a:t>: </a:t>
            </a:r>
            <a:r>
              <a:rPr sz="2800" spc="-105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60" dirty="0">
                <a:latin typeface="Arial"/>
                <a:cs typeface="Arial"/>
              </a:rPr>
              <a:t>takes </a:t>
            </a:r>
            <a:r>
              <a:rPr sz="2800" spc="-155" dirty="0">
                <a:latin typeface="Arial"/>
                <a:cs typeface="Arial"/>
              </a:rPr>
              <a:t>an  </a:t>
            </a:r>
            <a:r>
              <a:rPr sz="2800" spc="-95" dirty="0">
                <a:latin typeface="Arial"/>
                <a:cs typeface="Arial"/>
              </a:rPr>
              <a:t>observation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90" dirty="0">
                <a:latin typeface="Arial"/>
                <a:cs typeface="Arial"/>
              </a:rPr>
              <a:t>predicts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 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70" dirty="0">
                <a:latin typeface="Arial"/>
                <a:cs typeface="Arial"/>
              </a:rPr>
              <a:t>target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label.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6037" y="2467358"/>
            <a:ext cx="5584147" cy="194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37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More</a:t>
            </a:r>
            <a:r>
              <a:rPr spc="-65" dirty="0"/>
              <a:t> 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5287010" cy="41224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36195" indent="-228600">
              <a:lnSpc>
                <a:spcPct val="804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Parameters</a:t>
            </a:r>
            <a:r>
              <a:rPr sz="2800" spc="-165" dirty="0">
                <a:latin typeface="Arial"/>
                <a:cs typeface="Arial"/>
              </a:rPr>
              <a:t>: </a:t>
            </a:r>
            <a:r>
              <a:rPr sz="2800" spc="-105" dirty="0">
                <a:latin typeface="Arial"/>
                <a:cs typeface="Arial"/>
              </a:rPr>
              <a:t>weights </a:t>
            </a:r>
            <a:r>
              <a:rPr sz="2800" spc="-30" dirty="0">
                <a:latin typeface="Arial"/>
                <a:cs typeface="Arial"/>
              </a:rPr>
              <a:t>(for </a:t>
            </a:r>
            <a:r>
              <a:rPr sz="2800" spc="-130" dirty="0">
                <a:latin typeface="Arial"/>
                <a:cs typeface="Arial"/>
              </a:rPr>
              <a:t>deep  </a:t>
            </a:r>
            <a:r>
              <a:rPr sz="2800" spc="-95" dirty="0">
                <a:latin typeface="Arial"/>
                <a:cs typeface="Arial"/>
              </a:rPr>
              <a:t>learning), </a:t>
            </a:r>
            <a:r>
              <a:rPr sz="2800" i="1" spc="-45" dirty="0">
                <a:latin typeface="Times New Roman"/>
                <a:cs typeface="Times New Roman"/>
              </a:rPr>
              <a:t>w</a:t>
            </a:r>
            <a:r>
              <a:rPr sz="2800" spc="-45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14" dirty="0">
                <a:latin typeface="Arial"/>
                <a:cs typeface="Arial"/>
              </a:rPr>
              <a:t>parameterize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model.</a:t>
            </a:r>
            <a:endParaRPr sz="2800">
              <a:latin typeface="Arial"/>
              <a:cs typeface="Arial"/>
            </a:endParaRPr>
          </a:p>
          <a:p>
            <a:pPr marL="241300" marR="107314" indent="-228600">
              <a:lnSpc>
                <a:spcPct val="8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Predictions</a:t>
            </a:r>
            <a:r>
              <a:rPr sz="2800" spc="-150" dirty="0">
                <a:latin typeface="Arial"/>
                <a:cs typeface="Arial"/>
              </a:rPr>
              <a:t>: </a:t>
            </a:r>
            <a:r>
              <a:rPr sz="2800" spc="-155" dirty="0">
                <a:latin typeface="Arial"/>
                <a:cs typeface="Arial"/>
              </a:rPr>
              <a:t>Also </a:t>
            </a:r>
            <a:r>
              <a:rPr sz="2800" spc="-114" dirty="0">
                <a:latin typeface="Arial"/>
                <a:cs typeface="Arial"/>
              </a:rPr>
              <a:t>called estimates,  </a:t>
            </a:r>
            <a:r>
              <a:rPr sz="2800" spc="-65" dirty="0">
                <a:latin typeface="Arial"/>
                <a:cs typeface="Arial"/>
              </a:rPr>
              <a:t>target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95" dirty="0">
                <a:latin typeface="Arial"/>
                <a:cs typeface="Arial"/>
              </a:rPr>
              <a:t>estimated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model,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90" dirty="0">
                <a:latin typeface="Trebuchet MS"/>
                <a:cs typeface="Trebuchet MS"/>
              </a:rPr>
              <a:t>𝑦".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ts val="3035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Loss </a:t>
            </a:r>
            <a:r>
              <a:rPr sz="2800" b="1" spc="-170" dirty="0">
                <a:latin typeface="Trebuchet MS"/>
                <a:cs typeface="Trebuchet MS"/>
              </a:rPr>
              <a:t>Function</a:t>
            </a:r>
            <a:r>
              <a:rPr sz="2800" spc="-170" dirty="0">
                <a:latin typeface="Arial"/>
                <a:cs typeface="Arial"/>
              </a:rPr>
              <a:t>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0" dirty="0">
                <a:latin typeface="Arial"/>
                <a:cs typeface="Arial"/>
              </a:rPr>
              <a:t>function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(denoted</a:t>
            </a:r>
            <a:endParaRPr sz="2800">
              <a:latin typeface="Arial"/>
              <a:cs typeface="Arial"/>
            </a:endParaRPr>
          </a:p>
          <a:p>
            <a:pPr marL="241300" marR="408940">
              <a:lnSpc>
                <a:spcPct val="80200"/>
              </a:lnSpc>
              <a:spcBef>
                <a:spcPts val="345"/>
              </a:spcBef>
            </a:pPr>
            <a:r>
              <a:rPr sz="2800" spc="-40" dirty="0">
                <a:latin typeface="UKIJ Kufi 3D"/>
                <a:cs typeface="UKIJ Kufi 3D"/>
              </a:rPr>
              <a:t>L</a:t>
            </a:r>
            <a:r>
              <a:rPr sz="2800" spc="-40" dirty="0"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55" dirty="0">
                <a:latin typeface="Arial"/>
                <a:cs typeface="Arial"/>
              </a:rPr>
              <a:t>compares </a:t>
            </a:r>
            <a:r>
              <a:rPr sz="2800" spc="-70" dirty="0">
                <a:latin typeface="Arial"/>
                <a:cs typeface="Arial"/>
              </a:rPr>
              <a:t>how </a:t>
            </a:r>
            <a:r>
              <a:rPr sz="2800" spc="-60" dirty="0">
                <a:latin typeface="Arial"/>
                <a:cs typeface="Arial"/>
              </a:rPr>
              <a:t>far </a:t>
            </a:r>
            <a:r>
              <a:rPr sz="2800" spc="10" dirty="0">
                <a:latin typeface="Arial"/>
                <a:cs typeface="Arial"/>
              </a:rPr>
              <a:t>off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spc="-55" dirty="0">
                <a:latin typeface="Arial"/>
                <a:cs typeface="Arial"/>
              </a:rPr>
              <a:t>prediction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70" dirty="0">
                <a:latin typeface="Arial"/>
                <a:cs typeface="Arial"/>
              </a:rPr>
              <a:t>target.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The  </a:t>
            </a:r>
            <a:r>
              <a:rPr sz="2800" spc="-55" dirty="0">
                <a:latin typeface="Arial"/>
                <a:cs typeface="Arial"/>
              </a:rPr>
              <a:t>lower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loss,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better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85" dirty="0">
                <a:latin typeface="Arial"/>
                <a:cs typeface="Arial"/>
              </a:rPr>
              <a:t>model </a:t>
            </a:r>
            <a:r>
              <a:rPr sz="2800" spc="-50" dirty="0">
                <a:latin typeface="Arial"/>
                <a:cs typeface="Arial"/>
              </a:rPr>
              <a:t>at </a:t>
            </a:r>
            <a:r>
              <a:rPr sz="2800" spc="-70" dirty="0">
                <a:latin typeface="Arial"/>
                <a:cs typeface="Arial"/>
              </a:rPr>
              <a:t>predicting </a:t>
            </a:r>
            <a:r>
              <a:rPr sz="2800" spc="-30" dirty="0">
                <a:latin typeface="Arial"/>
                <a:cs typeface="Arial"/>
              </a:rPr>
              <a:t>the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target.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6037" y="2467358"/>
            <a:ext cx="5584147" cy="194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392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-</a:t>
            </a:r>
            <a:r>
              <a:rPr spc="10" dirty="0"/>
              <a:t> </a:t>
            </a:r>
            <a:r>
              <a:rPr spc="-45" dirty="0"/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045065" cy="317309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targets </a:t>
            </a:r>
            <a:r>
              <a:rPr sz="2800" spc="-125" dirty="0">
                <a:latin typeface="Arial"/>
                <a:cs typeface="Arial"/>
              </a:rPr>
              <a:t>take </a:t>
            </a:r>
            <a:r>
              <a:rPr sz="2800" spc="-50" dirty="0">
                <a:latin typeface="Arial"/>
                <a:cs typeface="Arial"/>
              </a:rPr>
              <a:t>arbitrary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5" dirty="0">
                <a:latin typeface="Arial"/>
                <a:cs typeface="Arial"/>
              </a:rPr>
              <a:t>range </a:t>
            </a:r>
            <a:r>
              <a:rPr sz="2800" spc="-110" dirty="0">
                <a:latin typeface="Arial"/>
                <a:cs typeface="Arial"/>
              </a:rPr>
              <a:t>(instead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specific  </a:t>
            </a:r>
            <a:r>
              <a:rPr sz="2800" spc="-135" dirty="0">
                <a:latin typeface="Arial"/>
                <a:cs typeface="Arial"/>
              </a:rPr>
              <a:t>categories </a:t>
            </a:r>
            <a:r>
              <a:rPr sz="2800" spc="-175" dirty="0">
                <a:latin typeface="Arial"/>
                <a:cs typeface="Arial"/>
              </a:rPr>
              <a:t>such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5" dirty="0">
                <a:latin typeface="Arial"/>
                <a:cs typeface="Arial"/>
              </a:rPr>
              <a:t>+/-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75" dirty="0">
                <a:latin typeface="Arial"/>
                <a:cs typeface="Arial"/>
              </a:rPr>
              <a:t>sentiment </a:t>
            </a:r>
            <a:r>
              <a:rPr sz="2800" spc="-100" dirty="0">
                <a:latin typeface="Arial"/>
                <a:cs typeface="Arial"/>
              </a:rPr>
              <a:t>classification), </a:t>
            </a:r>
            <a:r>
              <a:rPr sz="2800" spc="-110" dirty="0">
                <a:latin typeface="Arial"/>
                <a:cs typeface="Arial"/>
              </a:rPr>
              <a:t>we call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220" dirty="0">
                <a:latin typeface="Arial"/>
                <a:cs typeface="Arial"/>
              </a:rPr>
              <a:t>a  </a:t>
            </a:r>
            <a:r>
              <a:rPr sz="2800" b="1" spc="-155" dirty="0">
                <a:latin typeface="Trebuchet MS"/>
                <a:cs typeface="Trebuchet MS"/>
              </a:rPr>
              <a:t>regression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800" spc="-185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  <a:p>
            <a:pPr marL="698500" marR="495300" lvl="1" indent="-228600">
              <a:lnSpc>
                <a:spcPts val="2500"/>
              </a:lnSpc>
              <a:spcBef>
                <a:spcPts val="630"/>
              </a:spcBef>
              <a:buChar char="•"/>
              <a:tabLst>
                <a:tab pos="698500" algn="l"/>
              </a:tabLst>
            </a:pPr>
            <a:r>
              <a:rPr sz="2400" spc="-105" dirty="0">
                <a:latin typeface="Arial"/>
                <a:cs typeface="Arial"/>
              </a:rPr>
              <a:t>Estimating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price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house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65" dirty="0">
                <a:latin typeface="Arial"/>
                <a:cs typeface="Arial"/>
              </a:rPr>
              <a:t>location,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square  </a:t>
            </a:r>
            <a:r>
              <a:rPr sz="2400" spc="-85" dirty="0">
                <a:latin typeface="Arial"/>
                <a:cs typeface="Arial"/>
              </a:rPr>
              <a:t>footage, </a:t>
            </a:r>
            <a:r>
              <a:rPr sz="2400" spc="-70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00" dirty="0">
                <a:latin typeface="Arial"/>
                <a:cs typeface="Arial"/>
              </a:rPr>
              <a:t>rooms,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  <a:p>
            <a:pPr marL="698500" marR="66040" lvl="1" indent="-228600">
              <a:lnSpc>
                <a:spcPts val="2620"/>
              </a:lnSpc>
              <a:spcBef>
                <a:spcPts val="495"/>
              </a:spcBef>
              <a:buChar char="•"/>
              <a:tabLst>
                <a:tab pos="698500" algn="l"/>
              </a:tabLst>
            </a:pPr>
            <a:r>
              <a:rPr sz="2400" spc="-90" dirty="0">
                <a:latin typeface="Arial"/>
                <a:cs typeface="Arial"/>
              </a:rPr>
              <a:t>Predicting </a:t>
            </a:r>
            <a:r>
              <a:rPr sz="2400" spc="-60" dirty="0">
                <a:latin typeface="Arial"/>
                <a:cs typeface="Arial"/>
              </a:rPr>
              <a:t>how </a:t>
            </a:r>
            <a:r>
              <a:rPr sz="2400" spc="-130" dirty="0">
                <a:latin typeface="Arial"/>
                <a:cs typeface="Arial"/>
              </a:rPr>
              <a:t>many </a:t>
            </a:r>
            <a:r>
              <a:rPr sz="2400" spc="-95" dirty="0">
                <a:latin typeface="Arial"/>
                <a:cs typeface="Arial"/>
              </a:rPr>
              <a:t>miles </a:t>
            </a:r>
            <a:r>
              <a:rPr sz="2400" spc="-160" dirty="0">
                <a:latin typeface="Arial"/>
                <a:cs typeface="Arial"/>
              </a:rPr>
              <a:t>can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dog </a:t>
            </a:r>
            <a:r>
              <a:rPr sz="2400" spc="-40" dirty="0">
                <a:latin typeface="Arial"/>
                <a:cs typeface="Arial"/>
              </a:rPr>
              <a:t>run </a:t>
            </a:r>
            <a:r>
              <a:rPr sz="2400" spc="-110" dirty="0">
                <a:latin typeface="Arial"/>
                <a:cs typeface="Arial"/>
              </a:rPr>
              <a:t>given </a:t>
            </a:r>
            <a:r>
              <a:rPr sz="2400" spc="-40" dirty="0">
                <a:latin typeface="Arial"/>
                <a:cs typeface="Arial"/>
              </a:rPr>
              <a:t>attributes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breed,  </a:t>
            </a:r>
            <a:r>
              <a:rPr sz="2400" spc="-155" dirty="0">
                <a:latin typeface="Arial"/>
                <a:cs typeface="Arial"/>
              </a:rPr>
              <a:t>age, size,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83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-</a:t>
            </a:r>
            <a:r>
              <a:rPr spc="25" dirty="0"/>
              <a:t> </a:t>
            </a:r>
            <a:r>
              <a:rPr spc="-3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29545" cy="37553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targets </a:t>
            </a:r>
            <a:r>
              <a:rPr sz="2800" spc="-125" dirty="0">
                <a:latin typeface="Arial"/>
                <a:cs typeface="Arial"/>
              </a:rPr>
              <a:t>take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limited </a:t>
            </a:r>
            <a:r>
              <a:rPr sz="2800" spc="-85" dirty="0">
                <a:latin typeface="Arial"/>
                <a:cs typeface="Arial"/>
              </a:rPr>
              <a:t>number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80" dirty="0">
                <a:latin typeface="Arial"/>
                <a:cs typeface="Arial"/>
              </a:rPr>
              <a:t>pre-defined </a:t>
            </a:r>
            <a:r>
              <a:rPr sz="2800" spc="-130" dirty="0">
                <a:latin typeface="Arial"/>
                <a:cs typeface="Arial"/>
              </a:rPr>
              <a:t>categories,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we  call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classification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problem.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Binary </a:t>
            </a:r>
            <a:r>
              <a:rPr sz="2800" b="1" spc="-160" dirty="0">
                <a:latin typeface="Trebuchet MS"/>
                <a:cs typeface="Trebuchet MS"/>
              </a:rPr>
              <a:t>classification: </a:t>
            </a:r>
            <a:r>
              <a:rPr sz="2800" spc="-75" dirty="0">
                <a:latin typeface="Arial"/>
                <a:cs typeface="Arial"/>
              </a:rPr>
              <a:t>only </a:t>
            </a:r>
            <a:r>
              <a:rPr sz="2800" spc="5" dirty="0">
                <a:latin typeface="Arial"/>
                <a:cs typeface="Arial"/>
              </a:rPr>
              <a:t>two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8500" algn="l"/>
              </a:tabLst>
            </a:pPr>
            <a:r>
              <a:rPr sz="2400" spc="-85" dirty="0">
                <a:latin typeface="Arial"/>
                <a:cs typeface="Arial"/>
              </a:rPr>
              <a:t>Positive/negative </a:t>
            </a:r>
            <a:r>
              <a:rPr sz="2400" spc="-65" dirty="0">
                <a:latin typeface="Arial"/>
                <a:cs typeface="Arial"/>
              </a:rPr>
              <a:t>sentiment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698500" marR="388620" lvl="1" indent="-228600">
              <a:lnSpc>
                <a:spcPts val="2590"/>
              </a:lnSpc>
              <a:spcBef>
                <a:spcPts val="545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Sentence </a:t>
            </a:r>
            <a:r>
              <a:rPr sz="2400" spc="-90" dirty="0">
                <a:latin typeface="Arial"/>
                <a:cs typeface="Arial"/>
              </a:rPr>
              <a:t>segmentation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130" dirty="0">
                <a:latin typeface="Arial"/>
                <a:cs typeface="Arial"/>
              </a:rPr>
              <a:t>speech: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50" dirty="0">
                <a:latin typeface="Arial"/>
                <a:cs typeface="Arial"/>
              </a:rPr>
              <a:t>word </a:t>
            </a:r>
            <a:r>
              <a:rPr sz="2400" spc="-80" dirty="0">
                <a:latin typeface="Arial"/>
                <a:cs typeface="Arial"/>
              </a:rPr>
              <a:t>boundary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classified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  </a:t>
            </a:r>
            <a:r>
              <a:rPr sz="2400" spc="-120" dirty="0">
                <a:latin typeface="Arial"/>
                <a:cs typeface="Arial"/>
              </a:rPr>
              <a:t>sentence </a:t>
            </a:r>
            <a:r>
              <a:rPr sz="2400" spc="-80" dirty="0">
                <a:latin typeface="Arial"/>
                <a:cs typeface="Arial"/>
              </a:rPr>
              <a:t>boundary </a:t>
            </a:r>
            <a:r>
              <a:rPr sz="2400" spc="-150" dirty="0">
                <a:latin typeface="Arial"/>
                <a:cs typeface="Arial"/>
              </a:rPr>
              <a:t>versus </a:t>
            </a:r>
            <a:r>
              <a:rPr sz="2400" spc="-5" dirty="0">
                <a:latin typeface="Arial"/>
                <a:cs typeface="Arial"/>
              </a:rPr>
              <a:t>not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sentence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boundary.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Char char="•"/>
              <a:tabLst>
                <a:tab pos="698500" algn="l"/>
              </a:tabLst>
            </a:pPr>
            <a:r>
              <a:rPr sz="2400" spc="-150" dirty="0">
                <a:latin typeface="Arial"/>
                <a:cs typeface="Arial"/>
              </a:rPr>
              <a:t>Sentence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tokenization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text: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“.”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classified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two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classes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similarly.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0" dirty="0">
                <a:latin typeface="Trebuchet MS"/>
                <a:cs typeface="Trebuchet MS"/>
              </a:rPr>
              <a:t>Multi-class </a:t>
            </a:r>
            <a:r>
              <a:rPr sz="2800" b="1" spc="-160" dirty="0">
                <a:latin typeface="Trebuchet MS"/>
                <a:cs typeface="Trebuchet MS"/>
              </a:rPr>
              <a:t>classification: </a:t>
            </a:r>
            <a:r>
              <a:rPr sz="2800" spc="-85" dirty="0">
                <a:latin typeface="Arial"/>
                <a:cs typeface="Arial"/>
              </a:rPr>
              <a:t>more </a:t>
            </a:r>
            <a:r>
              <a:rPr sz="2800" spc="-60" dirty="0">
                <a:latin typeface="Arial"/>
                <a:cs typeface="Arial"/>
              </a:rPr>
              <a:t>than </a:t>
            </a:r>
            <a:r>
              <a:rPr sz="2800" spc="5" dirty="0">
                <a:latin typeface="Arial"/>
                <a:cs typeface="Arial"/>
              </a:rPr>
              <a:t>two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values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Char char="•"/>
              <a:tabLst>
                <a:tab pos="698500" algn="l"/>
              </a:tabLst>
            </a:pPr>
            <a:r>
              <a:rPr sz="2400" spc="-65" dirty="0">
                <a:latin typeface="Arial"/>
                <a:cs typeface="Arial"/>
              </a:rPr>
              <a:t>Digit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recognition: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each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digit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classified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into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one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values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0,…,9.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771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Supervised Learning </a:t>
            </a:r>
            <a:r>
              <a:rPr dirty="0"/>
              <a:t>–</a:t>
            </a:r>
            <a:r>
              <a:rPr spc="-30" dirty="0"/>
              <a:t> </a:t>
            </a:r>
            <a:r>
              <a:rPr spc="-65" dirty="0"/>
              <a:t>Tagging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227570" cy="16217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21971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235" dirty="0">
                <a:latin typeface="Arial"/>
                <a:cs typeface="Arial"/>
              </a:rPr>
              <a:t>Some </a:t>
            </a:r>
            <a:r>
              <a:rPr sz="2800" spc="-175" dirty="0">
                <a:latin typeface="Arial"/>
                <a:cs typeface="Arial"/>
              </a:rPr>
              <a:t>tasks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not </a:t>
            </a:r>
            <a:r>
              <a:rPr sz="2800" spc="-100" dirty="0">
                <a:latin typeface="Arial"/>
                <a:cs typeface="Arial"/>
              </a:rPr>
              <a:t>simply </a:t>
            </a:r>
            <a:r>
              <a:rPr sz="2800" spc="-80" dirty="0">
                <a:latin typeface="Arial"/>
                <a:cs typeface="Arial"/>
              </a:rPr>
              <a:t>binary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multi-class  </a:t>
            </a:r>
            <a:r>
              <a:rPr sz="2800" spc="-105" dirty="0">
                <a:latin typeface="Arial"/>
                <a:cs typeface="Arial"/>
              </a:rPr>
              <a:t>classification </a:t>
            </a:r>
            <a:r>
              <a:rPr sz="2800" spc="-155" dirty="0">
                <a:latin typeface="Arial"/>
                <a:cs typeface="Arial"/>
              </a:rPr>
              <a:t>tasks, </a:t>
            </a:r>
            <a:r>
              <a:rPr sz="2800" spc="-5" dirty="0">
                <a:latin typeface="Arial"/>
                <a:cs typeface="Arial"/>
              </a:rPr>
              <a:t>but </a:t>
            </a:r>
            <a:r>
              <a:rPr sz="2800" spc="-110" dirty="0">
                <a:latin typeface="Arial"/>
                <a:cs typeface="Arial"/>
              </a:rPr>
              <a:t>we </a:t>
            </a:r>
            <a:r>
              <a:rPr sz="2800" spc="-135" dirty="0">
                <a:latin typeface="Arial"/>
                <a:cs typeface="Arial"/>
              </a:rPr>
              <a:t>need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•"/>
              <a:tabLst>
                <a:tab pos="698500" algn="l"/>
              </a:tabLst>
            </a:pPr>
            <a:r>
              <a:rPr sz="2400" spc="-195" dirty="0">
                <a:latin typeface="Arial"/>
                <a:cs typeface="Arial"/>
              </a:rPr>
              <a:t>Tagging </a:t>
            </a:r>
            <a:r>
              <a:rPr sz="2400" spc="-150" dirty="0">
                <a:latin typeface="Arial"/>
                <a:cs typeface="Arial"/>
              </a:rPr>
              <a:t>images </a:t>
            </a:r>
            <a:r>
              <a:rPr sz="2400" spc="10" dirty="0">
                <a:latin typeface="Arial"/>
                <a:cs typeface="Arial"/>
              </a:rPr>
              <a:t>with </a:t>
            </a:r>
            <a:r>
              <a:rPr sz="2400" spc="-25" dirty="0">
                <a:latin typeface="Arial"/>
                <a:cs typeface="Arial"/>
              </a:rPr>
              <a:t>multiple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8500" algn="l"/>
              </a:tabLst>
            </a:pPr>
            <a:r>
              <a:rPr sz="2400" spc="-195" dirty="0">
                <a:latin typeface="Arial"/>
                <a:cs typeface="Arial"/>
              </a:rPr>
              <a:t>Tagging </a:t>
            </a:r>
            <a:r>
              <a:rPr sz="2400" spc="-70" dirty="0">
                <a:latin typeface="Arial"/>
                <a:cs typeface="Arial"/>
              </a:rPr>
              <a:t>tokens/words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60" dirty="0">
                <a:latin typeface="Arial"/>
                <a:cs typeface="Arial"/>
              </a:rPr>
              <a:t>natural </a:t>
            </a:r>
            <a:r>
              <a:rPr sz="2400" spc="-140" dirty="0">
                <a:latin typeface="Arial"/>
                <a:cs typeface="Arial"/>
              </a:rPr>
              <a:t>language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utterances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16050" y="3877666"/>
            <a:ext cx="1691411" cy="1987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21819" y="5053100"/>
            <a:ext cx="2349500" cy="751840"/>
            <a:chOff x="6021819" y="5053100"/>
            <a:chExt cx="2349500" cy="751840"/>
          </a:xfrm>
        </p:grpSpPr>
        <p:sp>
          <p:nvSpPr>
            <p:cNvPr id="6" name="object 6"/>
            <p:cNvSpPr/>
            <p:nvPr/>
          </p:nvSpPr>
          <p:spPr>
            <a:xfrm>
              <a:off x="6028169" y="5059451"/>
              <a:ext cx="2336800" cy="738505"/>
            </a:xfrm>
            <a:custGeom>
              <a:avLst/>
              <a:gdLst/>
              <a:ahLst/>
              <a:cxnLst/>
              <a:rect l="l" t="t" r="r" b="b"/>
              <a:pathLst>
                <a:path w="2336800" h="738504">
                  <a:moveTo>
                    <a:pt x="481152" y="0"/>
                  </a:moveTo>
                  <a:lnTo>
                    <a:pt x="389470" y="383260"/>
                  </a:lnTo>
                  <a:lnTo>
                    <a:pt x="0" y="383260"/>
                  </a:lnTo>
                  <a:lnTo>
                    <a:pt x="0" y="738508"/>
                  </a:lnTo>
                  <a:lnTo>
                    <a:pt x="2336800" y="738508"/>
                  </a:lnTo>
                  <a:lnTo>
                    <a:pt x="2336800" y="383260"/>
                  </a:lnTo>
                  <a:lnTo>
                    <a:pt x="973670" y="383260"/>
                  </a:lnTo>
                  <a:lnTo>
                    <a:pt x="481152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28169" y="5059450"/>
              <a:ext cx="2336800" cy="739140"/>
            </a:xfrm>
            <a:custGeom>
              <a:avLst/>
              <a:gdLst/>
              <a:ahLst/>
              <a:cxnLst/>
              <a:rect l="l" t="t" r="r" b="b"/>
              <a:pathLst>
                <a:path w="2336800" h="739139">
                  <a:moveTo>
                    <a:pt x="0" y="383261"/>
                  </a:moveTo>
                  <a:lnTo>
                    <a:pt x="389467" y="383261"/>
                  </a:lnTo>
                  <a:lnTo>
                    <a:pt x="481147" y="0"/>
                  </a:lnTo>
                  <a:lnTo>
                    <a:pt x="973667" y="383261"/>
                  </a:lnTo>
                  <a:lnTo>
                    <a:pt x="2336801" y="383261"/>
                  </a:lnTo>
                  <a:lnTo>
                    <a:pt x="2336801" y="442471"/>
                  </a:lnTo>
                  <a:lnTo>
                    <a:pt x="2336801" y="531282"/>
                  </a:lnTo>
                  <a:lnTo>
                    <a:pt x="2336801" y="738513"/>
                  </a:lnTo>
                  <a:lnTo>
                    <a:pt x="973667" y="738513"/>
                  </a:lnTo>
                  <a:lnTo>
                    <a:pt x="389467" y="738513"/>
                  </a:lnTo>
                  <a:lnTo>
                    <a:pt x="0" y="738513"/>
                  </a:lnTo>
                  <a:lnTo>
                    <a:pt x="0" y="531282"/>
                  </a:lnTo>
                  <a:lnTo>
                    <a:pt x="0" y="442471"/>
                  </a:lnTo>
                  <a:lnTo>
                    <a:pt x="0" y="38326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3578" y="4160011"/>
            <a:ext cx="4701540" cy="159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Locations </a:t>
            </a:r>
            <a:r>
              <a:rPr sz="1800" spc="-25" dirty="0">
                <a:latin typeface="Arial"/>
                <a:cs typeface="Arial"/>
              </a:rPr>
              <a:t>in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utterances: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fly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Boston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Seattle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via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Chicago.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=&gt;  </a:t>
            </a:r>
            <a:r>
              <a:rPr sz="1800" spc="-50" dirty="0">
                <a:latin typeface="Arial"/>
                <a:cs typeface="Arial"/>
              </a:rPr>
              <a:t>I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want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from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0000"/>
                </a:solidFill>
                <a:latin typeface="Arial"/>
                <a:cs typeface="Arial"/>
              </a:rPr>
              <a:t>Boston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to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Arial"/>
                <a:cs typeface="Arial"/>
              </a:rPr>
              <a:t>Seattle</a:t>
            </a:r>
            <a:r>
              <a:rPr sz="18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via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20" dirty="0">
                <a:solidFill>
                  <a:srgbClr val="7030A0"/>
                </a:solidFill>
                <a:latin typeface="Arial"/>
                <a:cs typeface="Arial"/>
              </a:rPr>
              <a:t>Chicago</a:t>
            </a:r>
            <a:r>
              <a:rPr sz="1800" spc="-1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Arial"/>
              <a:cs typeface="Arial"/>
            </a:endParaRPr>
          </a:p>
          <a:p>
            <a:pPr marL="2422525">
              <a:lnSpc>
                <a:spcPct val="100000"/>
              </a:lnSpc>
            </a:pPr>
            <a:r>
              <a:rPr sz="1800" spc="-125" dirty="0">
                <a:latin typeface="Arial"/>
                <a:cs typeface="Arial"/>
              </a:rPr>
              <a:t>Sequence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145" dirty="0"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35788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70C0"/>
                </a:solidFill>
              </a:rPr>
              <a:t>Expectations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9364"/>
            <a:ext cx="8748395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Your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knowledge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Python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already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pretty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solid.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35" dirty="0">
                <a:latin typeface="Calibri"/>
                <a:cs typeface="Calibri"/>
              </a:rPr>
              <a:t>You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basic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knowledge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probability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linear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algebra.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105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multiple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coding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assignments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2156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472C4"/>
                </a:solidFill>
              </a:rPr>
              <a:t>How </a:t>
            </a:r>
            <a:r>
              <a:rPr spc="-50" dirty="0">
                <a:solidFill>
                  <a:srgbClr val="4472C4"/>
                </a:solidFill>
              </a:rPr>
              <a:t>to frame </a:t>
            </a: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learning</a:t>
            </a:r>
            <a:r>
              <a:rPr spc="175" dirty="0">
                <a:solidFill>
                  <a:srgbClr val="4472C4"/>
                </a:solidFill>
              </a:rPr>
              <a:t> </a:t>
            </a:r>
            <a:r>
              <a:rPr spc="-40" dirty="0">
                <a:solidFill>
                  <a:srgbClr val="4472C4"/>
                </a:solidFill>
              </a:rPr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672844"/>
            <a:ext cx="8916670" cy="33267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207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learning algorithm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map the input domain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the output  domain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058545" algn="ctr">
              <a:lnSpc>
                <a:spcPct val="100000"/>
              </a:lnSpc>
              <a:spcBef>
                <a:spcPts val="2370"/>
              </a:spcBef>
              <a:tabLst>
                <a:tab pos="1515745" algn="l"/>
              </a:tabLst>
            </a:pPr>
            <a:r>
              <a:rPr sz="5500" i="1" spc="-5" dirty="0">
                <a:latin typeface="Times New Roman"/>
                <a:cs typeface="Times New Roman"/>
              </a:rPr>
              <a:t>f	</a:t>
            </a:r>
            <a:r>
              <a:rPr sz="5500" spc="-5" dirty="0">
                <a:latin typeface="Times New Roman"/>
                <a:cs typeface="Times New Roman"/>
              </a:rPr>
              <a:t>: </a:t>
            </a:r>
            <a:r>
              <a:rPr sz="5500" i="1" spc="-5" dirty="0">
                <a:latin typeface="Times New Roman"/>
                <a:cs typeface="Times New Roman"/>
              </a:rPr>
              <a:t>X </a:t>
            </a:r>
            <a:r>
              <a:rPr sz="5500" spc="-5" dirty="0">
                <a:latin typeface="Symbol"/>
                <a:cs typeface="Symbol"/>
              </a:rPr>
              <a:t></a:t>
            </a:r>
            <a:r>
              <a:rPr sz="5500" spc="50" dirty="0">
                <a:latin typeface="Times New Roman"/>
                <a:cs typeface="Times New Roman"/>
              </a:rPr>
              <a:t> </a:t>
            </a:r>
            <a:r>
              <a:rPr sz="5500" i="1" spc="-5" dirty="0">
                <a:latin typeface="Times New Roman"/>
                <a:cs typeface="Times New Roman"/>
              </a:rPr>
              <a:t>Y</a:t>
            </a:r>
            <a:endParaRPr sz="5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4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Input domain: </a:t>
            </a:r>
            <a:r>
              <a:rPr sz="2400" spc="-15" dirty="0">
                <a:latin typeface="Carlito"/>
                <a:cs typeface="Carlito"/>
              </a:rPr>
              <a:t>word,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5" dirty="0">
                <a:latin typeface="Carlito"/>
                <a:cs typeface="Carlito"/>
              </a:rPr>
              <a:t>audio signal, click logs</a:t>
            </a:r>
            <a:endParaRPr sz="2400">
              <a:latin typeface="Carlito"/>
              <a:cs typeface="Carlito"/>
            </a:endParaRPr>
          </a:p>
          <a:p>
            <a:pPr marL="241300" marR="5080" indent="-228600">
              <a:lnSpc>
                <a:spcPts val="262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Output domain: single label, </a:t>
            </a:r>
            <a:r>
              <a:rPr sz="2400" dirty="0">
                <a:latin typeface="Carlito"/>
                <a:cs typeface="Carlito"/>
              </a:rPr>
              <a:t>sequence </a:t>
            </a:r>
            <a:r>
              <a:rPr sz="2400" spc="-10" dirty="0">
                <a:latin typeface="Carlito"/>
                <a:cs typeface="Carlito"/>
              </a:rPr>
              <a:t>tags, tree structure, probability 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42162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54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Output </a:t>
            </a:r>
            <a:r>
              <a:rPr spc="-35" dirty="0">
                <a:solidFill>
                  <a:srgbClr val="4472C4"/>
                </a:solidFill>
              </a:rPr>
              <a:t>Domain </a:t>
            </a:r>
            <a:r>
              <a:rPr dirty="0">
                <a:solidFill>
                  <a:srgbClr val="4472C4"/>
                </a:solidFill>
              </a:rPr>
              <a:t>–</a:t>
            </a:r>
            <a:r>
              <a:rPr spc="45" dirty="0">
                <a:solidFill>
                  <a:srgbClr val="4472C4"/>
                </a:solidFill>
              </a:rPr>
              <a:t> </a:t>
            </a:r>
            <a:r>
              <a:rPr spc="-35" dirty="0">
                <a:solidFill>
                  <a:srgbClr val="4472C4"/>
                </a:solidFill>
              </a:rPr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259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Sentiment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Analysis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63" y="2329179"/>
            <a:ext cx="4469130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5600" algn="r">
              <a:lnSpc>
                <a:spcPct val="100000"/>
              </a:lnSpc>
              <a:spcBef>
                <a:spcPts val="100"/>
              </a:spcBef>
            </a:pPr>
            <a:r>
              <a:rPr sz="1600" spc="315" dirty="0">
                <a:latin typeface="Arial Black"/>
                <a:cs typeface="Arial Black"/>
              </a:rPr>
              <a:t>“I</a:t>
            </a:r>
            <a:r>
              <a:rPr sz="1600" spc="-195" dirty="0">
                <a:latin typeface="Arial Black"/>
                <a:cs typeface="Arial Black"/>
              </a:rPr>
              <a:t> </a:t>
            </a:r>
            <a:r>
              <a:rPr sz="1600" spc="-114" dirty="0">
                <a:latin typeface="Arial Black"/>
                <a:cs typeface="Arial Black"/>
              </a:rPr>
              <a:t>loved </a:t>
            </a:r>
            <a:r>
              <a:rPr sz="1600" spc="-155" dirty="0">
                <a:latin typeface="Arial Black"/>
                <a:cs typeface="Arial Black"/>
              </a:rPr>
              <a:t>this </a:t>
            </a:r>
            <a:r>
              <a:rPr sz="1600" spc="-10" dirty="0">
                <a:latin typeface="Arial Black"/>
                <a:cs typeface="Arial Black"/>
              </a:rPr>
              <a:t>product!”</a:t>
            </a:r>
            <a:endParaRPr sz="1600">
              <a:latin typeface="Arial Black"/>
              <a:cs typeface="Arial Black"/>
            </a:endParaRPr>
          </a:p>
          <a:p>
            <a:pPr marR="391160" algn="r">
              <a:lnSpc>
                <a:spcPct val="100000"/>
              </a:lnSpc>
              <a:spcBef>
                <a:spcPts val="1320"/>
              </a:spcBef>
            </a:pPr>
            <a:r>
              <a:rPr sz="1600" spc="85" dirty="0">
                <a:latin typeface="Arial Black"/>
                <a:cs typeface="Arial Black"/>
              </a:rPr>
              <a:t>“The </a:t>
            </a:r>
            <a:r>
              <a:rPr sz="1600" spc="-185" dirty="0">
                <a:latin typeface="Arial Black"/>
                <a:cs typeface="Arial Black"/>
              </a:rPr>
              <a:t>screen </a:t>
            </a:r>
            <a:r>
              <a:rPr sz="1600" spc="-190" dirty="0">
                <a:latin typeface="Arial Black"/>
                <a:cs typeface="Arial Black"/>
              </a:rPr>
              <a:t>is </a:t>
            </a:r>
            <a:r>
              <a:rPr sz="1600" spc="-90" dirty="0">
                <a:latin typeface="Arial Black"/>
                <a:cs typeface="Arial Black"/>
              </a:rPr>
              <a:t>too </a:t>
            </a:r>
            <a:r>
              <a:rPr sz="1600" spc="-165" dirty="0">
                <a:latin typeface="Arial Black"/>
                <a:cs typeface="Arial Black"/>
              </a:rPr>
              <a:t>small, </a:t>
            </a:r>
            <a:r>
              <a:rPr sz="1600" spc="-130" dirty="0">
                <a:latin typeface="Arial Black"/>
                <a:cs typeface="Arial Black"/>
              </a:rPr>
              <a:t>design </a:t>
            </a:r>
            <a:r>
              <a:rPr sz="1600" spc="-190" dirty="0">
                <a:latin typeface="Arial Black"/>
                <a:cs typeface="Arial Black"/>
              </a:rPr>
              <a:t>is</a:t>
            </a:r>
            <a:r>
              <a:rPr sz="1600" spc="-270" dirty="0">
                <a:latin typeface="Arial Black"/>
                <a:cs typeface="Arial Black"/>
              </a:rPr>
              <a:t> </a:t>
            </a:r>
            <a:r>
              <a:rPr sz="1600" dirty="0">
                <a:latin typeface="Arial Black"/>
                <a:cs typeface="Arial Black"/>
              </a:rPr>
              <a:t>awful”</a:t>
            </a:r>
            <a:endParaRPr sz="1600">
              <a:latin typeface="Arial Black"/>
              <a:cs typeface="Arial Black"/>
            </a:endParaRPr>
          </a:p>
          <a:p>
            <a:pPr marL="774700" indent="-229235">
              <a:lnSpc>
                <a:spcPct val="100000"/>
              </a:lnSpc>
              <a:spcBef>
                <a:spcPts val="1430"/>
              </a:spcBef>
              <a:buFont typeface="Arial"/>
              <a:buChar char="•"/>
              <a:tabLst>
                <a:tab pos="775335" algn="l"/>
              </a:tabLst>
            </a:pPr>
            <a:r>
              <a:rPr sz="2400" dirty="0">
                <a:latin typeface="Carlito"/>
                <a:cs typeface="Carlito"/>
              </a:rPr>
              <a:t>Speech </a:t>
            </a:r>
            <a:r>
              <a:rPr sz="2400" spc="-5" dirty="0">
                <a:latin typeface="Carlito"/>
                <a:cs typeface="Carlito"/>
              </a:rPr>
              <a:t>Phoneme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537964"/>
            <a:ext cx="331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Handwriting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5688" y="2284476"/>
            <a:ext cx="1905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325" dirty="0">
                <a:latin typeface="Arial"/>
                <a:cs typeface="Arial"/>
              </a:rPr>
              <a:t>+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84889" y="2393797"/>
            <a:ext cx="631190" cy="142875"/>
          </a:xfrm>
          <a:custGeom>
            <a:avLst/>
            <a:gdLst/>
            <a:ahLst/>
            <a:cxnLst/>
            <a:rect l="l" t="t" r="r" b="b"/>
            <a:pathLst>
              <a:path w="631189" h="142875">
                <a:moveTo>
                  <a:pt x="545274" y="0"/>
                </a:moveTo>
                <a:lnTo>
                  <a:pt x="545274" y="142875"/>
                </a:lnTo>
                <a:lnTo>
                  <a:pt x="613854" y="85725"/>
                </a:lnTo>
                <a:lnTo>
                  <a:pt x="559562" y="85725"/>
                </a:lnTo>
                <a:lnTo>
                  <a:pt x="559562" y="57150"/>
                </a:lnTo>
                <a:lnTo>
                  <a:pt x="613854" y="57150"/>
                </a:lnTo>
                <a:lnTo>
                  <a:pt x="545274" y="0"/>
                </a:lnTo>
                <a:close/>
              </a:path>
              <a:path w="631189" h="142875">
                <a:moveTo>
                  <a:pt x="545274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545274" y="85725"/>
                </a:lnTo>
                <a:lnTo>
                  <a:pt x="545274" y="57150"/>
                </a:lnTo>
                <a:close/>
              </a:path>
              <a:path w="631189" h="142875">
                <a:moveTo>
                  <a:pt x="613854" y="57150"/>
                </a:moveTo>
                <a:lnTo>
                  <a:pt x="559562" y="57150"/>
                </a:lnTo>
                <a:lnTo>
                  <a:pt x="559562" y="85725"/>
                </a:lnTo>
                <a:lnTo>
                  <a:pt x="613854" y="85725"/>
                </a:lnTo>
                <a:lnTo>
                  <a:pt x="630999" y="71437"/>
                </a:lnTo>
                <a:lnTo>
                  <a:pt x="61385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76162" y="2695956"/>
            <a:ext cx="110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200" dirty="0"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02466" y="2805658"/>
            <a:ext cx="614045" cy="142875"/>
          </a:xfrm>
          <a:custGeom>
            <a:avLst/>
            <a:gdLst/>
            <a:ahLst/>
            <a:cxnLst/>
            <a:rect l="l" t="t" r="r" b="b"/>
            <a:pathLst>
              <a:path w="614045" h="142875">
                <a:moveTo>
                  <a:pt x="527697" y="0"/>
                </a:moveTo>
                <a:lnTo>
                  <a:pt x="527697" y="142875"/>
                </a:lnTo>
                <a:lnTo>
                  <a:pt x="596277" y="85725"/>
                </a:lnTo>
                <a:lnTo>
                  <a:pt x="541985" y="85725"/>
                </a:lnTo>
                <a:lnTo>
                  <a:pt x="541985" y="57150"/>
                </a:lnTo>
                <a:lnTo>
                  <a:pt x="596277" y="57150"/>
                </a:lnTo>
                <a:lnTo>
                  <a:pt x="527697" y="0"/>
                </a:lnTo>
                <a:close/>
              </a:path>
              <a:path w="614045" h="142875">
                <a:moveTo>
                  <a:pt x="527697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527697" y="85725"/>
                </a:lnTo>
                <a:lnTo>
                  <a:pt x="527697" y="57150"/>
                </a:lnTo>
                <a:close/>
              </a:path>
              <a:path w="614045" h="142875">
                <a:moveTo>
                  <a:pt x="596277" y="57150"/>
                </a:moveTo>
                <a:lnTo>
                  <a:pt x="541985" y="57150"/>
                </a:lnTo>
                <a:lnTo>
                  <a:pt x="541985" y="85725"/>
                </a:lnTo>
                <a:lnTo>
                  <a:pt x="596277" y="85725"/>
                </a:lnTo>
                <a:lnTo>
                  <a:pt x="613422" y="71437"/>
                </a:lnTo>
                <a:lnTo>
                  <a:pt x="59627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9726" y="3886200"/>
            <a:ext cx="887602" cy="63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30676" y="5037493"/>
            <a:ext cx="490537" cy="4619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30938" y="3922724"/>
            <a:ext cx="40957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325" dirty="0">
                <a:latin typeface="Arial"/>
                <a:cs typeface="Arial"/>
              </a:rPr>
              <a:t>/</a:t>
            </a:r>
            <a:r>
              <a:rPr sz="2000" b="1" spc="175" dirty="0">
                <a:latin typeface="Arial"/>
                <a:cs typeface="Arial"/>
              </a:rPr>
              <a:t>h</a:t>
            </a:r>
            <a:endParaRPr lang="en-US" sz="2000" b="1" spc="17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75" dirty="0">
                <a:latin typeface="Arial"/>
                <a:cs typeface="Arial"/>
              </a:rPr>
              <a:t>/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08220" y="4124325"/>
            <a:ext cx="754380" cy="142875"/>
          </a:xfrm>
          <a:custGeom>
            <a:avLst/>
            <a:gdLst/>
            <a:ahLst/>
            <a:cxnLst/>
            <a:rect l="l" t="t" r="r" b="b"/>
            <a:pathLst>
              <a:path w="754379" h="142875">
                <a:moveTo>
                  <a:pt x="736997" y="57061"/>
                </a:moveTo>
                <a:lnTo>
                  <a:pt x="682294" y="57061"/>
                </a:lnTo>
                <a:lnTo>
                  <a:pt x="682472" y="85636"/>
                </a:lnTo>
                <a:lnTo>
                  <a:pt x="668185" y="85725"/>
                </a:lnTo>
                <a:lnTo>
                  <a:pt x="668540" y="142875"/>
                </a:lnTo>
                <a:lnTo>
                  <a:pt x="753821" y="70904"/>
                </a:lnTo>
                <a:lnTo>
                  <a:pt x="736997" y="57061"/>
                </a:lnTo>
                <a:close/>
              </a:path>
              <a:path w="754379" h="142875">
                <a:moveTo>
                  <a:pt x="668007" y="57150"/>
                </a:moveTo>
                <a:lnTo>
                  <a:pt x="0" y="61341"/>
                </a:lnTo>
                <a:lnTo>
                  <a:pt x="177" y="89916"/>
                </a:lnTo>
                <a:lnTo>
                  <a:pt x="668185" y="85725"/>
                </a:lnTo>
                <a:lnTo>
                  <a:pt x="668007" y="57150"/>
                </a:lnTo>
                <a:close/>
              </a:path>
              <a:path w="754379" h="142875">
                <a:moveTo>
                  <a:pt x="682294" y="57061"/>
                </a:moveTo>
                <a:lnTo>
                  <a:pt x="668007" y="57150"/>
                </a:lnTo>
                <a:lnTo>
                  <a:pt x="668185" y="85725"/>
                </a:lnTo>
                <a:lnTo>
                  <a:pt x="682472" y="85636"/>
                </a:lnTo>
                <a:lnTo>
                  <a:pt x="682294" y="57061"/>
                </a:lnTo>
                <a:close/>
              </a:path>
              <a:path w="754379" h="142875">
                <a:moveTo>
                  <a:pt x="667651" y="0"/>
                </a:moveTo>
                <a:lnTo>
                  <a:pt x="668007" y="57150"/>
                </a:lnTo>
                <a:lnTo>
                  <a:pt x="736997" y="57061"/>
                </a:lnTo>
                <a:lnTo>
                  <a:pt x="66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21590" y="5058155"/>
            <a:ext cx="1771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7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40833" y="5166652"/>
            <a:ext cx="754380" cy="142875"/>
          </a:xfrm>
          <a:custGeom>
            <a:avLst/>
            <a:gdLst/>
            <a:ahLst/>
            <a:cxnLst/>
            <a:rect l="l" t="t" r="r" b="b"/>
            <a:pathLst>
              <a:path w="754379" h="142875">
                <a:moveTo>
                  <a:pt x="736997" y="57061"/>
                </a:moveTo>
                <a:lnTo>
                  <a:pt x="682294" y="57061"/>
                </a:lnTo>
                <a:lnTo>
                  <a:pt x="682472" y="85636"/>
                </a:lnTo>
                <a:lnTo>
                  <a:pt x="668185" y="85725"/>
                </a:lnTo>
                <a:lnTo>
                  <a:pt x="668540" y="142875"/>
                </a:lnTo>
                <a:lnTo>
                  <a:pt x="753821" y="70904"/>
                </a:lnTo>
                <a:lnTo>
                  <a:pt x="736997" y="57061"/>
                </a:lnTo>
                <a:close/>
              </a:path>
              <a:path w="754379" h="142875">
                <a:moveTo>
                  <a:pt x="668007" y="57150"/>
                </a:moveTo>
                <a:lnTo>
                  <a:pt x="0" y="61341"/>
                </a:lnTo>
                <a:lnTo>
                  <a:pt x="177" y="89916"/>
                </a:lnTo>
                <a:lnTo>
                  <a:pt x="668185" y="85725"/>
                </a:lnTo>
                <a:lnTo>
                  <a:pt x="668007" y="57150"/>
                </a:lnTo>
                <a:close/>
              </a:path>
              <a:path w="754379" h="142875">
                <a:moveTo>
                  <a:pt x="682294" y="57061"/>
                </a:moveTo>
                <a:lnTo>
                  <a:pt x="668007" y="57150"/>
                </a:lnTo>
                <a:lnTo>
                  <a:pt x="668185" y="85725"/>
                </a:lnTo>
                <a:lnTo>
                  <a:pt x="682472" y="85636"/>
                </a:lnTo>
                <a:lnTo>
                  <a:pt x="682294" y="57061"/>
                </a:lnTo>
                <a:close/>
              </a:path>
              <a:path w="754379" h="142875">
                <a:moveTo>
                  <a:pt x="667651" y="0"/>
                </a:moveTo>
                <a:lnTo>
                  <a:pt x="668007" y="57150"/>
                </a:lnTo>
                <a:lnTo>
                  <a:pt x="736997" y="57061"/>
                </a:lnTo>
                <a:lnTo>
                  <a:pt x="6676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404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Output </a:t>
            </a:r>
            <a:r>
              <a:rPr spc="-35" dirty="0">
                <a:solidFill>
                  <a:srgbClr val="4472C4"/>
                </a:solidFill>
              </a:rPr>
              <a:t>Domain </a:t>
            </a:r>
            <a:r>
              <a:rPr dirty="0">
                <a:solidFill>
                  <a:srgbClr val="4472C4"/>
                </a:solidFill>
              </a:rPr>
              <a:t>– </a:t>
            </a:r>
            <a:r>
              <a:rPr spc="-20" dirty="0">
                <a:solidFill>
                  <a:srgbClr val="4472C4"/>
                </a:solidFill>
              </a:rPr>
              <a:t>Sequence</a:t>
            </a:r>
            <a:r>
              <a:rPr spc="50" dirty="0">
                <a:solidFill>
                  <a:srgbClr val="4472C4"/>
                </a:solidFill>
              </a:rPr>
              <a:t> </a:t>
            </a:r>
            <a:r>
              <a:rPr spc="-40" dirty="0">
                <a:solidFill>
                  <a:srgbClr val="4472C4"/>
                </a:solidFill>
              </a:rPr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17551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POS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Tagging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234861"/>
            <a:ext cx="4351020" cy="865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705"/>
              </a:spcBef>
            </a:pPr>
            <a:r>
              <a:rPr sz="2000" spc="395" dirty="0">
                <a:latin typeface="Arial Black"/>
                <a:cs typeface="Arial Black"/>
              </a:rPr>
              <a:t>“I</a:t>
            </a:r>
            <a:r>
              <a:rPr sz="2000" spc="-2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read </a:t>
            </a:r>
            <a:r>
              <a:rPr sz="2000" spc="-170" dirty="0">
                <a:latin typeface="Arial Black"/>
                <a:cs typeface="Arial Black"/>
              </a:rPr>
              <a:t>the </a:t>
            </a:r>
            <a:r>
              <a:rPr sz="2000" spc="100" dirty="0">
                <a:latin typeface="Arial Black"/>
                <a:cs typeface="Arial Black"/>
              </a:rPr>
              <a:t>book”</a:t>
            </a:r>
            <a:endParaRPr sz="2000" dirty="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rlito"/>
                <a:cs typeface="Carlito"/>
              </a:rPr>
              <a:t>Speech</a:t>
            </a:r>
            <a:r>
              <a:rPr sz="2400" spc="-10" dirty="0">
                <a:latin typeface="Carlito"/>
                <a:cs typeface="Carlito"/>
              </a:rPr>
              <a:t> Recognition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080764"/>
            <a:ext cx="276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Machine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Translation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94551" y="2328164"/>
            <a:ext cx="3476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Arial Black"/>
                <a:cs typeface="Arial Black"/>
              </a:rPr>
              <a:t>I/PN </a:t>
            </a:r>
            <a:r>
              <a:rPr sz="1800" spc="-114" dirty="0">
                <a:latin typeface="Arial Black"/>
                <a:cs typeface="Arial Black"/>
              </a:rPr>
              <a:t>read/VDB </a:t>
            </a:r>
            <a:r>
              <a:rPr sz="1800" spc="-105" dirty="0">
                <a:latin typeface="Arial Black"/>
                <a:cs typeface="Arial Black"/>
              </a:rPr>
              <a:t>the/DT</a:t>
            </a:r>
            <a:r>
              <a:rPr sz="1800" spc="-340" dirty="0">
                <a:latin typeface="Arial Black"/>
                <a:cs typeface="Arial Black"/>
              </a:rPr>
              <a:t> </a:t>
            </a:r>
            <a:r>
              <a:rPr sz="1800" spc="-45" dirty="0">
                <a:latin typeface="Arial Black"/>
                <a:cs typeface="Arial Black"/>
              </a:rPr>
              <a:t>book/NN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53074" y="2422182"/>
            <a:ext cx="563245" cy="142875"/>
          </a:xfrm>
          <a:custGeom>
            <a:avLst/>
            <a:gdLst/>
            <a:ahLst/>
            <a:cxnLst/>
            <a:rect l="l" t="t" r="r" b="b"/>
            <a:pathLst>
              <a:path w="563245" h="142875">
                <a:moveTo>
                  <a:pt x="476981" y="85719"/>
                </a:moveTo>
                <a:lnTo>
                  <a:pt x="476859" y="142875"/>
                </a:lnTo>
                <a:lnTo>
                  <a:pt x="545702" y="85750"/>
                </a:lnTo>
                <a:lnTo>
                  <a:pt x="491261" y="85750"/>
                </a:lnTo>
                <a:lnTo>
                  <a:pt x="476981" y="85719"/>
                </a:lnTo>
                <a:close/>
              </a:path>
              <a:path w="563245" h="142875">
                <a:moveTo>
                  <a:pt x="477042" y="57144"/>
                </a:moveTo>
                <a:lnTo>
                  <a:pt x="476981" y="85719"/>
                </a:lnTo>
                <a:lnTo>
                  <a:pt x="491261" y="85750"/>
                </a:lnTo>
                <a:lnTo>
                  <a:pt x="491324" y="57175"/>
                </a:lnTo>
                <a:lnTo>
                  <a:pt x="477042" y="57144"/>
                </a:lnTo>
                <a:close/>
              </a:path>
              <a:path w="563245" h="142875">
                <a:moveTo>
                  <a:pt x="477164" y="0"/>
                </a:moveTo>
                <a:lnTo>
                  <a:pt x="477042" y="57144"/>
                </a:lnTo>
                <a:lnTo>
                  <a:pt x="491324" y="57175"/>
                </a:lnTo>
                <a:lnTo>
                  <a:pt x="491261" y="85750"/>
                </a:lnTo>
                <a:lnTo>
                  <a:pt x="545702" y="85750"/>
                </a:lnTo>
                <a:lnTo>
                  <a:pt x="562737" y="71615"/>
                </a:lnTo>
                <a:lnTo>
                  <a:pt x="477164" y="0"/>
                </a:lnTo>
                <a:close/>
              </a:path>
              <a:path w="563245" h="142875">
                <a:moveTo>
                  <a:pt x="63" y="56121"/>
                </a:moveTo>
                <a:lnTo>
                  <a:pt x="0" y="84696"/>
                </a:lnTo>
                <a:lnTo>
                  <a:pt x="476981" y="85719"/>
                </a:lnTo>
                <a:lnTo>
                  <a:pt x="477042" y="57144"/>
                </a:lnTo>
                <a:lnTo>
                  <a:pt x="63" y="561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2589" y="3149066"/>
            <a:ext cx="1820011" cy="98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36588" y="3439667"/>
            <a:ext cx="1602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0" dirty="0">
                <a:latin typeface="Arial Black"/>
                <a:cs typeface="Arial Black"/>
              </a:rPr>
              <a:t>“the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spc="100" dirty="0">
                <a:latin typeface="Arial Black"/>
                <a:cs typeface="Arial Black"/>
              </a:rPr>
              <a:t>book”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92076" y="3548291"/>
            <a:ext cx="631190" cy="142875"/>
          </a:xfrm>
          <a:custGeom>
            <a:avLst/>
            <a:gdLst/>
            <a:ahLst/>
            <a:cxnLst/>
            <a:rect l="l" t="t" r="r" b="b"/>
            <a:pathLst>
              <a:path w="631189" h="142875">
                <a:moveTo>
                  <a:pt x="545274" y="0"/>
                </a:moveTo>
                <a:lnTo>
                  <a:pt x="545274" y="142862"/>
                </a:lnTo>
                <a:lnTo>
                  <a:pt x="613854" y="85712"/>
                </a:lnTo>
                <a:lnTo>
                  <a:pt x="559562" y="85712"/>
                </a:lnTo>
                <a:lnTo>
                  <a:pt x="559562" y="57137"/>
                </a:lnTo>
                <a:lnTo>
                  <a:pt x="613851" y="57137"/>
                </a:lnTo>
                <a:lnTo>
                  <a:pt x="545274" y="0"/>
                </a:lnTo>
                <a:close/>
              </a:path>
              <a:path w="631189" h="142875">
                <a:moveTo>
                  <a:pt x="545274" y="57137"/>
                </a:moveTo>
                <a:lnTo>
                  <a:pt x="0" y="57137"/>
                </a:lnTo>
                <a:lnTo>
                  <a:pt x="0" y="85712"/>
                </a:lnTo>
                <a:lnTo>
                  <a:pt x="545274" y="85712"/>
                </a:lnTo>
                <a:lnTo>
                  <a:pt x="545274" y="57137"/>
                </a:lnTo>
                <a:close/>
              </a:path>
              <a:path w="631189" h="142875">
                <a:moveTo>
                  <a:pt x="613851" y="57137"/>
                </a:moveTo>
                <a:lnTo>
                  <a:pt x="559562" y="57137"/>
                </a:lnTo>
                <a:lnTo>
                  <a:pt x="559562" y="85712"/>
                </a:lnTo>
                <a:lnTo>
                  <a:pt x="613854" y="85712"/>
                </a:lnTo>
                <a:lnTo>
                  <a:pt x="630999" y="71424"/>
                </a:lnTo>
                <a:lnTo>
                  <a:pt x="613851" y="571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02877" y="4783835"/>
            <a:ext cx="293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“How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15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doing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today?”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66293" y="4783835"/>
            <a:ext cx="2374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latin typeface="Arial Black"/>
                <a:cs typeface="Arial Black"/>
              </a:rPr>
              <a:t>“Bugün</a:t>
            </a:r>
            <a:r>
              <a:rPr sz="2000" spc="-215" dirty="0">
                <a:latin typeface="Arial Black"/>
                <a:cs typeface="Arial Black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nasılsın?”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97067" y="4890630"/>
            <a:ext cx="701675" cy="142875"/>
          </a:xfrm>
          <a:custGeom>
            <a:avLst/>
            <a:gdLst/>
            <a:ahLst/>
            <a:cxnLst/>
            <a:rect l="l" t="t" r="r" b="b"/>
            <a:pathLst>
              <a:path w="701675" h="142875">
                <a:moveTo>
                  <a:pt x="615607" y="0"/>
                </a:moveTo>
                <a:lnTo>
                  <a:pt x="615607" y="142875"/>
                </a:lnTo>
                <a:lnTo>
                  <a:pt x="684187" y="85725"/>
                </a:lnTo>
                <a:lnTo>
                  <a:pt x="629894" y="85725"/>
                </a:lnTo>
                <a:lnTo>
                  <a:pt x="629894" y="57150"/>
                </a:lnTo>
                <a:lnTo>
                  <a:pt x="684187" y="57150"/>
                </a:lnTo>
                <a:lnTo>
                  <a:pt x="615607" y="0"/>
                </a:lnTo>
                <a:close/>
              </a:path>
              <a:path w="701675" h="142875">
                <a:moveTo>
                  <a:pt x="615607" y="57150"/>
                </a:moveTo>
                <a:lnTo>
                  <a:pt x="0" y="57150"/>
                </a:lnTo>
                <a:lnTo>
                  <a:pt x="0" y="85725"/>
                </a:lnTo>
                <a:lnTo>
                  <a:pt x="615607" y="85725"/>
                </a:lnTo>
                <a:lnTo>
                  <a:pt x="615607" y="57150"/>
                </a:lnTo>
                <a:close/>
              </a:path>
              <a:path w="701675" h="142875">
                <a:moveTo>
                  <a:pt x="684187" y="57150"/>
                </a:moveTo>
                <a:lnTo>
                  <a:pt x="629894" y="57150"/>
                </a:lnTo>
                <a:lnTo>
                  <a:pt x="629894" y="85725"/>
                </a:lnTo>
                <a:lnTo>
                  <a:pt x="684187" y="85725"/>
                </a:lnTo>
                <a:lnTo>
                  <a:pt x="701332" y="71437"/>
                </a:lnTo>
                <a:lnTo>
                  <a:pt x="684187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8672" y="5663377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Carlito"/>
                <a:cs typeface="Carlito"/>
              </a:rPr>
              <a:t>Learning </a:t>
            </a:r>
            <a:r>
              <a:rPr sz="2000" spc="-10" dirty="0">
                <a:latin typeface="Carlito"/>
                <a:cs typeface="Carlito"/>
              </a:rPr>
              <a:t>tasks are </a:t>
            </a:r>
            <a:r>
              <a:rPr sz="2000" spc="-5" dirty="0">
                <a:latin typeface="Carlito"/>
                <a:cs typeface="Carlito"/>
              </a:rPr>
              <a:t>decided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output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domains!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1668"/>
            <a:ext cx="35013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472C4"/>
                </a:solidFill>
              </a:rPr>
              <a:t>Input </a:t>
            </a:r>
            <a:r>
              <a:rPr spc="-35" dirty="0">
                <a:solidFill>
                  <a:srgbClr val="4472C4"/>
                </a:solidFill>
              </a:rPr>
              <a:t>Domain</a:t>
            </a:r>
            <a:r>
              <a:rPr spc="-30" dirty="0">
                <a:solidFill>
                  <a:srgbClr val="4472C4"/>
                </a:solidFill>
              </a:rPr>
              <a:t> </a:t>
            </a:r>
            <a:r>
              <a:rPr dirty="0">
                <a:solidFill>
                  <a:srgbClr val="4472C4"/>
                </a:solidFill>
              </a:rPr>
              <a:t>–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8700"/>
            <a:ext cx="9932035" cy="314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5" dirty="0">
                <a:solidFill>
                  <a:srgbClr val="4472C4"/>
                </a:solidFill>
                <a:latin typeface="Trebuchet MS"/>
                <a:cs typeface="Trebuchet MS"/>
              </a:rPr>
              <a:t>How </a:t>
            </a:r>
            <a:r>
              <a:rPr sz="3200" spc="-155" dirty="0">
                <a:solidFill>
                  <a:srgbClr val="4472C4"/>
                </a:solidFill>
                <a:latin typeface="Trebuchet MS"/>
                <a:cs typeface="Trebuchet MS"/>
              </a:rPr>
              <a:t>to </a:t>
            </a:r>
            <a:r>
              <a:rPr sz="3200" spc="-170" dirty="0">
                <a:solidFill>
                  <a:srgbClr val="4472C4"/>
                </a:solidFill>
                <a:latin typeface="Trebuchet MS"/>
                <a:cs typeface="Trebuchet MS"/>
              </a:rPr>
              <a:t>aggregate</a:t>
            </a:r>
            <a:r>
              <a:rPr sz="3200" spc="-459" dirty="0">
                <a:solidFill>
                  <a:srgbClr val="4472C4"/>
                </a:solidFill>
                <a:latin typeface="Trebuchet MS"/>
                <a:cs typeface="Trebuchet MS"/>
              </a:rPr>
              <a:t> </a:t>
            </a:r>
            <a:r>
              <a:rPr sz="3200" spc="-114" dirty="0">
                <a:solidFill>
                  <a:srgbClr val="4472C4"/>
                </a:solidFill>
                <a:latin typeface="Trebuchet MS"/>
                <a:cs typeface="Trebuchet MS"/>
              </a:rPr>
              <a:t>information?</a:t>
            </a: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Input: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10" dirty="0">
                <a:latin typeface="Carlito"/>
                <a:cs typeface="Carlito"/>
              </a:rPr>
              <a:t>image </a:t>
            </a:r>
            <a:r>
              <a:rPr sz="2400" spc="-15" dirty="0">
                <a:latin typeface="Carlito"/>
                <a:cs typeface="Carlito"/>
              </a:rPr>
              <a:t>pixels, </a:t>
            </a:r>
            <a:r>
              <a:rPr sz="2400" spc="-5" dirty="0">
                <a:latin typeface="Carlito"/>
                <a:cs typeface="Carlito"/>
              </a:rPr>
              <a:t>audio signal, click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logs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Properties: </a:t>
            </a:r>
            <a:r>
              <a:rPr sz="2400" spc="-25" dirty="0">
                <a:latin typeface="Carlito"/>
                <a:cs typeface="Carlito"/>
              </a:rPr>
              <a:t>continuity, </a:t>
            </a:r>
            <a:r>
              <a:rPr sz="2400" spc="-10" dirty="0">
                <a:latin typeface="Carlito"/>
                <a:cs typeface="Carlito"/>
              </a:rPr>
              <a:t>temporal, importance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arlito"/>
                <a:cs typeface="Carlito"/>
              </a:rPr>
              <a:t>Example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25" dirty="0">
                <a:latin typeface="Carlito"/>
                <a:cs typeface="Carlito"/>
              </a:rPr>
              <a:t>CNN </a:t>
            </a:r>
            <a:r>
              <a:rPr sz="2300" spc="-30" dirty="0">
                <a:latin typeface="Carlito"/>
                <a:cs typeface="Carlito"/>
              </a:rPr>
              <a:t>(convolutional neural </a:t>
            </a:r>
            <a:r>
              <a:rPr sz="2300" spc="-25" dirty="0">
                <a:latin typeface="Carlito"/>
                <a:cs typeface="Carlito"/>
              </a:rPr>
              <a:t>network): local connections, shared </a:t>
            </a:r>
            <a:r>
              <a:rPr sz="2300" spc="-30" dirty="0">
                <a:latin typeface="Carlito"/>
                <a:cs typeface="Carlito"/>
              </a:rPr>
              <a:t>weights,</a:t>
            </a:r>
            <a:r>
              <a:rPr sz="2300" spc="10" dirty="0">
                <a:latin typeface="Carlito"/>
                <a:cs typeface="Carlito"/>
              </a:rPr>
              <a:t> </a:t>
            </a:r>
            <a:r>
              <a:rPr sz="2300" spc="-20" dirty="0">
                <a:latin typeface="Carlito"/>
                <a:cs typeface="Carlito"/>
              </a:rPr>
              <a:t>pooling</a:t>
            </a:r>
            <a:endParaRPr sz="23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2000" spc="-30" dirty="0">
                <a:latin typeface="Carlito"/>
                <a:cs typeface="Carlito"/>
              </a:rPr>
              <a:t>AlexNet, </a:t>
            </a:r>
            <a:r>
              <a:rPr sz="2000" spc="-35" dirty="0">
                <a:latin typeface="Carlito"/>
                <a:cs typeface="Carlito"/>
              </a:rPr>
              <a:t>VGGNet,</a:t>
            </a:r>
            <a:r>
              <a:rPr sz="2000" spc="-30" dirty="0">
                <a:latin typeface="Carlito"/>
                <a:cs typeface="Carlito"/>
              </a:rPr>
              <a:t> etc.</a:t>
            </a:r>
            <a:endParaRPr sz="20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Font typeface="Arial"/>
              <a:buChar char="•"/>
              <a:tabLst>
                <a:tab pos="698500" algn="l"/>
              </a:tabLst>
            </a:pPr>
            <a:r>
              <a:rPr sz="2300" spc="-25" dirty="0">
                <a:latin typeface="Carlito"/>
                <a:cs typeface="Carlito"/>
              </a:rPr>
              <a:t>RNN (recurrent </a:t>
            </a:r>
            <a:r>
              <a:rPr sz="2300" spc="-30" dirty="0">
                <a:latin typeface="Carlito"/>
                <a:cs typeface="Carlito"/>
              </a:rPr>
              <a:t>neural </a:t>
            </a:r>
            <a:r>
              <a:rPr sz="2300" spc="-25" dirty="0">
                <a:latin typeface="Carlito"/>
                <a:cs typeface="Carlito"/>
              </a:rPr>
              <a:t>network): </a:t>
            </a:r>
            <a:r>
              <a:rPr sz="2300" spc="-35" dirty="0">
                <a:latin typeface="Carlito"/>
                <a:cs typeface="Carlito"/>
              </a:rPr>
              <a:t>temporal</a:t>
            </a:r>
            <a:r>
              <a:rPr sz="2300" spc="-45" dirty="0">
                <a:latin typeface="Carlito"/>
                <a:cs typeface="Carlito"/>
              </a:rPr>
              <a:t> </a:t>
            </a:r>
            <a:r>
              <a:rPr sz="2300" spc="-35" dirty="0">
                <a:latin typeface="Carlito"/>
                <a:cs typeface="Carlito"/>
              </a:rPr>
              <a:t>information</a:t>
            </a:r>
            <a:endParaRPr sz="23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960" y="5425630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rlito"/>
                <a:cs typeface="Carlito"/>
              </a:rPr>
              <a:t>Network architectures </a:t>
            </a:r>
            <a:r>
              <a:rPr sz="2000" spc="-5" dirty="0">
                <a:latin typeface="Carlito"/>
                <a:cs typeface="Carlito"/>
              </a:rPr>
              <a:t>should </a:t>
            </a:r>
            <a:r>
              <a:rPr sz="2000" dirty="0">
                <a:latin typeface="Carlito"/>
                <a:cs typeface="Carlito"/>
              </a:rPr>
              <a:t>also </a:t>
            </a:r>
            <a:r>
              <a:rPr sz="2000" spc="-5" dirty="0">
                <a:latin typeface="Carlito"/>
                <a:cs typeface="Carlito"/>
              </a:rPr>
              <a:t>consider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input domain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properties!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402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4472C4"/>
                </a:solidFill>
              </a:rPr>
              <a:t>How </a:t>
            </a:r>
            <a:r>
              <a:rPr spc="-50" dirty="0">
                <a:solidFill>
                  <a:srgbClr val="4472C4"/>
                </a:solidFill>
              </a:rPr>
              <a:t>to </a:t>
            </a:r>
            <a:r>
              <a:rPr spc="-45" dirty="0">
                <a:solidFill>
                  <a:srgbClr val="4472C4"/>
                </a:solidFill>
              </a:rPr>
              <a:t>Frame </a:t>
            </a:r>
            <a:r>
              <a:rPr spc="-25" dirty="0">
                <a:solidFill>
                  <a:srgbClr val="4472C4"/>
                </a:solidFill>
              </a:rPr>
              <a:t>the Learning</a:t>
            </a:r>
            <a:r>
              <a:rPr spc="140" dirty="0">
                <a:solidFill>
                  <a:srgbClr val="4472C4"/>
                </a:solidFill>
              </a:rPr>
              <a:t> </a:t>
            </a:r>
            <a:r>
              <a:rPr spc="-45" dirty="0">
                <a:solidFill>
                  <a:srgbClr val="4472C4"/>
                </a:solidFill>
              </a:rPr>
              <a:t>Problem?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25618"/>
            <a:ext cx="10531475" cy="27679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1300" algn="l"/>
                <a:tab pos="3334385" algn="l"/>
              </a:tabLst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learning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algorithm </a:t>
            </a:r>
            <a:r>
              <a:rPr sz="2400" i="1" dirty="0">
                <a:latin typeface="Times New Roman"/>
                <a:cs typeface="Times New Roman"/>
              </a:rPr>
              <a:t>f	</a:t>
            </a:r>
            <a:r>
              <a:rPr sz="2400" spc="-5" dirty="0">
                <a:latin typeface="Carlito"/>
                <a:cs typeface="Carlito"/>
              </a:rPr>
              <a:t>aims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map the input domain </a:t>
            </a:r>
            <a:r>
              <a:rPr sz="2400" i="1" dirty="0">
                <a:latin typeface="Times New Roman"/>
                <a:cs typeface="Times New Roman"/>
              </a:rPr>
              <a:t>X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the output domain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429259" algn="ctr">
              <a:lnSpc>
                <a:spcPct val="100000"/>
              </a:lnSpc>
              <a:spcBef>
                <a:spcPts val="1875"/>
              </a:spcBef>
              <a:tabLst>
                <a:tab pos="886460" algn="l"/>
              </a:tabLst>
            </a:pPr>
            <a:r>
              <a:rPr sz="5500" i="1" spc="-5" dirty="0">
                <a:latin typeface="Times New Roman"/>
                <a:cs typeface="Times New Roman"/>
              </a:rPr>
              <a:t>f	</a:t>
            </a:r>
            <a:r>
              <a:rPr sz="5500" spc="-5" dirty="0">
                <a:latin typeface="Times New Roman"/>
                <a:cs typeface="Times New Roman"/>
              </a:rPr>
              <a:t>: </a:t>
            </a:r>
            <a:r>
              <a:rPr sz="5500" i="1" spc="-5" dirty="0">
                <a:latin typeface="Times New Roman"/>
                <a:cs typeface="Times New Roman"/>
              </a:rPr>
              <a:t>X </a:t>
            </a:r>
            <a:r>
              <a:rPr sz="5500" spc="-5" dirty="0">
                <a:latin typeface="Symbol"/>
                <a:cs typeface="Symbol"/>
              </a:rPr>
              <a:t></a:t>
            </a:r>
            <a:r>
              <a:rPr sz="5500" spc="50" dirty="0">
                <a:latin typeface="Times New Roman"/>
                <a:cs typeface="Times New Roman"/>
              </a:rPr>
              <a:t> </a:t>
            </a:r>
            <a:r>
              <a:rPr sz="5500" i="1" spc="-5" dirty="0">
                <a:latin typeface="Times New Roman"/>
                <a:cs typeface="Times New Roman"/>
              </a:rPr>
              <a:t>Y</a:t>
            </a:r>
            <a:endParaRPr sz="5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95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Input domain: </a:t>
            </a:r>
            <a:r>
              <a:rPr sz="2400" spc="-15" dirty="0">
                <a:latin typeface="Carlito"/>
                <a:cs typeface="Carlito"/>
              </a:rPr>
              <a:t>word, </a:t>
            </a:r>
            <a:r>
              <a:rPr sz="2400" spc="-20" dirty="0">
                <a:latin typeface="Carlito"/>
                <a:cs typeface="Carlito"/>
              </a:rPr>
              <a:t>word </a:t>
            </a:r>
            <a:r>
              <a:rPr sz="2400" dirty="0">
                <a:latin typeface="Carlito"/>
                <a:cs typeface="Carlito"/>
              </a:rPr>
              <a:t>sequence, </a:t>
            </a:r>
            <a:r>
              <a:rPr sz="2400" spc="-5" dirty="0">
                <a:latin typeface="Carlito"/>
                <a:cs typeface="Carlito"/>
              </a:rPr>
              <a:t>audio signal, click logs</a:t>
            </a:r>
            <a:endParaRPr sz="24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C00000"/>
                </a:solidFill>
                <a:latin typeface="Carlito"/>
                <a:cs typeface="Carlito"/>
              </a:rPr>
              <a:t>Output domain: </a:t>
            </a:r>
            <a:r>
              <a:rPr sz="2400" spc="-5" dirty="0">
                <a:latin typeface="Carlito"/>
                <a:cs typeface="Carlito"/>
              </a:rPr>
              <a:t>single label, </a:t>
            </a:r>
            <a:r>
              <a:rPr sz="2400" dirty="0">
                <a:latin typeface="Carlito"/>
                <a:cs typeface="Carlito"/>
              </a:rPr>
              <a:t>sequence </a:t>
            </a:r>
            <a:r>
              <a:rPr sz="2400" spc="-10" dirty="0">
                <a:latin typeface="Carlito"/>
                <a:cs typeface="Carlito"/>
              </a:rPr>
              <a:t>tags, tree structure, probability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distribution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6960" y="5425630"/>
            <a:ext cx="8023859" cy="400685"/>
          </a:xfrm>
          <a:prstGeom prst="rect">
            <a:avLst/>
          </a:prstGeom>
          <a:solidFill>
            <a:srgbClr val="FFFF99"/>
          </a:solidFill>
          <a:ln w="3175">
            <a:solidFill>
              <a:srgbClr val="595959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54"/>
              </a:spcBef>
            </a:pPr>
            <a:r>
              <a:rPr sz="2000" spc="-10" dirty="0">
                <a:latin typeface="Carlito"/>
                <a:cs typeface="Carlito"/>
              </a:rPr>
              <a:t>Network </a:t>
            </a:r>
            <a:r>
              <a:rPr sz="2000" spc="-5" dirty="0">
                <a:latin typeface="Carlito"/>
                <a:cs typeface="Carlito"/>
              </a:rPr>
              <a:t>design should </a:t>
            </a:r>
            <a:r>
              <a:rPr sz="2000" spc="-15" dirty="0">
                <a:latin typeface="Carlito"/>
                <a:cs typeface="Carlito"/>
              </a:rPr>
              <a:t>leverage </a:t>
            </a:r>
            <a:r>
              <a:rPr sz="2000" spc="-5" dirty="0">
                <a:latin typeface="Carlito"/>
                <a:cs typeface="Carlito"/>
              </a:rPr>
              <a:t>input and output domain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properties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425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solidFill>
                  <a:srgbClr val="4472C4"/>
                </a:solidFill>
              </a:rPr>
              <a:t>Observation </a:t>
            </a:r>
            <a:r>
              <a:rPr spc="-30" dirty="0">
                <a:solidFill>
                  <a:srgbClr val="4472C4"/>
                </a:solidFill>
              </a:rPr>
              <a:t>and </a:t>
            </a:r>
            <a:r>
              <a:rPr spc="-105" dirty="0">
                <a:solidFill>
                  <a:srgbClr val="4472C4"/>
                </a:solidFill>
              </a:rPr>
              <a:t>Target</a:t>
            </a:r>
            <a:r>
              <a:rPr spc="45" dirty="0">
                <a:solidFill>
                  <a:srgbClr val="4472C4"/>
                </a:solidFill>
              </a:rPr>
              <a:t> </a:t>
            </a:r>
            <a:r>
              <a:rPr spc="-25" dirty="0">
                <a:solidFill>
                  <a:srgbClr val="4472C4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22620" cy="3060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Representations </a:t>
            </a:r>
            <a:r>
              <a:rPr sz="2800" spc="-5" dirty="0">
                <a:latin typeface="Carlito"/>
                <a:cs typeface="Carlito"/>
              </a:rPr>
              <a:t>as numerical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vectors.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Learned </a:t>
            </a:r>
            <a:r>
              <a:rPr sz="2800" spc="-15" dirty="0">
                <a:latin typeface="Carlito"/>
                <a:cs typeface="Carlito"/>
              </a:rPr>
              <a:t>from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Simple </a:t>
            </a:r>
            <a:r>
              <a:rPr sz="2800" spc="-35" dirty="0">
                <a:latin typeface="Carlito"/>
                <a:cs typeface="Carlito"/>
              </a:rPr>
              <a:t>ways </a:t>
            </a:r>
            <a:r>
              <a:rPr sz="2800" spc="-15" dirty="0">
                <a:latin typeface="Carlito"/>
                <a:cs typeface="Carlito"/>
              </a:rPr>
              <a:t>to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represent:</a:t>
            </a:r>
            <a:endParaRPr sz="28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rlito"/>
                <a:cs typeface="Carlito"/>
              </a:rPr>
              <a:t>One-hot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encoding</a:t>
            </a:r>
            <a:endParaRPr sz="2400">
              <a:latin typeface="Carlito"/>
              <a:cs typeface="Carlito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rlito"/>
                <a:cs typeface="Carlito"/>
              </a:rPr>
              <a:t>Term </a:t>
            </a:r>
            <a:r>
              <a:rPr sz="2400" spc="-5" dirty="0">
                <a:latin typeface="Carlito"/>
                <a:cs typeface="Carlito"/>
              </a:rPr>
              <a:t>frequency (TF)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bag-of-words</a:t>
            </a:r>
            <a:endParaRPr sz="2400">
              <a:latin typeface="Carlito"/>
              <a:cs typeface="Carlito"/>
            </a:endParaRPr>
          </a:p>
          <a:p>
            <a:pPr marL="698500" marR="568325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Carlito"/>
                <a:cs typeface="Carlito"/>
              </a:rPr>
              <a:t>Term </a:t>
            </a:r>
            <a:r>
              <a:rPr sz="2400" spc="-5" dirty="0">
                <a:latin typeface="Carlito"/>
                <a:cs typeface="Carlito"/>
              </a:rPr>
              <a:t>frequency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20" dirty="0">
                <a:latin typeface="Carlito"/>
                <a:cs typeface="Carlito"/>
              </a:rPr>
              <a:t>inverse </a:t>
            </a:r>
            <a:r>
              <a:rPr sz="2400" spc="-5" dirty="0">
                <a:latin typeface="Carlito"/>
                <a:cs typeface="Carlito"/>
              </a:rPr>
              <a:t>document  frequency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(TF-IDF)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18915" y="2282058"/>
            <a:ext cx="4938977" cy="2498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81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One-hot</a:t>
            </a:r>
            <a:r>
              <a:rPr spc="-65" dirty="0">
                <a:solidFill>
                  <a:srgbClr val="4472C4"/>
                </a:solidFill>
              </a:rPr>
              <a:t> </a:t>
            </a:r>
            <a:r>
              <a:rPr spc="-25" dirty="0">
                <a:solidFill>
                  <a:srgbClr val="4472C4"/>
                </a:solidFill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627110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Vocabulary </a:t>
            </a:r>
            <a:r>
              <a:rPr sz="2800" dirty="0">
                <a:latin typeface="Carlito"/>
                <a:cs typeface="Carlito"/>
              </a:rPr>
              <a:t>= { </a:t>
            </a:r>
            <a:r>
              <a:rPr sz="2800" spc="-5" dirty="0">
                <a:latin typeface="Carlito"/>
                <a:cs typeface="Carlito"/>
              </a:rPr>
              <a:t>time, fruit, flies, </a:t>
            </a:r>
            <a:r>
              <a:rPr sz="2800" spc="-25" dirty="0">
                <a:latin typeface="Carlito"/>
                <a:cs typeface="Carlito"/>
              </a:rPr>
              <a:t>like, </a:t>
            </a:r>
            <a:r>
              <a:rPr sz="2800" dirty="0">
                <a:latin typeface="Carlito"/>
                <a:cs typeface="Carlito"/>
              </a:rPr>
              <a:t>a 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5" dirty="0">
                <a:latin typeface="Carlito"/>
                <a:cs typeface="Carlito"/>
              </a:rPr>
              <a:t>arrow,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banana}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5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”Time”: [1 0 0 0 0 0 0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  <a:tab pos="1463040" algn="l"/>
              </a:tabLst>
            </a:pPr>
            <a:r>
              <a:rPr sz="2800" spc="-5" dirty="0">
                <a:latin typeface="Carlito"/>
                <a:cs typeface="Carlito"/>
              </a:rPr>
              <a:t>“flies”:	</a:t>
            </a:r>
            <a:r>
              <a:rPr sz="2800" dirty="0">
                <a:latin typeface="Carlito"/>
                <a:cs typeface="Carlito"/>
              </a:rPr>
              <a:t>[0 0 1 0 0 0 0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  <a:tab pos="1446530" algn="l"/>
              </a:tabLst>
            </a:pPr>
            <a:r>
              <a:rPr sz="2800" spc="-20" dirty="0">
                <a:latin typeface="Carlito"/>
                <a:cs typeface="Carlito"/>
              </a:rPr>
              <a:t>“like”:	</a:t>
            </a:r>
            <a:r>
              <a:rPr sz="2800" dirty="0">
                <a:latin typeface="Carlito"/>
                <a:cs typeface="Carlito"/>
              </a:rPr>
              <a:t>[0 0 0 1 0 0 0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0020" y="2206231"/>
            <a:ext cx="6432550" cy="718185"/>
          </a:xfrm>
          <a:custGeom>
            <a:avLst/>
            <a:gdLst/>
            <a:ahLst/>
            <a:cxnLst/>
            <a:rect l="l" t="t" r="r" b="b"/>
            <a:pathLst>
              <a:path w="6432550" h="718185">
                <a:moveTo>
                  <a:pt x="977379" y="22288"/>
                </a:moveTo>
                <a:lnTo>
                  <a:pt x="973772" y="17056"/>
                </a:lnTo>
                <a:lnTo>
                  <a:pt x="60947" y="645680"/>
                </a:lnTo>
                <a:lnTo>
                  <a:pt x="41148" y="616915"/>
                </a:lnTo>
                <a:lnTo>
                  <a:pt x="0" y="691515"/>
                </a:lnTo>
                <a:lnTo>
                  <a:pt x="84366" y="679678"/>
                </a:lnTo>
                <a:lnTo>
                  <a:pt x="69507" y="658114"/>
                </a:lnTo>
                <a:lnTo>
                  <a:pt x="64554" y="650913"/>
                </a:lnTo>
                <a:lnTo>
                  <a:pt x="977379" y="22288"/>
                </a:lnTo>
                <a:close/>
              </a:path>
              <a:path w="6432550" h="718185">
                <a:moveTo>
                  <a:pt x="1920176" y="22593"/>
                </a:moveTo>
                <a:lnTo>
                  <a:pt x="1917712" y="16738"/>
                </a:lnTo>
                <a:lnTo>
                  <a:pt x="390969" y="659041"/>
                </a:lnTo>
                <a:lnTo>
                  <a:pt x="377431" y="626846"/>
                </a:lnTo>
                <a:lnTo>
                  <a:pt x="321970" y="691515"/>
                </a:lnTo>
                <a:lnTo>
                  <a:pt x="406984" y="697090"/>
                </a:lnTo>
                <a:lnTo>
                  <a:pt x="395503" y="669823"/>
                </a:lnTo>
                <a:lnTo>
                  <a:pt x="393433" y="664895"/>
                </a:lnTo>
                <a:lnTo>
                  <a:pt x="1920176" y="22593"/>
                </a:lnTo>
                <a:close/>
              </a:path>
              <a:path w="6432550" h="718185">
                <a:moveTo>
                  <a:pt x="2644114" y="6032"/>
                </a:moveTo>
                <a:lnTo>
                  <a:pt x="2642120" y="0"/>
                </a:lnTo>
                <a:lnTo>
                  <a:pt x="637984" y="664527"/>
                </a:lnTo>
                <a:lnTo>
                  <a:pt x="626999" y="631367"/>
                </a:lnTo>
                <a:lnTo>
                  <a:pt x="566661" y="691515"/>
                </a:lnTo>
                <a:lnTo>
                  <a:pt x="650989" y="703694"/>
                </a:lnTo>
                <a:lnTo>
                  <a:pt x="641311" y="674547"/>
                </a:lnTo>
                <a:lnTo>
                  <a:pt x="639991" y="670560"/>
                </a:lnTo>
                <a:lnTo>
                  <a:pt x="2644114" y="6032"/>
                </a:lnTo>
                <a:close/>
              </a:path>
              <a:path w="6432550" h="718185">
                <a:moveTo>
                  <a:pt x="3275800" y="22733"/>
                </a:moveTo>
                <a:lnTo>
                  <a:pt x="3274174" y="16598"/>
                </a:lnTo>
                <a:lnTo>
                  <a:pt x="809078" y="668959"/>
                </a:lnTo>
                <a:lnTo>
                  <a:pt x="800150" y="635190"/>
                </a:lnTo>
                <a:lnTo>
                  <a:pt x="736244" y="691515"/>
                </a:lnTo>
                <a:lnTo>
                  <a:pt x="819645" y="708850"/>
                </a:lnTo>
                <a:lnTo>
                  <a:pt x="811568" y="678345"/>
                </a:lnTo>
                <a:lnTo>
                  <a:pt x="810704" y="675106"/>
                </a:lnTo>
                <a:lnTo>
                  <a:pt x="3275800" y="22733"/>
                </a:lnTo>
                <a:close/>
              </a:path>
              <a:path w="6432550" h="718185">
                <a:moveTo>
                  <a:pt x="3808628" y="22745"/>
                </a:moveTo>
                <a:lnTo>
                  <a:pt x="3807079" y="16586"/>
                </a:lnTo>
                <a:lnTo>
                  <a:pt x="1193609" y="669963"/>
                </a:lnTo>
                <a:lnTo>
                  <a:pt x="1185138" y="636066"/>
                </a:lnTo>
                <a:lnTo>
                  <a:pt x="1120457" y="691515"/>
                </a:lnTo>
                <a:lnTo>
                  <a:pt x="1203617" y="709993"/>
                </a:lnTo>
                <a:lnTo>
                  <a:pt x="1195908" y="679196"/>
                </a:lnTo>
                <a:lnTo>
                  <a:pt x="1195146" y="676122"/>
                </a:lnTo>
                <a:lnTo>
                  <a:pt x="3808628" y="22745"/>
                </a:lnTo>
                <a:close/>
              </a:path>
              <a:path w="6432550" h="718185">
                <a:moveTo>
                  <a:pt x="4329620" y="22758"/>
                </a:moveTo>
                <a:lnTo>
                  <a:pt x="4328198" y="16573"/>
                </a:lnTo>
                <a:lnTo>
                  <a:pt x="1462735" y="671449"/>
                </a:lnTo>
                <a:lnTo>
                  <a:pt x="1454962" y="637400"/>
                </a:lnTo>
                <a:lnTo>
                  <a:pt x="1389176" y="691515"/>
                </a:lnTo>
                <a:lnTo>
                  <a:pt x="1471942" y="711682"/>
                </a:lnTo>
                <a:lnTo>
                  <a:pt x="1464805" y="680466"/>
                </a:lnTo>
                <a:lnTo>
                  <a:pt x="1464157" y="677646"/>
                </a:lnTo>
                <a:lnTo>
                  <a:pt x="4329620" y="22758"/>
                </a:lnTo>
                <a:close/>
              </a:path>
              <a:path w="6432550" h="718185">
                <a:moveTo>
                  <a:pt x="5165014" y="22783"/>
                </a:moveTo>
                <a:lnTo>
                  <a:pt x="5163832" y="16548"/>
                </a:lnTo>
                <a:lnTo>
                  <a:pt x="1690560" y="674230"/>
                </a:lnTo>
                <a:lnTo>
                  <a:pt x="1684070" y="639902"/>
                </a:lnTo>
                <a:lnTo>
                  <a:pt x="1616290" y="691515"/>
                </a:lnTo>
                <a:lnTo>
                  <a:pt x="1698256" y="714768"/>
                </a:lnTo>
                <a:lnTo>
                  <a:pt x="1692198" y="682815"/>
                </a:lnTo>
                <a:lnTo>
                  <a:pt x="1691754" y="680466"/>
                </a:lnTo>
                <a:lnTo>
                  <a:pt x="5165014" y="22783"/>
                </a:lnTo>
                <a:close/>
              </a:path>
              <a:path w="6432550" h="718185">
                <a:moveTo>
                  <a:pt x="6432385" y="22809"/>
                </a:moveTo>
                <a:lnTo>
                  <a:pt x="6431458" y="16522"/>
                </a:lnTo>
                <a:lnTo>
                  <a:pt x="1993849" y="677151"/>
                </a:lnTo>
                <a:lnTo>
                  <a:pt x="1988705" y="642607"/>
                </a:lnTo>
                <a:lnTo>
                  <a:pt x="1918944" y="691515"/>
                </a:lnTo>
                <a:lnTo>
                  <a:pt x="1999932" y="717981"/>
                </a:lnTo>
                <a:lnTo>
                  <a:pt x="1995055" y="685304"/>
                </a:lnTo>
                <a:lnTo>
                  <a:pt x="1994776" y="683437"/>
                </a:lnTo>
                <a:lnTo>
                  <a:pt x="6432385" y="228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17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Bag </a:t>
            </a:r>
            <a:r>
              <a:rPr spc="-25" dirty="0">
                <a:solidFill>
                  <a:srgbClr val="4472C4"/>
                </a:solidFill>
              </a:rPr>
              <a:t>of </a:t>
            </a:r>
            <a:r>
              <a:rPr spc="-80" dirty="0">
                <a:solidFill>
                  <a:srgbClr val="4472C4"/>
                </a:solidFill>
              </a:rPr>
              <a:t>Words</a:t>
            </a:r>
            <a:r>
              <a:rPr spc="35" dirty="0">
                <a:solidFill>
                  <a:srgbClr val="4472C4"/>
                </a:solidFill>
              </a:rPr>
              <a:t> </a:t>
            </a:r>
            <a:r>
              <a:rPr spc="-50" dirty="0">
                <a:solidFill>
                  <a:srgbClr val="4472C4"/>
                </a:solidFill>
              </a:rPr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06" y="2252777"/>
            <a:ext cx="2371090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Arial"/>
                <a:cs typeface="Arial"/>
              </a:rPr>
              <a:t>I love this </a:t>
            </a:r>
            <a:r>
              <a:rPr sz="1500" spc="10" dirty="0">
                <a:latin typeface="Arial"/>
                <a:cs typeface="Arial"/>
              </a:rPr>
              <a:t>movie! </a:t>
            </a:r>
            <a:r>
              <a:rPr sz="1500" spc="5" dirty="0">
                <a:latin typeface="Arial"/>
                <a:cs typeface="Arial"/>
              </a:rPr>
              <a:t>It's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sweet,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506" y="2486207"/>
            <a:ext cx="2446655" cy="30587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80"/>
              </a:spcBef>
            </a:pPr>
            <a:r>
              <a:rPr sz="1500" spc="5" dirty="0">
                <a:latin typeface="Arial"/>
                <a:cs typeface="Arial"/>
              </a:rPr>
              <a:t>but with satirical </a:t>
            </a:r>
            <a:r>
              <a:rPr sz="1500" spc="-5" dirty="0">
                <a:latin typeface="Arial"/>
                <a:cs typeface="Arial"/>
              </a:rPr>
              <a:t>humor. </a:t>
            </a:r>
            <a:r>
              <a:rPr sz="1500" spc="10" dirty="0">
                <a:latin typeface="Arial"/>
                <a:cs typeface="Arial"/>
              </a:rPr>
              <a:t>The  dialogue </a:t>
            </a:r>
            <a:r>
              <a:rPr sz="1500" spc="5" dirty="0">
                <a:latin typeface="Arial"/>
                <a:cs typeface="Arial"/>
              </a:rPr>
              <a:t>is great </a:t>
            </a:r>
            <a:r>
              <a:rPr sz="1500" spc="10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the  </a:t>
            </a:r>
            <a:r>
              <a:rPr sz="1500" spc="10" dirty="0">
                <a:latin typeface="Arial"/>
                <a:cs typeface="Arial"/>
              </a:rPr>
              <a:t>adventure scenes are </a:t>
            </a:r>
            <a:r>
              <a:rPr sz="1500" spc="5" dirty="0">
                <a:latin typeface="Arial"/>
                <a:cs typeface="Arial"/>
              </a:rPr>
              <a:t>fun...  It </a:t>
            </a:r>
            <a:r>
              <a:rPr sz="1500" spc="10" dirty="0">
                <a:latin typeface="Arial"/>
                <a:cs typeface="Arial"/>
              </a:rPr>
              <a:t>manages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be whimsical  and romantic </a:t>
            </a:r>
            <a:r>
              <a:rPr sz="1500" spc="5" dirty="0">
                <a:latin typeface="Arial"/>
                <a:cs typeface="Arial"/>
              </a:rPr>
              <a:t>while </a:t>
            </a:r>
            <a:r>
              <a:rPr sz="1500" spc="10" dirty="0">
                <a:latin typeface="Arial"/>
                <a:cs typeface="Arial"/>
              </a:rPr>
              <a:t>laughing  </a:t>
            </a:r>
            <a:r>
              <a:rPr sz="1500" spc="5" dirty="0">
                <a:latin typeface="Arial"/>
                <a:cs typeface="Arial"/>
              </a:rPr>
              <a:t>at the </a:t>
            </a:r>
            <a:r>
              <a:rPr sz="1500" spc="10" dirty="0">
                <a:latin typeface="Arial"/>
                <a:cs typeface="Arial"/>
              </a:rPr>
              <a:t>conventions </a:t>
            </a:r>
            <a:r>
              <a:rPr sz="1500" spc="5" dirty="0">
                <a:latin typeface="Arial"/>
                <a:cs typeface="Arial"/>
              </a:rPr>
              <a:t>of the  fairy tale </a:t>
            </a:r>
            <a:r>
              <a:rPr sz="1500" spc="10" dirty="0">
                <a:latin typeface="Arial"/>
                <a:cs typeface="Arial"/>
              </a:rPr>
              <a:t>genre. </a:t>
            </a:r>
            <a:r>
              <a:rPr sz="1500" spc="5" dirty="0">
                <a:latin typeface="Arial"/>
                <a:cs typeface="Arial"/>
              </a:rPr>
              <a:t>I </a:t>
            </a:r>
            <a:r>
              <a:rPr sz="1500" spc="10" dirty="0">
                <a:latin typeface="Arial"/>
                <a:cs typeface="Arial"/>
              </a:rPr>
              <a:t>would  recommend </a:t>
            </a:r>
            <a:r>
              <a:rPr sz="1500" spc="5" dirty="0">
                <a:latin typeface="Arial"/>
                <a:cs typeface="Arial"/>
              </a:rPr>
              <a:t>it to just </a:t>
            </a:r>
            <a:r>
              <a:rPr sz="1500" spc="10" dirty="0">
                <a:latin typeface="Arial"/>
                <a:cs typeface="Arial"/>
              </a:rPr>
              <a:t>about  anyone. </a:t>
            </a:r>
            <a:r>
              <a:rPr sz="1500" spc="5" dirty="0">
                <a:latin typeface="Arial"/>
                <a:cs typeface="Arial"/>
              </a:rPr>
              <a:t>I've </a:t>
            </a:r>
            <a:r>
              <a:rPr sz="1500" spc="10" dirty="0">
                <a:latin typeface="Arial"/>
                <a:cs typeface="Arial"/>
              </a:rPr>
              <a:t>seen </a:t>
            </a:r>
            <a:r>
              <a:rPr sz="1500" spc="5" dirty="0">
                <a:latin typeface="Arial"/>
                <a:cs typeface="Arial"/>
              </a:rPr>
              <a:t>it several  times, </a:t>
            </a:r>
            <a:r>
              <a:rPr sz="1500" spc="10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I'm </a:t>
            </a:r>
            <a:r>
              <a:rPr sz="1500" spc="10" dirty="0">
                <a:latin typeface="Arial"/>
                <a:cs typeface="Arial"/>
              </a:rPr>
              <a:t>always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happy 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see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again whenever </a:t>
            </a:r>
            <a:r>
              <a:rPr sz="1500" spc="5" dirty="0">
                <a:latin typeface="Arial"/>
                <a:cs typeface="Arial"/>
              </a:rPr>
              <a:t>I  </a:t>
            </a:r>
            <a:r>
              <a:rPr sz="1500" spc="10" dirty="0">
                <a:latin typeface="Arial"/>
                <a:cs typeface="Arial"/>
              </a:rPr>
              <a:t>have a </a:t>
            </a:r>
            <a:r>
              <a:rPr sz="1500" spc="5" dirty="0">
                <a:latin typeface="Arial"/>
                <a:cs typeface="Arial"/>
              </a:rPr>
              <a:t>friend </a:t>
            </a:r>
            <a:r>
              <a:rPr sz="1500" spc="10" dirty="0">
                <a:latin typeface="Arial"/>
                <a:cs typeface="Arial"/>
              </a:rPr>
              <a:t>who </a:t>
            </a:r>
            <a:r>
              <a:rPr sz="1500" spc="5" dirty="0">
                <a:latin typeface="Arial"/>
                <a:cs typeface="Arial"/>
              </a:rPr>
              <a:t>hasn't  </a:t>
            </a:r>
            <a:r>
              <a:rPr sz="1500" spc="10" dirty="0">
                <a:latin typeface="Arial"/>
                <a:cs typeface="Arial"/>
              </a:rPr>
              <a:t>seen </a:t>
            </a:r>
            <a:r>
              <a:rPr sz="1500" spc="5" dirty="0">
                <a:latin typeface="Arial"/>
                <a:cs typeface="Arial"/>
              </a:rPr>
              <a:t>it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yet!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66113" y="3526573"/>
            <a:ext cx="897890" cy="390525"/>
            <a:chOff x="7166113" y="3526573"/>
            <a:chExt cx="897890" cy="390525"/>
          </a:xfrm>
        </p:grpSpPr>
        <p:sp>
          <p:nvSpPr>
            <p:cNvPr id="6" name="object 6"/>
            <p:cNvSpPr/>
            <p:nvPr/>
          </p:nvSpPr>
          <p:spPr>
            <a:xfrm>
              <a:off x="7166114" y="3530117"/>
              <a:ext cx="894080" cy="383540"/>
            </a:xfrm>
            <a:custGeom>
              <a:avLst/>
              <a:gdLst/>
              <a:ahLst/>
              <a:cxnLst/>
              <a:rect l="l" t="t" r="r" b="b"/>
              <a:pathLst>
                <a:path w="894079" h="383539">
                  <a:moveTo>
                    <a:pt x="574725" y="0"/>
                  </a:moveTo>
                  <a:lnTo>
                    <a:pt x="574725" y="76631"/>
                  </a:lnTo>
                  <a:lnTo>
                    <a:pt x="0" y="76631"/>
                  </a:lnTo>
                  <a:lnTo>
                    <a:pt x="0" y="306527"/>
                  </a:lnTo>
                  <a:lnTo>
                    <a:pt x="574725" y="306527"/>
                  </a:lnTo>
                  <a:lnTo>
                    <a:pt x="574725" y="383146"/>
                  </a:lnTo>
                  <a:lnTo>
                    <a:pt x="894016" y="191579"/>
                  </a:lnTo>
                  <a:lnTo>
                    <a:pt x="574725" y="0"/>
                  </a:lnTo>
                  <a:close/>
                </a:path>
              </a:pathLst>
            </a:custGeom>
            <a:solidFill>
              <a:srgbClr val="048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69661" y="3530121"/>
              <a:ext cx="890905" cy="383540"/>
            </a:xfrm>
            <a:custGeom>
              <a:avLst/>
              <a:gdLst/>
              <a:ahLst/>
              <a:cxnLst/>
              <a:rect l="l" t="t" r="r" b="b"/>
              <a:pathLst>
                <a:path w="890904" h="383539">
                  <a:moveTo>
                    <a:pt x="0" y="308645"/>
                  </a:moveTo>
                  <a:lnTo>
                    <a:pt x="0" y="81595"/>
                  </a:lnTo>
                  <a:lnTo>
                    <a:pt x="574732" y="81595"/>
                  </a:lnTo>
                  <a:lnTo>
                    <a:pt x="574732" y="0"/>
                  </a:lnTo>
                  <a:lnTo>
                    <a:pt x="890480" y="191573"/>
                  </a:lnTo>
                  <a:lnTo>
                    <a:pt x="574732" y="383146"/>
                  </a:lnTo>
                  <a:lnTo>
                    <a:pt x="574732" y="308645"/>
                  </a:lnTo>
                  <a:lnTo>
                    <a:pt x="0" y="308645"/>
                  </a:lnTo>
                  <a:close/>
                </a:path>
              </a:pathLst>
            </a:custGeom>
            <a:ln w="7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10627" y="1757790"/>
            <a:ext cx="262255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5621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it  </a:t>
            </a:r>
            <a:r>
              <a:rPr sz="1350" spc="-5" dirty="0">
                <a:latin typeface="Arial"/>
                <a:cs typeface="Arial"/>
              </a:rPr>
              <a:t> I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0627" y="1757790"/>
            <a:ext cx="1090295" cy="3933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80645" algn="r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</a:pPr>
            <a:r>
              <a:rPr sz="1350" spc="-1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to	</a:t>
            </a:r>
            <a:r>
              <a:rPr sz="1350" spc="-1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10" dirty="0">
                <a:latin typeface="Arial"/>
                <a:cs typeface="Arial"/>
              </a:rPr>
              <a:t>and	3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seen	</a:t>
            </a:r>
            <a:r>
              <a:rPr sz="1350" spc="-1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yet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would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whimsical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times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sweet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satirical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adventure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genre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fairy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10" dirty="0">
                <a:latin typeface="Arial"/>
                <a:cs typeface="Arial"/>
              </a:rPr>
              <a:t>humor	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have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R="80645" algn="r">
              <a:lnSpc>
                <a:spcPct val="100000"/>
              </a:lnSpc>
              <a:spcBef>
                <a:spcPts val="5"/>
              </a:spcBef>
              <a:tabLst>
                <a:tab pos="893444" algn="l"/>
              </a:tabLst>
            </a:pPr>
            <a:r>
              <a:rPr sz="1350" spc="-5" dirty="0">
                <a:latin typeface="Arial"/>
                <a:cs typeface="Arial"/>
              </a:rPr>
              <a:t>great	</a:t>
            </a:r>
            <a:r>
              <a:rPr sz="1350" spc="-1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906144" algn="l"/>
              </a:tabLst>
            </a:pPr>
            <a:r>
              <a:rPr sz="1350" spc="-10" dirty="0">
                <a:latin typeface="Arial"/>
                <a:cs typeface="Arial"/>
              </a:rPr>
              <a:t>…	…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45635" y="1724487"/>
            <a:ext cx="2696845" cy="3869054"/>
            <a:chOff x="4245635" y="1724487"/>
            <a:chExt cx="2696845" cy="3869054"/>
          </a:xfrm>
        </p:grpSpPr>
        <p:sp>
          <p:nvSpPr>
            <p:cNvPr id="11" name="object 11"/>
            <p:cNvSpPr/>
            <p:nvPr/>
          </p:nvSpPr>
          <p:spPr>
            <a:xfrm>
              <a:off x="4252938" y="2201456"/>
              <a:ext cx="447040" cy="3384550"/>
            </a:xfrm>
            <a:custGeom>
              <a:avLst/>
              <a:gdLst/>
              <a:ahLst/>
              <a:cxnLst/>
              <a:rect l="l" t="t" r="r" b="b"/>
              <a:pathLst>
                <a:path w="447039" h="3384550">
                  <a:moveTo>
                    <a:pt x="191566" y="0"/>
                  </a:moveTo>
                  <a:lnTo>
                    <a:pt x="0" y="3256737"/>
                  </a:lnTo>
                  <a:lnTo>
                    <a:pt x="446976" y="3384461"/>
                  </a:lnTo>
                  <a:lnTo>
                    <a:pt x="319265" y="63855"/>
                  </a:lnTo>
                  <a:lnTo>
                    <a:pt x="191566" y="0"/>
                  </a:lnTo>
                  <a:close/>
                </a:path>
              </a:pathLst>
            </a:custGeom>
            <a:solidFill>
              <a:srgbClr val="D5C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52937" y="2201451"/>
              <a:ext cx="447040" cy="3384550"/>
            </a:xfrm>
            <a:custGeom>
              <a:avLst/>
              <a:gdLst/>
              <a:ahLst/>
              <a:cxnLst/>
              <a:rect l="l" t="t" r="r" b="b"/>
              <a:pathLst>
                <a:path w="447039" h="3384550">
                  <a:moveTo>
                    <a:pt x="319265" y="63857"/>
                  </a:moveTo>
                  <a:lnTo>
                    <a:pt x="191559" y="0"/>
                  </a:lnTo>
                  <a:lnTo>
                    <a:pt x="0" y="3256742"/>
                  </a:lnTo>
                  <a:lnTo>
                    <a:pt x="446971" y="3384457"/>
                  </a:lnTo>
                  <a:lnTo>
                    <a:pt x="319265" y="63857"/>
                  </a:lnTo>
                  <a:close/>
                </a:path>
              </a:pathLst>
            </a:custGeom>
            <a:ln w="7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2203" y="2137600"/>
              <a:ext cx="2362835" cy="3448685"/>
            </a:xfrm>
            <a:custGeom>
              <a:avLst/>
              <a:gdLst/>
              <a:ahLst/>
              <a:cxnLst/>
              <a:rect l="l" t="t" r="r" b="b"/>
              <a:pathLst>
                <a:path w="2362834" h="3448685">
                  <a:moveTo>
                    <a:pt x="0" y="0"/>
                  </a:moveTo>
                  <a:lnTo>
                    <a:pt x="127711" y="3448316"/>
                  </a:lnTo>
                  <a:lnTo>
                    <a:pt x="2362568" y="3065170"/>
                  </a:lnTo>
                  <a:lnTo>
                    <a:pt x="2107145" y="127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CE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202" y="2137593"/>
              <a:ext cx="2362835" cy="3448685"/>
            </a:xfrm>
            <a:custGeom>
              <a:avLst/>
              <a:gdLst/>
              <a:ahLst/>
              <a:cxnLst/>
              <a:rect l="l" t="t" r="r" b="b"/>
              <a:pathLst>
                <a:path w="2362834" h="3448685">
                  <a:moveTo>
                    <a:pt x="0" y="0"/>
                  </a:moveTo>
                  <a:lnTo>
                    <a:pt x="127706" y="3448315"/>
                  </a:lnTo>
                  <a:lnTo>
                    <a:pt x="2362561" y="3065169"/>
                  </a:lnTo>
                  <a:lnTo>
                    <a:pt x="2107149" y="127715"/>
                  </a:lnTo>
                  <a:lnTo>
                    <a:pt x="0" y="0"/>
                  </a:lnTo>
                  <a:close/>
                </a:path>
              </a:pathLst>
            </a:custGeom>
            <a:ln w="7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3026" y="1778566"/>
              <a:ext cx="1022350" cy="422909"/>
            </a:xfrm>
            <a:custGeom>
              <a:avLst/>
              <a:gdLst/>
              <a:ahLst/>
              <a:cxnLst/>
              <a:rect l="l" t="t" r="r" b="b"/>
              <a:pathLst>
                <a:path w="1022350" h="422910">
                  <a:moveTo>
                    <a:pt x="0" y="359026"/>
                  </a:moveTo>
                  <a:lnTo>
                    <a:pt x="15376" y="215143"/>
                  </a:lnTo>
                  <a:lnTo>
                    <a:pt x="47107" y="133923"/>
                  </a:lnTo>
                  <a:lnTo>
                    <a:pt x="119137" y="85432"/>
                  </a:lnTo>
                  <a:lnTo>
                    <a:pt x="255412" y="39738"/>
                  </a:lnTo>
                  <a:lnTo>
                    <a:pt x="311975" y="23720"/>
                  </a:lnTo>
                  <a:lnTo>
                    <a:pt x="364562" y="11803"/>
                  </a:lnTo>
                  <a:lnTo>
                    <a:pt x="413891" y="3922"/>
                  </a:lnTo>
                  <a:lnTo>
                    <a:pt x="460682" y="10"/>
                  </a:lnTo>
                  <a:lnTo>
                    <a:pt x="505657" y="0"/>
                  </a:lnTo>
                  <a:lnTo>
                    <a:pt x="549534" y="3825"/>
                  </a:lnTo>
                  <a:lnTo>
                    <a:pt x="593035" y="11419"/>
                  </a:lnTo>
                  <a:lnTo>
                    <a:pt x="636879" y="22716"/>
                  </a:lnTo>
                  <a:lnTo>
                    <a:pt x="681786" y="37648"/>
                  </a:lnTo>
                  <a:lnTo>
                    <a:pt x="728477" y="56150"/>
                  </a:lnTo>
                  <a:lnTo>
                    <a:pt x="777671" y="78155"/>
                  </a:lnTo>
                  <a:lnTo>
                    <a:pt x="830089" y="103596"/>
                  </a:lnTo>
                  <a:lnTo>
                    <a:pt x="951600" y="199278"/>
                  </a:lnTo>
                  <a:lnTo>
                    <a:pt x="1007273" y="303945"/>
                  </a:lnTo>
                  <a:lnTo>
                    <a:pt x="1022243" y="388260"/>
                  </a:lnTo>
                  <a:lnTo>
                    <a:pt x="1021648" y="422884"/>
                  </a:lnTo>
                </a:path>
              </a:pathLst>
            </a:custGeom>
            <a:ln w="709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83026" y="1778566"/>
              <a:ext cx="1022350" cy="422909"/>
            </a:xfrm>
            <a:custGeom>
              <a:avLst/>
              <a:gdLst/>
              <a:ahLst/>
              <a:cxnLst/>
              <a:rect l="l" t="t" r="r" b="b"/>
              <a:pathLst>
                <a:path w="1022350" h="422910">
                  <a:moveTo>
                    <a:pt x="0" y="359026"/>
                  </a:moveTo>
                  <a:lnTo>
                    <a:pt x="15376" y="215143"/>
                  </a:lnTo>
                  <a:lnTo>
                    <a:pt x="47107" y="133923"/>
                  </a:lnTo>
                  <a:lnTo>
                    <a:pt x="119137" y="85432"/>
                  </a:lnTo>
                  <a:lnTo>
                    <a:pt x="255412" y="39738"/>
                  </a:lnTo>
                  <a:lnTo>
                    <a:pt x="311975" y="23720"/>
                  </a:lnTo>
                  <a:lnTo>
                    <a:pt x="364562" y="11803"/>
                  </a:lnTo>
                  <a:lnTo>
                    <a:pt x="413891" y="3922"/>
                  </a:lnTo>
                  <a:lnTo>
                    <a:pt x="460682" y="10"/>
                  </a:lnTo>
                  <a:lnTo>
                    <a:pt x="505657" y="0"/>
                  </a:lnTo>
                  <a:lnTo>
                    <a:pt x="549534" y="3825"/>
                  </a:lnTo>
                  <a:lnTo>
                    <a:pt x="593035" y="11419"/>
                  </a:lnTo>
                  <a:lnTo>
                    <a:pt x="636879" y="22716"/>
                  </a:lnTo>
                  <a:lnTo>
                    <a:pt x="681786" y="37648"/>
                  </a:lnTo>
                  <a:lnTo>
                    <a:pt x="728477" y="56150"/>
                  </a:lnTo>
                  <a:lnTo>
                    <a:pt x="777671" y="78155"/>
                  </a:lnTo>
                  <a:lnTo>
                    <a:pt x="830089" y="103596"/>
                  </a:lnTo>
                  <a:lnTo>
                    <a:pt x="951600" y="199278"/>
                  </a:lnTo>
                  <a:lnTo>
                    <a:pt x="1007273" y="303945"/>
                  </a:lnTo>
                  <a:lnTo>
                    <a:pt x="1022243" y="388260"/>
                  </a:lnTo>
                  <a:lnTo>
                    <a:pt x="1021648" y="422884"/>
                  </a:lnTo>
                </a:path>
              </a:pathLst>
            </a:custGeom>
            <a:ln w="3547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52937" y="2137593"/>
              <a:ext cx="2682240" cy="3448685"/>
            </a:xfrm>
            <a:custGeom>
              <a:avLst/>
              <a:gdLst/>
              <a:ahLst/>
              <a:cxnLst/>
              <a:rect l="l" t="t" r="r" b="b"/>
              <a:pathLst>
                <a:path w="2682240" h="3448685">
                  <a:moveTo>
                    <a:pt x="191559" y="63857"/>
                  </a:moveTo>
                  <a:lnTo>
                    <a:pt x="0" y="3320600"/>
                  </a:lnTo>
                </a:path>
                <a:path w="2682240" h="3448685">
                  <a:moveTo>
                    <a:pt x="0" y="3320600"/>
                  </a:moveTo>
                  <a:lnTo>
                    <a:pt x="446971" y="3448315"/>
                  </a:lnTo>
                </a:path>
                <a:path w="2682240" h="3448685">
                  <a:moveTo>
                    <a:pt x="255412" y="3065169"/>
                  </a:moveTo>
                  <a:lnTo>
                    <a:pt x="0" y="3320600"/>
                  </a:lnTo>
                </a:path>
                <a:path w="2682240" h="3448685">
                  <a:moveTo>
                    <a:pt x="255412" y="3065169"/>
                  </a:moveTo>
                  <a:lnTo>
                    <a:pt x="446971" y="3448315"/>
                  </a:lnTo>
                </a:path>
                <a:path w="2682240" h="3448685">
                  <a:moveTo>
                    <a:pt x="325040" y="156046"/>
                  </a:moveTo>
                  <a:lnTo>
                    <a:pt x="255412" y="3065169"/>
                  </a:lnTo>
                </a:path>
                <a:path w="2682240" h="3448685">
                  <a:moveTo>
                    <a:pt x="191559" y="63857"/>
                  </a:moveTo>
                  <a:lnTo>
                    <a:pt x="322940" y="99300"/>
                  </a:lnTo>
                </a:path>
                <a:path w="2682240" h="3448685">
                  <a:moveTo>
                    <a:pt x="446971" y="3448315"/>
                  </a:moveTo>
                  <a:lnTo>
                    <a:pt x="319265" y="0"/>
                  </a:lnTo>
                </a:path>
                <a:path w="2682240" h="3448685">
                  <a:moveTo>
                    <a:pt x="319265" y="0"/>
                  </a:moveTo>
                  <a:lnTo>
                    <a:pt x="2426414" y="127715"/>
                  </a:lnTo>
                </a:path>
                <a:path w="2682240" h="3448685">
                  <a:moveTo>
                    <a:pt x="446971" y="3448315"/>
                  </a:moveTo>
                  <a:lnTo>
                    <a:pt x="2681826" y="3065169"/>
                  </a:lnTo>
                </a:path>
                <a:path w="2682240" h="3448685">
                  <a:moveTo>
                    <a:pt x="2681826" y="3065169"/>
                  </a:moveTo>
                  <a:lnTo>
                    <a:pt x="2426414" y="127715"/>
                  </a:lnTo>
                </a:path>
              </a:pathLst>
            </a:custGeom>
            <a:ln w="141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6879" y="1760047"/>
              <a:ext cx="1149350" cy="697230"/>
            </a:xfrm>
            <a:custGeom>
              <a:avLst/>
              <a:gdLst/>
              <a:ahLst/>
              <a:cxnLst/>
              <a:rect l="l" t="t" r="r" b="b"/>
              <a:pathLst>
                <a:path w="1149350" h="697230">
                  <a:moveTo>
                    <a:pt x="0" y="696834"/>
                  </a:moveTo>
                  <a:lnTo>
                    <a:pt x="5204" y="456161"/>
                  </a:lnTo>
                  <a:lnTo>
                    <a:pt x="33544" y="316071"/>
                  </a:lnTo>
                  <a:lnTo>
                    <a:pt x="108965" y="222682"/>
                  </a:lnTo>
                  <a:lnTo>
                    <a:pt x="255412" y="122115"/>
                  </a:lnTo>
                  <a:lnTo>
                    <a:pt x="307913" y="89717"/>
                  </a:lnTo>
                  <a:lnTo>
                    <a:pt x="357234" y="62303"/>
                  </a:lnTo>
                  <a:lnTo>
                    <a:pt x="403903" y="39874"/>
                  </a:lnTo>
                  <a:lnTo>
                    <a:pt x="448452" y="22429"/>
                  </a:lnTo>
                  <a:lnTo>
                    <a:pt x="491411" y="9968"/>
                  </a:lnTo>
                  <a:lnTo>
                    <a:pt x="533309" y="2492"/>
                  </a:lnTo>
                  <a:lnTo>
                    <a:pt x="574677" y="0"/>
                  </a:lnTo>
                  <a:lnTo>
                    <a:pt x="616044" y="2492"/>
                  </a:lnTo>
                  <a:lnTo>
                    <a:pt x="657942" y="9968"/>
                  </a:lnTo>
                  <a:lnTo>
                    <a:pt x="700901" y="22429"/>
                  </a:lnTo>
                  <a:lnTo>
                    <a:pt x="745450" y="39874"/>
                  </a:lnTo>
                  <a:lnTo>
                    <a:pt x="792119" y="62303"/>
                  </a:lnTo>
                  <a:lnTo>
                    <a:pt x="841440" y="89717"/>
                  </a:lnTo>
                  <a:lnTo>
                    <a:pt x="893942" y="122115"/>
                  </a:lnTo>
                  <a:lnTo>
                    <a:pt x="1040692" y="280605"/>
                  </a:lnTo>
                  <a:lnTo>
                    <a:pt x="1116618" y="470533"/>
                  </a:lnTo>
                  <a:lnTo>
                    <a:pt x="1145060" y="629931"/>
                  </a:lnTo>
                  <a:lnTo>
                    <a:pt x="1149354" y="696834"/>
                  </a:lnTo>
                </a:path>
              </a:pathLst>
            </a:custGeom>
            <a:ln w="709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46879" y="1760047"/>
              <a:ext cx="1149350" cy="697230"/>
            </a:xfrm>
            <a:custGeom>
              <a:avLst/>
              <a:gdLst/>
              <a:ahLst/>
              <a:cxnLst/>
              <a:rect l="l" t="t" r="r" b="b"/>
              <a:pathLst>
                <a:path w="1149350" h="697230">
                  <a:moveTo>
                    <a:pt x="0" y="696834"/>
                  </a:moveTo>
                  <a:lnTo>
                    <a:pt x="5204" y="456161"/>
                  </a:lnTo>
                  <a:lnTo>
                    <a:pt x="33544" y="316071"/>
                  </a:lnTo>
                  <a:lnTo>
                    <a:pt x="108965" y="222682"/>
                  </a:lnTo>
                  <a:lnTo>
                    <a:pt x="255412" y="122115"/>
                  </a:lnTo>
                  <a:lnTo>
                    <a:pt x="307913" y="89717"/>
                  </a:lnTo>
                  <a:lnTo>
                    <a:pt x="357234" y="62303"/>
                  </a:lnTo>
                  <a:lnTo>
                    <a:pt x="403903" y="39874"/>
                  </a:lnTo>
                  <a:lnTo>
                    <a:pt x="448452" y="22429"/>
                  </a:lnTo>
                  <a:lnTo>
                    <a:pt x="491411" y="9968"/>
                  </a:lnTo>
                  <a:lnTo>
                    <a:pt x="533309" y="2492"/>
                  </a:lnTo>
                  <a:lnTo>
                    <a:pt x="574677" y="0"/>
                  </a:lnTo>
                  <a:lnTo>
                    <a:pt x="616044" y="2492"/>
                  </a:lnTo>
                  <a:lnTo>
                    <a:pt x="657942" y="9968"/>
                  </a:lnTo>
                  <a:lnTo>
                    <a:pt x="700901" y="22429"/>
                  </a:lnTo>
                  <a:lnTo>
                    <a:pt x="745450" y="39874"/>
                  </a:lnTo>
                  <a:lnTo>
                    <a:pt x="792119" y="62303"/>
                  </a:lnTo>
                  <a:lnTo>
                    <a:pt x="841440" y="89717"/>
                  </a:lnTo>
                  <a:lnTo>
                    <a:pt x="893942" y="122115"/>
                  </a:lnTo>
                  <a:lnTo>
                    <a:pt x="1040692" y="280605"/>
                  </a:lnTo>
                  <a:lnTo>
                    <a:pt x="1116618" y="470533"/>
                  </a:lnTo>
                  <a:lnTo>
                    <a:pt x="1145060" y="629931"/>
                  </a:lnTo>
                  <a:lnTo>
                    <a:pt x="1149354" y="696834"/>
                  </a:lnTo>
                </a:path>
              </a:pathLst>
            </a:custGeom>
            <a:ln w="35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36038" y="4707590"/>
            <a:ext cx="730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25939" y="3528358"/>
            <a:ext cx="130810" cy="49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">
              <a:lnSpc>
                <a:spcPct val="113799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it   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8228" y="2727990"/>
            <a:ext cx="730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7638" y="3228217"/>
            <a:ext cx="92456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recommend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3629" y="4196719"/>
            <a:ext cx="2622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62979" y="4069008"/>
            <a:ext cx="2622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94339" y="4750160"/>
            <a:ext cx="30988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2039" y="4260575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73055" y="2845071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seen</a:t>
            </a:r>
            <a:endParaRPr sz="13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12350" y="3847649"/>
            <a:ext cx="252729" cy="49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5080" indent="-21590">
              <a:lnSpc>
                <a:spcPct val="113799"/>
              </a:lnSpc>
              <a:spcBef>
                <a:spcPts val="100"/>
              </a:spcBef>
            </a:pPr>
            <a:r>
              <a:rPr sz="1350" spc="-5" dirty="0">
                <a:latin typeface="Arial"/>
                <a:cs typeface="Arial"/>
              </a:rPr>
              <a:t>yet  it</a:t>
            </a:r>
            <a:endParaRPr sz="13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5249" y="4249945"/>
            <a:ext cx="47053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would</a:t>
            </a:r>
            <a:endParaRPr sz="13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9767" y="4899156"/>
            <a:ext cx="4140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while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4055" y="4963012"/>
            <a:ext cx="76390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whenever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57530" y="3920012"/>
            <a:ext cx="57467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several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71620" y="4388299"/>
            <a:ext cx="93980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to scenes</a:t>
            </a:r>
            <a:r>
              <a:rPr sz="1350" spc="250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I</a:t>
            </a:r>
            <a:endParaRPr sz="13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67243" y="3430427"/>
            <a:ext cx="60325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satirical</a:t>
            </a:r>
            <a:endParaRPr sz="13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673843" y="3483640"/>
            <a:ext cx="164338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958850" algn="l"/>
              </a:tabLst>
            </a:pPr>
            <a:r>
              <a:rPr sz="2025" spc="7" baseline="-24691" dirty="0">
                <a:latin typeface="Arial"/>
                <a:cs typeface="Arial"/>
              </a:rPr>
              <a:t>who</a:t>
            </a:r>
            <a:r>
              <a:rPr sz="1350" spc="5" dirty="0">
                <a:latin typeface="Arial"/>
                <a:cs typeface="Arial"/>
              </a:rPr>
              <a:t>sweet	</a:t>
            </a:r>
            <a:r>
              <a:rPr sz="1350" spc="-5" dirty="0">
                <a:latin typeface="Arial"/>
                <a:cs typeface="Arial"/>
              </a:rPr>
              <a:t>of</a:t>
            </a:r>
            <a:r>
              <a:rPr sz="1350" spc="-45" dirty="0">
                <a:latin typeface="Arial"/>
                <a:cs typeface="Arial"/>
              </a:rPr>
              <a:t> </a:t>
            </a:r>
            <a:r>
              <a:rPr sz="2025" spc="-7" baseline="-41152" dirty="0">
                <a:latin typeface="Arial"/>
                <a:cs typeface="Arial"/>
              </a:rPr>
              <a:t>movie</a:t>
            </a:r>
            <a:endParaRPr sz="2025" baseline="-4115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9123" y="4452154"/>
            <a:ext cx="100520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the</a:t>
            </a:r>
            <a:r>
              <a:rPr sz="1350" spc="-95" dirty="0">
                <a:latin typeface="Arial"/>
                <a:cs typeface="Arial"/>
              </a:rPr>
              <a:t> </a:t>
            </a:r>
            <a:r>
              <a:rPr sz="1350" spc="-10" dirty="0">
                <a:latin typeface="Arial"/>
                <a:cs typeface="Arial"/>
              </a:rPr>
              <a:t>manages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86988" y="4005153"/>
            <a:ext cx="50863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10" dirty="0">
                <a:latin typeface="Arial"/>
                <a:cs typeface="Arial"/>
              </a:rPr>
              <a:t>humor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3471" y="5026880"/>
            <a:ext cx="39497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have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80253" y="3100493"/>
            <a:ext cx="48958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happy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0517" y="4643721"/>
            <a:ext cx="18891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03910" algn="l"/>
              </a:tabLst>
            </a:pPr>
            <a:r>
              <a:rPr sz="1350" spc="-5" dirty="0">
                <a:latin typeface="Arial"/>
                <a:cs typeface="Arial"/>
              </a:rPr>
              <a:t>fun	</a:t>
            </a:r>
            <a:r>
              <a:rPr sz="2025" spc="-7" baseline="26748" dirty="0">
                <a:latin typeface="Arial"/>
                <a:cs typeface="Arial"/>
              </a:rPr>
              <a:t>the </a:t>
            </a:r>
            <a:r>
              <a:rPr sz="1350" spc="-5" dirty="0">
                <a:latin typeface="Arial"/>
                <a:cs typeface="Arial"/>
              </a:rPr>
              <a:t>times</a:t>
            </a:r>
            <a:r>
              <a:rPr sz="1350" spc="30" dirty="0">
                <a:latin typeface="Arial"/>
                <a:cs typeface="Arial"/>
              </a:rPr>
              <a:t> </a:t>
            </a:r>
            <a:r>
              <a:rPr sz="2025" spc="-15" baseline="-20576" dirty="0">
                <a:latin typeface="Arial"/>
                <a:cs typeface="Arial"/>
              </a:rPr>
              <a:t>and</a:t>
            </a:r>
            <a:endParaRPr sz="2025" baseline="-2057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69343" y="2983425"/>
            <a:ext cx="451484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friend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46988" y="2408712"/>
            <a:ext cx="388620" cy="613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6355" algn="r">
              <a:lnSpc>
                <a:spcPts val="1565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fairy</a:t>
            </a:r>
            <a:endParaRPr sz="1350">
              <a:latin typeface="Arial"/>
              <a:cs typeface="Arial"/>
            </a:endParaRPr>
          </a:p>
          <a:p>
            <a:pPr marL="91440" marR="5080" indent="159385" algn="r">
              <a:lnSpc>
                <a:spcPts val="1510"/>
              </a:lnSpc>
              <a:spcBef>
                <a:spcPts val="85"/>
              </a:spcBef>
            </a:pPr>
            <a:r>
              <a:rPr sz="1350" spc="-5" dirty="0">
                <a:latin typeface="Arial"/>
                <a:cs typeface="Arial"/>
              </a:rPr>
              <a:t>it  and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39467" y="3047281"/>
            <a:ext cx="66992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dialogue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78198" y="3749718"/>
            <a:ext cx="158051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97815" algn="l"/>
              </a:tabLst>
            </a:pPr>
            <a:r>
              <a:rPr sz="1350" spc="-5" dirty="0">
                <a:latin typeface="Arial"/>
                <a:cs typeface="Arial"/>
              </a:rPr>
              <a:t>it	</a:t>
            </a:r>
            <a:r>
              <a:rPr sz="2025" spc="-7" baseline="20576" dirty="0">
                <a:latin typeface="Arial"/>
                <a:cs typeface="Arial"/>
              </a:rPr>
              <a:t>I </a:t>
            </a:r>
            <a:r>
              <a:rPr sz="1350" spc="-5" dirty="0">
                <a:latin typeface="Arial"/>
                <a:cs typeface="Arial"/>
              </a:rPr>
              <a:t>but </a:t>
            </a:r>
            <a:r>
              <a:rPr sz="2025" spc="-7" baseline="20576" dirty="0">
                <a:latin typeface="Arial"/>
                <a:cs typeface="Arial"/>
              </a:rPr>
              <a:t>to</a:t>
            </a:r>
            <a:r>
              <a:rPr sz="2025" spc="150" baseline="20576" dirty="0">
                <a:latin typeface="Arial"/>
                <a:cs typeface="Arial"/>
              </a:rPr>
              <a:t> </a:t>
            </a:r>
            <a:r>
              <a:rPr sz="1350" spc="-5" dirty="0">
                <a:latin typeface="Arial"/>
                <a:cs typeface="Arial"/>
              </a:rPr>
              <a:t>romantic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41553" y="5154591"/>
            <a:ext cx="1174115" cy="35750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 indent="239395">
              <a:lnSpc>
                <a:spcPct val="62100"/>
              </a:lnSpc>
              <a:spcBef>
                <a:spcPts val="705"/>
              </a:spcBef>
            </a:pPr>
            <a:r>
              <a:rPr sz="1350" spc="-5" dirty="0">
                <a:latin typeface="Arial"/>
                <a:cs typeface="Arial"/>
              </a:rPr>
              <a:t>conventions  with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09298" y="2791858"/>
            <a:ext cx="846455" cy="3575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are</a:t>
            </a:r>
            <a:endParaRPr sz="1350">
              <a:latin typeface="Arial"/>
              <a:cs typeface="Arial"/>
            </a:endParaRPr>
          </a:p>
          <a:p>
            <a:pPr marL="274955">
              <a:lnSpc>
                <a:spcPts val="1315"/>
              </a:lnSpc>
            </a:pPr>
            <a:r>
              <a:rPr sz="1350" spc="-10" dirty="0">
                <a:latin typeface="Arial"/>
                <a:cs typeface="Arial"/>
              </a:rPr>
              <a:t>anyone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720037" y="3302715"/>
            <a:ext cx="78295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adventure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82681" y="2472567"/>
            <a:ext cx="1418590" cy="42164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735" marR="30480" indent="-1270">
              <a:lnSpc>
                <a:spcPts val="1510"/>
              </a:lnSpc>
              <a:spcBef>
                <a:spcPts val="229"/>
              </a:spcBef>
              <a:tabLst>
                <a:tab pos="798195" algn="l"/>
                <a:tab pos="975360" algn="l"/>
              </a:tabLst>
            </a:pPr>
            <a:r>
              <a:rPr sz="1350" spc="-5" dirty="0">
                <a:latin typeface="Arial"/>
                <a:cs typeface="Arial"/>
              </a:rPr>
              <a:t>always	</a:t>
            </a:r>
            <a:r>
              <a:rPr sz="1350" spc="10" dirty="0">
                <a:latin typeface="Arial"/>
                <a:cs typeface="Arial"/>
              </a:rPr>
              <a:t>love</a:t>
            </a:r>
            <a:r>
              <a:rPr sz="2025" spc="15" baseline="-16460" dirty="0">
                <a:latin typeface="Arial"/>
                <a:cs typeface="Arial"/>
              </a:rPr>
              <a:t>to</a:t>
            </a:r>
            <a:r>
              <a:rPr sz="2025" spc="-330" baseline="-16460" dirty="0">
                <a:latin typeface="Arial"/>
                <a:cs typeface="Arial"/>
              </a:rPr>
              <a:t> </a:t>
            </a:r>
            <a:r>
              <a:rPr sz="2025" spc="-7" baseline="20576" dirty="0">
                <a:latin typeface="Arial"/>
                <a:cs typeface="Arial"/>
              </a:rPr>
              <a:t>it  </a:t>
            </a:r>
            <a:r>
              <a:rPr sz="1350" spc="-5" dirty="0">
                <a:latin typeface="Arial"/>
                <a:cs typeface="Arial"/>
              </a:rPr>
              <a:t>whimsical		it</a:t>
            </a:r>
            <a:endParaRPr sz="13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70646" y="4069008"/>
            <a:ext cx="442595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again</a:t>
            </a:r>
            <a:endParaRPr sz="13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2870" y="4835301"/>
            <a:ext cx="45212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about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58994" y="3602773"/>
            <a:ext cx="897890" cy="390525"/>
            <a:chOff x="3358994" y="3602773"/>
            <a:chExt cx="897890" cy="390525"/>
          </a:xfrm>
        </p:grpSpPr>
        <p:sp>
          <p:nvSpPr>
            <p:cNvPr id="53" name="object 53"/>
            <p:cNvSpPr/>
            <p:nvPr/>
          </p:nvSpPr>
          <p:spPr>
            <a:xfrm>
              <a:off x="3358997" y="3606317"/>
              <a:ext cx="894080" cy="383540"/>
            </a:xfrm>
            <a:custGeom>
              <a:avLst/>
              <a:gdLst/>
              <a:ahLst/>
              <a:cxnLst/>
              <a:rect l="l" t="t" r="r" b="b"/>
              <a:pathLst>
                <a:path w="894079" h="383539">
                  <a:moveTo>
                    <a:pt x="574675" y="0"/>
                  </a:moveTo>
                  <a:lnTo>
                    <a:pt x="574675" y="76631"/>
                  </a:lnTo>
                  <a:lnTo>
                    <a:pt x="0" y="76631"/>
                  </a:lnTo>
                  <a:lnTo>
                    <a:pt x="0" y="306527"/>
                  </a:lnTo>
                  <a:lnTo>
                    <a:pt x="574675" y="306527"/>
                  </a:lnTo>
                  <a:lnTo>
                    <a:pt x="574675" y="383146"/>
                  </a:lnTo>
                  <a:lnTo>
                    <a:pt x="893940" y="191579"/>
                  </a:lnTo>
                  <a:lnTo>
                    <a:pt x="574675" y="0"/>
                  </a:lnTo>
                  <a:close/>
                </a:path>
              </a:pathLst>
            </a:custGeom>
            <a:solidFill>
              <a:srgbClr val="048D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362542" y="3606321"/>
              <a:ext cx="890905" cy="383540"/>
            </a:xfrm>
            <a:custGeom>
              <a:avLst/>
              <a:gdLst/>
              <a:ahLst/>
              <a:cxnLst/>
              <a:rect l="l" t="t" r="r" b="b"/>
              <a:pathLst>
                <a:path w="890904" h="383539">
                  <a:moveTo>
                    <a:pt x="0" y="308645"/>
                  </a:moveTo>
                  <a:lnTo>
                    <a:pt x="0" y="81595"/>
                  </a:lnTo>
                  <a:lnTo>
                    <a:pt x="574677" y="81595"/>
                  </a:lnTo>
                  <a:lnTo>
                    <a:pt x="574677" y="0"/>
                  </a:lnTo>
                  <a:lnTo>
                    <a:pt x="890394" y="191573"/>
                  </a:lnTo>
                  <a:lnTo>
                    <a:pt x="574677" y="383146"/>
                  </a:lnTo>
                  <a:lnTo>
                    <a:pt x="574677" y="308645"/>
                  </a:lnTo>
                  <a:lnTo>
                    <a:pt x="0" y="308645"/>
                  </a:lnTo>
                  <a:close/>
                </a:path>
              </a:pathLst>
            </a:custGeom>
            <a:ln w="7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517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472C4"/>
                </a:solidFill>
              </a:rPr>
              <a:t>The </a:t>
            </a:r>
            <a:r>
              <a:rPr spc="-30" dirty="0">
                <a:solidFill>
                  <a:srgbClr val="4472C4"/>
                </a:solidFill>
              </a:rPr>
              <a:t>Bag </a:t>
            </a:r>
            <a:r>
              <a:rPr spc="-25" dirty="0">
                <a:solidFill>
                  <a:srgbClr val="4472C4"/>
                </a:solidFill>
              </a:rPr>
              <a:t>of </a:t>
            </a:r>
            <a:r>
              <a:rPr spc="-80" dirty="0">
                <a:solidFill>
                  <a:srgbClr val="4472C4"/>
                </a:solidFill>
              </a:rPr>
              <a:t>Words</a:t>
            </a:r>
            <a:r>
              <a:rPr spc="35" dirty="0">
                <a:solidFill>
                  <a:srgbClr val="4472C4"/>
                </a:solidFill>
              </a:rPr>
              <a:t> </a:t>
            </a:r>
            <a:r>
              <a:rPr spc="-50" dirty="0">
                <a:solidFill>
                  <a:srgbClr val="4472C4"/>
                </a:solidFill>
              </a:rPr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707879" y="2237994"/>
            <a:ext cx="1624330" cy="691515"/>
          </a:xfrm>
          <a:custGeom>
            <a:avLst/>
            <a:gdLst/>
            <a:ahLst/>
            <a:cxnLst/>
            <a:rect l="l" t="t" r="r" b="b"/>
            <a:pathLst>
              <a:path w="1624329" h="691514">
                <a:moveTo>
                  <a:pt x="1552505" y="658893"/>
                </a:moveTo>
                <a:lnTo>
                  <a:pt x="1538960" y="691083"/>
                </a:lnTo>
                <a:lnTo>
                  <a:pt x="1623974" y="685507"/>
                </a:lnTo>
                <a:lnTo>
                  <a:pt x="1605367" y="663816"/>
                </a:lnTo>
                <a:lnTo>
                  <a:pt x="1564208" y="663816"/>
                </a:lnTo>
                <a:lnTo>
                  <a:pt x="1552505" y="658893"/>
                </a:lnTo>
                <a:close/>
              </a:path>
              <a:path w="1624329" h="691514">
                <a:moveTo>
                  <a:pt x="1554969" y="653039"/>
                </a:moveTo>
                <a:lnTo>
                  <a:pt x="1552505" y="658893"/>
                </a:lnTo>
                <a:lnTo>
                  <a:pt x="1564208" y="663816"/>
                </a:lnTo>
                <a:lnTo>
                  <a:pt x="1566672" y="657961"/>
                </a:lnTo>
                <a:lnTo>
                  <a:pt x="1554969" y="653039"/>
                </a:lnTo>
                <a:close/>
              </a:path>
              <a:path w="1624329" h="691514">
                <a:moveTo>
                  <a:pt x="1568513" y="620852"/>
                </a:moveTo>
                <a:lnTo>
                  <a:pt x="1554969" y="653039"/>
                </a:lnTo>
                <a:lnTo>
                  <a:pt x="1566672" y="657961"/>
                </a:lnTo>
                <a:lnTo>
                  <a:pt x="1564208" y="663816"/>
                </a:lnTo>
                <a:lnTo>
                  <a:pt x="1605367" y="663816"/>
                </a:lnTo>
                <a:lnTo>
                  <a:pt x="1568513" y="620852"/>
                </a:lnTo>
                <a:close/>
              </a:path>
              <a:path w="1624329" h="691514">
                <a:moveTo>
                  <a:pt x="2463" y="0"/>
                </a:moveTo>
                <a:lnTo>
                  <a:pt x="0" y="5854"/>
                </a:lnTo>
                <a:lnTo>
                  <a:pt x="1552505" y="658893"/>
                </a:lnTo>
                <a:lnTo>
                  <a:pt x="1554969" y="653039"/>
                </a:lnTo>
                <a:lnTo>
                  <a:pt x="246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5778"/>
            <a:ext cx="8627110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rlito"/>
                <a:cs typeface="Carlito"/>
              </a:rPr>
              <a:t>Vocabulary </a:t>
            </a:r>
            <a:r>
              <a:rPr sz="2800" dirty="0">
                <a:latin typeface="Carlito"/>
                <a:cs typeface="Carlito"/>
              </a:rPr>
              <a:t>= { </a:t>
            </a:r>
            <a:r>
              <a:rPr sz="2800" spc="-5" dirty="0">
                <a:latin typeface="Carlito"/>
                <a:cs typeface="Carlito"/>
              </a:rPr>
              <a:t>time, fruit, flies, </a:t>
            </a:r>
            <a:r>
              <a:rPr sz="2800" spc="-25" dirty="0">
                <a:latin typeface="Carlito"/>
                <a:cs typeface="Carlito"/>
              </a:rPr>
              <a:t>like, </a:t>
            </a:r>
            <a:r>
              <a:rPr sz="2800" dirty="0">
                <a:latin typeface="Carlito"/>
                <a:cs typeface="Carlito"/>
              </a:rPr>
              <a:t>a ,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spc="-55" dirty="0">
                <a:latin typeface="Carlito"/>
                <a:cs typeface="Carlito"/>
              </a:rPr>
              <a:t>arrow,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banana}</a:t>
            </a:r>
            <a:endParaRPr sz="2800">
              <a:latin typeface="Carlito"/>
              <a:cs typeface="Carlito"/>
            </a:endParaRPr>
          </a:p>
          <a:p>
            <a:pPr marR="135255" algn="ctr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FF0000"/>
                </a:solidFill>
                <a:latin typeface="Carlito"/>
                <a:cs typeface="Carlito"/>
              </a:rPr>
              <a:t>…</a:t>
            </a:r>
            <a:endParaRPr sz="1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  <a:tab pos="4244340" algn="l"/>
              </a:tabLst>
            </a:pPr>
            <a:r>
              <a:rPr sz="2800" dirty="0">
                <a:latin typeface="Carlito"/>
                <a:cs typeface="Carlito"/>
              </a:rPr>
              <a:t>”Time </a:t>
            </a:r>
            <a:r>
              <a:rPr sz="2800" spc="-5" dirty="0">
                <a:latin typeface="Carlito"/>
                <a:cs typeface="Carlito"/>
              </a:rPr>
              <a:t>flies </a:t>
            </a:r>
            <a:r>
              <a:rPr sz="2800" spc="-25" dirty="0">
                <a:latin typeface="Carlito"/>
                <a:cs typeface="Carlito"/>
              </a:rPr>
              <a:t>like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arrow.”:	</a:t>
            </a:r>
            <a:r>
              <a:rPr sz="2800" dirty="0">
                <a:latin typeface="Carlito"/>
                <a:cs typeface="Carlito"/>
              </a:rPr>
              <a:t>[1 0 1 1 0 1 1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0]</a:t>
            </a:r>
            <a:endParaRPr sz="28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4255135" algn="l"/>
              </a:tabLst>
            </a:pPr>
            <a:r>
              <a:rPr sz="2800" spc="-5" dirty="0">
                <a:latin typeface="Carlito"/>
                <a:cs typeface="Carlito"/>
              </a:rPr>
              <a:t>“Fruit </a:t>
            </a:r>
            <a:r>
              <a:rPr sz="2800" spc="-10" dirty="0">
                <a:latin typeface="Carlito"/>
                <a:cs typeface="Carlito"/>
              </a:rPr>
              <a:t>flies </a:t>
            </a:r>
            <a:r>
              <a:rPr sz="2800" spc="-30" dirty="0">
                <a:latin typeface="Carlito"/>
                <a:cs typeface="Carlito"/>
              </a:rPr>
              <a:t>like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banana.”:	</a:t>
            </a:r>
            <a:r>
              <a:rPr sz="2800" dirty="0">
                <a:latin typeface="Carlito"/>
                <a:cs typeface="Carlito"/>
              </a:rPr>
              <a:t>[0 1 1 1 1 0 0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5" dirty="0">
                <a:latin typeface="Carlito"/>
                <a:cs typeface="Carlito"/>
              </a:rPr>
              <a:t>1]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2fdf121cd_0_0"/>
          <p:cNvSpPr txBox="1">
            <a:spLocks noGrp="1"/>
          </p:cNvSpPr>
          <p:nvPr>
            <p:ph type="ctrTitle"/>
          </p:nvPr>
        </p:nvSpPr>
        <p:spPr>
          <a:xfrm>
            <a:off x="2135560" y="2492896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r>
              <a:rPr lang="en-US" b="1">
                <a:solidFill>
                  <a:srgbClr val="262672"/>
                </a:solidFill>
              </a:rPr>
              <a:t>Python and Natural Language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4640"/>
            <a:ext cx="50641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Important</a:t>
            </a:r>
            <a:r>
              <a:rPr spc="-12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Information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10297160" cy="4148454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Accommodations:</a:t>
            </a:r>
            <a:endParaRPr sz="2800">
              <a:latin typeface="Calibri"/>
              <a:cs typeface="Calibri"/>
            </a:endParaRPr>
          </a:p>
          <a:p>
            <a:pPr marL="698500" marR="109855" lvl="1" indent="-228600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i="1" dirty="0">
                <a:latin typeface="Calibri"/>
                <a:cs typeface="Calibri"/>
              </a:rPr>
              <a:t>If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you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have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special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needs,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we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will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accommodate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you.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Disability</a:t>
            </a:r>
            <a:r>
              <a:rPr sz="2400" b="1" spc="-10" dirty="0">
                <a:latin typeface="Calibri"/>
                <a:cs typeface="Calibri"/>
              </a:rPr>
              <a:t> Resource </a:t>
            </a:r>
            <a:r>
              <a:rPr sz="2400" b="1" dirty="0">
                <a:latin typeface="Calibri"/>
                <a:cs typeface="Calibri"/>
              </a:rPr>
              <a:t>Center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offers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services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that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are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confidential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free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charge.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http://drc.ucsc.edu/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https://intranet.soe.ucsc.edu/DisabilityResource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DRC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determine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eligibility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notify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Accommodation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Authorization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 marL="469900" marR="1086485" indent="-457200">
              <a:lnSpc>
                <a:spcPts val="2180"/>
              </a:lnSpc>
              <a:spcBef>
                <a:spcPts val="9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Please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student's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responsibility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their accommodations.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ts val="2090"/>
              </a:lnSpc>
              <a:spcBef>
                <a:spcPts val="11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latin typeface="Calibri"/>
                <a:cs typeface="Calibri"/>
              </a:rPr>
              <a:t>Students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submit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faculty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days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exam</a:t>
            </a:r>
            <a:r>
              <a:rPr sz="2000" spc="-25" dirty="0">
                <a:latin typeface="Calibri"/>
                <a:cs typeface="Calibri"/>
              </a:rPr>
              <a:t> and </a:t>
            </a:r>
            <a:r>
              <a:rPr sz="2000" dirty="0">
                <a:latin typeface="Calibri"/>
                <a:cs typeface="Calibri"/>
              </a:rPr>
              <a:t>14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days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2fdf121cd_0_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 dirty="0">
                <a:solidFill>
                  <a:srgbClr val="262672"/>
                </a:solidFill>
              </a:rPr>
              <a:t>Python and Natural Language Processing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64" name="Google Shape;464;gf2fdf121cd_0_5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dirty="0"/>
              <a:t>Python is a great language for NLP</a:t>
            </a:r>
            <a:r>
              <a:rPr lang="en-US" sz="2800" dirty="0"/>
              <a:t>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Simple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Easy to debug: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Exceptions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Interpreted language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Easy to structure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Modules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Object oriented programming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dirty="0"/>
              <a:t>Powerful string manipulation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f2fdf121cd_0_10"/>
          <p:cNvSpPr txBox="1">
            <a:spLocks noGrp="1"/>
          </p:cNvSpPr>
          <p:nvPr>
            <p:ph type="ctrTitle"/>
          </p:nvPr>
        </p:nvSpPr>
        <p:spPr>
          <a:xfrm>
            <a:off x="1919536" y="1905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r>
              <a:rPr lang="en-US" b="1" dirty="0">
                <a:solidFill>
                  <a:srgbClr val="262672"/>
                </a:solidFill>
              </a:rPr>
              <a:t>Modules and Packages</a:t>
            </a:r>
            <a:endParaRPr dirty="0"/>
          </a:p>
        </p:txBody>
      </p:sp>
      <p:sp>
        <p:nvSpPr>
          <p:cNvPr id="470" name="Google Shape;470;gf2fdf121cd_0_10"/>
          <p:cNvSpPr txBox="1">
            <a:spLocks noGrp="1"/>
          </p:cNvSpPr>
          <p:nvPr>
            <p:ph type="subTitle" idx="1"/>
          </p:nvPr>
        </p:nvSpPr>
        <p:spPr>
          <a:xfrm>
            <a:off x="2057400" y="1333500"/>
            <a:ext cx="777240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indent="-609600" algn="l" rtl="0">
              <a:spcBef>
                <a:spcPts val="0"/>
              </a:spcBef>
              <a:buSzPts val="2800"/>
              <a:buFont typeface="Arial"/>
              <a:buChar char="•"/>
            </a:pPr>
            <a:r>
              <a:rPr lang="en-US" sz="2800"/>
              <a:t>Python </a:t>
            </a:r>
            <a:r>
              <a:rPr lang="en-US" sz="2800" i="1"/>
              <a:t>modules</a:t>
            </a:r>
            <a:r>
              <a:rPr lang="en-US" sz="2800"/>
              <a:t> “package program code and data for reuse.” (Lutz)</a:t>
            </a:r>
            <a:endParaRPr/>
          </a:p>
          <a:p>
            <a:pPr marL="990600" lvl="1" indent="-533400" algn="l" rtl="0">
              <a:spcBef>
                <a:spcPts val="480"/>
              </a:spcBef>
              <a:buSzPts val="2400"/>
              <a:buFont typeface="Arial"/>
              <a:buChar char="–"/>
            </a:pPr>
            <a:r>
              <a:rPr lang="en-US" sz="2400"/>
              <a:t>Similar to </a:t>
            </a:r>
            <a:r>
              <a:rPr lang="en-US" sz="2400" i="1"/>
              <a:t>library</a:t>
            </a:r>
            <a:r>
              <a:rPr lang="en-US" sz="2400"/>
              <a:t> in C, </a:t>
            </a:r>
            <a:r>
              <a:rPr lang="en-US" sz="2400" i="1"/>
              <a:t>package </a:t>
            </a:r>
            <a:r>
              <a:rPr lang="en-US" sz="2400"/>
              <a:t>in Java.                                             </a:t>
            </a:r>
            <a:endParaRPr/>
          </a:p>
          <a:p>
            <a:pPr marL="609600" indent="-609600" algn="l" rtl="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sz="2800"/>
              <a:t>Python </a:t>
            </a:r>
            <a:r>
              <a:rPr lang="en-US" sz="2800" i="1"/>
              <a:t>packages</a:t>
            </a:r>
            <a:r>
              <a:rPr lang="en-US" sz="2800"/>
              <a:t> are hierarchical modules</a:t>
            </a:r>
            <a:endParaRPr/>
          </a:p>
          <a:p>
            <a:pPr marL="609600" indent="-609600" algn="l" rtl="0"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sz="2800"/>
              <a:t>Commands for accessing modules:</a:t>
            </a:r>
            <a:endParaRPr/>
          </a:p>
          <a:p>
            <a:pPr marL="1447800" lvl="2" indent="-533400" algn="l" rtl="0">
              <a:spcBef>
                <a:spcPts val="400"/>
              </a:spcBef>
              <a:buSzPts val="2000"/>
              <a:buFont typeface="Arial"/>
              <a:buAutoNum type="arabicPeriod"/>
            </a:pPr>
            <a:r>
              <a:rPr lang="en-US" sz="2000"/>
              <a:t>import</a:t>
            </a:r>
            <a:endParaRPr/>
          </a:p>
          <a:p>
            <a:pPr marL="1447800" lvl="2" indent="-533400" algn="l" rtl="0">
              <a:spcBef>
                <a:spcPts val="400"/>
              </a:spcBef>
              <a:buSzPts val="2000"/>
              <a:buFont typeface="Arial"/>
              <a:buAutoNum type="arabicPeriod"/>
            </a:pPr>
            <a:r>
              <a:rPr lang="en-US" sz="2000"/>
              <a:t>from…import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2fdf121cd_0_15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 dirty="0">
                <a:solidFill>
                  <a:srgbClr val="262672"/>
                </a:solidFill>
              </a:rPr>
              <a:t>Modules and Packages: </a:t>
            </a:r>
            <a:r>
              <a:rPr lang="en-US" b="1" dirty="0">
                <a:solidFill>
                  <a:srgbClr val="26267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endParaRPr dirty="0"/>
          </a:p>
        </p:txBody>
      </p:sp>
      <p:sp>
        <p:nvSpPr>
          <p:cNvPr id="476" name="Google Shape;476;gf2fdf121cd_0_15"/>
          <p:cNvSpPr txBox="1">
            <a:spLocks noGrp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The </a:t>
            </a:r>
            <a:r>
              <a:rPr lang="en-US" sz="2400" i="1"/>
              <a:t>import </a:t>
            </a:r>
            <a:r>
              <a:rPr lang="en-US" sz="2400"/>
              <a:t>command loads a module: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i="1"/>
              <a:t>&gt;&gt;&gt; </a:t>
            </a:r>
            <a:r>
              <a:rPr lang="en-US" b="1"/>
              <a:t>import  re</a:t>
            </a:r>
            <a:r>
              <a:rPr lang="en-US" i="1"/>
              <a:t> 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access the contents of a module, use </a:t>
            </a:r>
            <a:r>
              <a:rPr lang="en-US" sz="2400" i="1"/>
              <a:t>dotted names</a:t>
            </a:r>
            <a:r>
              <a:rPr lang="en-US" sz="2400"/>
              <a:t>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/>
              <a:t>&gt;&gt;&gt; re.search(‘\w+’, str)</a:t>
            </a:r>
            <a:endParaRPr/>
          </a:p>
          <a:p>
            <a:pPr marL="342900" indent="-3429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To list the contents of a module, use </a:t>
            </a:r>
            <a:r>
              <a:rPr lang="en-US" sz="2400" i="1"/>
              <a:t>dir:</a:t>
            </a:r>
            <a:endParaRPr/>
          </a:p>
          <a:p>
            <a:pPr marL="1143000" lvl="2" indent="-228600" algn="l" rt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/>
              <a:t>&gt;&gt;&gt; dir(re)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2fdf121cd_0_20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/>
            <a:r>
              <a:rPr lang="en-US" b="1">
                <a:solidFill>
                  <a:srgbClr val="262672"/>
                </a:solidFill>
              </a:rPr>
              <a:t> </a:t>
            </a:r>
            <a:endParaRPr/>
          </a:p>
        </p:txBody>
      </p:sp>
      <p:sp>
        <p:nvSpPr>
          <p:cNvPr id="483" name="Google Shape;483;gf2fdf121cd_0_20"/>
          <p:cNvSpPr txBox="1">
            <a:spLocks noGrp="1"/>
          </p:cNvSpPr>
          <p:nvPr>
            <p:ph type="body" idx="1"/>
          </p:nvPr>
        </p:nvSpPr>
        <p:spPr>
          <a:xfrm>
            <a:off x="2207568" y="2996952"/>
            <a:ext cx="7566000" cy="42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</a:rPr>
              <a:t>	Refresh skills in Python!</a:t>
            </a:r>
            <a:endParaRPr/>
          </a:p>
          <a:p>
            <a:pPr algn="l" rtl="0">
              <a:spcBef>
                <a:spcPts val="800"/>
              </a:spcBef>
              <a:buClr>
                <a:srgbClr val="262672"/>
              </a:buClr>
              <a:buSzPts val="4000"/>
            </a:pPr>
            <a:r>
              <a:rPr lang="en-US" sz="4000" b="1">
                <a:solidFill>
                  <a:srgbClr val="26267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4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13f16700f_0_182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16" name="Google Shape;116;gf13f16700f_0_182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You don’t have to build your own CSV parser from scratch.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There are several perfectly acceptable libraries you can use.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The Python csv library will work for most cases. </a:t>
            </a:r>
            <a:endParaRPr sz="2400" dirty="0"/>
          </a:p>
          <a:p>
            <a:pPr marL="342900" indent="-215900"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4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/>
              <a:t>If your work requires lots of data or numerical analysis, the pandas library has CSV parsing capabilities as well.</a:t>
            </a:r>
            <a:endParaRPr sz="2400" dirty="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117" name="Google Shape;117;gf13f16700f_0_18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9646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13f16700f_0_188"/>
          <p:cNvSpPr txBox="1">
            <a:spLocks noGrp="1"/>
          </p:cNvSpPr>
          <p:nvPr>
            <p:ph type="title"/>
          </p:nvPr>
        </p:nvSpPr>
        <p:spPr>
          <a:xfrm>
            <a:off x="1847528" y="26064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Parsing 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23" name="Google Shape;123;gf13f16700f_0_188"/>
          <p:cNvSpPr txBox="1">
            <a:spLocks noGrp="1"/>
          </p:cNvSpPr>
          <p:nvPr>
            <p:ph type="body" idx="1"/>
          </p:nvPr>
        </p:nvSpPr>
        <p:spPr>
          <a:xfrm>
            <a:off x="2080215" y="141277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marL="342900" indent="-139700" algn="l" rtl="0">
              <a:spcBef>
                <a:spcPts val="640"/>
              </a:spcBef>
              <a:buClr>
                <a:schemeClr val="dk1"/>
              </a:buClr>
              <a:buSzPts val="3200"/>
            </a:pPr>
            <a:endParaRPr/>
          </a:p>
        </p:txBody>
      </p:sp>
      <p:sp>
        <p:nvSpPr>
          <p:cNvPr id="124" name="Google Shape;124;gf13f16700f_0_18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f13f16700f_0_18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456" y="1431505"/>
            <a:ext cx="6248400" cy="16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f13f16700f_0_188"/>
          <p:cNvSpPr/>
          <p:nvPr/>
        </p:nvSpPr>
        <p:spPr>
          <a:xfrm>
            <a:off x="2639616" y="3802041"/>
            <a:ext cx="72729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separator character is called a delimiter, and the comma is not the only one used.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popular delimiters include the tab (\t), colon (:) and semi-colon (;) characters.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parsing a CSV file requires us to know which delimiter is being used.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f13f16700f_0_188"/>
          <p:cNvSpPr/>
          <p:nvPr/>
        </p:nvSpPr>
        <p:spPr>
          <a:xfrm>
            <a:off x="2276099" y="6347690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2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3f16700f_0_197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pic>
        <p:nvPicPr>
          <p:cNvPr id="134" name="Google Shape;134;gf13f16700f_0_197" descr="A screenshot of a cell pho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11624" y="1484784"/>
            <a:ext cx="4640400" cy="48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f13f16700f_0_19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414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13f16700f_0_204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CSV Example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42" name="Google Shape;142;gf13f16700f_0_20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f13f16700f_0_204" descr="Graphical user interface, application, table, Excel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14872" y="1844824"/>
            <a:ext cx="8229600" cy="27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f13f16700f_0_204"/>
          <p:cNvSpPr/>
          <p:nvPr/>
        </p:nvSpPr>
        <p:spPr>
          <a:xfrm>
            <a:off x="2123714" y="5517232"/>
            <a:ext cx="7284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https://github.com/jackiekazil/data-wrangling/blob/master/data/chp3/data-text.csv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6617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13f16700f_0_212"/>
          <p:cNvSpPr txBox="1">
            <a:spLocks noGrp="1"/>
          </p:cNvSpPr>
          <p:nvPr>
            <p:ph type="title"/>
          </p:nvPr>
        </p:nvSpPr>
        <p:spPr>
          <a:xfrm>
            <a:off x="1818583" y="2050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Python CSV Module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1" name="Google Shape;151;gf13f16700f_0_212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f13f16700f_0_212"/>
          <p:cNvSpPr txBox="1">
            <a:spLocks noGrp="1"/>
          </p:cNvSpPr>
          <p:nvPr>
            <p:ph type="body" idx="1"/>
          </p:nvPr>
        </p:nvSpPr>
        <p:spPr>
          <a:xfrm>
            <a:off x="1981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csv module’s reader and writer objects read and write sequences. 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Programmers can also read and write data in dictionary form using the </a:t>
            </a:r>
            <a:r>
              <a:rPr lang="en-US" sz="2000" b="1"/>
              <a:t>DictReader</a:t>
            </a:r>
            <a:r>
              <a:rPr lang="en-US" sz="2000"/>
              <a:t> and </a:t>
            </a:r>
            <a:r>
              <a:rPr lang="en-US" sz="2000" b="1"/>
              <a:t>DictWriter</a:t>
            </a:r>
            <a:r>
              <a:rPr lang="en-US" sz="2000"/>
              <a:t> classes.</a:t>
            </a:r>
            <a:endParaRPr/>
          </a:p>
        </p:txBody>
      </p:sp>
      <p:sp>
        <p:nvSpPr>
          <p:cNvPr id="153" name="Google Shape;153;gf13f16700f_0_212"/>
          <p:cNvSpPr/>
          <p:nvPr/>
        </p:nvSpPr>
        <p:spPr>
          <a:xfrm>
            <a:off x="2063552" y="6127448"/>
            <a:ext cx="429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https://docs.python.org/3/library/csv.html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2342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13f16700f_0_220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59" name="Google Shape;159;gf13f16700f_0_220"/>
          <p:cNvSpPr txBox="1">
            <a:spLocks noGrp="1"/>
          </p:cNvSpPr>
          <p:nvPr>
            <p:ph type="body" idx="1"/>
          </p:nvPr>
        </p:nvSpPr>
        <p:spPr>
          <a:xfrm>
            <a:off x="2567608" y="1916832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 dirty="0"/>
          </a:p>
          <a:p>
            <a:pPr marL="342900" indent="-3429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       </a:t>
            </a:r>
            <a:r>
              <a:rPr lang="en-US" sz="2000" dirty="0"/>
              <a:t>import  csv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</a:t>
            </a:r>
            <a:r>
              <a:rPr lang="en-US" sz="2000" dirty="0" err="1"/>
              <a:t>csvfile</a:t>
            </a:r>
            <a:r>
              <a:rPr lang="en-US" sz="2000" dirty="0"/>
              <a:t> = open('data-</a:t>
            </a:r>
            <a:r>
              <a:rPr lang="en-US" sz="2000" dirty="0" err="1"/>
              <a:t>text.csv</a:t>
            </a:r>
            <a:r>
              <a:rPr lang="en-US" sz="2000" dirty="0"/>
              <a:t>', '</a:t>
            </a:r>
            <a:r>
              <a:rPr lang="en-US" sz="2000" dirty="0" err="1"/>
              <a:t>rb</a:t>
            </a:r>
            <a:r>
              <a:rPr lang="en-US" sz="2000" dirty="0"/>
              <a:t>’)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reader = </a:t>
            </a:r>
            <a:r>
              <a:rPr lang="en-US" sz="2000" dirty="0" err="1"/>
              <a:t>csv.reader</a:t>
            </a:r>
            <a:r>
              <a:rPr lang="en-US" sz="2000" dirty="0"/>
              <a:t>(</a:t>
            </a:r>
            <a:r>
              <a:rPr lang="en-US" sz="2000" dirty="0" err="1"/>
              <a:t>csvfile</a:t>
            </a:r>
            <a:r>
              <a:rPr lang="en-US" sz="2000" dirty="0"/>
              <a:t>)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for row in reader: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dirty="0"/>
              <a:t>		print(row)</a:t>
            </a:r>
            <a:endParaRPr dirty="0"/>
          </a:p>
        </p:txBody>
      </p:sp>
      <p:sp>
        <p:nvSpPr>
          <p:cNvPr id="160" name="Google Shape;160;gf13f16700f_0_220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98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1000"/>
            <a:ext cx="7524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Books</a:t>
            </a:r>
            <a:r>
              <a:rPr spc="-2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and online</a:t>
            </a:r>
            <a:r>
              <a:rPr spc="-5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0250" y="1795779"/>
            <a:ext cx="9404350" cy="55194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Foundations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Statistical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NLP.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Chris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Manning,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Hinrich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Schuetze.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https://nlp.stanford.edu/fsnlp/</a:t>
            </a:r>
            <a:endParaRPr lang="en-US" sz="24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dirty="0">
                <a:cs typeface="Calibri"/>
              </a:rPr>
              <a:t> Speech</a:t>
            </a:r>
            <a:r>
              <a:rPr lang="en-US" sz="2400" spc="-4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Language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Processing,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Dan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Jurafsky</a:t>
            </a:r>
            <a:r>
              <a:rPr lang="en-US" sz="2400" spc="-35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and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James</a:t>
            </a:r>
            <a:r>
              <a:rPr lang="en-US" sz="2400" spc="-30" dirty="0">
                <a:cs typeface="Calibri"/>
              </a:rPr>
              <a:t> </a:t>
            </a:r>
            <a:r>
              <a:rPr lang="en-US" sz="2400" spc="-10" dirty="0">
                <a:cs typeface="Calibri"/>
              </a:rPr>
              <a:t>Martin.   </a:t>
            </a:r>
            <a:r>
              <a:rPr lang="en-US"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cs typeface="Calibri"/>
                <a:hlinkClick r:id="rId3"/>
              </a:rPr>
              <a:t>https://web.stanford.edu/~jurafsky/slp3/</a:t>
            </a:r>
            <a:endParaRPr lang="en-US" sz="24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Natural Language Annotation for Machine Learning: A Guide to Corpus-Building for Applications. James Pustejovsky and Amber Stubbs.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Kazil</a:t>
            </a:r>
            <a:r>
              <a:rPr lang="en-US" sz="2400" dirty="0"/>
              <a:t>, Jacqueline, and Katharine </a:t>
            </a:r>
            <a:r>
              <a:rPr lang="en-US" sz="2400" dirty="0" err="1"/>
              <a:t>Jarmul</a:t>
            </a:r>
            <a:r>
              <a:rPr lang="en-US" sz="2400" dirty="0"/>
              <a:t>. </a:t>
            </a:r>
            <a:r>
              <a:rPr lang="en-US" sz="2400" i="1" dirty="0"/>
              <a:t>Data wrangling with Python: tips and tools to make your life easier</a:t>
            </a:r>
            <a:r>
              <a:rPr lang="en-US" sz="2400" dirty="0"/>
              <a:t>.  O'Reilly Media, Inc.,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Applied Text Analysis with Python: Enabling Language-Aware Data Products with Machine Learning, Bengfort, Benjamin</a:t>
            </a:r>
          </a:p>
          <a:p>
            <a:br>
              <a:rPr lang="en-US" sz="2400" dirty="0"/>
            </a:br>
            <a:endParaRPr lang="en-US" sz="2400" dirty="0"/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lang="en-US" sz="2800" dirty="0"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13f16700f_0_22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67" name="Google Shape;167;gf13f16700f_0_226"/>
          <p:cNvSpPr txBox="1">
            <a:spLocks noGrp="1"/>
          </p:cNvSpPr>
          <p:nvPr>
            <p:ph type="body" idx="1"/>
          </p:nvPr>
        </p:nvSpPr>
        <p:spPr>
          <a:xfrm>
            <a:off x="2555182" y="1382030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/>
              <a:t>Instead of dealing with a list of individual String elements, you can read CSV data directly into a dictionary</a:t>
            </a:r>
            <a:endParaRPr dirty="0"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/>
              <a:t> </a:t>
            </a:r>
            <a:endParaRPr dirty="0"/>
          </a:p>
          <a:p>
            <a:pPr marL="34290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/>
              <a:t>import csv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 err="1"/>
              <a:t>csvfile</a:t>
            </a:r>
            <a:r>
              <a:rPr lang="en-US" dirty="0"/>
              <a:t> = open('data-</a:t>
            </a:r>
            <a:r>
              <a:rPr lang="en-US" dirty="0" err="1"/>
              <a:t>text.csv</a:t>
            </a:r>
            <a:r>
              <a:rPr lang="en-US" dirty="0"/>
              <a:t>', '</a:t>
            </a:r>
            <a:r>
              <a:rPr lang="en-US" dirty="0" err="1"/>
              <a:t>rb</a:t>
            </a:r>
            <a:r>
              <a:rPr lang="en-US" dirty="0"/>
              <a:t>’)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reader = </a:t>
            </a:r>
            <a:r>
              <a:rPr lang="en-US" dirty="0" err="1"/>
              <a:t>csv.DictReader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for row in reader:</a:t>
            </a:r>
            <a:endParaRPr dirty="0"/>
          </a:p>
          <a:p>
            <a:pPr lvl="1"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dirty="0"/>
              <a:t>		print row</a:t>
            </a:r>
            <a:endParaRPr dirty="0"/>
          </a:p>
        </p:txBody>
      </p:sp>
      <p:sp>
        <p:nvSpPr>
          <p:cNvPr id="168" name="Google Shape;168;gf13f16700f_0_22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f13f16700f_0_226"/>
          <p:cNvSpPr/>
          <p:nvPr/>
        </p:nvSpPr>
        <p:spPr>
          <a:xfrm>
            <a:off x="2579918" y="4326195"/>
            <a:ext cx="70569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{ 'Indicator': 'Healthy life expectancy (HALE) at birth (years)', 'Country': 'Zimbabwe', 'Comments': '', 'Display Value': '49', 'World Bank income group': 'Low-income', 'Numeric': '49.00000', 'Sex': 'Female', 'High': '', 'Low': '', 'Year': '2012’, 'WHO region': 'Africa', 'PUBLISH STATES': 'Published'}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9458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13f16700f_0_234"/>
          <p:cNvSpPr txBox="1">
            <a:spLocks noGrp="1"/>
          </p:cNvSpPr>
          <p:nvPr>
            <p:ph type="title"/>
          </p:nvPr>
        </p:nvSpPr>
        <p:spPr>
          <a:xfrm>
            <a:off x="1847528" y="6658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How to Import CSV Data: Using Dictionary Reader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75" name="Google Shape;175;gf13f16700f_0_23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f13f16700f_0_234" descr="A picture containing graphical user interfac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05100" y="2548731"/>
            <a:ext cx="67818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f13f16700f_0_234" descr="A picture containing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7648" y="4939642"/>
            <a:ext cx="3479800" cy="97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380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3f16700f_0_24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Another Example: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84" name="Google Shape;184;gf13f16700f_0_24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 csv_reader = csv.reader(csv_file, delimiter=',’)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	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85" name="Google Shape;185;gf13f16700f_0_24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f13f16700f_0_24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606803"/>
            <a:ext cx="6877849" cy="118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13f16700f_0_2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8620" y="0"/>
            <a:ext cx="8579378" cy="643453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f13f16700f_0_241"/>
          <p:cNvSpPr/>
          <p:nvPr/>
        </p:nvSpPr>
        <p:spPr>
          <a:xfrm>
            <a:off x="1873780" y="6390672"/>
            <a:ext cx="369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https://realpython.com/python-csv/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6980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13f16700f_0_25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rgbClr val="262672"/>
              </a:buClr>
              <a:buSzPts val="1400"/>
            </a:pPr>
            <a:r>
              <a:rPr lang="en-US" b="1">
                <a:solidFill>
                  <a:srgbClr val="262672"/>
                </a:solidFill>
              </a:rPr>
              <a:t>Using Dictionary Reader: </a:t>
            </a:r>
            <a:br>
              <a:rPr lang="en-US" b="1">
                <a:solidFill>
                  <a:srgbClr val="262672"/>
                </a:solidFill>
              </a:rPr>
            </a:br>
            <a:r>
              <a:rPr lang="en-US" b="1">
                <a:solidFill>
                  <a:srgbClr val="262672"/>
                </a:solidFill>
              </a:rPr>
              <a:t>How to Import CSV Data</a:t>
            </a:r>
            <a:endParaRPr sz="4000" b="1">
              <a:solidFill>
                <a:srgbClr val="262672"/>
              </a:solidFill>
            </a:endParaRPr>
          </a:p>
        </p:txBody>
      </p:sp>
      <p:sp>
        <p:nvSpPr>
          <p:cNvPr id="195" name="Google Shape;195;gf13f16700f_0_251"/>
          <p:cNvSpPr txBox="1">
            <a:spLocks noGrp="1"/>
          </p:cNvSpPr>
          <p:nvPr>
            <p:ph type="body" idx="1"/>
          </p:nvPr>
        </p:nvSpPr>
        <p:spPr>
          <a:xfrm>
            <a:off x="2567608" y="176930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import csv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with open('employee_birthday.txt', mode='r') as csv_file: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csv_reader = csv.DictReader(csv_file)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line_count = 0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for row in csv_reader: 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…..</a:t>
            </a:r>
            <a:endParaRPr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/>
              <a:t>	….</a:t>
            </a:r>
            <a:endParaRPr/>
          </a:p>
        </p:txBody>
      </p:sp>
      <p:sp>
        <p:nvSpPr>
          <p:cNvPr id="196" name="Google Shape;196;gf13f16700f_0_25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f13f16700f_0_251" descr="A picture containing knife, 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7077" y="1815604"/>
            <a:ext cx="6877849" cy="11813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13f16700f_0_259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04" name="Google Shape;204;gf13f16700f_0_259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l" rtl="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reader object can handle different styles of CSV files by specifying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additional parameters</a:t>
            </a:r>
            <a:r>
              <a:rPr lang="en-US" sz="2000"/>
              <a:t>, some of which are shown below:</a:t>
            </a:r>
            <a:endParaRPr/>
          </a:p>
          <a:p>
            <a:pPr marL="342900" indent="-228600"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delimiter specifies the character used to separate each field. The default is the comma (',').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quotechar specifies the character used to surround fields that contain the delimiter character. The default is a double quote (' " ').</a:t>
            </a:r>
            <a:endParaRPr/>
          </a:p>
          <a:p>
            <a:pPr marL="742950" lvl="1" indent="-285750" algn="l" rtl="0">
              <a:spcBef>
                <a:spcPts val="400"/>
              </a:spcBef>
              <a:buClr>
                <a:srgbClr val="7F7F7F"/>
              </a:buClr>
              <a:buSzPts val="2000"/>
              <a:buFont typeface="Arial"/>
              <a:buChar char="–"/>
            </a:pPr>
            <a:r>
              <a:rPr lang="en-US" sz="2000">
                <a:solidFill>
                  <a:srgbClr val="7F7F7F"/>
                </a:solidFill>
              </a:rPr>
              <a:t>escapechar specifies the character used to escape the delimiter character, in case quotes aren’t used. The default is no escape character.</a:t>
            </a:r>
            <a:endParaRPr/>
          </a:p>
          <a:p>
            <a:pPr algn="l" rtl="0">
              <a:spcBef>
                <a:spcPts val="400"/>
              </a:spcBef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05" name="Google Shape;205;gf13f16700f_0_25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0592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13f16700f_0_266"/>
          <p:cNvSpPr txBox="1">
            <a:spLocks noGrp="1"/>
          </p:cNvSpPr>
          <p:nvPr>
            <p:ph type="title"/>
          </p:nvPr>
        </p:nvSpPr>
        <p:spPr>
          <a:xfrm>
            <a:off x="187378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12" name="Google Shape;212;gf13f16700f_0_266"/>
          <p:cNvSpPr txBox="1">
            <a:spLocks noGrp="1"/>
          </p:cNvSpPr>
          <p:nvPr>
            <p:ph type="body" idx="1"/>
          </p:nvPr>
        </p:nvSpPr>
        <p:spPr>
          <a:xfrm>
            <a:off x="2114872" y="2132856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2000"/>
            </a:pPr>
            <a:endParaRPr sz="20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13" name="Google Shape;213;gf13f16700f_0_2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f13f16700f_0_26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132857"/>
            <a:ext cx="8229602" cy="1684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2731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13f16700f_0_274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Optional Python CSV reader Parameters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21" name="Google Shape;221;gf13f16700f_0_274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22" name="Google Shape;222;gf13f16700f_0_274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gf13f16700f_0_274" descr="A screenshot of a cell pho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806" y="1700808"/>
            <a:ext cx="87757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f13f16700f_0_274"/>
          <p:cNvSpPr/>
          <p:nvPr/>
        </p:nvSpPr>
        <p:spPr>
          <a:xfrm>
            <a:off x="1697806" y="3632055"/>
            <a:ext cx="8775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CSV file contains three fields: name, address, and date joined, which are delimited by commas.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problem is that the data for the address field also contains a comma to signify the zip code.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7758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13f16700f_0_283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31" name="Google Shape;231;gf13f16700f_0_283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32" name="Google Shape;232;gf13f16700f_0_283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f13f16700f_0_283"/>
          <p:cNvSpPr/>
          <p:nvPr/>
        </p:nvSpPr>
        <p:spPr>
          <a:xfrm>
            <a:off x="1708150" y="1663055"/>
            <a:ext cx="8775600" cy="4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 different delimiter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comma can safely be used in the data itself. You use the delimiter optional parameter to specify the new delimiter.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 the data in quotes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special nature of your chosen delimiter is ignored in quoted strings.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you can specify the character used for quoting with the quotechar optional parameter.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long as that character also doesn’t appear in the data, you’re fine.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662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13f16700f_0_291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How to handle this when data also contains the delimiter?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gf13f16700f_0_291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41" name="Google Shape;241;gf13f16700f_0_291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f13f16700f_0_291"/>
          <p:cNvSpPr/>
          <p:nvPr/>
        </p:nvSpPr>
        <p:spPr>
          <a:xfrm>
            <a:off x="1708150" y="1663055"/>
            <a:ext cx="87756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the delimiter characters in the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Escape characters work just as they do in format strings, nullifying the interpretation of the character being escaped (in this case, the delimiter).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 escape character is used, it must be specified using the escapechar optional parameter.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96291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13f16700f_0_299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9" name="Google Shape;249;gf13f16700f_0_299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50" name="Google Shape;250;gf13f16700f_0_299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f13f16700f_0_299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gf13f16700f_0_299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1293" y="2896808"/>
            <a:ext cx="8204200" cy="170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688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4526"/>
            <a:ext cx="5179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Outline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for</a:t>
            </a:r>
            <a:r>
              <a:rPr spc="-55" dirty="0">
                <a:solidFill>
                  <a:srgbClr val="0070C0"/>
                </a:solidFill>
              </a:rPr>
              <a:t> </a:t>
            </a:r>
            <a:r>
              <a:rPr spc="-85" dirty="0">
                <a:solidFill>
                  <a:srgbClr val="0070C0"/>
                </a:solidFill>
              </a:rPr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32780" cy="25930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logistics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What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natural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language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processing?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learning?</a:t>
            </a:r>
            <a:endParaRPr lang="en-US" sz="2800" spc="-1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Calibri"/>
                <a:cs typeface="Calibri"/>
              </a:rPr>
              <a:t>Python Basics </a:t>
            </a: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0" dirty="0">
                <a:latin typeface="Calibri"/>
                <a:cs typeface="Calibri"/>
              </a:rPr>
              <a:t>Reading from CSV File 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13f16700f_0_308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to CSV File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59" name="Google Shape;259;gf13f16700f_0_308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60" name="Google Shape;260;gf13f16700f_0_308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f13f16700f_0_308"/>
          <p:cNvSpPr/>
          <p:nvPr/>
        </p:nvSpPr>
        <p:spPr>
          <a:xfrm>
            <a:off x="2279576" y="1492742"/>
            <a:ext cx="388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csv.DictWriter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f13f16700f_0_308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50" y="3046121"/>
            <a:ext cx="8420100" cy="264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944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13f16700f_0_31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Using Python Pandas Library 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69" name="Google Shape;269;gf13f16700f_0_31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70" name="Google Shape;270;gf13f16700f_0_31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f13f16700f_0_317"/>
          <p:cNvSpPr/>
          <p:nvPr/>
        </p:nvSpPr>
        <p:spPr>
          <a:xfrm>
            <a:off x="2092220" y="1585075"/>
            <a:ext cx="7820100" cy="13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an open-source Python library that provides high performance data analysis tools and easy to use data structures.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is available for all Python installations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f13f16700f_0_317"/>
          <p:cNvSpPr/>
          <p:nvPr/>
        </p:nvSpPr>
        <p:spPr>
          <a:xfrm>
            <a:off x="2092220" y="3395667"/>
            <a:ext cx="6308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highly recommended if you have a lot of data to analyze.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f13f16700f_0_317"/>
          <p:cNvSpPr/>
          <p:nvPr/>
        </p:nvSpPr>
        <p:spPr>
          <a:xfrm>
            <a:off x="2114872" y="4866942"/>
            <a:ext cx="1967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pandas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pandas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475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13f16700f_0_32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80" name="Google Shape;280;gf13f16700f_0_32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81" name="Google Shape;281;gf13f16700f_0_32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f13f16700f_0_3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130" y="1658209"/>
            <a:ext cx="51689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13f16700f_0_327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96152" y="4833840"/>
            <a:ext cx="4406900" cy="15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8266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13f16700f_0_33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90" name="Google Shape;290;gf13f16700f_0_33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291" name="Google Shape;291;gf13f16700f_0_33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gf13f16700f_0_336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3712" y="1700808"/>
            <a:ext cx="44069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f13f16700f_0_33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600" y="4497660"/>
            <a:ext cx="71882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f13f16700f_0_336"/>
          <p:cNvSpPr/>
          <p:nvPr/>
        </p:nvSpPr>
        <p:spPr>
          <a:xfrm>
            <a:off x="2820144" y="3441774"/>
            <a:ext cx="68637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pandas.read_csv() opens, analyzes, and reads the CSV file provided, and stores the data in a DataFrame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519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f13f16700f_0_34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1" name="Google Shape;301;gf13f16700f_0_34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02" name="Google Shape;302;gf13f16700f_0_34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f13f16700f_0_346"/>
          <p:cNvSpPr/>
          <p:nvPr/>
        </p:nvSpPr>
        <p:spPr>
          <a:xfrm>
            <a:off x="2100148" y="1654798"/>
            <a:ext cx="7776900" cy="39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recognized that the first line of the CSV contained column names, and used them automatically.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pandas is also using zero-based integer indices in the DataFrame. That’s because we didn’t tell it what our index should be.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f13f16700f_0_346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673" y="1516176"/>
            <a:ext cx="5688631" cy="171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3934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3f16700f_0_355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11" name="Google Shape;311;gf13f16700f_0_355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12" name="Google Shape;312;gf13f16700f_0_355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f13f16700f_0_355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f13f16700f_0_355"/>
          <p:cNvSpPr/>
          <p:nvPr/>
        </p:nvSpPr>
        <p:spPr>
          <a:xfrm>
            <a:off x="2322256" y="2021229"/>
            <a:ext cx="7569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use a different column as the DataFrame index, add the index_col optional parameter: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f13f16700f_0_355" descr="A picture containing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0" y="2914650"/>
            <a:ext cx="66040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f13f16700f_0_355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4190440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6670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13f16700f_0_36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23" name="Google Shape;323;gf13f16700f_0_36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24" name="Google Shape;324;gf13f16700f_0_36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f13f16700f_0_366"/>
          <p:cNvSpPr/>
          <p:nvPr/>
        </p:nvSpPr>
        <p:spPr>
          <a:xfrm>
            <a:off x="2100148" y="1654798"/>
            <a:ext cx="7776900" cy="3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600"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Pandas has properly converted the Salary and Sick Days remaining columns to numbers, but the Hire Date column is still a String.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gf13f16700f_0_36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7729" y="5026288"/>
            <a:ext cx="3938397" cy="98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f13f16700f_0_36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7606" y="1421538"/>
            <a:ext cx="6896100" cy="23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0648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13f16700f_0_37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34" name="Google Shape;334;gf13f16700f_0_37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35" name="Google Shape;335;gf13f16700f_0_37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f13f16700f_0_37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f13f16700f_0_376"/>
          <p:cNvSpPr/>
          <p:nvPr/>
        </p:nvSpPr>
        <p:spPr>
          <a:xfrm>
            <a:off x="2322256" y="1556792"/>
            <a:ext cx="75696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fix the data type of the Hire Date field.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force pandas to read data as a date with the parse_dates optional parameter, which is defined as a list of column names to treat as 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gf13f16700f_0_376" descr="A picture containing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1850" y="2996952"/>
            <a:ext cx="79883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f13f16700f_0_37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6100" y="4293096"/>
            <a:ext cx="60198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6635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13f16700f_0_387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46" name="Google Shape;346;gf13f16700f_0_387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47" name="Google Shape;347;gf13f16700f_0_387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f13f16700f_0_387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f13f16700f_0_387"/>
          <p:cNvSpPr/>
          <p:nvPr/>
        </p:nvSpPr>
        <p:spPr>
          <a:xfrm>
            <a:off x="2307532" y="2151372"/>
            <a:ext cx="75696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your CSV files doesn’t have column names in the first line, you can use the names optional parameter to provide a list of column names.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use this if you want to override the column names provided in the first line.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158750">
              <a:buClr>
                <a:schemeClr val="dk1"/>
              </a:buClr>
              <a:buSzPts val="2000"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case, you must also tell pandas.read_csv() to ignore existing column names using the header=0 optional parameter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13f16700f_0_39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Reading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56" name="Google Shape;356;gf13f16700f_0_39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57" name="Google Shape;357;gf13f16700f_0_39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f13f16700f_0_39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f13f16700f_0_396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4244" y="1700808"/>
            <a:ext cx="6388100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f13f16700f_0_396" descr="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5072" y="4095328"/>
            <a:ext cx="5029200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33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865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What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is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Natural</a:t>
            </a:r>
            <a:r>
              <a:rPr spc="-6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Language</a:t>
            </a:r>
            <a:r>
              <a:rPr spc="-7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Processing</a:t>
            </a:r>
            <a:r>
              <a:rPr spc="-60" dirty="0">
                <a:solidFill>
                  <a:srgbClr val="0070C0"/>
                </a:solidFill>
              </a:rPr>
              <a:t> </a:t>
            </a:r>
            <a:r>
              <a:rPr spc="-10" dirty="0">
                <a:solidFill>
                  <a:srgbClr val="0070C0"/>
                </a:solidFill>
              </a:rPr>
              <a:t>(NLP)?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438400"/>
            <a:ext cx="1015555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field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(NLP)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theories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computational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models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natural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language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</a:t>
            </a:r>
            <a:r>
              <a:rPr sz="2800" dirty="0">
                <a:latin typeface="Calibri"/>
                <a:cs typeface="Calibri"/>
              </a:rPr>
              <a:t>humans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speak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write).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13f16700f_0_406"/>
          <p:cNvSpPr txBox="1">
            <a:spLocks noGrp="1"/>
          </p:cNvSpPr>
          <p:nvPr>
            <p:ph type="title"/>
          </p:nvPr>
        </p:nvSpPr>
        <p:spPr>
          <a:xfrm>
            <a:off x="1873780" y="22779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buClr>
                <a:schemeClr val="accent2"/>
              </a:buClr>
              <a:buSzPts val="1400"/>
            </a:pPr>
            <a:r>
              <a:rPr lang="en-US" b="1" dirty="0">
                <a:solidFill>
                  <a:schemeClr val="tx2"/>
                </a:solidFill>
              </a:rPr>
              <a:t>Writing a CSV File using Pandas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67" name="Google Shape;367;gf13f16700f_0_406"/>
          <p:cNvSpPr txBox="1">
            <a:spLocks noGrp="1"/>
          </p:cNvSpPr>
          <p:nvPr>
            <p:ph type="body" idx="1"/>
          </p:nvPr>
        </p:nvSpPr>
        <p:spPr>
          <a:xfrm>
            <a:off x="2114872" y="1677408"/>
            <a:ext cx="8229600" cy="5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  <a:p>
            <a:pPr algn="l" rtl="0">
              <a:spcBef>
                <a:spcPts val="360"/>
              </a:spcBef>
              <a:buClr>
                <a:schemeClr val="dk1"/>
              </a:buClr>
              <a:buSzPts val="1800"/>
            </a:pPr>
            <a:endParaRPr sz="1800"/>
          </a:p>
        </p:txBody>
      </p:sp>
      <p:sp>
        <p:nvSpPr>
          <p:cNvPr id="368" name="Google Shape;368;gf13f16700f_0_406"/>
          <p:cNvSpPr/>
          <p:nvPr/>
        </p:nvSpPr>
        <p:spPr>
          <a:xfrm>
            <a:off x="1826840" y="1054477"/>
            <a:ext cx="851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f13f16700f_0_406"/>
          <p:cNvSpPr/>
          <p:nvPr/>
        </p:nvSpPr>
        <p:spPr>
          <a:xfrm>
            <a:off x="2100148" y="1654798"/>
            <a:ext cx="7776900" cy="2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gf13f16700f_0_406" descr="A picture containing 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150" y="2476500"/>
            <a:ext cx="7251700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54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28600"/>
            <a:ext cx="579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Why</a:t>
            </a:r>
            <a:r>
              <a:rPr spc="-5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is</a:t>
            </a:r>
            <a:r>
              <a:rPr spc="-5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NLP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growing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955"/>
            <a:ext cx="10200640" cy="36042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326390" indent="-228600">
              <a:lnSpc>
                <a:spcPct val="894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much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NLP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discussions,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Facebook,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LinkedIn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books,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journal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newspaper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articles,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radio </a:t>
            </a:r>
            <a:r>
              <a:rPr sz="2400" dirty="0">
                <a:latin typeface="Calibri"/>
                <a:cs typeface="Calibri"/>
              </a:rPr>
              <a:t>broadcasts,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YouTube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videos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lectures,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pages, </a:t>
            </a:r>
            <a:r>
              <a:rPr sz="2400" dirty="0">
                <a:latin typeface="Calibri"/>
                <a:cs typeface="Calibri"/>
              </a:rPr>
              <a:t>weblogs,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tweets,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reviews,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email,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streams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newspaper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magazine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articles.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904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369316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many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NLP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applications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Education,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Economics,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Humanities,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Biological, Environmental,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Health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Informatics,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Conversational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Interfaces, </a:t>
            </a:r>
            <a:r>
              <a:rPr sz="2400" dirty="0">
                <a:latin typeface="Calibri"/>
                <a:cs typeface="Calibri"/>
              </a:rPr>
              <a:t>Search,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Business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intelligence,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Translation,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Computational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advertising.</a:t>
            </a:r>
            <a:endParaRPr sz="2400">
              <a:latin typeface="Calibri"/>
              <a:cs typeface="Calibri"/>
            </a:endParaRPr>
          </a:p>
          <a:p>
            <a:pPr marL="241300" marR="617220" indent="-228600">
              <a:lnSpc>
                <a:spcPts val="259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  <a:tab pos="7049770" algn="l"/>
              </a:tabLst>
            </a:pPr>
            <a:r>
              <a:rPr sz="2400" b="1" dirty="0">
                <a:latin typeface="Calibri"/>
                <a:cs typeface="Calibri"/>
              </a:rPr>
              <a:t>So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many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interested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parties: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Research,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government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funding </a:t>
            </a:r>
            <a:r>
              <a:rPr sz="2400" dirty="0">
                <a:latin typeface="Calibri"/>
                <a:cs typeface="Calibri"/>
              </a:rPr>
              <a:t>agencies,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inherent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theoretical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interest.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376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70C0"/>
                </a:solidFill>
              </a:rPr>
              <a:t>Why</a:t>
            </a:r>
            <a:r>
              <a:rPr spc="-5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Machine</a:t>
            </a:r>
            <a:r>
              <a:rPr spc="-3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Learning</a:t>
            </a:r>
            <a:r>
              <a:rPr spc="-3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(ML)</a:t>
            </a:r>
            <a:r>
              <a:rPr spc="-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for</a:t>
            </a:r>
            <a:r>
              <a:rPr spc="-45" dirty="0">
                <a:solidFill>
                  <a:srgbClr val="0070C0"/>
                </a:solidFill>
              </a:rPr>
              <a:t> </a:t>
            </a:r>
            <a:r>
              <a:rPr spc="-20" dirty="0">
                <a:solidFill>
                  <a:srgbClr val="0070C0"/>
                </a:solidFill>
              </a:rPr>
              <a:t>NLP?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74875"/>
            <a:ext cx="10109200" cy="2320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much NLP </a:t>
            </a:r>
            <a:r>
              <a:rPr sz="2800" b="1" spc="-20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ML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(especially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deep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learning)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approaches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dominated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field</a:t>
            </a:r>
            <a:r>
              <a:rPr sz="2800" b="1" spc="-20" dirty="0">
                <a:latin typeface="Calibri"/>
                <a:cs typeface="Calibri"/>
              </a:rPr>
              <a:t> over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past</a:t>
            </a:r>
            <a:r>
              <a:rPr sz="2800" b="1" spc="-10" dirty="0">
                <a:latin typeface="Calibri"/>
                <a:cs typeface="Calibri"/>
              </a:rPr>
              <a:t> decade</a:t>
            </a:r>
            <a:endParaRPr sz="2800" dirty="0">
              <a:latin typeface="Calibri"/>
              <a:cs typeface="Calibri"/>
            </a:endParaRPr>
          </a:p>
          <a:p>
            <a:pPr marL="12700" marR="368935">
              <a:lnSpc>
                <a:spcPts val="3000"/>
              </a:lnSpc>
              <a:spcBef>
                <a:spcPts val="1105"/>
              </a:spcBef>
            </a:pPr>
            <a:r>
              <a:rPr sz="2800" dirty="0">
                <a:latin typeface="Calibri"/>
                <a:cs typeface="Calibri"/>
              </a:rPr>
              <a:t>Given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approaches,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NLP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conferences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ACL,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NAACL,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EMNLP,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mainly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papers.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3408</Words>
  <Application>Microsoft Macintosh PowerPoint</Application>
  <PresentationFormat>Widescreen</PresentationFormat>
  <Paragraphs>594</Paragraphs>
  <Slides>70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Cambria Math</vt:lpstr>
      <vt:lpstr>Carlito</vt:lpstr>
      <vt:lpstr>Courier New</vt:lpstr>
      <vt:lpstr>Symbol</vt:lpstr>
      <vt:lpstr>Times New Roman</vt:lpstr>
      <vt:lpstr>Trebuchet MS</vt:lpstr>
      <vt:lpstr>UKIJ Kufi 3D</vt:lpstr>
      <vt:lpstr>Office Theme</vt:lpstr>
      <vt:lpstr> NLP 220   Data Science and Machine Learning Fundamentals  </vt:lpstr>
      <vt:lpstr>Outline for Today</vt:lpstr>
      <vt:lpstr>Expectations</vt:lpstr>
      <vt:lpstr>Important Information</vt:lpstr>
      <vt:lpstr>Books and online resources</vt:lpstr>
      <vt:lpstr>Outline for Today</vt:lpstr>
      <vt:lpstr>What is Natural Language Processing (NLP)?</vt:lpstr>
      <vt:lpstr>Why is NLP growing now?</vt:lpstr>
      <vt:lpstr>Why Machine Learning (ML) for NLP?</vt:lpstr>
      <vt:lpstr>What is Machine Learning?</vt:lpstr>
      <vt:lpstr>Example Task: Sentiment Detection for  Product Reviews</vt:lpstr>
      <vt:lpstr>Example Task: Sentiment Detection for  Product Reviews</vt:lpstr>
      <vt:lpstr>Other Example Tasks</vt:lpstr>
      <vt:lpstr>Other Examples: NLP Tasks</vt:lpstr>
      <vt:lpstr>Kinds of Machine Learning</vt:lpstr>
      <vt:lpstr>Supervised Learning</vt:lpstr>
      <vt:lpstr>Supervised Learning</vt:lpstr>
      <vt:lpstr>Supervised Learning</vt:lpstr>
      <vt:lpstr>Example: Model Parameters of A Single Neuron</vt:lpstr>
      <vt:lpstr>Kinds of Machine Learning</vt:lpstr>
      <vt:lpstr>Unsupervised Learning</vt:lpstr>
      <vt:lpstr>Kinds of Machine Learning</vt:lpstr>
      <vt:lpstr>Reinforcement Learning</vt:lpstr>
      <vt:lpstr>PowerPoint Presentation</vt:lpstr>
      <vt:lpstr>Terminology</vt:lpstr>
      <vt:lpstr>More Terminology</vt:lpstr>
      <vt:lpstr>Supervised Learning - Regression</vt:lpstr>
      <vt:lpstr>Supervised Learning - Classification</vt:lpstr>
      <vt:lpstr>Supervised Learning – Tagging</vt:lpstr>
      <vt:lpstr>How to frame the learning problem?</vt:lpstr>
      <vt:lpstr>Output Domain – Classification</vt:lpstr>
      <vt:lpstr>Output Domain – Sequence Prediction</vt:lpstr>
      <vt:lpstr>Input Domain –</vt:lpstr>
      <vt:lpstr>How to Frame the Learning Problem?</vt:lpstr>
      <vt:lpstr>Observation and Target Encoding</vt:lpstr>
      <vt:lpstr>One-hot encoding</vt:lpstr>
      <vt:lpstr>The Bag of Words Representation</vt:lpstr>
      <vt:lpstr>The Bag of Words Representation</vt:lpstr>
      <vt:lpstr>Python and Natural Language Processing</vt:lpstr>
      <vt:lpstr>Python and Natural Language Processing </vt:lpstr>
      <vt:lpstr>Modules and Packages</vt:lpstr>
      <vt:lpstr>Modules and Packages: import</vt:lpstr>
      <vt:lpstr> </vt:lpstr>
      <vt:lpstr>CSV Parsing </vt:lpstr>
      <vt:lpstr>CSV Parsing </vt:lpstr>
      <vt:lpstr>CSV Example</vt:lpstr>
      <vt:lpstr>CSV Example</vt:lpstr>
      <vt:lpstr>Python CSV Module</vt:lpstr>
      <vt:lpstr>How to Import CSV Data</vt:lpstr>
      <vt:lpstr>Using Dictionary Reader</vt:lpstr>
      <vt:lpstr>How to Import CSV Data: Using Dictionary Reader</vt:lpstr>
      <vt:lpstr>Another Example:  How to Import CSV Data</vt:lpstr>
      <vt:lpstr>Using Dictionary Reader:  How to Import CSV Data</vt:lpstr>
      <vt:lpstr>Optional Python CSV reader Parameters</vt:lpstr>
      <vt:lpstr>Optional Python CSV reader Parameters</vt:lpstr>
      <vt:lpstr>Optional Python CSV reader Parameters</vt:lpstr>
      <vt:lpstr>How to handle this when data also contains the delimiter?</vt:lpstr>
      <vt:lpstr>How to handle this when data also contains the delimiter?</vt:lpstr>
      <vt:lpstr>Writing to CSV File </vt:lpstr>
      <vt:lpstr>Writing to CSV File </vt:lpstr>
      <vt:lpstr>Using Python Pandas Library 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Reading a CSV File using Pandas</vt:lpstr>
      <vt:lpstr>Writing a CSV File using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243 Machine Learning for  Natural Language Processing</dc:title>
  <cp:lastModifiedBy>Jalal Mahmud</cp:lastModifiedBy>
  <cp:revision>22</cp:revision>
  <dcterms:created xsi:type="dcterms:W3CDTF">2022-04-19T07:10:10Z</dcterms:created>
  <dcterms:modified xsi:type="dcterms:W3CDTF">2023-08-14T18:55:22Z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2021-09-27T00:00:00Z</vt:filetime>
  </property>
  <property fmtid="{D5CDD505-2E9C-101B-9397-08002B2CF9AE}" pid="3" name="LastSaved">
    <vt:filetime>2022-04-19T00:00:00Z</vt:filetime>
  </property>
</Properties>
</file>