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4" r:id="rId57"/>
    <p:sldId id="295" r:id="rId58"/>
    <p:sldId id="296" r:id="rId5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7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1512" y="1843532"/>
            <a:ext cx="8308975" cy="207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56361" y="1965452"/>
            <a:ext cx="4384675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206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2"/>
            <a:ext cx="1035812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532"/>
            <a:ext cx="8535035" cy="194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41384" y="608997"/>
            <a:ext cx="8308975" cy="282000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5080" algn="ctr">
              <a:lnSpc>
                <a:spcPts val="5810"/>
              </a:lnSpc>
              <a:spcBef>
                <a:spcPts val="850"/>
              </a:spcBef>
            </a:pPr>
            <a:r>
              <a:rPr spc="-250" dirty="0"/>
              <a:t>NLP </a:t>
            </a:r>
            <a:r>
              <a:rPr spc="-95" dirty="0"/>
              <a:t>2</a:t>
            </a:r>
            <a:r>
              <a:rPr lang="en-US" spc="-95" dirty="0"/>
              <a:t>20 Data Science and</a:t>
            </a:r>
            <a:r>
              <a:rPr spc="-95" dirty="0"/>
              <a:t> </a:t>
            </a:r>
            <a:r>
              <a:rPr spc="-130" dirty="0"/>
              <a:t>Machine </a:t>
            </a:r>
            <a:r>
              <a:rPr spc="-270" dirty="0"/>
              <a:t>Learning</a:t>
            </a:r>
            <a:r>
              <a:rPr lang="en-US" spc="-270" dirty="0"/>
              <a:t> Fundamentals</a:t>
            </a:r>
            <a:endParaRPr spc="-235" dirty="0"/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2200" spc="-20" dirty="0">
                <a:solidFill>
                  <a:srgbClr val="000000"/>
                </a:solidFill>
                <a:latin typeface="Carlito"/>
                <a:cs typeface="Carlito"/>
              </a:rPr>
              <a:t>Fall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202</a:t>
            </a:r>
            <a:r>
              <a:rPr lang="en-US" sz="2200" spc="-5" dirty="0">
                <a:solidFill>
                  <a:srgbClr val="000000"/>
                </a:solidFill>
                <a:latin typeface="Carlito"/>
                <a:cs typeface="Carlito"/>
              </a:rPr>
              <a:t>3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5885" y="5482268"/>
            <a:ext cx="71177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>
                <a:latin typeface="Carlito"/>
                <a:cs typeface="Carlito"/>
              </a:rPr>
              <a:t>S</a:t>
            </a:r>
            <a:r>
              <a:rPr sz="2200" spc="-5" dirty="0">
                <a:latin typeface="Carlito"/>
                <a:cs typeface="Carlito"/>
              </a:rPr>
              <a:t>lides </a:t>
            </a:r>
            <a:r>
              <a:rPr sz="2200" spc="-10" dirty="0">
                <a:latin typeface="Carlito"/>
                <a:cs typeface="Carlito"/>
              </a:rPr>
              <a:t>adapted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lang="en-US" sz="2200" spc="-15" dirty="0" err="1">
                <a:latin typeface="Carlito"/>
                <a:cs typeface="Carlito"/>
              </a:rPr>
              <a:t>Dilek</a:t>
            </a:r>
            <a:r>
              <a:rPr lang="en-US" sz="2200" spc="-15" dirty="0">
                <a:latin typeface="Carlito"/>
                <a:cs typeface="Carlito"/>
              </a:rPr>
              <a:t> </a:t>
            </a:r>
            <a:r>
              <a:rPr lang="en-US" sz="2200" spc="-15" dirty="0" err="1">
                <a:latin typeface="Carlito"/>
                <a:cs typeface="Carlito"/>
              </a:rPr>
              <a:t>Hakkani</a:t>
            </a:r>
            <a:r>
              <a:rPr lang="en-US" sz="2200" spc="-15" dirty="0">
                <a:latin typeface="Carlito"/>
                <a:cs typeface="Carlito"/>
              </a:rPr>
              <a:t> Tur, </a:t>
            </a:r>
            <a:r>
              <a:rPr sz="2200" spc="-5" dirty="0">
                <a:latin typeface="Carlito"/>
                <a:cs typeface="Carlito"/>
              </a:rPr>
              <a:t>Marilyn </a:t>
            </a:r>
            <a:r>
              <a:rPr sz="2200" spc="-30" dirty="0">
                <a:latin typeface="Carlito"/>
                <a:cs typeface="Carlito"/>
              </a:rPr>
              <a:t>Walker </a:t>
            </a:r>
            <a:r>
              <a:rPr sz="2200" spc="-5" dirty="0">
                <a:latin typeface="Carlito"/>
                <a:cs typeface="Carlito"/>
              </a:rPr>
              <a:t>and Dan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Jurafsky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09315-A5F0-926D-97A8-7654CDC44512}"/>
              </a:ext>
            </a:extLst>
          </p:cNvPr>
          <p:cNvSpPr txBox="1"/>
          <p:nvPr/>
        </p:nvSpPr>
        <p:spPr>
          <a:xfrm>
            <a:off x="3198342" y="3496647"/>
            <a:ext cx="8155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		  Lecture 3</a:t>
            </a:r>
          </a:p>
          <a:p>
            <a:endParaRPr lang="en-US" sz="3600" dirty="0"/>
          </a:p>
          <a:p>
            <a:r>
              <a:rPr lang="en-US" sz="3600" dirty="0"/>
              <a:t>	        Jalal Mahmud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600"/>
            <a:ext cx="6435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Compound </a:t>
            </a:r>
            <a:r>
              <a:rPr spc="-50" dirty="0"/>
              <a:t>vs. </a:t>
            </a:r>
            <a:r>
              <a:rPr spc="-30" dirty="0"/>
              <a:t>simple</a:t>
            </a:r>
            <a:r>
              <a:rPr spc="45" dirty="0"/>
              <a:t> </a:t>
            </a:r>
            <a:r>
              <a:rPr spc="-5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497424"/>
            <a:ext cx="5287010" cy="9309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27070">
              <a:lnSpc>
                <a:spcPct val="100000"/>
              </a:lnSpc>
              <a:spcBef>
                <a:spcPts val="585"/>
              </a:spcBef>
            </a:pPr>
            <a:r>
              <a:rPr sz="1350" i="1" spc="-10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Symbol"/>
                <a:cs typeface="Symbol"/>
              </a:rPr>
              <a:t></a:t>
            </a:r>
            <a:r>
              <a:rPr sz="1350" i="1" spc="-1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rlito"/>
                <a:cs typeface="Carlito"/>
              </a:rPr>
              <a:t>Recall,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spc="-20" dirty="0">
                <a:latin typeface="Carlito"/>
                <a:cs typeface="Carlito"/>
              </a:rPr>
              <a:t>P(Even) </a:t>
            </a:r>
            <a:r>
              <a:rPr sz="3200" dirty="0">
                <a:latin typeface="Carlito"/>
                <a:cs typeface="Carlito"/>
              </a:rPr>
              <a:t>= 3/6 =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0.5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488181"/>
            <a:ext cx="9752330" cy="15163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marR="5080" indent="-228600">
              <a:lnSpc>
                <a:spcPts val="3379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In a </a:t>
            </a:r>
            <a:r>
              <a:rPr sz="3200" spc="-15" dirty="0">
                <a:latin typeface="Carlito"/>
                <a:cs typeface="Carlito"/>
              </a:rPr>
              <a:t>throw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Dice, </a:t>
            </a:r>
            <a:r>
              <a:rPr sz="3200" dirty="0">
                <a:latin typeface="Carlito"/>
                <a:cs typeface="Carlito"/>
              </a:rPr>
              <a:t>the simple </a:t>
            </a:r>
            <a:r>
              <a:rPr sz="3200" spc="-15" dirty="0">
                <a:latin typeface="Carlito"/>
                <a:cs typeface="Carlito"/>
              </a:rPr>
              <a:t>events </a:t>
            </a:r>
            <a:r>
              <a:rPr sz="3200" spc="-20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{1,2,3,4,5,6},  </a:t>
            </a:r>
            <a:r>
              <a:rPr sz="3200" spc="-5" dirty="0">
                <a:latin typeface="Carlito"/>
                <a:cs typeface="Carlito"/>
              </a:rPr>
              <a:t>each </a:t>
            </a:r>
            <a:r>
              <a:rPr sz="3200" dirty="0">
                <a:latin typeface="Carlito"/>
                <a:cs typeface="Carlito"/>
              </a:rPr>
              <a:t>with </a:t>
            </a:r>
            <a:r>
              <a:rPr sz="3200" spc="-5" dirty="0">
                <a:latin typeface="Carlito"/>
                <a:cs typeface="Carlito"/>
              </a:rPr>
              <a:t>probability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1/6</a:t>
            </a:r>
            <a:endParaRPr sz="3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latin typeface="Carlito"/>
                <a:cs typeface="Carlito"/>
              </a:rPr>
              <a:t>P(Even) </a:t>
            </a:r>
            <a:r>
              <a:rPr sz="3200" dirty="0">
                <a:latin typeface="Carlito"/>
                <a:cs typeface="Carlito"/>
              </a:rPr>
              <a:t>= P(2) + P(4) + P(6) = 1/6 * 3 =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0.5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0167" y="3014415"/>
            <a:ext cx="1849755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00" i="1" spc="30" dirty="0">
                <a:latin typeface="Times New Roman"/>
                <a:cs typeface="Times New Roman"/>
              </a:rPr>
              <a:t>P</a:t>
            </a:r>
            <a:r>
              <a:rPr sz="2300" spc="30" dirty="0">
                <a:latin typeface="Times New Roman"/>
                <a:cs typeface="Times New Roman"/>
              </a:rPr>
              <a:t>(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i="1" spc="-25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)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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5175" spc="52" baseline="-8856" dirty="0">
                <a:latin typeface="Symbol"/>
                <a:cs typeface="Symbol"/>
              </a:rPr>
              <a:t></a:t>
            </a:r>
            <a:r>
              <a:rPr sz="5175" spc="-832" baseline="-8856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P</a:t>
            </a:r>
            <a:r>
              <a:rPr sz="2300" spc="40" dirty="0">
                <a:latin typeface="Times New Roman"/>
                <a:cs typeface="Times New Roman"/>
              </a:rPr>
              <a:t>(</a:t>
            </a:r>
            <a:r>
              <a:rPr sz="2300" i="1" spc="40" dirty="0">
                <a:latin typeface="Times New Roman"/>
                <a:cs typeface="Times New Roman"/>
              </a:rPr>
              <a:t>a</a:t>
            </a:r>
            <a:r>
              <a:rPr sz="2300" spc="4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00568" y="2927972"/>
            <a:ext cx="5123180" cy="873760"/>
            <a:chOff x="5100568" y="2927972"/>
            <a:chExt cx="5123180" cy="873760"/>
          </a:xfrm>
        </p:grpSpPr>
        <p:sp>
          <p:nvSpPr>
            <p:cNvPr id="7" name="object 7"/>
            <p:cNvSpPr/>
            <p:nvPr/>
          </p:nvSpPr>
          <p:spPr>
            <a:xfrm>
              <a:off x="5105336" y="2932734"/>
              <a:ext cx="5113655" cy="864235"/>
            </a:xfrm>
            <a:custGeom>
              <a:avLst/>
              <a:gdLst/>
              <a:ahLst/>
              <a:cxnLst/>
              <a:rect l="l" t="t" r="r" b="b"/>
              <a:pathLst>
                <a:path w="5113655" h="864235">
                  <a:moveTo>
                    <a:pt x="5113477" y="0"/>
                  </a:moveTo>
                  <a:lnTo>
                    <a:pt x="486600" y="0"/>
                  </a:lnTo>
                  <a:lnTo>
                    <a:pt x="486600" y="143954"/>
                  </a:lnTo>
                  <a:lnTo>
                    <a:pt x="0" y="422783"/>
                  </a:lnTo>
                  <a:lnTo>
                    <a:pt x="486600" y="359879"/>
                  </a:lnTo>
                  <a:lnTo>
                    <a:pt x="486600" y="863727"/>
                  </a:lnTo>
                  <a:lnTo>
                    <a:pt x="5113477" y="863727"/>
                  </a:lnTo>
                  <a:lnTo>
                    <a:pt x="5113477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5330" y="2932734"/>
              <a:ext cx="5113655" cy="864235"/>
            </a:xfrm>
            <a:custGeom>
              <a:avLst/>
              <a:gdLst/>
              <a:ahLst/>
              <a:cxnLst/>
              <a:rect l="l" t="t" r="r" b="b"/>
              <a:pathLst>
                <a:path w="5113655" h="864235">
                  <a:moveTo>
                    <a:pt x="486606" y="0"/>
                  </a:moveTo>
                  <a:lnTo>
                    <a:pt x="1257752" y="0"/>
                  </a:lnTo>
                  <a:lnTo>
                    <a:pt x="2414477" y="0"/>
                  </a:lnTo>
                  <a:lnTo>
                    <a:pt x="5113488" y="0"/>
                  </a:lnTo>
                  <a:lnTo>
                    <a:pt x="5113488" y="143953"/>
                  </a:lnTo>
                  <a:lnTo>
                    <a:pt x="5113488" y="359885"/>
                  </a:lnTo>
                  <a:lnTo>
                    <a:pt x="5113488" y="863724"/>
                  </a:lnTo>
                  <a:lnTo>
                    <a:pt x="2414477" y="863724"/>
                  </a:lnTo>
                  <a:lnTo>
                    <a:pt x="1257752" y="863724"/>
                  </a:lnTo>
                  <a:lnTo>
                    <a:pt x="486606" y="863724"/>
                  </a:lnTo>
                  <a:lnTo>
                    <a:pt x="486606" y="359885"/>
                  </a:lnTo>
                  <a:lnTo>
                    <a:pt x="0" y="422782"/>
                  </a:lnTo>
                  <a:lnTo>
                    <a:pt x="486606" y="143953"/>
                  </a:lnTo>
                  <a:lnTo>
                    <a:pt x="48660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1781556"/>
            <a:ext cx="8931910" cy="15506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If A is a </a:t>
            </a:r>
            <a:r>
              <a:rPr sz="3200" spc="-5" dirty="0">
                <a:latin typeface="Carlito"/>
                <a:cs typeface="Carlito"/>
              </a:rPr>
              <a:t>compound </a:t>
            </a:r>
            <a:r>
              <a:rPr sz="3200" spc="-15" dirty="0">
                <a:latin typeface="Carlito"/>
                <a:cs typeface="Carlito"/>
              </a:rPr>
              <a:t>event, </a:t>
            </a:r>
            <a:r>
              <a:rPr sz="3200" dirty="0">
                <a:latin typeface="Carlito"/>
                <a:cs typeface="Carlito"/>
              </a:rPr>
              <a:t>then </a:t>
            </a:r>
            <a:r>
              <a:rPr sz="3200" spc="-5" dirty="0">
                <a:latin typeface="Carlito"/>
                <a:cs typeface="Carlito"/>
              </a:rPr>
              <a:t>P(A) </a:t>
            </a:r>
            <a:r>
              <a:rPr sz="3200" dirty="0">
                <a:latin typeface="Carlito"/>
                <a:cs typeface="Carlito"/>
              </a:rPr>
              <a:t>is the sum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probabilities of </a:t>
            </a:r>
            <a:r>
              <a:rPr sz="3200" dirty="0">
                <a:latin typeface="Carlito"/>
                <a:cs typeface="Carlito"/>
              </a:rPr>
              <a:t>the simple </a:t>
            </a:r>
            <a:r>
              <a:rPr sz="3200" spc="-15" dirty="0">
                <a:latin typeface="Carlito"/>
                <a:cs typeface="Carlito"/>
              </a:rPr>
              <a:t>events </a:t>
            </a:r>
            <a:r>
              <a:rPr sz="3200" dirty="0">
                <a:latin typeface="Carlito"/>
                <a:cs typeface="Carlito"/>
              </a:rPr>
              <a:t>making it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5" dirty="0">
                <a:latin typeface="Carlito"/>
                <a:cs typeface="Carlito"/>
              </a:rPr>
              <a:t>up:</a:t>
            </a:r>
            <a:endParaRPr sz="3200">
              <a:latin typeface="Carlito"/>
              <a:cs typeface="Carlito"/>
            </a:endParaRPr>
          </a:p>
          <a:p>
            <a:pPr marL="506984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sum of probabilities,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6979" y="3309620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elements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of the set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4800"/>
            <a:ext cx="2855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More</a:t>
            </a:r>
            <a:r>
              <a:rPr spc="-70" dirty="0"/>
              <a:t> </a:t>
            </a:r>
            <a:r>
              <a:rPr spc="-30" dirty="0"/>
              <a:t>rules…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8188"/>
            <a:ext cx="962787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ts val="3335"/>
              </a:lnSpc>
              <a:spcBef>
                <a:spcPts val="100"/>
              </a:spcBef>
              <a:buFont typeface="Arial"/>
              <a:buChar char="•"/>
              <a:tabLst>
                <a:tab pos="254000" algn="l"/>
              </a:tabLst>
            </a:pPr>
            <a:r>
              <a:rPr sz="3000" spc="-10" dirty="0">
                <a:latin typeface="Carlito"/>
                <a:cs typeface="Carlito"/>
              </a:rPr>
              <a:t>Since,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spc="-20" dirty="0">
                <a:latin typeface="Carlito"/>
                <a:cs typeface="Carlito"/>
              </a:rPr>
              <a:t>any </a:t>
            </a:r>
            <a:r>
              <a:rPr sz="3000" spc="-5" dirty="0">
                <a:latin typeface="Carlito"/>
                <a:cs typeface="Carlito"/>
              </a:rPr>
              <a:t>compound </a:t>
            </a:r>
            <a:r>
              <a:rPr sz="3000" spc="-20" dirty="0">
                <a:latin typeface="Carlito"/>
                <a:cs typeface="Carlito"/>
              </a:rPr>
              <a:t>event</a:t>
            </a:r>
            <a:r>
              <a:rPr sz="3000" spc="2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A:</a:t>
            </a:r>
            <a:endParaRPr sz="3000">
              <a:latin typeface="Carlito"/>
              <a:cs typeface="Carlito"/>
            </a:endParaRPr>
          </a:p>
          <a:p>
            <a:pPr marR="2707640" algn="ctr">
              <a:lnSpc>
                <a:spcPts val="4775"/>
              </a:lnSpc>
            </a:pPr>
            <a:r>
              <a:rPr sz="2750" i="1" spc="60" dirty="0">
                <a:latin typeface="Times New Roman"/>
                <a:cs typeface="Times New Roman"/>
              </a:rPr>
              <a:t>P</a:t>
            </a:r>
            <a:r>
              <a:rPr sz="2750" spc="60" dirty="0">
                <a:latin typeface="Times New Roman"/>
                <a:cs typeface="Times New Roman"/>
              </a:rPr>
              <a:t>(</a:t>
            </a:r>
            <a:r>
              <a:rPr sz="2750" spc="-430" dirty="0">
                <a:latin typeface="Times New Roman"/>
                <a:cs typeface="Times New Roman"/>
              </a:rPr>
              <a:t> </a:t>
            </a:r>
            <a:r>
              <a:rPr sz="2750" i="1" spc="-10" dirty="0">
                <a:latin typeface="Times New Roman"/>
                <a:cs typeface="Times New Roman"/>
              </a:rPr>
              <a:t>A</a:t>
            </a:r>
            <a:r>
              <a:rPr sz="2750" spc="-10" dirty="0">
                <a:latin typeface="Times New Roman"/>
                <a:cs typeface="Times New Roman"/>
              </a:rPr>
              <a:t>)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45" dirty="0">
                <a:latin typeface="Symbol"/>
                <a:cs typeface="Symbol"/>
              </a:rPr>
              <a:t>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6300" spc="52" baseline="-8597" dirty="0">
                <a:latin typeface="Symbol"/>
                <a:cs typeface="Symbol"/>
              </a:rPr>
              <a:t></a:t>
            </a:r>
            <a:r>
              <a:rPr sz="6300" spc="-997" baseline="-8597" dirty="0">
                <a:latin typeface="Times New Roman"/>
                <a:cs typeface="Times New Roman"/>
              </a:rPr>
              <a:t> </a:t>
            </a:r>
            <a:r>
              <a:rPr sz="2750" i="1" spc="70" dirty="0">
                <a:latin typeface="Times New Roman"/>
                <a:cs typeface="Times New Roman"/>
              </a:rPr>
              <a:t>P</a:t>
            </a:r>
            <a:r>
              <a:rPr sz="2750" spc="70" dirty="0">
                <a:latin typeface="Times New Roman"/>
                <a:cs typeface="Times New Roman"/>
              </a:rPr>
              <a:t>(</a:t>
            </a:r>
            <a:r>
              <a:rPr sz="2750" i="1" spc="70" dirty="0">
                <a:latin typeface="Times New Roman"/>
                <a:cs typeface="Times New Roman"/>
              </a:rPr>
              <a:t>a</a:t>
            </a:r>
            <a:r>
              <a:rPr sz="2750" spc="7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R="2357120" algn="ctr">
              <a:lnSpc>
                <a:spcPct val="100000"/>
              </a:lnSpc>
              <a:spcBef>
                <a:spcPts val="225"/>
              </a:spcBef>
            </a:pPr>
            <a:r>
              <a:rPr sz="1600" i="1" spc="1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Symbol"/>
                <a:cs typeface="Symbol"/>
              </a:rPr>
              <a:t></a:t>
            </a:r>
            <a:r>
              <a:rPr sz="1600" i="1" spc="1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R="2705100" algn="ctr">
              <a:lnSpc>
                <a:spcPct val="100000"/>
              </a:lnSpc>
              <a:spcBef>
                <a:spcPts val="1335"/>
              </a:spcBef>
            </a:pPr>
            <a:r>
              <a:rPr sz="3000" spc="-5" dirty="0">
                <a:latin typeface="Carlito"/>
                <a:cs typeface="Carlito"/>
              </a:rPr>
              <a:t>and the </a:t>
            </a:r>
            <a:r>
              <a:rPr sz="3000" spc="-10" dirty="0">
                <a:latin typeface="Carlito"/>
                <a:cs typeface="Carlito"/>
              </a:rPr>
              <a:t>probability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5" dirty="0">
                <a:latin typeface="Carlito"/>
                <a:cs typeface="Carlito"/>
              </a:rPr>
              <a:t>all </a:t>
            </a:r>
            <a:r>
              <a:rPr sz="3000" spc="-15" dirty="0">
                <a:latin typeface="Carlito"/>
                <a:cs typeface="Carlito"/>
              </a:rPr>
              <a:t>events, </a:t>
            </a:r>
            <a:r>
              <a:rPr sz="3000" dirty="0">
                <a:latin typeface="Carlito"/>
                <a:cs typeface="Carlito"/>
              </a:rPr>
              <a:t>P(Ω)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is:</a:t>
            </a:r>
            <a:endParaRPr sz="3000">
              <a:latin typeface="Carlito"/>
              <a:cs typeface="Carlito"/>
            </a:endParaRPr>
          </a:p>
          <a:p>
            <a:pPr marR="989330" algn="ctr">
              <a:lnSpc>
                <a:spcPct val="100000"/>
              </a:lnSpc>
              <a:spcBef>
                <a:spcPts val="915"/>
              </a:spcBef>
            </a:pPr>
            <a:r>
              <a:rPr sz="3500" i="1" spc="35" dirty="0">
                <a:latin typeface="Times New Roman"/>
                <a:cs typeface="Times New Roman"/>
              </a:rPr>
              <a:t>P</a:t>
            </a:r>
            <a:r>
              <a:rPr sz="3500" spc="35" dirty="0">
                <a:latin typeface="Times New Roman"/>
                <a:cs typeface="Times New Roman"/>
              </a:rPr>
              <a:t>(</a:t>
            </a:r>
            <a:r>
              <a:rPr sz="3500" spc="35" dirty="0">
                <a:latin typeface="Symbol"/>
                <a:cs typeface="Symbol"/>
              </a:rPr>
              <a:t></a:t>
            </a:r>
            <a:r>
              <a:rPr sz="3500" spc="35" dirty="0">
                <a:latin typeface="Times New Roman"/>
                <a:cs typeface="Times New Roman"/>
              </a:rPr>
              <a:t>)</a:t>
            </a:r>
            <a:r>
              <a:rPr sz="3500" spc="-110" dirty="0">
                <a:latin typeface="Times New Roman"/>
                <a:cs typeface="Times New Roman"/>
              </a:rPr>
              <a:t> </a:t>
            </a:r>
            <a:r>
              <a:rPr sz="3500" spc="25" dirty="0">
                <a:latin typeface="Symbol"/>
                <a:cs typeface="Symbol"/>
              </a:rPr>
              <a:t></a:t>
            </a:r>
            <a:r>
              <a:rPr sz="3500" spc="-120" dirty="0">
                <a:latin typeface="Times New Roman"/>
                <a:cs typeface="Times New Roman"/>
              </a:rPr>
              <a:t> </a:t>
            </a:r>
            <a:r>
              <a:rPr sz="7875" spc="82" baseline="-8465" dirty="0">
                <a:latin typeface="Symbol"/>
                <a:cs typeface="Symbol"/>
              </a:rPr>
              <a:t></a:t>
            </a:r>
            <a:r>
              <a:rPr sz="7875" spc="-1230" baseline="-8465" dirty="0">
                <a:latin typeface="Times New Roman"/>
                <a:cs typeface="Times New Roman"/>
              </a:rPr>
              <a:t> </a:t>
            </a:r>
            <a:r>
              <a:rPr sz="3500" i="1" spc="35" dirty="0">
                <a:latin typeface="Times New Roman"/>
                <a:cs typeface="Times New Roman"/>
              </a:rPr>
              <a:t>P</a:t>
            </a:r>
            <a:r>
              <a:rPr sz="3500" spc="35" dirty="0">
                <a:latin typeface="Times New Roman"/>
                <a:cs typeface="Times New Roman"/>
              </a:rPr>
              <a:t>(</a:t>
            </a:r>
            <a:r>
              <a:rPr sz="3500" i="1" spc="35" dirty="0">
                <a:latin typeface="Times New Roman"/>
                <a:cs typeface="Times New Roman"/>
              </a:rPr>
              <a:t>e</a:t>
            </a:r>
            <a:r>
              <a:rPr sz="3500" spc="35" dirty="0">
                <a:latin typeface="Times New Roman"/>
                <a:cs typeface="Times New Roman"/>
              </a:rPr>
              <a:t>)</a:t>
            </a:r>
            <a:r>
              <a:rPr sz="3500" spc="-110" dirty="0">
                <a:latin typeface="Times New Roman"/>
                <a:cs typeface="Times New Roman"/>
              </a:rPr>
              <a:t> </a:t>
            </a:r>
            <a:r>
              <a:rPr sz="3500" spc="25" dirty="0">
                <a:latin typeface="Symbol"/>
                <a:cs typeface="Symbol"/>
              </a:rPr>
              <a:t></a:t>
            </a:r>
            <a:r>
              <a:rPr sz="3500" spc="-484" dirty="0">
                <a:latin typeface="Times New Roman"/>
                <a:cs typeface="Times New Roman"/>
              </a:rPr>
              <a:t> </a:t>
            </a:r>
            <a:r>
              <a:rPr sz="3500" spc="25" dirty="0"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  <a:p>
            <a:pPr marR="1098550" algn="ctr">
              <a:lnSpc>
                <a:spcPct val="100000"/>
              </a:lnSpc>
              <a:spcBef>
                <a:spcPts val="245"/>
              </a:spcBef>
            </a:pPr>
            <a:r>
              <a:rPr sz="2050" i="1" spc="-85" dirty="0">
                <a:latin typeface="Times New Roman"/>
                <a:cs typeface="Times New Roman"/>
              </a:rPr>
              <a:t>e</a:t>
            </a:r>
            <a:r>
              <a:rPr sz="2050" spc="-85" dirty="0">
                <a:latin typeface="Symbol"/>
                <a:cs typeface="Symbol"/>
              </a:rPr>
              <a:t></a:t>
            </a:r>
            <a:endParaRPr sz="20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Symbol"/>
              <a:cs typeface="Symbol"/>
            </a:endParaRPr>
          </a:p>
          <a:p>
            <a:pPr marL="254000" marR="17780" indent="-228600">
              <a:lnSpc>
                <a:spcPts val="2900"/>
              </a:lnSpc>
            </a:pPr>
            <a:r>
              <a:rPr sz="3000" spc="-5" dirty="0">
                <a:latin typeface="Carlito"/>
                <a:cs typeface="Carlito"/>
              </a:rPr>
              <a:t>(this is the </a:t>
            </a:r>
            <a:r>
              <a:rPr sz="3000" spc="-15" dirty="0">
                <a:latin typeface="Carlito"/>
                <a:cs typeface="Carlito"/>
              </a:rPr>
              <a:t>likelihood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20" dirty="0">
                <a:latin typeface="Carlito"/>
                <a:cs typeface="Carlito"/>
              </a:rPr>
              <a:t>“anything </a:t>
            </a:r>
            <a:r>
              <a:rPr sz="3000" spc="-25" dirty="0">
                <a:latin typeface="Carlito"/>
                <a:cs typeface="Carlito"/>
              </a:rPr>
              <a:t>happening”, </a:t>
            </a:r>
            <a:r>
              <a:rPr sz="3000" spc="-5" dirty="0">
                <a:latin typeface="Carlito"/>
                <a:cs typeface="Carlito"/>
              </a:rPr>
              <a:t>which is </a:t>
            </a:r>
            <a:r>
              <a:rPr sz="3000" spc="-20" dirty="0">
                <a:latin typeface="Carlito"/>
                <a:cs typeface="Carlito"/>
              </a:rPr>
              <a:t>always  </a:t>
            </a:r>
            <a:r>
              <a:rPr sz="3000" dirty="0">
                <a:latin typeface="Carlito"/>
                <a:cs typeface="Carlito"/>
              </a:rPr>
              <a:t>100%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certain)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600"/>
            <a:ext cx="4445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More </a:t>
            </a:r>
            <a:r>
              <a:rPr spc="-30" dirty="0"/>
              <a:t>rules…</a:t>
            </a:r>
            <a:r>
              <a:rPr spc="-25" dirty="0"/>
              <a:t> </a:t>
            </a:r>
            <a:r>
              <a:rPr spc="-3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3296477" y="2899438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117" y="0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81556"/>
            <a:ext cx="10136505" cy="44665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If A is </a:t>
            </a:r>
            <a:r>
              <a:rPr sz="3200" spc="-20" dirty="0">
                <a:latin typeface="Carlito"/>
                <a:cs typeface="Carlito"/>
              </a:rPr>
              <a:t>any </a:t>
            </a:r>
            <a:r>
              <a:rPr sz="3200" spc="-15" dirty="0">
                <a:latin typeface="Carlito"/>
                <a:cs typeface="Carlito"/>
              </a:rPr>
              <a:t>event,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probability that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b="1" spc="-145" dirty="0">
                <a:latin typeface="Trebuchet MS"/>
                <a:cs typeface="Trebuchet MS"/>
              </a:rPr>
              <a:t>does not </a:t>
            </a:r>
            <a:r>
              <a:rPr sz="3200" spc="-5" dirty="0">
                <a:latin typeface="Carlito"/>
                <a:cs typeface="Carlito"/>
              </a:rPr>
              <a:t>occur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1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probability 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complement </a:t>
            </a:r>
            <a:r>
              <a:rPr sz="3200" spc="-5" dirty="0">
                <a:latin typeface="Carlito"/>
                <a:cs typeface="Carlito"/>
              </a:rPr>
              <a:t>of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A:</a:t>
            </a:r>
            <a:endParaRPr sz="3200">
              <a:latin typeface="Carlito"/>
              <a:cs typeface="Carlito"/>
            </a:endParaRPr>
          </a:p>
          <a:p>
            <a:pPr marR="3691890" algn="ctr">
              <a:lnSpc>
                <a:spcPct val="100000"/>
              </a:lnSpc>
              <a:spcBef>
                <a:spcPts val="1115"/>
              </a:spcBef>
            </a:pPr>
            <a:r>
              <a:rPr sz="3150" i="1" spc="40" dirty="0">
                <a:latin typeface="Times New Roman"/>
                <a:cs typeface="Times New Roman"/>
              </a:rPr>
              <a:t>P</a:t>
            </a:r>
            <a:r>
              <a:rPr sz="3150" spc="40" dirty="0">
                <a:latin typeface="Times New Roman"/>
                <a:cs typeface="Times New Roman"/>
              </a:rPr>
              <a:t>(</a:t>
            </a:r>
            <a:r>
              <a:rPr sz="3150" spc="-465" dirty="0">
                <a:latin typeface="Times New Roman"/>
                <a:cs typeface="Times New Roman"/>
              </a:rPr>
              <a:t> </a:t>
            </a:r>
            <a:r>
              <a:rPr sz="3150" i="1" spc="-35" dirty="0">
                <a:latin typeface="Times New Roman"/>
                <a:cs typeface="Times New Roman"/>
              </a:rPr>
              <a:t>A</a:t>
            </a:r>
            <a:r>
              <a:rPr sz="3150" spc="-35" dirty="0">
                <a:latin typeface="Times New Roman"/>
                <a:cs typeface="Times New Roman"/>
              </a:rPr>
              <a:t>)</a:t>
            </a:r>
            <a:r>
              <a:rPr sz="3150" spc="-65" dirty="0">
                <a:latin typeface="Times New Roman"/>
                <a:cs typeface="Times New Roman"/>
              </a:rPr>
              <a:t> </a:t>
            </a:r>
            <a:r>
              <a:rPr sz="3150" spc="-15" dirty="0">
                <a:latin typeface="Symbol"/>
                <a:cs typeface="Symbol"/>
              </a:rPr>
              <a:t></a:t>
            </a:r>
            <a:r>
              <a:rPr sz="3150" spc="-40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1</a:t>
            </a:r>
            <a:r>
              <a:rPr sz="3150" spc="110" dirty="0">
                <a:latin typeface="Symbol"/>
                <a:cs typeface="Symbol"/>
              </a:rPr>
              <a:t></a:t>
            </a:r>
            <a:r>
              <a:rPr sz="3150" spc="-150" dirty="0">
                <a:latin typeface="Times New Roman"/>
                <a:cs typeface="Times New Roman"/>
              </a:rPr>
              <a:t> </a:t>
            </a:r>
            <a:r>
              <a:rPr sz="3150" i="1" spc="35" dirty="0">
                <a:latin typeface="Times New Roman"/>
                <a:cs typeface="Times New Roman"/>
              </a:rPr>
              <a:t>P</a:t>
            </a:r>
            <a:r>
              <a:rPr sz="3150" spc="35" dirty="0">
                <a:latin typeface="Times New Roman"/>
                <a:cs typeface="Times New Roman"/>
              </a:rPr>
              <a:t>(</a:t>
            </a:r>
            <a:r>
              <a:rPr sz="3150" spc="-455" dirty="0">
                <a:latin typeface="Times New Roman"/>
                <a:cs typeface="Times New Roman"/>
              </a:rPr>
              <a:t> </a:t>
            </a:r>
            <a:r>
              <a:rPr sz="3150" i="1" spc="-40" dirty="0">
                <a:latin typeface="Times New Roman"/>
                <a:cs typeface="Times New Roman"/>
              </a:rPr>
              <a:t>A</a:t>
            </a:r>
            <a:r>
              <a:rPr sz="3150" spc="-40" dirty="0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200" spc="-5" dirty="0">
                <a:latin typeface="Carlito"/>
                <a:cs typeface="Carlito"/>
              </a:rPr>
              <a:t>i.e.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likelihood </a:t>
            </a:r>
            <a:r>
              <a:rPr sz="3200" spc="-5" dirty="0">
                <a:latin typeface="Carlito"/>
                <a:cs typeface="Carlito"/>
              </a:rPr>
              <a:t>that anything which </a:t>
            </a:r>
            <a:r>
              <a:rPr sz="3200" dirty="0">
                <a:latin typeface="Carlito"/>
                <a:cs typeface="Carlito"/>
              </a:rPr>
              <a:t>is not in A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happens.</a:t>
            </a:r>
            <a:endParaRPr sz="3200">
              <a:latin typeface="Carlito"/>
              <a:cs typeface="Carlito"/>
            </a:endParaRPr>
          </a:p>
          <a:p>
            <a:pPr marL="241300" marR="299085" indent="-228600">
              <a:lnSpc>
                <a:spcPts val="3500"/>
              </a:lnSpc>
              <a:spcBef>
                <a:spcPts val="10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Impossible </a:t>
            </a:r>
            <a:r>
              <a:rPr sz="3200" spc="-15" dirty="0">
                <a:latin typeface="Carlito"/>
                <a:cs typeface="Carlito"/>
              </a:rPr>
              <a:t>events are </a:t>
            </a:r>
            <a:r>
              <a:rPr sz="3200" spc="-5" dirty="0">
                <a:latin typeface="Carlito"/>
                <a:cs typeface="Carlito"/>
              </a:rPr>
              <a:t>those which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not </a:t>
            </a:r>
            <a:r>
              <a:rPr sz="3200" dirty="0">
                <a:latin typeface="Carlito"/>
                <a:cs typeface="Carlito"/>
              </a:rPr>
              <a:t>in Ω. </a:t>
            </a:r>
            <a:r>
              <a:rPr sz="3200" spc="-10" dirty="0">
                <a:latin typeface="Carlito"/>
                <a:cs typeface="Carlito"/>
              </a:rPr>
              <a:t>They </a:t>
            </a:r>
            <a:r>
              <a:rPr sz="3200" spc="-20" dirty="0">
                <a:latin typeface="Carlito"/>
                <a:cs typeface="Carlito"/>
              </a:rPr>
              <a:t>have  </a:t>
            </a:r>
            <a:r>
              <a:rPr sz="3200" spc="-5" dirty="0">
                <a:latin typeface="Carlito"/>
                <a:cs typeface="Carlito"/>
              </a:rPr>
              <a:t>probability of </a:t>
            </a:r>
            <a:r>
              <a:rPr sz="3200" dirty="0">
                <a:latin typeface="Carlito"/>
                <a:cs typeface="Carlito"/>
              </a:rPr>
              <a:t>0.</a:t>
            </a:r>
            <a:endParaRPr sz="3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rlito"/>
                <a:cs typeface="Carlito"/>
              </a:rPr>
              <a:t>For </a:t>
            </a:r>
            <a:r>
              <a:rPr sz="3200" spc="-20" dirty="0">
                <a:latin typeface="Carlito"/>
                <a:cs typeface="Carlito"/>
              </a:rPr>
              <a:t>any event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A:</a:t>
            </a:r>
            <a:endParaRPr sz="3200">
              <a:latin typeface="Carlito"/>
              <a:cs typeface="Carlito"/>
            </a:endParaRPr>
          </a:p>
          <a:p>
            <a:pPr marR="3667760" algn="ctr">
              <a:lnSpc>
                <a:spcPct val="100000"/>
              </a:lnSpc>
              <a:spcBef>
                <a:spcPts val="1315"/>
              </a:spcBef>
            </a:pPr>
            <a:r>
              <a:rPr sz="3500" i="1" spc="30" dirty="0">
                <a:latin typeface="Times New Roman"/>
                <a:cs typeface="Times New Roman"/>
              </a:rPr>
              <a:t>P</a:t>
            </a:r>
            <a:r>
              <a:rPr sz="3500" spc="30" dirty="0">
                <a:latin typeface="Times New Roman"/>
                <a:cs typeface="Times New Roman"/>
              </a:rPr>
              <a:t>(</a:t>
            </a:r>
            <a:r>
              <a:rPr sz="3500" spc="-530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A</a:t>
            </a:r>
            <a:r>
              <a:rPr sz="3500" spc="-50" dirty="0">
                <a:latin typeface="Times New Roman"/>
                <a:cs typeface="Times New Roman"/>
              </a:rPr>
              <a:t>)</a:t>
            </a:r>
            <a:r>
              <a:rPr sz="3500" spc="-475" dirty="0">
                <a:latin typeface="Times New Roman"/>
                <a:cs typeface="Times New Roman"/>
              </a:rPr>
              <a:t> </a:t>
            </a:r>
            <a:r>
              <a:rPr sz="3500" spc="-95" dirty="0">
                <a:latin typeface="Symbol"/>
                <a:cs typeface="Symbol"/>
              </a:rPr>
              <a:t></a:t>
            </a:r>
            <a:r>
              <a:rPr sz="3500" spc="-95" dirty="0">
                <a:latin typeface="Times New Roman"/>
                <a:cs typeface="Times New Roman"/>
              </a:rPr>
              <a:t>[0,1]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5733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Throwing </a:t>
            </a:r>
            <a:r>
              <a:rPr spc="-40" dirty="0"/>
              <a:t>a</a:t>
            </a:r>
            <a:r>
              <a:rPr spc="35" dirty="0"/>
              <a:t> </a:t>
            </a:r>
            <a:r>
              <a:rPr spc="-20" dirty="0"/>
              <a:t>dice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847"/>
            <a:ext cx="8519795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89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300" dirty="0">
                <a:latin typeface="Carlito"/>
                <a:cs typeface="Carlito"/>
              </a:rPr>
              <a:t>A =</a:t>
            </a:r>
            <a:r>
              <a:rPr sz="3300" spc="-5" dirty="0">
                <a:latin typeface="Carlito"/>
                <a:cs typeface="Carlito"/>
              </a:rPr>
              <a:t> </a:t>
            </a:r>
            <a:r>
              <a:rPr sz="3300" dirty="0">
                <a:latin typeface="Carlito"/>
                <a:cs typeface="Carlito"/>
              </a:rPr>
              <a:t>{4}</a:t>
            </a:r>
            <a:endParaRPr sz="3300">
              <a:latin typeface="Carlito"/>
              <a:cs typeface="Carlito"/>
            </a:endParaRPr>
          </a:p>
          <a:p>
            <a:pPr marL="241300" indent="-228600">
              <a:lnSpc>
                <a:spcPts val="3560"/>
              </a:lnSpc>
              <a:buFont typeface="Arial"/>
              <a:buChar char="•"/>
              <a:tabLst>
                <a:tab pos="241300" algn="l"/>
              </a:tabLst>
            </a:pPr>
            <a:r>
              <a:rPr sz="3300" spc="-10" dirty="0">
                <a:latin typeface="Carlito"/>
                <a:cs typeface="Carlito"/>
              </a:rPr>
              <a:t>Probability </a:t>
            </a:r>
            <a:r>
              <a:rPr sz="3300" spc="-15" dirty="0">
                <a:latin typeface="Carlito"/>
                <a:cs typeface="Carlito"/>
              </a:rPr>
              <a:t>that </a:t>
            </a:r>
            <a:r>
              <a:rPr sz="3300" dirty="0">
                <a:latin typeface="Carlito"/>
                <a:cs typeface="Carlito"/>
              </a:rPr>
              <a:t>A </a:t>
            </a:r>
            <a:r>
              <a:rPr sz="3300" spc="-5" dirty="0">
                <a:latin typeface="Carlito"/>
                <a:cs typeface="Carlito"/>
              </a:rPr>
              <a:t>does not</a:t>
            </a:r>
            <a:r>
              <a:rPr sz="3300" spc="15" dirty="0">
                <a:latin typeface="Carlito"/>
                <a:cs typeface="Carlito"/>
              </a:rPr>
              <a:t> </a:t>
            </a:r>
            <a:r>
              <a:rPr sz="3300" spc="-5" dirty="0">
                <a:latin typeface="Carlito"/>
                <a:cs typeface="Carlito"/>
              </a:rPr>
              <a:t>occur</a:t>
            </a:r>
            <a:endParaRPr sz="3300">
              <a:latin typeface="Carlito"/>
              <a:cs typeface="Carlito"/>
            </a:endParaRPr>
          </a:p>
          <a:p>
            <a:pPr marL="698500" lvl="1" indent="-228600">
              <a:lnSpc>
                <a:spcPts val="3020"/>
              </a:lnSpc>
              <a:buFont typeface="Arial"/>
              <a:buChar char="•"/>
              <a:tabLst>
                <a:tab pos="698500" algn="l"/>
              </a:tabLst>
            </a:pPr>
            <a:r>
              <a:rPr sz="3000" spc="-10" dirty="0">
                <a:latin typeface="Carlito"/>
                <a:cs typeface="Carlito"/>
              </a:rPr>
              <a:t>complement </a:t>
            </a:r>
            <a:r>
              <a:rPr sz="3000" dirty="0">
                <a:latin typeface="Carlito"/>
                <a:cs typeface="Carlito"/>
              </a:rPr>
              <a:t>of A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B = </a:t>
            </a:r>
            <a:r>
              <a:rPr sz="3000" spc="-5" dirty="0">
                <a:latin typeface="Carlito"/>
                <a:cs typeface="Carlito"/>
              </a:rPr>
              <a:t>{1, </a:t>
            </a:r>
            <a:r>
              <a:rPr sz="3000" dirty="0">
                <a:latin typeface="Carlito"/>
                <a:cs typeface="Carlito"/>
              </a:rPr>
              <a:t>2, 3, 5,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6}</a:t>
            </a:r>
            <a:endParaRPr sz="3000">
              <a:latin typeface="Carlito"/>
              <a:cs typeface="Carlito"/>
            </a:endParaRPr>
          </a:p>
          <a:p>
            <a:pPr marL="698500" lvl="1" indent="-228600">
              <a:lnSpc>
                <a:spcPts val="3050"/>
              </a:lnSpc>
              <a:buFont typeface="Arial"/>
              <a:buChar char="•"/>
              <a:tabLst>
                <a:tab pos="698500" algn="l"/>
              </a:tabLst>
            </a:pPr>
            <a:r>
              <a:rPr sz="3000" dirty="0">
                <a:latin typeface="Carlito"/>
                <a:cs typeface="Carlito"/>
              </a:rPr>
              <a:t>P(B) =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5/6</a:t>
            </a:r>
            <a:endParaRPr sz="3000">
              <a:latin typeface="Carlito"/>
              <a:cs typeface="Carlito"/>
            </a:endParaRPr>
          </a:p>
          <a:p>
            <a:pPr marL="698500" lvl="1" indent="-228600">
              <a:lnSpc>
                <a:spcPts val="3000"/>
              </a:lnSpc>
              <a:buFont typeface="Arial"/>
              <a:buChar char="•"/>
              <a:tabLst>
                <a:tab pos="698500" algn="l"/>
              </a:tabLst>
            </a:pPr>
            <a:r>
              <a:rPr sz="3000" dirty="0">
                <a:latin typeface="Carlito"/>
                <a:cs typeface="Carlito"/>
              </a:rPr>
              <a:t>P(A) =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1/6</a:t>
            </a:r>
            <a:endParaRPr sz="3000">
              <a:latin typeface="Carlito"/>
              <a:cs typeface="Carlito"/>
            </a:endParaRPr>
          </a:p>
          <a:p>
            <a:pPr marL="698500" lvl="1" indent="-228600">
              <a:lnSpc>
                <a:spcPts val="3300"/>
              </a:lnSpc>
              <a:buFont typeface="Arial"/>
              <a:buChar char="•"/>
              <a:tabLst>
                <a:tab pos="698500" algn="l"/>
              </a:tabLst>
            </a:pPr>
            <a:r>
              <a:rPr sz="3000" dirty="0">
                <a:latin typeface="Carlito"/>
                <a:cs typeface="Carlito"/>
              </a:rPr>
              <a:t>P(B) = 1 –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P(A)</a:t>
            </a:r>
            <a:endParaRPr sz="3000">
              <a:latin typeface="Carlito"/>
              <a:cs typeface="Carlito"/>
            </a:endParaRPr>
          </a:p>
          <a:p>
            <a:pPr marL="241300" indent="-228600">
              <a:lnSpc>
                <a:spcPts val="3679"/>
              </a:lnSpc>
              <a:spcBef>
                <a:spcPts val="2795"/>
              </a:spcBef>
              <a:buFont typeface="Arial"/>
              <a:buChar char="•"/>
              <a:tabLst>
                <a:tab pos="241300" algn="l"/>
              </a:tabLst>
            </a:pPr>
            <a:r>
              <a:rPr sz="3300" spc="-10" dirty="0">
                <a:latin typeface="Carlito"/>
                <a:cs typeface="Carlito"/>
              </a:rPr>
              <a:t>Probability </a:t>
            </a:r>
            <a:r>
              <a:rPr sz="3300" spc="-15" dirty="0">
                <a:latin typeface="Carlito"/>
                <a:cs typeface="Carlito"/>
              </a:rPr>
              <a:t>that </a:t>
            </a:r>
            <a:r>
              <a:rPr sz="3300" spc="-5" dirty="0">
                <a:latin typeface="Carlito"/>
                <a:cs typeface="Carlito"/>
              </a:rPr>
              <a:t>the </a:t>
            </a:r>
            <a:r>
              <a:rPr sz="3300" spc="-15" dirty="0">
                <a:latin typeface="Carlito"/>
                <a:cs typeface="Carlito"/>
              </a:rPr>
              <a:t>outcome </a:t>
            </a:r>
            <a:r>
              <a:rPr sz="3300" spc="-5" dirty="0">
                <a:latin typeface="Carlito"/>
                <a:cs typeface="Carlito"/>
              </a:rPr>
              <a:t>of </a:t>
            </a:r>
            <a:r>
              <a:rPr sz="3300" spc="-10" dirty="0">
                <a:latin typeface="Carlito"/>
                <a:cs typeface="Carlito"/>
              </a:rPr>
              <a:t>rolling </a:t>
            </a:r>
            <a:r>
              <a:rPr sz="3300" dirty="0">
                <a:latin typeface="Carlito"/>
                <a:cs typeface="Carlito"/>
              </a:rPr>
              <a:t>a dice is</a:t>
            </a:r>
            <a:r>
              <a:rPr sz="3300" spc="65" dirty="0">
                <a:latin typeface="Carlito"/>
                <a:cs typeface="Carlito"/>
              </a:rPr>
              <a:t> </a:t>
            </a:r>
            <a:r>
              <a:rPr sz="3300" dirty="0">
                <a:latin typeface="Carlito"/>
                <a:cs typeface="Carlito"/>
              </a:rPr>
              <a:t>8</a:t>
            </a:r>
            <a:endParaRPr sz="3300">
              <a:latin typeface="Carlito"/>
              <a:cs typeface="Carlito"/>
            </a:endParaRPr>
          </a:p>
          <a:p>
            <a:pPr marL="698500" lvl="1" indent="-228600">
              <a:lnSpc>
                <a:spcPts val="3020"/>
              </a:lnSpc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rlito"/>
                <a:cs typeface="Carlito"/>
              </a:rPr>
              <a:t>Impossible!</a:t>
            </a:r>
            <a:endParaRPr sz="3000">
              <a:latin typeface="Carlito"/>
              <a:cs typeface="Carlito"/>
            </a:endParaRPr>
          </a:p>
          <a:p>
            <a:pPr marL="698500" lvl="1" indent="-228600">
              <a:lnSpc>
                <a:spcPts val="3300"/>
              </a:lnSpc>
              <a:buFont typeface="Arial"/>
              <a:buChar char="•"/>
              <a:tabLst>
                <a:tab pos="698500" algn="l"/>
              </a:tabLst>
            </a:pPr>
            <a:r>
              <a:rPr sz="3000" dirty="0">
                <a:latin typeface="Carlito"/>
                <a:cs typeface="Carlito"/>
              </a:rPr>
              <a:t>P </a:t>
            </a:r>
            <a:r>
              <a:rPr sz="3000" spc="-5" dirty="0">
                <a:latin typeface="Carlito"/>
                <a:cs typeface="Carlito"/>
              </a:rPr>
              <a:t>({8}) </a:t>
            </a:r>
            <a:r>
              <a:rPr sz="3000" dirty="0">
                <a:latin typeface="Carlito"/>
                <a:cs typeface="Carlito"/>
              </a:rPr>
              <a:t>=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0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4800"/>
            <a:ext cx="5982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More complex</a:t>
            </a:r>
            <a:r>
              <a:rPr spc="-40" dirty="0"/>
              <a:t> </a:t>
            </a:r>
            <a:r>
              <a:rPr spc="-35" dirty="0"/>
              <a:t>outcomes…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847"/>
            <a:ext cx="7559675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69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300" spc="-50" dirty="0">
                <a:latin typeface="Carlito"/>
                <a:cs typeface="Carlito"/>
              </a:rPr>
              <a:t>Here’s </a:t>
            </a:r>
            <a:r>
              <a:rPr sz="3300" spc="-5" dirty="0">
                <a:latin typeface="Carlito"/>
                <a:cs typeface="Carlito"/>
              </a:rPr>
              <a:t>an </a:t>
            </a:r>
            <a:r>
              <a:rPr sz="3300" spc="-20" dirty="0">
                <a:latin typeface="Carlito"/>
                <a:cs typeface="Carlito"/>
              </a:rPr>
              <a:t>even </a:t>
            </a:r>
            <a:r>
              <a:rPr sz="3300" spc="-15" dirty="0">
                <a:latin typeface="Carlito"/>
                <a:cs typeface="Carlito"/>
              </a:rPr>
              <a:t>more complicated</a:t>
            </a:r>
            <a:r>
              <a:rPr sz="3300" spc="105" dirty="0">
                <a:latin typeface="Carlito"/>
                <a:cs typeface="Carlito"/>
              </a:rPr>
              <a:t> </a:t>
            </a:r>
            <a:r>
              <a:rPr sz="3300" spc="-20" dirty="0">
                <a:latin typeface="Carlito"/>
                <a:cs typeface="Carlito"/>
              </a:rPr>
              <a:t>example:</a:t>
            </a:r>
            <a:endParaRPr sz="3300">
              <a:latin typeface="Carlito"/>
              <a:cs typeface="Carlito"/>
            </a:endParaRPr>
          </a:p>
          <a:p>
            <a:pPr marL="698500" lvl="1" indent="-228600">
              <a:lnSpc>
                <a:spcPts val="3030"/>
              </a:lnSpc>
              <a:buFont typeface="Arial"/>
              <a:buChar char="•"/>
              <a:tabLst>
                <a:tab pos="698500" algn="l"/>
              </a:tabLst>
            </a:pPr>
            <a:r>
              <a:rPr sz="3000" spc="-75" dirty="0">
                <a:latin typeface="Carlito"/>
                <a:cs typeface="Carlito"/>
              </a:rPr>
              <a:t>You </a:t>
            </a:r>
            <a:r>
              <a:rPr sz="3000" spc="-5" dirty="0">
                <a:latin typeface="Carlito"/>
                <a:cs typeface="Carlito"/>
              </a:rPr>
              <a:t>flip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coin</a:t>
            </a:r>
            <a:r>
              <a:rPr sz="3000" spc="3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twice.</a:t>
            </a:r>
            <a:endParaRPr sz="3000">
              <a:latin typeface="Carlito"/>
              <a:cs typeface="Carlito"/>
            </a:endParaRPr>
          </a:p>
          <a:p>
            <a:pPr marL="698500" lvl="1" indent="-228600">
              <a:lnSpc>
                <a:spcPts val="3090"/>
              </a:lnSpc>
              <a:buFont typeface="Arial"/>
              <a:buChar char="•"/>
              <a:tabLst>
                <a:tab pos="698500" algn="l"/>
              </a:tabLst>
            </a:pPr>
            <a:r>
              <a:rPr sz="3000" spc="-10" dirty="0">
                <a:latin typeface="Carlito"/>
                <a:cs typeface="Carlito"/>
              </a:rPr>
              <a:t>Possible </a:t>
            </a:r>
            <a:r>
              <a:rPr sz="3000" spc="-15" dirty="0">
                <a:latin typeface="Carlito"/>
                <a:cs typeface="Carlito"/>
              </a:rPr>
              <a:t>outcomes </a:t>
            </a:r>
            <a:r>
              <a:rPr sz="3000" spc="-10" dirty="0">
                <a:latin typeface="Carlito"/>
                <a:cs typeface="Carlito"/>
              </a:rPr>
              <a:t>(order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irrelevant):</a:t>
            </a:r>
            <a:endParaRPr sz="3000">
              <a:latin typeface="Carlito"/>
              <a:cs typeface="Carlito"/>
            </a:endParaRPr>
          </a:p>
          <a:p>
            <a:pPr marL="1155700" lvl="2" indent="-229235">
              <a:lnSpc>
                <a:spcPts val="2910"/>
              </a:lnSpc>
              <a:buFont typeface="Arial"/>
              <a:buChar char="•"/>
              <a:tabLst>
                <a:tab pos="1155700" algn="l"/>
              </a:tabLst>
            </a:pPr>
            <a:r>
              <a:rPr sz="2600" dirty="0">
                <a:latin typeface="Carlito"/>
                <a:cs typeface="Carlito"/>
              </a:rPr>
              <a:t>2 </a:t>
            </a:r>
            <a:r>
              <a:rPr sz="2600" spc="-5" dirty="0">
                <a:latin typeface="Carlito"/>
                <a:cs typeface="Carlito"/>
              </a:rPr>
              <a:t>heads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(HH)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39" y="3256789"/>
            <a:ext cx="262255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90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1 </a:t>
            </a:r>
            <a:r>
              <a:rPr sz="2600" spc="-5" dirty="0">
                <a:latin typeface="Carlito"/>
                <a:cs typeface="Carlito"/>
              </a:rPr>
              <a:t>head, </a:t>
            </a:r>
            <a:r>
              <a:rPr sz="2600" dirty="0">
                <a:latin typeface="Carlito"/>
                <a:cs typeface="Carlito"/>
              </a:rPr>
              <a:t>1 </a:t>
            </a:r>
            <a:r>
              <a:rPr sz="2600" spc="-10" dirty="0">
                <a:latin typeface="Carlito"/>
                <a:cs typeface="Carlito"/>
              </a:rPr>
              <a:t>tail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(HT)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ts val="2905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2 </a:t>
            </a:r>
            <a:r>
              <a:rPr sz="2600" spc="-10" dirty="0">
                <a:latin typeface="Carlito"/>
                <a:cs typeface="Carlito"/>
              </a:rPr>
              <a:t>tails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5" dirty="0">
                <a:latin typeface="Carlito"/>
                <a:cs typeface="Carlito"/>
              </a:rPr>
              <a:t>(TT)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932679"/>
            <a:ext cx="417766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6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300" spc="-15" dirty="0">
                <a:latin typeface="Carlito"/>
                <a:cs typeface="Carlito"/>
              </a:rPr>
              <a:t>Are </a:t>
            </a:r>
            <a:r>
              <a:rPr sz="3300" spc="-10" dirty="0">
                <a:latin typeface="Carlito"/>
                <a:cs typeface="Carlito"/>
              </a:rPr>
              <a:t>they </a:t>
            </a:r>
            <a:r>
              <a:rPr sz="3300" dirty="0">
                <a:latin typeface="Carlito"/>
                <a:cs typeface="Carlito"/>
              </a:rPr>
              <a:t>equally</a:t>
            </a:r>
            <a:r>
              <a:rPr sz="3300" spc="-50" dirty="0">
                <a:latin typeface="Carlito"/>
                <a:cs typeface="Carlito"/>
              </a:rPr>
              <a:t> </a:t>
            </a:r>
            <a:r>
              <a:rPr sz="3300" spc="-20" dirty="0">
                <a:latin typeface="Carlito"/>
                <a:cs typeface="Carlito"/>
              </a:rPr>
              <a:t>likely?</a:t>
            </a:r>
            <a:endParaRPr sz="3300">
              <a:latin typeface="Carlito"/>
              <a:cs typeface="Carlito"/>
            </a:endParaRPr>
          </a:p>
          <a:p>
            <a:pPr marL="698500" lvl="1" indent="-228600">
              <a:lnSpc>
                <a:spcPts val="3320"/>
              </a:lnSpc>
              <a:buFont typeface="Arial"/>
              <a:buChar char="•"/>
              <a:tabLst>
                <a:tab pos="698500" algn="l"/>
              </a:tabLst>
            </a:pPr>
            <a:r>
              <a:rPr sz="3000" dirty="0">
                <a:solidFill>
                  <a:srgbClr val="ED7D31"/>
                </a:solidFill>
                <a:latin typeface="Carlito"/>
                <a:cs typeface="Carlito"/>
              </a:rPr>
              <a:t>No!</a:t>
            </a:r>
            <a:endParaRPr sz="3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63285" y="3028772"/>
            <a:ext cx="7495540" cy="1927860"/>
            <a:chOff x="3863285" y="3028772"/>
            <a:chExt cx="7495540" cy="1927860"/>
          </a:xfrm>
        </p:grpSpPr>
        <p:sp>
          <p:nvSpPr>
            <p:cNvPr id="7" name="object 7"/>
            <p:cNvSpPr/>
            <p:nvPr/>
          </p:nvSpPr>
          <p:spPr>
            <a:xfrm>
              <a:off x="3868051" y="3033534"/>
              <a:ext cx="7361555" cy="719455"/>
            </a:xfrm>
            <a:custGeom>
              <a:avLst/>
              <a:gdLst/>
              <a:ahLst/>
              <a:cxnLst/>
              <a:rect l="l" t="t" r="r" b="b"/>
              <a:pathLst>
                <a:path w="7361555" h="719454">
                  <a:moveTo>
                    <a:pt x="7361415" y="0"/>
                  </a:moveTo>
                  <a:lnTo>
                    <a:pt x="2391917" y="0"/>
                  </a:lnTo>
                  <a:lnTo>
                    <a:pt x="2391917" y="119849"/>
                  </a:lnTo>
                  <a:lnTo>
                    <a:pt x="0" y="100469"/>
                  </a:lnTo>
                  <a:lnTo>
                    <a:pt x="2391917" y="299643"/>
                  </a:lnTo>
                  <a:lnTo>
                    <a:pt x="2391917" y="719137"/>
                  </a:lnTo>
                  <a:lnTo>
                    <a:pt x="7361415" y="719137"/>
                  </a:lnTo>
                  <a:lnTo>
                    <a:pt x="736141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8048" y="3033534"/>
              <a:ext cx="7361555" cy="719455"/>
            </a:xfrm>
            <a:custGeom>
              <a:avLst/>
              <a:gdLst/>
              <a:ahLst/>
              <a:cxnLst/>
              <a:rect l="l" t="t" r="r" b="b"/>
              <a:pathLst>
                <a:path w="7361555" h="719454">
                  <a:moveTo>
                    <a:pt x="2391921" y="0"/>
                  </a:moveTo>
                  <a:lnTo>
                    <a:pt x="3220171" y="0"/>
                  </a:lnTo>
                  <a:lnTo>
                    <a:pt x="4462542" y="0"/>
                  </a:lnTo>
                  <a:lnTo>
                    <a:pt x="7361424" y="0"/>
                  </a:lnTo>
                  <a:lnTo>
                    <a:pt x="7361424" y="119857"/>
                  </a:lnTo>
                  <a:lnTo>
                    <a:pt x="7361424" y="299643"/>
                  </a:lnTo>
                  <a:lnTo>
                    <a:pt x="7361424" y="719138"/>
                  </a:lnTo>
                  <a:lnTo>
                    <a:pt x="4462542" y="719138"/>
                  </a:lnTo>
                  <a:lnTo>
                    <a:pt x="3220171" y="719138"/>
                  </a:lnTo>
                  <a:lnTo>
                    <a:pt x="2391921" y="719138"/>
                  </a:lnTo>
                  <a:lnTo>
                    <a:pt x="2391921" y="299643"/>
                  </a:lnTo>
                  <a:lnTo>
                    <a:pt x="0" y="100477"/>
                  </a:lnTo>
                  <a:lnTo>
                    <a:pt x="2391921" y="119857"/>
                  </a:lnTo>
                  <a:lnTo>
                    <a:pt x="239192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8924" y="3683139"/>
              <a:ext cx="7105015" cy="1268730"/>
            </a:xfrm>
            <a:custGeom>
              <a:avLst/>
              <a:gdLst/>
              <a:ahLst/>
              <a:cxnLst/>
              <a:rect l="l" t="t" r="r" b="b"/>
              <a:pathLst>
                <a:path w="7105015" h="1268729">
                  <a:moveTo>
                    <a:pt x="0" y="0"/>
                  </a:moveTo>
                  <a:lnTo>
                    <a:pt x="2011045" y="638644"/>
                  </a:lnTo>
                  <a:lnTo>
                    <a:pt x="2011045" y="1268704"/>
                  </a:lnTo>
                  <a:lnTo>
                    <a:pt x="7104875" y="1268704"/>
                  </a:lnTo>
                  <a:lnTo>
                    <a:pt x="7104875" y="188595"/>
                  </a:lnTo>
                  <a:lnTo>
                    <a:pt x="2011045" y="188595"/>
                  </a:lnTo>
                  <a:lnTo>
                    <a:pt x="2011045" y="368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8928" y="3683144"/>
              <a:ext cx="7105015" cy="1268730"/>
            </a:xfrm>
            <a:custGeom>
              <a:avLst/>
              <a:gdLst/>
              <a:ahLst/>
              <a:cxnLst/>
              <a:rect l="l" t="t" r="r" b="b"/>
              <a:pathLst>
                <a:path w="7105015" h="1268729">
                  <a:moveTo>
                    <a:pt x="2011041" y="188590"/>
                  </a:moveTo>
                  <a:lnTo>
                    <a:pt x="2860012" y="188590"/>
                  </a:lnTo>
                  <a:lnTo>
                    <a:pt x="4133472" y="188590"/>
                  </a:lnTo>
                  <a:lnTo>
                    <a:pt x="7104874" y="188590"/>
                  </a:lnTo>
                  <a:lnTo>
                    <a:pt x="7104874" y="368613"/>
                  </a:lnTo>
                  <a:lnTo>
                    <a:pt x="7104874" y="638641"/>
                  </a:lnTo>
                  <a:lnTo>
                    <a:pt x="7104874" y="1268710"/>
                  </a:lnTo>
                  <a:lnTo>
                    <a:pt x="4133472" y="1268710"/>
                  </a:lnTo>
                  <a:lnTo>
                    <a:pt x="2860012" y="1268710"/>
                  </a:lnTo>
                  <a:lnTo>
                    <a:pt x="2011041" y="1268710"/>
                  </a:lnTo>
                  <a:lnTo>
                    <a:pt x="2011041" y="638641"/>
                  </a:lnTo>
                  <a:lnTo>
                    <a:pt x="0" y="0"/>
                  </a:lnTo>
                  <a:lnTo>
                    <a:pt x="2011041" y="368613"/>
                  </a:lnTo>
                  <a:lnTo>
                    <a:pt x="2011041" y="1885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76046" y="3041396"/>
            <a:ext cx="4206240" cy="12293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26820" marR="73660" indent="-121412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Carlito"/>
                <a:cs typeface="Carlito"/>
              </a:rPr>
              <a:t>Only one </a:t>
            </a:r>
            <a:r>
              <a:rPr sz="2400" spc="-25" dirty="0">
                <a:latin typeface="Carlito"/>
                <a:cs typeface="Carlito"/>
              </a:rPr>
              <a:t>way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obtain </a:t>
            </a:r>
            <a:r>
              <a:rPr sz="2400" spc="-5" dirty="0">
                <a:latin typeface="Carlito"/>
                <a:cs typeface="Carlito"/>
              </a:rPr>
              <a:t>this: both  </a:t>
            </a:r>
            <a:r>
              <a:rPr sz="2400" spc="-15" dirty="0">
                <a:latin typeface="Carlito"/>
                <a:cs typeface="Carlito"/>
              </a:rPr>
              <a:t>throws </a:t>
            </a:r>
            <a:r>
              <a:rPr sz="2400" spc="-10" dirty="0">
                <a:latin typeface="Carlito"/>
                <a:cs typeface="Carlito"/>
              </a:rPr>
              <a:t>give </a:t>
            </a:r>
            <a:r>
              <a:rPr sz="2400" dirty="0">
                <a:latin typeface="Carlito"/>
                <a:cs typeface="Carlito"/>
              </a:rPr>
              <a:t>H</a:t>
            </a:r>
            <a:endParaRPr sz="24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815"/>
              </a:spcBef>
            </a:pPr>
            <a:r>
              <a:rPr sz="2400" spc="-45" dirty="0">
                <a:latin typeface="Carlito"/>
                <a:cs typeface="Carlito"/>
              </a:rPr>
              <a:t>Two </a:t>
            </a:r>
            <a:r>
              <a:rPr sz="2400" spc="-15" dirty="0">
                <a:latin typeface="Carlito"/>
                <a:cs typeface="Carlito"/>
              </a:rPr>
              <a:t>different </a:t>
            </a:r>
            <a:r>
              <a:rPr sz="2400" spc="-25" dirty="0">
                <a:latin typeface="Carlito"/>
                <a:cs typeface="Carlito"/>
              </a:rPr>
              <a:t>ways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obtain</a:t>
            </a:r>
            <a:r>
              <a:rPr sz="2400" spc="-5" dirty="0">
                <a:latin typeface="Carlito"/>
                <a:cs typeface="Carlito"/>
              </a:rPr>
              <a:t> this: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0880" y="4248404"/>
            <a:ext cx="46323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49730" marR="5080" indent="-1637664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Carlito"/>
                <a:cs typeface="Carlito"/>
              </a:rPr>
              <a:t>{throw1=H, throw2=T}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35" dirty="0">
                <a:latin typeface="Carlito"/>
                <a:cs typeface="Carlito"/>
              </a:rPr>
              <a:t>{throw1=T,  </a:t>
            </a:r>
            <a:r>
              <a:rPr sz="2400" spc="-10" dirty="0">
                <a:latin typeface="Carlito"/>
                <a:cs typeface="Carlito"/>
              </a:rPr>
              <a:t>throw2=H}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7986" y="3913341"/>
            <a:ext cx="5965825" cy="2206625"/>
            <a:chOff x="3567986" y="3913341"/>
            <a:chExt cx="5965825" cy="2206625"/>
          </a:xfrm>
        </p:grpSpPr>
        <p:sp>
          <p:nvSpPr>
            <p:cNvPr id="14" name="object 14"/>
            <p:cNvSpPr/>
            <p:nvPr/>
          </p:nvSpPr>
          <p:spPr>
            <a:xfrm>
              <a:off x="3572763" y="3918102"/>
              <a:ext cx="5956300" cy="2197100"/>
            </a:xfrm>
            <a:custGeom>
              <a:avLst/>
              <a:gdLst/>
              <a:ahLst/>
              <a:cxnLst/>
              <a:rect l="l" t="t" r="r" b="b"/>
              <a:pathLst>
                <a:path w="5956300" h="2197100">
                  <a:moveTo>
                    <a:pt x="0" y="0"/>
                  </a:moveTo>
                  <a:lnTo>
                    <a:pt x="2406548" y="1477632"/>
                  </a:lnTo>
                  <a:lnTo>
                    <a:pt x="1696605" y="1477632"/>
                  </a:lnTo>
                  <a:lnTo>
                    <a:pt x="1696605" y="2196765"/>
                  </a:lnTo>
                  <a:lnTo>
                    <a:pt x="5956249" y="2196765"/>
                  </a:lnTo>
                  <a:lnTo>
                    <a:pt x="5956249" y="1477632"/>
                  </a:lnTo>
                  <a:lnTo>
                    <a:pt x="3471456" y="1477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2748" y="3918103"/>
              <a:ext cx="5956300" cy="2197100"/>
            </a:xfrm>
            <a:custGeom>
              <a:avLst/>
              <a:gdLst/>
              <a:ahLst/>
              <a:cxnLst/>
              <a:rect l="l" t="t" r="r" b="b"/>
              <a:pathLst>
                <a:path w="5956300" h="2197100">
                  <a:moveTo>
                    <a:pt x="1696620" y="1477630"/>
                  </a:moveTo>
                  <a:lnTo>
                    <a:pt x="2406560" y="1477630"/>
                  </a:lnTo>
                  <a:lnTo>
                    <a:pt x="0" y="0"/>
                  </a:lnTo>
                  <a:lnTo>
                    <a:pt x="3471471" y="1477630"/>
                  </a:lnTo>
                  <a:lnTo>
                    <a:pt x="5956263" y="1477630"/>
                  </a:lnTo>
                  <a:lnTo>
                    <a:pt x="5956263" y="1597486"/>
                  </a:lnTo>
                  <a:lnTo>
                    <a:pt x="5956263" y="1777274"/>
                  </a:lnTo>
                  <a:lnTo>
                    <a:pt x="5956263" y="2196769"/>
                  </a:lnTo>
                  <a:lnTo>
                    <a:pt x="3471471" y="2196769"/>
                  </a:lnTo>
                  <a:lnTo>
                    <a:pt x="2406560" y="2196769"/>
                  </a:lnTo>
                  <a:lnTo>
                    <a:pt x="1696620" y="2196769"/>
                  </a:lnTo>
                  <a:lnTo>
                    <a:pt x="1696620" y="1777274"/>
                  </a:lnTo>
                  <a:lnTo>
                    <a:pt x="1696620" y="1597486"/>
                  </a:lnTo>
                  <a:lnTo>
                    <a:pt x="1696620" y="14776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55957" y="5403596"/>
            <a:ext cx="34874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96265" marR="5080" indent="-58420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Carlito"/>
                <a:cs typeface="Carlito"/>
              </a:rPr>
              <a:t>Only one </a:t>
            </a:r>
            <a:r>
              <a:rPr sz="2400" spc="-25" dirty="0">
                <a:latin typeface="Carlito"/>
                <a:cs typeface="Carlito"/>
              </a:rPr>
              <a:t>way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obtain </a:t>
            </a:r>
            <a:r>
              <a:rPr sz="2400" spc="-5" dirty="0">
                <a:latin typeface="Carlito"/>
                <a:cs typeface="Carlito"/>
              </a:rPr>
              <a:t>this:  both </a:t>
            </a:r>
            <a:r>
              <a:rPr sz="2400" spc="-15" dirty="0">
                <a:latin typeface="Carlito"/>
                <a:cs typeface="Carlito"/>
              </a:rPr>
              <a:t>throws </a:t>
            </a:r>
            <a:r>
              <a:rPr sz="2400" spc="-10" dirty="0">
                <a:latin typeface="Carlito"/>
                <a:cs typeface="Carlito"/>
              </a:rPr>
              <a:t>give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37357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Probability</a:t>
            </a:r>
            <a:r>
              <a:rPr spc="-30" dirty="0"/>
              <a:t> </a:t>
            </a:r>
            <a:r>
              <a:rPr spc="-9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74776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75" dirty="0">
                <a:latin typeface="Trebuchet MS"/>
                <a:cs typeface="Trebuchet MS"/>
              </a:rPr>
              <a:t>Tree </a:t>
            </a:r>
            <a:r>
              <a:rPr sz="2800" b="1" spc="-140" dirty="0">
                <a:latin typeface="Trebuchet MS"/>
                <a:cs typeface="Trebuchet MS"/>
              </a:rPr>
              <a:t>diagram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dirty="0">
                <a:latin typeface="Carlito"/>
                <a:cs typeface="Carlito"/>
              </a:rPr>
              <a:t>be </a:t>
            </a: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represent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probability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space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Four </a:t>
            </a:r>
            <a:r>
              <a:rPr sz="2800" spc="-5" dirty="0">
                <a:latin typeface="Carlito"/>
                <a:cs typeface="Carlito"/>
              </a:rPr>
              <a:t>equally </a:t>
            </a:r>
            <a:r>
              <a:rPr sz="2800" spc="-20" dirty="0">
                <a:latin typeface="Carlito"/>
                <a:cs typeface="Carlito"/>
              </a:rPr>
              <a:t>likely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outcomes: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6577" y="3363469"/>
            <a:ext cx="2736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H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7627" y="2724637"/>
            <a:ext cx="863600" cy="10610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00" b="1" spc="-85" dirty="0">
                <a:solidFill>
                  <a:srgbClr val="ED7D31"/>
                </a:solidFill>
                <a:latin typeface="Trebuchet MS"/>
                <a:cs typeface="Trebuchet MS"/>
              </a:rPr>
              <a:t>ou</a:t>
            </a:r>
            <a:r>
              <a:rPr sz="1800" b="1" spc="-114" dirty="0">
                <a:solidFill>
                  <a:srgbClr val="ED7D31"/>
                </a:solidFill>
                <a:latin typeface="Trebuchet MS"/>
                <a:cs typeface="Trebuchet MS"/>
              </a:rPr>
              <a:t>t</a:t>
            </a:r>
            <a:r>
              <a:rPr sz="1800" b="1" spc="-185" dirty="0">
                <a:solidFill>
                  <a:srgbClr val="ED7D31"/>
                </a:solidFill>
                <a:latin typeface="Trebuchet MS"/>
                <a:cs typeface="Trebuchet MS"/>
              </a:rPr>
              <a:t>c</a:t>
            </a:r>
            <a:r>
              <a:rPr sz="1800" b="1" spc="-65" dirty="0">
                <a:solidFill>
                  <a:srgbClr val="ED7D31"/>
                </a:solidFill>
                <a:latin typeface="Trebuchet MS"/>
                <a:cs typeface="Trebuchet MS"/>
              </a:rPr>
              <a:t>o</a:t>
            </a:r>
            <a:r>
              <a:rPr sz="1800" b="1" spc="-85" dirty="0">
                <a:solidFill>
                  <a:srgbClr val="ED7D31"/>
                </a:solidFill>
                <a:latin typeface="Trebuchet MS"/>
                <a:cs typeface="Trebuchet MS"/>
              </a:rPr>
              <a:t>m</a:t>
            </a:r>
            <a:r>
              <a:rPr sz="1800" b="1" spc="-130" dirty="0">
                <a:solidFill>
                  <a:srgbClr val="ED7D31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48895">
              <a:lnSpc>
                <a:spcPct val="100000"/>
              </a:lnSpc>
              <a:spcBef>
                <a:spcPts val="1695"/>
              </a:spcBef>
            </a:pPr>
            <a:r>
              <a:rPr sz="2600" spc="-5" dirty="0">
                <a:solidFill>
                  <a:srgbClr val="ED7D31"/>
                </a:solidFill>
                <a:latin typeface="Verdana"/>
                <a:cs typeface="Verdana"/>
              </a:rPr>
              <a:t>HH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5840" y="3851149"/>
            <a:ext cx="2736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H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6577" y="4338828"/>
            <a:ext cx="2292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4140" y="4338828"/>
            <a:ext cx="4762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ED7D31"/>
                </a:solidFill>
                <a:latin typeface="Verdana"/>
                <a:cs typeface="Verdana"/>
              </a:rPr>
              <a:t>HT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6577" y="5314189"/>
            <a:ext cx="2736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H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4140" y="5314189"/>
            <a:ext cx="47688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ED7D31"/>
                </a:solidFill>
                <a:latin typeface="Verdana"/>
                <a:cs typeface="Verdana"/>
              </a:rPr>
              <a:t>TH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5840" y="5801869"/>
            <a:ext cx="2292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6577" y="6289549"/>
            <a:ext cx="2292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4140" y="6289549"/>
            <a:ext cx="4095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5" dirty="0">
                <a:solidFill>
                  <a:srgbClr val="ED7D31"/>
                </a:solidFill>
                <a:latin typeface="Verdana"/>
                <a:cs typeface="Verdana"/>
              </a:rPr>
              <a:t>TT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63975" y="3619156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655760" y="0"/>
                </a:lnTo>
              </a:path>
              <a:path w="1727200" h="504825">
                <a:moveTo>
                  <a:pt x="0" y="504825"/>
                </a:moveTo>
                <a:lnTo>
                  <a:pt x="1727200" y="730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2537" y="5492413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655760" y="0"/>
                </a:lnTo>
              </a:path>
              <a:path w="1727200" h="504825">
                <a:moveTo>
                  <a:pt x="0" y="504825"/>
                </a:moveTo>
                <a:lnTo>
                  <a:pt x="1727200" y="730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11140" y="294690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ED7D31"/>
                </a:solidFill>
                <a:latin typeface="Trebuchet MS"/>
                <a:cs typeface="Trebuchet MS"/>
              </a:rPr>
              <a:t>Flip</a:t>
            </a:r>
            <a:r>
              <a:rPr sz="1800" b="1" spc="-204" dirty="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sz="1800" b="1" spc="-145" dirty="0">
                <a:solidFill>
                  <a:srgbClr val="ED7D31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1989" y="3233420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ED7D31"/>
                </a:solidFill>
                <a:latin typeface="Trebuchet MS"/>
                <a:cs typeface="Trebuchet MS"/>
              </a:rPr>
              <a:t>Flip</a:t>
            </a:r>
            <a:r>
              <a:rPr sz="1800" b="1" spc="-204" dirty="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sz="1800" b="1" spc="-145" dirty="0">
                <a:solidFill>
                  <a:srgbClr val="ED7D31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89161" y="4131919"/>
            <a:ext cx="1333500" cy="1838325"/>
            <a:chOff x="2189161" y="4131919"/>
            <a:chExt cx="1333500" cy="1838325"/>
          </a:xfrm>
        </p:grpSpPr>
        <p:sp>
          <p:nvSpPr>
            <p:cNvPr id="19" name="object 19"/>
            <p:cNvSpPr/>
            <p:nvPr/>
          </p:nvSpPr>
          <p:spPr>
            <a:xfrm>
              <a:off x="2208211" y="4150969"/>
              <a:ext cx="1295400" cy="792480"/>
            </a:xfrm>
            <a:custGeom>
              <a:avLst/>
              <a:gdLst/>
              <a:ahLst/>
              <a:cxnLst/>
              <a:rect l="l" t="t" r="r" b="b"/>
              <a:pathLst>
                <a:path w="1295400" h="792479">
                  <a:moveTo>
                    <a:pt x="1295400" y="0"/>
                  </a:moveTo>
                  <a:lnTo>
                    <a:pt x="0" y="79216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8212" y="4943131"/>
              <a:ext cx="1295400" cy="1008380"/>
            </a:xfrm>
            <a:custGeom>
              <a:avLst/>
              <a:gdLst/>
              <a:ahLst/>
              <a:cxnLst/>
              <a:rect l="l" t="t" r="r" b="b"/>
              <a:pathLst>
                <a:path w="1295400" h="1008379">
                  <a:moveTo>
                    <a:pt x="0" y="0"/>
                  </a:moveTo>
                  <a:lnTo>
                    <a:pt x="1295400" y="100806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02852" y="4242307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0189" y="503478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5952" y="3522979"/>
            <a:ext cx="5308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0.5</a:t>
            </a:r>
            <a:endParaRPr sz="1800">
              <a:latin typeface="Carlito"/>
              <a:cs typeface="Carlito"/>
            </a:endParaRPr>
          </a:p>
          <a:p>
            <a:pPr marL="228600">
              <a:lnSpc>
                <a:spcPct val="100000"/>
              </a:lnSpc>
              <a:spcBef>
                <a:spcPts val="1800"/>
              </a:spcBef>
            </a:pPr>
            <a:r>
              <a:rPr sz="1800" dirty="0">
                <a:latin typeface="Carlito"/>
                <a:cs typeface="Carlito"/>
              </a:rPr>
              <a:t>0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03077" y="5394452"/>
            <a:ext cx="60198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0.5</a:t>
            </a:r>
            <a:endParaRPr sz="1800">
              <a:latin typeface="Carlito"/>
              <a:cs typeface="Carlito"/>
            </a:endParaRPr>
          </a:p>
          <a:p>
            <a:pPr marL="299720">
              <a:lnSpc>
                <a:spcPct val="100000"/>
              </a:lnSpc>
              <a:spcBef>
                <a:spcPts val="1800"/>
              </a:spcBef>
            </a:pPr>
            <a:r>
              <a:rPr sz="1800" dirty="0">
                <a:latin typeface="Carlito"/>
                <a:cs typeface="Carlito"/>
              </a:rPr>
              <a:t>0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672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So </a:t>
            </a:r>
            <a:r>
              <a:rPr spc="-25" dirty="0"/>
              <a:t>the </a:t>
            </a:r>
            <a:r>
              <a:rPr spc="-45" dirty="0"/>
              <a:t>answer </a:t>
            </a:r>
            <a:r>
              <a:rPr spc="-50" dirty="0"/>
              <a:t>to </a:t>
            </a:r>
            <a:r>
              <a:rPr spc="-25" dirty="0"/>
              <a:t>our</a:t>
            </a:r>
            <a:r>
              <a:rPr spc="140" dirty="0"/>
              <a:t> </a:t>
            </a:r>
            <a:r>
              <a:rPr spc="-4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503410" cy="40601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There are </a:t>
            </a:r>
            <a:r>
              <a:rPr sz="2800" spc="-5" dirty="0">
                <a:latin typeface="Carlito"/>
                <a:cs typeface="Carlito"/>
              </a:rPr>
              <a:t>actually </a:t>
            </a:r>
            <a:r>
              <a:rPr sz="2800" dirty="0">
                <a:latin typeface="Carlito"/>
                <a:cs typeface="Carlito"/>
              </a:rPr>
              <a:t>4 </a:t>
            </a:r>
            <a:r>
              <a:rPr sz="2800" spc="-5" dirty="0">
                <a:latin typeface="Carlito"/>
                <a:cs typeface="Carlito"/>
              </a:rPr>
              <a:t>equally </a:t>
            </a:r>
            <a:r>
              <a:rPr sz="2800" spc="-25" dirty="0">
                <a:latin typeface="Carlito"/>
                <a:cs typeface="Carlito"/>
              </a:rPr>
              <a:t>likely </a:t>
            </a:r>
            <a:r>
              <a:rPr sz="2800" spc="-10" dirty="0">
                <a:latin typeface="Carlito"/>
                <a:cs typeface="Carlito"/>
              </a:rPr>
              <a:t>outcomes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flip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coin  </a:t>
            </a:r>
            <a:r>
              <a:rPr sz="2800" spc="-5" dirty="0">
                <a:latin typeface="Carlito"/>
                <a:cs typeface="Carlito"/>
              </a:rPr>
              <a:t>twice.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HH, </a:t>
            </a:r>
            <a:r>
              <a:rPr sz="2400" spc="-85" dirty="0">
                <a:latin typeface="Carlito"/>
                <a:cs typeface="Carlito"/>
              </a:rPr>
              <a:t>HT, </a:t>
            </a:r>
            <a:r>
              <a:rPr sz="2400" dirty="0">
                <a:latin typeface="Carlito"/>
                <a:cs typeface="Carlito"/>
              </a:rPr>
              <a:t>TH,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spc="15" dirty="0">
                <a:latin typeface="Carlito"/>
                <a:cs typeface="Carlito"/>
              </a:rPr>
              <a:t>TT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7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What’s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probability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getting </a:t>
            </a:r>
            <a:r>
              <a:rPr sz="2800" dirty="0">
                <a:latin typeface="Carlito"/>
                <a:cs typeface="Carlito"/>
              </a:rPr>
              <a:t>2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heads?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P(HH) </a:t>
            </a:r>
            <a:r>
              <a:rPr sz="2400" dirty="0">
                <a:latin typeface="Carlito"/>
                <a:cs typeface="Carlito"/>
              </a:rPr>
              <a:t>= ¼ =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0.25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What’s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probability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getting </a:t>
            </a:r>
            <a:r>
              <a:rPr sz="2800" spc="-5" dirty="0">
                <a:latin typeface="Carlito"/>
                <a:cs typeface="Carlito"/>
              </a:rPr>
              <a:t>head and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tail?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P(HT OR </a:t>
            </a:r>
            <a:r>
              <a:rPr sz="2400" dirty="0">
                <a:latin typeface="Carlito"/>
                <a:cs typeface="Carlito"/>
              </a:rPr>
              <a:t>TH) = </a:t>
            </a:r>
            <a:r>
              <a:rPr sz="2400" spc="-5" dirty="0">
                <a:latin typeface="Carlito"/>
                <a:cs typeface="Carlito"/>
              </a:rPr>
              <a:t>2/4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0.5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8688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Teaser: </a:t>
            </a:r>
            <a:r>
              <a:rPr spc="-40" dirty="0"/>
              <a:t>violations </a:t>
            </a:r>
            <a:r>
              <a:rPr spc="-30" dirty="0"/>
              <a:t>of </a:t>
            </a:r>
            <a:r>
              <a:rPr spc="-55" dirty="0"/>
              <a:t>Laplace’s</a:t>
            </a:r>
            <a:r>
              <a:rPr spc="130" dirty="0"/>
              <a:t> </a:t>
            </a:r>
            <a:r>
              <a:rPr spc="-2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5"/>
            <a:ext cx="9634855" cy="7391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70" dirty="0">
                <a:latin typeface="Carlito"/>
                <a:cs typeface="Carlito"/>
              </a:rPr>
              <a:t>You </a:t>
            </a:r>
            <a:r>
              <a:rPr sz="2600" spc="-10" dirty="0">
                <a:latin typeface="Carlito"/>
                <a:cs typeface="Carlito"/>
              </a:rPr>
              <a:t>randomly </a:t>
            </a:r>
            <a:r>
              <a:rPr sz="2600" spc="-5" dirty="0">
                <a:latin typeface="Carlito"/>
                <a:cs typeface="Carlito"/>
              </a:rPr>
              <a:t>pick out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word from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corpus </a:t>
            </a:r>
            <a:r>
              <a:rPr sz="2600" spc="-10" dirty="0">
                <a:latin typeface="Carlito"/>
                <a:cs typeface="Carlito"/>
              </a:rPr>
              <a:t>containing 1000 </a:t>
            </a:r>
            <a:r>
              <a:rPr sz="2600" spc="-15" dirty="0">
                <a:latin typeface="Carlito"/>
                <a:cs typeface="Carlito"/>
              </a:rPr>
              <a:t>words </a:t>
            </a:r>
            <a:r>
              <a:rPr sz="2600" dirty="0">
                <a:latin typeface="Carlito"/>
                <a:cs typeface="Carlito"/>
              </a:rPr>
              <a:t>of  </a:t>
            </a:r>
            <a:r>
              <a:rPr sz="2600" spc="-5" dirty="0">
                <a:latin typeface="Carlito"/>
                <a:cs typeface="Carlito"/>
              </a:rPr>
              <a:t>English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text.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531365"/>
            <a:ext cx="4505325" cy="218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following </a:t>
            </a:r>
            <a:r>
              <a:rPr sz="2600" spc="-5" dirty="0">
                <a:latin typeface="Carlito"/>
                <a:cs typeface="Carlito"/>
              </a:rPr>
              <a:t>equally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likely?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rlito"/>
                <a:cs typeface="Carlito"/>
              </a:rPr>
              <a:t>word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15" dirty="0">
                <a:latin typeface="Carlito"/>
                <a:cs typeface="Carlito"/>
              </a:rPr>
              <a:t>contain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letter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i="1" spc="-135" dirty="0">
                <a:latin typeface="Trebuchet MS"/>
                <a:cs typeface="Trebuchet MS"/>
              </a:rPr>
              <a:t>e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rlito"/>
                <a:cs typeface="Carlito"/>
              </a:rPr>
              <a:t>word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15" dirty="0">
                <a:latin typeface="Carlito"/>
                <a:cs typeface="Carlito"/>
              </a:rPr>
              <a:t>contain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letter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i="1" spc="-95" dirty="0">
                <a:latin typeface="Trebuchet MS"/>
                <a:cs typeface="Trebuchet MS"/>
              </a:rPr>
              <a:t>h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ts val="3105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What</a:t>
            </a:r>
            <a:r>
              <a:rPr sz="2600" spc="-5" dirty="0">
                <a:latin typeface="Carlito"/>
                <a:cs typeface="Carlito"/>
              </a:rPr>
              <a:t> about?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ts val="26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rlito"/>
                <a:cs typeface="Carlito"/>
              </a:rPr>
              <a:t>word </a:t>
            </a:r>
            <a:r>
              <a:rPr sz="2200" spc="-5" dirty="0">
                <a:latin typeface="Carlito"/>
                <a:cs typeface="Carlito"/>
              </a:rPr>
              <a:t>will be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i="1" spc="-110" dirty="0">
                <a:latin typeface="Trebuchet MS"/>
                <a:cs typeface="Trebuchet MS"/>
              </a:rPr>
              <a:t>audacity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rlito"/>
                <a:cs typeface="Carlito"/>
              </a:rPr>
              <a:t>word </a:t>
            </a:r>
            <a:r>
              <a:rPr sz="2200" spc="-5" dirty="0">
                <a:latin typeface="Carlito"/>
                <a:cs typeface="Carlito"/>
              </a:rPr>
              <a:t>will be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i="1" spc="-145" dirty="0"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186172"/>
            <a:ext cx="9203690" cy="7391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In both </a:t>
            </a:r>
            <a:r>
              <a:rPr sz="2600" spc="-10" dirty="0">
                <a:latin typeface="Carlito"/>
                <a:cs typeface="Carlito"/>
              </a:rPr>
              <a:t>cases, </a:t>
            </a:r>
            <a:r>
              <a:rPr sz="2600" dirty="0">
                <a:latin typeface="Carlito"/>
                <a:cs typeface="Carlito"/>
              </a:rPr>
              <a:t>prior </a:t>
            </a:r>
            <a:r>
              <a:rPr sz="2600" spc="-10" dirty="0">
                <a:latin typeface="Carlito"/>
                <a:cs typeface="Carlito"/>
              </a:rPr>
              <a:t>knowledge </a:t>
            </a:r>
            <a:r>
              <a:rPr sz="2600" dirty="0">
                <a:latin typeface="Carlito"/>
                <a:cs typeface="Carlito"/>
              </a:rPr>
              <a:t>or </a:t>
            </a:r>
            <a:r>
              <a:rPr sz="2600" spc="-10" dirty="0">
                <a:latin typeface="Carlito"/>
                <a:cs typeface="Carlito"/>
              </a:rPr>
              <a:t>experience gives </a:t>
            </a:r>
            <a:r>
              <a:rPr sz="2600" spc="-5" dirty="0">
                <a:latin typeface="Carlito"/>
                <a:cs typeface="Carlito"/>
              </a:rPr>
              <a:t>good </a:t>
            </a:r>
            <a:r>
              <a:rPr sz="2600" spc="-10" dirty="0">
                <a:latin typeface="Carlito"/>
                <a:cs typeface="Carlito"/>
              </a:rPr>
              <a:t>reason </a:t>
            </a:r>
            <a:r>
              <a:rPr sz="2600" spc="-25" dirty="0">
                <a:latin typeface="Carlito"/>
                <a:cs typeface="Carlito"/>
              </a:rPr>
              <a:t>for  </a:t>
            </a:r>
            <a:r>
              <a:rPr sz="2600" spc="-5" dirty="0">
                <a:latin typeface="Carlito"/>
                <a:cs typeface="Carlito"/>
              </a:rPr>
              <a:t>assuming </a:t>
            </a:r>
            <a:r>
              <a:rPr sz="2600" spc="-5" dirty="0">
                <a:solidFill>
                  <a:srgbClr val="ED7D31"/>
                </a:solidFill>
                <a:latin typeface="Carlito"/>
                <a:cs typeface="Carlito"/>
              </a:rPr>
              <a:t>unequal </a:t>
            </a:r>
            <a:r>
              <a:rPr sz="2600" spc="-10" dirty="0">
                <a:solidFill>
                  <a:srgbClr val="ED7D31"/>
                </a:solidFill>
                <a:latin typeface="Carlito"/>
                <a:cs typeface="Carlito"/>
              </a:rPr>
              <a:t>likelihood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outcomes.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36775" y="2598064"/>
            <a:ext cx="3935095" cy="946150"/>
            <a:chOff x="5436775" y="2598064"/>
            <a:chExt cx="3935095" cy="946150"/>
          </a:xfrm>
        </p:grpSpPr>
        <p:sp>
          <p:nvSpPr>
            <p:cNvPr id="7" name="object 7"/>
            <p:cNvSpPr/>
            <p:nvPr/>
          </p:nvSpPr>
          <p:spPr>
            <a:xfrm>
              <a:off x="5441543" y="2602826"/>
              <a:ext cx="3925570" cy="936625"/>
            </a:xfrm>
            <a:custGeom>
              <a:avLst/>
              <a:gdLst/>
              <a:ahLst/>
              <a:cxnLst/>
              <a:rect l="l" t="t" r="r" b="b"/>
              <a:pathLst>
                <a:path w="3925570" h="936625">
                  <a:moveTo>
                    <a:pt x="3925544" y="0"/>
                  </a:moveTo>
                  <a:lnTo>
                    <a:pt x="1188694" y="0"/>
                  </a:lnTo>
                  <a:lnTo>
                    <a:pt x="1188694" y="546366"/>
                  </a:lnTo>
                  <a:lnTo>
                    <a:pt x="0" y="599325"/>
                  </a:lnTo>
                  <a:lnTo>
                    <a:pt x="1188694" y="780529"/>
                  </a:lnTo>
                  <a:lnTo>
                    <a:pt x="1188694" y="936625"/>
                  </a:lnTo>
                  <a:lnTo>
                    <a:pt x="3925544" y="936625"/>
                  </a:lnTo>
                  <a:lnTo>
                    <a:pt x="392554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1537" y="2602826"/>
              <a:ext cx="3925570" cy="936625"/>
            </a:xfrm>
            <a:custGeom>
              <a:avLst/>
              <a:gdLst/>
              <a:ahLst/>
              <a:cxnLst/>
              <a:rect l="l" t="t" r="r" b="b"/>
              <a:pathLst>
                <a:path w="3925570" h="936625">
                  <a:moveTo>
                    <a:pt x="1188700" y="0"/>
                  </a:moveTo>
                  <a:lnTo>
                    <a:pt x="1644842" y="0"/>
                  </a:lnTo>
                  <a:lnTo>
                    <a:pt x="2329051" y="0"/>
                  </a:lnTo>
                  <a:lnTo>
                    <a:pt x="3925552" y="0"/>
                  </a:lnTo>
                  <a:lnTo>
                    <a:pt x="3925552" y="546366"/>
                  </a:lnTo>
                  <a:lnTo>
                    <a:pt x="3925552" y="780522"/>
                  </a:lnTo>
                  <a:lnTo>
                    <a:pt x="3925552" y="936625"/>
                  </a:lnTo>
                  <a:lnTo>
                    <a:pt x="2329051" y="936625"/>
                  </a:lnTo>
                  <a:lnTo>
                    <a:pt x="1644842" y="936625"/>
                  </a:lnTo>
                  <a:lnTo>
                    <a:pt x="1188700" y="936625"/>
                  </a:lnTo>
                  <a:lnTo>
                    <a:pt x="1188700" y="780522"/>
                  </a:lnTo>
                  <a:lnTo>
                    <a:pt x="0" y="599319"/>
                  </a:lnTo>
                  <a:lnTo>
                    <a:pt x="1188700" y="546366"/>
                  </a:lnTo>
                  <a:lnTo>
                    <a:pt x="11887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61073" y="2623820"/>
            <a:ext cx="2075814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1800" i="1" spc="-9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most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frequent  </a:t>
            </a:r>
            <a:r>
              <a:rPr sz="1800" spc="-15" dirty="0">
                <a:latin typeface="Carlito"/>
                <a:cs typeface="Carlito"/>
              </a:rPr>
              <a:t>letter </a:t>
            </a:r>
            <a:r>
              <a:rPr sz="1800" spc="-5" dirty="0">
                <a:latin typeface="Carlito"/>
                <a:cs typeface="Carlito"/>
              </a:rPr>
              <a:t>in English  </a:t>
            </a:r>
            <a:r>
              <a:rPr sz="1800" spc="-10" dirty="0">
                <a:latin typeface="Carlito"/>
                <a:cs typeface="Carlito"/>
              </a:rPr>
              <a:t>orthography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44014" y="3741064"/>
            <a:ext cx="4761230" cy="873125"/>
            <a:chOff x="4544014" y="3741064"/>
            <a:chExt cx="4761230" cy="873125"/>
          </a:xfrm>
        </p:grpSpPr>
        <p:sp>
          <p:nvSpPr>
            <p:cNvPr id="11" name="object 11"/>
            <p:cNvSpPr/>
            <p:nvPr/>
          </p:nvSpPr>
          <p:spPr>
            <a:xfrm>
              <a:off x="4548771" y="3745826"/>
              <a:ext cx="4751705" cy="863600"/>
            </a:xfrm>
            <a:custGeom>
              <a:avLst/>
              <a:gdLst/>
              <a:ahLst/>
              <a:cxnLst/>
              <a:rect l="l" t="t" r="r" b="b"/>
              <a:pathLst>
                <a:path w="4751705" h="863600">
                  <a:moveTo>
                    <a:pt x="4751641" y="0"/>
                  </a:moveTo>
                  <a:lnTo>
                    <a:pt x="2265616" y="0"/>
                  </a:lnTo>
                  <a:lnTo>
                    <a:pt x="2265616" y="503770"/>
                  </a:lnTo>
                  <a:lnTo>
                    <a:pt x="0" y="714603"/>
                  </a:lnTo>
                  <a:lnTo>
                    <a:pt x="2265616" y="719670"/>
                  </a:lnTo>
                  <a:lnTo>
                    <a:pt x="2265616" y="863600"/>
                  </a:lnTo>
                  <a:lnTo>
                    <a:pt x="4751641" y="863600"/>
                  </a:lnTo>
                  <a:lnTo>
                    <a:pt x="475164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8777" y="3745826"/>
              <a:ext cx="4751705" cy="863600"/>
            </a:xfrm>
            <a:custGeom>
              <a:avLst/>
              <a:gdLst/>
              <a:ahLst/>
              <a:cxnLst/>
              <a:rect l="l" t="t" r="r" b="b"/>
              <a:pathLst>
                <a:path w="4751705" h="863600">
                  <a:moveTo>
                    <a:pt x="2265611" y="0"/>
                  </a:moveTo>
                  <a:lnTo>
                    <a:pt x="2679948" y="0"/>
                  </a:lnTo>
                  <a:lnTo>
                    <a:pt x="3301451" y="0"/>
                  </a:lnTo>
                  <a:lnTo>
                    <a:pt x="4751632" y="0"/>
                  </a:lnTo>
                  <a:lnTo>
                    <a:pt x="4751632" y="503767"/>
                  </a:lnTo>
                  <a:lnTo>
                    <a:pt x="4751632" y="719666"/>
                  </a:lnTo>
                  <a:lnTo>
                    <a:pt x="4751632" y="863600"/>
                  </a:lnTo>
                  <a:lnTo>
                    <a:pt x="3301451" y="863600"/>
                  </a:lnTo>
                  <a:lnTo>
                    <a:pt x="2679948" y="863600"/>
                  </a:lnTo>
                  <a:lnTo>
                    <a:pt x="2265611" y="863600"/>
                  </a:lnTo>
                  <a:lnTo>
                    <a:pt x="2265611" y="719666"/>
                  </a:lnTo>
                  <a:lnTo>
                    <a:pt x="0" y="714604"/>
                  </a:lnTo>
                  <a:lnTo>
                    <a:pt x="2265611" y="503767"/>
                  </a:lnTo>
                  <a:lnTo>
                    <a:pt x="226561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20648" y="3766820"/>
            <a:ext cx="22739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99109" marR="5080" indent="-487045">
              <a:lnSpc>
                <a:spcPts val="2090"/>
              </a:lnSpc>
              <a:spcBef>
                <a:spcPts val="225"/>
              </a:spcBef>
            </a:pPr>
            <a:r>
              <a:rPr sz="1800" i="1" spc="-125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5" dirty="0">
                <a:latin typeface="Carlito"/>
                <a:cs typeface="Carlito"/>
              </a:rPr>
              <a:t>far </a:t>
            </a: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spc="-5" dirty="0">
                <a:latin typeface="Carlito"/>
                <a:cs typeface="Carlito"/>
              </a:rPr>
              <a:t>frequent  </a:t>
            </a:r>
            <a:r>
              <a:rPr sz="1800" dirty="0">
                <a:latin typeface="Carlito"/>
                <a:cs typeface="Carlito"/>
              </a:rPr>
              <a:t>than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audacity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4420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Unequal</a:t>
            </a:r>
            <a:r>
              <a:rPr spc="-50" dirty="0"/>
              <a:t> likelihoods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6199"/>
            <a:ext cx="10076180" cy="44450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When the </a:t>
            </a:r>
            <a:r>
              <a:rPr sz="2600" spc="-20" dirty="0">
                <a:latin typeface="Carlito"/>
                <a:cs typeface="Carlito"/>
              </a:rPr>
              <a:t>Laplace’s </a:t>
            </a:r>
            <a:r>
              <a:rPr sz="2600" spc="-5" dirty="0">
                <a:latin typeface="Carlito"/>
                <a:cs typeface="Carlito"/>
              </a:rPr>
              <a:t>Principle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violated, </a:t>
            </a:r>
            <a:r>
              <a:rPr sz="2600" spc="-5" dirty="0">
                <a:latin typeface="Carlito"/>
                <a:cs typeface="Carlito"/>
              </a:rPr>
              <a:t>how do </a:t>
            </a:r>
            <a:r>
              <a:rPr sz="2600" spc="-10" dirty="0">
                <a:latin typeface="Carlito"/>
                <a:cs typeface="Carlito"/>
              </a:rPr>
              <a:t>we </a:t>
            </a:r>
            <a:r>
              <a:rPr sz="2600" spc="-15" dirty="0">
                <a:latin typeface="Carlito"/>
                <a:cs typeface="Carlito"/>
              </a:rPr>
              <a:t>estimate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probability?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4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often need </a:t>
            </a:r>
            <a:r>
              <a:rPr sz="2000" spc="-10" dirty="0">
                <a:latin typeface="Carlito"/>
                <a:cs typeface="Carlito"/>
              </a:rPr>
              <a:t>to rely </a:t>
            </a:r>
            <a:r>
              <a:rPr sz="2000" spc="-5" dirty="0">
                <a:latin typeface="Carlito"/>
                <a:cs typeface="Carlito"/>
              </a:rPr>
              <a:t>on prior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experience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general,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language events, </a:t>
            </a:r>
            <a:r>
              <a:rPr sz="2000" dirty="0">
                <a:latin typeface="Carlito"/>
                <a:cs typeface="Carlito"/>
              </a:rPr>
              <a:t>P is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unknown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4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need </a:t>
            </a:r>
            <a:r>
              <a:rPr sz="2000" spc="-10" dirty="0">
                <a:latin typeface="Carlito"/>
                <a:cs typeface="Carlito"/>
              </a:rPr>
              <a:t>to estimate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looking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evidence about </a:t>
            </a:r>
            <a:r>
              <a:rPr sz="2000" spc="-10" dirty="0">
                <a:latin typeface="Carlito"/>
                <a:cs typeface="Carlito"/>
              </a:rPr>
              <a:t>what </a:t>
            </a:r>
            <a:r>
              <a:rPr sz="2000" dirty="0">
                <a:latin typeface="Carlito"/>
                <a:cs typeface="Carlito"/>
              </a:rPr>
              <a:t>P </a:t>
            </a:r>
            <a:r>
              <a:rPr sz="2000" spc="-10" dirty="0">
                <a:latin typeface="Carlito"/>
                <a:cs typeface="Carlito"/>
              </a:rPr>
              <a:t>must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dirty="0">
                <a:latin typeface="Carlito"/>
                <a:cs typeface="Carlito"/>
              </a:rPr>
              <a:t>based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 sample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Example: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big corpus, </a:t>
            </a:r>
            <a:r>
              <a:rPr sz="2000" b="1" spc="-120" dirty="0">
                <a:latin typeface="Trebuchet MS"/>
                <a:cs typeface="Trebuchet MS"/>
              </a:rPr>
              <a:t>count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frequency of </a:t>
            </a:r>
            <a:r>
              <a:rPr sz="2000" i="1" spc="-12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Carlito"/>
                <a:cs typeface="Carlito"/>
              </a:rPr>
              <a:t>and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i="1" spc="-90" dirty="0">
                <a:latin typeface="Trebuchet MS"/>
                <a:cs typeface="Trebuchet MS"/>
              </a:rPr>
              <a:t>h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60" dirty="0">
                <a:latin typeface="Carlito"/>
                <a:cs typeface="Carlito"/>
              </a:rPr>
              <a:t>Take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big corpus, </a:t>
            </a:r>
            <a:r>
              <a:rPr sz="2000" b="1" spc="-120" dirty="0">
                <a:latin typeface="Trebuchet MS"/>
                <a:cs typeface="Trebuchet MS"/>
              </a:rPr>
              <a:t>count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frequency of </a:t>
            </a:r>
            <a:r>
              <a:rPr sz="2000" i="1" spc="-95" dirty="0">
                <a:latin typeface="Trebuchet MS"/>
                <a:cs typeface="Trebuchet MS"/>
              </a:rPr>
              <a:t>audacity </a:t>
            </a:r>
            <a:r>
              <a:rPr sz="2000" spc="-5" dirty="0">
                <a:latin typeface="Carlito"/>
                <a:cs typeface="Carlito"/>
              </a:rPr>
              <a:t>vs.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i="1" spc="-12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Use these </a:t>
            </a:r>
            <a:r>
              <a:rPr sz="2000" spc="-10" dirty="0">
                <a:latin typeface="Carlito"/>
                <a:cs typeface="Carlito"/>
              </a:rPr>
              <a:t>estimates to predict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probability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spc="-10" dirty="0">
                <a:latin typeface="Carlito"/>
                <a:cs typeface="Carlito"/>
              </a:rPr>
              <a:t>1000-word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sample.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rlito"/>
              <a:cs typeface="Carlito"/>
            </a:endParaRPr>
          </a:p>
          <a:p>
            <a:pPr marL="5041900">
              <a:lnSpc>
                <a:spcPct val="100000"/>
              </a:lnSpc>
            </a:pPr>
            <a:r>
              <a:rPr sz="2400" spc="-10" dirty="0">
                <a:solidFill>
                  <a:srgbClr val="0070C0"/>
                </a:solidFill>
                <a:latin typeface="Carlito"/>
                <a:cs typeface="Carlito"/>
              </a:rPr>
              <a:t>Language</a:t>
            </a:r>
            <a:r>
              <a:rPr sz="2400" spc="-5" dirty="0">
                <a:solidFill>
                  <a:srgbClr val="0070C0"/>
                </a:solidFill>
                <a:latin typeface="Carlito"/>
                <a:cs typeface="Carlito"/>
              </a:rPr>
              <a:t> Modeling!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26644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1723"/>
            <a:ext cx="10066655" cy="32607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Suppose that, </a:t>
            </a:r>
            <a:r>
              <a:rPr sz="2600" dirty="0">
                <a:latin typeface="Carlito"/>
                <a:cs typeface="Carlito"/>
              </a:rPr>
              <a:t>in a </a:t>
            </a:r>
            <a:r>
              <a:rPr sz="2600" spc="-5" dirty="0">
                <a:latin typeface="Carlito"/>
                <a:cs typeface="Carlito"/>
              </a:rPr>
              <a:t>corpus </a:t>
            </a:r>
            <a:r>
              <a:rPr sz="2600" dirty="0">
                <a:latin typeface="Carlito"/>
                <a:cs typeface="Carlito"/>
              </a:rPr>
              <a:t>of 1 </a:t>
            </a:r>
            <a:r>
              <a:rPr sz="2600" spc="-5" dirty="0">
                <a:latin typeface="Carlito"/>
                <a:cs typeface="Carlito"/>
              </a:rPr>
              <a:t>million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words: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75" dirty="0">
                <a:latin typeface="Carlito"/>
                <a:cs typeface="Carlito"/>
              </a:rPr>
              <a:t>C(</a:t>
            </a:r>
            <a:r>
              <a:rPr sz="2200" i="1" spc="-75" dirty="0">
                <a:latin typeface="Trebuchet MS"/>
                <a:cs typeface="Trebuchet MS"/>
              </a:rPr>
              <a:t>the</a:t>
            </a:r>
            <a:r>
              <a:rPr sz="2200" spc="-75" dirty="0">
                <a:latin typeface="Carlito"/>
                <a:cs typeface="Carlito"/>
              </a:rPr>
              <a:t>)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50,000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80" dirty="0">
                <a:latin typeface="Carlito"/>
                <a:cs typeface="Carlito"/>
              </a:rPr>
              <a:t>C(</a:t>
            </a:r>
            <a:r>
              <a:rPr sz="2200" i="1" spc="-80" dirty="0">
                <a:latin typeface="Trebuchet MS"/>
                <a:cs typeface="Trebuchet MS"/>
              </a:rPr>
              <a:t>audacity</a:t>
            </a:r>
            <a:r>
              <a:rPr sz="2200" spc="-80" dirty="0">
                <a:latin typeface="Carlito"/>
                <a:cs typeface="Carlito"/>
              </a:rPr>
              <a:t>)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2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Based </a:t>
            </a:r>
            <a:r>
              <a:rPr sz="2600" dirty="0">
                <a:latin typeface="Carlito"/>
                <a:cs typeface="Carlito"/>
              </a:rPr>
              <a:t>on </a:t>
            </a:r>
            <a:r>
              <a:rPr sz="2600" spc="-30" dirty="0">
                <a:latin typeface="Carlito"/>
                <a:cs typeface="Carlito"/>
              </a:rPr>
              <a:t>frequency, </a:t>
            </a:r>
            <a:r>
              <a:rPr sz="2600" spc="-10" dirty="0">
                <a:latin typeface="Carlito"/>
                <a:cs typeface="Carlito"/>
              </a:rPr>
              <a:t>we </a:t>
            </a:r>
            <a:r>
              <a:rPr sz="2600" spc="-15" dirty="0">
                <a:latin typeface="Carlito"/>
                <a:cs typeface="Carlito"/>
              </a:rPr>
              <a:t>estimate </a:t>
            </a:r>
            <a:r>
              <a:rPr sz="2600" spc="-5" dirty="0">
                <a:latin typeface="Carlito"/>
                <a:cs typeface="Carlito"/>
              </a:rPr>
              <a:t>probability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each </a:t>
            </a:r>
            <a:r>
              <a:rPr sz="2600" spc="-10" dirty="0">
                <a:latin typeface="Carlito"/>
                <a:cs typeface="Carlito"/>
              </a:rPr>
              <a:t>outcome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interest: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rlito"/>
                <a:cs typeface="Carlito"/>
              </a:rPr>
              <a:t>frequency </a:t>
            </a:r>
            <a:r>
              <a:rPr sz="2200" dirty="0">
                <a:latin typeface="Carlito"/>
                <a:cs typeface="Carlito"/>
              </a:rPr>
              <a:t>/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total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75" dirty="0">
                <a:latin typeface="Carlito"/>
                <a:cs typeface="Carlito"/>
              </a:rPr>
              <a:t>P(</a:t>
            </a:r>
            <a:r>
              <a:rPr sz="2200" i="1" spc="-75" dirty="0">
                <a:latin typeface="Trebuchet MS"/>
                <a:cs typeface="Trebuchet MS"/>
              </a:rPr>
              <a:t>the</a:t>
            </a:r>
            <a:r>
              <a:rPr sz="2200" spc="-75" dirty="0">
                <a:latin typeface="Carlito"/>
                <a:cs typeface="Carlito"/>
              </a:rPr>
              <a:t>) </a:t>
            </a:r>
            <a:r>
              <a:rPr sz="2200" dirty="0">
                <a:latin typeface="Carlito"/>
                <a:cs typeface="Carlito"/>
              </a:rPr>
              <a:t>= </a:t>
            </a:r>
            <a:r>
              <a:rPr sz="2200" spc="-5" dirty="0">
                <a:latin typeface="Carlito"/>
                <a:cs typeface="Carlito"/>
              </a:rPr>
              <a:t>50,000/1,000,000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0.05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80" dirty="0">
                <a:latin typeface="Carlito"/>
                <a:cs typeface="Carlito"/>
              </a:rPr>
              <a:t>P(</a:t>
            </a:r>
            <a:r>
              <a:rPr sz="2200" i="1" spc="-80" dirty="0">
                <a:latin typeface="Trebuchet MS"/>
                <a:cs typeface="Trebuchet MS"/>
              </a:rPr>
              <a:t>audacity</a:t>
            </a:r>
            <a:r>
              <a:rPr sz="2200" spc="-80" dirty="0">
                <a:latin typeface="Carlito"/>
                <a:cs typeface="Carlito"/>
              </a:rPr>
              <a:t>) </a:t>
            </a:r>
            <a:r>
              <a:rPr sz="2200" dirty="0">
                <a:latin typeface="Carlito"/>
                <a:cs typeface="Carlito"/>
              </a:rPr>
              <a:t>= </a:t>
            </a:r>
            <a:r>
              <a:rPr sz="2200" spc="-5" dirty="0">
                <a:latin typeface="Carlito"/>
                <a:cs typeface="Carlito"/>
              </a:rPr>
              <a:t>2/1,000,000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0.000002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71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30" dirty="0"/>
              <a:t> </a:t>
            </a:r>
            <a:r>
              <a:rPr spc="-32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3642"/>
            <a:ext cx="7577455" cy="181395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Probability basics</a:t>
            </a: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ML </a:t>
            </a:r>
            <a:r>
              <a:rPr sz="2400" spc="-5" dirty="0">
                <a:latin typeface="Carlito"/>
                <a:cs typeface="Carlito"/>
              </a:rPr>
              <a:t>basics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0" dirty="0">
                <a:latin typeface="Carlito"/>
                <a:cs typeface="Carlito"/>
              </a:rPr>
              <a:t>Training your own classifier: </a:t>
            </a:r>
            <a:r>
              <a:rPr lang="en-US" sz="2400" spc="-10" dirty="0" err="1">
                <a:latin typeface="Carlito"/>
                <a:cs typeface="Carlito"/>
              </a:rPr>
              <a:t>sklearn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629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Interpretation </a:t>
            </a:r>
            <a:r>
              <a:rPr spc="-30" dirty="0"/>
              <a:t>of</a:t>
            </a:r>
            <a:r>
              <a:rPr spc="60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955"/>
            <a:ext cx="10220960" cy="30708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41910" indent="-228600">
              <a:lnSpc>
                <a:spcPts val="262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core </a:t>
            </a:r>
            <a:r>
              <a:rPr sz="2400" spc="-5" dirty="0">
                <a:latin typeface="Carlito"/>
                <a:cs typeface="Carlito"/>
              </a:rPr>
              <a:t>assumption in </a:t>
            </a:r>
            <a:r>
              <a:rPr sz="2400" spc="-15" dirty="0">
                <a:latin typeface="Carlito"/>
                <a:cs typeface="Carlito"/>
              </a:rPr>
              <a:t>statistical </a:t>
            </a:r>
            <a:r>
              <a:rPr sz="2400" spc="-75" dirty="0">
                <a:latin typeface="Carlito"/>
                <a:cs typeface="Carlito"/>
              </a:rPr>
              <a:t>NLP,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spc="-15" dirty="0">
                <a:latin typeface="Carlito"/>
                <a:cs typeface="Carlito"/>
              </a:rPr>
              <a:t>we estimate </a:t>
            </a:r>
            <a:r>
              <a:rPr sz="2400" spc="-5" dirty="0">
                <a:latin typeface="Carlito"/>
                <a:cs typeface="Carlito"/>
              </a:rPr>
              <a:t>probabilities </a:t>
            </a:r>
            <a:r>
              <a:rPr sz="2400" dirty="0">
                <a:latin typeface="Carlito"/>
                <a:cs typeface="Carlito"/>
              </a:rPr>
              <a:t>based </a:t>
            </a:r>
            <a:r>
              <a:rPr sz="2400" spc="-5" dirty="0">
                <a:latin typeface="Carlito"/>
                <a:cs typeface="Carlito"/>
              </a:rPr>
              <a:t>on  frequency in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corpora:</a:t>
            </a:r>
            <a:endParaRPr sz="2400">
              <a:latin typeface="Carlito"/>
              <a:cs typeface="Carlito"/>
            </a:endParaRPr>
          </a:p>
          <a:p>
            <a:pPr marL="926465" marR="1165860">
              <a:lnSpc>
                <a:spcPts val="2620"/>
              </a:lnSpc>
              <a:spcBef>
                <a:spcPts val="855"/>
              </a:spcBef>
            </a:pP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Given that </a:t>
            </a:r>
            <a:r>
              <a:rPr sz="24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certain </a:t>
            </a:r>
            <a:r>
              <a:rPr sz="2400" spc="-15" dirty="0">
                <a:solidFill>
                  <a:srgbClr val="C00000"/>
                </a:solidFill>
                <a:latin typeface="Carlito"/>
                <a:cs typeface="Carlito"/>
              </a:rPr>
              <a:t>event </a:t>
            </a: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C00000"/>
                </a:solidFill>
                <a:latin typeface="Carlito"/>
                <a:cs typeface="Carlito"/>
              </a:rPr>
              <a:t>interest </a:t>
            </a: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occurs </a:t>
            </a:r>
            <a:r>
              <a:rPr sz="2400" b="1" i="1" dirty="0">
                <a:solidFill>
                  <a:srgbClr val="C00000"/>
                </a:solidFill>
                <a:latin typeface="Carlito"/>
                <a:cs typeface="Carlito"/>
              </a:rPr>
              <a:t>m </a:t>
            </a: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times in </a:t>
            </a: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identical  situations, </a:t>
            </a: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its </a:t>
            </a: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probability </a:t>
            </a: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is </a:t>
            </a:r>
            <a:r>
              <a:rPr sz="2400" b="1" spc="-50" dirty="0">
                <a:solidFill>
                  <a:srgbClr val="C00000"/>
                </a:solidFill>
                <a:latin typeface="Trebuchet MS"/>
                <a:cs typeface="Trebuchet MS"/>
              </a:rPr>
              <a:t>m/n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Stability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relative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frequency: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ts val="2735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tend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find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if </a:t>
            </a:r>
            <a:r>
              <a:rPr sz="2400" b="1" i="1" dirty="0">
                <a:solidFill>
                  <a:srgbClr val="C00000"/>
                </a:solidFill>
                <a:latin typeface="Carlito"/>
                <a:cs typeface="Carlito"/>
              </a:rPr>
              <a:t>n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large </a:t>
            </a:r>
            <a:r>
              <a:rPr sz="2400" spc="-5" dirty="0">
                <a:latin typeface="Carlito"/>
                <a:cs typeface="Carlito"/>
              </a:rPr>
              <a:t>enough, the </a:t>
            </a:r>
            <a:r>
              <a:rPr sz="2400" spc="-15" dirty="0">
                <a:solidFill>
                  <a:srgbClr val="ED7D31"/>
                </a:solidFill>
                <a:latin typeface="Carlito"/>
                <a:cs typeface="Carlito"/>
              </a:rPr>
              <a:t>relative </a:t>
            </a:r>
            <a:r>
              <a:rPr sz="2400" spc="-5" dirty="0">
                <a:solidFill>
                  <a:srgbClr val="ED7D31"/>
                </a:solidFill>
                <a:latin typeface="Carlito"/>
                <a:cs typeface="Carlito"/>
              </a:rPr>
              <a:t>frequency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event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rlito"/>
                <a:cs typeface="Carlito"/>
              </a:rPr>
              <a:t>m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quite </a:t>
            </a:r>
            <a:r>
              <a:rPr sz="2400" spc="-15" dirty="0">
                <a:latin typeface="Carlito"/>
                <a:cs typeface="Carlito"/>
              </a:rPr>
              <a:t>stable </a:t>
            </a:r>
            <a:r>
              <a:rPr sz="2400" spc="-10" dirty="0">
                <a:latin typeface="Carlito"/>
                <a:cs typeface="Carlito"/>
              </a:rPr>
              <a:t>across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samples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270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Corpus </a:t>
            </a:r>
            <a:r>
              <a:rPr spc="-30" dirty="0"/>
              <a:t>Based </a:t>
            </a:r>
            <a:r>
              <a:rPr spc="-50" dirty="0"/>
              <a:t>Statistical</a:t>
            </a:r>
            <a:r>
              <a:rPr spc="25" dirty="0"/>
              <a:t> </a:t>
            </a:r>
            <a:r>
              <a:rPr spc="-3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268585" cy="41344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8224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Based on </a:t>
            </a:r>
            <a:r>
              <a:rPr sz="2800" spc="-10" dirty="0">
                <a:latin typeface="Carlito"/>
                <a:cs typeface="Carlito"/>
              </a:rPr>
              <a:t>counting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20" dirty="0">
                <a:latin typeface="Carlito"/>
                <a:cs typeface="Carlito"/>
              </a:rPr>
              <a:t>large </a:t>
            </a:r>
            <a:r>
              <a:rPr sz="2800" spc="-15" dirty="0">
                <a:latin typeface="Carlito"/>
                <a:cs typeface="Carlito"/>
              </a:rPr>
              <a:t>corpora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developing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5" dirty="0">
                <a:latin typeface="Carlito"/>
                <a:cs typeface="Carlito"/>
              </a:rPr>
              <a:t>kinds of  models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approach </a:t>
            </a:r>
            <a:r>
              <a:rPr sz="2800" spc="-5" dirty="0">
                <a:latin typeface="Carlito"/>
                <a:cs typeface="Carlito"/>
              </a:rPr>
              <a:t>only </a:t>
            </a:r>
            <a:r>
              <a:rPr sz="2800" spc="-10" dirty="0">
                <a:latin typeface="Carlito"/>
                <a:cs typeface="Carlito"/>
              </a:rPr>
              <a:t>became </a:t>
            </a:r>
            <a:r>
              <a:rPr sz="2800" spc="-5" dirty="0">
                <a:latin typeface="Carlito"/>
                <a:cs typeface="Carlito"/>
              </a:rPr>
              <a:t>possible with the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Web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Google </a:t>
            </a:r>
            <a:r>
              <a:rPr sz="2400" spc="-30" dirty="0">
                <a:latin typeface="Carlito"/>
                <a:cs typeface="Carlito"/>
              </a:rPr>
              <a:t>Translate: </a:t>
            </a:r>
            <a:r>
              <a:rPr sz="2400" spc="-15" dirty="0">
                <a:latin typeface="Carlito"/>
                <a:cs typeface="Carlito"/>
              </a:rPr>
              <a:t>works </a:t>
            </a:r>
            <a:r>
              <a:rPr sz="2400" spc="-5" dirty="0">
                <a:latin typeface="Carlito"/>
                <a:cs typeface="Carlito"/>
              </a:rPr>
              <a:t>because </a:t>
            </a:r>
            <a:r>
              <a:rPr sz="2400" spc="-20" dirty="0">
                <a:latin typeface="Carlito"/>
                <a:cs typeface="Carlito"/>
              </a:rPr>
              <a:t>it’s </a:t>
            </a:r>
            <a:r>
              <a:rPr sz="2400" dirty="0">
                <a:latin typeface="Carlito"/>
                <a:cs typeface="Carlito"/>
              </a:rPr>
              <a:t>seen </a:t>
            </a:r>
            <a:r>
              <a:rPr sz="2400" spc="-10" dirty="0">
                <a:latin typeface="Carlito"/>
                <a:cs typeface="Carlito"/>
              </a:rPr>
              <a:t>tons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examples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Spelling </a:t>
            </a:r>
            <a:r>
              <a:rPr sz="2400" spc="-10" dirty="0">
                <a:latin typeface="Carlito"/>
                <a:cs typeface="Carlito"/>
              </a:rPr>
              <a:t>Correction: </a:t>
            </a:r>
            <a:r>
              <a:rPr sz="2400" spc="-5" dirty="0">
                <a:latin typeface="Carlito"/>
                <a:cs typeface="Carlito"/>
              </a:rPr>
              <a:t>also </a:t>
            </a:r>
            <a:r>
              <a:rPr sz="2400" spc="-15" dirty="0">
                <a:latin typeface="Carlito"/>
                <a:cs typeface="Carlito"/>
              </a:rPr>
              <a:t>works </a:t>
            </a:r>
            <a:r>
              <a:rPr sz="2400" spc="-5" dirty="0">
                <a:latin typeface="Carlito"/>
                <a:cs typeface="Carlito"/>
              </a:rPr>
              <a:t>because </a:t>
            </a:r>
            <a:r>
              <a:rPr sz="2400" spc="-20" dirty="0">
                <a:latin typeface="Carlito"/>
                <a:cs typeface="Carlito"/>
              </a:rPr>
              <a:t>it’s </a:t>
            </a:r>
            <a:r>
              <a:rPr sz="2400" dirty="0">
                <a:latin typeface="Carlito"/>
                <a:cs typeface="Carlito"/>
              </a:rPr>
              <a:t>seen </a:t>
            </a:r>
            <a:r>
              <a:rPr sz="2400" spc="-10" dirty="0">
                <a:latin typeface="Carlito"/>
                <a:cs typeface="Carlito"/>
              </a:rPr>
              <a:t>tons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examples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words </a:t>
            </a:r>
            <a:r>
              <a:rPr sz="2400" spc="-5" dirty="0">
                <a:latin typeface="Carlito"/>
                <a:cs typeface="Carlito"/>
              </a:rPr>
              <a:t>in  </a:t>
            </a:r>
            <a:r>
              <a:rPr sz="2400" spc="-20" dirty="0">
                <a:latin typeface="Carlito"/>
                <a:cs typeface="Carlito"/>
              </a:rPr>
              <a:t>context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rlito"/>
                <a:cs typeface="Carlito"/>
              </a:rPr>
              <a:t>Auto-complete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latin typeface="Carlito"/>
                <a:cs typeface="Carlito"/>
              </a:rPr>
              <a:t>Word2Vec</a:t>
            </a:r>
            <a:endParaRPr sz="2400">
              <a:latin typeface="Carlito"/>
              <a:cs typeface="Carlito"/>
            </a:endParaRPr>
          </a:p>
          <a:p>
            <a:pPr marL="241300" marR="142875" indent="-228600">
              <a:lnSpc>
                <a:spcPts val="3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Started </a:t>
            </a:r>
            <a:r>
              <a:rPr sz="2800" spc="-5" dirty="0">
                <a:latin typeface="Carlito"/>
                <a:cs typeface="Carlito"/>
              </a:rPr>
              <a:t>out with simple </a:t>
            </a:r>
            <a:r>
              <a:rPr sz="2800" spc="-20" dirty="0">
                <a:latin typeface="Carlito"/>
                <a:cs typeface="Carlito"/>
              </a:rPr>
              <a:t>word </a:t>
            </a:r>
            <a:r>
              <a:rPr sz="2800" spc="-5" dirty="0">
                <a:latin typeface="Carlito"/>
                <a:cs typeface="Carlito"/>
              </a:rPr>
              <a:t>and POS based </a:t>
            </a:r>
            <a:r>
              <a:rPr sz="2800" spc="-10" dirty="0">
                <a:latin typeface="Carlito"/>
                <a:cs typeface="Carlito"/>
              </a:rPr>
              <a:t>approaches, </a:t>
            </a:r>
            <a:r>
              <a:rPr sz="2800" spc="-5" dirty="0">
                <a:latin typeface="Carlito"/>
                <a:cs typeface="Carlito"/>
              </a:rPr>
              <a:t>now </a:t>
            </a:r>
            <a:r>
              <a:rPr sz="2800" dirty="0">
                <a:latin typeface="Carlito"/>
                <a:cs typeface="Carlito"/>
              </a:rPr>
              <a:t>NLP  </a:t>
            </a:r>
            <a:r>
              <a:rPr sz="2800" spc="-10" dirty="0">
                <a:latin typeface="Carlito"/>
                <a:cs typeface="Carlito"/>
              </a:rPr>
              <a:t>challenges </a:t>
            </a:r>
            <a:r>
              <a:rPr sz="2800" spc="-15" dirty="0">
                <a:latin typeface="Carlito"/>
                <a:cs typeface="Carlito"/>
              </a:rPr>
              <a:t>are more to </a:t>
            </a:r>
            <a:r>
              <a:rPr sz="2800" dirty="0">
                <a:latin typeface="Carlito"/>
                <a:cs typeface="Carlito"/>
              </a:rPr>
              <a:t>do </a:t>
            </a:r>
            <a:r>
              <a:rPr sz="2800" spc="-5" dirty="0">
                <a:latin typeface="Carlito"/>
                <a:cs typeface="Carlito"/>
              </a:rPr>
              <a:t>with meaning (i.e., </a:t>
            </a:r>
            <a:r>
              <a:rPr sz="2800" spc="-20" dirty="0">
                <a:latin typeface="Carlito"/>
                <a:cs typeface="Carlito"/>
              </a:rPr>
              <a:t>GLUE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SuperGLUE).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4800"/>
            <a:ext cx="3672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Prior</a:t>
            </a:r>
            <a:r>
              <a:rPr spc="-65" dirty="0"/>
              <a:t> </a:t>
            </a:r>
            <a:r>
              <a:rPr spc="-40" dirty="0"/>
              <a:t>knowledge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4980"/>
            <a:ext cx="7767320" cy="44430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marR="262890" indent="-228600">
              <a:lnSpc>
                <a:spcPct val="79400"/>
              </a:lnSpc>
              <a:spcBef>
                <a:spcPts val="8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rlito"/>
                <a:cs typeface="Carlito"/>
              </a:rPr>
              <a:t>Sometimes, </a:t>
            </a:r>
            <a:r>
              <a:rPr sz="3200" dirty="0">
                <a:latin typeface="Carlito"/>
                <a:cs typeface="Carlito"/>
              </a:rPr>
              <a:t>an </a:t>
            </a:r>
            <a:r>
              <a:rPr sz="3200" spc="-10" dirty="0">
                <a:latin typeface="Carlito"/>
                <a:cs typeface="Carlito"/>
              </a:rPr>
              <a:t>estimation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probability  of </a:t>
            </a:r>
            <a:r>
              <a:rPr sz="3200" dirty="0">
                <a:latin typeface="Carlito"/>
                <a:cs typeface="Carlito"/>
              </a:rPr>
              <a:t>an </a:t>
            </a:r>
            <a:r>
              <a:rPr sz="3200" spc="-20" dirty="0">
                <a:latin typeface="Carlito"/>
                <a:cs typeface="Carlito"/>
              </a:rPr>
              <a:t>event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25" dirty="0">
                <a:latin typeface="Carlito"/>
                <a:cs typeface="Carlito"/>
              </a:rPr>
              <a:t>affected </a:t>
            </a:r>
            <a:r>
              <a:rPr sz="3200" spc="-5" dirty="0">
                <a:latin typeface="Carlito"/>
                <a:cs typeface="Carlito"/>
              </a:rPr>
              <a:t>by </a:t>
            </a:r>
            <a:r>
              <a:rPr sz="3200" spc="-10" dirty="0">
                <a:latin typeface="Carlito"/>
                <a:cs typeface="Carlito"/>
              </a:rPr>
              <a:t>what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known  (which changes </a:t>
            </a:r>
            <a:r>
              <a:rPr sz="3200" dirty="0">
                <a:latin typeface="Carlito"/>
                <a:cs typeface="Carlito"/>
              </a:rPr>
              <a:t>the sample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space)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2830"/>
              </a:lnSpc>
              <a:spcBef>
                <a:spcPts val="465"/>
              </a:spcBef>
            </a:pPr>
            <a:r>
              <a:rPr sz="2400" spc="-10" dirty="0">
                <a:latin typeface="Carlito"/>
                <a:cs typeface="Carlito"/>
              </a:rPr>
              <a:t>Example: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ts val="283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box </a:t>
            </a:r>
            <a:r>
              <a:rPr sz="2400" spc="-5" dirty="0">
                <a:latin typeface="Carlito"/>
                <a:cs typeface="Carlito"/>
              </a:rPr>
              <a:t>of 10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candies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ts val="2845"/>
              </a:lnSpc>
              <a:spcBef>
                <a:spcPts val="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u="heavy" spc="-1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5 </a:t>
            </a:r>
            <a:r>
              <a:rPr sz="2400" b="1" u="heavy" spc="-1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red </a:t>
            </a:r>
            <a:r>
              <a:rPr sz="2400" b="1" u="heavy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and sweet</a:t>
            </a:r>
            <a:r>
              <a:rPr sz="2400" spc="-114" dirty="0">
                <a:latin typeface="Carlito"/>
                <a:cs typeface="Carlito"/>
              </a:rPr>
              <a:t>, </a:t>
            </a:r>
            <a:r>
              <a:rPr sz="2400" b="1" spc="-190" dirty="0">
                <a:solidFill>
                  <a:srgbClr val="00B050"/>
                </a:solidFill>
                <a:latin typeface="Trebuchet MS"/>
                <a:cs typeface="Trebuchet MS"/>
              </a:rPr>
              <a:t>3 </a:t>
            </a:r>
            <a:r>
              <a:rPr sz="2400" b="1" spc="-150" dirty="0">
                <a:solidFill>
                  <a:srgbClr val="00B050"/>
                </a:solidFill>
                <a:latin typeface="Trebuchet MS"/>
                <a:cs typeface="Trebuchet MS"/>
              </a:rPr>
              <a:t>green </a:t>
            </a:r>
            <a:r>
              <a:rPr sz="2400" b="1" spc="-114" dirty="0">
                <a:solidFill>
                  <a:srgbClr val="00B050"/>
                </a:solidFill>
                <a:latin typeface="Trebuchet MS"/>
                <a:cs typeface="Trebuchet MS"/>
              </a:rPr>
              <a:t>and </a:t>
            </a:r>
            <a:r>
              <a:rPr sz="2400" b="1" spc="-95" dirty="0">
                <a:solidFill>
                  <a:srgbClr val="00B050"/>
                </a:solidFill>
                <a:latin typeface="Trebuchet MS"/>
                <a:cs typeface="Trebuchet MS"/>
              </a:rPr>
              <a:t>sour</a:t>
            </a:r>
            <a:r>
              <a:rPr sz="2400" spc="-95" dirty="0">
                <a:latin typeface="Carlito"/>
                <a:cs typeface="Carlito"/>
              </a:rPr>
              <a:t>,</a:t>
            </a:r>
            <a:r>
              <a:rPr sz="2400" spc="-9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2400" b="1" u="heavy" spc="-19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2 </a:t>
            </a:r>
            <a:r>
              <a:rPr sz="2400" b="1" u="heavy" spc="-15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green </a:t>
            </a:r>
            <a:r>
              <a:rPr sz="2400" b="1" u="heavy" spc="-114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and</a:t>
            </a:r>
            <a:r>
              <a:rPr sz="2400" b="1" u="heavy" spc="-25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14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rebuchet MS"/>
                <a:cs typeface="Trebuchet MS"/>
              </a:rPr>
              <a:t>sweet</a:t>
            </a:r>
            <a:endParaRPr sz="2400">
              <a:latin typeface="Trebuchet MS"/>
              <a:cs typeface="Trebuchet MS"/>
            </a:endParaRPr>
          </a:p>
          <a:p>
            <a:pPr marL="698500" marR="297815" lvl="1" indent="-228600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0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close </a:t>
            </a:r>
            <a:r>
              <a:rPr sz="2400" spc="-10" dirty="0">
                <a:latin typeface="Carlito"/>
                <a:cs typeface="Carlito"/>
              </a:rPr>
              <a:t>your eyes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randomly </a:t>
            </a:r>
            <a:r>
              <a:rPr sz="2400" spc="-5" dirty="0">
                <a:latin typeface="Carlito"/>
                <a:cs typeface="Carlito"/>
              </a:rPr>
              <a:t>pick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35" dirty="0">
                <a:latin typeface="Carlito"/>
                <a:cs typeface="Carlito"/>
              </a:rPr>
              <a:t>candy, </a:t>
            </a:r>
            <a:r>
              <a:rPr sz="2400" spc="-10" dirty="0">
                <a:latin typeface="Carlito"/>
                <a:cs typeface="Carlito"/>
              </a:rPr>
              <a:t>what </a:t>
            </a:r>
            <a:r>
              <a:rPr sz="2400" spc="-5" dirty="0">
                <a:latin typeface="Carlito"/>
                <a:cs typeface="Carlito"/>
              </a:rPr>
              <a:t>is  the </a:t>
            </a:r>
            <a:r>
              <a:rPr sz="2400" spc="-10" dirty="0">
                <a:latin typeface="Carlito"/>
                <a:cs typeface="Carlito"/>
              </a:rPr>
              <a:t>probability that </a:t>
            </a:r>
            <a:r>
              <a:rPr sz="2400" spc="-5" dirty="0">
                <a:latin typeface="Carlito"/>
                <a:cs typeface="Carlito"/>
              </a:rPr>
              <a:t>it is</a:t>
            </a:r>
            <a:r>
              <a:rPr sz="2400" spc="-10" dirty="0">
                <a:latin typeface="Carlito"/>
                <a:cs typeface="Carlito"/>
              </a:rPr>
              <a:t> sweet?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ts val="275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Carlito"/>
                <a:cs typeface="Carlito"/>
              </a:rPr>
              <a:t>7/10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0.7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3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After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pick the </a:t>
            </a:r>
            <a:r>
              <a:rPr sz="2400" spc="-35" dirty="0">
                <a:latin typeface="Carlito"/>
                <a:cs typeface="Carlito"/>
              </a:rPr>
              <a:t>candy,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dirty="0">
                <a:latin typeface="Carlito"/>
                <a:cs typeface="Carlito"/>
              </a:rPr>
              <a:t>open </a:t>
            </a:r>
            <a:r>
              <a:rPr sz="2400" spc="-10" dirty="0">
                <a:latin typeface="Carlito"/>
                <a:cs typeface="Carlito"/>
              </a:rPr>
              <a:t>your eyes </a:t>
            </a:r>
            <a:r>
              <a:rPr sz="2400" dirty="0">
                <a:latin typeface="Carlito"/>
                <a:cs typeface="Carlito"/>
              </a:rPr>
              <a:t>and see </a:t>
            </a:r>
            <a:r>
              <a:rPr sz="2400" spc="-5" dirty="0">
                <a:latin typeface="Carlito"/>
                <a:cs typeface="Carlito"/>
              </a:rPr>
              <a:t>it is  green, now </a:t>
            </a:r>
            <a:r>
              <a:rPr sz="2400" spc="-10" dirty="0">
                <a:latin typeface="Carlito"/>
                <a:cs typeface="Carlito"/>
              </a:rPr>
              <a:t>what </a:t>
            </a:r>
            <a:r>
              <a:rPr sz="2400" spc="-5" dirty="0">
                <a:latin typeface="Carlito"/>
                <a:cs typeface="Carlito"/>
              </a:rPr>
              <a:t>is the </a:t>
            </a:r>
            <a:r>
              <a:rPr sz="2400" spc="-10" dirty="0">
                <a:latin typeface="Carlito"/>
                <a:cs typeface="Carlito"/>
              </a:rPr>
              <a:t>probability that </a:t>
            </a:r>
            <a:r>
              <a:rPr sz="2400" spc="-5" dirty="0">
                <a:latin typeface="Carlito"/>
                <a:cs typeface="Carlito"/>
              </a:rPr>
              <a:t>it is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sweet?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ts val="283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Carlito"/>
                <a:cs typeface="Carlito"/>
              </a:rPr>
              <a:t>2/5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0.4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9786" y="561975"/>
            <a:ext cx="3009900" cy="225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04800"/>
            <a:ext cx="86080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Part-of-speech </a:t>
            </a:r>
            <a:r>
              <a:rPr spc="-30" dirty="0"/>
              <a:t>tagging</a:t>
            </a:r>
            <a:r>
              <a:rPr spc="60" dirty="0"/>
              <a:t> </a:t>
            </a:r>
            <a:r>
              <a:rPr spc="-6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344150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52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One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 classic </a:t>
            </a:r>
            <a:r>
              <a:rPr sz="2200" spc="-1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statistical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NLP</a:t>
            </a:r>
            <a:endParaRPr sz="2200">
              <a:latin typeface="Carlito"/>
              <a:cs typeface="Carlito"/>
            </a:endParaRPr>
          </a:p>
          <a:p>
            <a:pPr marL="12700" marR="277495">
              <a:lnSpc>
                <a:spcPct val="718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Assign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label </a:t>
            </a:r>
            <a:r>
              <a:rPr sz="2200" spc="-10" dirty="0">
                <a:latin typeface="Carlito"/>
                <a:cs typeface="Carlito"/>
              </a:rPr>
              <a:t>indicating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grammatical </a:t>
            </a:r>
            <a:r>
              <a:rPr sz="2200" spc="-15" dirty="0">
                <a:latin typeface="Carlito"/>
                <a:cs typeface="Carlito"/>
              </a:rPr>
              <a:t>category to </a:t>
            </a:r>
            <a:r>
              <a:rPr sz="2200" spc="-5" dirty="0">
                <a:latin typeface="Carlito"/>
                <a:cs typeface="Carlito"/>
              </a:rPr>
              <a:t>every </a:t>
            </a:r>
            <a:r>
              <a:rPr sz="2200" spc="-15" dirty="0">
                <a:latin typeface="Carlito"/>
                <a:cs typeface="Carlito"/>
              </a:rPr>
              <a:t>word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corpus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running  </a:t>
            </a:r>
            <a:r>
              <a:rPr sz="2200" spc="-15" dirty="0">
                <a:latin typeface="Carlito"/>
                <a:cs typeface="Carlito"/>
              </a:rPr>
              <a:t>text.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727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rlito"/>
                <a:cs typeface="Carlito"/>
              </a:rPr>
              <a:t>Statistical </a:t>
            </a:r>
            <a:r>
              <a:rPr sz="2200" dirty="0">
                <a:latin typeface="Carlito"/>
                <a:cs typeface="Carlito"/>
              </a:rPr>
              <a:t>POS </a:t>
            </a:r>
            <a:r>
              <a:rPr sz="2200" spc="-15" dirty="0">
                <a:latin typeface="Carlito"/>
                <a:cs typeface="Carlito"/>
              </a:rPr>
              <a:t>taggers are first </a:t>
            </a:r>
            <a:r>
              <a:rPr sz="2200" spc="-10" dirty="0">
                <a:latin typeface="Carlito"/>
                <a:cs typeface="Carlito"/>
              </a:rPr>
              <a:t>trained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has </a:t>
            </a:r>
            <a:r>
              <a:rPr sz="2200" dirty="0">
                <a:latin typeface="Carlito"/>
                <a:cs typeface="Carlito"/>
              </a:rPr>
              <a:t>been </a:t>
            </a:r>
            <a:r>
              <a:rPr sz="2200" spc="-10" dirty="0">
                <a:latin typeface="Carlito"/>
                <a:cs typeface="Carlito"/>
              </a:rPr>
              <a:t>previously </a:t>
            </a:r>
            <a:r>
              <a:rPr sz="2200" spc="-15" dirty="0">
                <a:latin typeface="Carlito"/>
                <a:cs typeface="Carlito"/>
              </a:rPr>
              <a:t>annotated. </a:t>
            </a:r>
            <a:r>
              <a:rPr sz="2200" spc="-10" dirty="0">
                <a:latin typeface="Carlito"/>
                <a:cs typeface="Carlito"/>
              </a:rPr>
              <a:t>Yields 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b="1" spc="-110" dirty="0">
                <a:solidFill>
                  <a:srgbClr val="ED7D31"/>
                </a:solidFill>
                <a:latin typeface="Trebuchet MS"/>
                <a:cs typeface="Trebuchet MS"/>
              </a:rPr>
              <a:t>language</a:t>
            </a:r>
            <a:r>
              <a:rPr sz="2200" b="1" spc="-170" dirty="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sz="2200" b="1" spc="-90" dirty="0">
                <a:solidFill>
                  <a:srgbClr val="ED7D31"/>
                </a:solidFill>
                <a:latin typeface="Trebuchet MS"/>
                <a:cs typeface="Trebuchet MS"/>
              </a:rPr>
              <a:t>model</a:t>
            </a:r>
            <a:r>
              <a:rPr sz="2200" spc="-90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ts val="2520"/>
              </a:lnSpc>
              <a:spcBef>
                <a:spcPts val="22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Language </a:t>
            </a:r>
            <a:r>
              <a:rPr sz="2200" spc="-5" dirty="0">
                <a:latin typeface="Carlito"/>
                <a:cs typeface="Carlito"/>
              </a:rPr>
              <a:t>models </a:t>
            </a:r>
            <a:r>
              <a:rPr sz="2200" spc="-10" dirty="0">
                <a:latin typeface="Carlito"/>
                <a:cs typeface="Carlito"/>
              </a:rPr>
              <a:t>vary </a:t>
            </a:r>
            <a:r>
              <a:rPr sz="2200" spc="-5" dirty="0">
                <a:latin typeface="Carlito"/>
                <a:cs typeface="Carlito"/>
              </a:rPr>
              <a:t>based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n-gram </a:t>
            </a:r>
            <a:r>
              <a:rPr sz="2200" spc="-10" dirty="0">
                <a:latin typeface="Carlito"/>
                <a:cs typeface="Carlito"/>
              </a:rPr>
              <a:t>window </a:t>
            </a:r>
            <a:r>
              <a:rPr sz="2200" spc="-15" dirty="0">
                <a:latin typeface="Carlito"/>
                <a:cs typeface="Carlito"/>
              </a:rPr>
              <a:t>(size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sequence):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ts val="245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Unigrams: probability </a:t>
            </a:r>
            <a:r>
              <a:rPr sz="2200" spc="-5" dirty="0">
                <a:latin typeface="Carlito"/>
                <a:cs typeface="Carlito"/>
              </a:rPr>
              <a:t>based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20" dirty="0">
                <a:latin typeface="Carlito"/>
                <a:cs typeface="Carlito"/>
              </a:rPr>
              <a:t>tokens </a:t>
            </a:r>
            <a:r>
              <a:rPr sz="2200" spc="-5" dirty="0">
                <a:latin typeface="Carlito"/>
                <a:cs typeface="Carlito"/>
              </a:rPr>
              <a:t>(a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lexicon)</a:t>
            </a:r>
            <a:endParaRPr sz="2200">
              <a:latin typeface="Carlito"/>
              <a:cs typeface="Carlito"/>
            </a:endParaRPr>
          </a:p>
          <a:p>
            <a:pPr marL="1790700">
              <a:lnSpc>
                <a:spcPts val="2450"/>
              </a:lnSpc>
            </a:pPr>
            <a:r>
              <a:rPr sz="2200" spc="5" dirty="0">
                <a:latin typeface="Carlito"/>
                <a:cs typeface="Carlito"/>
              </a:rPr>
              <a:t>e.g. </a:t>
            </a:r>
            <a:r>
              <a:rPr sz="2200" spc="-10" dirty="0">
                <a:latin typeface="Carlito"/>
                <a:cs typeface="Carlito"/>
              </a:rPr>
              <a:t>input </a:t>
            </a:r>
            <a:r>
              <a:rPr sz="2200" dirty="0">
                <a:latin typeface="Carlito"/>
                <a:cs typeface="Carlito"/>
              </a:rPr>
              <a:t>= </a:t>
            </a:r>
            <a:r>
              <a:rPr sz="2200" spc="-5" dirty="0">
                <a:solidFill>
                  <a:srgbClr val="ED7D31"/>
                </a:solidFill>
                <a:latin typeface="Carlito"/>
                <a:cs typeface="Carlito"/>
              </a:rPr>
              <a:t>the_DET </a:t>
            </a:r>
            <a:r>
              <a:rPr sz="2200" spc="-15" dirty="0">
                <a:solidFill>
                  <a:srgbClr val="ED7D31"/>
                </a:solidFill>
                <a:latin typeface="Carlito"/>
                <a:cs typeface="Carlito"/>
              </a:rPr>
              <a:t>tall_ADJ</a:t>
            </a:r>
            <a:r>
              <a:rPr sz="2200" spc="5" dirty="0">
                <a:solidFill>
                  <a:srgbClr val="ED7D31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ED7D31"/>
                </a:solidFill>
                <a:latin typeface="Carlito"/>
                <a:cs typeface="Carlito"/>
              </a:rPr>
              <a:t>man_NN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rlito"/>
                <a:cs typeface="Carlito"/>
              </a:rPr>
              <a:t>model </a:t>
            </a:r>
            <a:r>
              <a:rPr sz="2200" spc="-10" dirty="0">
                <a:latin typeface="Carlito"/>
                <a:cs typeface="Carlito"/>
              </a:rPr>
              <a:t>represents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probability that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word </a:t>
            </a:r>
            <a:r>
              <a:rPr sz="2200" i="1" spc="-65" dirty="0">
                <a:latin typeface="Trebuchet MS"/>
                <a:cs typeface="Trebuchet MS"/>
              </a:rPr>
              <a:t>man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noun (it </a:t>
            </a:r>
            <a:r>
              <a:rPr sz="2200" spc="-10" dirty="0">
                <a:latin typeface="Carlito"/>
                <a:cs typeface="Carlito"/>
              </a:rPr>
              <a:t>could </a:t>
            </a:r>
            <a:r>
              <a:rPr sz="2200" spc="-5" dirty="0">
                <a:latin typeface="Carlito"/>
                <a:cs typeface="Carlito"/>
              </a:rPr>
              <a:t>also be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verb)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2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Bigrams: probabilities across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span </a:t>
            </a:r>
            <a:r>
              <a:rPr sz="2200" dirty="0">
                <a:latin typeface="Carlito"/>
                <a:cs typeface="Carlito"/>
              </a:rPr>
              <a:t>of 2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words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337555"/>
            <a:ext cx="9420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model </a:t>
            </a:r>
            <a:r>
              <a:rPr sz="2200" spc="-10" dirty="0">
                <a:latin typeface="Carlito"/>
                <a:cs typeface="Carlito"/>
              </a:rPr>
              <a:t>represents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probability that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DET is </a:t>
            </a:r>
            <a:r>
              <a:rPr sz="2200" spc="-10" dirty="0">
                <a:latin typeface="Carlito"/>
                <a:cs typeface="Carlito"/>
              </a:rPr>
              <a:t>followed by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adjective, adjective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566155"/>
            <a:ext cx="3444240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</a:pPr>
            <a:r>
              <a:rPr sz="2200" spc="-10" dirty="0">
                <a:latin typeface="Carlito"/>
                <a:cs typeface="Carlito"/>
              </a:rPr>
              <a:t>followed by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noun,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ts val="257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Also: </a:t>
            </a:r>
            <a:r>
              <a:rPr sz="2200" spc="-25" dirty="0">
                <a:latin typeface="Carlito"/>
                <a:cs typeface="Carlito"/>
              </a:rPr>
              <a:t>Trigrams, </a:t>
            </a:r>
            <a:r>
              <a:rPr sz="2200" spc="-10" dirty="0">
                <a:latin typeface="Carlito"/>
                <a:cs typeface="Carlito"/>
              </a:rPr>
              <a:t>4-grams,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81000"/>
            <a:ext cx="36550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POS</a:t>
            </a:r>
            <a:r>
              <a:rPr spc="-60" dirty="0"/>
              <a:t> </a:t>
            </a:r>
            <a:r>
              <a:rPr spc="-30" dirty="0"/>
              <a:t>tagging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3587"/>
            <a:ext cx="10206355" cy="439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61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Suppose </a:t>
            </a:r>
            <a:r>
              <a:rPr sz="2200" spc="-15" dirty="0">
                <a:latin typeface="Carlito"/>
                <a:cs typeface="Carlito"/>
              </a:rPr>
              <a:t>we’ve </a:t>
            </a:r>
            <a:r>
              <a:rPr sz="2200" spc="-10" dirty="0">
                <a:latin typeface="Carlito"/>
                <a:cs typeface="Carlito"/>
              </a:rPr>
              <a:t>trained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tagger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annotated data. </a:t>
            </a:r>
            <a:r>
              <a:rPr sz="2200" spc="-5" dirty="0">
                <a:latin typeface="Carlito"/>
                <a:cs typeface="Carlito"/>
              </a:rPr>
              <a:t>It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has: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ts val="259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lexicon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unigrams:</a:t>
            </a:r>
            <a:endParaRPr sz="2200">
              <a:latin typeface="Carlito"/>
              <a:cs typeface="Carlito"/>
            </a:endParaRPr>
          </a:p>
          <a:p>
            <a:pPr marL="1155700" lvl="2" indent="-229235">
              <a:lnSpc>
                <a:spcPts val="260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Carlito"/>
                <a:cs typeface="Carlito"/>
              </a:rPr>
              <a:t>P(the=DET), P(man=NN),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etc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ts val="260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bigram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model</a:t>
            </a:r>
            <a:endParaRPr sz="2200">
              <a:latin typeface="Carlito"/>
              <a:cs typeface="Carlito"/>
            </a:endParaRPr>
          </a:p>
          <a:p>
            <a:pPr marL="1155700" lvl="2" indent="-229235">
              <a:lnSpc>
                <a:spcPts val="259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Carlito"/>
                <a:cs typeface="Carlito"/>
              </a:rPr>
              <a:t>P(DET is </a:t>
            </a:r>
            <a:r>
              <a:rPr sz="2200" spc="-10" dirty="0">
                <a:latin typeface="Carlito"/>
                <a:cs typeface="Carlito"/>
              </a:rPr>
              <a:t>followed by ADJ),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etc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Assume </a:t>
            </a:r>
            <a:r>
              <a:rPr sz="2200" spc="-15" dirty="0">
                <a:latin typeface="Carlito"/>
                <a:cs typeface="Carlito"/>
              </a:rPr>
              <a:t>we’ve </a:t>
            </a:r>
            <a:r>
              <a:rPr sz="2200" spc="-10" dirty="0">
                <a:latin typeface="Carlito"/>
                <a:cs typeface="Carlito"/>
              </a:rPr>
              <a:t>trained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dirty="0">
                <a:latin typeface="Carlito"/>
                <a:cs typeface="Carlito"/>
              </a:rPr>
              <a:t>on a </a:t>
            </a:r>
            <a:r>
              <a:rPr sz="2200" spc="-15" dirty="0">
                <a:latin typeface="Carlito"/>
                <a:cs typeface="Carlito"/>
              </a:rPr>
              <a:t>large </a:t>
            </a:r>
            <a:r>
              <a:rPr sz="2200" spc="-10" dirty="0">
                <a:latin typeface="Carlito"/>
                <a:cs typeface="Carlito"/>
              </a:rPr>
              <a:t>input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sample.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ts val="2615"/>
              </a:lnSpc>
              <a:spcBef>
                <a:spcPts val="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40" dirty="0">
                <a:latin typeface="Carlito"/>
                <a:cs typeface="Carlito"/>
              </a:rPr>
              <a:t>We </a:t>
            </a:r>
            <a:r>
              <a:rPr sz="2200" spc="-10" dirty="0">
                <a:latin typeface="Carlito"/>
                <a:cs typeface="Carlito"/>
              </a:rPr>
              <a:t>now </a:t>
            </a:r>
            <a:r>
              <a:rPr sz="2200" spc="-15" dirty="0">
                <a:latin typeface="Carlito"/>
                <a:cs typeface="Carlito"/>
              </a:rPr>
              <a:t>feed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new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phrase:</a:t>
            </a:r>
            <a:endParaRPr sz="2200">
              <a:latin typeface="Carlito"/>
              <a:cs typeface="Carlito"/>
            </a:endParaRPr>
          </a:p>
          <a:p>
            <a:pPr marL="1155700" lvl="2" indent="-229235">
              <a:lnSpc>
                <a:spcPts val="261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i="1" spc="-145" dirty="0">
                <a:latin typeface="Trebuchet MS"/>
                <a:cs typeface="Trebuchet MS"/>
              </a:rPr>
              <a:t>the </a:t>
            </a:r>
            <a:r>
              <a:rPr sz="2200" i="1" spc="-85" dirty="0">
                <a:latin typeface="Trebuchet MS"/>
                <a:cs typeface="Trebuchet MS"/>
              </a:rPr>
              <a:t>audacious</a:t>
            </a:r>
            <a:r>
              <a:rPr sz="2200" i="1" spc="-195" dirty="0">
                <a:latin typeface="Trebuchet MS"/>
                <a:cs typeface="Trebuchet MS"/>
              </a:rPr>
              <a:t> </a:t>
            </a:r>
            <a:r>
              <a:rPr sz="2200" i="1" spc="-125" dirty="0">
                <a:latin typeface="Trebuchet MS"/>
                <a:cs typeface="Trebuchet MS"/>
              </a:rPr>
              <a:t>alien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Our </a:t>
            </a:r>
            <a:r>
              <a:rPr sz="2200" spc="-10" dirty="0">
                <a:latin typeface="Carlito"/>
                <a:cs typeface="Carlito"/>
              </a:rPr>
              <a:t>tagger knows that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word </a:t>
            </a:r>
            <a:r>
              <a:rPr sz="2200" i="1" spc="-145" dirty="0">
                <a:latin typeface="Trebuchet MS"/>
                <a:cs typeface="Trebuchet MS"/>
              </a:rPr>
              <a:t>the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60" dirty="0">
                <a:latin typeface="Carlito"/>
                <a:cs typeface="Carlito"/>
              </a:rPr>
              <a:t>DET, </a:t>
            </a:r>
            <a:r>
              <a:rPr sz="2200" spc="-10" dirty="0">
                <a:latin typeface="Carlito"/>
                <a:cs typeface="Carlito"/>
              </a:rPr>
              <a:t>but </a:t>
            </a:r>
            <a:r>
              <a:rPr sz="2200" spc="-20" dirty="0">
                <a:latin typeface="Carlito"/>
                <a:cs typeface="Carlito"/>
              </a:rPr>
              <a:t>it’s </a:t>
            </a:r>
            <a:r>
              <a:rPr sz="2200" spc="-10" dirty="0">
                <a:latin typeface="Carlito"/>
                <a:cs typeface="Carlito"/>
              </a:rPr>
              <a:t>never </a:t>
            </a:r>
            <a:r>
              <a:rPr sz="2200" dirty="0">
                <a:latin typeface="Carlito"/>
                <a:cs typeface="Carlito"/>
              </a:rPr>
              <a:t>seen </a:t>
            </a:r>
            <a:r>
              <a:rPr sz="2200" spc="-5" dirty="0">
                <a:latin typeface="Carlito"/>
                <a:cs typeface="Carlito"/>
              </a:rPr>
              <a:t>the other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words.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ts val="263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0" dirty="0">
                <a:latin typeface="Carlito"/>
                <a:cs typeface="Carlito"/>
              </a:rPr>
              <a:t>can: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ts val="260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25" dirty="0">
                <a:latin typeface="Carlito"/>
                <a:cs typeface="Carlito"/>
              </a:rPr>
              <a:t>Make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wild guess (not very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useful!)</a:t>
            </a:r>
            <a:endParaRPr sz="2200">
              <a:latin typeface="Carlito"/>
              <a:cs typeface="Carlito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rlito"/>
                <a:cs typeface="Carlito"/>
              </a:rPr>
              <a:t>Alternative: </a:t>
            </a:r>
            <a:r>
              <a:rPr sz="2200" b="1" spc="-125" dirty="0">
                <a:solidFill>
                  <a:srgbClr val="FF0000"/>
                </a:solidFill>
                <a:latin typeface="Trebuchet MS"/>
                <a:cs typeface="Trebuchet MS"/>
              </a:rPr>
              <a:t>estimate </a:t>
            </a:r>
            <a:r>
              <a:rPr sz="2200" b="1" spc="-13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200" b="1" spc="-114" dirty="0">
                <a:solidFill>
                  <a:srgbClr val="FF0000"/>
                </a:solidFill>
                <a:latin typeface="Trebuchet MS"/>
                <a:cs typeface="Trebuchet MS"/>
              </a:rPr>
              <a:t>probability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i="1" spc="-145" dirty="0">
                <a:latin typeface="Trebuchet MS"/>
                <a:cs typeface="Trebuchet MS"/>
              </a:rPr>
              <a:t>the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followed by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20" dirty="0">
                <a:latin typeface="Carlito"/>
                <a:cs typeface="Carlito"/>
              </a:rPr>
              <a:t>ADJ,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ADJ 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followed by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NOUN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04800"/>
            <a:ext cx="68554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Prior knowledge</a:t>
            </a:r>
            <a:r>
              <a:rPr spc="-10" dirty="0"/>
              <a:t> </a:t>
            </a:r>
            <a:r>
              <a:rPr spc="-45" dirty="0"/>
              <a:t>revisited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1022223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Given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 </a:t>
            </a:r>
            <a:r>
              <a:rPr sz="2400" spc="-5" dirty="0">
                <a:latin typeface="Carlito"/>
                <a:cs typeface="Carlito"/>
              </a:rPr>
              <a:t>know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i="1" spc="-155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65" dirty="0">
                <a:latin typeface="Carlito"/>
                <a:cs typeface="Carlito"/>
              </a:rPr>
              <a:t>DET, </a:t>
            </a:r>
            <a:r>
              <a:rPr sz="2400" spc="-20" dirty="0">
                <a:latin typeface="Carlito"/>
                <a:cs typeface="Carlito"/>
              </a:rPr>
              <a:t>what’s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probability that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following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word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255"/>
              </a:lnSpc>
            </a:pPr>
            <a:r>
              <a:rPr sz="2400" i="1" spc="-85" dirty="0">
                <a:latin typeface="Trebuchet MS"/>
                <a:cs typeface="Trebuchet MS"/>
              </a:rPr>
              <a:t>audacious </a:t>
            </a:r>
            <a:r>
              <a:rPr sz="2400" spc="-5" dirty="0">
                <a:latin typeface="Carlito"/>
                <a:cs typeface="Carlito"/>
              </a:rPr>
              <a:t>is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ADJ?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ct val="72500"/>
              </a:lnSpc>
              <a:spcBef>
                <a:spcPts val="6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This is </a:t>
            </a:r>
            <a:r>
              <a:rPr sz="2400" b="1" spc="-160" dirty="0">
                <a:latin typeface="Trebuchet MS"/>
                <a:cs typeface="Trebuchet MS"/>
              </a:rPr>
              <a:t>very </a:t>
            </a:r>
            <a:r>
              <a:rPr sz="2400" b="1" spc="-155" dirty="0">
                <a:latin typeface="Trebuchet MS"/>
                <a:cs typeface="Trebuchet MS"/>
              </a:rPr>
              <a:t>different </a:t>
            </a:r>
            <a:r>
              <a:rPr sz="2400" spc="-10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asking </a:t>
            </a:r>
            <a:r>
              <a:rPr sz="2400" spc="-20" dirty="0">
                <a:latin typeface="Carlito"/>
                <a:cs typeface="Carlito"/>
              </a:rPr>
              <a:t>what’s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probability that </a:t>
            </a:r>
            <a:r>
              <a:rPr sz="2400" i="1" spc="-85" dirty="0">
                <a:latin typeface="Trebuchet MS"/>
                <a:cs typeface="Trebuchet MS"/>
              </a:rPr>
              <a:t>audacious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ADJ  </a:t>
            </a:r>
            <a:r>
              <a:rPr sz="2400" spc="-5" dirty="0">
                <a:latin typeface="Carlito"/>
                <a:cs typeface="Carlito"/>
              </a:rPr>
              <a:t>out of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context.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2901188"/>
            <a:ext cx="9887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b="1" spc="-135" dirty="0">
                <a:solidFill>
                  <a:srgbClr val="ED7D31"/>
                </a:solidFill>
                <a:latin typeface="Trebuchet MS"/>
                <a:cs typeface="Trebuchet MS"/>
              </a:rPr>
              <a:t>prior </a:t>
            </a:r>
            <a:r>
              <a:rPr sz="2400" b="1" spc="-130" dirty="0">
                <a:solidFill>
                  <a:srgbClr val="ED7D31"/>
                </a:solidFill>
                <a:latin typeface="Trebuchet MS"/>
                <a:cs typeface="Trebuchet MS"/>
              </a:rPr>
              <a:t>knowledge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DET </a:t>
            </a:r>
            <a:r>
              <a:rPr sz="2400" dirty="0">
                <a:latin typeface="Carlito"/>
                <a:cs typeface="Carlito"/>
              </a:rPr>
              <a:t>has </a:t>
            </a:r>
            <a:r>
              <a:rPr sz="2400" spc="-5" dirty="0">
                <a:latin typeface="Carlito"/>
                <a:cs typeface="Carlito"/>
              </a:rPr>
              <a:t>occurred.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can significantly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154171"/>
            <a:ext cx="925068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estimate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spc="-10" dirty="0">
                <a:latin typeface="Carlito"/>
                <a:cs typeface="Carlito"/>
              </a:rPr>
              <a:t>probability that </a:t>
            </a:r>
            <a:r>
              <a:rPr sz="2400" i="1" spc="-85" dirty="0">
                <a:latin typeface="Trebuchet MS"/>
                <a:cs typeface="Trebuchet MS"/>
              </a:rPr>
              <a:t>audacious </a:t>
            </a:r>
            <a:r>
              <a:rPr sz="2400" spc="-5" dirty="0">
                <a:latin typeface="Carlito"/>
                <a:cs typeface="Carlito"/>
              </a:rPr>
              <a:t>is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ADJ.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269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20" dirty="0">
                <a:latin typeface="Carlito"/>
                <a:cs typeface="Carlito"/>
              </a:rPr>
              <a:t>therefore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distinguish: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ts val="2495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spc="-140" dirty="0">
                <a:solidFill>
                  <a:srgbClr val="ED7D31"/>
                </a:solidFill>
                <a:latin typeface="Trebuchet MS"/>
                <a:cs typeface="Trebuchet MS"/>
              </a:rPr>
              <a:t>Prior </a:t>
            </a:r>
            <a:r>
              <a:rPr sz="2400" b="1" spc="-114" dirty="0">
                <a:solidFill>
                  <a:srgbClr val="ED7D31"/>
                </a:solidFill>
                <a:latin typeface="Trebuchet MS"/>
                <a:cs typeface="Trebuchet MS"/>
              </a:rPr>
              <a:t>probability</a:t>
            </a:r>
            <a:r>
              <a:rPr sz="2400" spc="-114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“Naïve” </a:t>
            </a:r>
            <a:r>
              <a:rPr sz="2400" spc="-15" dirty="0">
                <a:latin typeface="Carlito"/>
                <a:cs typeface="Carlito"/>
              </a:rPr>
              <a:t>estimate </a:t>
            </a:r>
            <a:r>
              <a:rPr sz="2400" spc="-5" dirty="0">
                <a:latin typeface="Carlito"/>
                <a:cs typeface="Carlito"/>
              </a:rPr>
              <a:t>based on long-run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frequency</a:t>
            </a:r>
            <a:endParaRPr sz="2400">
              <a:latin typeface="Carlito"/>
              <a:cs typeface="Carlito"/>
            </a:endParaRPr>
          </a:p>
          <a:p>
            <a:pPr marL="1155065" marR="5080" lvl="2" indent="-228600">
              <a:lnSpc>
                <a:spcPct val="733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unconditional probability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assigned </a:t>
            </a:r>
            <a:r>
              <a:rPr sz="2400" spc="-20" dirty="0">
                <a:latin typeface="Carlito"/>
                <a:cs typeface="Carlito"/>
              </a:rPr>
              <a:t>before </a:t>
            </a:r>
            <a:r>
              <a:rPr sz="2400" spc="-15" dirty="0">
                <a:latin typeface="Carlito"/>
                <a:cs typeface="Carlito"/>
              </a:rPr>
              <a:t>any relevant  </a:t>
            </a:r>
            <a:r>
              <a:rPr sz="2400" spc="-5" dirty="0">
                <a:latin typeface="Carlito"/>
                <a:cs typeface="Carlito"/>
              </a:rPr>
              <a:t>evidence is </a:t>
            </a:r>
            <a:r>
              <a:rPr sz="2400" spc="-25" dirty="0">
                <a:latin typeface="Carlito"/>
                <a:cs typeface="Carlito"/>
              </a:rPr>
              <a:t>taken </a:t>
            </a:r>
            <a:r>
              <a:rPr sz="2400" spc="-15" dirty="0">
                <a:latin typeface="Carlito"/>
                <a:cs typeface="Carlito"/>
              </a:rPr>
              <a:t>into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39" y="4754371"/>
            <a:ext cx="9437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40" dirty="0">
                <a:solidFill>
                  <a:srgbClr val="ED7D31"/>
                </a:solidFill>
                <a:latin typeface="Trebuchet MS"/>
                <a:cs typeface="Trebuchet MS"/>
              </a:rPr>
              <a:t>Posterior </a:t>
            </a:r>
            <a:r>
              <a:rPr sz="2400" b="1" spc="-114" dirty="0">
                <a:solidFill>
                  <a:srgbClr val="ED7D31"/>
                </a:solidFill>
                <a:latin typeface="Trebuchet MS"/>
                <a:cs typeface="Trebuchet MS"/>
              </a:rPr>
              <a:t>probability</a:t>
            </a:r>
            <a:r>
              <a:rPr sz="2400" spc="-114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probability </a:t>
            </a:r>
            <a:r>
              <a:rPr sz="2400" spc="-15" dirty="0">
                <a:latin typeface="Carlito"/>
                <a:cs typeface="Carlito"/>
              </a:rPr>
              <a:t>estimate </a:t>
            </a:r>
            <a:r>
              <a:rPr sz="2400" dirty="0">
                <a:latin typeface="Carlito"/>
                <a:cs typeface="Carlito"/>
              </a:rPr>
              <a:t>based </a:t>
            </a:r>
            <a:r>
              <a:rPr sz="2400" spc="-5" dirty="0">
                <a:latin typeface="Carlito"/>
                <a:cs typeface="Carlito"/>
              </a:rPr>
              <a:t>on prior </a:t>
            </a:r>
            <a:r>
              <a:rPr sz="2400" spc="-10" dirty="0">
                <a:latin typeface="Carlito"/>
                <a:cs typeface="Carlito"/>
              </a:rPr>
              <a:t>knowledge</a:t>
            </a:r>
            <a:r>
              <a:rPr sz="2400" spc="1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after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39" y="5007355"/>
            <a:ext cx="223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some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observation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339" y="5324347"/>
            <a:ext cx="9375775" cy="6477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b="1" spc="-125" dirty="0">
                <a:solidFill>
                  <a:srgbClr val="C00000"/>
                </a:solidFill>
                <a:latin typeface="Trebuchet MS"/>
                <a:cs typeface="Trebuchet MS"/>
              </a:rPr>
              <a:t>conditional probability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is assigned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relevant </a:t>
            </a:r>
            <a:r>
              <a:rPr sz="2400" spc="-5" dirty="0">
                <a:latin typeface="Carlito"/>
                <a:cs typeface="Carlito"/>
              </a:rPr>
              <a:t>evidence or  </a:t>
            </a:r>
            <a:r>
              <a:rPr sz="2400" spc="-10" dirty="0">
                <a:latin typeface="Carlito"/>
                <a:cs typeface="Carlito"/>
              </a:rPr>
              <a:t>background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25" dirty="0">
                <a:latin typeface="Carlito"/>
                <a:cs typeface="Carlito"/>
              </a:rPr>
              <a:t>taken </a:t>
            </a:r>
            <a:r>
              <a:rPr sz="2400" spc="-15" dirty="0">
                <a:latin typeface="Carlito"/>
                <a:cs typeface="Carlito"/>
              </a:rPr>
              <a:t>into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account.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5127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Conditional</a:t>
            </a:r>
            <a:r>
              <a:rPr spc="-20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1556"/>
            <a:ext cx="10200005" cy="370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In our </a:t>
            </a:r>
            <a:r>
              <a:rPr sz="3200" spc="-15" dirty="0">
                <a:latin typeface="Carlito"/>
                <a:cs typeface="Carlito"/>
              </a:rPr>
              <a:t>example, we </a:t>
            </a:r>
            <a:r>
              <a:rPr sz="3200" spc="-25" dirty="0">
                <a:latin typeface="Carlito"/>
                <a:cs typeface="Carlito"/>
              </a:rPr>
              <a:t>were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estimating:</a:t>
            </a:r>
            <a:endParaRPr sz="3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rlito"/>
                <a:cs typeface="Carlito"/>
              </a:rPr>
              <a:t>P(ADJ|DET) </a:t>
            </a:r>
            <a:r>
              <a:rPr sz="2800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probability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ADJ given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DET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rlito"/>
                <a:cs typeface="Carlito"/>
              </a:rPr>
              <a:t>P(NN|ADJ) </a:t>
            </a:r>
            <a:r>
              <a:rPr sz="2800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probability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NN </a:t>
            </a:r>
            <a:r>
              <a:rPr sz="2800" spc="-10" dirty="0">
                <a:latin typeface="Carlito"/>
                <a:cs typeface="Carlito"/>
              </a:rPr>
              <a:t>given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ADJ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rlito"/>
                <a:cs typeface="Carlito"/>
              </a:rPr>
              <a:t>…</a:t>
            </a:r>
            <a:endParaRPr sz="2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general:</a:t>
            </a:r>
            <a:endParaRPr sz="3200">
              <a:latin typeface="Carlito"/>
              <a:cs typeface="Carlito"/>
            </a:endParaRPr>
          </a:p>
          <a:p>
            <a:pPr marL="698500" marR="5080" lvl="1" indent="-228600">
              <a:lnSpc>
                <a:spcPts val="3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conditional probability </a:t>
            </a:r>
            <a:r>
              <a:rPr sz="2800" dirty="0">
                <a:solidFill>
                  <a:srgbClr val="ED7D31"/>
                </a:solidFill>
                <a:latin typeface="Carlito"/>
                <a:cs typeface="Carlito"/>
              </a:rPr>
              <a:t>P(A|B)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probability that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occurs,  </a:t>
            </a:r>
            <a:r>
              <a:rPr sz="2800" spc="-15" dirty="0">
                <a:latin typeface="Carlito"/>
                <a:cs typeface="Carlito"/>
              </a:rPr>
              <a:t>given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know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dirty="0"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has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occurred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4800"/>
            <a:ext cx="8164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Estimation </a:t>
            </a:r>
            <a:r>
              <a:rPr spc="-30" dirty="0"/>
              <a:t>of </a:t>
            </a:r>
            <a:r>
              <a:rPr spc="-35" dirty="0"/>
              <a:t>conditional</a:t>
            </a:r>
            <a:r>
              <a:rPr spc="10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88"/>
            <a:ext cx="9625330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44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rlito"/>
                <a:cs typeface="Carlito"/>
              </a:rPr>
              <a:t>Intuition:</a:t>
            </a:r>
            <a:endParaRPr sz="3000">
              <a:latin typeface="Carlito"/>
              <a:cs typeface="Carlito"/>
            </a:endParaRPr>
          </a:p>
          <a:p>
            <a:pPr marL="698500" marR="5080" lvl="1" indent="-228600">
              <a:lnSpc>
                <a:spcPts val="29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3000" dirty="0">
                <a:latin typeface="Carlito"/>
                <a:cs typeface="Carlito"/>
              </a:rPr>
              <a:t>P(A|B)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20" dirty="0">
                <a:latin typeface="Carlito"/>
                <a:cs typeface="Carlito"/>
              </a:rPr>
              <a:t>ratio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chances that </a:t>
            </a:r>
            <a:r>
              <a:rPr sz="3000" spc="-5" dirty="0">
                <a:latin typeface="Carlito"/>
                <a:cs typeface="Carlito"/>
              </a:rPr>
              <a:t>both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5" dirty="0">
                <a:latin typeface="Carlito"/>
                <a:cs typeface="Carlito"/>
              </a:rPr>
              <a:t>and </a:t>
            </a:r>
            <a:r>
              <a:rPr sz="3000" dirty="0">
                <a:latin typeface="Carlito"/>
                <a:cs typeface="Carlito"/>
              </a:rPr>
              <a:t>B </a:t>
            </a:r>
            <a:r>
              <a:rPr sz="3000" spc="-10" dirty="0">
                <a:latin typeface="Carlito"/>
                <a:cs typeface="Carlito"/>
              </a:rPr>
              <a:t>happen,  </a:t>
            </a:r>
            <a:r>
              <a:rPr sz="3000" spc="-5" dirty="0">
                <a:latin typeface="Carlito"/>
                <a:cs typeface="Carlito"/>
              </a:rPr>
              <a:t>divided </a:t>
            </a:r>
            <a:r>
              <a:rPr sz="3000" spc="-10" dirty="0">
                <a:latin typeface="Carlito"/>
                <a:cs typeface="Carlito"/>
              </a:rPr>
              <a:t>by </a:t>
            </a: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chances </a:t>
            </a:r>
            <a:r>
              <a:rPr sz="3000" dirty="0">
                <a:latin typeface="Carlito"/>
                <a:cs typeface="Carlito"/>
              </a:rPr>
              <a:t>of B </a:t>
            </a:r>
            <a:r>
              <a:rPr sz="3000" spc="-5" dirty="0">
                <a:latin typeface="Carlito"/>
                <a:cs typeface="Carlito"/>
              </a:rPr>
              <a:t>happening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alone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5552947"/>
            <a:ext cx="5556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rlito"/>
                <a:cs typeface="Carlito"/>
              </a:rPr>
              <a:t>P(ADJ|DET) </a:t>
            </a:r>
            <a:r>
              <a:rPr sz="3000" dirty="0">
                <a:latin typeface="Carlito"/>
                <a:cs typeface="Carlito"/>
              </a:rPr>
              <a:t>= </a:t>
            </a:r>
            <a:r>
              <a:rPr sz="3000" spc="-5" dirty="0">
                <a:latin typeface="Carlito"/>
                <a:cs typeface="Carlito"/>
              </a:rPr>
              <a:t>P(DET+ADJ) </a:t>
            </a:r>
            <a:r>
              <a:rPr sz="3000" dirty="0">
                <a:latin typeface="Carlito"/>
                <a:cs typeface="Carlito"/>
              </a:rPr>
              <a:t>/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P(DET)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5749" y="4333881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>
                <a:moveTo>
                  <a:pt x="0" y="0"/>
                </a:moveTo>
                <a:lnTo>
                  <a:pt x="1810523" y="0"/>
                </a:lnTo>
              </a:path>
            </a:pathLst>
          </a:custGeom>
          <a:ln w="19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23789" y="4336383"/>
            <a:ext cx="96202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i="1" spc="85" dirty="0">
                <a:latin typeface="Times New Roman"/>
                <a:cs typeface="Times New Roman"/>
              </a:rPr>
              <a:t>P</a:t>
            </a:r>
            <a:r>
              <a:rPr sz="3700" spc="195" dirty="0">
                <a:latin typeface="Times New Roman"/>
                <a:cs typeface="Times New Roman"/>
              </a:rPr>
              <a:t>(</a:t>
            </a:r>
            <a:r>
              <a:rPr sz="3700" i="1" spc="85" dirty="0">
                <a:latin typeface="Times New Roman"/>
                <a:cs typeface="Times New Roman"/>
              </a:rPr>
              <a:t>B</a:t>
            </a:r>
            <a:r>
              <a:rPr sz="3700" spc="10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7432" y="3965101"/>
            <a:ext cx="384810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700" i="1" spc="45" dirty="0">
                <a:latin typeface="Times New Roman"/>
                <a:cs typeface="Times New Roman"/>
              </a:rPr>
              <a:t>P</a:t>
            </a:r>
            <a:r>
              <a:rPr sz="3700" spc="45" dirty="0">
                <a:latin typeface="Times New Roman"/>
                <a:cs typeface="Times New Roman"/>
              </a:rPr>
              <a:t>(</a:t>
            </a:r>
            <a:r>
              <a:rPr sz="3700" spc="-570" dirty="0">
                <a:latin typeface="Times New Roman"/>
                <a:cs typeface="Times New Roman"/>
              </a:rPr>
              <a:t> </a:t>
            </a:r>
            <a:r>
              <a:rPr sz="3700" i="1" spc="20" dirty="0">
                <a:latin typeface="Times New Roman"/>
                <a:cs typeface="Times New Roman"/>
              </a:rPr>
              <a:t>A</a:t>
            </a:r>
            <a:r>
              <a:rPr sz="3700" i="1" spc="-459" dirty="0">
                <a:latin typeface="Times New Roman"/>
                <a:cs typeface="Times New Roman"/>
              </a:rPr>
              <a:t> </a:t>
            </a:r>
            <a:r>
              <a:rPr sz="3700" spc="5" dirty="0">
                <a:latin typeface="Times New Roman"/>
                <a:cs typeface="Times New Roman"/>
              </a:rPr>
              <a:t>|</a:t>
            </a:r>
            <a:r>
              <a:rPr sz="3700" spc="-140" dirty="0">
                <a:latin typeface="Times New Roman"/>
                <a:cs typeface="Times New Roman"/>
              </a:rPr>
              <a:t> </a:t>
            </a:r>
            <a:r>
              <a:rPr sz="3700" i="1" spc="50" dirty="0">
                <a:latin typeface="Times New Roman"/>
                <a:cs typeface="Times New Roman"/>
              </a:rPr>
              <a:t>B</a:t>
            </a:r>
            <a:r>
              <a:rPr sz="3700" spc="50" dirty="0">
                <a:latin typeface="Times New Roman"/>
                <a:cs typeface="Times New Roman"/>
              </a:rPr>
              <a:t>)</a:t>
            </a:r>
            <a:r>
              <a:rPr sz="3700" spc="-114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95" dirty="0">
                <a:latin typeface="Times New Roman"/>
                <a:cs typeface="Times New Roman"/>
              </a:rPr>
              <a:t> </a:t>
            </a:r>
            <a:r>
              <a:rPr sz="5550" i="1" spc="67" baseline="35285" dirty="0">
                <a:latin typeface="Times New Roman"/>
                <a:cs typeface="Times New Roman"/>
              </a:rPr>
              <a:t>P</a:t>
            </a:r>
            <a:r>
              <a:rPr sz="5550" spc="67" baseline="35285" dirty="0">
                <a:latin typeface="Times New Roman"/>
                <a:cs typeface="Times New Roman"/>
              </a:rPr>
              <a:t>(</a:t>
            </a:r>
            <a:r>
              <a:rPr sz="5550" spc="-855" baseline="35285" dirty="0">
                <a:latin typeface="Times New Roman"/>
                <a:cs typeface="Times New Roman"/>
              </a:rPr>
              <a:t> </a:t>
            </a:r>
            <a:r>
              <a:rPr sz="5550" i="1" spc="30" baseline="35285" dirty="0">
                <a:latin typeface="Times New Roman"/>
                <a:cs typeface="Times New Roman"/>
              </a:rPr>
              <a:t>A</a:t>
            </a:r>
            <a:r>
              <a:rPr sz="5550" i="1" spc="-780" baseline="35285" dirty="0">
                <a:latin typeface="Times New Roman"/>
                <a:cs typeface="Times New Roman"/>
              </a:rPr>
              <a:t> </a:t>
            </a:r>
            <a:r>
              <a:rPr sz="5550" spc="37" baseline="35285" dirty="0">
                <a:latin typeface="Symbol"/>
                <a:cs typeface="Symbol"/>
              </a:rPr>
              <a:t></a:t>
            </a:r>
            <a:r>
              <a:rPr sz="5550" spc="-457" baseline="35285" dirty="0">
                <a:latin typeface="Times New Roman"/>
                <a:cs typeface="Times New Roman"/>
              </a:rPr>
              <a:t> </a:t>
            </a:r>
            <a:r>
              <a:rPr sz="5550" i="1" spc="67" baseline="35285" dirty="0">
                <a:latin typeface="Times New Roman"/>
                <a:cs typeface="Times New Roman"/>
              </a:rPr>
              <a:t>B</a:t>
            </a:r>
            <a:r>
              <a:rPr sz="5550" spc="67" baseline="35285" dirty="0">
                <a:latin typeface="Times New Roman"/>
                <a:cs typeface="Times New Roman"/>
              </a:rPr>
              <a:t>)</a:t>
            </a:r>
            <a:endParaRPr sz="5550" baseline="3528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902" y="676149"/>
            <a:ext cx="571350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Estimating </a:t>
            </a:r>
            <a:r>
              <a:rPr spc="-45" dirty="0"/>
              <a:t>P(A </a:t>
            </a:r>
            <a:r>
              <a:rPr spc="-50" dirty="0"/>
              <a:t>AND</a:t>
            </a:r>
            <a:r>
              <a:rPr spc="45" dirty="0"/>
              <a:t> </a:t>
            </a:r>
            <a:r>
              <a:rPr spc="-35" dirty="0"/>
              <a:t>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4224" y="1918311"/>
            <a:ext cx="596709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i="1" spc="30" dirty="0">
                <a:latin typeface="Times New Roman"/>
                <a:cs typeface="Times New Roman"/>
              </a:rPr>
              <a:t>P</a:t>
            </a:r>
            <a:r>
              <a:rPr sz="4750" spc="30" dirty="0">
                <a:latin typeface="Times New Roman"/>
                <a:cs typeface="Times New Roman"/>
              </a:rPr>
              <a:t>(</a:t>
            </a:r>
            <a:r>
              <a:rPr sz="4750" spc="-740" dirty="0">
                <a:latin typeface="Times New Roman"/>
                <a:cs typeface="Times New Roman"/>
              </a:rPr>
              <a:t> </a:t>
            </a:r>
            <a:r>
              <a:rPr sz="4750" i="1" spc="-30" dirty="0">
                <a:latin typeface="Times New Roman"/>
                <a:cs typeface="Times New Roman"/>
              </a:rPr>
              <a:t>A</a:t>
            </a:r>
            <a:r>
              <a:rPr sz="4750" i="1" spc="-655" dirty="0">
                <a:latin typeface="Times New Roman"/>
                <a:cs typeface="Times New Roman"/>
              </a:rPr>
              <a:t> </a:t>
            </a:r>
            <a:r>
              <a:rPr sz="4750" spc="-35" dirty="0">
                <a:latin typeface="Symbol"/>
                <a:cs typeface="Symbol"/>
              </a:rPr>
              <a:t>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i="1" spc="30" dirty="0">
                <a:latin typeface="Times New Roman"/>
                <a:cs typeface="Times New Roman"/>
              </a:rPr>
              <a:t>B</a:t>
            </a:r>
            <a:r>
              <a:rPr sz="4750" spc="30" dirty="0">
                <a:latin typeface="Times New Roman"/>
                <a:cs typeface="Times New Roman"/>
              </a:rPr>
              <a:t>)</a:t>
            </a:r>
            <a:r>
              <a:rPr sz="4750" spc="-150" dirty="0">
                <a:latin typeface="Times New Roman"/>
                <a:cs typeface="Times New Roman"/>
              </a:rPr>
              <a:t> </a:t>
            </a:r>
            <a:r>
              <a:rPr sz="4750" spc="-25" dirty="0">
                <a:latin typeface="Symbol"/>
                <a:cs typeface="Symbol"/>
              </a:rPr>
              <a:t></a:t>
            </a:r>
            <a:r>
              <a:rPr sz="4750" spc="-10" dirty="0">
                <a:latin typeface="Times New Roman"/>
                <a:cs typeface="Times New Roman"/>
              </a:rPr>
              <a:t> </a:t>
            </a:r>
            <a:r>
              <a:rPr sz="4750" i="1" spc="25" dirty="0">
                <a:latin typeface="Times New Roman"/>
                <a:cs typeface="Times New Roman"/>
              </a:rPr>
              <a:t>P</a:t>
            </a:r>
            <a:r>
              <a:rPr sz="4750" spc="25" dirty="0">
                <a:latin typeface="Times New Roman"/>
                <a:cs typeface="Times New Roman"/>
              </a:rPr>
              <a:t>(</a:t>
            </a:r>
            <a:r>
              <a:rPr sz="4750" spc="-725" dirty="0">
                <a:latin typeface="Times New Roman"/>
                <a:cs typeface="Times New Roman"/>
              </a:rPr>
              <a:t> </a:t>
            </a:r>
            <a:r>
              <a:rPr sz="4750" i="1" spc="70" dirty="0">
                <a:latin typeface="Times New Roman"/>
                <a:cs typeface="Times New Roman"/>
              </a:rPr>
              <a:t>A</a:t>
            </a:r>
            <a:r>
              <a:rPr sz="4750" spc="70" dirty="0">
                <a:latin typeface="Times New Roman"/>
                <a:cs typeface="Times New Roman"/>
              </a:rPr>
              <a:t>)</a:t>
            </a:r>
            <a:r>
              <a:rPr sz="4750" i="1" spc="70" dirty="0">
                <a:latin typeface="Times New Roman"/>
                <a:cs typeface="Times New Roman"/>
              </a:rPr>
              <a:t>P</a:t>
            </a:r>
            <a:r>
              <a:rPr sz="4750" spc="70" dirty="0">
                <a:latin typeface="Times New Roman"/>
                <a:cs typeface="Times New Roman"/>
              </a:rPr>
              <a:t>(</a:t>
            </a:r>
            <a:r>
              <a:rPr sz="4750" i="1" spc="70" dirty="0">
                <a:latin typeface="Times New Roman"/>
                <a:cs typeface="Times New Roman"/>
              </a:rPr>
              <a:t>B</a:t>
            </a:r>
            <a:r>
              <a:rPr sz="4750" i="1" spc="-375" dirty="0">
                <a:latin typeface="Times New Roman"/>
                <a:cs typeface="Times New Roman"/>
              </a:rPr>
              <a:t> </a:t>
            </a:r>
            <a:r>
              <a:rPr sz="4750" spc="-10" dirty="0">
                <a:latin typeface="Times New Roman"/>
                <a:cs typeface="Times New Roman"/>
              </a:rPr>
              <a:t>|</a:t>
            </a:r>
            <a:r>
              <a:rPr sz="4750" spc="35" dirty="0">
                <a:latin typeface="Times New Roman"/>
                <a:cs typeface="Times New Roman"/>
              </a:rPr>
              <a:t> </a:t>
            </a:r>
            <a:r>
              <a:rPr sz="4750" i="1" spc="-80" dirty="0">
                <a:latin typeface="Times New Roman"/>
                <a:cs typeface="Times New Roman"/>
              </a:rPr>
              <a:t>A</a:t>
            </a:r>
            <a:r>
              <a:rPr sz="4750" spc="-80" dirty="0">
                <a:latin typeface="Times New Roman"/>
                <a:cs typeface="Times New Roman"/>
              </a:rPr>
              <a:t>)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9539" y="4288028"/>
            <a:ext cx="21342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latin typeface="Carlito"/>
                <a:cs typeface="Carlito"/>
              </a:rPr>
              <a:t>Probability that </a:t>
            </a:r>
            <a:r>
              <a:rPr sz="1800" spc="-5" dirty="0">
                <a:latin typeface="Carlito"/>
                <a:cs typeface="Carlito"/>
              </a:rPr>
              <a:t>both </a:t>
            </a:r>
            <a:r>
              <a:rPr sz="1800" dirty="0">
                <a:latin typeface="Carlito"/>
                <a:cs typeface="Carlito"/>
              </a:rPr>
              <a:t>A  and B occur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4965" y="2667000"/>
            <a:ext cx="287020" cy="1527175"/>
          </a:xfrm>
          <a:custGeom>
            <a:avLst/>
            <a:gdLst/>
            <a:ahLst/>
            <a:cxnLst/>
            <a:rect l="l" t="t" r="r" b="b"/>
            <a:pathLst>
              <a:path w="287020" h="1527175">
                <a:moveTo>
                  <a:pt x="211639" y="110210"/>
                </a:moveTo>
                <a:lnTo>
                  <a:pt x="0" y="1521180"/>
                </a:lnTo>
                <a:lnTo>
                  <a:pt x="37668" y="1526832"/>
                </a:lnTo>
                <a:lnTo>
                  <a:pt x="249320" y="115862"/>
                </a:lnTo>
                <a:lnTo>
                  <a:pt x="211639" y="110210"/>
                </a:lnTo>
                <a:close/>
              </a:path>
              <a:path w="287020" h="1527175">
                <a:moveTo>
                  <a:pt x="277183" y="91376"/>
                </a:moveTo>
                <a:lnTo>
                  <a:pt x="214464" y="91376"/>
                </a:lnTo>
                <a:lnTo>
                  <a:pt x="252145" y="97027"/>
                </a:lnTo>
                <a:lnTo>
                  <a:pt x="249320" y="115862"/>
                </a:lnTo>
                <a:lnTo>
                  <a:pt x="286994" y="121513"/>
                </a:lnTo>
                <a:lnTo>
                  <a:pt x="277183" y="91376"/>
                </a:lnTo>
                <a:close/>
              </a:path>
              <a:path w="287020" h="1527175">
                <a:moveTo>
                  <a:pt x="214464" y="91376"/>
                </a:moveTo>
                <a:lnTo>
                  <a:pt x="211639" y="110210"/>
                </a:lnTo>
                <a:lnTo>
                  <a:pt x="249320" y="115862"/>
                </a:lnTo>
                <a:lnTo>
                  <a:pt x="252145" y="97027"/>
                </a:lnTo>
                <a:lnTo>
                  <a:pt x="214464" y="91376"/>
                </a:lnTo>
                <a:close/>
              </a:path>
              <a:path w="287020" h="1527175">
                <a:moveTo>
                  <a:pt x="247434" y="0"/>
                </a:moveTo>
                <a:lnTo>
                  <a:pt x="173964" y="104559"/>
                </a:lnTo>
                <a:lnTo>
                  <a:pt x="211639" y="110210"/>
                </a:lnTo>
                <a:lnTo>
                  <a:pt x="214464" y="91376"/>
                </a:lnTo>
                <a:lnTo>
                  <a:pt x="277183" y="91376"/>
                </a:lnTo>
                <a:lnTo>
                  <a:pt x="247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8940" y="4156964"/>
            <a:ext cx="1688464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8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dirty="0">
                <a:latin typeface="Carlito"/>
                <a:cs typeface="Carlito"/>
              </a:rPr>
              <a:t>of A  </a:t>
            </a:r>
            <a:r>
              <a:rPr sz="1800" spc="-5" dirty="0">
                <a:latin typeface="Carlito"/>
                <a:cs typeface="Carlito"/>
              </a:rPr>
              <a:t>happening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overall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5308" y="2667000"/>
            <a:ext cx="217170" cy="1525905"/>
          </a:xfrm>
          <a:custGeom>
            <a:avLst/>
            <a:gdLst/>
            <a:ahLst/>
            <a:cxnLst/>
            <a:rect l="l" t="t" r="r" b="b"/>
            <a:pathLst>
              <a:path w="217170" h="1525904">
                <a:moveTo>
                  <a:pt x="75821" y="111840"/>
                </a:moveTo>
                <a:lnTo>
                  <a:pt x="37912" y="115628"/>
                </a:lnTo>
                <a:lnTo>
                  <a:pt x="178930" y="1525892"/>
                </a:lnTo>
                <a:lnTo>
                  <a:pt x="216839" y="1522107"/>
                </a:lnTo>
                <a:lnTo>
                  <a:pt x="75821" y="111840"/>
                </a:lnTo>
                <a:close/>
              </a:path>
              <a:path w="217170" h="1525904">
                <a:moveTo>
                  <a:pt x="45491" y="0"/>
                </a:moveTo>
                <a:lnTo>
                  <a:pt x="0" y="119418"/>
                </a:lnTo>
                <a:lnTo>
                  <a:pt x="37912" y="115628"/>
                </a:lnTo>
                <a:lnTo>
                  <a:pt x="36017" y="96672"/>
                </a:lnTo>
                <a:lnTo>
                  <a:pt x="73926" y="92887"/>
                </a:lnTo>
                <a:lnTo>
                  <a:pt x="104152" y="92887"/>
                </a:lnTo>
                <a:lnTo>
                  <a:pt x="45491" y="0"/>
                </a:lnTo>
                <a:close/>
              </a:path>
              <a:path w="217170" h="1525904">
                <a:moveTo>
                  <a:pt x="73926" y="92887"/>
                </a:moveTo>
                <a:lnTo>
                  <a:pt x="36017" y="96672"/>
                </a:lnTo>
                <a:lnTo>
                  <a:pt x="37912" y="115628"/>
                </a:lnTo>
                <a:lnTo>
                  <a:pt x="75821" y="111840"/>
                </a:lnTo>
                <a:lnTo>
                  <a:pt x="73926" y="92887"/>
                </a:lnTo>
                <a:close/>
              </a:path>
              <a:path w="217170" h="1525904">
                <a:moveTo>
                  <a:pt x="104152" y="92887"/>
                </a:moveTo>
                <a:lnTo>
                  <a:pt x="73926" y="92887"/>
                </a:lnTo>
                <a:lnTo>
                  <a:pt x="75821" y="111840"/>
                </a:lnTo>
                <a:lnTo>
                  <a:pt x="113728" y="108051"/>
                </a:lnTo>
                <a:lnTo>
                  <a:pt x="104152" y="92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1140" y="4364228"/>
            <a:ext cx="19939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dirty="0">
                <a:latin typeface="Carlito"/>
                <a:cs typeface="Carlito"/>
              </a:rPr>
              <a:t>of B  </a:t>
            </a:r>
            <a:r>
              <a:rPr sz="1800" spc="-5" dirty="0">
                <a:latin typeface="Carlito"/>
                <a:cs typeface="Carlito"/>
              </a:rPr>
              <a:t>happening given </a:t>
            </a:r>
            <a:r>
              <a:rPr sz="1800" spc="-10" dirty="0">
                <a:latin typeface="Carlito"/>
                <a:cs typeface="Carlito"/>
              </a:rPr>
              <a:t>that  </a:t>
            </a:r>
            <a:r>
              <a:rPr sz="1800" dirty="0">
                <a:latin typeface="Carlito"/>
                <a:cs typeface="Carlito"/>
              </a:rPr>
              <a:t>A has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happened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07908" y="2667000"/>
            <a:ext cx="217170" cy="1525905"/>
          </a:xfrm>
          <a:custGeom>
            <a:avLst/>
            <a:gdLst/>
            <a:ahLst/>
            <a:cxnLst/>
            <a:rect l="l" t="t" r="r" b="b"/>
            <a:pathLst>
              <a:path w="217170" h="1525904">
                <a:moveTo>
                  <a:pt x="75821" y="111840"/>
                </a:moveTo>
                <a:lnTo>
                  <a:pt x="37912" y="115628"/>
                </a:lnTo>
                <a:lnTo>
                  <a:pt x="178930" y="1525892"/>
                </a:lnTo>
                <a:lnTo>
                  <a:pt x="216839" y="1522107"/>
                </a:lnTo>
                <a:lnTo>
                  <a:pt x="75821" y="111840"/>
                </a:lnTo>
                <a:close/>
              </a:path>
              <a:path w="217170" h="1525904">
                <a:moveTo>
                  <a:pt x="45491" y="0"/>
                </a:moveTo>
                <a:lnTo>
                  <a:pt x="0" y="119418"/>
                </a:lnTo>
                <a:lnTo>
                  <a:pt x="37912" y="115628"/>
                </a:lnTo>
                <a:lnTo>
                  <a:pt x="36017" y="96672"/>
                </a:lnTo>
                <a:lnTo>
                  <a:pt x="73926" y="92887"/>
                </a:lnTo>
                <a:lnTo>
                  <a:pt x="104152" y="92887"/>
                </a:lnTo>
                <a:lnTo>
                  <a:pt x="45491" y="0"/>
                </a:lnTo>
                <a:close/>
              </a:path>
              <a:path w="217170" h="1525904">
                <a:moveTo>
                  <a:pt x="73926" y="92887"/>
                </a:moveTo>
                <a:lnTo>
                  <a:pt x="36017" y="96672"/>
                </a:lnTo>
                <a:lnTo>
                  <a:pt x="37912" y="115628"/>
                </a:lnTo>
                <a:lnTo>
                  <a:pt x="75821" y="111840"/>
                </a:lnTo>
                <a:lnTo>
                  <a:pt x="73926" y="92887"/>
                </a:lnTo>
                <a:close/>
              </a:path>
              <a:path w="217170" h="1525904">
                <a:moveTo>
                  <a:pt x="104152" y="92887"/>
                </a:moveTo>
                <a:lnTo>
                  <a:pt x="73926" y="92887"/>
                </a:lnTo>
                <a:lnTo>
                  <a:pt x="75821" y="111840"/>
                </a:lnTo>
                <a:lnTo>
                  <a:pt x="113728" y="108051"/>
                </a:lnTo>
                <a:lnTo>
                  <a:pt x="104152" y="92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4406" y="5607811"/>
            <a:ext cx="344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rlito"/>
                <a:cs typeface="Carlito"/>
              </a:rPr>
              <a:t>Multiplication</a:t>
            </a:r>
            <a:r>
              <a:rPr sz="3600" spc="-8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rule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74650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Multiplication </a:t>
            </a:r>
            <a:r>
              <a:rPr spc="-25" dirty="0"/>
              <a:t>rule:</a:t>
            </a:r>
            <a:r>
              <a:rPr spc="35" dirty="0"/>
              <a:t> </a:t>
            </a:r>
            <a:r>
              <a:rPr spc="-6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88"/>
            <a:ext cx="9980930" cy="4177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5" dirty="0">
                <a:latin typeface="Carlito"/>
                <a:cs typeface="Carlito"/>
              </a:rPr>
              <a:t>We </a:t>
            </a:r>
            <a:r>
              <a:rPr sz="3000" spc="-25" dirty="0">
                <a:latin typeface="Carlito"/>
                <a:cs typeface="Carlito"/>
              </a:rPr>
              <a:t>have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20" dirty="0">
                <a:latin typeface="Carlito"/>
                <a:cs typeface="Carlito"/>
              </a:rPr>
              <a:t>standard </a:t>
            </a:r>
            <a:r>
              <a:rPr sz="3000" spc="-10" dirty="0">
                <a:latin typeface="Carlito"/>
                <a:cs typeface="Carlito"/>
              </a:rPr>
              <a:t>deck </a:t>
            </a:r>
            <a:r>
              <a:rPr sz="3000" dirty="0">
                <a:latin typeface="Carlito"/>
                <a:cs typeface="Carlito"/>
              </a:rPr>
              <a:t>of 52</a:t>
            </a:r>
            <a:r>
              <a:rPr sz="3000" spc="5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cards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241300" indent="-228600">
              <a:lnSpc>
                <a:spcPts val="356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rlito"/>
                <a:cs typeface="Carlito"/>
              </a:rPr>
              <a:t>What’s </a:t>
            </a: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probability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5" dirty="0">
                <a:latin typeface="Carlito"/>
                <a:cs typeface="Carlito"/>
              </a:rPr>
              <a:t>pulling </a:t>
            </a:r>
            <a:r>
              <a:rPr sz="3000" dirty="0">
                <a:latin typeface="Carlito"/>
                <a:cs typeface="Carlito"/>
              </a:rPr>
              <a:t>out </a:t>
            </a:r>
            <a:r>
              <a:rPr sz="3000" spc="-10" dirty="0">
                <a:latin typeface="Carlito"/>
                <a:cs typeface="Carlito"/>
              </a:rPr>
              <a:t>two </a:t>
            </a:r>
            <a:r>
              <a:rPr sz="3000" spc="-5" dirty="0">
                <a:latin typeface="Carlito"/>
                <a:cs typeface="Carlito"/>
              </a:rPr>
              <a:t>aces in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row?</a:t>
            </a:r>
            <a:endParaRPr sz="3000">
              <a:latin typeface="Carlito"/>
              <a:cs typeface="Carlito"/>
            </a:endParaRPr>
          </a:p>
          <a:p>
            <a:pPr marL="698500" lvl="1" indent="-228600">
              <a:lnSpc>
                <a:spcPts val="308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rlito"/>
                <a:cs typeface="Carlito"/>
              </a:rPr>
              <a:t>Standard </a:t>
            </a:r>
            <a:r>
              <a:rPr sz="2600" spc="-5" dirty="0">
                <a:latin typeface="Carlito"/>
                <a:cs typeface="Carlito"/>
              </a:rPr>
              <a:t>deck has </a:t>
            </a:r>
            <a:r>
              <a:rPr sz="2600" dirty="0">
                <a:latin typeface="Carlito"/>
                <a:cs typeface="Carlito"/>
              </a:rPr>
              <a:t>4 </a:t>
            </a:r>
            <a:r>
              <a:rPr sz="2600" spc="-5" dirty="0">
                <a:latin typeface="Carlito"/>
                <a:cs typeface="Carlito"/>
              </a:rPr>
              <a:t>aces</a:t>
            </a:r>
            <a:endParaRPr sz="2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950">
              <a:latin typeface="Carlito"/>
              <a:cs typeface="Carlito"/>
            </a:endParaRPr>
          </a:p>
          <a:p>
            <a:pPr marL="241300" marR="5080" indent="-228600">
              <a:lnSpc>
                <a:spcPts val="29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rlito"/>
                <a:cs typeface="Carlito"/>
              </a:rPr>
              <a:t>Let </a:t>
            </a:r>
            <a:r>
              <a:rPr sz="3000" dirty="0">
                <a:latin typeface="Carlito"/>
                <a:cs typeface="Carlito"/>
              </a:rPr>
              <a:t>A1 </a:t>
            </a:r>
            <a:r>
              <a:rPr sz="3000" spc="-20" dirty="0">
                <a:latin typeface="Carlito"/>
                <a:cs typeface="Carlito"/>
              </a:rPr>
              <a:t>stand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spc="-30" dirty="0">
                <a:latin typeface="Carlito"/>
                <a:cs typeface="Carlito"/>
              </a:rPr>
              <a:t>“an </a:t>
            </a:r>
            <a:r>
              <a:rPr sz="3000" spc="-5" dirty="0">
                <a:latin typeface="Carlito"/>
                <a:cs typeface="Carlito"/>
              </a:rPr>
              <a:t>ace </a:t>
            </a:r>
            <a:r>
              <a:rPr sz="3000" dirty="0">
                <a:latin typeface="Carlito"/>
                <a:cs typeface="Carlito"/>
              </a:rPr>
              <a:t>on </a:t>
            </a: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spc="-20" dirty="0">
                <a:latin typeface="Carlito"/>
                <a:cs typeface="Carlito"/>
              </a:rPr>
              <a:t>first </a:t>
            </a:r>
            <a:r>
              <a:rPr sz="3000" spc="-55" dirty="0">
                <a:latin typeface="Carlito"/>
                <a:cs typeface="Carlito"/>
              </a:rPr>
              <a:t>pick”, </a:t>
            </a:r>
            <a:r>
              <a:rPr sz="3000" dirty="0">
                <a:latin typeface="Carlito"/>
                <a:cs typeface="Carlito"/>
              </a:rPr>
              <a:t>A2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spc="-30" dirty="0">
                <a:latin typeface="Carlito"/>
                <a:cs typeface="Carlito"/>
              </a:rPr>
              <a:t>“an </a:t>
            </a:r>
            <a:r>
              <a:rPr sz="3000" spc="-5" dirty="0">
                <a:latin typeface="Carlito"/>
                <a:cs typeface="Carlito"/>
              </a:rPr>
              <a:t>ace </a:t>
            </a:r>
            <a:r>
              <a:rPr sz="3000" dirty="0">
                <a:latin typeface="Carlito"/>
                <a:cs typeface="Carlito"/>
              </a:rPr>
              <a:t>on </a:t>
            </a:r>
            <a:r>
              <a:rPr sz="3000" spc="-5" dirty="0">
                <a:latin typeface="Carlito"/>
                <a:cs typeface="Carlito"/>
              </a:rPr>
              <a:t>the  </a:t>
            </a:r>
            <a:r>
              <a:rPr sz="3000" spc="-10" dirty="0">
                <a:latin typeface="Carlito"/>
                <a:cs typeface="Carlito"/>
              </a:rPr>
              <a:t>second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pick”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45" dirty="0">
                <a:latin typeface="Carlito"/>
                <a:cs typeface="Carlito"/>
              </a:rPr>
              <a:t>We’re </a:t>
            </a:r>
            <a:r>
              <a:rPr sz="3000" spc="-25" dirty="0">
                <a:latin typeface="Carlito"/>
                <a:cs typeface="Carlito"/>
              </a:rPr>
              <a:t>interested </a:t>
            </a:r>
            <a:r>
              <a:rPr sz="3000" spc="-5" dirty="0">
                <a:latin typeface="Carlito"/>
                <a:cs typeface="Carlito"/>
              </a:rPr>
              <a:t>in </a:t>
            </a:r>
            <a:r>
              <a:rPr sz="3000" dirty="0">
                <a:latin typeface="Carlito"/>
                <a:cs typeface="Carlito"/>
              </a:rPr>
              <a:t>P(A1 AND</a:t>
            </a:r>
            <a:r>
              <a:rPr sz="3000" spc="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A2)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294640"/>
            <a:ext cx="70078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Definition </a:t>
            </a:r>
            <a:r>
              <a:rPr spc="-25" dirty="0"/>
              <a:t>of</a:t>
            </a:r>
            <a:r>
              <a:rPr spc="-1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7859395" cy="40335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5080" indent="-228600">
              <a:lnSpc>
                <a:spcPct val="804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Probability </a:t>
            </a:r>
            <a:r>
              <a:rPr sz="2800" spc="-5" dirty="0">
                <a:latin typeface="Carlito"/>
                <a:cs typeface="Carlito"/>
              </a:rPr>
              <a:t>theory encodes our </a:t>
            </a:r>
            <a:r>
              <a:rPr sz="2800" b="1" spc="-150" dirty="0">
                <a:latin typeface="Trebuchet MS"/>
                <a:cs typeface="Trebuchet MS"/>
              </a:rPr>
              <a:t>knowledge </a:t>
            </a:r>
            <a:r>
              <a:rPr sz="2800" b="1" spc="-145" dirty="0">
                <a:latin typeface="Trebuchet MS"/>
                <a:cs typeface="Trebuchet MS"/>
              </a:rPr>
              <a:t>or </a:t>
            </a:r>
            <a:r>
              <a:rPr sz="2800" b="1" spc="-170" dirty="0">
                <a:latin typeface="Trebuchet MS"/>
                <a:cs typeface="Trebuchet MS"/>
              </a:rPr>
              <a:t>belief  </a:t>
            </a:r>
            <a:r>
              <a:rPr sz="2800" spc="-5" dirty="0">
                <a:latin typeface="Carlito"/>
                <a:cs typeface="Carlito"/>
              </a:rPr>
              <a:t>about the </a:t>
            </a:r>
            <a:r>
              <a:rPr sz="2800" b="1" spc="-180" dirty="0">
                <a:latin typeface="Trebuchet MS"/>
                <a:cs typeface="Trebuchet MS"/>
              </a:rPr>
              <a:t>collective </a:t>
            </a:r>
            <a:r>
              <a:rPr sz="2800" b="1" spc="-150" dirty="0">
                <a:latin typeface="Trebuchet MS"/>
                <a:cs typeface="Trebuchet MS"/>
              </a:rPr>
              <a:t>likelihood </a:t>
            </a:r>
            <a:r>
              <a:rPr sz="2800" b="1" spc="-120" dirty="0">
                <a:latin typeface="Trebuchet MS"/>
                <a:cs typeface="Trebuchet MS"/>
              </a:rPr>
              <a:t>of </a:t>
            </a:r>
            <a:r>
              <a:rPr sz="2800" b="1" spc="-170" dirty="0">
                <a:latin typeface="Trebuchet MS"/>
                <a:cs typeface="Trebuchet MS"/>
              </a:rPr>
              <a:t>the </a:t>
            </a:r>
            <a:r>
              <a:rPr sz="2800" b="1" spc="-160" dirty="0">
                <a:latin typeface="Trebuchet MS"/>
                <a:cs typeface="Trebuchet MS"/>
              </a:rPr>
              <a:t>outcome </a:t>
            </a:r>
            <a:r>
              <a:rPr sz="2800" b="1" spc="-120" dirty="0">
                <a:latin typeface="Trebuchet MS"/>
                <a:cs typeface="Trebuchet MS"/>
              </a:rPr>
              <a:t>of</a:t>
            </a:r>
            <a:r>
              <a:rPr sz="2800" b="1" spc="-455" dirty="0">
                <a:latin typeface="Trebuchet MS"/>
                <a:cs typeface="Trebuchet MS"/>
              </a:rPr>
              <a:t> </a:t>
            </a:r>
            <a:r>
              <a:rPr sz="2800" b="1" spc="-130" dirty="0">
                <a:latin typeface="Trebuchet MS"/>
                <a:cs typeface="Trebuchet MS"/>
              </a:rPr>
              <a:t>an  </a:t>
            </a:r>
            <a:r>
              <a:rPr sz="2800" b="1" spc="-200" dirty="0">
                <a:latin typeface="Trebuchet MS"/>
                <a:cs typeface="Trebuchet MS"/>
              </a:rPr>
              <a:t>event.</a:t>
            </a:r>
            <a:endParaRPr sz="2800">
              <a:latin typeface="Trebuchet MS"/>
              <a:cs typeface="Trebuchet MS"/>
            </a:endParaRPr>
          </a:p>
          <a:p>
            <a:pPr marL="241300" marR="549910" indent="-228600">
              <a:lnSpc>
                <a:spcPts val="271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rlito"/>
                <a:cs typeface="Carlito"/>
              </a:rPr>
              <a:t>We </a:t>
            </a:r>
            <a:r>
              <a:rPr sz="2800" dirty="0">
                <a:latin typeface="Carlito"/>
                <a:cs typeface="Carlito"/>
              </a:rPr>
              <a:t>use </a:t>
            </a:r>
            <a:r>
              <a:rPr sz="2800" spc="-10" dirty="0">
                <a:latin typeface="Carlito"/>
                <a:cs typeface="Carlito"/>
              </a:rPr>
              <a:t>probability </a:t>
            </a:r>
            <a:r>
              <a:rPr sz="2800" spc="-5" dirty="0">
                <a:latin typeface="Carlito"/>
                <a:cs typeface="Carlito"/>
              </a:rPr>
              <a:t>theory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try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predict </a:t>
            </a:r>
            <a:r>
              <a:rPr sz="2800" b="1" spc="-170" dirty="0">
                <a:latin typeface="Trebuchet MS"/>
                <a:cs typeface="Trebuchet MS"/>
              </a:rPr>
              <a:t>which  </a:t>
            </a:r>
            <a:r>
              <a:rPr sz="2800" b="1" spc="-160" dirty="0">
                <a:latin typeface="Trebuchet MS"/>
                <a:cs typeface="Trebuchet MS"/>
              </a:rPr>
              <a:t>outcome </a:t>
            </a:r>
            <a:r>
              <a:rPr sz="2800" b="1" spc="-135" dirty="0">
                <a:latin typeface="Trebuchet MS"/>
                <a:cs typeface="Trebuchet MS"/>
              </a:rPr>
              <a:t>will </a:t>
            </a:r>
            <a:r>
              <a:rPr sz="2800" b="1" spc="-195" dirty="0">
                <a:latin typeface="Trebuchet MS"/>
                <a:cs typeface="Trebuchet MS"/>
              </a:rPr>
              <a:t>occur </a:t>
            </a: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b="1" spc="-110" dirty="0">
                <a:latin typeface="Trebuchet MS"/>
                <a:cs typeface="Trebuchet MS"/>
              </a:rPr>
              <a:t>a </a:t>
            </a:r>
            <a:r>
              <a:rPr sz="2800" b="1" spc="-155" dirty="0">
                <a:latin typeface="Trebuchet MS"/>
                <a:cs typeface="Trebuchet MS"/>
              </a:rPr>
              <a:t>given</a:t>
            </a:r>
            <a:r>
              <a:rPr sz="2800" b="1" spc="-484" dirty="0">
                <a:latin typeface="Trebuchet MS"/>
                <a:cs typeface="Trebuchet MS"/>
              </a:rPr>
              <a:t> </a:t>
            </a:r>
            <a:r>
              <a:rPr sz="2800" b="1" spc="-200" dirty="0">
                <a:latin typeface="Trebuchet MS"/>
                <a:cs typeface="Trebuchet MS"/>
              </a:rPr>
              <a:t>event.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marR="614680" indent="-228600">
              <a:lnSpc>
                <a:spcPct val="804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language </a:t>
            </a:r>
            <a:r>
              <a:rPr sz="2800" dirty="0">
                <a:latin typeface="Carlito"/>
                <a:cs typeface="Carlito"/>
              </a:rPr>
              <a:t>modeling,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want </a:t>
            </a:r>
            <a:r>
              <a:rPr sz="2800" spc="-15" dirty="0">
                <a:latin typeface="Carlito"/>
                <a:cs typeface="Carlito"/>
              </a:rPr>
              <a:t>to calculate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probability </a:t>
            </a:r>
            <a:r>
              <a:rPr sz="2800" spc="-5" dirty="0">
                <a:latin typeface="Carlito"/>
                <a:cs typeface="Carlito"/>
              </a:rPr>
              <a:t>of particular </a:t>
            </a:r>
            <a:r>
              <a:rPr sz="2800" b="1" spc="-145" dirty="0">
                <a:latin typeface="Trebuchet MS"/>
                <a:cs typeface="Trebuchet MS"/>
              </a:rPr>
              <a:t>word </a:t>
            </a:r>
            <a:r>
              <a:rPr sz="2800" b="1" spc="-150" dirty="0">
                <a:latin typeface="Trebuchet MS"/>
                <a:cs typeface="Trebuchet MS"/>
              </a:rPr>
              <a:t>sequences</a:t>
            </a:r>
            <a:r>
              <a:rPr sz="2800" spc="-15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in the  </a:t>
            </a:r>
            <a:r>
              <a:rPr sz="2800" spc="-10" dirty="0">
                <a:latin typeface="Carlito"/>
                <a:cs typeface="Carlito"/>
              </a:rPr>
              <a:t>most </a:t>
            </a:r>
            <a:r>
              <a:rPr sz="2800" spc="-20" dirty="0">
                <a:latin typeface="Carlito"/>
                <a:cs typeface="Carlito"/>
              </a:rPr>
              <a:t>general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case.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025014" algn="l"/>
                <a:tab pos="2660650" algn="l"/>
              </a:tabLst>
            </a:pPr>
            <a:r>
              <a:rPr sz="2800" spc="-20" dirty="0">
                <a:latin typeface="Carlito"/>
                <a:cs typeface="Carlito"/>
              </a:rPr>
              <a:t>P(“orange”)	</a:t>
            </a:r>
            <a:r>
              <a:rPr sz="2800" spc="-5" dirty="0">
                <a:latin typeface="Carlito"/>
                <a:cs typeface="Carlito"/>
              </a:rPr>
              <a:t>or	</a:t>
            </a:r>
            <a:r>
              <a:rPr sz="2800" dirty="0">
                <a:latin typeface="Carlito"/>
                <a:cs typeface="Carlito"/>
              </a:rPr>
              <a:t>P(”The </a:t>
            </a:r>
            <a:r>
              <a:rPr sz="2800" spc="-20" dirty="0">
                <a:latin typeface="Carlito"/>
                <a:cs typeface="Carlito"/>
              </a:rPr>
              <a:t>cat </a:t>
            </a:r>
            <a:r>
              <a:rPr sz="2800" dirty="0">
                <a:latin typeface="Carlito"/>
                <a:cs typeface="Carlito"/>
              </a:rPr>
              <a:t>chased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dog.”)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50819" y="2144610"/>
            <a:ext cx="1573530" cy="2354580"/>
            <a:chOff x="9250819" y="2144610"/>
            <a:chExt cx="1573530" cy="2354580"/>
          </a:xfrm>
        </p:grpSpPr>
        <p:sp>
          <p:nvSpPr>
            <p:cNvPr id="5" name="object 5"/>
            <p:cNvSpPr/>
            <p:nvPr/>
          </p:nvSpPr>
          <p:spPr>
            <a:xfrm>
              <a:off x="9260344" y="2154135"/>
              <a:ext cx="1554162" cy="2335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55582" y="2149373"/>
              <a:ext cx="1564005" cy="2345055"/>
            </a:xfrm>
            <a:custGeom>
              <a:avLst/>
              <a:gdLst/>
              <a:ahLst/>
              <a:cxnLst/>
              <a:rect l="l" t="t" r="r" b="b"/>
              <a:pathLst>
                <a:path w="1564004" h="2345054">
                  <a:moveTo>
                    <a:pt x="0" y="0"/>
                  </a:moveTo>
                  <a:lnTo>
                    <a:pt x="1563690" y="0"/>
                  </a:lnTo>
                  <a:lnTo>
                    <a:pt x="1563690" y="2344741"/>
                  </a:lnTo>
                  <a:lnTo>
                    <a:pt x="0" y="234474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9410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</a:t>
            </a:r>
            <a:r>
              <a:rPr spc="-30" dirty="0"/>
              <a:t> </a:t>
            </a:r>
            <a:r>
              <a:rPr spc="-3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0596"/>
            <a:ext cx="10355580" cy="42627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P(A1 AND A2)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P(A1)P(A2|A1)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ts val="3105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P(A1)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10" dirty="0">
                <a:latin typeface="Carlito"/>
                <a:cs typeface="Carlito"/>
              </a:rPr>
              <a:t>4/52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ts val="26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rlito"/>
                <a:cs typeface="Carlito"/>
              </a:rPr>
              <a:t>(since there </a:t>
            </a:r>
            <a:r>
              <a:rPr sz="2200" spc="-15" dirty="0">
                <a:latin typeface="Carlito"/>
                <a:cs typeface="Carlito"/>
              </a:rPr>
              <a:t>are </a:t>
            </a:r>
            <a:r>
              <a:rPr sz="2200" dirty="0">
                <a:latin typeface="Carlito"/>
                <a:cs typeface="Carlito"/>
              </a:rPr>
              <a:t>4 </a:t>
            </a:r>
            <a:r>
              <a:rPr sz="2200" spc="-5" dirty="0">
                <a:latin typeface="Carlito"/>
                <a:cs typeface="Carlito"/>
              </a:rPr>
              <a:t>aces in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52-card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pack)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3650">
              <a:latin typeface="Carlito"/>
              <a:cs typeface="Carlito"/>
            </a:endParaRPr>
          </a:p>
          <a:p>
            <a:pPr marL="241300" marR="5080" indent="-228600">
              <a:lnSpc>
                <a:spcPts val="25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do pick </a:t>
            </a:r>
            <a:r>
              <a:rPr sz="2600" dirty="0">
                <a:latin typeface="Carlito"/>
                <a:cs typeface="Carlito"/>
              </a:rPr>
              <a:t>an ace on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first </a:t>
            </a:r>
            <a:r>
              <a:rPr sz="2600" dirty="0">
                <a:latin typeface="Carlito"/>
                <a:cs typeface="Carlito"/>
              </a:rPr>
              <a:t>pick, </a:t>
            </a:r>
            <a:r>
              <a:rPr sz="2600" spc="-5" dirty="0">
                <a:latin typeface="Carlito"/>
                <a:cs typeface="Carlito"/>
              </a:rPr>
              <a:t>then </a:t>
            </a:r>
            <a:r>
              <a:rPr sz="2600" spc="-10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diminish the odds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picking </a:t>
            </a:r>
            <a:r>
              <a:rPr sz="2600" dirty="0">
                <a:latin typeface="Carlito"/>
                <a:cs typeface="Carlito"/>
              </a:rPr>
              <a:t>a  </a:t>
            </a:r>
            <a:r>
              <a:rPr sz="2600" spc="-10" dirty="0">
                <a:latin typeface="Carlito"/>
                <a:cs typeface="Carlito"/>
              </a:rPr>
              <a:t>second </a:t>
            </a:r>
            <a:r>
              <a:rPr sz="2600" dirty="0">
                <a:latin typeface="Carlito"/>
                <a:cs typeface="Carlito"/>
              </a:rPr>
              <a:t>ace </a:t>
            </a:r>
            <a:r>
              <a:rPr sz="2600" spc="-10" dirty="0">
                <a:latin typeface="Carlito"/>
                <a:cs typeface="Carlito"/>
              </a:rPr>
              <a:t>(there are </a:t>
            </a:r>
            <a:r>
              <a:rPr sz="2600" spc="-5" dirty="0">
                <a:latin typeface="Carlito"/>
                <a:cs typeface="Carlito"/>
              </a:rPr>
              <a:t>now </a:t>
            </a:r>
            <a:r>
              <a:rPr sz="2600" dirty="0">
                <a:latin typeface="Carlito"/>
                <a:cs typeface="Carlito"/>
              </a:rPr>
              <a:t>3 </a:t>
            </a:r>
            <a:r>
              <a:rPr sz="2600" spc="-5" dirty="0">
                <a:latin typeface="Carlito"/>
                <a:cs typeface="Carlito"/>
              </a:rPr>
              <a:t>aces </a:t>
            </a:r>
            <a:r>
              <a:rPr sz="2600" spc="-10" dirty="0">
                <a:latin typeface="Carlito"/>
                <a:cs typeface="Carlito"/>
              </a:rPr>
              <a:t>left </a:t>
            </a:r>
            <a:r>
              <a:rPr sz="2600" dirty="0">
                <a:latin typeface="Carlito"/>
                <a:cs typeface="Carlito"/>
              </a:rPr>
              <a:t>in a </a:t>
            </a:r>
            <a:r>
              <a:rPr sz="2600" spc="-15" dirty="0">
                <a:latin typeface="Carlito"/>
                <a:cs typeface="Carlito"/>
              </a:rPr>
              <a:t>51-card </a:t>
            </a:r>
            <a:r>
              <a:rPr sz="2600" spc="-5" dirty="0">
                <a:latin typeface="Carlito"/>
                <a:cs typeface="Carlito"/>
              </a:rPr>
              <a:t>pack).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P(A2|A1) </a:t>
            </a:r>
            <a:r>
              <a:rPr sz="2200" dirty="0">
                <a:latin typeface="Carlito"/>
                <a:cs typeface="Carlito"/>
              </a:rPr>
              <a:t>= </a:t>
            </a:r>
            <a:r>
              <a:rPr sz="2200" spc="-5" dirty="0">
                <a:latin typeface="Carlito"/>
                <a:cs typeface="Carlito"/>
              </a:rPr>
              <a:t>3/51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3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Overall: </a:t>
            </a:r>
            <a:r>
              <a:rPr sz="2600" spc="-5" dirty="0">
                <a:latin typeface="Carlito"/>
                <a:cs typeface="Carlito"/>
              </a:rPr>
              <a:t>P(A1 AND A2)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10" dirty="0">
                <a:latin typeface="Carlito"/>
                <a:cs typeface="Carlito"/>
              </a:rPr>
              <a:t>(4/52) (3/51)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.0045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dirty="0">
                <a:latin typeface="Carlito"/>
                <a:cs typeface="Carlito"/>
              </a:rPr>
              <a:t>in the </a:t>
            </a:r>
            <a:r>
              <a:rPr sz="1900" spc="-10" dirty="0">
                <a:latin typeface="Carlito"/>
                <a:cs typeface="Carlito"/>
              </a:rPr>
              <a:t>event </a:t>
            </a:r>
            <a:r>
              <a:rPr sz="1900" spc="-5" dirty="0">
                <a:latin typeface="Carlito"/>
                <a:cs typeface="Carlito"/>
              </a:rPr>
              <a:t>of A1, </a:t>
            </a:r>
            <a:r>
              <a:rPr sz="1900" dirty="0">
                <a:latin typeface="Carlito"/>
                <a:cs typeface="Carlito"/>
              </a:rPr>
              <a:t>the </a:t>
            </a:r>
            <a:r>
              <a:rPr sz="1900" spc="-5" dirty="0">
                <a:latin typeface="Carlito"/>
                <a:cs typeface="Carlito"/>
              </a:rPr>
              <a:t>chances of </a:t>
            </a:r>
            <a:r>
              <a:rPr sz="1900" dirty="0">
                <a:latin typeface="Carlito"/>
                <a:cs typeface="Carlito"/>
              </a:rPr>
              <a:t>A2 </a:t>
            </a:r>
            <a:r>
              <a:rPr sz="1900" spc="-10" dirty="0">
                <a:latin typeface="Carlito"/>
                <a:cs typeface="Carlito"/>
              </a:rPr>
              <a:t>are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diminished</a:t>
            </a:r>
            <a:endParaRPr sz="19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dirty="0">
                <a:latin typeface="Carlito"/>
                <a:cs typeface="Carlito"/>
              </a:rPr>
              <a:t>the </a:t>
            </a:r>
            <a:r>
              <a:rPr sz="1900" spc="-5" dirty="0">
                <a:latin typeface="Carlito"/>
                <a:cs typeface="Carlito"/>
              </a:rPr>
              <a:t>multiplication rule </a:t>
            </a:r>
            <a:r>
              <a:rPr sz="1900" spc="-20" dirty="0">
                <a:latin typeface="Carlito"/>
                <a:cs typeface="Carlito"/>
              </a:rPr>
              <a:t>takes </a:t>
            </a:r>
            <a:r>
              <a:rPr sz="1900" dirty="0">
                <a:latin typeface="Carlito"/>
                <a:cs typeface="Carlito"/>
              </a:rPr>
              <a:t>this </a:t>
            </a:r>
            <a:r>
              <a:rPr sz="1900" spc="-10" dirty="0">
                <a:latin typeface="Carlito"/>
                <a:cs typeface="Carlito"/>
              </a:rPr>
              <a:t>into account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648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Some</a:t>
            </a:r>
            <a:r>
              <a:rPr spc="-75" dirty="0"/>
              <a:t> </a:t>
            </a:r>
            <a:r>
              <a:rPr spc="-35" dirty="0"/>
              <a:t>observations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847"/>
            <a:ext cx="96031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300" dirty="0">
                <a:latin typeface="Carlito"/>
                <a:cs typeface="Carlito"/>
              </a:rPr>
              <a:t>In </a:t>
            </a:r>
            <a:r>
              <a:rPr sz="3300" spc="-5" dirty="0">
                <a:latin typeface="Carlito"/>
                <a:cs typeface="Carlito"/>
              </a:rPr>
              <a:t>this </a:t>
            </a:r>
            <a:r>
              <a:rPr sz="3300" spc="-20" dirty="0">
                <a:latin typeface="Carlito"/>
                <a:cs typeface="Carlito"/>
              </a:rPr>
              <a:t>example, </a:t>
            </a:r>
            <a:r>
              <a:rPr sz="3300" spc="-5" dirty="0">
                <a:solidFill>
                  <a:srgbClr val="ED7D31"/>
                </a:solidFill>
                <a:latin typeface="Carlito"/>
                <a:cs typeface="Carlito"/>
              </a:rPr>
              <a:t>the </a:t>
            </a:r>
            <a:r>
              <a:rPr sz="3300" spc="-15" dirty="0">
                <a:solidFill>
                  <a:srgbClr val="ED7D31"/>
                </a:solidFill>
                <a:latin typeface="Carlito"/>
                <a:cs typeface="Carlito"/>
              </a:rPr>
              <a:t>two </a:t>
            </a:r>
            <a:r>
              <a:rPr sz="3300" spc="-20" dirty="0">
                <a:solidFill>
                  <a:srgbClr val="ED7D31"/>
                </a:solidFill>
                <a:latin typeface="Carlito"/>
                <a:cs typeface="Carlito"/>
              </a:rPr>
              <a:t>events are </a:t>
            </a:r>
            <a:r>
              <a:rPr sz="3300" spc="-5" dirty="0">
                <a:solidFill>
                  <a:srgbClr val="ED7D31"/>
                </a:solidFill>
                <a:latin typeface="Carlito"/>
                <a:cs typeface="Carlito"/>
              </a:rPr>
              <a:t>not independent</a:t>
            </a:r>
            <a:r>
              <a:rPr sz="3300" spc="110" dirty="0">
                <a:solidFill>
                  <a:srgbClr val="ED7D31"/>
                </a:solidFill>
                <a:latin typeface="Carlito"/>
                <a:cs typeface="Carlito"/>
              </a:rPr>
              <a:t> </a:t>
            </a:r>
            <a:r>
              <a:rPr sz="3300" spc="-5" dirty="0">
                <a:solidFill>
                  <a:srgbClr val="ED7D31"/>
                </a:solidFill>
                <a:latin typeface="Carlito"/>
                <a:cs typeface="Carlito"/>
              </a:rPr>
              <a:t>of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2061464"/>
            <a:ext cx="792225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29"/>
              </a:lnSpc>
              <a:spcBef>
                <a:spcPts val="100"/>
              </a:spcBef>
            </a:pPr>
            <a:r>
              <a:rPr sz="3300" spc="-5" dirty="0">
                <a:solidFill>
                  <a:srgbClr val="ED7D31"/>
                </a:solidFill>
                <a:latin typeface="Carlito"/>
                <a:cs typeface="Carlito"/>
              </a:rPr>
              <a:t>each</a:t>
            </a:r>
            <a:r>
              <a:rPr sz="3300" dirty="0">
                <a:solidFill>
                  <a:srgbClr val="ED7D31"/>
                </a:solidFill>
                <a:latin typeface="Carlito"/>
                <a:cs typeface="Carlito"/>
              </a:rPr>
              <a:t> </a:t>
            </a:r>
            <a:r>
              <a:rPr sz="3300" spc="-5" dirty="0">
                <a:solidFill>
                  <a:srgbClr val="ED7D31"/>
                </a:solidFill>
                <a:latin typeface="Carlito"/>
                <a:cs typeface="Carlito"/>
              </a:rPr>
              <a:t>other</a:t>
            </a:r>
            <a:endParaRPr sz="3300">
              <a:latin typeface="Carlito"/>
              <a:cs typeface="Carlito"/>
            </a:endParaRPr>
          </a:p>
          <a:p>
            <a:pPr marL="469900" indent="-228600">
              <a:lnSpc>
                <a:spcPts val="3270"/>
              </a:lnSpc>
              <a:buFont typeface="Arial"/>
              <a:buChar char="•"/>
              <a:tabLst>
                <a:tab pos="469900" algn="l"/>
              </a:tabLst>
            </a:pPr>
            <a:r>
              <a:rPr sz="3000" spc="-10" dirty="0">
                <a:latin typeface="Carlito"/>
                <a:cs typeface="Carlito"/>
              </a:rPr>
              <a:t>occurrence </a:t>
            </a:r>
            <a:r>
              <a:rPr sz="3000" dirty="0">
                <a:latin typeface="Carlito"/>
                <a:cs typeface="Carlito"/>
              </a:rPr>
              <a:t>of one </a:t>
            </a:r>
            <a:r>
              <a:rPr sz="3000" spc="-25" dirty="0">
                <a:latin typeface="Carlito"/>
                <a:cs typeface="Carlito"/>
              </a:rPr>
              <a:t>affects </a:t>
            </a:r>
            <a:r>
              <a:rPr sz="3000" spc="-15" dirty="0">
                <a:latin typeface="Carlito"/>
                <a:cs typeface="Carlito"/>
              </a:rPr>
              <a:t>likelihood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5" dirty="0">
                <a:latin typeface="Carlito"/>
                <a:cs typeface="Carlito"/>
              </a:rPr>
              <a:t>the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other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2873755"/>
            <a:ext cx="9855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5" dirty="0">
                <a:latin typeface="Carlito"/>
                <a:cs typeface="Carlito"/>
              </a:rPr>
              <a:t>e.g. </a:t>
            </a:r>
            <a:r>
              <a:rPr sz="3000" spc="-15" dirty="0">
                <a:latin typeface="Carlito"/>
                <a:cs typeface="Carlito"/>
              </a:rPr>
              <a:t>drawing </a:t>
            </a:r>
            <a:r>
              <a:rPr sz="3000" dirty="0">
                <a:latin typeface="Carlito"/>
                <a:cs typeface="Carlito"/>
              </a:rPr>
              <a:t>an </a:t>
            </a:r>
            <a:r>
              <a:rPr sz="3000" spc="-5" dirty="0">
                <a:latin typeface="Carlito"/>
                <a:cs typeface="Carlito"/>
              </a:rPr>
              <a:t>ace </a:t>
            </a:r>
            <a:r>
              <a:rPr sz="3000" spc="-20" dirty="0">
                <a:latin typeface="Carlito"/>
                <a:cs typeface="Carlito"/>
              </a:rPr>
              <a:t>first </a:t>
            </a:r>
            <a:r>
              <a:rPr sz="3000" spc="-5" dirty="0">
                <a:latin typeface="Carlito"/>
                <a:cs typeface="Carlito"/>
              </a:rPr>
              <a:t>diminishes the </a:t>
            </a:r>
            <a:r>
              <a:rPr sz="3000" spc="-15" dirty="0">
                <a:latin typeface="Carlito"/>
                <a:cs typeface="Carlito"/>
              </a:rPr>
              <a:t>likelihood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15" dirty="0">
                <a:latin typeface="Carlito"/>
                <a:cs typeface="Carlito"/>
              </a:rPr>
              <a:t>drawing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39" y="3190747"/>
            <a:ext cx="9819005" cy="195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3300"/>
              </a:lnSpc>
              <a:spcBef>
                <a:spcPts val="100"/>
              </a:spcBef>
            </a:pPr>
            <a:r>
              <a:rPr sz="3000" spc="-10" dirty="0">
                <a:latin typeface="Carlito"/>
                <a:cs typeface="Carlito"/>
              </a:rPr>
              <a:t>second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ace</a:t>
            </a:r>
            <a:endParaRPr sz="3000">
              <a:latin typeface="Carlito"/>
              <a:cs typeface="Carlito"/>
            </a:endParaRPr>
          </a:p>
          <a:p>
            <a:pPr marL="241300" indent="-228600">
              <a:lnSpc>
                <a:spcPts val="330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FF0000"/>
                </a:solidFill>
                <a:latin typeface="Carlito"/>
                <a:cs typeface="Carlito"/>
              </a:rPr>
              <a:t>Sampling without</a:t>
            </a:r>
            <a:r>
              <a:rPr sz="3000" spc="-15" dirty="0">
                <a:solidFill>
                  <a:srgbClr val="FF0000"/>
                </a:solidFill>
                <a:latin typeface="Carlito"/>
                <a:cs typeface="Carlito"/>
              </a:rPr>
              <a:t> replacement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750">
              <a:latin typeface="Carlito"/>
              <a:cs typeface="Carlito"/>
            </a:endParaRPr>
          </a:p>
          <a:p>
            <a:pPr marL="241300" marR="5080" indent="-228600">
              <a:lnSpc>
                <a:spcPct val="7270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rlito"/>
                <a:cs typeface="Carlito"/>
              </a:rPr>
              <a:t>If </a:t>
            </a:r>
            <a:r>
              <a:rPr sz="3000" spc="-15" dirty="0">
                <a:latin typeface="Carlito"/>
                <a:cs typeface="Carlito"/>
              </a:rPr>
              <a:t>we </a:t>
            </a:r>
            <a:r>
              <a:rPr sz="3000" spc="-5" dirty="0">
                <a:latin typeface="Carlito"/>
                <a:cs typeface="Carlito"/>
              </a:rPr>
              <a:t>put the ace back </a:t>
            </a:r>
            <a:r>
              <a:rPr sz="3000" spc="-20" dirty="0">
                <a:latin typeface="Carlito"/>
                <a:cs typeface="Carlito"/>
              </a:rPr>
              <a:t>into </a:t>
            </a:r>
            <a:r>
              <a:rPr sz="3000" spc="-5" dirty="0">
                <a:latin typeface="Carlito"/>
                <a:cs typeface="Carlito"/>
              </a:rPr>
              <a:t>the pack </a:t>
            </a:r>
            <a:r>
              <a:rPr sz="3000" spc="-15" dirty="0">
                <a:latin typeface="Carlito"/>
                <a:cs typeface="Carlito"/>
              </a:rPr>
              <a:t>after </a:t>
            </a:r>
            <a:r>
              <a:rPr sz="3000" spc="-25" dirty="0">
                <a:latin typeface="Carlito"/>
                <a:cs typeface="Carlito"/>
              </a:rPr>
              <a:t>we’ve </a:t>
            </a:r>
            <a:r>
              <a:rPr sz="3000" spc="-20" dirty="0">
                <a:latin typeface="Carlito"/>
                <a:cs typeface="Carlito"/>
              </a:rPr>
              <a:t>drawn </a:t>
            </a:r>
            <a:r>
              <a:rPr sz="3000" spc="-5" dirty="0">
                <a:latin typeface="Carlito"/>
                <a:cs typeface="Carlito"/>
              </a:rPr>
              <a:t>it, then  </a:t>
            </a:r>
            <a:r>
              <a:rPr sz="3000" spc="-15" dirty="0">
                <a:latin typeface="Carlito"/>
                <a:cs typeface="Carlito"/>
              </a:rPr>
              <a:t>we </a:t>
            </a:r>
            <a:r>
              <a:rPr sz="3000" spc="-25" dirty="0">
                <a:latin typeface="Carlito"/>
                <a:cs typeface="Carlito"/>
              </a:rPr>
              <a:t>have </a:t>
            </a:r>
            <a:r>
              <a:rPr sz="3000" spc="-5" dirty="0">
                <a:solidFill>
                  <a:srgbClr val="FF0000"/>
                </a:solidFill>
                <a:latin typeface="Carlito"/>
                <a:cs typeface="Carlito"/>
              </a:rPr>
              <a:t>sampling with</a:t>
            </a:r>
            <a:r>
              <a:rPr sz="30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rlito"/>
                <a:cs typeface="Carlito"/>
              </a:rPr>
              <a:t>replacement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339" y="5058157"/>
            <a:ext cx="8068309" cy="7023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marR="5080" indent="-228600">
              <a:lnSpc>
                <a:spcPct val="708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In this </a:t>
            </a:r>
            <a:r>
              <a:rPr sz="2600" spc="-10" dirty="0">
                <a:latin typeface="Carlito"/>
                <a:cs typeface="Carlito"/>
              </a:rPr>
              <a:t>case, </a:t>
            </a:r>
            <a:r>
              <a:rPr sz="2600" spc="-5" dirty="0">
                <a:latin typeface="Carlito"/>
                <a:cs typeface="Carlito"/>
              </a:rPr>
              <a:t>the probability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one </a:t>
            </a:r>
            <a:r>
              <a:rPr sz="2600" spc="-20" dirty="0">
                <a:latin typeface="Carlito"/>
                <a:cs typeface="Carlito"/>
              </a:rPr>
              <a:t>event </a:t>
            </a:r>
            <a:r>
              <a:rPr sz="2600" spc="-5" dirty="0">
                <a:latin typeface="Carlito"/>
                <a:cs typeface="Carlito"/>
              </a:rPr>
              <a:t>doesn’t </a:t>
            </a:r>
            <a:r>
              <a:rPr sz="2600" spc="-25" dirty="0">
                <a:latin typeface="Carlito"/>
                <a:cs typeface="Carlito"/>
              </a:rPr>
              <a:t>affect </a:t>
            </a:r>
            <a:r>
              <a:rPr sz="2600" spc="-5" dirty="0">
                <a:latin typeface="Carlito"/>
                <a:cs typeface="Carlito"/>
              </a:rPr>
              <a:t>the  probability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0" dirty="0">
                <a:latin typeface="Carlito"/>
                <a:cs typeface="Carlito"/>
              </a:rPr>
              <a:t>other.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884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Independen</a:t>
            </a:r>
            <a:r>
              <a:rPr spc="-15" dirty="0"/>
              <a:t>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05522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Multiple </a:t>
            </a:r>
            <a:r>
              <a:rPr sz="2800" spc="-10" dirty="0">
                <a:latin typeface="Carlito"/>
                <a:cs typeface="Carlito"/>
              </a:rPr>
              <a:t>coin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tosses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  <a:tab pos="5506720" algn="l"/>
              </a:tabLst>
            </a:pPr>
            <a:r>
              <a:rPr sz="2800" spc="-15" dirty="0">
                <a:latin typeface="Carlito"/>
                <a:cs typeface="Carlito"/>
              </a:rPr>
              <a:t>Card </a:t>
            </a:r>
            <a:r>
              <a:rPr sz="2800" spc="-5" dirty="0">
                <a:latin typeface="Carlito"/>
                <a:cs typeface="Carlito"/>
              </a:rPr>
              <a:t>picks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two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different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decks	</a:t>
            </a:r>
            <a:r>
              <a:rPr sz="2800" spc="-5" dirty="0">
                <a:latin typeface="Carlito"/>
                <a:cs typeface="Carlito"/>
              </a:rPr>
              <a:t>(or </a:t>
            </a:r>
            <a:r>
              <a:rPr sz="2800" dirty="0">
                <a:latin typeface="Carlito"/>
                <a:cs typeface="Carlito"/>
              </a:rPr>
              <a:t>sampling </a:t>
            </a:r>
            <a:r>
              <a:rPr sz="2800" spc="-5" dirty="0">
                <a:latin typeface="Carlito"/>
                <a:cs typeface="Carlito"/>
              </a:rPr>
              <a:t>with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replacement)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5940" y="3530600"/>
            <a:ext cx="47752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122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Dep</a:t>
            </a:r>
            <a:r>
              <a:rPr spc="-20" dirty="0"/>
              <a:t>e</a:t>
            </a:r>
            <a:r>
              <a:rPr spc="-30" dirty="0"/>
              <a:t>nd</a:t>
            </a:r>
            <a:r>
              <a:rPr spc="-20" dirty="0"/>
              <a:t>e</a:t>
            </a:r>
            <a:r>
              <a:rPr spc="-30" dirty="0"/>
              <a:t>n</a:t>
            </a:r>
            <a:r>
              <a:rPr spc="-5" dirty="0"/>
              <a:t>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240520" cy="1339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Picking </a:t>
            </a:r>
            <a:r>
              <a:rPr sz="2800" spc="-15" dirty="0">
                <a:latin typeface="Carlito"/>
                <a:cs typeface="Carlito"/>
              </a:rPr>
              <a:t>cards </a:t>
            </a:r>
            <a:r>
              <a:rPr sz="2800" spc="-10" dirty="0">
                <a:latin typeface="Carlito"/>
                <a:cs typeface="Carlito"/>
              </a:rPr>
              <a:t>consecutively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deck (i.e., sampling without  </a:t>
            </a:r>
            <a:r>
              <a:rPr sz="2800" spc="-10" dirty="0">
                <a:latin typeface="Carlito"/>
                <a:cs typeface="Carlito"/>
              </a:rPr>
              <a:t>replacement)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Message </a:t>
            </a:r>
            <a:r>
              <a:rPr sz="2800" spc="-20" dirty="0">
                <a:latin typeface="Carlito"/>
                <a:cs typeface="Carlito"/>
              </a:rPr>
              <a:t>exchanges </a:t>
            </a:r>
            <a:r>
              <a:rPr sz="2800" spc="-15" dirty="0">
                <a:latin typeface="Carlito"/>
                <a:cs typeface="Carlito"/>
              </a:rPr>
              <a:t>between </a:t>
            </a:r>
            <a:r>
              <a:rPr sz="2800" spc="-10" dirty="0">
                <a:latin typeface="Carlito"/>
                <a:cs typeface="Carlito"/>
              </a:rPr>
              <a:t>two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friends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1554" y="3136785"/>
            <a:ext cx="53467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91414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Extending </a:t>
            </a:r>
            <a:r>
              <a:rPr spc="-25" dirty="0"/>
              <a:t>the </a:t>
            </a:r>
            <a:r>
              <a:rPr spc="-40" dirty="0"/>
              <a:t>multiplication</a:t>
            </a:r>
            <a:r>
              <a:rPr spc="65" dirty="0"/>
              <a:t> </a:t>
            </a:r>
            <a:r>
              <a:rPr spc="-3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1556"/>
            <a:ext cx="8028305" cy="421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The logic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40" dirty="0">
                <a:latin typeface="Carlito"/>
                <a:cs typeface="Carlito"/>
              </a:rPr>
              <a:t>“A </a:t>
            </a:r>
            <a:r>
              <a:rPr sz="3200" spc="-5" dirty="0">
                <a:latin typeface="Carlito"/>
                <a:cs typeface="Carlito"/>
              </a:rPr>
              <a:t>AND B” </a:t>
            </a:r>
            <a:r>
              <a:rPr sz="3200" dirty="0">
                <a:latin typeface="Carlito"/>
                <a:cs typeface="Carlito"/>
              </a:rPr>
              <a:t>rule</a:t>
            </a:r>
            <a:r>
              <a:rPr sz="3200" spc="1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is:</a:t>
            </a:r>
            <a:endParaRPr sz="3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rlito"/>
                <a:cs typeface="Carlito"/>
              </a:rPr>
              <a:t>Both conditions,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dirty="0">
                <a:latin typeface="Carlito"/>
                <a:cs typeface="Carlito"/>
              </a:rPr>
              <a:t>B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be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met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met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fraction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met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fraction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times that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Can be </a:t>
            </a:r>
            <a:r>
              <a:rPr sz="3200" spc="-15" dirty="0">
                <a:latin typeface="Carlito"/>
                <a:cs typeface="Carlito"/>
              </a:rPr>
              <a:t>extended </a:t>
            </a:r>
            <a:r>
              <a:rPr sz="3200" spc="-10" dirty="0">
                <a:latin typeface="Carlito"/>
                <a:cs typeface="Carlito"/>
              </a:rPr>
              <a:t>indefinitely</a:t>
            </a:r>
            <a:endParaRPr sz="3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5" dirty="0">
                <a:latin typeface="Carlito"/>
                <a:cs typeface="Carlito"/>
              </a:rPr>
              <a:t>E.g. </a:t>
            </a:r>
            <a:r>
              <a:rPr sz="2800" spc="-5" dirty="0">
                <a:latin typeface="Carlito"/>
                <a:cs typeface="Carlito"/>
              </a:rPr>
              <a:t>chances of </a:t>
            </a:r>
            <a:r>
              <a:rPr sz="2800" spc="-15" dirty="0">
                <a:latin typeface="Carlito"/>
                <a:cs typeface="Carlito"/>
              </a:rPr>
              <a:t>drawing </a:t>
            </a:r>
            <a:r>
              <a:rPr sz="2800" dirty="0">
                <a:latin typeface="Carlito"/>
                <a:cs typeface="Carlito"/>
              </a:rPr>
              <a:t>4 </a:t>
            </a:r>
            <a:r>
              <a:rPr sz="2800" spc="-20" dirty="0">
                <a:latin typeface="Carlito"/>
                <a:cs typeface="Carlito"/>
              </a:rPr>
              <a:t>straight </a:t>
            </a:r>
            <a:r>
              <a:rPr sz="2800" spc="-5" dirty="0">
                <a:latin typeface="Carlito"/>
                <a:cs typeface="Carlito"/>
              </a:rPr>
              <a:t>aces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pack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rlito"/>
                <a:cs typeface="Carlito"/>
              </a:rPr>
              <a:t>P(A1 &amp; A2 &amp; A3 &amp;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A4)</a:t>
            </a:r>
            <a:endParaRPr sz="2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140"/>
              </a:spcBef>
            </a:pPr>
            <a:r>
              <a:rPr sz="2800" dirty="0">
                <a:latin typeface="Carlito"/>
                <a:cs typeface="Carlito"/>
              </a:rPr>
              <a:t>=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sz="2800" dirty="0">
                <a:latin typeface="Carlito"/>
                <a:cs typeface="Carlito"/>
              </a:rPr>
              <a:t>P(A1) P(A2|A1) P(A3|A1 &amp; A2) P(A4|A1 &amp; A2 &amp;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A3)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21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Bayes</a:t>
            </a:r>
            <a:r>
              <a:rPr spc="-75" dirty="0"/>
              <a:t> </a:t>
            </a:r>
            <a:r>
              <a:rPr spc="-35" dirty="0"/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1276350" y="2032000"/>
            <a:ext cx="8991600" cy="280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939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C</a:t>
            </a:r>
            <a:r>
              <a:rPr spc="-200" dirty="0"/>
              <a:t>l</a:t>
            </a:r>
            <a:r>
              <a:rPr spc="-240" dirty="0"/>
              <a:t>a</a:t>
            </a:r>
            <a:r>
              <a:rPr spc="-170" dirty="0"/>
              <a:t>ss</a:t>
            </a:r>
            <a:r>
              <a:rPr spc="-114" dirty="0"/>
              <a:t>i</a:t>
            </a:r>
            <a:r>
              <a:rPr spc="-345" dirty="0"/>
              <a:t>f</a:t>
            </a:r>
            <a:r>
              <a:rPr spc="-254" dirty="0"/>
              <a:t>i</a:t>
            </a:r>
            <a:r>
              <a:rPr spc="-355" dirty="0"/>
              <a:t>c</a:t>
            </a:r>
            <a:r>
              <a:rPr spc="-285" dirty="0"/>
              <a:t>a</a:t>
            </a:r>
            <a:r>
              <a:rPr spc="-300" dirty="0"/>
              <a:t>t</a:t>
            </a:r>
            <a:r>
              <a:rPr spc="-280" dirty="0"/>
              <a:t>i</a:t>
            </a:r>
            <a:r>
              <a:rPr spc="-65" dirty="0"/>
              <a:t>o</a:t>
            </a:r>
            <a:r>
              <a:rPr spc="-1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333865" cy="12750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Classification</a:t>
            </a:r>
            <a:r>
              <a:rPr sz="2800" spc="-14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choosing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correct </a:t>
            </a:r>
            <a:r>
              <a:rPr sz="2800" b="1" spc="-140" dirty="0">
                <a:latin typeface="Trebuchet MS"/>
                <a:cs typeface="Trebuchet MS"/>
              </a:rPr>
              <a:t>class </a:t>
            </a:r>
            <a:r>
              <a:rPr sz="2800" b="1" spc="-145" dirty="0">
                <a:latin typeface="Trebuchet MS"/>
                <a:cs typeface="Trebuchet MS"/>
              </a:rPr>
              <a:t>label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given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input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input is </a:t>
            </a:r>
            <a:r>
              <a:rPr sz="2400" spc="-10" dirty="0">
                <a:latin typeface="Carlito"/>
                <a:cs typeface="Carlito"/>
              </a:rPr>
              <a:t>considered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isolation from </a:t>
            </a:r>
            <a:r>
              <a:rPr sz="2400" spc="-5" dirty="0">
                <a:latin typeface="Carlito"/>
                <a:cs typeface="Carlito"/>
              </a:rPr>
              <a:t>all other inputs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set of </a:t>
            </a:r>
            <a:r>
              <a:rPr sz="2400" dirty="0">
                <a:latin typeface="Carlito"/>
                <a:cs typeface="Carlito"/>
              </a:rPr>
              <a:t>labels is </a:t>
            </a:r>
            <a:r>
              <a:rPr sz="2400" spc="-5" dirty="0">
                <a:latin typeface="Carlito"/>
                <a:cs typeface="Carlito"/>
              </a:rPr>
              <a:t>defined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advance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87371"/>
            <a:ext cx="496062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User </a:t>
            </a:r>
            <a:r>
              <a:rPr sz="1800" spc="-15" dirty="0">
                <a:latin typeface="Carlito"/>
                <a:cs typeface="Carlito"/>
              </a:rPr>
              <a:t>Intent </a:t>
            </a:r>
            <a:r>
              <a:rPr sz="1800" spc="-10" dirty="0">
                <a:latin typeface="Carlito"/>
                <a:cs typeface="Carlito"/>
              </a:rPr>
              <a:t>Detection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Virtual </a:t>
            </a:r>
            <a:r>
              <a:rPr sz="1800" spc="-10" dirty="0">
                <a:latin typeface="Carlito"/>
                <a:cs typeface="Carlito"/>
              </a:rPr>
              <a:t>Personal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Assistant.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APIs: </a:t>
            </a:r>
            <a:r>
              <a:rPr sz="1800" spc="-15" dirty="0">
                <a:latin typeface="Carlito"/>
                <a:cs typeface="Carlito"/>
              </a:rPr>
              <a:t>Book_Table, </a:t>
            </a:r>
            <a:r>
              <a:rPr sz="1800" spc="-5" dirty="0">
                <a:latin typeface="Carlito"/>
                <a:cs typeface="Carlito"/>
              </a:rPr>
              <a:t>Get_Directions,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Show_Weather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327907"/>
            <a:ext cx="5111750" cy="25768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95" dirty="0">
                <a:latin typeface="Trebuchet MS"/>
                <a:cs typeface="Trebuchet MS"/>
              </a:rPr>
              <a:t>User</a:t>
            </a:r>
            <a:r>
              <a:rPr sz="1800" b="1" spc="-140" dirty="0">
                <a:latin typeface="Trebuchet MS"/>
                <a:cs typeface="Trebuchet MS"/>
              </a:rPr>
              <a:t> </a:t>
            </a:r>
            <a:r>
              <a:rPr lang="en-US" b="1" spc="-125" dirty="0">
                <a:latin typeface="Trebuchet MS"/>
                <a:cs typeface="Trebuchet MS"/>
              </a:rPr>
              <a:t>Utt</a:t>
            </a:r>
            <a:r>
              <a:rPr sz="1800" b="1" spc="-125" dirty="0">
                <a:latin typeface="Trebuchet MS"/>
                <a:cs typeface="Trebuchet MS"/>
              </a:rPr>
              <a:t>erance:</a:t>
            </a:r>
            <a:endParaRPr sz="1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i="1" spc="-75" dirty="0">
                <a:solidFill>
                  <a:srgbClr val="44546A"/>
                </a:solidFill>
                <a:latin typeface="Trebuchet MS"/>
                <a:cs typeface="Trebuchet MS"/>
              </a:rPr>
              <a:t>Can</a:t>
            </a:r>
            <a:r>
              <a:rPr sz="1800" i="1" spc="-14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70" dirty="0">
                <a:solidFill>
                  <a:srgbClr val="44546A"/>
                </a:solidFill>
                <a:latin typeface="Trebuchet MS"/>
                <a:cs typeface="Trebuchet MS"/>
              </a:rPr>
              <a:t>you</a:t>
            </a:r>
            <a:r>
              <a:rPr sz="1800" i="1" spc="-1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44546A"/>
                </a:solidFill>
                <a:latin typeface="Trebuchet MS"/>
                <a:cs typeface="Trebuchet MS"/>
              </a:rPr>
              <a:t>book</a:t>
            </a:r>
            <a:r>
              <a:rPr sz="1800" i="1" spc="-14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44546A"/>
                </a:solidFill>
                <a:latin typeface="Trebuchet MS"/>
                <a:cs typeface="Trebuchet MS"/>
              </a:rPr>
              <a:t>me</a:t>
            </a:r>
            <a:r>
              <a:rPr sz="1800" i="1" spc="-13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25" dirty="0">
                <a:solidFill>
                  <a:srgbClr val="44546A"/>
                </a:solidFill>
                <a:latin typeface="Trebuchet MS"/>
                <a:cs typeface="Trebuchet MS"/>
              </a:rPr>
              <a:t>a</a:t>
            </a:r>
            <a:r>
              <a:rPr sz="1800" i="1" spc="-1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44546A"/>
                </a:solidFill>
                <a:latin typeface="Trebuchet MS"/>
                <a:cs typeface="Trebuchet MS"/>
              </a:rPr>
              <a:t>table</a:t>
            </a:r>
            <a:r>
              <a:rPr sz="1800" i="1" spc="-13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44546A"/>
                </a:solidFill>
                <a:latin typeface="Trebuchet MS"/>
                <a:cs typeface="Trebuchet MS"/>
              </a:rPr>
              <a:t>tomorrow</a:t>
            </a:r>
            <a:r>
              <a:rPr sz="1800" i="1" spc="-13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44546A"/>
                </a:solidFill>
                <a:latin typeface="Trebuchet MS"/>
                <a:cs typeface="Trebuchet MS"/>
              </a:rPr>
              <a:t>night</a:t>
            </a:r>
            <a:r>
              <a:rPr sz="1800" i="1" spc="-14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125" dirty="0">
                <a:solidFill>
                  <a:srgbClr val="44546A"/>
                </a:solidFill>
                <a:latin typeface="Trebuchet MS"/>
                <a:cs typeface="Trebuchet MS"/>
              </a:rPr>
              <a:t>for</a:t>
            </a:r>
            <a:r>
              <a:rPr sz="1800" i="1" spc="-14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44546A"/>
                </a:solidFill>
                <a:latin typeface="Trebuchet MS"/>
                <a:cs typeface="Trebuchet MS"/>
              </a:rPr>
              <a:t>dinner?</a:t>
            </a:r>
            <a:endParaRPr sz="1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i="1" spc="-65" dirty="0">
                <a:solidFill>
                  <a:srgbClr val="44546A"/>
                </a:solidFill>
                <a:latin typeface="Trebuchet MS"/>
                <a:cs typeface="Trebuchet MS"/>
              </a:rPr>
              <a:t>Show </a:t>
            </a:r>
            <a:r>
              <a:rPr sz="1800" i="1" spc="-90" dirty="0">
                <a:solidFill>
                  <a:srgbClr val="44546A"/>
                </a:solidFill>
                <a:latin typeface="Trebuchet MS"/>
                <a:cs typeface="Trebuchet MS"/>
              </a:rPr>
              <a:t>me </a:t>
            </a:r>
            <a:r>
              <a:rPr sz="1800" i="1" spc="-100" dirty="0">
                <a:solidFill>
                  <a:srgbClr val="44546A"/>
                </a:solidFill>
                <a:latin typeface="Trebuchet MS"/>
                <a:cs typeface="Trebuchet MS"/>
              </a:rPr>
              <a:t>directions </a:t>
            </a:r>
            <a:r>
              <a:rPr sz="1800" i="1" spc="-114" dirty="0">
                <a:solidFill>
                  <a:srgbClr val="44546A"/>
                </a:solidFill>
                <a:latin typeface="Trebuchet MS"/>
                <a:cs typeface="Trebuchet MS"/>
              </a:rPr>
              <a:t>to</a:t>
            </a:r>
            <a:r>
              <a:rPr sz="1800" i="1" spc="-27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44546A"/>
                </a:solidFill>
                <a:latin typeface="Trebuchet MS"/>
                <a:cs typeface="Trebuchet MS"/>
              </a:rPr>
              <a:t>work</a:t>
            </a:r>
            <a:endParaRPr sz="1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i="1" spc="-50" dirty="0">
                <a:solidFill>
                  <a:srgbClr val="44546A"/>
                </a:solidFill>
                <a:latin typeface="Trebuchet MS"/>
                <a:cs typeface="Trebuchet MS"/>
              </a:rPr>
              <a:t>I </a:t>
            </a:r>
            <a:r>
              <a:rPr sz="1800" i="1" spc="-45" dirty="0">
                <a:solidFill>
                  <a:srgbClr val="44546A"/>
                </a:solidFill>
                <a:latin typeface="Trebuchet MS"/>
                <a:cs typeface="Trebuchet MS"/>
              </a:rPr>
              <a:t>wanna </a:t>
            </a:r>
            <a:r>
              <a:rPr sz="1800" i="1" spc="-100" dirty="0">
                <a:solidFill>
                  <a:srgbClr val="44546A"/>
                </a:solidFill>
                <a:latin typeface="Trebuchet MS"/>
                <a:cs typeface="Trebuchet MS"/>
              </a:rPr>
              <a:t>reserve </a:t>
            </a:r>
            <a:r>
              <a:rPr sz="1800" i="1" spc="-25" dirty="0">
                <a:solidFill>
                  <a:srgbClr val="44546A"/>
                </a:solidFill>
                <a:latin typeface="Trebuchet MS"/>
                <a:cs typeface="Trebuchet MS"/>
              </a:rPr>
              <a:t>a</a:t>
            </a:r>
            <a:r>
              <a:rPr sz="1800" i="1" spc="-42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44546A"/>
                </a:solidFill>
                <a:latin typeface="Trebuchet MS"/>
                <a:cs typeface="Trebuchet MS"/>
              </a:rPr>
              <a:t>table </a:t>
            </a:r>
            <a:r>
              <a:rPr sz="1800" i="1" spc="-125" dirty="0">
                <a:solidFill>
                  <a:srgbClr val="44546A"/>
                </a:solidFill>
                <a:latin typeface="Trebuchet MS"/>
                <a:cs typeface="Trebuchet MS"/>
              </a:rPr>
              <a:t>for </a:t>
            </a:r>
            <a:r>
              <a:rPr sz="1800" i="1" spc="-85" dirty="0">
                <a:solidFill>
                  <a:srgbClr val="44546A"/>
                </a:solidFill>
                <a:latin typeface="Trebuchet MS"/>
                <a:cs typeface="Trebuchet MS"/>
              </a:rPr>
              <a:t>our </a:t>
            </a:r>
            <a:r>
              <a:rPr sz="1800" i="1" spc="-80" dirty="0">
                <a:solidFill>
                  <a:srgbClr val="44546A"/>
                </a:solidFill>
                <a:latin typeface="Trebuchet MS"/>
                <a:cs typeface="Trebuchet MS"/>
              </a:rPr>
              <a:t>anniversary</a:t>
            </a:r>
            <a:endParaRPr sz="1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i="1" spc="-105" dirty="0">
                <a:solidFill>
                  <a:srgbClr val="44546A"/>
                </a:solidFill>
                <a:latin typeface="Trebuchet MS"/>
                <a:cs typeface="Trebuchet MS"/>
              </a:rPr>
              <a:t>Will </a:t>
            </a:r>
            <a:r>
              <a:rPr sz="1800" i="1" spc="-150" dirty="0">
                <a:solidFill>
                  <a:srgbClr val="44546A"/>
                </a:solidFill>
                <a:latin typeface="Trebuchet MS"/>
                <a:cs typeface="Trebuchet MS"/>
              </a:rPr>
              <a:t>it </a:t>
            </a:r>
            <a:r>
              <a:rPr sz="1800" i="1" spc="-95" dirty="0">
                <a:solidFill>
                  <a:srgbClr val="44546A"/>
                </a:solidFill>
                <a:latin typeface="Trebuchet MS"/>
                <a:cs typeface="Trebuchet MS"/>
              </a:rPr>
              <a:t>rain </a:t>
            </a:r>
            <a:r>
              <a:rPr sz="1800" i="1" spc="-105" dirty="0">
                <a:solidFill>
                  <a:srgbClr val="44546A"/>
                </a:solidFill>
                <a:latin typeface="Trebuchet MS"/>
                <a:cs typeface="Trebuchet MS"/>
              </a:rPr>
              <a:t>in </a:t>
            </a:r>
            <a:r>
              <a:rPr sz="1800" i="1" spc="-60" dirty="0">
                <a:solidFill>
                  <a:srgbClr val="44546A"/>
                </a:solidFill>
                <a:latin typeface="Trebuchet MS"/>
                <a:cs typeface="Trebuchet MS"/>
              </a:rPr>
              <a:t>SeaBle</a:t>
            </a:r>
            <a:r>
              <a:rPr sz="1800" i="1" spc="-22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44546A"/>
                </a:solidFill>
                <a:latin typeface="Trebuchet MS"/>
                <a:cs typeface="Trebuchet MS"/>
              </a:rPr>
              <a:t>tomorrow?</a:t>
            </a:r>
            <a:endParaRPr sz="1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i="1" spc="-120" dirty="0">
                <a:solidFill>
                  <a:srgbClr val="44546A"/>
                </a:solidFill>
                <a:latin typeface="Trebuchet MS"/>
                <a:cs typeface="Trebuchet MS"/>
              </a:rPr>
              <a:t>Get </a:t>
            </a:r>
            <a:r>
              <a:rPr sz="1800" i="1" spc="-90" dirty="0">
                <a:solidFill>
                  <a:srgbClr val="44546A"/>
                </a:solidFill>
                <a:latin typeface="Trebuchet MS"/>
                <a:cs typeface="Trebuchet MS"/>
              </a:rPr>
              <a:t>me </a:t>
            </a:r>
            <a:r>
              <a:rPr sz="1800" i="1" spc="-100" dirty="0">
                <a:solidFill>
                  <a:srgbClr val="44546A"/>
                </a:solidFill>
                <a:latin typeface="Trebuchet MS"/>
                <a:cs typeface="Trebuchet MS"/>
              </a:rPr>
              <a:t>directions </a:t>
            </a:r>
            <a:r>
              <a:rPr sz="1800" i="1" spc="-114" dirty="0">
                <a:solidFill>
                  <a:srgbClr val="44546A"/>
                </a:solidFill>
                <a:latin typeface="Trebuchet MS"/>
                <a:cs typeface="Trebuchet MS"/>
              </a:rPr>
              <a:t>to </a:t>
            </a:r>
            <a:r>
              <a:rPr sz="1800" i="1" spc="-140" dirty="0">
                <a:solidFill>
                  <a:srgbClr val="44546A"/>
                </a:solidFill>
                <a:latin typeface="Trebuchet MS"/>
                <a:cs typeface="Trebuchet MS"/>
              </a:rPr>
              <a:t>Jack’s</a:t>
            </a:r>
            <a:r>
              <a:rPr sz="1800" i="1" spc="-25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75" dirty="0">
                <a:solidFill>
                  <a:srgbClr val="44546A"/>
                </a:solidFill>
                <a:latin typeface="Trebuchet MS"/>
                <a:cs typeface="Trebuchet MS"/>
              </a:rPr>
              <a:t>school</a:t>
            </a:r>
            <a:endParaRPr sz="1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i="1" spc="-60" dirty="0">
                <a:solidFill>
                  <a:srgbClr val="44546A"/>
                </a:solidFill>
                <a:latin typeface="Trebuchet MS"/>
                <a:cs typeface="Trebuchet MS"/>
              </a:rPr>
              <a:t>How </a:t>
            </a:r>
            <a:r>
              <a:rPr sz="1800" i="1" spc="-90" dirty="0">
                <a:solidFill>
                  <a:srgbClr val="44546A"/>
                </a:solidFill>
                <a:latin typeface="Trebuchet MS"/>
                <a:cs typeface="Trebuchet MS"/>
              </a:rPr>
              <a:t>is </a:t>
            </a:r>
            <a:r>
              <a:rPr sz="1800" i="1" spc="-120" dirty="0">
                <a:solidFill>
                  <a:srgbClr val="44546A"/>
                </a:solidFill>
                <a:latin typeface="Trebuchet MS"/>
                <a:cs typeface="Trebuchet MS"/>
              </a:rPr>
              <a:t>the </a:t>
            </a:r>
            <a:r>
              <a:rPr sz="1800" i="1" spc="-100" dirty="0">
                <a:solidFill>
                  <a:srgbClr val="44546A"/>
                </a:solidFill>
                <a:latin typeface="Trebuchet MS"/>
                <a:cs typeface="Trebuchet MS"/>
              </a:rPr>
              <a:t>weather </a:t>
            </a:r>
            <a:r>
              <a:rPr sz="1800" i="1" spc="-105" dirty="0">
                <a:solidFill>
                  <a:srgbClr val="44546A"/>
                </a:solidFill>
                <a:latin typeface="Trebuchet MS"/>
                <a:cs typeface="Trebuchet MS"/>
              </a:rPr>
              <a:t>in </a:t>
            </a:r>
            <a:r>
              <a:rPr sz="1800" i="1" spc="-110" dirty="0">
                <a:solidFill>
                  <a:srgbClr val="44546A"/>
                </a:solidFill>
                <a:latin typeface="Trebuchet MS"/>
                <a:cs typeface="Trebuchet MS"/>
              </a:rPr>
              <a:t>Atlanta </a:t>
            </a:r>
            <a:r>
              <a:rPr sz="1800" i="1" spc="-105" dirty="0">
                <a:solidFill>
                  <a:srgbClr val="44546A"/>
                </a:solidFill>
                <a:latin typeface="Trebuchet MS"/>
                <a:cs typeface="Trebuchet MS"/>
              </a:rPr>
              <a:t>this</a:t>
            </a:r>
            <a:r>
              <a:rPr sz="1800" i="1" spc="-34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44546A"/>
                </a:solidFill>
                <a:latin typeface="Trebuchet MS"/>
                <a:cs typeface="Trebuchet MS"/>
              </a:rPr>
              <a:t>weekend?</a:t>
            </a:r>
            <a:endParaRPr sz="1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i="1" spc="-50" dirty="0">
                <a:solidFill>
                  <a:srgbClr val="44546A"/>
                </a:solidFill>
                <a:latin typeface="Trebuchet MS"/>
                <a:cs typeface="Trebuchet MS"/>
              </a:rPr>
              <a:t>I</a:t>
            </a:r>
            <a:r>
              <a:rPr sz="1800" i="1" spc="-14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44546A"/>
                </a:solidFill>
                <a:latin typeface="Trebuchet MS"/>
                <a:cs typeface="Trebuchet MS"/>
              </a:rPr>
              <a:t>need</a:t>
            </a:r>
            <a:r>
              <a:rPr sz="1800" i="1" spc="-1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44546A"/>
                </a:solidFill>
                <a:latin typeface="Trebuchet MS"/>
                <a:cs typeface="Trebuchet MS"/>
              </a:rPr>
              <a:t>to</a:t>
            </a:r>
            <a:r>
              <a:rPr sz="1800" i="1" spc="-1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44546A"/>
                </a:solidFill>
                <a:latin typeface="Trebuchet MS"/>
                <a:cs typeface="Trebuchet MS"/>
              </a:rPr>
              <a:t>get</a:t>
            </a:r>
            <a:r>
              <a:rPr sz="1800" i="1" spc="-1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25" dirty="0">
                <a:solidFill>
                  <a:srgbClr val="44546A"/>
                </a:solidFill>
                <a:latin typeface="Trebuchet MS"/>
                <a:cs typeface="Trebuchet MS"/>
              </a:rPr>
              <a:t>a</a:t>
            </a:r>
            <a:r>
              <a:rPr sz="1800" i="1" spc="-14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44546A"/>
                </a:solidFill>
                <a:latin typeface="Trebuchet MS"/>
                <a:cs typeface="Trebuchet MS"/>
              </a:rPr>
              <a:t>table</a:t>
            </a:r>
            <a:r>
              <a:rPr sz="1800" i="1" spc="-13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44546A"/>
                </a:solidFill>
                <a:latin typeface="Trebuchet MS"/>
                <a:cs typeface="Trebuchet MS"/>
              </a:rPr>
              <a:t>at</a:t>
            </a:r>
            <a:r>
              <a:rPr sz="1800" i="1" spc="-1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60" dirty="0">
                <a:solidFill>
                  <a:srgbClr val="44546A"/>
                </a:solidFill>
                <a:latin typeface="Trebuchet MS"/>
                <a:cs typeface="Trebuchet MS"/>
              </a:rPr>
              <a:t>Sponge</a:t>
            </a:r>
            <a:r>
              <a:rPr sz="1800" i="1" spc="-1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125" dirty="0">
                <a:solidFill>
                  <a:srgbClr val="44546A"/>
                </a:solidFill>
                <a:latin typeface="Trebuchet MS"/>
                <a:cs typeface="Trebuchet MS"/>
              </a:rPr>
              <a:t>for</a:t>
            </a:r>
            <a:r>
              <a:rPr sz="1800" i="1" spc="-14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44546A"/>
                </a:solidFill>
                <a:latin typeface="Trebuchet MS"/>
                <a:cs typeface="Trebuchet MS"/>
              </a:rPr>
              <a:t>the</a:t>
            </a:r>
            <a:r>
              <a:rPr sz="1800" i="1" spc="-1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44546A"/>
                </a:solidFill>
                <a:latin typeface="Trebuchet MS"/>
                <a:cs typeface="Trebuchet MS"/>
              </a:rPr>
              <a:t>group</a:t>
            </a:r>
            <a:r>
              <a:rPr sz="1800" i="1" spc="-1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44546A"/>
                </a:solidFill>
                <a:latin typeface="Trebuchet MS"/>
                <a:cs typeface="Trebuchet MS"/>
              </a:rPr>
              <a:t>lunch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7740" y="3327907"/>
            <a:ext cx="1557655" cy="2576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80"/>
              </a:spcBef>
            </a:pPr>
            <a:r>
              <a:rPr sz="1800" b="1" spc="-60" dirty="0">
                <a:latin typeface="Trebuchet MS"/>
                <a:cs typeface="Trebuchet MS"/>
              </a:rPr>
              <a:t>API </a:t>
            </a:r>
            <a:r>
              <a:rPr sz="1800" b="1" spc="-80" dirty="0">
                <a:latin typeface="Trebuchet MS"/>
                <a:cs typeface="Trebuchet MS"/>
              </a:rPr>
              <a:t>to </a:t>
            </a:r>
            <a:r>
              <a:rPr sz="1800" b="1" spc="-110" dirty="0">
                <a:latin typeface="Trebuchet MS"/>
                <a:cs typeface="Trebuchet MS"/>
              </a:rPr>
              <a:t>be</a:t>
            </a:r>
            <a:r>
              <a:rPr sz="1800" b="1" spc="-310" dirty="0">
                <a:latin typeface="Trebuchet MS"/>
                <a:cs typeface="Trebuchet MS"/>
              </a:rPr>
              <a:t> </a:t>
            </a:r>
            <a:r>
              <a:rPr sz="1800" b="1" spc="-125" dirty="0">
                <a:latin typeface="Trebuchet MS"/>
                <a:cs typeface="Trebuchet MS"/>
              </a:rPr>
              <a:t>called:  </a:t>
            </a:r>
            <a:r>
              <a:rPr sz="1800" i="1" spc="-100" dirty="0">
                <a:solidFill>
                  <a:srgbClr val="44546A"/>
                </a:solidFill>
                <a:latin typeface="Trebuchet MS"/>
                <a:cs typeface="Trebuchet MS"/>
              </a:rPr>
              <a:t>Book_Table  </a:t>
            </a:r>
            <a:r>
              <a:rPr sz="1800" i="1" spc="-95" dirty="0">
                <a:solidFill>
                  <a:srgbClr val="44546A"/>
                </a:solidFill>
                <a:latin typeface="Trebuchet MS"/>
                <a:cs typeface="Trebuchet MS"/>
              </a:rPr>
              <a:t>Get_Directions  </a:t>
            </a:r>
            <a:r>
              <a:rPr sz="1800" i="1" spc="-100" dirty="0">
                <a:solidFill>
                  <a:srgbClr val="44546A"/>
                </a:solidFill>
                <a:latin typeface="Trebuchet MS"/>
                <a:cs typeface="Trebuchet MS"/>
              </a:rPr>
              <a:t>Book_Table  </a:t>
            </a:r>
            <a:r>
              <a:rPr sz="1800" i="1" spc="-80" dirty="0">
                <a:solidFill>
                  <a:srgbClr val="44546A"/>
                </a:solidFill>
                <a:latin typeface="Trebuchet MS"/>
                <a:cs typeface="Trebuchet MS"/>
              </a:rPr>
              <a:t>Show_Weather  </a:t>
            </a:r>
            <a:r>
              <a:rPr sz="1800" i="1" spc="-95" dirty="0">
                <a:solidFill>
                  <a:srgbClr val="44546A"/>
                </a:solidFill>
                <a:latin typeface="Trebuchet MS"/>
                <a:cs typeface="Trebuchet MS"/>
              </a:rPr>
              <a:t>Get_Directions  </a:t>
            </a:r>
            <a:r>
              <a:rPr sz="1800" i="1" spc="-80" dirty="0">
                <a:solidFill>
                  <a:srgbClr val="44546A"/>
                </a:solidFill>
                <a:latin typeface="Trebuchet MS"/>
                <a:cs typeface="Trebuchet MS"/>
              </a:rPr>
              <a:t>Show_Weather  </a:t>
            </a:r>
            <a:r>
              <a:rPr sz="1800" i="1" spc="-100" dirty="0">
                <a:solidFill>
                  <a:srgbClr val="44546A"/>
                </a:solidFill>
                <a:latin typeface="Trebuchet MS"/>
                <a:cs typeface="Trebuchet MS"/>
              </a:rPr>
              <a:t>Book_Table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8" y="370840"/>
            <a:ext cx="103606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Learning </a:t>
            </a:r>
            <a:r>
              <a:rPr spc="-204" dirty="0"/>
              <a:t>to </a:t>
            </a:r>
            <a:r>
              <a:rPr spc="-229" dirty="0"/>
              <a:t>Classify </a:t>
            </a:r>
            <a:r>
              <a:rPr spc="-445" dirty="0"/>
              <a:t>Text </a:t>
            </a:r>
            <a:r>
              <a:rPr spc="575" dirty="0"/>
              <a:t>–</a:t>
            </a:r>
            <a:r>
              <a:rPr spc="-635" dirty="0"/>
              <a:t> </a:t>
            </a:r>
            <a:r>
              <a:rPr spc="-225" dirty="0"/>
              <a:t>Intent </a:t>
            </a:r>
            <a:r>
              <a:rPr spc="-215" dirty="0"/>
              <a:t>Detection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4640"/>
            <a:ext cx="1053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Learning </a:t>
            </a:r>
            <a:r>
              <a:rPr spc="-204" dirty="0"/>
              <a:t>to </a:t>
            </a:r>
            <a:r>
              <a:rPr spc="-229" dirty="0"/>
              <a:t>Classify </a:t>
            </a:r>
            <a:r>
              <a:rPr spc="-445" dirty="0"/>
              <a:t>Text </a:t>
            </a:r>
            <a:r>
              <a:rPr spc="575" dirty="0"/>
              <a:t>–</a:t>
            </a:r>
            <a:r>
              <a:rPr spc="-630" dirty="0"/>
              <a:t> </a:t>
            </a:r>
            <a:r>
              <a:rPr spc="-220" dirty="0"/>
              <a:t>Sentiment </a:t>
            </a:r>
            <a:r>
              <a:rPr spc="-215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8420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Sentiment classiﬁcation of </a:t>
            </a:r>
            <a:r>
              <a:rPr sz="2000" spc="-15" dirty="0">
                <a:latin typeface="Carlito"/>
                <a:cs typeface="Carlito"/>
              </a:rPr>
              <a:t>restaurant </a:t>
            </a:r>
            <a:r>
              <a:rPr sz="2000" spc="-10" dirty="0">
                <a:latin typeface="Carlito"/>
                <a:cs typeface="Carlito"/>
              </a:rPr>
              <a:t>reviews </a:t>
            </a:r>
            <a:r>
              <a:rPr sz="2000" spc="-5" dirty="0">
                <a:latin typeface="Carlito"/>
                <a:cs typeface="Carlito"/>
              </a:rPr>
              <a:t>(input): </a:t>
            </a:r>
            <a:r>
              <a:rPr sz="2000" spc="-15" dirty="0">
                <a:latin typeface="Carlito"/>
                <a:cs typeface="Carlito"/>
              </a:rPr>
              <a:t>Positive </a:t>
            </a:r>
            <a:r>
              <a:rPr sz="2000" dirty="0">
                <a:latin typeface="Carlito"/>
                <a:cs typeface="Carlito"/>
              </a:rPr>
              <a:t>/ </a:t>
            </a:r>
            <a:r>
              <a:rPr sz="2000" spc="-15" dirty="0">
                <a:latin typeface="Carlito"/>
                <a:cs typeface="Carlito"/>
              </a:rPr>
              <a:t>Negative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(output)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406395"/>
            <a:ext cx="7033895" cy="10528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135" dirty="0">
                <a:latin typeface="Trebuchet MS"/>
                <a:cs typeface="Trebuchet MS"/>
              </a:rPr>
              <a:t>Review: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2710"/>
              </a:lnSpc>
              <a:spcBef>
                <a:spcPts val="120"/>
              </a:spcBef>
            </a:pPr>
            <a:r>
              <a:rPr sz="2000" i="1" spc="-65" dirty="0">
                <a:solidFill>
                  <a:srgbClr val="44546A"/>
                </a:solidFill>
                <a:latin typeface="Trebuchet MS"/>
                <a:cs typeface="Trebuchet MS"/>
              </a:rPr>
              <a:t>An </a:t>
            </a:r>
            <a:r>
              <a:rPr sz="2000" i="1" spc="-150" dirty="0">
                <a:solidFill>
                  <a:srgbClr val="44546A"/>
                </a:solidFill>
                <a:latin typeface="Trebuchet MS"/>
                <a:cs typeface="Trebuchet MS"/>
              </a:rPr>
              <a:t>excellent </a:t>
            </a:r>
            <a:r>
              <a:rPr sz="2000" i="1" spc="-120" dirty="0">
                <a:solidFill>
                  <a:srgbClr val="44546A"/>
                </a:solidFill>
                <a:latin typeface="Trebuchet MS"/>
                <a:cs typeface="Trebuchet MS"/>
              </a:rPr>
              <a:t>restaurant. </a:t>
            </a:r>
            <a:r>
              <a:rPr sz="2000" i="1" spc="-135" dirty="0">
                <a:solidFill>
                  <a:srgbClr val="44546A"/>
                </a:solidFill>
                <a:latin typeface="Trebuchet MS"/>
                <a:cs typeface="Trebuchet MS"/>
              </a:rPr>
              <a:t>The </a:t>
            </a:r>
            <a:r>
              <a:rPr sz="2000" i="1" spc="-105" dirty="0">
                <a:solidFill>
                  <a:srgbClr val="44546A"/>
                </a:solidFill>
                <a:latin typeface="Trebuchet MS"/>
                <a:cs typeface="Trebuchet MS"/>
              </a:rPr>
              <a:t>food </a:t>
            </a:r>
            <a:r>
              <a:rPr sz="2000" i="1" spc="-45" dirty="0">
                <a:solidFill>
                  <a:srgbClr val="44546A"/>
                </a:solidFill>
                <a:latin typeface="Trebuchet MS"/>
                <a:cs typeface="Trebuchet MS"/>
              </a:rPr>
              <a:t>was</a:t>
            </a:r>
            <a:r>
              <a:rPr sz="2000" i="1" spc="-44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30" dirty="0">
                <a:solidFill>
                  <a:srgbClr val="44546A"/>
                </a:solidFill>
                <a:latin typeface="Trebuchet MS"/>
                <a:cs typeface="Trebuchet MS"/>
              </a:rPr>
              <a:t>wonderful, </a:t>
            </a:r>
            <a:r>
              <a:rPr sz="2000" i="1" spc="-125" dirty="0">
                <a:solidFill>
                  <a:srgbClr val="44546A"/>
                </a:solidFill>
                <a:latin typeface="Trebuchet MS"/>
                <a:cs typeface="Trebuchet MS"/>
              </a:rPr>
              <a:t>the </a:t>
            </a:r>
            <a:r>
              <a:rPr sz="2000" i="1" spc="-110" dirty="0">
                <a:solidFill>
                  <a:srgbClr val="44546A"/>
                </a:solidFill>
                <a:latin typeface="Trebuchet MS"/>
                <a:cs typeface="Trebuchet MS"/>
              </a:rPr>
              <a:t>service </a:t>
            </a:r>
            <a:r>
              <a:rPr sz="2000" i="1" spc="-135" dirty="0">
                <a:solidFill>
                  <a:srgbClr val="44546A"/>
                </a:solidFill>
                <a:latin typeface="Trebuchet MS"/>
                <a:cs typeface="Trebuchet MS"/>
              </a:rPr>
              <a:t>friendly  </a:t>
            </a:r>
            <a:r>
              <a:rPr sz="2000" i="1" spc="-65" dirty="0">
                <a:solidFill>
                  <a:srgbClr val="44546A"/>
                </a:solidFill>
                <a:latin typeface="Trebuchet MS"/>
                <a:cs typeface="Trebuchet MS"/>
              </a:rPr>
              <a:t>and</a:t>
            </a:r>
            <a:r>
              <a:rPr sz="2000" i="1" spc="-16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44546A"/>
                </a:solidFill>
                <a:latin typeface="Trebuchet MS"/>
                <a:cs typeface="Trebuchet MS"/>
              </a:rPr>
              <a:t>a8entive,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65" dirty="0">
                <a:solidFill>
                  <a:srgbClr val="44546A"/>
                </a:solidFill>
                <a:latin typeface="Trebuchet MS"/>
                <a:cs typeface="Trebuchet MS"/>
              </a:rPr>
              <a:t>and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25" dirty="0">
                <a:solidFill>
                  <a:srgbClr val="44546A"/>
                </a:solidFill>
                <a:latin typeface="Trebuchet MS"/>
                <a:cs typeface="Trebuchet MS"/>
              </a:rPr>
              <a:t>the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44546A"/>
                </a:solidFill>
                <a:latin typeface="Trebuchet MS"/>
                <a:cs typeface="Trebuchet MS"/>
              </a:rPr>
              <a:t>atmosphere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80" dirty="0">
                <a:solidFill>
                  <a:srgbClr val="44546A"/>
                </a:solidFill>
                <a:latin typeface="Trebuchet MS"/>
                <a:cs typeface="Trebuchet MS"/>
              </a:rPr>
              <a:t>warm</a:t>
            </a:r>
            <a:r>
              <a:rPr sz="2000" i="1" spc="-15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65" dirty="0">
                <a:solidFill>
                  <a:srgbClr val="44546A"/>
                </a:solidFill>
                <a:latin typeface="Trebuchet MS"/>
                <a:cs typeface="Trebuchet MS"/>
              </a:rPr>
              <a:t>and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30" dirty="0">
                <a:solidFill>
                  <a:srgbClr val="44546A"/>
                </a:solidFill>
                <a:latin typeface="Trebuchet MS"/>
                <a:cs typeface="Trebuchet MS"/>
              </a:rPr>
              <a:t>homey.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0940" y="2442972"/>
            <a:ext cx="118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5" dirty="0">
                <a:latin typeface="Trebuchet MS"/>
                <a:cs typeface="Trebuchet MS"/>
              </a:rPr>
              <a:t>Sentiment: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75340" y="3141472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60940" y="3128772"/>
            <a:ext cx="1181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14" dirty="0">
                <a:solidFill>
                  <a:srgbClr val="44546A"/>
                </a:solidFill>
                <a:latin typeface="Trebuchet MS"/>
                <a:cs typeface="Trebuchet MS"/>
              </a:rPr>
              <a:t>Positive</a:t>
            </a:r>
            <a:r>
              <a:rPr sz="2000" i="1" spc="22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spc="1135" dirty="0">
                <a:solidFill>
                  <a:srgbClr val="44546A"/>
                </a:solidFill>
                <a:latin typeface="VL PGothic"/>
                <a:cs typeface="VL PGothic"/>
              </a:rPr>
              <a:t>🙂</a:t>
            </a:r>
            <a:endParaRPr sz="2000">
              <a:latin typeface="VL PGothic"/>
              <a:cs typeface="VL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765803"/>
            <a:ext cx="7073265" cy="1052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85"/>
              </a:spcBef>
            </a:pPr>
            <a:r>
              <a:rPr sz="2000" i="1" spc="-105" dirty="0">
                <a:solidFill>
                  <a:srgbClr val="44546A"/>
                </a:solidFill>
                <a:latin typeface="Trebuchet MS"/>
                <a:cs typeface="Trebuchet MS"/>
              </a:rPr>
              <a:t>Skip </a:t>
            </a:r>
            <a:r>
              <a:rPr sz="2000" i="1" spc="-114" dirty="0">
                <a:solidFill>
                  <a:srgbClr val="44546A"/>
                </a:solidFill>
                <a:latin typeface="Trebuchet MS"/>
                <a:cs typeface="Trebuchet MS"/>
              </a:rPr>
              <a:t>this </a:t>
            </a:r>
            <a:r>
              <a:rPr sz="2000" i="1" spc="-40" dirty="0">
                <a:solidFill>
                  <a:srgbClr val="44546A"/>
                </a:solidFill>
                <a:latin typeface="Trebuchet MS"/>
                <a:cs typeface="Trebuchet MS"/>
              </a:rPr>
              <a:t>"downtown" </a:t>
            </a:r>
            <a:r>
              <a:rPr sz="2000" i="1" spc="-140" dirty="0">
                <a:solidFill>
                  <a:srgbClr val="44546A"/>
                </a:solidFill>
                <a:latin typeface="Trebuchet MS"/>
                <a:cs typeface="Trebuchet MS"/>
              </a:rPr>
              <a:t>experience...who </a:t>
            </a:r>
            <a:r>
              <a:rPr sz="2000" i="1" spc="-80" dirty="0">
                <a:solidFill>
                  <a:srgbClr val="44546A"/>
                </a:solidFill>
                <a:latin typeface="Trebuchet MS"/>
                <a:cs typeface="Trebuchet MS"/>
              </a:rPr>
              <a:t>wants </a:t>
            </a:r>
            <a:r>
              <a:rPr sz="2000" i="1" spc="-120" dirty="0">
                <a:solidFill>
                  <a:srgbClr val="44546A"/>
                </a:solidFill>
                <a:latin typeface="Trebuchet MS"/>
                <a:cs typeface="Trebuchet MS"/>
              </a:rPr>
              <a:t>to </a:t>
            </a:r>
            <a:r>
              <a:rPr sz="2000" i="1" spc="40" dirty="0">
                <a:solidFill>
                  <a:srgbClr val="44546A"/>
                </a:solidFill>
                <a:latin typeface="Trebuchet MS"/>
                <a:cs typeface="Trebuchet MS"/>
              </a:rPr>
              <a:t>"go </a:t>
            </a:r>
            <a:r>
              <a:rPr sz="2000" i="1" spc="-65" dirty="0">
                <a:solidFill>
                  <a:srgbClr val="44546A"/>
                </a:solidFill>
                <a:latin typeface="Trebuchet MS"/>
                <a:cs typeface="Trebuchet MS"/>
              </a:rPr>
              <a:t>downtown" </a:t>
            </a:r>
            <a:r>
              <a:rPr sz="2000" i="1" spc="-110" dirty="0">
                <a:solidFill>
                  <a:srgbClr val="44546A"/>
                </a:solidFill>
                <a:latin typeface="Trebuchet MS"/>
                <a:cs typeface="Trebuchet MS"/>
              </a:rPr>
              <a:t>in  </a:t>
            </a:r>
            <a:r>
              <a:rPr sz="2000" i="1" spc="-60" dirty="0">
                <a:solidFill>
                  <a:srgbClr val="44546A"/>
                </a:solidFill>
                <a:latin typeface="Trebuchet MS"/>
                <a:cs typeface="Trebuchet MS"/>
              </a:rPr>
              <a:t>Memphis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00" dirty="0">
                <a:solidFill>
                  <a:srgbClr val="44546A"/>
                </a:solidFill>
                <a:latin typeface="Trebuchet MS"/>
                <a:cs typeface="Trebuchet MS"/>
              </a:rPr>
              <a:t>at</a:t>
            </a:r>
            <a:r>
              <a:rPr sz="2000" i="1" spc="-14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50" dirty="0">
                <a:solidFill>
                  <a:srgbClr val="44546A"/>
                </a:solidFill>
                <a:latin typeface="Trebuchet MS"/>
                <a:cs typeface="Trebuchet MS"/>
              </a:rPr>
              <a:t>night?</a:t>
            </a:r>
            <a:r>
              <a:rPr sz="2000" i="1" spc="-15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35" dirty="0">
                <a:solidFill>
                  <a:srgbClr val="44546A"/>
                </a:solidFill>
                <a:latin typeface="Trebuchet MS"/>
                <a:cs typeface="Trebuchet MS"/>
              </a:rPr>
              <a:t>The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05" dirty="0">
                <a:solidFill>
                  <a:srgbClr val="44546A"/>
                </a:solidFill>
                <a:latin typeface="Trebuchet MS"/>
                <a:cs typeface="Trebuchet MS"/>
              </a:rPr>
              <a:t>food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44546A"/>
                </a:solidFill>
                <a:latin typeface="Trebuchet MS"/>
                <a:cs typeface="Trebuchet MS"/>
              </a:rPr>
              <a:t>is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10" dirty="0">
                <a:solidFill>
                  <a:srgbClr val="44546A"/>
                </a:solidFill>
                <a:latin typeface="Trebuchet MS"/>
                <a:cs typeface="Trebuchet MS"/>
              </a:rPr>
              <a:t>simply</a:t>
            </a:r>
            <a:r>
              <a:rPr sz="2000" i="1" spc="-15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00" dirty="0">
                <a:solidFill>
                  <a:srgbClr val="44546A"/>
                </a:solidFill>
                <a:latin typeface="Trebuchet MS"/>
                <a:cs typeface="Trebuchet MS"/>
              </a:rPr>
              <a:t>not</a:t>
            </a:r>
            <a:r>
              <a:rPr sz="2000" i="1" spc="-14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05" dirty="0">
                <a:solidFill>
                  <a:srgbClr val="44546A"/>
                </a:solidFill>
                <a:latin typeface="Trebuchet MS"/>
                <a:cs typeface="Trebuchet MS"/>
              </a:rPr>
              <a:t>worth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30" dirty="0">
                <a:solidFill>
                  <a:srgbClr val="44546A"/>
                </a:solidFill>
                <a:latin typeface="Trebuchet MS"/>
                <a:cs typeface="Trebuchet MS"/>
              </a:rPr>
              <a:t>the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85" dirty="0">
                <a:solidFill>
                  <a:srgbClr val="44546A"/>
                </a:solidFill>
                <a:latin typeface="Trebuchet MS"/>
                <a:cs typeface="Trebuchet MS"/>
              </a:rPr>
              <a:t>hassle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65" dirty="0">
                <a:solidFill>
                  <a:srgbClr val="44546A"/>
                </a:solidFill>
                <a:latin typeface="Trebuchet MS"/>
                <a:cs typeface="Trebuchet MS"/>
              </a:rPr>
              <a:t>and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40" dirty="0">
                <a:solidFill>
                  <a:srgbClr val="44546A"/>
                </a:solidFill>
                <a:latin typeface="Trebuchet MS"/>
                <a:cs typeface="Trebuchet MS"/>
              </a:rPr>
              <a:t>trip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75" dirty="0">
                <a:solidFill>
                  <a:srgbClr val="44546A"/>
                </a:solidFill>
                <a:latin typeface="Trebuchet MS"/>
                <a:cs typeface="Trebuchet MS"/>
              </a:rPr>
              <a:t>if  </a:t>
            </a:r>
            <a:r>
              <a:rPr sz="2000" i="1" spc="-75" dirty="0">
                <a:solidFill>
                  <a:srgbClr val="44546A"/>
                </a:solidFill>
                <a:latin typeface="Trebuchet MS"/>
                <a:cs typeface="Trebuchet MS"/>
              </a:rPr>
              <a:t>you </a:t>
            </a:r>
            <a:r>
              <a:rPr sz="2000" i="1" spc="-140" dirty="0">
                <a:solidFill>
                  <a:srgbClr val="44546A"/>
                </a:solidFill>
                <a:latin typeface="Trebuchet MS"/>
                <a:cs typeface="Trebuchet MS"/>
              </a:rPr>
              <a:t>live </a:t>
            </a:r>
            <a:r>
              <a:rPr sz="2000" i="1" spc="-90" dirty="0">
                <a:solidFill>
                  <a:srgbClr val="44546A"/>
                </a:solidFill>
                <a:latin typeface="Trebuchet MS"/>
                <a:cs typeface="Trebuchet MS"/>
              </a:rPr>
              <a:t>past </a:t>
            </a:r>
            <a:r>
              <a:rPr sz="2000" i="1" spc="-130" dirty="0">
                <a:solidFill>
                  <a:srgbClr val="44546A"/>
                </a:solidFill>
                <a:latin typeface="Trebuchet MS"/>
                <a:cs typeface="Trebuchet MS"/>
              </a:rPr>
              <a:t>the</a:t>
            </a:r>
            <a:r>
              <a:rPr sz="2000" i="1" spc="-33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35" dirty="0">
                <a:solidFill>
                  <a:srgbClr val="44546A"/>
                </a:solidFill>
                <a:latin typeface="Trebuchet MS"/>
                <a:cs typeface="Trebuchet MS"/>
              </a:rPr>
              <a:t>Perimeter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64252" y="4500879"/>
            <a:ext cx="254000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60940" y="4488179"/>
            <a:ext cx="1370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2995" algn="l"/>
              </a:tabLst>
            </a:pPr>
            <a:r>
              <a:rPr sz="2000" i="1" spc="-65" dirty="0">
                <a:solidFill>
                  <a:srgbClr val="44546A"/>
                </a:solidFill>
                <a:latin typeface="Trebuchet MS"/>
                <a:cs typeface="Trebuchet MS"/>
              </a:rPr>
              <a:t>N</a:t>
            </a:r>
            <a:r>
              <a:rPr sz="2000" i="1" spc="-60" dirty="0">
                <a:solidFill>
                  <a:srgbClr val="44546A"/>
                </a:solidFill>
                <a:latin typeface="Trebuchet MS"/>
                <a:cs typeface="Trebuchet MS"/>
              </a:rPr>
              <a:t>e</a:t>
            </a:r>
            <a:r>
              <a:rPr sz="2000" i="1" spc="-90" dirty="0">
                <a:solidFill>
                  <a:srgbClr val="44546A"/>
                </a:solidFill>
                <a:latin typeface="Trebuchet MS"/>
                <a:cs typeface="Trebuchet MS"/>
              </a:rPr>
              <a:t>gati</a:t>
            </a:r>
            <a:r>
              <a:rPr sz="2000" i="1" spc="-95" dirty="0">
                <a:solidFill>
                  <a:srgbClr val="44546A"/>
                </a:solidFill>
                <a:latin typeface="Trebuchet MS"/>
                <a:cs typeface="Trebuchet MS"/>
              </a:rPr>
              <a:t>v</a:t>
            </a:r>
            <a:r>
              <a:rPr sz="2000" i="1" spc="-120" dirty="0">
                <a:solidFill>
                  <a:srgbClr val="44546A"/>
                </a:solidFill>
                <a:latin typeface="Trebuchet MS"/>
                <a:cs typeface="Trebuchet MS"/>
              </a:rPr>
              <a:t>e</a:t>
            </a:r>
            <a:r>
              <a:rPr sz="2000" i="1" dirty="0">
                <a:solidFill>
                  <a:srgbClr val="44546A"/>
                </a:solidFill>
                <a:latin typeface="Trebuchet MS"/>
                <a:cs typeface="Trebuchet MS"/>
              </a:rPr>
              <a:t>	</a:t>
            </a:r>
            <a:r>
              <a:rPr sz="2000" spc="330" dirty="0">
                <a:solidFill>
                  <a:srgbClr val="44546A"/>
                </a:solidFill>
                <a:latin typeface="VL PGothic"/>
                <a:cs typeface="VL PGothic"/>
              </a:rPr>
              <a:t>☹</a:t>
            </a:r>
            <a:endParaRPr sz="2000">
              <a:latin typeface="VL PGothic"/>
              <a:cs typeface="VL P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5149596"/>
            <a:ext cx="724471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000" i="1" spc="-100" dirty="0">
                <a:solidFill>
                  <a:srgbClr val="44546A"/>
                </a:solidFill>
                <a:latin typeface="Trebuchet MS"/>
                <a:cs typeface="Trebuchet MS"/>
              </a:rPr>
              <a:t>Sometimes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20" dirty="0">
                <a:solidFill>
                  <a:srgbClr val="44546A"/>
                </a:solidFill>
                <a:latin typeface="Trebuchet MS"/>
                <a:cs typeface="Trebuchet MS"/>
              </a:rPr>
              <a:t>its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05" dirty="0">
                <a:solidFill>
                  <a:srgbClr val="44546A"/>
                </a:solidFill>
                <a:latin typeface="Trebuchet MS"/>
                <a:cs typeface="Trebuchet MS"/>
              </a:rPr>
              <a:t>worth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00" dirty="0">
                <a:solidFill>
                  <a:srgbClr val="44546A"/>
                </a:solidFill>
                <a:latin typeface="Trebuchet MS"/>
                <a:cs typeface="Trebuchet MS"/>
              </a:rPr>
              <a:t>trying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25" dirty="0">
                <a:solidFill>
                  <a:srgbClr val="44546A"/>
                </a:solidFill>
                <a:latin typeface="Trebuchet MS"/>
                <a:cs typeface="Trebuchet MS"/>
              </a:rPr>
              <a:t>a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90" dirty="0">
                <a:solidFill>
                  <a:srgbClr val="44546A"/>
                </a:solidFill>
                <a:latin typeface="Trebuchet MS"/>
                <a:cs typeface="Trebuchet MS"/>
              </a:rPr>
              <a:t>new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30" dirty="0">
                <a:solidFill>
                  <a:srgbClr val="44546A"/>
                </a:solidFill>
                <a:latin typeface="Trebuchet MS"/>
                <a:cs typeface="Trebuchet MS"/>
              </a:rPr>
              <a:t>place.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65" dirty="0">
                <a:solidFill>
                  <a:srgbClr val="44546A"/>
                </a:solidFill>
                <a:latin typeface="Trebuchet MS"/>
                <a:cs typeface="Trebuchet MS"/>
              </a:rPr>
              <a:t>We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20" dirty="0">
                <a:solidFill>
                  <a:srgbClr val="44546A"/>
                </a:solidFill>
                <a:latin typeface="Trebuchet MS"/>
                <a:cs typeface="Trebuchet MS"/>
              </a:rPr>
              <a:t>were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45" dirty="0">
                <a:solidFill>
                  <a:srgbClr val="44546A"/>
                </a:solidFill>
                <a:latin typeface="Trebuchet MS"/>
                <a:cs typeface="Trebuchet MS"/>
              </a:rPr>
              <a:t>so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70" dirty="0">
                <a:solidFill>
                  <a:srgbClr val="44546A"/>
                </a:solidFill>
                <a:latin typeface="Trebuchet MS"/>
                <a:cs typeface="Trebuchet MS"/>
              </a:rPr>
              <a:t>glad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44546A"/>
                </a:solidFill>
                <a:latin typeface="Trebuchet MS"/>
                <a:cs typeface="Trebuchet MS"/>
              </a:rPr>
              <a:t>we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45" dirty="0">
                <a:solidFill>
                  <a:srgbClr val="44546A"/>
                </a:solidFill>
                <a:latin typeface="Trebuchet MS"/>
                <a:cs typeface="Trebuchet MS"/>
              </a:rPr>
              <a:t>did.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90" dirty="0">
                <a:solidFill>
                  <a:srgbClr val="44546A"/>
                </a:solidFill>
                <a:latin typeface="Trebuchet MS"/>
                <a:cs typeface="Trebuchet MS"/>
              </a:rPr>
              <a:t>Food  </a:t>
            </a:r>
            <a:r>
              <a:rPr sz="2000" i="1" spc="-45" dirty="0">
                <a:solidFill>
                  <a:srgbClr val="44546A"/>
                </a:solidFill>
                <a:latin typeface="Trebuchet MS"/>
                <a:cs typeface="Trebuchet MS"/>
              </a:rPr>
              <a:t>was</a:t>
            </a:r>
            <a:r>
              <a:rPr sz="2000" i="1" spc="-16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i="1" spc="-155" dirty="0">
                <a:solidFill>
                  <a:srgbClr val="44546A"/>
                </a:solidFill>
                <a:latin typeface="Trebuchet MS"/>
                <a:cs typeface="Trebuchet MS"/>
              </a:rPr>
              <a:t>excellent.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75340" y="5515864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60940" y="5503164"/>
            <a:ext cx="1181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14" dirty="0">
                <a:solidFill>
                  <a:srgbClr val="44546A"/>
                </a:solidFill>
                <a:latin typeface="Trebuchet MS"/>
                <a:cs typeface="Trebuchet MS"/>
              </a:rPr>
              <a:t>Positive</a:t>
            </a:r>
            <a:r>
              <a:rPr sz="2000" i="1" spc="22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spc="1135" dirty="0">
                <a:solidFill>
                  <a:srgbClr val="44546A"/>
                </a:solidFill>
                <a:latin typeface="VL PGothic"/>
                <a:cs typeface="VL PGothic"/>
              </a:rPr>
              <a:t>🙂</a:t>
            </a:r>
            <a:endParaRPr sz="2000">
              <a:latin typeface="VL PGothic"/>
              <a:cs typeface="VL P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448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Learning </a:t>
            </a:r>
            <a:r>
              <a:rPr spc="-204" dirty="0"/>
              <a:t>to </a:t>
            </a:r>
            <a:r>
              <a:rPr spc="-229" dirty="0"/>
              <a:t>Classify </a:t>
            </a:r>
            <a:r>
              <a:rPr spc="-445" dirty="0"/>
              <a:t>Text </a:t>
            </a:r>
            <a:r>
              <a:rPr spc="575" dirty="0"/>
              <a:t>–</a:t>
            </a:r>
            <a:r>
              <a:rPr spc="-655" dirty="0"/>
              <a:t> </a:t>
            </a:r>
            <a:r>
              <a:rPr spc="-190" dirty="0"/>
              <a:t>Other </a:t>
            </a:r>
            <a:r>
              <a:rPr spc="-240"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7888" y="1825494"/>
          <a:ext cx="11015344" cy="2479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25">
                <a:tc>
                  <a:txBody>
                    <a:bodyPr/>
                    <a:lstStyle/>
                    <a:p>
                      <a:pPr marL="31750">
                        <a:lnSpc>
                          <a:spcPts val="3225"/>
                        </a:lnSpc>
                      </a:pPr>
                      <a:r>
                        <a:rPr sz="2800" b="1" i="1" spc="-55" dirty="0">
                          <a:solidFill>
                            <a:srgbClr val="44546A"/>
                          </a:solidFill>
                          <a:latin typeface="Carlito"/>
                          <a:cs typeface="Carlito"/>
                        </a:rPr>
                        <a:t>Task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3225"/>
                        </a:lnSpc>
                      </a:pPr>
                      <a:r>
                        <a:rPr sz="2800" b="1" i="1" spc="-5" dirty="0">
                          <a:solidFill>
                            <a:srgbClr val="44546A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3225"/>
                        </a:lnSpc>
                      </a:pPr>
                      <a:r>
                        <a:rPr sz="2800" b="1" i="1" spc="-5" dirty="0">
                          <a:solidFill>
                            <a:srgbClr val="44546A"/>
                          </a:solidFill>
                          <a:latin typeface="Carlito"/>
                          <a:cs typeface="Carlito"/>
                        </a:rPr>
                        <a:t>Output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i="1" spc="-9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Spam</a:t>
                      </a:r>
                      <a:r>
                        <a:rPr sz="2800" i="1" spc="-21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i="1" spc="-17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detection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i="1" spc="-14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Emails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i="1" spc="-12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Spam/Ham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1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i="1" spc="-21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Topic</a:t>
                      </a:r>
                      <a:r>
                        <a:rPr sz="2800" i="1" spc="-22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i="1" spc="-15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Classification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i="1" spc="-22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e.g., </a:t>
                      </a:r>
                      <a:r>
                        <a:rPr sz="2800" i="1" spc="-10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news</a:t>
                      </a:r>
                      <a:r>
                        <a:rPr sz="2800" i="1" spc="-21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i="1" spc="-16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articles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i="1" spc="-22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Sports/Tech./Entrtn./etc.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1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i="1" spc="-14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Emotion</a:t>
                      </a:r>
                      <a:r>
                        <a:rPr sz="2800" i="1" spc="-22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i="1" spc="-15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Detection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i="1" spc="-22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e.g., </a:t>
                      </a:r>
                      <a:r>
                        <a:rPr sz="2800" i="1" spc="-14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2800" i="1" spc="-204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i="1" spc="-15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utterances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800" i="1" spc="-18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Happy/Neut./Angry/etc.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i="1" spc="-11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Dialogue </a:t>
                      </a:r>
                      <a:r>
                        <a:rPr sz="2800" i="1" spc="-15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Act</a:t>
                      </a:r>
                      <a:r>
                        <a:rPr sz="2800" i="1" spc="-32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i="1" spc="-11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Tagging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i="1" spc="-22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e.g., </a:t>
                      </a:r>
                      <a:r>
                        <a:rPr sz="2800" i="1" spc="-14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sentences </a:t>
                      </a:r>
                      <a:r>
                        <a:rPr sz="2800" i="1" spc="-16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800" i="1" spc="-295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i="1" spc="-20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conv.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i="1" spc="-190" dirty="0">
                          <a:solidFill>
                            <a:srgbClr val="44546A"/>
                          </a:solidFill>
                          <a:latin typeface="Trebuchet MS"/>
                          <a:cs typeface="Trebuchet MS"/>
                        </a:rPr>
                        <a:t>Statement/Feedback/etc.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228600"/>
            <a:ext cx="41884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Sample</a:t>
            </a:r>
            <a:r>
              <a:rPr spc="-50" dirty="0"/>
              <a:t> </a:t>
            </a:r>
            <a:r>
              <a:rPr spc="-25" dirty="0"/>
              <a:t>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955"/>
            <a:ext cx="7721600" cy="40614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897255" indent="-228600">
              <a:lnSpc>
                <a:spcPts val="262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think about the </a:t>
            </a:r>
            <a:r>
              <a:rPr sz="2400" spc="-15" dirty="0">
                <a:latin typeface="Carlito"/>
                <a:cs typeface="Carlito"/>
              </a:rPr>
              <a:t>“sample </a:t>
            </a:r>
            <a:r>
              <a:rPr sz="2400" spc="-5" dirty="0">
                <a:latin typeface="Carlito"/>
                <a:cs typeface="Carlito"/>
              </a:rPr>
              <a:t>space” </a:t>
            </a:r>
            <a:r>
              <a:rPr sz="2400" dirty="0">
                <a:latin typeface="Carlito"/>
                <a:cs typeface="Carlito"/>
              </a:rPr>
              <a:t>as being </a:t>
            </a:r>
            <a:r>
              <a:rPr sz="2400" spc="-5" dirty="0">
                <a:latin typeface="Carlito"/>
                <a:cs typeface="Carlito"/>
              </a:rPr>
              <a:t>set of all  possible </a:t>
            </a:r>
            <a:r>
              <a:rPr sz="2400" spc="-10" dirty="0">
                <a:latin typeface="Carlito"/>
                <a:cs typeface="Carlito"/>
              </a:rPr>
              <a:t>outcomes: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ts val="2735"/>
              </a:lnSpc>
              <a:spcBef>
                <a:spcPts val="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tossing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coin, </a:t>
            </a:r>
            <a:r>
              <a:rPr sz="2400" spc="-5" dirty="0">
                <a:latin typeface="Carlito"/>
                <a:cs typeface="Carlito"/>
              </a:rPr>
              <a:t>the possible </a:t>
            </a:r>
            <a:r>
              <a:rPr sz="2400" spc="-10" dirty="0">
                <a:latin typeface="Carlito"/>
                <a:cs typeface="Carlito"/>
              </a:rPr>
              <a:t>outcomes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b="1" spc="-120" dirty="0">
                <a:latin typeface="Trebuchet MS"/>
                <a:cs typeface="Trebuchet MS"/>
              </a:rPr>
              <a:t>Heads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735"/>
              </a:lnSpc>
            </a:pPr>
            <a:r>
              <a:rPr sz="2400" b="1" spc="-190" dirty="0">
                <a:latin typeface="Trebuchet MS"/>
                <a:cs typeface="Trebuchet MS"/>
              </a:rPr>
              <a:t>Tails.</a:t>
            </a:r>
            <a:endParaRPr sz="2400">
              <a:latin typeface="Trebuchet MS"/>
              <a:cs typeface="Trebuchet MS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competing </a:t>
            </a:r>
            <a:r>
              <a:rPr sz="2400" spc="-5" dirty="0">
                <a:latin typeface="Carlito"/>
                <a:cs typeface="Carlito"/>
              </a:rPr>
              <a:t>in the Olympics, the set of </a:t>
            </a:r>
            <a:r>
              <a:rPr sz="2400" spc="-10" dirty="0">
                <a:latin typeface="Carlito"/>
                <a:cs typeface="Carlito"/>
              </a:rPr>
              <a:t>outcomes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given </a:t>
            </a:r>
            <a:r>
              <a:rPr sz="2400" spc="-20" dirty="0">
                <a:latin typeface="Carlito"/>
                <a:cs typeface="Carlito"/>
              </a:rPr>
              <a:t>contest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14" dirty="0">
                <a:latin typeface="Carlito"/>
                <a:cs typeface="Carlito"/>
              </a:rPr>
              <a:t>{</a:t>
            </a:r>
            <a:r>
              <a:rPr sz="2400" b="1" spc="-114" dirty="0">
                <a:latin typeface="Trebuchet MS"/>
                <a:cs typeface="Trebuchet MS"/>
              </a:rPr>
              <a:t>gold, </a:t>
            </a:r>
            <a:r>
              <a:rPr sz="2400" b="1" spc="-185" dirty="0">
                <a:latin typeface="Trebuchet MS"/>
                <a:cs typeface="Trebuchet MS"/>
              </a:rPr>
              <a:t>silver, </a:t>
            </a:r>
            <a:r>
              <a:rPr sz="2400" b="1" spc="-190" dirty="0">
                <a:latin typeface="Trebuchet MS"/>
                <a:cs typeface="Trebuchet MS"/>
              </a:rPr>
              <a:t>bronze,</a:t>
            </a:r>
            <a:r>
              <a:rPr sz="2400" b="1" spc="-21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no_award</a:t>
            </a:r>
            <a:r>
              <a:rPr sz="2400" spc="-110" dirty="0">
                <a:latin typeface="Carlito"/>
                <a:cs typeface="Carlito"/>
              </a:rPr>
              <a:t>}.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ts val="2735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computing </a:t>
            </a:r>
            <a:r>
              <a:rPr sz="2400" spc="-10" dirty="0">
                <a:latin typeface="Carlito"/>
                <a:cs typeface="Carlito"/>
              </a:rPr>
              <a:t>part-of-speech, </a:t>
            </a:r>
            <a:r>
              <a:rPr sz="2400" spc="-5" dirty="0">
                <a:latin typeface="Carlito"/>
                <a:cs typeface="Carlito"/>
              </a:rPr>
              <a:t>the set of </a:t>
            </a:r>
            <a:r>
              <a:rPr sz="2400" spc="-10" dirty="0">
                <a:latin typeface="Carlito"/>
                <a:cs typeface="Carlito"/>
              </a:rPr>
              <a:t>outcomes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735"/>
              </a:lnSpc>
            </a:pPr>
            <a:r>
              <a:rPr sz="2400" spc="-315" dirty="0">
                <a:latin typeface="Carlito"/>
                <a:cs typeface="Carlito"/>
              </a:rPr>
              <a:t>{</a:t>
            </a:r>
            <a:r>
              <a:rPr sz="2400" b="1" spc="-315" dirty="0">
                <a:latin typeface="Trebuchet MS"/>
                <a:cs typeface="Trebuchet MS"/>
              </a:rPr>
              <a:t>JJ, </a:t>
            </a:r>
            <a:r>
              <a:rPr sz="2400" b="1" spc="-280" dirty="0">
                <a:latin typeface="Trebuchet MS"/>
                <a:cs typeface="Trebuchet MS"/>
              </a:rPr>
              <a:t>DT, </a:t>
            </a:r>
            <a:r>
              <a:rPr sz="2400" b="1" spc="-110" dirty="0">
                <a:latin typeface="Trebuchet MS"/>
                <a:cs typeface="Trebuchet MS"/>
              </a:rPr>
              <a:t>NN, </a:t>
            </a:r>
            <a:r>
              <a:rPr sz="2400" b="1" spc="-165" dirty="0">
                <a:latin typeface="Trebuchet MS"/>
                <a:cs typeface="Trebuchet MS"/>
              </a:rPr>
              <a:t>RB, </a:t>
            </a:r>
            <a:r>
              <a:rPr sz="2400" b="1" spc="-60" dirty="0">
                <a:latin typeface="Trebuchet MS"/>
                <a:cs typeface="Trebuchet MS"/>
              </a:rPr>
              <a:t>…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etc</a:t>
            </a:r>
            <a:r>
              <a:rPr sz="2400" spc="-120" dirty="0">
                <a:latin typeface="Carlito"/>
                <a:cs typeface="Carlito"/>
              </a:rPr>
              <a:t>.}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Carlito"/>
              <a:cs typeface="Carlito"/>
            </a:endParaRPr>
          </a:p>
          <a:p>
            <a:pPr marL="241300" marR="277495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probability </a:t>
            </a:r>
            <a:r>
              <a:rPr sz="2400" dirty="0">
                <a:latin typeface="Carlito"/>
                <a:cs typeface="Carlito"/>
              </a:rPr>
              <a:t>theory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try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predict </a:t>
            </a:r>
            <a:r>
              <a:rPr sz="2400" spc="-5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outcome  </a:t>
            </a:r>
            <a:r>
              <a:rPr sz="2400" spc="-5" dirty="0">
                <a:latin typeface="Carlito"/>
                <a:cs typeface="Carlito"/>
              </a:rPr>
              <a:t>will occur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given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event.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96209" y="2306370"/>
            <a:ext cx="2257590" cy="1694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77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Example </a:t>
            </a:r>
            <a:r>
              <a:rPr spc="-190" dirty="0"/>
              <a:t>of </a:t>
            </a:r>
            <a:r>
              <a:rPr spc="-235" dirty="0"/>
              <a:t>feature-based </a:t>
            </a:r>
            <a:r>
              <a:rPr spc="-204" dirty="0"/>
              <a:t>description </a:t>
            </a:r>
            <a:r>
              <a:rPr spc="-190" dirty="0"/>
              <a:t>of</a:t>
            </a:r>
            <a:r>
              <a:rPr spc="-740" dirty="0"/>
              <a:t> </a:t>
            </a:r>
            <a:r>
              <a:rPr spc="-320" dirty="0"/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5375" y="2551683"/>
            <a:ext cx="8425815" cy="18237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ct val="80400"/>
              </a:lnSpc>
              <a:spcBef>
                <a:spcPts val="755"/>
              </a:spcBef>
            </a:pPr>
            <a:r>
              <a:rPr sz="2800" i="1" spc="-190" dirty="0">
                <a:latin typeface="Trebuchet MS"/>
                <a:cs typeface="Trebuchet MS"/>
              </a:rPr>
              <a:t>The staff </a:t>
            </a:r>
            <a:r>
              <a:rPr sz="2800" i="1" spc="-170" dirty="0">
                <a:latin typeface="Trebuchet MS"/>
                <a:cs typeface="Trebuchet MS"/>
              </a:rPr>
              <a:t>of </a:t>
            </a:r>
            <a:r>
              <a:rPr sz="2800" i="1" spc="-180" dirty="0">
                <a:latin typeface="Trebuchet MS"/>
                <a:cs typeface="Trebuchet MS"/>
              </a:rPr>
              <a:t>the </a:t>
            </a:r>
            <a:r>
              <a:rPr sz="2800" b="1" i="1" spc="-15" dirty="0">
                <a:solidFill>
                  <a:srgbClr val="647D9E"/>
                </a:solidFill>
                <a:latin typeface="Carlito"/>
                <a:cs typeface="Carlito"/>
              </a:rPr>
              <a:t>restaurant </a:t>
            </a:r>
            <a:r>
              <a:rPr sz="2800" i="1" spc="-135" dirty="0">
                <a:latin typeface="Trebuchet MS"/>
                <a:cs typeface="Trebuchet MS"/>
              </a:rPr>
              <a:t>is </a:t>
            </a:r>
            <a:r>
              <a:rPr sz="2800" b="1" i="1" spc="-10" dirty="0">
                <a:solidFill>
                  <a:srgbClr val="00B050"/>
                </a:solidFill>
                <a:latin typeface="Carlito"/>
                <a:cs typeface="Carlito"/>
              </a:rPr>
              <a:t>nice </a:t>
            </a:r>
            <a:r>
              <a:rPr sz="2800" i="1" spc="-85" dirty="0">
                <a:latin typeface="Trebuchet MS"/>
                <a:cs typeface="Trebuchet MS"/>
              </a:rPr>
              <a:t>and </a:t>
            </a:r>
            <a:r>
              <a:rPr sz="2800" i="1" spc="-180" dirty="0">
                <a:latin typeface="Trebuchet MS"/>
                <a:cs typeface="Trebuchet MS"/>
              </a:rPr>
              <a:t>the </a:t>
            </a:r>
            <a:r>
              <a:rPr sz="2800" b="1" i="1" spc="-10" dirty="0">
                <a:solidFill>
                  <a:srgbClr val="657D9D"/>
                </a:solidFill>
                <a:latin typeface="Carlito"/>
                <a:cs typeface="Carlito"/>
              </a:rPr>
              <a:t>eggplant </a:t>
            </a:r>
            <a:r>
              <a:rPr sz="2800" i="1" spc="-135" dirty="0">
                <a:latin typeface="Trebuchet MS"/>
                <a:cs typeface="Trebuchet MS"/>
              </a:rPr>
              <a:t>is not  </a:t>
            </a:r>
            <a:r>
              <a:rPr sz="2800" i="1" spc="-155" dirty="0">
                <a:latin typeface="Trebuchet MS"/>
                <a:cs typeface="Trebuchet MS"/>
              </a:rPr>
              <a:t>bad. </a:t>
            </a:r>
            <a:r>
              <a:rPr sz="2800" i="1" spc="-140" dirty="0">
                <a:latin typeface="Trebuchet MS"/>
                <a:cs typeface="Trebuchet MS"/>
              </a:rPr>
              <a:t>Apart </a:t>
            </a:r>
            <a:r>
              <a:rPr sz="2800" i="1" spc="-165" dirty="0">
                <a:latin typeface="Trebuchet MS"/>
                <a:cs typeface="Trebuchet MS"/>
              </a:rPr>
              <a:t>from </a:t>
            </a:r>
            <a:r>
              <a:rPr sz="2800" i="1" spc="-200" dirty="0">
                <a:latin typeface="Trebuchet MS"/>
                <a:cs typeface="Trebuchet MS"/>
              </a:rPr>
              <a:t>that, </a:t>
            </a:r>
            <a:r>
              <a:rPr sz="2800" i="1" spc="-155" dirty="0">
                <a:latin typeface="Trebuchet MS"/>
                <a:cs typeface="Trebuchet MS"/>
              </a:rPr>
              <a:t>very </a:t>
            </a:r>
            <a:r>
              <a:rPr sz="2800" b="1" i="1" spc="-5" dirty="0">
                <a:solidFill>
                  <a:srgbClr val="00B050"/>
                </a:solidFill>
                <a:latin typeface="Carlito"/>
                <a:cs typeface="Carlito"/>
              </a:rPr>
              <a:t>uninspired </a:t>
            </a:r>
            <a:r>
              <a:rPr sz="2800" b="1" i="1" spc="-75" dirty="0">
                <a:solidFill>
                  <a:srgbClr val="657D9D"/>
                </a:solidFill>
                <a:latin typeface="Carlito"/>
                <a:cs typeface="Carlito"/>
              </a:rPr>
              <a:t>food</a:t>
            </a:r>
            <a:r>
              <a:rPr sz="2800" i="1" spc="-75" dirty="0">
                <a:latin typeface="Trebuchet MS"/>
                <a:cs typeface="Trebuchet MS"/>
              </a:rPr>
              <a:t>, </a:t>
            </a:r>
            <a:r>
              <a:rPr sz="2800" i="1" spc="-145" dirty="0">
                <a:latin typeface="Trebuchet MS"/>
                <a:cs typeface="Trebuchet MS"/>
              </a:rPr>
              <a:t>lack </a:t>
            </a:r>
            <a:r>
              <a:rPr sz="2800" i="1" spc="-170" dirty="0">
                <a:latin typeface="Trebuchet MS"/>
                <a:cs typeface="Trebuchet MS"/>
              </a:rPr>
              <a:t>of  </a:t>
            </a:r>
            <a:r>
              <a:rPr sz="2800" i="1" spc="-135" dirty="0">
                <a:latin typeface="Trebuchet MS"/>
                <a:cs typeface="Trebuchet MS"/>
              </a:rPr>
              <a:t>atmosphere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and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0" dirty="0">
                <a:latin typeface="Trebuchet MS"/>
                <a:cs typeface="Trebuchet MS"/>
              </a:rPr>
              <a:t>too</a:t>
            </a:r>
            <a:r>
              <a:rPr sz="2800" i="1" spc="-195" dirty="0">
                <a:latin typeface="Trebuchet MS"/>
                <a:cs typeface="Trebuchet MS"/>
              </a:rPr>
              <a:t> </a:t>
            </a:r>
            <a:r>
              <a:rPr sz="2800" b="1" i="1" spc="-45" dirty="0">
                <a:solidFill>
                  <a:srgbClr val="00B050"/>
                </a:solidFill>
                <a:latin typeface="Carlito"/>
                <a:cs typeface="Carlito"/>
              </a:rPr>
              <a:t>expensive</a:t>
            </a:r>
            <a:r>
              <a:rPr sz="2800" i="1" spc="-45" dirty="0">
                <a:latin typeface="Trebuchet MS"/>
                <a:cs typeface="Trebuchet MS"/>
              </a:rPr>
              <a:t>.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I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am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35" dirty="0">
                <a:latin typeface="Trebuchet MS"/>
                <a:cs typeface="Trebuchet MS"/>
              </a:rPr>
              <a:t>a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25" dirty="0">
                <a:latin typeface="Trebuchet MS"/>
                <a:cs typeface="Trebuchet MS"/>
              </a:rPr>
              <a:t>staunch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b="1" i="1" spc="-10" dirty="0">
                <a:solidFill>
                  <a:srgbClr val="647D9E"/>
                </a:solidFill>
                <a:latin typeface="Carlito"/>
                <a:cs typeface="Carlito"/>
              </a:rPr>
              <a:t>vegetarian  </a:t>
            </a:r>
            <a:r>
              <a:rPr sz="2800" i="1" spc="-85" dirty="0">
                <a:latin typeface="Trebuchet MS"/>
                <a:cs typeface="Trebuchet MS"/>
              </a:rPr>
              <a:t>and </a:t>
            </a:r>
            <a:r>
              <a:rPr sz="2800" i="1" spc="-60" dirty="0">
                <a:latin typeface="Trebuchet MS"/>
                <a:cs typeface="Trebuchet MS"/>
              </a:rPr>
              <a:t>was </a:t>
            </a:r>
            <a:r>
              <a:rPr sz="2800" i="1" spc="-150" dirty="0">
                <a:latin typeface="Trebuchet MS"/>
                <a:cs typeface="Trebuchet MS"/>
              </a:rPr>
              <a:t>sorely </a:t>
            </a:r>
            <a:r>
              <a:rPr sz="2800" b="1" i="1" spc="-10" dirty="0">
                <a:solidFill>
                  <a:srgbClr val="00B050"/>
                </a:solidFill>
                <a:latin typeface="Carlito"/>
                <a:cs typeface="Carlito"/>
              </a:rPr>
              <a:t>disappointed </a:t>
            </a:r>
            <a:r>
              <a:rPr sz="2800" i="1" spc="-170" dirty="0">
                <a:latin typeface="Trebuchet MS"/>
                <a:cs typeface="Trebuchet MS"/>
              </a:rPr>
              <a:t>with </a:t>
            </a:r>
            <a:r>
              <a:rPr sz="2800" i="1" spc="-180" dirty="0">
                <a:latin typeface="Trebuchet MS"/>
                <a:cs typeface="Trebuchet MS"/>
              </a:rPr>
              <a:t>the </a:t>
            </a:r>
            <a:r>
              <a:rPr sz="2800" b="1" i="1" spc="-5" dirty="0">
                <a:solidFill>
                  <a:srgbClr val="657D9D"/>
                </a:solidFill>
                <a:latin typeface="Carlito"/>
                <a:cs typeface="Carlito"/>
              </a:rPr>
              <a:t>veggie </a:t>
            </a:r>
            <a:r>
              <a:rPr sz="2800" i="1" spc="-130" dirty="0">
                <a:latin typeface="Trebuchet MS"/>
                <a:cs typeface="Trebuchet MS"/>
              </a:rPr>
              <a:t>options </a:t>
            </a:r>
            <a:r>
              <a:rPr sz="2800" i="1" spc="-80" dirty="0">
                <a:latin typeface="Trebuchet MS"/>
                <a:cs typeface="Trebuchet MS"/>
              </a:rPr>
              <a:t>on  </a:t>
            </a:r>
            <a:r>
              <a:rPr sz="2800" i="1" spc="-180" dirty="0">
                <a:latin typeface="Trebuchet MS"/>
                <a:cs typeface="Trebuchet MS"/>
              </a:rPr>
              <a:t>the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65" dirty="0">
                <a:latin typeface="Trebuchet MS"/>
                <a:cs typeface="Trebuchet MS"/>
              </a:rPr>
              <a:t>menu.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99221" y="4063716"/>
            <a:ext cx="3658870" cy="2264410"/>
            <a:chOff x="8399221" y="4063716"/>
            <a:chExt cx="3658870" cy="2264410"/>
          </a:xfrm>
        </p:grpSpPr>
        <p:sp>
          <p:nvSpPr>
            <p:cNvPr id="5" name="object 5"/>
            <p:cNvSpPr/>
            <p:nvPr/>
          </p:nvSpPr>
          <p:spPr>
            <a:xfrm>
              <a:off x="8402396" y="4066895"/>
              <a:ext cx="3652520" cy="2258060"/>
            </a:xfrm>
            <a:custGeom>
              <a:avLst/>
              <a:gdLst/>
              <a:ahLst/>
              <a:cxnLst/>
              <a:rect l="l" t="t" r="r" b="b"/>
              <a:pathLst>
                <a:path w="3652520" h="2258060">
                  <a:moveTo>
                    <a:pt x="3423627" y="886104"/>
                  </a:moveTo>
                  <a:lnTo>
                    <a:pt x="228600" y="886104"/>
                  </a:lnTo>
                  <a:lnTo>
                    <a:pt x="182525" y="890748"/>
                  </a:lnTo>
                  <a:lnTo>
                    <a:pt x="139613" y="904069"/>
                  </a:lnTo>
                  <a:lnTo>
                    <a:pt x="100782" y="925146"/>
                  </a:lnTo>
                  <a:lnTo>
                    <a:pt x="66951" y="953060"/>
                  </a:lnTo>
                  <a:lnTo>
                    <a:pt x="39038" y="986892"/>
                  </a:lnTo>
                  <a:lnTo>
                    <a:pt x="17962" y="1025723"/>
                  </a:lnTo>
                  <a:lnTo>
                    <a:pt x="4643" y="1068633"/>
                  </a:lnTo>
                  <a:lnTo>
                    <a:pt x="0" y="1114704"/>
                  </a:lnTo>
                  <a:lnTo>
                    <a:pt x="0" y="2029099"/>
                  </a:lnTo>
                  <a:lnTo>
                    <a:pt x="4643" y="2075171"/>
                  </a:lnTo>
                  <a:lnTo>
                    <a:pt x="17962" y="2118083"/>
                  </a:lnTo>
                  <a:lnTo>
                    <a:pt x="39038" y="2156914"/>
                  </a:lnTo>
                  <a:lnTo>
                    <a:pt x="66951" y="2190747"/>
                  </a:lnTo>
                  <a:lnTo>
                    <a:pt x="100782" y="2218662"/>
                  </a:lnTo>
                  <a:lnTo>
                    <a:pt x="139613" y="2239739"/>
                  </a:lnTo>
                  <a:lnTo>
                    <a:pt x="182525" y="2253059"/>
                  </a:lnTo>
                  <a:lnTo>
                    <a:pt x="228600" y="2257704"/>
                  </a:lnTo>
                  <a:lnTo>
                    <a:pt x="3423627" y="2257704"/>
                  </a:lnTo>
                  <a:lnTo>
                    <a:pt x="3469698" y="2253059"/>
                  </a:lnTo>
                  <a:lnTo>
                    <a:pt x="3512608" y="2239739"/>
                  </a:lnTo>
                  <a:lnTo>
                    <a:pt x="3551439" y="2218662"/>
                  </a:lnTo>
                  <a:lnTo>
                    <a:pt x="3585271" y="2190747"/>
                  </a:lnTo>
                  <a:lnTo>
                    <a:pt x="3613186" y="2156914"/>
                  </a:lnTo>
                  <a:lnTo>
                    <a:pt x="3634263" y="2118083"/>
                  </a:lnTo>
                  <a:lnTo>
                    <a:pt x="3647583" y="2075171"/>
                  </a:lnTo>
                  <a:lnTo>
                    <a:pt x="3652227" y="2029099"/>
                  </a:lnTo>
                  <a:lnTo>
                    <a:pt x="3652227" y="1114704"/>
                  </a:lnTo>
                  <a:lnTo>
                    <a:pt x="3647583" y="1068633"/>
                  </a:lnTo>
                  <a:lnTo>
                    <a:pt x="3634263" y="1025723"/>
                  </a:lnTo>
                  <a:lnTo>
                    <a:pt x="3613186" y="986892"/>
                  </a:lnTo>
                  <a:lnTo>
                    <a:pt x="3585271" y="953060"/>
                  </a:lnTo>
                  <a:lnTo>
                    <a:pt x="3551439" y="925146"/>
                  </a:lnTo>
                  <a:lnTo>
                    <a:pt x="3512608" y="904069"/>
                  </a:lnTo>
                  <a:lnTo>
                    <a:pt x="3469698" y="890748"/>
                  </a:lnTo>
                  <a:lnTo>
                    <a:pt x="3423627" y="886104"/>
                  </a:lnTo>
                  <a:close/>
                </a:path>
                <a:path w="3652520" h="2258060">
                  <a:moveTo>
                    <a:pt x="33007" y="0"/>
                  </a:moveTo>
                  <a:lnTo>
                    <a:pt x="608698" y="886104"/>
                  </a:lnTo>
                  <a:lnTo>
                    <a:pt x="1521752" y="886104"/>
                  </a:lnTo>
                  <a:lnTo>
                    <a:pt x="33007" y="0"/>
                  </a:lnTo>
                  <a:close/>
                </a:path>
              </a:pathLst>
            </a:custGeom>
            <a:solidFill>
              <a:srgbClr val="647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02396" y="4066891"/>
              <a:ext cx="3652520" cy="2258060"/>
            </a:xfrm>
            <a:custGeom>
              <a:avLst/>
              <a:gdLst/>
              <a:ahLst/>
              <a:cxnLst/>
              <a:rect l="l" t="t" r="r" b="b"/>
              <a:pathLst>
                <a:path w="3652520" h="2258060">
                  <a:moveTo>
                    <a:pt x="0" y="1114713"/>
                  </a:moveTo>
                  <a:lnTo>
                    <a:pt x="4644" y="1068641"/>
                  </a:lnTo>
                  <a:lnTo>
                    <a:pt x="17964" y="1025730"/>
                  </a:lnTo>
                  <a:lnTo>
                    <a:pt x="39042" y="986898"/>
                  </a:lnTo>
                  <a:lnTo>
                    <a:pt x="66956" y="953065"/>
                  </a:lnTo>
                  <a:lnTo>
                    <a:pt x="100789" y="925150"/>
                  </a:lnTo>
                  <a:lnTo>
                    <a:pt x="139621" y="904073"/>
                  </a:lnTo>
                  <a:lnTo>
                    <a:pt x="182532" y="890752"/>
                  </a:lnTo>
                  <a:lnTo>
                    <a:pt x="228604" y="886108"/>
                  </a:lnTo>
                  <a:lnTo>
                    <a:pt x="608706" y="886108"/>
                  </a:lnTo>
                  <a:lnTo>
                    <a:pt x="33015" y="0"/>
                  </a:lnTo>
                  <a:lnTo>
                    <a:pt x="1521770" y="886108"/>
                  </a:lnTo>
                  <a:lnTo>
                    <a:pt x="3423631" y="886108"/>
                  </a:lnTo>
                  <a:lnTo>
                    <a:pt x="3469702" y="890752"/>
                  </a:lnTo>
                  <a:lnTo>
                    <a:pt x="3512612" y="904073"/>
                  </a:lnTo>
                  <a:lnTo>
                    <a:pt x="3551443" y="925150"/>
                  </a:lnTo>
                  <a:lnTo>
                    <a:pt x="3585275" y="953065"/>
                  </a:lnTo>
                  <a:lnTo>
                    <a:pt x="3613190" y="986898"/>
                  </a:lnTo>
                  <a:lnTo>
                    <a:pt x="3634267" y="1025730"/>
                  </a:lnTo>
                  <a:lnTo>
                    <a:pt x="3647587" y="1068641"/>
                  </a:lnTo>
                  <a:lnTo>
                    <a:pt x="3652232" y="1114713"/>
                  </a:lnTo>
                  <a:lnTo>
                    <a:pt x="3652232" y="1457610"/>
                  </a:lnTo>
                  <a:lnTo>
                    <a:pt x="3652232" y="2029109"/>
                  </a:lnTo>
                  <a:lnTo>
                    <a:pt x="3647587" y="2075179"/>
                  </a:lnTo>
                  <a:lnTo>
                    <a:pt x="3634267" y="2118089"/>
                  </a:lnTo>
                  <a:lnTo>
                    <a:pt x="3613190" y="2156920"/>
                  </a:lnTo>
                  <a:lnTo>
                    <a:pt x="3585275" y="2190752"/>
                  </a:lnTo>
                  <a:lnTo>
                    <a:pt x="3551443" y="2218667"/>
                  </a:lnTo>
                  <a:lnTo>
                    <a:pt x="3512612" y="2239744"/>
                  </a:lnTo>
                  <a:lnTo>
                    <a:pt x="3469702" y="2253064"/>
                  </a:lnTo>
                  <a:lnTo>
                    <a:pt x="3423631" y="2257709"/>
                  </a:lnTo>
                  <a:lnTo>
                    <a:pt x="1521770" y="2257709"/>
                  </a:lnTo>
                  <a:lnTo>
                    <a:pt x="608706" y="2257709"/>
                  </a:lnTo>
                  <a:lnTo>
                    <a:pt x="228604" y="2257709"/>
                  </a:lnTo>
                  <a:lnTo>
                    <a:pt x="182532" y="2253064"/>
                  </a:lnTo>
                  <a:lnTo>
                    <a:pt x="139621" y="2239744"/>
                  </a:lnTo>
                  <a:lnTo>
                    <a:pt x="100789" y="2218667"/>
                  </a:lnTo>
                  <a:lnTo>
                    <a:pt x="66956" y="2190752"/>
                  </a:lnTo>
                  <a:lnTo>
                    <a:pt x="39042" y="2156920"/>
                  </a:lnTo>
                  <a:lnTo>
                    <a:pt x="17964" y="2118089"/>
                  </a:lnTo>
                  <a:lnTo>
                    <a:pt x="4644" y="2075179"/>
                  </a:lnTo>
                  <a:lnTo>
                    <a:pt x="0" y="2029109"/>
                  </a:lnTo>
                  <a:lnTo>
                    <a:pt x="0" y="1457610"/>
                  </a:lnTo>
                  <a:lnTo>
                    <a:pt x="0" y="1114709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97366" y="5308092"/>
            <a:ext cx="3063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3460">
              <a:lnSpc>
                <a:spcPct val="100000"/>
              </a:lnSpc>
              <a:spcBef>
                <a:spcPts val="100"/>
              </a:spcBef>
            </a:pPr>
            <a:r>
              <a:rPr sz="2000" b="1" spc="-125" dirty="0">
                <a:latin typeface="Trebuchet MS"/>
                <a:cs typeface="Trebuchet MS"/>
              </a:rPr>
              <a:t>Category:  </a:t>
            </a:r>
            <a:r>
              <a:rPr sz="2000" b="1" spc="-195" dirty="0">
                <a:latin typeface="Trebuchet MS"/>
                <a:cs typeface="Trebuchet MS"/>
              </a:rPr>
              <a:t>F</a:t>
            </a:r>
            <a:r>
              <a:rPr sz="2000" b="1" spc="-160" dirty="0">
                <a:latin typeface="Trebuchet MS"/>
                <a:cs typeface="Trebuchet MS"/>
              </a:rPr>
              <a:t>o</a:t>
            </a:r>
            <a:r>
              <a:rPr sz="2000" b="1" spc="-60" dirty="0">
                <a:latin typeface="Trebuchet MS"/>
                <a:cs typeface="Trebuchet MS"/>
              </a:rPr>
              <a:t>o</a:t>
            </a:r>
            <a:r>
              <a:rPr sz="2000" b="1" spc="-90" dirty="0">
                <a:latin typeface="Trebuchet MS"/>
                <a:cs typeface="Trebuchet MS"/>
              </a:rPr>
              <a:t>d</a:t>
            </a:r>
            <a:r>
              <a:rPr sz="2000" b="1" spc="75" dirty="0">
                <a:latin typeface="Trebuchet MS"/>
                <a:cs typeface="Trebuchet MS"/>
              </a:rPr>
              <a:t>/</a:t>
            </a:r>
            <a:r>
              <a:rPr sz="2000" b="1" spc="254" dirty="0">
                <a:latin typeface="Trebuchet MS"/>
                <a:cs typeface="Trebuchet MS"/>
              </a:rPr>
              <a:t>M</a:t>
            </a:r>
            <a:r>
              <a:rPr sz="2000" b="1" spc="-60" dirty="0">
                <a:latin typeface="Trebuchet MS"/>
                <a:cs typeface="Trebuchet MS"/>
              </a:rPr>
              <a:t>o</a:t>
            </a:r>
            <a:r>
              <a:rPr sz="2000" b="1" spc="-110" dirty="0">
                <a:latin typeface="Trebuchet MS"/>
                <a:cs typeface="Trebuchet MS"/>
              </a:rPr>
              <a:t>v</a:t>
            </a:r>
            <a:r>
              <a:rPr sz="2000" b="1" spc="-114" dirty="0">
                <a:latin typeface="Trebuchet MS"/>
                <a:cs typeface="Trebuchet MS"/>
              </a:rPr>
              <a:t>i</a:t>
            </a:r>
            <a:r>
              <a:rPr sz="2000" b="1" spc="-140" dirty="0">
                <a:latin typeface="Trebuchet MS"/>
                <a:cs typeface="Trebuchet MS"/>
              </a:rPr>
              <a:t>e</a:t>
            </a:r>
            <a:r>
              <a:rPr sz="2000" b="1" spc="75" dirty="0">
                <a:latin typeface="Trebuchet MS"/>
                <a:cs typeface="Trebuchet MS"/>
              </a:rPr>
              <a:t>/</a:t>
            </a:r>
            <a:r>
              <a:rPr sz="2000" b="1" spc="-170" dirty="0">
                <a:latin typeface="Trebuchet MS"/>
                <a:cs typeface="Trebuchet MS"/>
              </a:rPr>
              <a:t>E</a:t>
            </a:r>
            <a:r>
              <a:rPr sz="2000" b="1" spc="-105" dirty="0">
                <a:latin typeface="Trebuchet MS"/>
                <a:cs typeface="Trebuchet MS"/>
              </a:rPr>
              <a:t>l</a:t>
            </a:r>
            <a:r>
              <a:rPr sz="2000" b="1" spc="-140" dirty="0">
                <a:latin typeface="Trebuchet MS"/>
                <a:cs typeface="Trebuchet MS"/>
              </a:rPr>
              <a:t>e</a:t>
            </a:r>
            <a:r>
              <a:rPr sz="2000" b="1" spc="-190" dirty="0">
                <a:latin typeface="Trebuchet MS"/>
                <a:cs typeface="Trebuchet MS"/>
              </a:rPr>
              <a:t>c</a:t>
            </a:r>
            <a:r>
              <a:rPr sz="2000" b="1" spc="-110" dirty="0">
                <a:latin typeface="Trebuchet MS"/>
                <a:cs typeface="Trebuchet MS"/>
              </a:rPr>
              <a:t>t</a:t>
            </a:r>
            <a:r>
              <a:rPr sz="2000" b="1" spc="-170" dirty="0">
                <a:latin typeface="Trebuchet MS"/>
                <a:cs typeface="Trebuchet MS"/>
              </a:rPr>
              <a:t>r</a:t>
            </a:r>
            <a:r>
              <a:rPr sz="2000" b="1" spc="-60" dirty="0">
                <a:latin typeface="Trebuchet MS"/>
                <a:cs typeface="Trebuchet MS"/>
              </a:rPr>
              <a:t>o</a:t>
            </a:r>
            <a:r>
              <a:rPr sz="2000" b="1" spc="-110" dirty="0">
                <a:latin typeface="Trebuchet MS"/>
                <a:cs typeface="Trebuchet MS"/>
              </a:rPr>
              <a:t>n</a:t>
            </a:r>
            <a:r>
              <a:rPr sz="2000" b="1" spc="-114" dirty="0">
                <a:latin typeface="Trebuchet MS"/>
                <a:cs typeface="Trebuchet MS"/>
              </a:rPr>
              <a:t>i</a:t>
            </a:r>
            <a:r>
              <a:rPr sz="2000" b="1" spc="-190" dirty="0">
                <a:latin typeface="Trebuchet MS"/>
                <a:cs typeface="Trebuchet MS"/>
              </a:rPr>
              <a:t>c</a:t>
            </a:r>
            <a:r>
              <a:rPr sz="2000" b="1" spc="-65" dirty="0">
                <a:latin typeface="Trebuchet MS"/>
                <a:cs typeface="Trebuchet MS"/>
              </a:rPr>
              <a:t>s</a:t>
            </a:r>
            <a:r>
              <a:rPr sz="2000" b="1" spc="25" dirty="0">
                <a:latin typeface="Trebuchet MS"/>
                <a:cs typeface="Trebuchet MS"/>
              </a:rPr>
              <a:t>/</a:t>
            </a:r>
            <a:r>
              <a:rPr sz="2000" b="1" spc="-165" dirty="0">
                <a:latin typeface="Trebuchet MS"/>
                <a:cs typeface="Trebuchet MS"/>
              </a:rPr>
              <a:t>e</a:t>
            </a:r>
            <a:r>
              <a:rPr sz="2000" b="1" spc="-155" dirty="0">
                <a:latin typeface="Trebuchet MS"/>
                <a:cs typeface="Trebuchet MS"/>
              </a:rPr>
              <a:t>t</a:t>
            </a:r>
            <a:r>
              <a:rPr sz="2000" b="1" spc="-165" dirty="0">
                <a:latin typeface="Trebuchet MS"/>
                <a:cs typeface="Trebuchet MS"/>
              </a:rPr>
              <a:t>c</a:t>
            </a:r>
            <a:r>
              <a:rPr sz="2000" b="1" spc="-204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78198" y="3978835"/>
            <a:ext cx="1991995" cy="2261235"/>
            <a:chOff x="3878198" y="3978835"/>
            <a:chExt cx="1991995" cy="2261235"/>
          </a:xfrm>
        </p:grpSpPr>
        <p:sp>
          <p:nvSpPr>
            <p:cNvPr id="9" name="object 9"/>
            <p:cNvSpPr/>
            <p:nvPr/>
          </p:nvSpPr>
          <p:spPr>
            <a:xfrm>
              <a:off x="3881373" y="3982008"/>
              <a:ext cx="1985645" cy="2254885"/>
            </a:xfrm>
            <a:custGeom>
              <a:avLst/>
              <a:gdLst/>
              <a:ahLst/>
              <a:cxnLst/>
              <a:rect l="l" t="t" r="r" b="b"/>
              <a:pathLst>
                <a:path w="1985645" h="2254885">
                  <a:moveTo>
                    <a:pt x="1676387" y="882777"/>
                  </a:moveTo>
                  <a:lnTo>
                    <a:pt x="228600" y="882777"/>
                  </a:lnTo>
                  <a:lnTo>
                    <a:pt x="182529" y="887421"/>
                  </a:lnTo>
                  <a:lnTo>
                    <a:pt x="139619" y="900741"/>
                  </a:lnTo>
                  <a:lnTo>
                    <a:pt x="100788" y="921818"/>
                  </a:lnTo>
                  <a:lnTo>
                    <a:pt x="66955" y="949732"/>
                  </a:lnTo>
                  <a:lnTo>
                    <a:pt x="39041" y="983565"/>
                  </a:lnTo>
                  <a:lnTo>
                    <a:pt x="17964" y="1022396"/>
                  </a:lnTo>
                  <a:lnTo>
                    <a:pt x="4644" y="1065306"/>
                  </a:lnTo>
                  <a:lnTo>
                    <a:pt x="0" y="1111377"/>
                  </a:lnTo>
                  <a:lnTo>
                    <a:pt x="0" y="2025770"/>
                  </a:lnTo>
                  <a:lnTo>
                    <a:pt x="4644" y="2071842"/>
                  </a:lnTo>
                  <a:lnTo>
                    <a:pt x="17964" y="2114753"/>
                  </a:lnTo>
                  <a:lnTo>
                    <a:pt x="39041" y="2153585"/>
                  </a:lnTo>
                  <a:lnTo>
                    <a:pt x="66955" y="2187417"/>
                  </a:lnTo>
                  <a:lnTo>
                    <a:pt x="100788" y="2215332"/>
                  </a:lnTo>
                  <a:lnTo>
                    <a:pt x="139619" y="2236409"/>
                  </a:lnTo>
                  <a:lnTo>
                    <a:pt x="182529" y="2249730"/>
                  </a:lnTo>
                  <a:lnTo>
                    <a:pt x="228600" y="2254374"/>
                  </a:lnTo>
                  <a:lnTo>
                    <a:pt x="1676387" y="2254374"/>
                  </a:lnTo>
                  <a:lnTo>
                    <a:pt x="1722461" y="2249730"/>
                  </a:lnTo>
                  <a:lnTo>
                    <a:pt x="1765375" y="2236409"/>
                  </a:lnTo>
                  <a:lnTo>
                    <a:pt x="1804208" y="2215332"/>
                  </a:lnTo>
                  <a:lnTo>
                    <a:pt x="1838042" y="2187417"/>
                  </a:lnTo>
                  <a:lnTo>
                    <a:pt x="1865957" y="2153585"/>
                  </a:lnTo>
                  <a:lnTo>
                    <a:pt x="1887035" y="2114753"/>
                  </a:lnTo>
                  <a:lnTo>
                    <a:pt x="1900355" y="2071842"/>
                  </a:lnTo>
                  <a:lnTo>
                    <a:pt x="1905000" y="2025770"/>
                  </a:lnTo>
                  <a:lnTo>
                    <a:pt x="1905000" y="1111377"/>
                  </a:lnTo>
                  <a:lnTo>
                    <a:pt x="1900355" y="1065306"/>
                  </a:lnTo>
                  <a:lnTo>
                    <a:pt x="1887035" y="1022396"/>
                  </a:lnTo>
                  <a:lnTo>
                    <a:pt x="1865957" y="983565"/>
                  </a:lnTo>
                  <a:lnTo>
                    <a:pt x="1838042" y="949732"/>
                  </a:lnTo>
                  <a:lnTo>
                    <a:pt x="1804208" y="921818"/>
                  </a:lnTo>
                  <a:lnTo>
                    <a:pt x="1765375" y="900741"/>
                  </a:lnTo>
                  <a:lnTo>
                    <a:pt x="1722461" y="887421"/>
                  </a:lnTo>
                  <a:lnTo>
                    <a:pt x="1676387" y="882777"/>
                  </a:lnTo>
                  <a:close/>
                </a:path>
                <a:path w="1985645" h="2254885">
                  <a:moveTo>
                    <a:pt x="1985632" y="0"/>
                  </a:moveTo>
                  <a:lnTo>
                    <a:pt x="1111250" y="882777"/>
                  </a:lnTo>
                  <a:lnTo>
                    <a:pt x="1587500" y="882777"/>
                  </a:lnTo>
                  <a:lnTo>
                    <a:pt x="198563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1373" y="3982010"/>
              <a:ext cx="1985645" cy="2254885"/>
            </a:xfrm>
            <a:custGeom>
              <a:avLst/>
              <a:gdLst/>
              <a:ahLst/>
              <a:cxnLst/>
              <a:rect l="l" t="t" r="r" b="b"/>
              <a:pathLst>
                <a:path w="1985645" h="2254885">
                  <a:moveTo>
                    <a:pt x="0" y="1111379"/>
                  </a:moveTo>
                  <a:lnTo>
                    <a:pt x="4644" y="1065308"/>
                  </a:lnTo>
                  <a:lnTo>
                    <a:pt x="17964" y="1022396"/>
                  </a:lnTo>
                  <a:lnTo>
                    <a:pt x="39042" y="983565"/>
                  </a:lnTo>
                  <a:lnTo>
                    <a:pt x="66956" y="949732"/>
                  </a:lnTo>
                  <a:lnTo>
                    <a:pt x="100789" y="921817"/>
                  </a:lnTo>
                  <a:lnTo>
                    <a:pt x="139621" y="900740"/>
                  </a:lnTo>
                  <a:lnTo>
                    <a:pt x="182532" y="887419"/>
                  </a:lnTo>
                  <a:lnTo>
                    <a:pt x="228604" y="882775"/>
                  </a:lnTo>
                  <a:lnTo>
                    <a:pt x="1111250" y="882775"/>
                  </a:lnTo>
                  <a:lnTo>
                    <a:pt x="1985641" y="0"/>
                  </a:lnTo>
                  <a:lnTo>
                    <a:pt x="1587500" y="882775"/>
                  </a:lnTo>
                  <a:lnTo>
                    <a:pt x="1676400" y="882775"/>
                  </a:lnTo>
                  <a:lnTo>
                    <a:pt x="1722471" y="887419"/>
                  </a:lnTo>
                  <a:lnTo>
                    <a:pt x="1765381" y="900740"/>
                  </a:lnTo>
                  <a:lnTo>
                    <a:pt x="1804212" y="921817"/>
                  </a:lnTo>
                  <a:lnTo>
                    <a:pt x="1838044" y="949732"/>
                  </a:lnTo>
                  <a:lnTo>
                    <a:pt x="1865959" y="983565"/>
                  </a:lnTo>
                  <a:lnTo>
                    <a:pt x="1887036" y="1022396"/>
                  </a:lnTo>
                  <a:lnTo>
                    <a:pt x="1900356" y="1065308"/>
                  </a:lnTo>
                  <a:lnTo>
                    <a:pt x="1905001" y="1111379"/>
                  </a:lnTo>
                  <a:lnTo>
                    <a:pt x="1905001" y="1454275"/>
                  </a:lnTo>
                  <a:lnTo>
                    <a:pt x="1905001" y="2025776"/>
                  </a:lnTo>
                  <a:lnTo>
                    <a:pt x="1900356" y="2071846"/>
                  </a:lnTo>
                  <a:lnTo>
                    <a:pt x="1887036" y="2114756"/>
                  </a:lnTo>
                  <a:lnTo>
                    <a:pt x="1865959" y="2153587"/>
                  </a:lnTo>
                  <a:lnTo>
                    <a:pt x="1838044" y="2187419"/>
                  </a:lnTo>
                  <a:lnTo>
                    <a:pt x="1804212" y="2215334"/>
                  </a:lnTo>
                  <a:lnTo>
                    <a:pt x="1765381" y="2236411"/>
                  </a:lnTo>
                  <a:lnTo>
                    <a:pt x="1722471" y="2249731"/>
                  </a:lnTo>
                  <a:lnTo>
                    <a:pt x="1676400" y="2254376"/>
                  </a:lnTo>
                  <a:lnTo>
                    <a:pt x="1587500" y="2254376"/>
                  </a:lnTo>
                  <a:lnTo>
                    <a:pt x="1111250" y="2254376"/>
                  </a:lnTo>
                  <a:lnTo>
                    <a:pt x="228604" y="2254376"/>
                  </a:lnTo>
                  <a:lnTo>
                    <a:pt x="182532" y="2249731"/>
                  </a:lnTo>
                  <a:lnTo>
                    <a:pt x="139621" y="2236411"/>
                  </a:lnTo>
                  <a:lnTo>
                    <a:pt x="100789" y="2215334"/>
                  </a:lnTo>
                  <a:lnTo>
                    <a:pt x="66956" y="2187419"/>
                  </a:lnTo>
                  <a:lnTo>
                    <a:pt x="39042" y="2153587"/>
                  </a:lnTo>
                  <a:lnTo>
                    <a:pt x="17964" y="2114756"/>
                  </a:lnTo>
                  <a:lnTo>
                    <a:pt x="4644" y="2071846"/>
                  </a:lnTo>
                  <a:lnTo>
                    <a:pt x="0" y="2025776"/>
                  </a:lnTo>
                  <a:lnTo>
                    <a:pt x="0" y="1454275"/>
                  </a:lnTo>
                  <a:lnTo>
                    <a:pt x="0" y="111137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76623" y="5067300"/>
            <a:ext cx="11156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latin typeface="Trebuchet MS"/>
                <a:cs typeface="Trebuchet MS"/>
              </a:rPr>
              <a:t>S</a:t>
            </a:r>
            <a:r>
              <a:rPr sz="2000" b="1" spc="-114" dirty="0">
                <a:latin typeface="Trebuchet MS"/>
                <a:cs typeface="Trebuchet MS"/>
              </a:rPr>
              <a:t>e</a:t>
            </a:r>
            <a:r>
              <a:rPr sz="2000" b="1" spc="-130" dirty="0">
                <a:latin typeface="Trebuchet MS"/>
                <a:cs typeface="Trebuchet MS"/>
              </a:rPr>
              <a:t>n</a:t>
            </a:r>
            <a:r>
              <a:rPr sz="2000" b="1" spc="-110" dirty="0">
                <a:latin typeface="Trebuchet MS"/>
                <a:cs typeface="Trebuchet MS"/>
              </a:rPr>
              <a:t>t</a:t>
            </a:r>
            <a:r>
              <a:rPr sz="2000" b="1" spc="-114" dirty="0">
                <a:latin typeface="Trebuchet MS"/>
                <a:cs typeface="Trebuchet MS"/>
              </a:rPr>
              <a:t>i</a:t>
            </a:r>
            <a:r>
              <a:rPr sz="2000" b="1" spc="-100" dirty="0">
                <a:latin typeface="Trebuchet MS"/>
                <a:cs typeface="Trebuchet MS"/>
              </a:rPr>
              <a:t>m</a:t>
            </a:r>
            <a:r>
              <a:rPr sz="2000" b="1" spc="-140" dirty="0">
                <a:latin typeface="Trebuchet MS"/>
                <a:cs typeface="Trebuchet MS"/>
              </a:rPr>
              <a:t>e</a:t>
            </a:r>
            <a:r>
              <a:rPr sz="2000" b="1" spc="-130" dirty="0">
                <a:latin typeface="Trebuchet MS"/>
                <a:cs typeface="Trebuchet MS"/>
              </a:rPr>
              <a:t>n</a:t>
            </a:r>
            <a:r>
              <a:rPr sz="2000" b="1" spc="-85" dirty="0">
                <a:latin typeface="Trebuchet MS"/>
                <a:cs typeface="Trebuchet MS"/>
              </a:rPr>
              <a:t>t  </a:t>
            </a:r>
            <a:r>
              <a:rPr sz="2000" b="1" spc="-105" dirty="0">
                <a:latin typeface="Trebuchet MS"/>
                <a:cs typeface="Trebuchet MS"/>
              </a:rPr>
              <a:t>polarity  </a:t>
            </a:r>
            <a:r>
              <a:rPr sz="2000" b="1" spc="-90" dirty="0">
                <a:latin typeface="Trebuchet MS"/>
                <a:cs typeface="Trebuchet MS"/>
              </a:rPr>
              <a:t>(+/-)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4655" y="1846579"/>
            <a:ext cx="4514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rebuchet MS"/>
                <a:cs typeface="Trebuchet MS"/>
              </a:rPr>
              <a:t>Classifying </a:t>
            </a:r>
            <a:r>
              <a:rPr sz="1800" b="1" spc="-110" dirty="0">
                <a:latin typeface="Trebuchet MS"/>
                <a:cs typeface="Trebuchet MS"/>
              </a:rPr>
              <a:t>the </a:t>
            </a:r>
            <a:r>
              <a:rPr sz="1800" b="1" spc="-125" dirty="0">
                <a:latin typeface="Trebuchet MS"/>
                <a:cs typeface="Trebuchet MS"/>
              </a:rPr>
              <a:t>review </a:t>
            </a:r>
            <a:r>
              <a:rPr sz="1800" b="1" spc="-105" dirty="0">
                <a:latin typeface="Trebuchet MS"/>
                <a:cs typeface="Trebuchet MS"/>
              </a:rPr>
              <a:t>sentiment </a:t>
            </a:r>
            <a:r>
              <a:rPr sz="1800" b="1" spc="-90" dirty="0">
                <a:latin typeface="Trebuchet MS"/>
                <a:cs typeface="Trebuchet MS"/>
              </a:rPr>
              <a:t>and</a:t>
            </a:r>
            <a:r>
              <a:rPr sz="1800" b="1" spc="-254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categories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70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Example </a:t>
            </a:r>
            <a:r>
              <a:rPr spc="-190" dirty="0"/>
              <a:t>of </a:t>
            </a:r>
            <a:r>
              <a:rPr spc="-235" dirty="0"/>
              <a:t>feature-based </a:t>
            </a:r>
            <a:r>
              <a:rPr spc="-204" dirty="0"/>
              <a:t>description </a:t>
            </a:r>
            <a:r>
              <a:rPr spc="-190" dirty="0"/>
              <a:t>of</a:t>
            </a:r>
            <a:r>
              <a:rPr spc="-765" dirty="0"/>
              <a:t> </a:t>
            </a:r>
            <a:r>
              <a:rPr spc="-325" dirty="0"/>
              <a:t>text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20251" y="2273234"/>
            <a:ext cx="2406650" cy="2379345"/>
            <a:chOff x="9020251" y="2273234"/>
            <a:chExt cx="2406650" cy="2379345"/>
          </a:xfrm>
        </p:grpSpPr>
        <p:sp>
          <p:nvSpPr>
            <p:cNvPr id="4" name="object 4"/>
            <p:cNvSpPr/>
            <p:nvPr/>
          </p:nvSpPr>
          <p:spPr>
            <a:xfrm>
              <a:off x="9023426" y="2276398"/>
              <a:ext cx="2400300" cy="2372995"/>
            </a:xfrm>
            <a:custGeom>
              <a:avLst/>
              <a:gdLst/>
              <a:ahLst/>
              <a:cxnLst/>
              <a:rect l="l" t="t" r="r" b="b"/>
              <a:pathLst>
                <a:path w="2400300" h="2372995">
                  <a:moveTo>
                    <a:pt x="2171268" y="1000810"/>
                  </a:moveTo>
                  <a:lnTo>
                    <a:pt x="799680" y="1000810"/>
                  </a:lnTo>
                  <a:lnTo>
                    <a:pt x="753610" y="1005455"/>
                  </a:lnTo>
                  <a:lnTo>
                    <a:pt x="710700" y="1018775"/>
                  </a:lnTo>
                  <a:lnTo>
                    <a:pt x="671869" y="1039852"/>
                  </a:lnTo>
                  <a:lnTo>
                    <a:pt x="638036" y="1067766"/>
                  </a:lnTo>
                  <a:lnTo>
                    <a:pt x="610122" y="1101599"/>
                  </a:lnTo>
                  <a:lnTo>
                    <a:pt x="589045" y="1140430"/>
                  </a:lnTo>
                  <a:lnTo>
                    <a:pt x="575725" y="1183340"/>
                  </a:lnTo>
                  <a:lnTo>
                    <a:pt x="571080" y="1229410"/>
                  </a:lnTo>
                  <a:lnTo>
                    <a:pt x="571080" y="2143798"/>
                  </a:lnTo>
                  <a:lnTo>
                    <a:pt x="575725" y="2189872"/>
                  </a:lnTo>
                  <a:lnTo>
                    <a:pt x="589045" y="2232786"/>
                  </a:lnTo>
                  <a:lnTo>
                    <a:pt x="610122" y="2271619"/>
                  </a:lnTo>
                  <a:lnTo>
                    <a:pt x="638036" y="2305453"/>
                  </a:lnTo>
                  <a:lnTo>
                    <a:pt x="671869" y="2333368"/>
                  </a:lnTo>
                  <a:lnTo>
                    <a:pt x="710700" y="2354445"/>
                  </a:lnTo>
                  <a:lnTo>
                    <a:pt x="753610" y="2367766"/>
                  </a:lnTo>
                  <a:lnTo>
                    <a:pt x="799680" y="2372410"/>
                  </a:lnTo>
                  <a:lnTo>
                    <a:pt x="2171268" y="2372410"/>
                  </a:lnTo>
                  <a:lnTo>
                    <a:pt x="2217342" y="2367766"/>
                  </a:lnTo>
                  <a:lnTo>
                    <a:pt x="2260256" y="2354445"/>
                  </a:lnTo>
                  <a:lnTo>
                    <a:pt x="2299089" y="2333368"/>
                  </a:lnTo>
                  <a:lnTo>
                    <a:pt x="2332923" y="2305453"/>
                  </a:lnTo>
                  <a:lnTo>
                    <a:pt x="2360838" y="2271619"/>
                  </a:lnTo>
                  <a:lnTo>
                    <a:pt x="2381915" y="2232786"/>
                  </a:lnTo>
                  <a:lnTo>
                    <a:pt x="2395236" y="2189872"/>
                  </a:lnTo>
                  <a:lnTo>
                    <a:pt x="2399880" y="2143798"/>
                  </a:lnTo>
                  <a:lnTo>
                    <a:pt x="2399880" y="1229410"/>
                  </a:lnTo>
                  <a:lnTo>
                    <a:pt x="2395236" y="1183340"/>
                  </a:lnTo>
                  <a:lnTo>
                    <a:pt x="2381915" y="1140430"/>
                  </a:lnTo>
                  <a:lnTo>
                    <a:pt x="2360838" y="1101599"/>
                  </a:lnTo>
                  <a:lnTo>
                    <a:pt x="2332923" y="1067766"/>
                  </a:lnTo>
                  <a:lnTo>
                    <a:pt x="2299089" y="1039852"/>
                  </a:lnTo>
                  <a:lnTo>
                    <a:pt x="2260256" y="1018775"/>
                  </a:lnTo>
                  <a:lnTo>
                    <a:pt x="2217342" y="1005455"/>
                  </a:lnTo>
                  <a:lnTo>
                    <a:pt x="2171268" y="1000810"/>
                  </a:lnTo>
                  <a:close/>
                </a:path>
                <a:path w="2400300" h="2372995">
                  <a:moveTo>
                    <a:pt x="0" y="0"/>
                  </a:moveTo>
                  <a:lnTo>
                    <a:pt x="875880" y="1000810"/>
                  </a:lnTo>
                  <a:lnTo>
                    <a:pt x="1333080" y="100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23426" y="2276409"/>
              <a:ext cx="2400300" cy="2372995"/>
            </a:xfrm>
            <a:custGeom>
              <a:avLst/>
              <a:gdLst/>
              <a:ahLst/>
              <a:cxnLst/>
              <a:rect l="l" t="t" r="r" b="b"/>
              <a:pathLst>
                <a:path w="2400300" h="2372995">
                  <a:moveTo>
                    <a:pt x="571080" y="1229404"/>
                  </a:moveTo>
                  <a:lnTo>
                    <a:pt x="575724" y="1183333"/>
                  </a:lnTo>
                  <a:lnTo>
                    <a:pt x="589045" y="1140421"/>
                  </a:lnTo>
                  <a:lnTo>
                    <a:pt x="610122" y="1101590"/>
                  </a:lnTo>
                  <a:lnTo>
                    <a:pt x="638037" y="1067757"/>
                  </a:lnTo>
                  <a:lnTo>
                    <a:pt x="671869" y="1039842"/>
                  </a:lnTo>
                  <a:lnTo>
                    <a:pt x="710701" y="1018765"/>
                  </a:lnTo>
                  <a:lnTo>
                    <a:pt x="753612" y="1005445"/>
                  </a:lnTo>
                  <a:lnTo>
                    <a:pt x="799684" y="1000800"/>
                  </a:lnTo>
                  <a:lnTo>
                    <a:pt x="875880" y="1000800"/>
                  </a:lnTo>
                  <a:lnTo>
                    <a:pt x="0" y="0"/>
                  </a:lnTo>
                  <a:lnTo>
                    <a:pt x="1333080" y="1000800"/>
                  </a:lnTo>
                  <a:lnTo>
                    <a:pt x="2171281" y="1000800"/>
                  </a:lnTo>
                  <a:lnTo>
                    <a:pt x="2217351" y="1005445"/>
                  </a:lnTo>
                  <a:lnTo>
                    <a:pt x="2260261" y="1018765"/>
                  </a:lnTo>
                  <a:lnTo>
                    <a:pt x="2299092" y="1039842"/>
                  </a:lnTo>
                  <a:lnTo>
                    <a:pt x="2332925" y="1067757"/>
                  </a:lnTo>
                  <a:lnTo>
                    <a:pt x="2360839" y="1101590"/>
                  </a:lnTo>
                  <a:lnTo>
                    <a:pt x="2381916" y="1140421"/>
                  </a:lnTo>
                  <a:lnTo>
                    <a:pt x="2395236" y="1183333"/>
                  </a:lnTo>
                  <a:lnTo>
                    <a:pt x="2399881" y="1229404"/>
                  </a:lnTo>
                  <a:lnTo>
                    <a:pt x="2399881" y="1572300"/>
                  </a:lnTo>
                  <a:lnTo>
                    <a:pt x="2399881" y="2143801"/>
                  </a:lnTo>
                  <a:lnTo>
                    <a:pt x="2395236" y="2189871"/>
                  </a:lnTo>
                  <a:lnTo>
                    <a:pt x="2381916" y="2232781"/>
                  </a:lnTo>
                  <a:lnTo>
                    <a:pt x="2360839" y="2271612"/>
                  </a:lnTo>
                  <a:lnTo>
                    <a:pt x="2332925" y="2305445"/>
                  </a:lnTo>
                  <a:lnTo>
                    <a:pt x="2299092" y="2333359"/>
                  </a:lnTo>
                  <a:lnTo>
                    <a:pt x="2260261" y="2354436"/>
                  </a:lnTo>
                  <a:lnTo>
                    <a:pt x="2217351" y="2367756"/>
                  </a:lnTo>
                  <a:lnTo>
                    <a:pt x="2171281" y="2372401"/>
                  </a:lnTo>
                  <a:lnTo>
                    <a:pt x="1333080" y="2372401"/>
                  </a:lnTo>
                  <a:lnTo>
                    <a:pt x="875880" y="2372401"/>
                  </a:lnTo>
                  <a:lnTo>
                    <a:pt x="799684" y="2372401"/>
                  </a:lnTo>
                  <a:lnTo>
                    <a:pt x="753612" y="2367756"/>
                  </a:lnTo>
                  <a:lnTo>
                    <a:pt x="710701" y="2354436"/>
                  </a:lnTo>
                  <a:lnTo>
                    <a:pt x="671869" y="2333359"/>
                  </a:lnTo>
                  <a:lnTo>
                    <a:pt x="638037" y="2305445"/>
                  </a:lnTo>
                  <a:lnTo>
                    <a:pt x="610122" y="2271612"/>
                  </a:lnTo>
                  <a:lnTo>
                    <a:pt x="589045" y="2232781"/>
                  </a:lnTo>
                  <a:lnTo>
                    <a:pt x="575724" y="2189871"/>
                  </a:lnTo>
                  <a:lnTo>
                    <a:pt x="571080" y="2143801"/>
                  </a:lnTo>
                  <a:lnTo>
                    <a:pt x="571080" y="1572300"/>
                  </a:lnTo>
                  <a:lnTo>
                    <a:pt x="571080" y="122940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55746" y="3784092"/>
            <a:ext cx="130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latin typeface="Trebuchet MS"/>
                <a:cs typeface="Trebuchet MS"/>
              </a:rPr>
              <a:t>Book</a:t>
            </a:r>
            <a:r>
              <a:rPr sz="2000" b="1" spc="-225" dirty="0">
                <a:latin typeface="Trebuchet MS"/>
                <a:cs typeface="Trebuchet MS"/>
              </a:rPr>
              <a:t> </a:t>
            </a:r>
            <a:r>
              <a:rPr sz="2000" b="1" spc="-165" dirty="0">
                <a:latin typeface="Trebuchet MS"/>
                <a:cs typeface="Trebuchet MS"/>
              </a:rPr>
              <a:t>_Table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08056" y="4344403"/>
            <a:ext cx="3307079" cy="2279015"/>
            <a:chOff x="4308056" y="4344403"/>
            <a:chExt cx="3307079" cy="2279015"/>
          </a:xfrm>
        </p:grpSpPr>
        <p:sp>
          <p:nvSpPr>
            <p:cNvPr id="8" name="object 8"/>
            <p:cNvSpPr/>
            <p:nvPr/>
          </p:nvSpPr>
          <p:spPr>
            <a:xfrm>
              <a:off x="4311231" y="4347578"/>
              <a:ext cx="3300729" cy="2272665"/>
            </a:xfrm>
            <a:custGeom>
              <a:avLst/>
              <a:gdLst/>
              <a:ahLst/>
              <a:cxnLst/>
              <a:rect l="l" t="t" r="r" b="b"/>
              <a:pathLst>
                <a:path w="3300729" h="2272665">
                  <a:moveTo>
                    <a:pt x="3125063" y="1221460"/>
                  </a:moveTo>
                  <a:lnTo>
                    <a:pt x="1113104" y="1221460"/>
                  </a:lnTo>
                  <a:lnTo>
                    <a:pt x="1066547" y="1227716"/>
                  </a:lnTo>
                  <a:lnTo>
                    <a:pt x="1024714" y="1245369"/>
                  </a:lnTo>
                  <a:lnTo>
                    <a:pt x="989272" y="1272752"/>
                  </a:lnTo>
                  <a:lnTo>
                    <a:pt x="961891" y="1308194"/>
                  </a:lnTo>
                  <a:lnTo>
                    <a:pt x="944238" y="1350027"/>
                  </a:lnTo>
                  <a:lnTo>
                    <a:pt x="937984" y="1396578"/>
                  </a:lnTo>
                  <a:lnTo>
                    <a:pt x="937983" y="2097043"/>
                  </a:lnTo>
                  <a:lnTo>
                    <a:pt x="944238" y="2143596"/>
                  </a:lnTo>
                  <a:lnTo>
                    <a:pt x="961891" y="2185429"/>
                  </a:lnTo>
                  <a:lnTo>
                    <a:pt x="989272" y="2220871"/>
                  </a:lnTo>
                  <a:lnTo>
                    <a:pt x="1024714" y="2248254"/>
                  </a:lnTo>
                  <a:lnTo>
                    <a:pt x="1066547" y="2265907"/>
                  </a:lnTo>
                  <a:lnTo>
                    <a:pt x="1113104" y="2272163"/>
                  </a:lnTo>
                  <a:lnTo>
                    <a:pt x="3125063" y="2272163"/>
                  </a:lnTo>
                  <a:lnTo>
                    <a:pt x="3171615" y="2265907"/>
                  </a:lnTo>
                  <a:lnTo>
                    <a:pt x="3213447" y="2248254"/>
                  </a:lnTo>
                  <a:lnTo>
                    <a:pt x="3248890" y="2220871"/>
                  </a:lnTo>
                  <a:lnTo>
                    <a:pt x="3276273" y="2185429"/>
                  </a:lnTo>
                  <a:lnTo>
                    <a:pt x="3293928" y="2143596"/>
                  </a:lnTo>
                  <a:lnTo>
                    <a:pt x="3300183" y="2097043"/>
                  </a:lnTo>
                  <a:lnTo>
                    <a:pt x="3300183" y="1396578"/>
                  </a:lnTo>
                  <a:lnTo>
                    <a:pt x="3293928" y="1350027"/>
                  </a:lnTo>
                  <a:lnTo>
                    <a:pt x="3276273" y="1308194"/>
                  </a:lnTo>
                  <a:lnTo>
                    <a:pt x="3248890" y="1272752"/>
                  </a:lnTo>
                  <a:lnTo>
                    <a:pt x="3213447" y="1245369"/>
                  </a:lnTo>
                  <a:lnTo>
                    <a:pt x="3171615" y="1227716"/>
                  </a:lnTo>
                  <a:lnTo>
                    <a:pt x="3125063" y="1221460"/>
                  </a:lnTo>
                  <a:close/>
                </a:path>
                <a:path w="3300729" h="2272665">
                  <a:moveTo>
                    <a:pt x="0" y="0"/>
                  </a:moveTo>
                  <a:lnTo>
                    <a:pt x="1331683" y="1221460"/>
                  </a:lnTo>
                  <a:lnTo>
                    <a:pt x="1922233" y="1221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1231" y="4347578"/>
              <a:ext cx="3300729" cy="2272665"/>
            </a:xfrm>
            <a:custGeom>
              <a:avLst/>
              <a:gdLst/>
              <a:ahLst/>
              <a:cxnLst/>
              <a:rect l="l" t="t" r="r" b="b"/>
              <a:pathLst>
                <a:path w="3300729" h="2272665">
                  <a:moveTo>
                    <a:pt x="937983" y="1396579"/>
                  </a:moveTo>
                  <a:lnTo>
                    <a:pt x="944238" y="1350026"/>
                  </a:lnTo>
                  <a:lnTo>
                    <a:pt x="961892" y="1308193"/>
                  </a:lnTo>
                  <a:lnTo>
                    <a:pt x="989274" y="1272751"/>
                  </a:lnTo>
                  <a:lnTo>
                    <a:pt x="1024716" y="1245369"/>
                  </a:lnTo>
                  <a:lnTo>
                    <a:pt x="1066549" y="1227716"/>
                  </a:lnTo>
                  <a:lnTo>
                    <a:pt x="1113102" y="1221460"/>
                  </a:lnTo>
                  <a:lnTo>
                    <a:pt x="1331683" y="1221460"/>
                  </a:lnTo>
                  <a:lnTo>
                    <a:pt x="0" y="0"/>
                  </a:lnTo>
                  <a:lnTo>
                    <a:pt x="1922234" y="1221460"/>
                  </a:lnTo>
                  <a:lnTo>
                    <a:pt x="3125064" y="1221460"/>
                  </a:lnTo>
                  <a:lnTo>
                    <a:pt x="3171619" y="1227716"/>
                  </a:lnTo>
                  <a:lnTo>
                    <a:pt x="3213452" y="1245369"/>
                  </a:lnTo>
                  <a:lnTo>
                    <a:pt x="3248894" y="1272751"/>
                  </a:lnTo>
                  <a:lnTo>
                    <a:pt x="3276276" y="1308193"/>
                  </a:lnTo>
                  <a:lnTo>
                    <a:pt x="3293929" y="1350026"/>
                  </a:lnTo>
                  <a:lnTo>
                    <a:pt x="3300184" y="1396579"/>
                  </a:lnTo>
                  <a:lnTo>
                    <a:pt x="3300184" y="1659253"/>
                  </a:lnTo>
                  <a:lnTo>
                    <a:pt x="3300184" y="2097043"/>
                  </a:lnTo>
                  <a:lnTo>
                    <a:pt x="3293929" y="2143596"/>
                  </a:lnTo>
                  <a:lnTo>
                    <a:pt x="3276276" y="2185428"/>
                  </a:lnTo>
                  <a:lnTo>
                    <a:pt x="3248894" y="2220870"/>
                  </a:lnTo>
                  <a:lnTo>
                    <a:pt x="3213452" y="2248252"/>
                  </a:lnTo>
                  <a:lnTo>
                    <a:pt x="3171619" y="2265905"/>
                  </a:lnTo>
                  <a:lnTo>
                    <a:pt x="3125064" y="2272161"/>
                  </a:lnTo>
                  <a:lnTo>
                    <a:pt x="1922234" y="2272161"/>
                  </a:lnTo>
                  <a:lnTo>
                    <a:pt x="1331683" y="2272161"/>
                  </a:lnTo>
                  <a:lnTo>
                    <a:pt x="1113102" y="2272161"/>
                  </a:lnTo>
                  <a:lnTo>
                    <a:pt x="1066549" y="2265905"/>
                  </a:lnTo>
                  <a:lnTo>
                    <a:pt x="1024716" y="2248252"/>
                  </a:lnTo>
                  <a:lnTo>
                    <a:pt x="989274" y="2220870"/>
                  </a:lnTo>
                  <a:lnTo>
                    <a:pt x="961892" y="2185428"/>
                  </a:lnTo>
                  <a:lnTo>
                    <a:pt x="944238" y="2143596"/>
                  </a:lnTo>
                  <a:lnTo>
                    <a:pt x="937983" y="2097043"/>
                  </a:lnTo>
                  <a:lnTo>
                    <a:pt x="937983" y="1659253"/>
                  </a:lnTo>
                  <a:lnTo>
                    <a:pt x="937983" y="1396577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31700" y="5917692"/>
            <a:ext cx="1597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rebuchet MS"/>
                <a:cs typeface="Trebuchet MS"/>
              </a:rPr>
              <a:t>Get_Directions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88439" y="4904047"/>
            <a:ext cx="2368550" cy="1583055"/>
            <a:chOff x="1588439" y="4904047"/>
            <a:chExt cx="2368550" cy="1583055"/>
          </a:xfrm>
        </p:grpSpPr>
        <p:sp>
          <p:nvSpPr>
            <p:cNvPr id="12" name="object 12"/>
            <p:cNvSpPr/>
            <p:nvPr/>
          </p:nvSpPr>
          <p:spPr>
            <a:xfrm>
              <a:off x="1591614" y="4907229"/>
              <a:ext cx="2362199" cy="1576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1614" y="4907222"/>
              <a:ext cx="2362200" cy="1576705"/>
            </a:xfrm>
            <a:custGeom>
              <a:avLst/>
              <a:gdLst/>
              <a:ahLst/>
              <a:cxnLst/>
              <a:rect l="l" t="t" r="r" b="b"/>
              <a:pathLst>
                <a:path w="2362200" h="1576704">
                  <a:moveTo>
                    <a:pt x="0" y="782470"/>
                  </a:moveTo>
                  <a:lnTo>
                    <a:pt x="8093" y="732291"/>
                  </a:lnTo>
                  <a:lnTo>
                    <a:pt x="30630" y="688712"/>
                  </a:lnTo>
                  <a:lnTo>
                    <a:pt x="64995" y="654346"/>
                  </a:lnTo>
                  <a:lnTo>
                    <a:pt x="108575" y="631809"/>
                  </a:lnTo>
                  <a:lnTo>
                    <a:pt x="158754" y="623716"/>
                  </a:lnTo>
                  <a:lnTo>
                    <a:pt x="1377950" y="623716"/>
                  </a:lnTo>
                  <a:lnTo>
                    <a:pt x="2281671" y="0"/>
                  </a:lnTo>
                  <a:lnTo>
                    <a:pt x="1968501" y="623716"/>
                  </a:lnTo>
                  <a:lnTo>
                    <a:pt x="2203451" y="623716"/>
                  </a:lnTo>
                  <a:lnTo>
                    <a:pt x="2253626" y="631809"/>
                  </a:lnTo>
                  <a:lnTo>
                    <a:pt x="2297204" y="654346"/>
                  </a:lnTo>
                  <a:lnTo>
                    <a:pt x="2331570" y="688712"/>
                  </a:lnTo>
                  <a:lnTo>
                    <a:pt x="2354107" y="732291"/>
                  </a:lnTo>
                  <a:lnTo>
                    <a:pt x="2362201" y="782470"/>
                  </a:lnTo>
                  <a:lnTo>
                    <a:pt x="2362201" y="1020592"/>
                  </a:lnTo>
                  <a:lnTo>
                    <a:pt x="2362201" y="1417462"/>
                  </a:lnTo>
                  <a:lnTo>
                    <a:pt x="2354107" y="1467641"/>
                  </a:lnTo>
                  <a:lnTo>
                    <a:pt x="2331570" y="1511220"/>
                  </a:lnTo>
                  <a:lnTo>
                    <a:pt x="2297204" y="1545586"/>
                  </a:lnTo>
                  <a:lnTo>
                    <a:pt x="2253626" y="1568123"/>
                  </a:lnTo>
                  <a:lnTo>
                    <a:pt x="2203451" y="1576216"/>
                  </a:lnTo>
                  <a:lnTo>
                    <a:pt x="1968501" y="1576216"/>
                  </a:lnTo>
                  <a:lnTo>
                    <a:pt x="1377950" y="1576216"/>
                  </a:lnTo>
                  <a:lnTo>
                    <a:pt x="158754" y="1576216"/>
                  </a:lnTo>
                  <a:lnTo>
                    <a:pt x="108575" y="1568123"/>
                  </a:lnTo>
                  <a:lnTo>
                    <a:pt x="64995" y="1545586"/>
                  </a:lnTo>
                  <a:lnTo>
                    <a:pt x="30630" y="1511220"/>
                  </a:lnTo>
                  <a:lnTo>
                    <a:pt x="8093" y="1467641"/>
                  </a:lnTo>
                  <a:lnTo>
                    <a:pt x="0" y="1417462"/>
                  </a:lnTo>
                  <a:lnTo>
                    <a:pt x="0" y="1020592"/>
                  </a:lnTo>
                  <a:lnTo>
                    <a:pt x="0" y="782467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7621" y="5829300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Trebuchet MS"/>
                <a:cs typeface="Trebuchet MS"/>
              </a:rPr>
              <a:t>Show_Weather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7954" y="1489529"/>
            <a:ext cx="7913370" cy="19107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20750">
              <a:lnSpc>
                <a:spcPct val="100000"/>
              </a:lnSpc>
              <a:spcBef>
                <a:spcPts val="580"/>
              </a:spcBef>
            </a:pPr>
            <a:r>
              <a:rPr sz="1800" b="1" spc="-95" dirty="0">
                <a:latin typeface="Trebuchet MS"/>
                <a:cs typeface="Trebuchet MS"/>
              </a:rPr>
              <a:t>Classifying </a:t>
            </a:r>
            <a:r>
              <a:rPr sz="1800" b="1" spc="-110" dirty="0">
                <a:latin typeface="Trebuchet MS"/>
                <a:cs typeface="Trebuchet MS"/>
              </a:rPr>
              <a:t>user </a:t>
            </a:r>
            <a:r>
              <a:rPr sz="1800" b="1" spc="-120" dirty="0">
                <a:latin typeface="Trebuchet MS"/>
                <a:cs typeface="Trebuchet MS"/>
              </a:rPr>
              <a:t>utterances </a:t>
            </a:r>
            <a:r>
              <a:rPr sz="1800" b="1" spc="-85" dirty="0">
                <a:latin typeface="Trebuchet MS"/>
                <a:cs typeface="Trebuchet MS"/>
              </a:rPr>
              <a:t>to </a:t>
            </a:r>
            <a:r>
              <a:rPr sz="1800" b="1" spc="-75" dirty="0">
                <a:latin typeface="Trebuchet MS"/>
                <a:cs typeface="Trebuchet MS"/>
              </a:rPr>
              <a:t>a</a:t>
            </a:r>
            <a:r>
              <a:rPr sz="1800" b="1" spc="-40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conversational </a:t>
            </a:r>
            <a:r>
              <a:rPr sz="1800" b="1" spc="-100" dirty="0">
                <a:latin typeface="Trebuchet MS"/>
                <a:cs typeface="Trebuchet MS"/>
              </a:rPr>
              <a:t>agent </a:t>
            </a:r>
            <a:r>
              <a:rPr sz="1800" b="1" spc="-95" dirty="0">
                <a:latin typeface="Trebuchet MS"/>
                <a:cs typeface="Trebuchet MS"/>
              </a:rPr>
              <a:t>into </a:t>
            </a:r>
            <a:r>
              <a:rPr sz="1800" b="1" spc="-110" dirty="0">
                <a:latin typeface="Trebuchet MS"/>
                <a:cs typeface="Trebuchet MS"/>
              </a:rPr>
              <a:t>user </a:t>
            </a:r>
            <a:r>
              <a:rPr sz="1800" b="1" spc="-100" dirty="0">
                <a:latin typeface="Trebuchet MS"/>
                <a:cs typeface="Trebuchet MS"/>
              </a:rPr>
              <a:t>intentions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Can </a:t>
            </a:r>
            <a:r>
              <a:rPr sz="2800" spc="-15" dirty="0">
                <a:latin typeface="Carlito"/>
                <a:cs typeface="Carlito"/>
              </a:rPr>
              <a:t>you </a:t>
            </a:r>
            <a:r>
              <a:rPr sz="2800" b="1" spc="-125" dirty="0">
                <a:solidFill>
                  <a:srgbClr val="FF9300"/>
                </a:solidFill>
                <a:latin typeface="Trebuchet MS"/>
                <a:cs typeface="Trebuchet MS"/>
              </a:rPr>
              <a:t>book </a:t>
            </a:r>
            <a:r>
              <a:rPr sz="2800" dirty="0">
                <a:latin typeface="Carlito"/>
                <a:cs typeface="Carlito"/>
              </a:rPr>
              <a:t>me a </a:t>
            </a:r>
            <a:r>
              <a:rPr sz="2800" b="1" spc="-150" dirty="0">
                <a:solidFill>
                  <a:srgbClr val="FF9300"/>
                </a:solidFill>
                <a:latin typeface="Trebuchet MS"/>
                <a:cs typeface="Trebuchet MS"/>
              </a:rPr>
              <a:t>table </a:t>
            </a:r>
            <a:r>
              <a:rPr sz="2800" i="1" spc="-140" dirty="0">
                <a:latin typeface="Trebuchet MS"/>
                <a:cs typeface="Trebuchet MS"/>
              </a:rPr>
              <a:t>tomorrow night </a:t>
            </a:r>
            <a:r>
              <a:rPr sz="2800" spc="-20" dirty="0">
                <a:latin typeface="Carlito"/>
                <a:cs typeface="Carlito"/>
              </a:rPr>
              <a:t>for</a:t>
            </a:r>
            <a:r>
              <a:rPr sz="2800" spc="-260" dirty="0">
                <a:latin typeface="Carlito"/>
                <a:cs typeface="Carlito"/>
              </a:rPr>
              <a:t> </a:t>
            </a:r>
            <a:r>
              <a:rPr sz="2800" b="1" spc="-145" dirty="0">
                <a:solidFill>
                  <a:srgbClr val="FF9300"/>
                </a:solidFill>
                <a:latin typeface="Trebuchet MS"/>
                <a:cs typeface="Trebuchet MS"/>
              </a:rPr>
              <a:t>dinner</a:t>
            </a:r>
            <a:r>
              <a:rPr sz="2800" spc="-145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Show me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directions </a:t>
            </a:r>
            <a:r>
              <a:rPr sz="2800" spc="-15" dirty="0">
                <a:latin typeface="Carlito"/>
                <a:cs typeface="Carlito"/>
              </a:rPr>
              <a:t>to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work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I </a:t>
            </a:r>
            <a:r>
              <a:rPr sz="2800" spc="-10" dirty="0">
                <a:latin typeface="Carlito"/>
                <a:cs typeface="Carlito"/>
              </a:rPr>
              <a:t>wanna </a:t>
            </a:r>
            <a:r>
              <a:rPr sz="2800" b="1" spc="-185" dirty="0">
                <a:solidFill>
                  <a:srgbClr val="FF9300"/>
                </a:solidFill>
                <a:latin typeface="Trebuchet MS"/>
                <a:cs typeface="Trebuchet MS"/>
              </a:rPr>
              <a:t>reserve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b="1" spc="-150" dirty="0">
                <a:solidFill>
                  <a:srgbClr val="FF9300"/>
                </a:solidFill>
                <a:latin typeface="Trebuchet MS"/>
                <a:cs typeface="Trebuchet MS"/>
              </a:rPr>
              <a:t>table </a:t>
            </a: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our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anniversary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7954" y="3374644"/>
            <a:ext cx="7547609" cy="2070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Will it </a:t>
            </a:r>
            <a:r>
              <a:rPr sz="2800" spc="-20" dirty="0">
                <a:solidFill>
                  <a:srgbClr val="548235"/>
                </a:solidFill>
                <a:latin typeface="Carlito"/>
                <a:cs typeface="Carlito"/>
              </a:rPr>
              <a:t>rain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Seattle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i="1" spc="-125" dirty="0">
                <a:latin typeface="Trebuchet MS"/>
                <a:cs typeface="Trebuchet MS"/>
              </a:rPr>
              <a:t>tomorrow</a:t>
            </a:r>
            <a:r>
              <a:rPr sz="2800" spc="-125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Get </a:t>
            </a:r>
            <a:r>
              <a:rPr sz="2800" dirty="0">
                <a:latin typeface="Carlito"/>
                <a:cs typeface="Carlito"/>
              </a:rPr>
              <a:t>me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directions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35" dirty="0">
                <a:latin typeface="Carlito"/>
                <a:cs typeface="Carlito"/>
              </a:rPr>
              <a:t>Jack’s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school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How is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548235"/>
                </a:solidFill>
                <a:latin typeface="Carlito"/>
                <a:cs typeface="Carlito"/>
              </a:rPr>
              <a:t>weather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Atlanta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i="1" spc="-160" dirty="0">
                <a:latin typeface="Trebuchet MS"/>
                <a:cs typeface="Trebuchet MS"/>
              </a:rPr>
              <a:t>this</a:t>
            </a:r>
            <a:r>
              <a:rPr sz="2800" i="1" spc="-150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weekend</a:t>
            </a:r>
            <a:r>
              <a:rPr sz="2800" spc="-135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I </a:t>
            </a:r>
            <a:r>
              <a:rPr sz="2800" spc="-5" dirty="0">
                <a:latin typeface="Carlito"/>
                <a:cs typeface="Carlito"/>
              </a:rPr>
              <a:t>need </a:t>
            </a:r>
            <a:r>
              <a:rPr sz="2800" spc="-15" dirty="0">
                <a:latin typeface="Carlito"/>
                <a:cs typeface="Carlito"/>
              </a:rPr>
              <a:t>to get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b="1" spc="-150" dirty="0">
                <a:solidFill>
                  <a:srgbClr val="FF9300"/>
                </a:solidFill>
                <a:latin typeface="Trebuchet MS"/>
                <a:cs typeface="Trebuchet MS"/>
              </a:rPr>
              <a:t>table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Sponge </a:t>
            </a: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group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b="1" spc="-175" dirty="0">
                <a:solidFill>
                  <a:srgbClr val="FF9300"/>
                </a:solidFill>
                <a:latin typeface="Trebuchet MS"/>
                <a:cs typeface="Trebuchet MS"/>
              </a:rPr>
              <a:t>lunch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0906"/>
            <a:ext cx="5527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Supervised</a:t>
            </a:r>
            <a:r>
              <a:rPr spc="-340" dirty="0"/>
              <a:t> </a:t>
            </a:r>
            <a:r>
              <a:rPr spc="-24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602470" cy="1939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Built based on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training corpora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input-output</a:t>
            </a:r>
            <a:r>
              <a:rPr sz="2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pairs.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00" dirty="0">
                <a:solidFill>
                  <a:srgbClr val="404040"/>
                </a:solidFill>
                <a:latin typeface="Trebuchet MS"/>
                <a:cs typeface="Trebuchet MS"/>
              </a:rPr>
              <a:t>Training: </a:t>
            </a:r>
            <a:r>
              <a:rPr sz="2800" spc="-20" dirty="0">
                <a:solidFill>
                  <a:srgbClr val="404040"/>
                </a:solidFill>
                <a:latin typeface="Carlito"/>
                <a:cs typeface="Carlito"/>
              </a:rPr>
              <a:t>Feature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extractor: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input → a </a:t>
            </a:r>
            <a:r>
              <a:rPr sz="2800" spc="-25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2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Features,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designed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 capture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the basic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about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240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input).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solidFill>
                  <a:srgbClr val="404040"/>
                </a:solidFill>
                <a:latin typeface="Trebuchet MS"/>
                <a:cs typeface="Trebuchet MS"/>
              </a:rPr>
              <a:t>Prediction: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same </a:t>
            </a:r>
            <a:r>
              <a:rPr sz="2800" spc="-25" dirty="0">
                <a:solidFill>
                  <a:srgbClr val="404040"/>
                </a:solidFill>
                <a:latin typeface="Carlito"/>
                <a:cs typeface="Carlito"/>
              </a:rPr>
              <a:t>feature </a:t>
            </a:r>
            <a:r>
              <a:rPr sz="2800" spc="-40" dirty="0">
                <a:solidFill>
                  <a:srgbClr val="404040"/>
                </a:solidFill>
                <a:latin typeface="Carlito"/>
                <a:cs typeface="Carlito"/>
              </a:rPr>
              <a:t>extractor, </a:t>
            </a:r>
            <a:r>
              <a:rPr sz="2800" b="1" spc="-160" dirty="0">
                <a:solidFill>
                  <a:srgbClr val="A9D18E"/>
                </a:solidFill>
                <a:latin typeface="Trebuchet MS"/>
                <a:cs typeface="Trebuchet MS"/>
              </a:rPr>
              <a:t>unseen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inputs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→ </a:t>
            </a:r>
            <a:r>
              <a:rPr sz="2800" spc="-25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2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sets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5874" y="3902303"/>
            <a:ext cx="5417540" cy="268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35" dirty="0"/>
              <a:t>In</a:t>
            </a:r>
            <a:r>
              <a:rPr spc="-340" dirty="0"/>
              <a:t> </a:t>
            </a:r>
            <a:r>
              <a:rPr spc="-300" dirty="0"/>
              <a:t>Practice:</a:t>
            </a:r>
            <a:r>
              <a:rPr spc="-340" dirty="0"/>
              <a:t> </a:t>
            </a:r>
            <a:r>
              <a:rPr spc="-145" dirty="0"/>
              <a:t>Where</a:t>
            </a:r>
            <a:r>
              <a:rPr spc="-335" dirty="0"/>
              <a:t> </a:t>
            </a:r>
            <a:r>
              <a:rPr spc="-120" dirty="0"/>
              <a:t>do</a:t>
            </a:r>
            <a:r>
              <a:rPr spc="-325" dirty="0"/>
              <a:t> </a:t>
            </a:r>
            <a:r>
              <a:rPr spc="-235" dirty="0"/>
              <a:t>we</a:t>
            </a:r>
            <a:r>
              <a:rPr spc="-335" dirty="0"/>
              <a:t> </a:t>
            </a:r>
            <a:r>
              <a:rPr spc="-250" dirty="0"/>
              <a:t>get</a:t>
            </a:r>
            <a:r>
              <a:rPr spc="-335" dirty="0"/>
              <a:t> </a:t>
            </a:r>
            <a:r>
              <a:rPr spc="-215" dirty="0"/>
              <a:t>the</a:t>
            </a:r>
            <a:r>
              <a:rPr spc="-330" dirty="0"/>
              <a:t> </a:t>
            </a:r>
            <a:r>
              <a:rPr spc="-265" dirty="0"/>
              <a:t>data</a:t>
            </a:r>
            <a:r>
              <a:rPr spc="-330" dirty="0"/>
              <a:t> </a:t>
            </a:r>
            <a:r>
              <a:rPr spc="-175" dirty="0"/>
              <a:t>and  </a:t>
            </a:r>
            <a:r>
              <a:rPr spc="-229" dirty="0"/>
              <a:t>labels</a:t>
            </a:r>
            <a:r>
              <a:rPr spc="-335" dirty="0"/>
              <a:t> </a:t>
            </a:r>
            <a:r>
              <a:rPr spc="-90" dirty="0"/>
              <a:t>from?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488170" cy="31337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Mine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web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E.g., </a:t>
            </a:r>
            <a:r>
              <a:rPr sz="2400" spc="-10" dirty="0">
                <a:latin typeface="Carlito"/>
                <a:cs typeface="Carlito"/>
              </a:rPr>
              <a:t>review sentiment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classification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rlito"/>
                <a:cs typeface="Carlito"/>
              </a:rPr>
              <a:t>Inputs: </a:t>
            </a:r>
            <a:r>
              <a:rPr sz="2000" spc="-10" dirty="0">
                <a:latin typeface="Carlito"/>
                <a:cs typeface="Carlito"/>
              </a:rPr>
              <a:t>scrape </a:t>
            </a:r>
            <a:r>
              <a:rPr sz="2000" dirty="0">
                <a:latin typeface="Carlito"/>
                <a:cs typeface="Carlito"/>
              </a:rPr>
              <a:t>actual </a:t>
            </a:r>
            <a:r>
              <a:rPr sz="2000" spc="-10" dirty="0">
                <a:latin typeface="Carlito"/>
                <a:cs typeface="Carlito"/>
              </a:rPr>
              <a:t>customer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reviews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rlito"/>
                <a:cs typeface="Carlito"/>
              </a:rPr>
              <a:t>Outputs: use </a:t>
            </a:r>
            <a:r>
              <a:rPr sz="2000" spc="-10" dirty="0">
                <a:latin typeface="Carlito"/>
                <a:cs typeface="Carlito"/>
              </a:rPr>
              <a:t>customer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ratings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Crowdsourcing: </a:t>
            </a:r>
            <a:r>
              <a:rPr sz="2800" spc="-30" dirty="0">
                <a:latin typeface="Carlito"/>
                <a:cs typeface="Carlito"/>
              </a:rPr>
              <a:t>workers </a:t>
            </a:r>
            <a:r>
              <a:rPr sz="2800" spc="-15" dirty="0">
                <a:latin typeface="Carlito"/>
                <a:cs typeface="Carlito"/>
              </a:rPr>
              <a:t>perform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collection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annotation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E.g., </a:t>
            </a:r>
            <a:r>
              <a:rPr sz="2400" spc="-15" dirty="0">
                <a:latin typeface="Carlito"/>
                <a:cs typeface="Carlito"/>
              </a:rPr>
              <a:t>intent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classification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rlito"/>
                <a:cs typeface="Carlito"/>
              </a:rPr>
              <a:t>Inputs: write </a:t>
            </a:r>
            <a:r>
              <a:rPr sz="2000" spc="-10" dirty="0">
                <a:latin typeface="Carlito"/>
                <a:cs typeface="Carlito"/>
              </a:rPr>
              <a:t>down utterances intended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assistant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rlito"/>
                <a:cs typeface="Carlito"/>
              </a:rPr>
              <a:t>Outputs: pick one 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categories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907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In </a:t>
            </a:r>
            <a:r>
              <a:rPr spc="-300" dirty="0"/>
              <a:t>Practice: </a:t>
            </a:r>
            <a:r>
              <a:rPr spc="-165" dirty="0"/>
              <a:t>Human</a:t>
            </a:r>
            <a:r>
              <a:rPr spc="-585" dirty="0"/>
              <a:t> </a:t>
            </a:r>
            <a:r>
              <a:rPr spc="-185" dirty="0"/>
              <a:t>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1599"/>
            <a:ext cx="9733280" cy="4101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Prepare </a:t>
            </a:r>
            <a:r>
              <a:rPr sz="2400" spc="-10" dirty="0">
                <a:latin typeface="Carlito"/>
                <a:cs typeface="Carlito"/>
              </a:rPr>
              <a:t>annotation</a:t>
            </a:r>
            <a:r>
              <a:rPr sz="2400" spc="-5" dirty="0">
                <a:latin typeface="Carlito"/>
                <a:cs typeface="Carlito"/>
              </a:rPr>
              <a:t> guidelines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Definition of </a:t>
            </a:r>
            <a:r>
              <a:rPr sz="2000" dirty="0">
                <a:latin typeface="Carlito"/>
                <a:cs typeface="Carlito"/>
              </a:rPr>
              <a:t>the schema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all classes </a:t>
            </a:r>
            <a:r>
              <a:rPr sz="2000" spc="-5" dirty="0">
                <a:latin typeface="Carlito"/>
                <a:cs typeface="Carlito"/>
              </a:rPr>
              <a:t>(i.e., </a:t>
            </a:r>
            <a:r>
              <a:rPr sz="2000" spc="-10" dirty="0">
                <a:latin typeface="Carlito"/>
                <a:cs typeface="Carlito"/>
              </a:rPr>
              <a:t>positive/neutral/negative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sentiment)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Instructions on </a:t>
            </a:r>
            <a:r>
              <a:rPr sz="2000" spc="-10" dirty="0">
                <a:latin typeface="Carlito"/>
                <a:cs typeface="Carlito"/>
              </a:rPr>
              <a:t>how to </a:t>
            </a:r>
            <a:r>
              <a:rPr sz="2000" spc="-5" dirty="0">
                <a:latin typeface="Carlito"/>
                <a:cs typeface="Carlito"/>
              </a:rPr>
              <a:t>label </a:t>
            </a:r>
            <a:r>
              <a:rPr sz="2000" dirty="0">
                <a:latin typeface="Carlito"/>
                <a:cs typeface="Carlito"/>
              </a:rPr>
              <a:t>samples,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10" dirty="0">
                <a:latin typeface="Carlito"/>
                <a:cs typeface="Carlito"/>
              </a:rPr>
              <a:t>examples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each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class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Get </a:t>
            </a:r>
            <a:r>
              <a:rPr sz="2400" spc="-10" dirty="0">
                <a:latin typeface="Carlito"/>
                <a:cs typeface="Carlito"/>
              </a:rPr>
              <a:t>annotations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multiple </a:t>
            </a:r>
            <a:r>
              <a:rPr sz="2400" spc="-15" dirty="0">
                <a:latin typeface="Carlito"/>
                <a:cs typeface="Carlito"/>
              </a:rPr>
              <a:t>annotators </a:t>
            </a:r>
            <a:r>
              <a:rPr sz="2400" dirty="0">
                <a:latin typeface="Carlito"/>
                <a:cs typeface="Carlito"/>
              </a:rPr>
              <a:t>based </a:t>
            </a:r>
            <a:r>
              <a:rPr sz="2400" spc="-5" dirty="0">
                <a:latin typeface="Carlito"/>
                <a:cs typeface="Carlito"/>
              </a:rPr>
              <a:t>on the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guidelines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Compute </a:t>
            </a:r>
            <a:r>
              <a:rPr sz="2400" spc="-20" dirty="0">
                <a:latin typeface="Carlito"/>
                <a:cs typeface="Carlito"/>
              </a:rPr>
              <a:t>inter-annotator </a:t>
            </a:r>
            <a:r>
              <a:rPr sz="2400" spc="-10" dirty="0">
                <a:latin typeface="Carlito"/>
                <a:cs typeface="Carlito"/>
              </a:rPr>
              <a:t>agreement from </a:t>
            </a:r>
            <a:r>
              <a:rPr sz="2400" spc="-5" dirty="0">
                <a:latin typeface="Carlito"/>
                <a:cs typeface="Carlito"/>
              </a:rPr>
              <a:t>multiple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annotators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Ensure consistent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annotations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rlito"/>
                <a:cs typeface="Carlito"/>
              </a:rPr>
              <a:t>Percentage </a:t>
            </a:r>
            <a:r>
              <a:rPr sz="2000" spc="-5" dirty="0">
                <a:latin typeface="Carlito"/>
                <a:cs typeface="Carlito"/>
              </a:rPr>
              <a:t>agreement, </a:t>
            </a:r>
            <a:r>
              <a:rPr sz="2000" spc="-25" dirty="0">
                <a:latin typeface="Carlito"/>
                <a:cs typeface="Carlito"/>
              </a:rPr>
              <a:t>Cohen’s </a:t>
            </a:r>
            <a:r>
              <a:rPr sz="2000" spc="-10" dirty="0">
                <a:latin typeface="Carlito"/>
                <a:cs typeface="Carlito"/>
              </a:rPr>
              <a:t>Kappa,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Usually </a:t>
            </a:r>
            <a:r>
              <a:rPr sz="2400" spc="-10" dirty="0">
                <a:latin typeface="Carlito"/>
                <a:cs typeface="Carlito"/>
              </a:rPr>
              <a:t>repeat </a:t>
            </a: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steps </a:t>
            </a:r>
            <a:r>
              <a:rPr sz="2400" spc="-5" dirty="0">
                <a:latin typeface="Carlito"/>
                <a:cs typeface="Carlito"/>
              </a:rPr>
              <a:t>multiple times: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refine </a:t>
            </a:r>
            <a:r>
              <a:rPr sz="2000" spc="-5" dirty="0">
                <a:latin typeface="Carlito"/>
                <a:cs typeface="Carlito"/>
              </a:rPr>
              <a:t>guidelines, collect </a:t>
            </a: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spc="-5" dirty="0">
                <a:latin typeface="Carlito"/>
                <a:cs typeface="Carlito"/>
              </a:rPr>
              <a:t>annotations, </a:t>
            </a:r>
            <a:r>
              <a:rPr sz="2000" spc="-10" dirty="0">
                <a:latin typeface="Carlito"/>
                <a:cs typeface="Carlito"/>
              </a:rPr>
              <a:t>compute </a:t>
            </a:r>
            <a:r>
              <a:rPr sz="2000" spc="-5" dirty="0">
                <a:latin typeface="Carlito"/>
                <a:cs typeface="Carlito"/>
              </a:rPr>
              <a:t>agreement, check confusions, and  </a:t>
            </a:r>
            <a:r>
              <a:rPr sz="2000" spc="-10" dirty="0">
                <a:latin typeface="Carlito"/>
                <a:cs typeface="Carlito"/>
              </a:rPr>
              <a:t>repeat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88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Mechanical</a:t>
            </a:r>
            <a:r>
              <a:rPr spc="-375" dirty="0"/>
              <a:t> </a:t>
            </a:r>
            <a:r>
              <a:rPr spc="-335" dirty="0"/>
              <a:t>Turk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56539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There are templates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good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interface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Pretty </a:t>
            </a:r>
            <a:r>
              <a:rPr sz="2800" spc="-25" dirty="0">
                <a:latin typeface="Carlito"/>
                <a:cs typeface="Carlito"/>
              </a:rPr>
              <a:t>straightforward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learn </a:t>
            </a: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set these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4480" y="2962144"/>
            <a:ext cx="5774055" cy="337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747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Example </a:t>
            </a:r>
            <a:r>
              <a:rPr spc="-210" dirty="0"/>
              <a:t>from </a:t>
            </a:r>
            <a:r>
              <a:rPr u="heavy" spc="-1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CU </a:t>
            </a:r>
            <a:r>
              <a:rPr u="heavy" spc="-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MultiWOZ </a:t>
            </a:r>
            <a:r>
              <a:rPr u="heavy" spc="-2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data</a:t>
            </a:r>
            <a:r>
              <a:rPr u="heavy" spc="-9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 </a:t>
            </a:r>
            <a:r>
              <a:rPr u="heavy" spc="-2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collection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17431" y="1258872"/>
            <a:ext cx="10006879" cy="5403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1033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In </a:t>
            </a:r>
            <a:r>
              <a:rPr spc="-300" dirty="0"/>
              <a:t>Practice: </a:t>
            </a:r>
            <a:r>
              <a:rPr spc="-150" dirty="0"/>
              <a:t>How </a:t>
            </a:r>
            <a:r>
              <a:rPr spc="-120" dirty="0"/>
              <a:t>do</a:t>
            </a:r>
            <a:r>
              <a:rPr lang="en-US" spc="-120" dirty="0"/>
              <a:t> </a:t>
            </a:r>
            <a:r>
              <a:rPr spc="-1019" dirty="0"/>
              <a:t> </a:t>
            </a:r>
            <a:r>
              <a:rPr spc="-240" dirty="0"/>
              <a:t>we </a:t>
            </a:r>
            <a:r>
              <a:rPr spc="-245" dirty="0"/>
              <a:t>get </a:t>
            </a:r>
            <a:r>
              <a:rPr spc="-215" dirty="0"/>
              <a:t>the </a:t>
            </a:r>
            <a:r>
              <a:rPr spc="-170" dirty="0"/>
              <a:t>features?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890" y="2286000"/>
            <a:ext cx="10151110" cy="38741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5080" indent="-228600">
              <a:lnSpc>
                <a:spcPts val="262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  <a:tab pos="5988050" algn="l"/>
              </a:tabLst>
            </a:pPr>
            <a:r>
              <a:rPr sz="2400" spc="-15" dirty="0">
                <a:latin typeface="Carlito"/>
                <a:cs typeface="Carlito"/>
              </a:rPr>
              <a:t>Features are </a:t>
            </a:r>
            <a:r>
              <a:rPr sz="2400" spc="-5" dirty="0">
                <a:latin typeface="Carlito"/>
                <a:cs typeface="Carlito"/>
              </a:rPr>
              <a:t>the independent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variables,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what	we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try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predict </a:t>
            </a:r>
            <a:r>
              <a:rPr sz="2400" spc="-5" dirty="0">
                <a:latin typeface="Carlito"/>
                <a:cs typeface="Carlito"/>
              </a:rPr>
              <a:t>the labels  (the dependent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variables)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Kitchen sink </a:t>
            </a:r>
            <a:r>
              <a:rPr sz="2400" spc="-10" dirty="0">
                <a:latin typeface="Carlito"/>
                <a:cs typeface="Carlito"/>
              </a:rPr>
              <a:t>approach (at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ﬁrst)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latin typeface="Carlito"/>
                <a:cs typeface="Carlito"/>
              </a:rPr>
              <a:t>Words, </a:t>
            </a:r>
            <a:r>
              <a:rPr sz="2400" spc="-5" dirty="0">
                <a:latin typeface="Carlito"/>
                <a:cs typeface="Carlito"/>
              </a:rPr>
              <a:t>Stemmed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words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POS </a:t>
            </a:r>
            <a:r>
              <a:rPr sz="2400" spc="-10" dirty="0">
                <a:latin typeface="Carlito"/>
                <a:cs typeface="Carlito"/>
              </a:rPr>
              <a:t>tags, unigram,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bigram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counts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rlito"/>
                <a:cs typeface="Carlito"/>
              </a:rPr>
              <a:t>Sentiment </a:t>
            </a:r>
            <a:r>
              <a:rPr sz="2400" spc="-5" dirty="0">
                <a:latin typeface="Carlito"/>
                <a:cs typeface="Carlito"/>
              </a:rPr>
              <a:t>dictionaries, </a:t>
            </a:r>
            <a:r>
              <a:rPr sz="2400" spc="-25" dirty="0">
                <a:latin typeface="Carlito"/>
                <a:cs typeface="Carlito"/>
              </a:rPr>
              <a:t>gazetteers </a:t>
            </a:r>
            <a:r>
              <a:rPr sz="2400" spc="-10" dirty="0">
                <a:latin typeface="Carlito"/>
                <a:cs typeface="Carlito"/>
              </a:rPr>
              <a:t>(location, </a:t>
            </a:r>
            <a:r>
              <a:rPr sz="2400" spc="-5" dirty="0">
                <a:latin typeface="Carlito"/>
                <a:cs typeface="Carlito"/>
              </a:rPr>
              <a:t>movie, </a:t>
            </a:r>
            <a:r>
              <a:rPr sz="2400" spc="-20" dirty="0">
                <a:latin typeface="Carlito"/>
                <a:cs typeface="Carlito"/>
              </a:rPr>
              <a:t>restaurant </a:t>
            </a:r>
            <a:r>
              <a:rPr sz="2400" spc="-5" dirty="0">
                <a:latin typeface="Carlito"/>
                <a:cs typeface="Carlito"/>
              </a:rPr>
              <a:t>names,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etc.)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Carlito"/>
                <a:cs typeface="Carlito"/>
              </a:rPr>
              <a:t>Regex,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phrasal </a:t>
            </a:r>
            <a:r>
              <a:rPr sz="2400" spc="-20" dirty="0">
                <a:latin typeface="Carlito"/>
                <a:cs typeface="Carlito"/>
              </a:rPr>
              <a:t>patterns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combine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features:</a:t>
            </a:r>
            <a:endParaRPr sz="2400" dirty="0">
              <a:latin typeface="Carlito"/>
              <a:cs typeface="Carlito"/>
            </a:endParaRPr>
          </a:p>
          <a:p>
            <a:pPr marL="926465" marR="5537835">
              <a:lnSpc>
                <a:spcPct val="108000"/>
              </a:lnSpc>
              <a:spcBef>
                <a:spcPts val="140"/>
              </a:spcBef>
            </a:pPr>
            <a:r>
              <a:rPr sz="2000" spc="-5" dirty="0">
                <a:latin typeface="Carlito"/>
                <a:cs typeface="Carlito"/>
              </a:rPr>
              <a:t>“very ADJ” “not ADJ”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sentiment,  </a:t>
            </a:r>
            <a:r>
              <a:rPr sz="2000" spc="-15" dirty="0">
                <a:latin typeface="Carlito"/>
                <a:cs typeface="Carlito"/>
              </a:rPr>
              <a:t>“directions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5" dirty="0">
                <a:latin typeface="Carlito"/>
                <a:cs typeface="Carlito"/>
              </a:rPr>
              <a:t>LOC”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intent,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31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Feature</a:t>
            </a:r>
            <a:r>
              <a:rPr spc="-395" dirty="0"/>
              <a:t> </a:t>
            </a:r>
            <a:r>
              <a:rPr spc="-19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253345" cy="40487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Developing </a:t>
            </a:r>
            <a:r>
              <a:rPr sz="2800" b="1" spc="-175" dirty="0">
                <a:solidFill>
                  <a:srgbClr val="A9D18E"/>
                </a:solidFill>
                <a:latin typeface="Trebuchet MS"/>
                <a:cs typeface="Trebuchet MS"/>
              </a:rPr>
              <a:t>relevant</a:t>
            </a:r>
            <a:r>
              <a:rPr sz="2800" b="1" spc="-204" dirty="0">
                <a:solidFill>
                  <a:srgbClr val="A9D18E"/>
                </a:solidFill>
                <a:latin typeface="Trebuchet MS"/>
                <a:cs typeface="Trebuchet MS"/>
              </a:rPr>
              <a:t> </a:t>
            </a:r>
            <a:r>
              <a:rPr sz="2800" b="1" spc="-170" dirty="0">
                <a:solidFill>
                  <a:srgbClr val="A9D18E"/>
                </a:solidFill>
                <a:latin typeface="Trebuchet MS"/>
                <a:cs typeface="Trebuchet MS"/>
              </a:rPr>
              <a:t>features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Deciding how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b="1" spc="-180" dirty="0">
                <a:solidFill>
                  <a:srgbClr val="A9D18E"/>
                </a:solidFill>
                <a:latin typeface="Trebuchet MS"/>
                <a:cs typeface="Trebuchet MS"/>
              </a:rPr>
              <a:t>encode</a:t>
            </a:r>
            <a:r>
              <a:rPr sz="2800" b="1" spc="-185" dirty="0">
                <a:solidFill>
                  <a:srgbClr val="A9D18E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latin typeface="Carlito"/>
                <a:cs typeface="Carlito"/>
              </a:rPr>
              <a:t>them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rlito"/>
                <a:cs typeface="Carlito"/>
              </a:rPr>
              <a:t>Can </a:t>
            </a:r>
            <a:r>
              <a:rPr sz="2800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informed </a:t>
            </a:r>
            <a:r>
              <a:rPr sz="2800" spc="-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theoretical work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linguistics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rlito"/>
                <a:cs typeface="Carlito"/>
              </a:rPr>
              <a:t>Can </a:t>
            </a:r>
            <a:r>
              <a:rPr sz="2800" dirty="0">
                <a:latin typeface="Carlito"/>
                <a:cs typeface="Carlito"/>
              </a:rPr>
              <a:t>be </a:t>
            </a:r>
            <a:r>
              <a:rPr sz="2800" spc="-5" dirty="0">
                <a:latin typeface="Carlito"/>
                <a:cs typeface="Carlito"/>
              </a:rPr>
              <a:t>learned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(kitchen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sink)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0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Often </a:t>
            </a:r>
            <a:r>
              <a:rPr sz="2800" spc="-5" dirty="0">
                <a:latin typeface="Carlito"/>
                <a:cs typeface="Carlito"/>
              </a:rPr>
              <a:t>possible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get </a:t>
            </a:r>
            <a:r>
              <a:rPr sz="2800" spc="-10" dirty="0">
                <a:latin typeface="Carlito"/>
                <a:cs typeface="Carlito"/>
              </a:rPr>
              <a:t>decent performance by </a:t>
            </a:r>
            <a:r>
              <a:rPr sz="2800" spc="-5" dirty="0">
                <a:latin typeface="Carlito"/>
                <a:cs typeface="Carlito"/>
              </a:rPr>
              <a:t>using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fairly </a:t>
            </a:r>
            <a:r>
              <a:rPr sz="2800" spc="-5" dirty="0">
                <a:latin typeface="Carlito"/>
                <a:cs typeface="Carlito"/>
              </a:rPr>
              <a:t>simple and  obvious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features</a:t>
            </a:r>
            <a:endParaRPr sz="2800">
              <a:latin typeface="Carlito"/>
              <a:cs typeface="Carlito"/>
            </a:endParaRPr>
          </a:p>
          <a:p>
            <a:pPr marL="698500" marR="384810" lvl="1" indent="-228600">
              <a:lnSpc>
                <a:spcPct val="90700"/>
              </a:lnSpc>
              <a:spcBef>
                <a:spcPts val="41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rlito"/>
                <a:cs typeface="Carlito"/>
              </a:rPr>
              <a:t>But </a:t>
            </a:r>
            <a:r>
              <a:rPr sz="2800" spc="-10" dirty="0">
                <a:latin typeface="Carlito"/>
                <a:cs typeface="Carlito"/>
              </a:rPr>
              <a:t>sometimes can </a:t>
            </a:r>
            <a:r>
              <a:rPr sz="2800" spc="-20" dirty="0">
                <a:latin typeface="Carlito"/>
                <a:cs typeface="Carlito"/>
              </a:rPr>
              <a:t>get </a:t>
            </a:r>
            <a:r>
              <a:rPr sz="2800" spc="-10" dirty="0">
                <a:latin typeface="Carlito"/>
                <a:cs typeface="Carlito"/>
              </a:rPr>
              <a:t>significant </a:t>
            </a:r>
            <a:r>
              <a:rPr sz="2800" spc="-15" dirty="0">
                <a:latin typeface="Carlito"/>
                <a:cs typeface="Carlito"/>
              </a:rPr>
              <a:t>gains </a:t>
            </a:r>
            <a:r>
              <a:rPr sz="2800" spc="-10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using </a:t>
            </a:r>
            <a:r>
              <a:rPr sz="2800" spc="-15" dirty="0">
                <a:latin typeface="Carlito"/>
                <a:cs typeface="Carlito"/>
              </a:rPr>
              <a:t>carefully  </a:t>
            </a:r>
            <a:r>
              <a:rPr sz="2800" spc="-10" dirty="0">
                <a:latin typeface="Carlito"/>
                <a:cs typeface="Carlito"/>
              </a:rPr>
              <a:t>constructed </a:t>
            </a:r>
            <a:r>
              <a:rPr sz="2800" spc="-25" dirty="0">
                <a:latin typeface="Carlito"/>
                <a:cs typeface="Carlito"/>
              </a:rPr>
              <a:t>features </a:t>
            </a:r>
            <a:r>
              <a:rPr sz="2800" spc="-5" dirty="0">
                <a:latin typeface="Carlito"/>
                <a:cs typeface="Carlito"/>
              </a:rPr>
              <a:t>based on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thorough understanding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10" dirty="0">
                <a:latin typeface="Carlito"/>
                <a:cs typeface="Carlito"/>
              </a:rPr>
              <a:t>task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501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POS/NEG </a:t>
            </a:r>
            <a:r>
              <a:rPr spc="-240" dirty="0"/>
              <a:t>classification </a:t>
            </a:r>
            <a:r>
              <a:rPr spc="-190" dirty="0"/>
              <a:t>of</a:t>
            </a:r>
            <a:r>
              <a:rPr spc="-515" dirty="0"/>
              <a:t> </a:t>
            </a:r>
            <a:r>
              <a:rPr spc="-229" dirty="0"/>
              <a:t>reviews</a:t>
            </a:r>
          </a:p>
        </p:txBody>
      </p:sp>
      <p:sp>
        <p:nvSpPr>
          <p:cNvPr id="3" name="object 3"/>
          <p:cNvSpPr/>
          <p:nvPr/>
        </p:nvSpPr>
        <p:spPr>
          <a:xfrm>
            <a:off x="708337" y="1781212"/>
            <a:ext cx="5235262" cy="121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337" y="1781213"/>
            <a:ext cx="5235575" cy="1219200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91440" marR="158115">
              <a:lnSpc>
                <a:spcPct val="99400"/>
              </a:lnSpc>
              <a:spcBef>
                <a:spcPts val="1465"/>
              </a:spcBef>
            </a:pPr>
            <a:r>
              <a:rPr sz="1800" spc="-5" dirty="0">
                <a:latin typeface="Carlito"/>
                <a:cs typeface="Carlito"/>
              </a:rPr>
              <a:t>An </a:t>
            </a:r>
            <a:r>
              <a:rPr sz="1800" spc="-15" dirty="0">
                <a:latin typeface="Carlito"/>
                <a:cs typeface="Carlito"/>
              </a:rPr>
              <a:t>excellent restaurant.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food was </a:t>
            </a:r>
            <a:r>
              <a:rPr sz="1800" spc="-5" dirty="0">
                <a:latin typeface="Carlito"/>
                <a:cs typeface="Carlito"/>
              </a:rPr>
              <a:t>wonderful, the  service friendly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attentive,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atmosphere  warm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homey.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8337" y="3090925"/>
            <a:ext cx="5235262" cy="338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8337" y="3090926"/>
            <a:ext cx="5235575" cy="3386454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177165">
              <a:lnSpc>
                <a:spcPct val="99800"/>
              </a:lnSpc>
              <a:spcBef>
                <a:spcPts val="265"/>
              </a:spcBef>
            </a:pPr>
            <a:r>
              <a:rPr sz="1800" dirty="0">
                <a:latin typeface="Carlito"/>
                <a:cs typeface="Carlito"/>
              </a:rPr>
              <a:t>But </a:t>
            </a:r>
            <a:r>
              <a:rPr sz="1800" spc="-20" dirty="0">
                <a:latin typeface="Carlito"/>
                <a:cs typeface="Carlito"/>
              </a:rPr>
              <a:t>my </a:t>
            </a:r>
            <a:r>
              <a:rPr sz="1800" spc="-10" dirty="0">
                <a:latin typeface="Carlito"/>
                <a:cs typeface="Carlito"/>
              </a:rPr>
              <a:t>steak </a:t>
            </a:r>
            <a:r>
              <a:rPr sz="1800" dirty="0">
                <a:latin typeface="Carlito"/>
                <a:cs typeface="Carlito"/>
              </a:rPr>
              <a:t>had a </a:t>
            </a:r>
            <a:r>
              <a:rPr sz="1800" spc="-10" dirty="0">
                <a:latin typeface="Carlito"/>
                <a:cs typeface="Carlito"/>
              </a:rPr>
              <a:t>funny </a:t>
            </a:r>
            <a:r>
              <a:rPr sz="1800" spc="-15" dirty="0">
                <a:latin typeface="Carlito"/>
                <a:cs typeface="Carlito"/>
              </a:rPr>
              <a:t>taste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it. </a:t>
            </a:r>
            <a:r>
              <a:rPr sz="1800" dirty="0">
                <a:latin typeface="Carlito"/>
                <a:cs typeface="Carlito"/>
              </a:rPr>
              <a:t>I cut a piece and  </a:t>
            </a:r>
            <a:r>
              <a:rPr sz="1800" spc="-15" dirty="0">
                <a:latin typeface="Carlito"/>
                <a:cs typeface="Carlito"/>
              </a:rPr>
              <a:t>ate </a:t>
            </a:r>
            <a:r>
              <a:rPr sz="1800" spc="-5" dirty="0">
                <a:latin typeface="Carlito"/>
                <a:cs typeface="Carlito"/>
              </a:rPr>
              <a:t>it thinking that they must </a:t>
            </a:r>
            <a:r>
              <a:rPr sz="1800" dirty="0">
                <a:latin typeface="Carlito"/>
                <a:cs typeface="Carlito"/>
              </a:rPr>
              <a:t>use a </a:t>
            </a:r>
            <a:r>
              <a:rPr sz="1800" spc="-5" dirty="0">
                <a:latin typeface="Carlito"/>
                <a:cs typeface="Carlito"/>
              </a:rPr>
              <a:t>very </a:t>
            </a:r>
            <a:r>
              <a:rPr sz="1800" spc="-15" dirty="0">
                <a:latin typeface="Carlito"/>
                <a:cs typeface="Carlito"/>
              </a:rPr>
              <a:t>strange  </a:t>
            </a:r>
            <a:r>
              <a:rPr sz="1800" dirty="0">
                <a:latin typeface="Carlito"/>
                <a:cs typeface="Carlito"/>
              </a:rPr>
              <a:t>seasoning, I </a:t>
            </a:r>
            <a:r>
              <a:rPr sz="1800" spc="-5" dirty="0">
                <a:latin typeface="Carlito"/>
                <a:cs typeface="Carlito"/>
              </a:rPr>
              <a:t>tried </a:t>
            </a:r>
            <a:r>
              <a:rPr sz="1800" dirty="0">
                <a:latin typeface="Carlito"/>
                <a:cs typeface="Carlito"/>
              </a:rPr>
              <a:t>2 </a:t>
            </a: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spc="-5" dirty="0">
                <a:latin typeface="Carlito"/>
                <a:cs typeface="Carlito"/>
              </a:rPr>
              <a:t>bites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just </a:t>
            </a:r>
            <a:r>
              <a:rPr sz="1800" spc="-5" dirty="0">
                <a:latin typeface="Carlito"/>
                <a:cs typeface="Carlito"/>
              </a:rPr>
              <a:t>didn’t </a:t>
            </a:r>
            <a:r>
              <a:rPr sz="1800" spc="-20" dirty="0">
                <a:latin typeface="Carlito"/>
                <a:cs typeface="Carlito"/>
              </a:rPr>
              <a:t>like </a:t>
            </a:r>
            <a:r>
              <a:rPr sz="1800" spc="-5" dirty="0">
                <a:latin typeface="Carlito"/>
                <a:cs typeface="Carlito"/>
              </a:rPr>
              <a:t>it…  </a:t>
            </a:r>
            <a:r>
              <a:rPr sz="1800" dirty="0">
                <a:latin typeface="Carlito"/>
                <a:cs typeface="Carlito"/>
              </a:rPr>
              <a:t>I </a:t>
            </a:r>
            <a:r>
              <a:rPr sz="1800" spc="-5" dirty="0">
                <a:latin typeface="Carlito"/>
                <a:cs typeface="Carlito"/>
              </a:rPr>
              <a:t>could smell 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steak was </a:t>
            </a:r>
            <a:r>
              <a:rPr sz="1800" spc="-5" dirty="0">
                <a:latin typeface="Carlito"/>
                <a:cs typeface="Carlito"/>
              </a:rPr>
              <a:t>spoiled… </a:t>
            </a:r>
            <a:r>
              <a:rPr sz="1800" spc="-20" dirty="0">
                <a:latin typeface="Carlito"/>
                <a:cs typeface="Carlito"/>
              </a:rPr>
              <a:t>Well  </a:t>
            </a:r>
            <a:r>
              <a:rPr sz="1800" spc="-5" dirty="0">
                <a:latin typeface="Carlito"/>
                <a:cs typeface="Carlito"/>
              </a:rPr>
              <a:t>needless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say </a:t>
            </a:r>
            <a:r>
              <a:rPr sz="1800" dirty="0">
                <a:latin typeface="Carlito"/>
                <a:cs typeface="Carlito"/>
              </a:rPr>
              <a:t>i </a:t>
            </a:r>
            <a:r>
              <a:rPr sz="1800" spc="-5" dirty="0">
                <a:latin typeface="Carlito"/>
                <a:cs typeface="Carlito"/>
              </a:rPr>
              <a:t>did </a:t>
            </a:r>
            <a:r>
              <a:rPr sz="1800" dirty="0">
                <a:latin typeface="Carlito"/>
                <a:cs typeface="Carlito"/>
              </a:rPr>
              <a:t>not </a:t>
            </a:r>
            <a:r>
              <a:rPr sz="1800" spc="-5" dirty="0">
                <a:latin typeface="Carlito"/>
                <a:cs typeface="Carlito"/>
              </a:rPr>
              <a:t>eat it, </a:t>
            </a:r>
            <a:r>
              <a:rPr sz="1800" dirty="0">
                <a:latin typeface="Carlito"/>
                <a:cs typeface="Carlito"/>
              </a:rPr>
              <a:t>and i </a:t>
            </a:r>
            <a:r>
              <a:rPr sz="1800" spc="-10" dirty="0">
                <a:latin typeface="Carlito"/>
                <a:cs typeface="Carlito"/>
              </a:rPr>
              <a:t>sat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waited 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20" dirty="0">
                <a:latin typeface="Carlito"/>
                <a:cs typeface="Carlito"/>
              </a:rPr>
              <a:t>my </a:t>
            </a:r>
            <a:r>
              <a:rPr sz="1800" spc="-5" dirty="0">
                <a:latin typeface="Carlito"/>
                <a:cs typeface="Carlito"/>
              </a:rPr>
              <a:t>daughter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ﬁnish </a:t>
            </a:r>
            <a:r>
              <a:rPr sz="1800" dirty="0">
                <a:latin typeface="Carlito"/>
                <a:cs typeface="Carlito"/>
              </a:rPr>
              <a:t>her </a:t>
            </a:r>
            <a:r>
              <a:rPr sz="1800" spc="-5" dirty="0">
                <a:latin typeface="Carlito"/>
                <a:cs typeface="Carlito"/>
              </a:rPr>
              <a:t>meal. When she </a:t>
            </a:r>
            <a:r>
              <a:rPr sz="1800" spc="-10" dirty="0">
                <a:latin typeface="Carlito"/>
                <a:cs typeface="Carlito"/>
              </a:rPr>
              <a:t>was  </a:t>
            </a:r>
            <a:r>
              <a:rPr sz="1800" dirty="0">
                <a:latin typeface="Carlito"/>
                <a:cs typeface="Carlito"/>
              </a:rPr>
              <a:t>done </a:t>
            </a:r>
            <a:r>
              <a:rPr sz="1800" spc="-10" dirty="0">
                <a:latin typeface="Carlito"/>
                <a:cs typeface="Carlito"/>
              </a:rPr>
              <a:t>we went to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front </a:t>
            </a:r>
            <a:r>
              <a:rPr sz="1800" spc="-10" dirty="0">
                <a:latin typeface="Carlito"/>
                <a:cs typeface="Carlito"/>
              </a:rPr>
              <a:t>counter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waited again 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our </a:t>
            </a:r>
            <a:r>
              <a:rPr sz="1800" spc="-10" dirty="0">
                <a:latin typeface="Carlito"/>
                <a:cs typeface="Carlito"/>
              </a:rPr>
              <a:t>waitress to </a:t>
            </a:r>
            <a:r>
              <a:rPr sz="1800" spc="-5" dirty="0">
                <a:latin typeface="Carlito"/>
                <a:cs typeface="Carlito"/>
              </a:rPr>
              <a:t>ﬁnally come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tally </a:t>
            </a:r>
            <a:r>
              <a:rPr sz="1800" dirty="0">
                <a:latin typeface="Carlito"/>
                <a:cs typeface="Carlito"/>
              </a:rPr>
              <a:t>up our bill (I  </a:t>
            </a:r>
            <a:r>
              <a:rPr sz="1800" spc="-10" dirty="0">
                <a:latin typeface="Carlito"/>
                <a:cs typeface="Carlito"/>
              </a:rPr>
              <a:t>was feeling </a:t>
            </a:r>
            <a:r>
              <a:rPr sz="1800" spc="-5" dirty="0">
                <a:latin typeface="Carlito"/>
                <a:cs typeface="Carlito"/>
              </a:rPr>
              <a:t>kind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invisible). </a:t>
            </a: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15" dirty="0">
                <a:latin typeface="Carlito"/>
                <a:cs typeface="Carlito"/>
              </a:rPr>
              <a:t>talked </a:t>
            </a:r>
            <a:r>
              <a:rPr sz="1800" dirty="0">
                <a:latin typeface="Carlito"/>
                <a:cs typeface="Carlito"/>
              </a:rPr>
              <a:t>about </a:t>
            </a:r>
            <a:r>
              <a:rPr sz="1800" spc="-5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steak </a:t>
            </a:r>
            <a:r>
              <a:rPr sz="1800" dirty="0">
                <a:latin typeface="Carlito"/>
                <a:cs typeface="Carlito"/>
              </a:rPr>
              <a:t>and I </a:t>
            </a:r>
            <a:r>
              <a:rPr sz="1800" spc="-15" dirty="0">
                <a:latin typeface="Carlito"/>
                <a:cs typeface="Carlito"/>
              </a:rPr>
              <a:t>asked </a:t>
            </a:r>
            <a:r>
              <a:rPr sz="1800" dirty="0">
                <a:latin typeface="Carlito"/>
                <a:cs typeface="Carlito"/>
              </a:rPr>
              <a:t>her </a:t>
            </a:r>
            <a:r>
              <a:rPr sz="1800" spc="-10" dirty="0">
                <a:latin typeface="Carlito"/>
                <a:cs typeface="Carlito"/>
              </a:rPr>
              <a:t>to have </a:t>
            </a:r>
            <a:r>
              <a:rPr sz="1800" spc="-5" dirty="0">
                <a:latin typeface="Carlito"/>
                <a:cs typeface="Carlito"/>
              </a:rPr>
              <a:t>the cook </a:t>
            </a:r>
            <a:r>
              <a:rPr sz="1800" spc="-15" dirty="0">
                <a:latin typeface="Carlito"/>
                <a:cs typeface="Carlito"/>
              </a:rPr>
              <a:t>taste </a:t>
            </a:r>
            <a:r>
              <a:rPr sz="1800" spc="-5" dirty="0">
                <a:latin typeface="Carlito"/>
                <a:cs typeface="Carlito"/>
              </a:rPr>
              <a:t>it, </a:t>
            </a:r>
            <a:r>
              <a:rPr sz="1800" dirty="0">
                <a:latin typeface="Carlito"/>
                <a:cs typeface="Carlito"/>
              </a:rPr>
              <a:t>and  when he did </a:t>
            </a:r>
            <a:r>
              <a:rPr sz="1800" spc="-1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could see </a:t>
            </a:r>
            <a:r>
              <a:rPr sz="1800" dirty="0">
                <a:latin typeface="Carlito"/>
                <a:cs typeface="Carlito"/>
              </a:rPr>
              <a:t>on his </a:t>
            </a:r>
            <a:r>
              <a:rPr sz="1800" spc="-10" dirty="0">
                <a:latin typeface="Carlito"/>
                <a:cs typeface="Carlito"/>
              </a:rPr>
              <a:t>face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there was  </a:t>
            </a:r>
            <a:r>
              <a:rPr sz="1800" spc="-5" dirty="0">
                <a:latin typeface="Carlito"/>
                <a:cs typeface="Carlito"/>
              </a:rPr>
              <a:t>something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wrong.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3596" y="2028444"/>
            <a:ext cx="3902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solidFill>
                  <a:srgbClr val="4472C4"/>
                </a:solidFill>
                <a:latin typeface="Trebuchet MS"/>
                <a:cs typeface="Trebuchet MS"/>
              </a:rPr>
              <a:t>(an, </a:t>
            </a:r>
            <a:r>
              <a:rPr sz="2000" spc="-150" dirty="0">
                <a:solidFill>
                  <a:srgbClr val="4472C4"/>
                </a:solidFill>
                <a:latin typeface="Trebuchet MS"/>
                <a:cs typeface="Trebuchet MS"/>
              </a:rPr>
              <a:t>excellent, </a:t>
            </a:r>
            <a:r>
              <a:rPr sz="2000" spc="-125" dirty="0">
                <a:solidFill>
                  <a:srgbClr val="4472C4"/>
                </a:solidFill>
                <a:latin typeface="Trebuchet MS"/>
                <a:cs typeface="Trebuchet MS"/>
              </a:rPr>
              <a:t>restaurant, </a:t>
            </a:r>
            <a:r>
              <a:rPr sz="2000" spc="-140" dirty="0">
                <a:solidFill>
                  <a:srgbClr val="4472C4"/>
                </a:solidFill>
                <a:latin typeface="Trebuchet MS"/>
                <a:cs typeface="Trebuchet MS"/>
              </a:rPr>
              <a:t>the,</a:t>
            </a:r>
            <a:r>
              <a:rPr sz="2000" spc="-185" dirty="0">
                <a:solidFill>
                  <a:srgbClr val="4472C4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4472C4"/>
                </a:solidFill>
                <a:latin typeface="Trebuchet MS"/>
                <a:cs typeface="Trebuchet MS"/>
              </a:rPr>
              <a:t>food,…)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3771" y="3454908"/>
            <a:ext cx="4037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4472C4"/>
                </a:solidFill>
                <a:latin typeface="Trebuchet MS"/>
                <a:cs typeface="Trebuchet MS"/>
              </a:rPr>
              <a:t>(but, </a:t>
            </a:r>
            <a:r>
              <a:rPr sz="2000" spc="-210" dirty="0">
                <a:solidFill>
                  <a:srgbClr val="4472C4"/>
                </a:solidFill>
                <a:latin typeface="Trebuchet MS"/>
                <a:cs typeface="Trebuchet MS"/>
              </a:rPr>
              <a:t>my, </a:t>
            </a:r>
            <a:r>
              <a:rPr sz="2000" spc="-135" dirty="0">
                <a:solidFill>
                  <a:srgbClr val="4472C4"/>
                </a:solidFill>
                <a:latin typeface="Trebuchet MS"/>
                <a:cs typeface="Trebuchet MS"/>
              </a:rPr>
              <a:t>steak, </a:t>
            </a:r>
            <a:r>
              <a:rPr sz="2000" spc="-140" dirty="0">
                <a:solidFill>
                  <a:srgbClr val="4472C4"/>
                </a:solidFill>
                <a:latin typeface="Trebuchet MS"/>
                <a:cs typeface="Trebuchet MS"/>
              </a:rPr>
              <a:t>have, </a:t>
            </a:r>
            <a:r>
              <a:rPr sz="2000" spc="-180" dirty="0">
                <a:solidFill>
                  <a:srgbClr val="4472C4"/>
                </a:solidFill>
                <a:latin typeface="Trebuchet MS"/>
                <a:cs typeface="Trebuchet MS"/>
              </a:rPr>
              <a:t>a, </a:t>
            </a:r>
            <a:r>
              <a:rPr sz="2000" spc="-145" dirty="0">
                <a:solidFill>
                  <a:srgbClr val="4472C4"/>
                </a:solidFill>
                <a:latin typeface="Trebuchet MS"/>
                <a:cs typeface="Trebuchet MS"/>
              </a:rPr>
              <a:t>funny, taste, </a:t>
            </a:r>
            <a:r>
              <a:rPr sz="2000" spc="-160" dirty="0">
                <a:solidFill>
                  <a:srgbClr val="4472C4"/>
                </a:solidFill>
                <a:latin typeface="Trebuchet MS"/>
                <a:cs typeface="Trebuchet MS"/>
              </a:rPr>
              <a:t>to,  </a:t>
            </a:r>
            <a:r>
              <a:rPr sz="2000" spc="-170" dirty="0">
                <a:solidFill>
                  <a:srgbClr val="4472C4"/>
                </a:solidFill>
                <a:latin typeface="Trebuchet MS"/>
                <a:cs typeface="Trebuchet MS"/>
              </a:rPr>
              <a:t>it, </a:t>
            </a:r>
            <a:r>
              <a:rPr sz="2000" spc="-160" dirty="0">
                <a:solidFill>
                  <a:srgbClr val="4472C4"/>
                </a:solidFill>
                <a:latin typeface="Trebuchet MS"/>
                <a:cs typeface="Trebuchet MS"/>
              </a:rPr>
              <a:t>I, </a:t>
            </a:r>
            <a:r>
              <a:rPr sz="2000" spc="-145" dirty="0">
                <a:solidFill>
                  <a:srgbClr val="4472C4"/>
                </a:solidFill>
                <a:latin typeface="Trebuchet MS"/>
                <a:cs typeface="Trebuchet MS"/>
              </a:rPr>
              <a:t>cut, </a:t>
            </a:r>
            <a:r>
              <a:rPr sz="2000" spc="-140" dirty="0">
                <a:solidFill>
                  <a:srgbClr val="4472C4"/>
                </a:solidFill>
                <a:latin typeface="Trebuchet MS"/>
                <a:cs typeface="Trebuchet MS"/>
              </a:rPr>
              <a:t>piece,</a:t>
            </a:r>
            <a:r>
              <a:rPr sz="2000" spc="-155" dirty="0">
                <a:solidFill>
                  <a:srgbClr val="4472C4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472C4"/>
                </a:solidFill>
                <a:latin typeface="Trebuchet MS"/>
                <a:cs typeface="Trebuchet MS"/>
              </a:rPr>
              <a:t>and,…)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3771" y="1432052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All 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79127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The classic </a:t>
            </a:r>
            <a:r>
              <a:rPr spc="-55" dirty="0"/>
              <a:t>example: </a:t>
            </a:r>
            <a:r>
              <a:rPr spc="-25" dirty="0"/>
              <a:t>Flipping </a:t>
            </a:r>
            <a:r>
              <a:rPr spc="-40" dirty="0"/>
              <a:t>a</a:t>
            </a:r>
            <a:r>
              <a:rPr spc="114" dirty="0"/>
              <a:t> </a:t>
            </a:r>
            <a:r>
              <a:rPr spc="-30" dirty="0"/>
              <a:t>coin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5355"/>
            <a:ext cx="4964430" cy="36639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0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flip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fair</a:t>
            </a:r>
            <a:r>
              <a:rPr sz="2600" spc="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coin</a:t>
            </a:r>
            <a:endParaRPr sz="2600">
              <a:latin typeface="Carlito"/>
              <a:cs typeface="Carlito"/>
            </a:endParaRPr>
          </a:p>
          <a:p>
            <a:pPr marL="241300" marR="384810" indent="-228600">
              <a:lnSpc>
                <a:spcPts val="2780"/>
              </a:lnSpc>
              <a:spcBef>
                <a:spcPts val="10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What are </a:t>
            </a:r>
            <a:r>
              <a:rPr sz="2600" spc="-5" dirty="0">
                <a:latin typeface="Carlito"/>
                <a:cs typeface="Carlito"/>
              </a:rPr>
              <a:t>the possible </a:t>
            </a:r>
            <a:r>
              <a:rPr sz="2600" spc="-10" dirty="0">
                <a:latin typeface="Carlito"/>
                <a:cs typeface="Carlito"/>
              </a:rPr>
              <a:t>outcomes  </a:t>
            </a:r>
            <a:r>
              <a:rPr sz="2600" spc="-5" dirty="0">
                <a:latin typeface="Carlito"/>
                <a:cs typeface="Carlito"/>
              </a:rPr>
              <a:t>(sample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space)?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Heads (</a:t>
            </a:r>
            <a:r>
              <a:rPr sz="2200" spc="-5" dirty="0">
                <a:solidFill>
                  <a:srgbClr val="ED7D31"/>
                </a:solidFill>
                <a:latin typeface="Carlito"/>
                <a:cs typeface="Carlito"/>
              </a:rPr>
              <a:t>H</a:t>
            </a:r>
            <a:r>
              <a:rPr sz="2200" spc="-5" dirty="0">
                <a:latin typeface="Carlito"/>
                <a:cs typeface="Carlito"/>
              </a:rPr>
              <a:t>)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40" dirty="0">
                <a:latin typeface="Carlito"/>
                <a:cs typeface="Carlito"/>
              </a:rPr>
              <a:t>Tails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(</a:t>
            </a:r>
            <a:r>
              <a:rPr sz="2200" spc="-5" dirty="0">
                <a:solidFill>
                  <a:srgbClr val="ED7D31"/>
                </a:solidFill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)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Either is equally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likely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•"/>
            </a:pPr>
            <a:endParaRPr sz="2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What are </a:t>
            </a:r>
            <a:r>
              <a:rPr sz="2600" spc="-5" dirty="0">
                <a:latin typeface="Carlito"/>
                <a:cs typeface="Carlito"/>
              </a:rPr>
              <a:t>the chances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15" dirty="0">
                <a:latin typeface="Carlito"/>
                <a:cs typeface="Carlito"/>
              </a:rPr>
              <a:t>getting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ED7D31"/>
                </a:solidFill>
                <a:latin typeface="Carlito"/>
                <a:cs typeface="Carlito"/>
              </a:rPr>
              <a:t>H</a:t>
            </a:r>
            <a:r>
              <a:rPr sz="2600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One out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two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ED7D31"/>
                </a:solidFill>
                <a:latin typeface="Carlito"/>
                <a:cs typeface="Carlito"/>
              </a:rPr>
              <a:t>P(H) </a:t>
            </a:r>
            <a:r>
              <a:rPr sz="2200" dirty="0">
                <a:solidFill>
                  <a:srgbClr val="ED7D31"/>
                </a:solidFill>
                <a:latin typeface="Carlito"/>
                <a:cs typeface="Carlito"/>
              </a:rPr>
              <a:t>= ½ = </a:t>
            </a:r>
            <a:r>
              <a:rPr sz="2200" spc="-5" dirty="0">
                <a:solidFill>
                  <a:srgbClr val="ED7D31"/>
                </a:solidFill>
                <a:latin typeface="Carlito"/>
                <a:cs typeface="Carlito"/>
              </a:rPr>
              <a:t>0.5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844676"/>
            <a:ext cx="3895725" cy="389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501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POS/NEG </a:t>
            </a:r>
            <a:r>
              <a:rPr spc="-240" dirty="0"/>
              <a:t>classification </a:t>
            </a:r>
            <a:r>
              <a:rPr spc="-190" dirty="0"/>
              <a:t>of</a:t>
            </a:r>
            <a:r>
              <a:rPr spc="-515" dirty="0"/>
              <a:t> </a:t>
            </a:r>
            <a:r>
              <a:rPr spc="-229" dirty="0"/>
              <a:t>reviews</a:t>
            </a:r>
          </a:p>
        </p:txBody>
      </p:sp>
      <p:sp>
        <p:nvSpPr>
          <p:cNvPr id="3" name="object 3"/>
          <p:cNvSpPr/>
          <p:nvPr/>
        </p:nvSpPr>
        <p:spPr>
          <a:xfrm>
            <a:off x="708337" y="1781212"/>
            <a:ext cx="5235262" cy="121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337" y="1781213"/>
            <a:ext cx="5235575" cy="1219200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91440" marR="158115">
              <a:lnSpc>
                <a:spcPct val="99400"/>
              </a:lnSpc>
              <a:spcBef>
                <a:spcPts val="1465"/>
              </a:spcBef>
            </a:pPr>
            <a:r>
              <a:rPr sz="1800" spc="-5" dirty="0">
                <a:latin typeface="Carlito"/>
                <a:cs typeface="Carlito"/>
              </a:rPr>
              <a:t>An </a:t>
            </a:r>
            <a:r>
              <a:rPr sz="1800" spc="-15" dirty="0">
                <a:latin typeface="Carlito"/>
                <a:cs typeface="Carlito"/>
              </a:rPr>
              <a:t>excellent restaurant.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food was </a:t>
            </a:r>
            <a:r>
              <a:rPr sz="1800" spc="-5" dirty="0">
                <a:latin typeface="Carlito"/>
                <a:cs typeface="Carlito"/>
              </a:rPr>
              <a:t>wonderful, the  service friendly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attentive,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atmosphere  warm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homey.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8337" y="3090925"/>
            <a:ext cx="5235262" cy="338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8337" y="3090926"/>
            <a:ext cx="5235575" cy="3386454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179070">
              <a:lnSpc>
                <a:spcPct val="99800"/>
              </a:lnSpc>
              <a:spcBef>
                <a:spcPts val="265"/>
              </a:spcBef>
            </a:pPr>
            <a:r>
              <a:rPr sz="1800" dirty="0">
                <a:latin typeface="Carlito"/>
                <a:cs typeface="Carlito"/>
              </a:rPr>
              <a:t>But </a:t>
            </a:r>
            <a:r>
              <a:rPr sz="1800" spc="-20" dirty="0">
                <a:latin typeface="Carlito"/>
                <a:cs typeface="Carlito"/>
              </a:rPr>
              <a:t>my </a:t>
            </a:r>
            <a:r>
              <a:rPr sz="1800" spc="-10" dirty="0">
                <a:latin typeface="Carlito"/>
                <a:cs typeface="Carlito"/>
              </a:rPr>
              <a:t>steak </a:t>
            </a:r>
            <a:r>
              <a:rPr sz="1800" dirty="0">
                <a:latin typeface="Carlito"/>
                <a:cs typeface="Carlito"/>
              </a:rPr>
              <a:t>had a </a:t>
            </a:r>
            <a:r>
              <a:rPr sz="1800" spc="-10" dirty="0">
                <a:latin typeface="Carlito"/>
                <a:cs typeface="Carlito"/>
              </a:rPr>
              <a:t>funny </a:t>
            </a:r>
            <a:r>
              <a:rPr sz="1800" spc="-20" dirty="0">
                <a:latin typeface="Carlito"/>
                <a:cs typeface="Carlito"/>
              </a:rPr>
              <a:t>taste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it. </a:t>
            </a:r>
            <a:r>
              <a:rPr sz="1800" dirty="0">
                <a:latin typeface="Carlito"/>
                <a:cs typeface="Carlito"/>
              </a:rPr>
              <a:t>I cut a piece and  </a:t>
            </a:r>
            <a:r>
              <a:rPr sz="1800" spc="-15" dirty="0">
                <a:latin typeface="Carlito"/>
                <a:cs typeface="Carlito"/>
              </a:rPr>
              <a:t>ate </a:t>
            </a:r>
            <a:r>
              <a:rPr sz="1800" spc="-5" dirty="0">
                <a:latin typeface="Carlito"/>
                <a:cs typeface="Carlito"/>
              </a:rPr>
              <a:t>it thinking </a:t>
            </a:r>
            <a:r>
              <a:rPr sz="1800" spc="-10" dirty="0">
                <a:latin typeface="Carlito"/>
                <a:cs typeface="Carlito"/>
              </a:rPr>
              <a:t>that </a:t>
            </a:r>
            <a:r>
              <a:rPr sz="1800" spc="-5" dirty="0">
                <a:latin typeface="Carlito"/>
                <a:cs typeface="Carlito"/>
              </a:rPr>
              <a:t>they </a:t>
            </a:r>
            <a:r>
              <a:rPr sz="1800" spc="-10" dirty="0">
                <a:latin typeface="Carlito"/>
                <a:cs typeface="Carlito"/>
              </a:rPr>
              <a:t>must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very </a:t>
            </a:r>
            <a:r>
              <a:rPr sz="1800" spc="-15" dirty="0">
                <a:latin typeface="Carlito"/>
                <a:cs typeface="Carlito"/>
              </a:rPr>
              <a:t>strange  </a:t>
            </a:r>
            <a:r>
              <a:rPr sz="1800" dirty="0">
                <a:latin typeface="Carlito"/>
                <a:cs typeface="Carlito"/>
              </a:rPr>
              <a:t>seasoning, I </a:t>
            </a:r>
            <a:r>
              <a:rPr sz="1800" spc="-5" dirty="0">
                <a:latin typeface="Carlito"/>
                <a:cs typeface="Carlito"/>
              </a:rPr>
              <a:t>tried </a:t>
            </a:r>
            <a:r>
              <a:rPr sz="1800" dirty="0">
                <a:latin typeface="Carlito"/>
                <a:cs typeface="Carlito"/>
              </a:rPr>
              <a:t>2 </a:t>
            </a:r>
            <a:r>
              <a:rPr sz="1800" spc="-10" dirty="0">
                <a:latin typeface="Carlito"/>
                <a:cs typeface="Carlito"/>
              </a:rPr>
              <a:t>more bites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just </a:t>
            </a:r>
            <a:r>
              <a:rPr sz="1800" spc="-5" dirty="0">
                <a:latin typeface="Carlito"/>
                <a:cs typeface="Carlito"/>
              </a:rPr>
              <a:t>didn’t </a:t>
            </a:r>
            <a:r>
              <a:rPr sz="1800" spc="-20" dirty="0">
                <a:latin typeface="Carlito"/>
                <a:cs typeface="Carlito"/>
              </a:rPr>
              <a:t>like </a:t>
            </a:r>
            <a:r>
              <a:rPr sz="1800" spc="-5" dirty="0">
                <a:latin typeface="Carlito"/>
                <a:cs typeface="Carlito"/>
              </a:rPr>
              <a:t>it…  </a:t>
            </a:r>
            <a:r>
              <a:rPr sz="1800" dirty="0">
                <a:latin typeface="Carlito"/>
                <a:cs typeface="Carlito"/>
              </a:rPr>
              <a:t>I </a:t>
            </a:r>
            <a:r>
              <a:rPr sz="1800" spc="-5" dirty="0">
                <a:latin typeface="Carlito"/>
                <a:cs typeface="Carlito"/>
              </a:rPr>
              <a:t>could smell 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steak was </a:t>
            </a:r>
            <a:r>
              <a:rPr sz="1800" spc="-5" dirty="0">
                <a:latin typeface="Carlito"/>
                <a:cs typeface="Carlito"/>
              </a:rPr>
              <a:t>spoiled… </a:t>
            </a:r>
            <a:r>
              <a:rPr sz="1800" spc="-20" dirty="0">
                <a:latin typeface="Carlito"/>
                <a:cs typeface="Carlito"/>
              </a:rPr>
              <a:t>Well  </a:t>
            </a:r>
            <a:r>
              <a:rPr sz="1800" spc="-5" dirty="0">
                <a:latin typeface="Carlito"/>
                <a:cs typeface="Carlito"/>
              </a:rPr>
              <a:t>needless </a:t>
            </a:r>
            <a:r>
              <a:rPr sz="1800" spc="-15" dirty="0">
                <a:latin typeface="Carlito"/>
                <a:cs typeface="Carlito"/>
              </a:rPr>
              <a:t>to say </a:t>
            </a:r>
            <a:r>
              <a:rPr sz="1800" dirty="0">
                <a:latin typeface="Carlito"/>
                <a:cs typeface="Carlito"/>
              </a:rPr>
              <a:t>i </a:t>
            </a:r>
            <a:r>
              <a:rPr sz="1800" spc="-5" dirty="0">
                <a:latin typeface="Carlito"/>
                <a:cs typeface="Carlito"/>
              </a:rPr>
              <a:t>did </a:t>
            </a:r>
            <a:r>
              <a:rPr sz="1800" dirty="0">
                <a:latin typeface="Carlito"/>
                <a:cs typeface="Carlito"/>
              </a:rPr>
              <a:t>not </a:t>
            </a:r>
            <a:r>
              <a:rPr sz="1800" spc="-10" dirty="0">
                <a:latin typeface="Carlito"/>
                <a:cs typeface="Carlito"/>
              </a:rPr>
              <a:t>eat </a:t>
            </a:r>
            <a:r>
              <a:rPr sz="1800" spc="-5" dirty="0">
                <a:latin typeface="Carlito"/>
                <a:cs typeface="Carlito"/>
              </a:rPr>
              <a:t>it, </a:t>
            </a:r>
            <a:r>
              <a:rPr sz="1800" dirty="0">
                <a:latin typeface="Carlito"/>
                <a:cs typeface="Carlito"/>
              </a:rPr>
              <a:t>and i </a:t>
            </a:r>
            <a:r>
              <a:rPr sz="1800" spc="-10" dirty="0">
                <a:latin typeface="Carlito"/>
                <a:cs typeface="Carlito"/>
              </a:rPr>
              <a:t>sat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waited 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20" dirty="0">
                <a:latin typeface="Carlito"/>
                <a:cs typeface="Carlito"/>
              </a:rPr>
              <a:t>my </a:t>
            </a:r>
            <a:r>
              <a:rPr sz="1800" spc="-5" dirty="0">
                <a:latin typeface="Carlito"/>
                <a:cs typeface="Carlito"/>
              </a:rPr>
              <a:t>daughter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finish </a:t>
            </a:r>
            <a:r>
              <a:rPr sz="1800" dirty="0">
                <a:latin typeface="Carlito"/>
                <a:cs typeface="Carlito"/>
              </a:rPr>
              <a:t>her </a:t>
            </a:r>
            <a:r>
              <a:rPr sz="1800" spc="-5" dirty="0">
                <a:latin typeface="Carlito"/>
                <a:cs typeface="Carlito"/>
              </a:rPr>
              <a:t>meal. </a:t>
            </a: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5" dirty="0">
                <a:latin typeface="Carlito"/>
                <a:cs typeface="Carlito"/>
              </a:rPr>
              <a:t>she </a:t>
            </a:r>
            <a:r>
              <a:rPr sz="1800" spc="-10" dirty="0">
                <a:latin typeface="Carlito"/>
                <a:cs typeface="Carlito"/>
              </a:rPr>
              <a:t>was  </a:t>
            </a:r>
            <a:r>
              <a:rPr sz="1800" dirty="0">
                <a:latin typeface="Carlito"/>
                <a:cs typeface="Carlito"/>
              </a:rPr>
              <a:t>done </a:t>
            </a:r>
            <a:r>
              <a:rPr sz="1800" spc="-10" dirty="0">
                <a:latin typeface="Carlito"/>
                <a:cs typeface="Carlito"/>
              </a:rPr>
              <a:t>we went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front counter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waited again 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our </a:t>
            </a:r>
            <a:r>
              <a:rPr sz="1800" spc="-10" dirty="0">
                <a:latin typeface="Carlito"/>
                <a:cs typeface="Carlito"/>
              </a:rPr>
              <a:t>waitress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finally come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tally </a:t>
            </a:r>
            <a:r>
              <a:rPr sz="1800" dirty="0">
                <a:latin typeface="Carlito"/>
                <a:cs typeface="Carlito"/>
              </a:rPr>
              <a:t>up our </a:t>
            </a:r>
            <a:r>
              <a:rPr sz="1800" spc="-5" dirty="0">
                <a:latin typeface="Carlito"/>
                <a:cs typeface="Carlito"/>
              </a:rPr>
              <a:t>bill </a:t>
            </a:r>
            <a:r>
              <a:rPr sz="1800" dirty="0">
                <a:latin typeface="Carlito"/>
                <a:cs typeface="Carlito"/>
              </a:rPr>
              <a:t>(I  </a:t>
            </a:r>
            <a:r>
              <a:rPr sz="1800" spc="-10" dirty="0">
                <a:latin typeface="Carlito"/>
                <a:cs typeface="Carlito"/>
              </a:rPr>
              <a:t>was feeling </a:t>
            </a:r>
            <a:r>
              <a:rPr sz="1800" spc="-5" dirty="0">
                <a:latin typeface="Carlito"/>
                <a:cs typeface="Carlito"/>
              </a:rPr>
              <a:t>kind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5" dirty="0">
                <a:latin typeface="Carlito"/>
                <a:cs typeface="Carlito"/>
              </a:rPr>
              <a:t>invisible). </a:t>
            </a: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20" dirty="0">
                <a:latin typeface="Carlito"/>
                <a:cs typeface="Carlito"/>
              </a:rPr>
              <a:t>talked </a:t>
            </a:r>
            <a:r>
              <a:rPr sz="1800" dirty="0">
                <a:latin typeface="Carlito"/>
                <a:cs typeface="Carlito"/>
              </a:rPr>
              <a:t>about the  </a:t>
            </a:r>
            <a:r>
              <a:rPr sz="1800" spc="-10" dirty="0">
                <a:latin typeface="Carlito"/>
                <a:cs typeface="Carlito"/>
              </a:rPr>
              <a:t>steak </a:t>
            </a:r>
            <a:r>
              <a:rPr sz="1800" dirty="0">
                <a:latin typeface="Carlito"/>
                <a:cs typeface="Carlito"/>
              </a:rPr>
              <a:t>and I </a:t>
            </a:r>
            <a:r>
              <a:rPr sz="1800" spc="-15" dirty="0">
                <a:latin typeface="Carlito"/>
                <a:cs typeface="Carlito"/>
              </a:rPr>
              <a:t>asked </a:t>
            </a:r>
            <a:r>
              <a:rPr sz="1800" dirty="0">
                <a:latin typeface="Carlito"/>
                <a:cs typeface="Carlito"/>
              </a:rPr>
              <a:t>her </a:t>
            </a:r>
            <a:r>
              <a:rPr sz="1800" spc="-15" dirty="0">
                <a:latin typeface="Carlito"/>
                <a:cs typeface="Carlito"/>
              </a:rPr>
              <a:t>to have </a:t>
            </a:r>
            <a:r>
              <a:rPr sz="1800" spc="-5" dirty="0">
                <a:latin typeface="Carlito"/>
                <a:cs typeface="Carlito"/>
              </a:rPr>
              <a:t>the cook </a:t>
            </a:r>
            <a:r>
              <a:rPr sz="1800" spc="-15" dirty="0">
                <a:latin typeface="Carlito"/>
                <a:cs typeface="Carlito"/>
              </a:rPr>
              <a:t>taste </a:t>
            </a:r>
            <a:r>
              <a:rPr sz="1800" spc="-5" dirty="0">
                <a:latin typeface="Carlito"/>
                <a:cs typeface="Carlito"/>
              </a:rPr>
              <a:t>it, </a:t>
            </a:r>
            <a:r>
              <a:rPr sz="1800" dirty="0">
                <a:latin typeface="Carlito"/>
                <a:cs typeface="Carlito"/>
              </a:rPr>
              <a:t>and  when he did </a:t>
            </a:r>
            <a:r>
              <a:rPr sz="1800" spc="-1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could see </a:t>
            </a:r>
            <a:r>
              <a:rPr sz="1800" dirty="0">
                <a:latin typeface="Carlito"/>
                <a:cs typeface="Carlito"/>
              </a:rPr>
              <a:t>on his </a:t>
            </a:r>
            <a:r>
              <a:rPr sz="1800" spc="-10" dirty="0">
                <a:latin typeface="Carlito"/>
                <a:cs typeface="Carlito"/>
              </a:rPr>
              <a:t>face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there was  </a:t>
            </a:r>
            <a:r>
              <a:rPr sz="1800" spc="-5" dirty="0">
                <a:latin typeface="Carlito"/>
                <a:cs typeface="Carlito"/>
              </a:rPr>
              <a:t>something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wrong.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38288" y="4702123"/>
            <a:ext cx="2825750" cy="1934210"/>
            <a:chOff x="7638288" y="4702123"/>
            <a:chExt cx="2825750" cy="1934210"/>
          </a:xfrm>
        </p:grpSpPr>
        <p:sp>
          <p:nvSpPr>
            <p:cNvPr id="8" name="object 8"/>
            <p:cNvSpPr/>
            <p:nvPr/>
          </p:nvSpPr>
          <p:spPr>
            <a:xfrm>
              <a:off x="7641463" y="4705299"/>
              <a:ext cx="2819399" cy="19278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41463" y="4705298"/>
              <a:ext cx="2819400" cy="1927860"/>
            </a:xfrm>
            <a:custGeom>
              <a:avLst/>
              <a:gdLst/>
              <a:ahLst/>
              <a:cxnLst/>
              <a:rect l="l" t="t" r="r" b="b"/>
              <a:pathLst>
                <a:path w="2819400" h="1927859">
                  <a:moveTo>
                    <a:pt x="0" y="721365"/>
                  </a:moveTo>
                  <a:lnTo>
                    <a:pt x="4902" y="672734"/>
                  </a:lnTo>
                  <a:lnTo>
                    <a:pt x="18962" y="627438"/>
                  </a:lnTo>
                  <a:lnTo>
                    <a:pt x="41211" y="586449"/>
                  </a:lnTo>
                  <a:lnTo>
                    <a:pt x="70676" y="550736"/>
                  </a:lnTo>
                  <a:lnTo>
                    <a:pt x="106389" y="521271"/>
                  </a:lnTo>
                  <a:lnTo>
                    <a:pt x="147378" y="499023"/>
                  </a:lnTo>
                  <a:lnTo>
                    <a:pt x="192673" y="484962"/>
                  </a:lnTo>
                  <a:lnTo>
                    <a:pt x="241305" y="480060"/>
                  </a:lnTo>
                  <a:lnTo>
                    <a:pt x="469900" y="480060"/>
                  </a:lnTo>
                  <a:lnTo>
                    <a:pt x="783962" y="0"/>
                  </a:lnTo>
                  <a:lnTo>
                    <a:pt x="1174750" y="480060"/>
                  </a:lnTo>
                  <a:lnTo>
                    <a:pt x="2578091" y="480060"/>
                  </a:lnTo>
                  <a:lnTo>
                    <a:pt x="2626723" y="484962"/>
                  </a:lnTo>
                  <a:lnTo>
                    <a:pt x="2672019" y="499023"/>
                  </a:lnTo>
                  <a:lnTo>
                    <a:pt x="2713009" y="521271"/>
                  </a:lnTo>
                  <a:lnTo>
                    <a:pt x="2748722" y="550736"/>
                  </a:lnTo>
                  <a:lnTo>
                    <a:pt x="2778189" y="586449"/>
                  </a:lnTo>
                  <a:lnTo>
                    <a:pt x="2800438" y="627438"/>
                  </a:lnTo>
                  <a:lnTo>
                    <a:pt x="2814498" y="672734"/>
                  </a:lnTo>
                  <a:lnTo>
                    <a:pt x="2819401" y="721365"/>
                  </a:lnTo>
                  <a:lnTo>
                    <a:pt x="2819401" y="1083309"/>
                  </a:lnTo>
                  <a:lnTo>
                    <a:pt x="2819401" y="1686560"/>
                  </a:lnTo>
                  <a:lnTo>
                    <a:pt x="2814498" y="1735189"/>
                  </a:lnTo>
                  <a:lnTo>
                    <a:pt x="2800438" y="1780483"/>
                  </a:lnTo>
                  <a:lnTo>
                    <a:pt x="2778189" y="1821471"/>
                  </a:lnTo>
                  <a:lnTo>
                    <a:pt x="2748722" y="1857183"/>
                  </a:lnTo>
                  <a:lnTo>
                    <a:pt x="2713009" y="1886649"/>
                  </a:lnTo>
                  <a:lnTo>
                    <a:pt x="2672019" y="1908897"/>
                  </a:lnTo>
                  <a:lnTo>
                    <a:pt x="2626723" y="1922958"/>
                  </a:lnTo>
                  <a:lnTo>
                    <a:pt x="2578091" y="1927861"/>
                  </a:lnTo>
                  <a:lnTo>
                    <a:pt x="1174750" y="1927861"/>
                  </a:lnTo>
                  <a:lnTo>
                    <a:pt x="469900" y="1927861"/>
                  </a:lnTo>
                  <a:lnTo>
                    <a:pt x="241305" y="1927861"/>
                  </a:lnTo>
                  <a:lnTo>
                    <a:pt x="192673" y="1922958"/>
                  </a:lnTo>
                  <a:lnTo>
                    <a:pt x="147378" y="1908897"/>
                  </a:lnTo>
                  <a:lnTo>
                    <a:pt x="106389" y="1886649"/>
                  </a:lnTo>
                  <a:lnTo>
                    <a:pt x="70676" y="1857183"/>
                  </a:lnTo>
                  <a:lnTo>
                    <a:pt x="41211" y="1821471"/>
                  </a:lnTo>
                  <a:lnTo>
                    <a:pt x="18962" y="1780483"/>
                  </a:lnTo>
                  <a:lnTo>
                    <a:pt x="4902" y="1735189"/>
                  </a:lnTo>
                  <a:lnTo>
                    <a:pt x="0" y="1686560"/>
                  </a:lnTo>
                  <a:lnTo>
                    <a:pt x="0" y="1083309"/>
                  </a:lnTo>
                  <a:lnTo>
                    <a:pt x="0" y="721359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53593" y="1705761"/>
            <a:ext cx="4104004" cy="481393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just </a:t>
            </a:r>
            <a:r>
              <a:rPr sz="1800" spc="-5" dirty="0">
                <a:latin typeface="Carlito"/>
                <a:cs typeface="Carlito"/>
              </a:rPr>
              <a:t>the sentiment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</a:t>
            </a:r>
            <a:endParaRPr sz="1800">
              <a:latin typeface="Carlito"/>
              <a:cs typeface="Carlito"/>
            </a:endParaRPr>
          </a:p>
          <a:p>
            <a:pPr marL="12700" marR="997585">
              <a:lnSpc>
                <a:spcPct val="100000"/>
              </a:lnSpc>
              <a:spcBef>
                <a:spcPts val="835"/>
              </a:spcBef>
            </a:pPr>
            <a:r>
              <a:rPr sz="2000" spc="-150" dirty="0">
                <a:solidFill>
                  <a:srgbClr val="4472C4"/>
                </a:solidFill>
                <a:latin typeface="Trebuchet MS"/>
                <a:cs typeface="Trebuchet MS"/>
              </a:rPr>
              <a:t>(excellent, </a:t>
            </a:r>
            <a:r>
              <a:rPr sz="2000" spc="-110" dirty="0">
                <a:solidFill>
                  <a:srgbClr val="4472C4"/>
                </a:solidFill>
                <a:latin typeface="Trebuchet MS"/>
                <a:cs typeface="Trebuchet MS"/>
              </a:rPr>
              <a:t>wonderful, </a:t>
            </a:r>
            <a:r>
              <a:rPr sz="2000" spc="-145" dirty="0">
                <a:solidFill>
                  <a:srgbClr val="4472C4"/>
                </a:solidFill>
                <a:latin typeface="Trebuchet MS"/>
                <a:cs typeface="Trebuchet MS"/>
              </a:rPr>
              <a:t>friendly,  </a:t>
            </a:r>
            <a:r>
              <a:rPr sz="2000" spc="-140" dirty="0">
                <a:solidFill>
                  <a:srgbClr val="4472C4"/>
                </a:solidFill>
                <a:latin typeface="Trebuchet MS"/>
                <a:cs typeface="Trebuchet MS"/>
              </a:rPr>
              <a:t>attentive, </a:t>
            </a:r>
            <a:r>
              <a:rPr sz="2000" spc="-130" dirty="0">
                <a:solidFill>
                  <a:srgbClr val="4472C4"/>
                </a:solidFill>
                <a:latin typeface="Trebuchet MS"/>
                <a:cs typeface="Trebuchet MS"/>
              </a:rPr>
              <a:t>warm,</a:t>
            </a:r>
            <a:r>
              <a:rPr sz="2000" spc="-180" dirty="0">
                <a:solidFill>
                  <a:srgbClr val="4472C4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4472C4"/>
                </a:solidFill>
                <a:latin typeface="Trebuchet MS"/>
                <a:cs typeface="Trebuchet MS"/>
              </a:rPr>
              <a:t>homey,…)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ts val="2090"/>
              </a:lnSpc>
            </a:pP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task </a:t>
            </a:r>
            <a:r>
              <a:rPr sz="1800" spc="-5" dirty="0">
                <a:latin typeface="Carlito"/>
                <a:cs typeface="Carlito"/>
              </a:rPr>
              <a:t>speciﬁc </a:t>
            </a:r>
            <a:r>
              <a:rPr sz="1800" spc="-15" dirty="0">
                <a:latin typeface="Carlito"/>
                <a:cs typeface="Carlito"/>
              </a:rPr>
              <a:t>features, </a:t>
            </a:r>
            <a:r>
              <a:rPr sz="1800" spc="-5" dirty="0">
                <a:latin typeface="Carlito"/>
                <a:cs typeface="Carlito"/>
              </a:rPr>
              <a:t>i.e., </a:t>
            </a:r>
            <a:r>
              <a:rPr sz="1800" spc="-10" dirty="0">
                <a:latin typeface="Carlito"/>
                <a:cs typeface="Carlito"/>
              </a:rPr>
              <a:t>complex </a:t>
            </a:r>
            <a:r>
              <a:rPr sz="1800" spc="-15" dirty="0">
                <a:latin typeface="Carlito"/>
                <a:cs typeface="Carlito"/>
              </a:rPr>
              <a:t>word  </a:t>
            </a:r>
            <a:r>
              <a:rPr sz="1800" spc="-5" dirty="0">
                <a:latin typeface="Carlito"/>
                <a:cs typeface="Carlito"/>
              </a:rPr>
              <a:t>combinations:</a:t>
            </a:r>
            <a:endParaRPr sz="1800">
              <a:latin typeface="Carlito"/>
              <a:cs typeface="Carlito"/>
            </a:endParaRPr>
          </a:p>
          <a:p>
            <a:pPr marL="12700" marR="217170">
              <a:lnSpc>
                <a:spcPct val="100000"/>
              </a:lnSpc>
              <a:spcBef>
                <a:spcPts val="484"/>
              </a:spcBef>
            </a:pPr>
            <a:r>
              <a:rPr sz="2000" spc="-95" dirty="0">
                <a:solidFill>
                  <a:srgbClr val="4472C4"/>
                </a:solidFill>
                <a:latin typeface="Trebuchet MS"/>
                <a:cs typeface="Trebuchet MS"/>
              </a:rPr>
              <a:t>(strange_seasoning, </a:t>
            </a:r>
            <a:r>
              <a:rPr sz="2000" spc="-125" dirty="0">
                <a:solidFill>
                  <a:srgbClr val="4472C4"/>
                </a:solidFill>
                <a:latin typeface="Trebuchet MS"/>
                <a:cs typeface="Trebuchet MS"/>
              </a:rPr>
              <a:t>not_like,  </a:t>
            </a:r>
            <a:r>
              <a:rPr sz="2000" spc="-110" dirty="0">
                <a:solidFill>
                  <a:srgbClr val="4472C4"/>
                </a:solidFill>
                <a:latin typeface="Trebuchet MS"/>
                <a:cs typeface="Trebuchet MS"/>
              </a:rPr>
              <a:t>needless_to_say, </a:t>
            </a:r>
            <a:r>
              <a:rPr sz="2000" spc="-114" dirty="0">
                <a:solidFill>
                  <a:srgbClr val="4472C4"/>
                </a:solidFill>
                <a:latin typeface="Trebuchet MS"/>
                <a:cs typeface="Trebuchet MS"/>
              </a:rPr>
              <a:t>not_eat, </a:t>
            </a:r>
            <a:r>
              <a:rPr sz="2000" spc="-120" dirty="0">
                <a:solidFill>
                  <a:srgbClr val="4472C4"/>
                </a:solidFill>
                <a:latin typeface="Trebuchet MS"/>
                <a:cs typeface="Trebuchet MS"/>
              </a:rPr>
              <a:t>wait_again,  ﬁnally_come,</a:t>
            </a:r>
            <a:r>
              <a:rPr sz="2000" spc="-160" dirty="0">
                <a:solidFill>
                  <a:srgbClr val="4472C4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4472C4"/>
                </a:solidFill>
                <a:latin typeface="Trebuchet MS"/>
                <a:cs typeface="Trebuchet MS"/>
              </a:rPr>
              <a:t>…)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rebuchet MS"/>
              <a:cs typeface="Trebuchet MS"/>
            </a:endParaRPr>
          </a:p>
          <a:p>
            <a:pPr marL="1249680" marR="110553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Lexical resources  N-grams</a:t>
            </a:r>
            <a:endParaRPr sz="2000">
              <a:latin typeface="Carlito"/>
              <a:cs typeface="Carlito"/>
            </a:endParaRPr>
          </a:p>
          <a:p>
            <a:pPr marL="12496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Length </a:t>
            </a:r>
            <a:r>
              <a:rPr sz="2000" spc="-5" dirty="0">
                <a:latin typeface="Carlito"/>
                <a:cs typeface="Carlito"/>
              </a:rPr>
              <a:t>of document</a:t>
            </a:r>
            <a:endParaRPr sz="2000">
              <a:latin typeface="Carlito"/>
              <a:cs typeface="Carlito"/>
            </a:endParaRPr>
          </a:p>
          <a:p>
            <a:pPr marL="12496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…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8110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Overfitting: </a:t>
            </a:r>
            <a:r>
              <a:rPr spc="-150" dirty="0"/>
              <a:t>How </a:t>
            </a:r>
            <a:r>
              <a:rPr spc="-120" dirty="0"/>
              <a:t>do </a:t>
            </a:r>
            <a:r>
              <a:rPr spc="-240" dirty="0"/>
              <a:t>we</a:t>
            </a:r>
            <a:r>
              <a:rPr spc="-825" dirty="0"/>
              <a:t> </a:t>
            </a:r>
            <a:r>
              <a:rPr spc="-114" dirty="0"/>
              <a:t>avoid?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0715"/>
            <a:ext cx="10374630" cy="29425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77850" indent="-228600" algn="just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Model is </a:t>
            </a:r>
            <a:r>
              <a:rPr sz="2400" spc="-10" dirty="0">
                <a:latin typeface="Carlito"/>
                <a:cs typeface="Carlito"/>
              </a:rPr>
              <a:t>trained by maximizing </a:t>
            </a:r>
            <a:r>
              <a:rPr sz="2400" spc="-5" dirty="0">
                <a:latin typeface="Carlito"/>
                <a:cs typeface="Carlito"/>
              </a:rPr>
              <a:t>its performance on some set of </a:t>
            </a:r>
            <a:r>
              <a:rPr sz="2400" spc="-10" dirty="0">
                <a:latin typeface="Carlito"/>
                <a:cs typeface="Carlito"/>
              </a:rPr>
              <a:t>training </a:t>
            </a:r>
            <a:r>
              <a:rPr sz="2400" spc="-15" dirty="0">
                <a:latin typeface="Carlito"/>
                <a:cs typeface="Carlito"/>
              </a:rPr>
              <a:t>data.  </a:t>
            </a:r>
            <a:r>
              <a:rPr sz="2400" spc="-35" dirty="0">
                <a:latin typeface="Carlito"/>
                <a:cs typeface="Carlito"/>
              </a:rPr>
              <a:t>However, </a:t>
            </a:r>
            <a:r>
              <a:rPr sz="2400" spc="-5" dirty="0">
                <a:latin typeface="Carlito"/>
                <a:cs typeface="Carlito"/>
              </a:rPr>
              <a:t>it is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evaluated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its performance on the </a:t>
            </a:r>
            <a:r>
              <a:rPr sz="2400" spc="-10" dirty="0">
                <a:latin typeface="Carlito"/>
                <a:cs typeface="Carlito"/>
              </a:rPr>
              <a:t>training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its 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</a:rPr>
              <a:t> performance on </a:t>
            </a:r>
            <a:r>
              <a:rPr sz="2400" dirty="0">
                <a:solidFill>
                  <a:srgbClr val="0000FF"/>
                </a:solidFill>
                <a:latin typeface="Carlito"/>
                <a:cs typeface="Carlito"/>
              </a:rPr>
              <a:t>unseen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  <a:p>
            <a:pPr marL="241300" marR="243840" indent="-228600" algn="just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Overfitting occurs </a:t>
            </a:r>
            <a:r>
              <a:rPr sz="2400" dirty="0">
                <a:latin typeface="Carlito"/>
                <a:cs typeface="Carlito"/>
              </a:rPr>
              <a:t>when a </a:t>
            </a:r>
            <a:r>
              <a:rPr sz="2400" spc="-5" dirty="0">
                <a:latin typeface="Carlito"/>
                <a:cs typeface="Carlito"/>
              </a:rPr>
              <a:t>model begins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0000FF"/>
                </a:solidFill>
                <a:latin typeface="Carlito"/>
                <a:cs typeface="Carlito"/>
              </a:rPr>
              <a:t>"memorize" training </a:t>
            </a:r>
            <a:r>
              <a:rPr sz="2400" spc="-15" dirty="0">
                <a:solidFill>
                  <a:srgbClr val="0000FF"/>
                </a:solidFill>
                <a:latin typeface="Carlito"/>
                <a:cs typeface="Carlito"/>
              </a:rPr>
              <a:t>data </a:t>
            </a:r>
            <a:r>
              <a:rPr sz="2400" spc="-15" dirty="0">
                <a:latin typeface="Carlito"/>
                <a:cs typeface="Carlito"/>
              </a:rPr>
              <a:t>rather </a:t>
            </a:r>
            <a:r>
              <a:rPr sz="2400" spc="-5" dirty="0">
                <a:latin typeface="Carlito"/>
                <a:cs typeface="Carlito"/>
              </a:rPr>
              <a:t>than 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</a:rPr>
              <a:t> "learning" </a:t>
            </a:r>
            <a:r>
              <a:rPr sz="2400" spc="-15" dirty="0">
                <a:solidFill>
                  <a:srgbClr val="0000FF"/>
                </a:solidFill>
                <a:latin typeface="Carlito"/>
                <a:cs typeface="Carlito"/>
              </a:rPr>
              <a:t>to generalize </a:t>
            </a:r>
            <a:r>
              <a:rPr sz="2400" spc="-10" dirty="0">
                <a:solidFill>
                  <a:srgbClr val="0000FF"/>
                </a:solidFill>
                <a:latin typeface="Carlito"/>
                <a:cs typeface="Carlito"/>
              </a:rPr>
              <a:t>from</a:t>
            </a:r>
            <a:r>
              <a:rPr sz="2400" spc="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rlito"/>
                <a:cs typeface="Carlito"/>
              </a:rPr>
              <a:t>trend</a:t>
            </a:r>
            <a:endParaRPr sz="2400">
              <a:latin typeface="Carlito"/>
              <a:cs typeface="Carlito"/>
            </a:endParaRPr>
          </a:p>
          <a:p>
            <a:pPr marL="698500" marR="5080" lvl="1" indent="-228600" algn="just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rlito"/>
                <a:cs typeface="Carlito"/>
              </a:rPr>
              <a:t>Overfitting: </a:t>
            </a:r>
            <a:r>
              <a:rPr sz="2400" spc="-5" dirty="0">
                <a:latin typeface="Carlito"/>
                <a:cs typeface="Carlito"/>
              </a:rPr>
              <a:t>poor </a:t>
            </a:r>
            <a:r>
              <a:rPr sz="2400" spc="-10" dirty="0">
                <a:latin typeface="Carlito"/>
                <a:cs typeface="Carlito"/>
              </a:rPr>
              <a:t>predictive </a:t>
            </a:r>
            <a:r>
              <a:rPr sz="2400" spc="-5" dirty="0">
                <a:latin typeface="Carlito"/>
                <a:cs typeface="Carlito"/>
              </a:rPr>
              <a:t>performance, </a:t>
            </a:r>
            <a:r>
              <a:rPr sz="2400" spc="-20" dirty="0">
                <a:latin typeface="Carlito"/>
                <a:cs typeface="Carlito"/>
              </a:rPr>
              <a:t>exaggerate </a:t>
            </a:r>
            <a:r>
              <a:rPr sz="2400" spc="-5" dirty="0">
                <a:latin typeface="Carlito"/>
                <a:cs typeface="Carlito"/>
              </a:rPr>
              <a:t>minor fluctuations in the 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rlito"/>
                <a:cs typeface="Carlito"/>
              </a:rPr>
              <a:t>For example, </a:t>
            </a:r>
            <a:r>
              <a:rPr sz="2400" spc="-10" dirty="0">
                <a:latin typeface="Carlito"/>
                <a:cs typeface="Carlito"/>
              </a:rPr>
              <a:t>never </a:t>
            </a:r>
            <a:r>
              <a:rPr sz="2400" dirty="0">
                <a:latin typeface="Carlito"/>
                <a:cs typeface="Carlito"/>
              </a:rPr>
              <a:t>seen an </a:t>
            </a:r>
            <a:r>
              <a:rPr sz="2400" spc="-15" dirty="0">
                <a:latin typeface="Carlito"/>
                <a:cs typeface="Carlito"/>
              </a:rPr>
              <a:t>orange </a:t>
            </a:r>
            <a:r>
              <a:rPr sz="2400" spc="-20" dirty="0">
                <a:latin typeface="Carlito"/>
                <a:cs typeface="Carlito"/>
              </a:rPr>
              <a:t>cat </a:t>
            </a:r>
            <a:r>
              <a:rPr sz="2400" spc="-5" dirty="0">
                <a:latin typeface="Carlito"/>
                <a:cs typeface="Carlito"/>
              </a:rPr>
              <a:t>in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training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0835" y="4558603"/>
            <a:ext cx="3185904" cy="1933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0912" y="4725365"/>
            <a:ext cx="1437271" cy="1174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321425" y="5026025"/>
            <a:ext cx="768350" cy="387350"/>
            <a:chOff x="6321425" y="5026025"/>
            <a:chExt cx="768350" cy="387350"/>
          </a:xfrm>
        </p:grpSpPr>
        <p:sp>
          <p:nvSpPr>
            <p:cNvPr id="7" name="object 7"/>
            <p:cNvSpPr/>
            <p:nvPr/>
          </p:nvSpPr>
          <p:spPr>
            <a:xfrm>
              <a:off x="6324599" y="5029199"/>
              <a:ext cx="761999" cy="380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4600" y="50292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50"/>
                  </a:moveTo>
                  <a:lnTo>
                    <a:pt x="571500" y="95250"/>
                  </a:lnTo>
                  <a:lnTo>
                    <a:pt x="571500" y="0"/>
                  </a:lnTo>
                  <a:lnTo>
                    <a:pt x="762000" y="190500"/>
                  </a:lnTo>
                  <a:lnTo>
                    <a:pt x="571500" y="381000"/>
                  </a:lnTo>
                  <a:lnTo>
                    <a:pt x="5715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635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991600" y="4725365"/>
            <a:ext cx="1148460" cy="1174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3974"/>
            <a:ext cx="7922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Overfitting: </a:t>
            </a:r>
            <a:r>
              <a:rPr spc="-150" dirty="0"/>
              <a:t>How </a:t>
            </a:r>
            <a:r>
              <a:rPr spc="-120" dirty="0"/>
              <a:t>do </a:t>
            </a:r>
            <a:r>
              <a:rPr spc="-240" dirty="0"/>
              <a:t>we</a:t>
            </a:r>
            <a:r>
              <a:rPr spc="-825" dirty="0"/>
              <a:t> </a:t>
            </a:r>
            <a:r>
              <a:rPr lang="en-US" spc="-825" dirty="0"/>
              <a:t> </a:t>
            </a:r>
            <a:r>
              <a:rPr spc="-114" dirty="0"/>
              <a:t>avoid?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52956"/>
            <a:ext cx="10521950" cy="15163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Imagine a </a:t>
            </a:r>
            <a:r>
              <a:rPr sz="3200" spc="-10" dirty="0">
                <a:latin typeface="Carlito"/>
                <a:cs typeface="Carlito"/>
              </a:rPr>
              <a:t>prolific </a:t>
            </a:r>
            <a:r>
              <a:rPr sz="3200" spc="-25" dirty="0">
                <a:latin typeface="Carlito"/>
                <a:cs typeface="Carlito"/>
              </a:rPr>
              <a:t>restaurant </a:t>
            </a:r>
            <a:r>
              <a:rPr sz="3200" spc="-20" dirty="0">
                <a:latin typeface="Carlito"/>
                <a:cs typeface="Carlito"/>
              </a:rPr>
              <a:t>reviewer </a:t>
            </a:r>
            <a:r>
              <a:rPr sz="3200" dirty="0">
                <a:latin typeface="Carlito"/>
                <a:cs typeface="Carlito"/>
              </a:rPr>
              <a:t>who </a:t>
            </a:r>
            <a:r>
              <a:rPr sz="3200" spc="-15" dirty="0">
                <a:latin typeface="Carlito"/>
                <a:cs typeface="Carlito"/>
              </a:rPr>
              <a:t>loves tacos </a:t>
            </a:r>
            <a:r>
              <a:rPr sz="3200" dirty="0">
                <a:latin typeface="Carlito"/>
                <a:cs typeface="Carlito"/>
              </a:rPr>
              <a:t>and has  </a:t>
            </a:r>
            <a:r>
              <a:rPr sz="3200" spc="-15" dirty="0">
                <a:latin typeface="Carlito"/>
                <a:cs typeface="Carlito"/>
              </a:rPr>
              <a:t>never </a:t>
            </a:r>
            <a:r>
              <a:rPr sz="3200" dirty="0">
                <a:latin typeface="Carlito"/>
                <a:cs typeface="Carlito"/>
              </a:rPr>
              <a:t>had a bad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taco</a:t>
            </a:r>
            <a:endParaRPr sz="3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latin typeface="Carlito"/>
                <a:cs typeface="Carlito"/>
              </a:rPr>
              <a:t>Reviews </a:t>
            </a:r>
            <a:r>
              <a:rPr sz="3200" dirty="0">
                <a:latin typeface="Carlito"/>
                <a:cs typeface="Carlito"/>
              </a:rPr>
              <a:t>about </a:t>
            </a:r>
            <a:r>
              <a:rPr sz="3200" spc="-15" dirty="0">
                <a:latin typeface="Carlito"/>
                <a:cs typeface="Carlito"/>
              </a:rPr>
              <a:t>great </a:t>
            </a:r>
            <a:r>
              <a:rPr sz="3200" spc="-20" dirty="0">
                <a:latin typeface="Carlito"/>
                <a:cs typeface="Carlito"/>
              </a:rPr>
              <a:t>tacos </a:t>
            </a:r>
            <a:r>
              <a:rPr sz="3200" spc="-10" dirty="0">
                <a:latin typeface="Carlito"/>
                <a:cs typeface="Carlito"/>
              </a:rPr>
              <a:t>dominate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training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794754"/>
            <a:ext cx="4756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More </a:t>
            </a:r>
            <a:r>
              <a:rPr sz="2800" spc="-20" dirty="0">
                <a:latin typeface="Carlito"/>
                <a:cs typeface="Carlito"/>
              </a:rPr>
              <a:t>general </a:t>
            </a:r>
            <a:r>
              <a:rPr sz="2800" spc="-25" dirty="0">
                <a:latin typeface="Carlito"/>
                <a:cs typeface="Carlito"/>
              </a:rPr>
              <a:t>features </a:t>
            </a:r>
            <a:r>
              <a:rPr sz="2800" spc="-10" dirty="0">
                <a:latin typeface="Carlito"/>
                <a:cs typeface="Carlito"/>
              </a:rPr>
              <a:t>can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help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2825" y="3638321"/>
            <a:ext cx="768350" cy="387350"/>
            <a:chOff x="6092825" y="3638321"/>
            <a:chExt cx="768350" cy="387350"/>
          </a:xfrm>
        </p:grpSpPr>
        <p:sp>
          <p:nvSpPr>
            <p:cNvPr id="6" name="object 6"/>
            <p:cNvSpPr/>
            <p:nvPr/>
          </p:nvSpPr>
          <p:spPr>
            <a:xfrm>
              <a:off x="6096000" y="364149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500" y="0"/>
                  </a:moveTo>
                  <a:lnTo>
                    <a:pt x="571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71500" y="285750"/>
                  </a:lnTo>
                  <a:lnTo>
                    <a:pt x="571500" y="381000"/>
                  </a:lnTo>
                  <a:lnTo>
                    <a:pt x="762000" y="1905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0" y="364149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50"/>
                  </a:moveTo>
                  <a:lnTo>
                    <a:pt x="571500" y="95250"/>
                  </a:lnTo>
                  <a:lnTo>
                    <a:pt x="571500" y="0"/>
                  </a:lnTo>
                  <a:lnTo>
                    <a:pt x="762000" y="190500"/>
                  </a:lnTo>
                  <a:lnTo>
                    <a:pt x="571500" y="381000"/>
                  </a:lnTo>
                  <a:lnTo>
                    <a:pt x="5715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635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70140" y="3662172"/>
            <a:ext cx="2211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0" dirty="0">
                <a:latin typeface="Trebuchet MS"/>
                <a:cs typeface="Trebuchet MS"/>
              </a:rPr>
              <a:t>Restaurant </a:t>
            </a:r>
            <a:r>
              <a:rPr sz="2000" b="1" spc="-114" dirty="0">
                <a:latin typeface="Trebuchet MS"/>
                <a:cs typeface="Trebuchet MS"/>
              </a:rPr>
              <a:t>rating </a:t>
            </a:r>
            <a:r>
              <a:rPr sz="2000" b="1" spc="-180" dirty="0">
                <a:latin typeface="Trebuchet MS"/>
                <a:cs typeface="Trebuchet MS"/>
              </a:rPr>
              <a:t>=</a:t>
            </a:r>
            <a:r>
              <a:rPr sz="2000" b="1" spc="-275" dirty="0">
                <a:latin typeface="Trebuchet MS"/>
                <a:cs typeface="Trebuchet MS"/>
              </a:rPr>
              <a:t> </a:t>
            </a:r>
            <a:r>
              <a:rPr sz="2000" b="1" spc="-160" dirty="0"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5000" y="3565296"/>
            <a:ext cx="1994725" cy="129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4098696"/>
            <a:ext cx="2072639" cy="1405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18440"/>
            <a:ext cx="10696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Avoiding </a:t>
            </a:r>
            <a:r>
              <a:rPr spc="-254" dirty="0"/>
              <a:t>Overfitting: </a:t>
            </a:r>
            <a:r>
              <a:rPr spc="-305" dirty="0"/>
              <a:t>Training, </a:t>
            </a:r>
            <a:r>
              <a:rPr spc="-165" dirty="0"/>
              <a:t>Dev </a:t>
            </a:r>
            <a:r>
              <a:rPr spc="-175" dirty="0"/>
              <a:t>and </a:t>
            </a:r>
            <a:r>
              <a:rPr spc="-375" dirty="0"/>
              <a:t>Test</a:t>
            </a:r>
            <a:r>
              <a:rPr spc="-869" dirty="0"/>
              <a:t> </a:t>
            </a:r>
            <a:r>
              <a:rPr spc="-19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5400"/>
            <a:ext cx="9943465" cy="21837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Split </a:t>
            </a:r>
            <a:r>
              <a:rPr sz="2000" spc="-5" dirty="0">
                <a:latin typeface="Carlito"/>
                <a:cs typeface="Carlito"/>
              </a:rPr>
              <a:t>corpus </a:t>
            </a:r>
            <a:r>
              <a:rPr sz="2000" spc="-10" dirty="0">
                <a:latin typeface="Carlito"/>
                <a:cs typeface="Carlito"/>
              </a:rPr>
              <a:t>into three </a:t>
            </a:r>
            <a:r>
              <a:rPr sz="2000" dirty="0">
                <a:latin typeface="Carlito"/>
                <a:cs typeface="Carlito"/>
              </a:rPr>
              <a:t>parts </a:t>
            </a:r>
            <a:r>
              <a:rPr sz="2000" spc="-5" dirty="0">
                <a:latin typeface="Carlito"/>
                <a:cs typeface="Carlito"/>
              </a:rPr>
              <a:t>(training, </a:t>
            </a:r>
            <a:r>
              <a:rPr sz="2000" spc="-45" dirty="0">
                <a:latin typeface="Carlito"/>
                <a:cs typeface="Carlito"/>
              </a:rPr>
              <a:t>dev, </a:t>
            </a:r>
            <a:r>
              <a:rPr sz="2000" spc="-5" dirty="0">
                <a:latin typeface="Carlito"/>
                <a:cs typeface="Carlito"/>
              </a:rPr>
              <a:t>test), usually </a:t>
            </a:r>
            <a:r>
              <a:rPr sz="2000" spc="-10" dirty="0">
                <a:latin typeface="Carlito"/>
                <a:cs typeface="Carlito"/>
              </a:rPr>
              <a:t>randomly </a:t>
            </a:r>
            <a:r>
              <a:rPr sz="2000" spc="-5" dirty="0">
                <a:latin typeface="Carlito"/>
                <a:cs typeface="Carlito"/>
              </a:rPr>
              <a:t>(80%, 10%,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10%)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Creating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" dirty="0">
                <a:latin typeface="Carlito"/>
                <a:cs typeface="Carlito"/>
              </a:rPr>
              <a:t> model: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set: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0" dirty="0">
                <a:latin typeface="Carlito"/>
                <a:cs typeface="Carlito"/>
              </a:rPr>
              <a:t>to train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698500" marR="97155" lvl="1" indent="-228600">
              <a:lnSpc>
                <a:spcPts val="2180"/>
              </a:lnSpc>
              <a:spcBef>
                <a:spcPts val="4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Dev </a:t>
            </a:r>
            <a:r>
              <a:rPr sz="2000" spc="-5" dirty="0">
                <a:latin typeface="Carlito"/>
                <a:cs typeface="Carlito"/>
              </a:rPr>
              <a:t>set </a:t>
            </a:r>
            <a:r>
              <a:rPr sz="2000" dirty="0">
                <a:latin typeface="Carlito"/>
                <a:cs typeface="Carlito"/>
              </a:rPr>
              <a:t>(also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b="1" spc="-105" dirty="0">
                <a:latin typeface="Trebuchet MS"/>
                <a:cs typeface="Trebuchet MS"/>
              </a:rPr>
              <a:t>validation </a:t>
            </a:r>
            <a:r>
              <a:rPr sz="2000" spc="-40" dirty="0">
                <a:latin typeface="Carlito"/>
                <a:cs typeface="Carlito"/>
              </a:rPr>
              <a:t>set)</a:t>
            </a:r>
            <a:r>
              <a:rPr sz="2000" b="1" spc="-40" dirty="0">
                <a:latin typeface="Trebuchet MS"/>
                <a:cs typeface="Trebuchet MS"/>
              </a:rPr>
              <a:t>: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0" dirty="0">
                <a:latin typeface="Carlito"/>
                <a:cs typeface="Carlito"/>
              </a:rPr>
              <a:t>to perform error </a:t>
            </a:r>
            <a:r>
              <a:rPr sz="2000" spc="-5" dirty="0">
                <a:latin typeface="Carlito"/>
                <a:cs typeface="Carlito"/>
              </a:rPr>
              <a:t>analysis and </a:t>
            </a:r>
            <a:r>
              <a:rPr sz="2000" spc="-10" dirty="0">
                <a:latin typeface="Carlito"/>
                <a:cs typeface="Carlito"/>
              </a:rPr>
              <a:t>refine </a:t>
            </a:r>
            <a:r>
              <a:rPr sz="2000" spc="-15" dirty="0">
                <a:latin typeface="Carlito"/>
                <a:cs typeface="Carlito"/>
              </a:rPr>
              <a:t>features </a:t>
            </a:r>
            <a:r>
              <a:rPr sz="2000" spc="-5" dirty="0">
                <a:latin typeface="Carlito"/>
                <a:cs typeface="Carlito"/>
              </a:rPr>
              <a:t>(to  </a:t>
            </a:r>
            <a:r>
              <a:rPr sz="2000" spc="-15" dirty="0">
                <a:latin typeface="Carlito"/>
                <a:cs typeface="Carlito"/>
              </a:rPr>
              <a:t>avoid</a:t>
            </a:r>
            <a:r>
              <a:rPr sz="2000" spc="-10" dirty="0">
                <a:latin typeface="Carlito"/>
                <a:cs typeface="Carlito"/>
              </a:rPr>
              <a:t> overfitting)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latin typeface="Carlito"/>
                <a:cs typeface="Carlito"/>
              </a:rPr>
              <a:t>Test </a:t>
            </a:r>
            <a:r>
              <a:rPr sz="2000" dirty="0">
                <a:latin typeface="Carlito"/>
                <a:cs typeface="Carlito"/>
              </a:rPr>
              <a:t>set: </a:t>
            </a:r>
            <a:r>
              <a:rPr sz="2000" spc="-5" dirty="0">
                <a:latin typeface="Carlito"/>
                <a:cs typeface="Carlito"/>
              </a:rPr>
              <a:t>final </a:t>
            </a:r>
            <a:r>
              <a:rPr sz="2000" spc="-10" dirty="0">
                <a:latin typeface="Carlito"/>
                <a:cs typeface="Carlito"/>
              </a:rPr>
              <a:t>evaluation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5" dirty="0">
                <a:latin typeface="Carlito"/>
                <a:cs typeface="Carlito"/>
              </a:rPr>
              <a:t>(can’t be 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spc="-5" dirty="0">
                <a:latin typeface="Carlito"/>
                <a:cs typeface="Carlito"/>
              </a:rPr>
              <a:t>or tuning model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parameters)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3475" y="3962400"/>
            <a:ext cx="5659120" cy="2877820"/>
            <a:chOff x="2303475" y="3972084"/>
            <a:chExt cx="5659120" cy="2877820"/>
          </a:xfrm>
        </p:grpSpPr>
        <p:sp>
          <p:nvSpPr>
            <p:cNvPr id="5" name="object 5"/>
            <p:cNvSpPr/>
            <p:nvPr/>
          </p:nvSpPr>
          <p:spPr>
            <a:xfrm>
              <a:off x="2303475" y="3972084"/>
              <a:ext cx="5658764" cy="28775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3800" y="6163617"/>
              <a:ext cx="1371599" cy="5333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3800" y="6163617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88902"/>
                  </a:moveTo>
                  <a:lnTo>
                    <a:pt x="6986" y="54297"/>
                  </a:lnTo>
                  <a:lnTo>
                    <a:pt x="26038" y="26038"/>
                  </a:lnTo>
                  <a:lnTo>
                    <a:pt x="54297" y="6986"/>
                  </a:lnTo>
                  <a:lnTo>
                    <a:pt x="88902" y="0"/>
                  </a:lnTo>
                  <a:lnTo>
                    <a:pt x="1282700" y="0"/>
                  </a:lnTo>
                  <a:lnTo>
                    <a:pt x="1317305" y="6986"/>
                  </a:lnTo>
                  <a:lnTo>
                    <a:pt x="1345563" y="26038"/>
                  </a:lnTo>
                  <a:lnTo>
                    <a:pt x="1364614" y="54297"/>
                  </a:lnTo>
                  <a:lnTo>
                    <a:pt x="1371600" y="88902"/>
                  </a:lnTo>
                  <a:lnTo>
                    <a:pt x="1371600" y="444496"/>
                  </a:lnTo>
                  <a:lnTo>
                    <a:pt x="1364614" y="479100"/>
                  </a:lnTo>
                  <a:lnTo>
                    <a:pt x="1345563" y="507359"/>
                  </a:lnTo>
                  <a:lnTo>
                    <a:pt x="1317305" y="526411"/>
                  </a:lnTo>
                  <a:lnTo>
                    <a:pt x="1282700" y="533398"/>
                  </a:lnTo>
                  <a:lnTo>
                    <a:pt x="88902" y="533398"/>
                  </a:lnTo>
                  <a:lnTo>
                    <a:pt x="54297" y="526411"/>
                  </a:lnTo>
                  <a:lnTo>
                    <a:pt x="26038" y="507359"/>
                  </a:lnTo>
                  <a:lnTo>
                    <a:pt x="6986" y="479100"/>
                  </a:lnTo>
                  <a:lnTo>
                    <a:pt x="0" y="444496"/>
                  </a:lnTo>
                  <a:lnTo>
                    <a:pt x="0" y="88902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38800" y="6163617"/>
              <a:ext cx="990599" cy="533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8800" y="6163617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88901"/>
                  </a:moveTo>
                  <a:lnTo>
                    <a:pt x="6986" y="54297"/>
                  </a:lnTo>
                  <a:lnTo>
                    <a:pt x="26038" y="26038"/>
                  </a:lnTo>
                  <a:lnTo>
                    <a:pt x="54297" y="6986"/>
                  </a:lnTo>
                  <a:lnTo>
                    <a:pt x="88901" y="0"/>
                  </a:lnTo>
                  <a:lnTo>
                    <a:pt x="901698" y="0"/>
                  </a:lnTo>
                  <a:lnTo>
                    <a:pt x="936303" y="6986"/>
                  </a:lnTo>
                  <a:lnTo>
                    <a:pt x="964561" y="26038"/>
                  </a:lnTo>
                  <a:lnTo>
                    <a:pt x="983614" y="54297"/>
                  </a:lnTo>
                  <a:lnTo>
                    <a:pt x="990600" y="88901"/>
                  </a:lnTo>
                  <a:lnTo>
                    <a:pt x="990600" y="444497"/>
                  </a:lnTo>
                  <a:lnTo>
                    <a:pt x="983614" y="479101"/>
                  </a:lnTo>
                  <a:lnTo>
                    <a:pt x="964561" y="507360"/>
                  </a:lnTo>
                  <a:lnTo>
                    <a:pt x="936303" y="526412"/>
                  </a:lnTo>
                  <a:lnTo>
                    <a:pt x="901698" y="533399"/>
                  </a:lnTo>
                  <a:lnTo>
                    <a:pt x="88901" y="533399"/>
                  </a:lnTo>
                  <a:lnTo>
                    <a:pt x="54297" y="526412"/>
                  </a:lnTo>
                  <a:lnTo>
                    <a:pt x="26038" y="507360"/>
                  </a:lnTo>
                  <a:lnTo>
                    <a:pt x="6986" y="479101"/>
                  </a:lnTo>
                  <a:lnTo>
                    <a:pt x="0" y="444497"/>
                  </a:lnTo>
                  <a:lnTo>
                    <a:pt x="0" y="88901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17247" y="6252972"/>
            <a:ext cx="433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latin typeface="Trebuchet MS"/>
                <a:cs typeface="Trebuchet MS"/>
              </a:rPr>
              <a:t>D</a:t>
            </a:r>
            <a:r>
              <a:rPr sz="2000" b="1" spc="-85" dirty="0">
                <a:latin typeface="Trebuchet MS"/>
                <a:cs typeface="Trebuchet MS"/>
              </a:rPr>
              <a:t>e</a:t>
            </a:r>
            <a:r>
              <a:rPr sz="2000" b="1" spc="-110" dirty="0">
                <a:latin typeface="Trebuchet MS"/>
                <a:cs typeface="Trebuchet MS"/>
              </a:rPr>
              <a:t>v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35825" y="6084242"/>
            <a:ext cx="2216150" cy="615950"/>
            <a:chOff x="7235825" y="6084242"/>
            <a:chExt cx="2216150" cy="615950"/>
          </a:xfrm>
        </p:grpSpPr>
        <p:sp>
          <p:nvSpPr>
            <p:cNvPr id="12" name="object 12"/>
            <p:cNvSpPr/>
            <p:nvPr/>
          </p:nvSpPr>
          <p:spPr>
            <a:xfrm>
              <a:off x="7239000" y="6087417"/>
              <a:ext cx="2209799" cy="609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000" y="6087417"/>
              <a:ext cx="2209800" cy="609600"/>
            </a:xfrm>
            <a:custGeom>
              <a:avLst/>
              <a:gdLst/>
              <a:ahLst/>
              <a:cxnLst/>
              <a:rect l="l" t="t" r="r" b="b"/>
              <a:pathLst>
                <a:path w="2209800" h="609600">
                  <a:moveTo>
                    <a:pt x="0" y="101602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2108201" y="0"/>
                  </a:lnTo>
                  <a:lnTo>
                    <a:pt x="2147747" y="7984"/>
                  </a:lnTo>
                  <a:lnTo>
                    <a:pt x="2180042" y="29758"/>
                  </a:lnTo>
                  <a:lnTo>
                    <a:pt x="2201816" y="62053"/>
                  </a:lnTo>
                  <a:lnTo>
                    <a:pt x="2209801" y="101602"/>
                  </a:lnTo>
                  <a:lnTo>
                    <a:pt x="2209801" y="507998"/>
                  </a:lnTo>
                  <a:lnTo>
                    <a:pt x="2201816" y="547546"/>
                  </a:lnTo>
                  <a:lnTo>
                    <a:pt x="2180042" y="579841"/>
                  </a:lnTo>
                  <a:lnTo>
                    <a:pt x="2147747" y="601615"/>
                  </a:lnTo>
                  <a:lnTo>
                    <a:pt x="2108201" y="609600"/>
                  </a:lnTo>
                  <a:lnTo>
                    <a:pt x="101601" y="609600"/>
                  </a:lnTo>
                  <a:lnTo>
                    <a:pt x="62053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2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2"/>
            <a:ext cx="9206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Developing </a:t>
            </a:r>
            <a:r>
              <a:rPr spc="-215" dirty="0"/>
              <a:t>the </a:t>
            </a:r>
            <a:r>
              <a:rPr spc="-240" dirty="0"/>
              <a:t>model: </a:t>
            </a:r>
            <a:r>
              <a:rPr spc="-190" dirty="0"/>
              <a:t>Error </a:t>
            </a:r>
            <a:r>
              <a:rPr spc="-210" dirty="0"/>
              <a:t>analysis</a:t>
            </a:r>
            <a:r>
              <a:rPr spc="-805" dirty="0"/>
              <a:t> </a:t>
            </a:r>
            <a:r>
              <a:rPr spc="-175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06780"/>
            <a:ext cx="4270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>
                <a:solidFill>
                  <a:srgbClr val="0070C0"/>
                </a:solidFill>
                <a:latin typeface="Trebuchet MS"/>
                <a:cs typeface="Trebuchet MS"/>
              </a:rPr>
              <a:t>feature</a:t>
            </a:r>
            <a:r>
              <a:rPr sz="4400" spc="-4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4400" spc="-235" dirty="0">
                <a:solidFill>
                  <a:srgbClr val="0070C0"/>
                </a:solidFill>
                <a:latin typeface="Trebuchet MS"/>
                <a:cs typeface="Trebuchet MS"/>
              </a:rPr>
              <a:t>refinement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655" y="1944712"/>
            <a:ext cx="5286608" cy="71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3656" y="1944712"/>
            <a:ext cx="5287010" cy="720090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400" spc="-40" dirty="0">
                <a:latin typeface="Carlito"/>
                <a:cs typeface="Carlito"/>
              </a:rPr>
              <a:t>Train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model using the </a:t>
            </a:r>
            <a:r>
              <a:rPr sz="2400" spc="-10" dirty="0">
                <a:latin typeface="Carlito"/>
                <a:cs typeface="Carlito"/>
              </a:rPr>
              <a:t>training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6215" y="4341469"/>
            <a:ext cx="5293360" cy="786765"/>
            <a:chOff x="806215" y="4341469"/>
            <a:chExt cx="5293360" cy="786765"/>
          </a:xfrm>
        </p:grpSpPr>
        <p:sp>
          <p:nvSpPr>
            <p:cNvPr id="7" name="object 7"/>
            <p:cNvSpPr/>
            <p:nvPr/>
          </p:nvSpPr>
          <p:spPr>
            <a:xfrm>
              <a:off x="809390" y="4344644"/>
              <a:ext cx="5286609" cy="779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390" y="4344644"/>
              <a:ext cx="5287010" cy="780415"/>
            </a:xfrm>
            <a:custGeom>
              <a:avLst/>
              <a:gdLst/>
              <a:ahLst/>
              <a:cxnLst/>
              <a:rect l="l" t="t" r="r" b="b"/>
              <a:pathLst>
                <a:path w="5287010" h="780414">
                  <a:moveTo>
                    <a:pt x="0" y="0"/>
                  </a:moveTo>
                  <a:lnTo>
                    <a:pt x="5286613" y="0"/>
                  </a:lnTo>
                  <a:lnTo>
                    <a:pt x="5286613" y="779980"/>
                  </a:lnTo>
                  <a:lnTo>
                    <a:pt x="0" y="77998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8130" y="4513579"/>
            <a:ext cx="398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Reﬁne features </a:t>
            </a:r>
            <a:r>
              <a:rPr sz="2400" spc="-10" dirty="0">
                <a:latin typeface="Carlito"/>
                <a:cs typeface="Carlito"/>
              </a:rPr>
              <a:t>by error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9390" y="3144684"/>
            <a:ext cx="5286609" cy="719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9390" y="3144685"/>
            <a:ext cx="5287010" cy="720090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80"/>
              </a:spcBef>
            </a:pPr>
            <a:r>
              <a:rPr sz="2400" spc="-5" dirty="0">
                <a:latin typeface="Carlito"/>
                <a:cs typeface="Carlito"/>
              </a:rPr>
              <a:t>Run the model on dev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6215" y="2658338"/>
            <a:ext cx="5293360" cy="3669665"/>
            <a:chOff x="806215" y="2658338"/>
            <a:chExt cx="5293360" cy="3669665"/>
          </a:xfrm>
        </p:grpSpPr>
        <p:sp>
          <p:nvSpPr>
            <p:cNvPr id="13" name="object 13"/>
            <p:cNvSpPr/>
            <p:nvPr/>
          </p:nvSpPr>
          <p:spPr>
            <a:xfrm>
              <a:off x="2957068" y="3864660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619531" y="0"/>
                  </a:moveTo>
                  <a:lnTo>
                    <a:pt x="206514" y="0"/>
                  </a:lnTo>
                  <a:lnTo>
                    <a:pt x="206514" y="239991"/>
                  </a:lnTo>
                  <a:lnTo>
                    <a:pt x="0" y="239991"/>
                  </a:lnTo>
                  <a:lnTo>
                    <a:pt x="413016" y="479983"/>
                  </a:lnTo>
                  <a:lnTo>
                    <a:pt x="826033" y="239991"/>
                  </a:lnTo>
                  <a:lnTo>
                    <a:pt x="619531" y="239991"/>
                  </a:lnTo>
                  <a:lnTo>
                    <a:pt x="61953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7068" y="3864660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0" y="239994"/>
                  </a:moveTo>
                  <a:lnTo>
                    <a:pt x="206508" y="239994"/>
                  </a:lnTo>
                  <a:lnTo>
                    <a:pt x="206508" y="0"/>
                  </a:lnTo>
                  <a:lnTo>
                    <a:pt x="619523" y="0"/>
                  </a:lnTo>
                  <a:lnTo>
                    <a:pt x="619523" y="239994"/>
                  </a:lnTo>
                  <a:lnTo>
                    <a:pt x="826031" y="239994"/>
                  </a:lnTo>
                  <a:lnTo>
                    <a:pt x="413016" y="479988"/>
                  </a:lnTo>
                  <a:lnTo>
                    <a:pt x="0" y="239994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7068" y="2664688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619531" y="0"/>
                  </a:moveTo>
                  <a:lnTo>
                    <a:pt x="206514" y="0"/>
                  </a:lnTo>
                  <a:lnTo>
                    <a:pt x="206514" y="240004"/>
                  </a:lnTo>
                  <a:lnTo>
                    <a:pt x="0" y="240004"/>
                  </a:lnTo>
                  <a:lnTo>
                    <a:pt x="413016" y="479996"/>
                  </a:lnTo>
                  <a:lnTo>
                    <a:pt x="826033" y="240004"/>
                  </a:lnTo>
                  <a:lnTo>
                    <a:pt x="619531" y="240004"/>
                  </a:lnTo>
                  <a:lnTo>
                    <a:pt x="61953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7068" y="2664688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0" y="239994"/>
                  </a:moveTo>
                  <a:lnTo>
                    <a:pt x="206508" y="239994"/>
                  </a:lnTo>
                  <a:lnTo>
                    <a:pt x="206508" y="0"/>
                  </a:lnTo>
                  <a:lnTo>
                    <a:pt x="619523" y="0"/>
                  </a:lnTo>
                  <a:lnTo>
                    <a:pt x="619523" y="239994"/>
                  </a:lnTo>
                  <a:lnTo>
                    <a:pt x="826031" y="239994"/>
                  </a:lnTo>
                  <a:lnTo>
                    <a:pt x="413016" y="479988"/>
                  </a:lnTo>
                  <a:lnTo>
                    <a:pt x="0" y="239994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390" y="5604617"/>
              <a:ext cx="5286609" cy="7199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9390" y="5604617"/>
              <a:ext cx="5287010" cy="720090"/>
            </a:xfrm>
            <a:custGeom>
              <a:avLst/>
              <a:gdLst/>
              <a:ahLst/>
              <a:cxnLst/>
              <a:rect l="l" t="t" r="r" b="b"/>
              <a:pathLst>
                <a:path w="5287010" h="720089">
                  <a:moveTo>
                    <a:pt x="0" y="0"/>
                  </a:moveTo>
                  <a:lnTo>
                    <a:pt x="5286613" y="0"/>
                  </a:lnTo>
                  <a:lnTo>
                    <a:pt x="5286613" y="719982"/>
                  </a:lnTo>
                  <a:lnTo>
                    <a:pt x="0" y="71998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7068" y="5124627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619531" y="0"/>
                  </a:moveTo>
                  <a:lnTo>
                    <a:pt x="206514" y="0"/>
                  </a:lnTo>
                  <a:lnTo>
                    <a:pt x="206514" y="239991"/>
                  </a:lnTo>
                  <a:lnTo>
                    <a:pt x="0" y="239991"/>
                  </a:lnTo>
                  <a:lnTo>
                    <a:pt x="413016" y="479990"/>
                  </a:lnTo>
                  <a:lnTo>
                    <a:pt x="826033" y="239991"/>
                  </a:lnTo>
                  <a:lnTo>
                    <a:pt x="619531" y="239991"/>
                  </a:lnTo>
                  <a:lnTo>
                    <a:pt x="61953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7068" y="5124627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0" y="239994"/>
                  </a:moveTo>
                  <a:lnTo>
                    <a:pt x="206508" y="239994"/>
                  </a:lnTo>
                  <a:lnTo>
                    <a:pt x="206508" y="0"/>
                  </a:lnTo>
                  <a:lnTo>
                    <a:pt x="619523" y="0"/>
                  </a:lnTo>
                  <a:lnTo>
                    <a:pt x="619523" y="239994"/>
                  </a:lnTo>
                  <a:lnTo>
                    <a:pt x="826031" y="239994"/>
                  </a:lnTo>
                  <a:lnTo>
                    <a:pt x="413016" y="479988"/>
                  </a:lnTo>
                  <a:lnTo>
                    <a:pt x="0" y="239994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50139" y="1439379"/>
            <a:ext cx="4648200" cy="489394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34340" marR="348615" indent="-342900">
              <a:lnSpc>
                <a:spcPct val="100800"/>
              </a:lnSpc>
              <a:spcBef>
                <a:spcPts val="140"/>
              </a:spcBef>
              <a:buFont typeface="Wingdings"/>
              <a:buChar char=""/>
              <a:tabLst>
                <a:tab pos="434340" algn="l"/>
              </a:tabLst>
            </a:pPr>
            <a:r>
              <a:rPr sz="2400" spc="-15" dirty="0">
                <a:latin typeface="Carlito"/>
                <a:cs typeface="Carlito"/>
              </a:rPr>
              <a:t>examine </a:t>
            </a:r>
            <a:r>
              <a:rPr sz="2400" spc="-5" dirty="0">
                <a:latin typeface="Carlito"/>
                <a:cs typeface="Carlito"/>
              </a:rPr>
              <a:t>individual </a:t>
            </a:r>
            <a:r>
              <a:rPr sz="2400" spc="-10" dirty="0">
                <a:latin typeface="Carlito"/>
                <a:cs typeface="Carlito"/>
              </a:rPr>
              <a:t>error </a:t>
            </a:r>
            <a:r>
              <a:rPr sz="2400" spc="-5" dirty="0">
                <a:latin typeface="Carlito"/>
                <a:cs typeface="Carlito"/>
              </a:rPr>
              <a:t>cases 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spc="-5" dirty="0">
                <a:latin typeface="Carlito"/>
                <a:cs typeface="Carlito"/>
              </a:rPr>
              <a:t>the model </a:t>
            </a:r>
            <a:r>
              <a:rPr sz="2400" spc="-10" dirty="0">
                <a:latin typeface="Carlito"/>
                <a:cs typeface="Carlito"/>
              </a:rPr>
              <a:t>predicted </a:t>
            </a:r>
            <a:r>
              <a:rPr sz="2400" spc="-5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wrong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label</a:t>
            </a:r>
            <a:endParaRPr sz="2400">
              <a:latin typeface="Carlito"/>
              <a:cs typeface="Carlito"/>
            </a:endParaRPr>
          </a:p>
          <a:p>
            <a:pPr marL="434340" indent="-342900">
              <a:lnSpc>
                <a:spcPct val="100000"/>
              </a:lnSpc>
              <a:buFont typeface="Wingdings"/>
              <a:buChar char=""/>
              <a:tabLst>
                <a:tab pos="434340" algn="l"/>
              </a:tabLst>
            </a:pPr>
            <a:r>
              <a:rPr sz="2400" dirty="0">
                <a:latin typeface="Carlito"/>
                <a:cs typeface="Carlito"/>
              </a:rPr>
              <a:t>try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determine</a:t>
            </a:r>
            <a:endParaRPr sz="2400">
              <a:latin typeface="Carlito"/>
              <a:cs typeface="Carlito"/>
            </a:endParaRPr>
          </a:p>
          <a:p>
            <a:pPr marL="891540" marR="157480" lvl="1" indent="-342900">
              <a:lnSpc>
                <a:spcPct val="99200"/>
              </a:lnSpc>
              <a:spcBef>
                <a:spcPts val="45"/>
              </a:spcBef>
              <a:buFont typeface="Wingdings"/>
              <a:buChar char=""/>
              <a:tabLst>
                <a:tab pos="891540" algn="l"/>
              </a:tabLst>
            </a:pPr>
            <a:r>
              <a:rPr sz="2400" spc="-10" dirty="0">
                <a:latin typeface="Carlito"/>
                <a:cs typeface="Carlito"/>
              </a:rPr>
              <a:t>what </a:t>
            </a:r>
            <a:r>
              <a:rPr sz="2400" spc="-5" dirty="0">
                <a:latin typeface="Carlito"/>
                <a:cs typeface="Carlito"/>
              </a:rPr>
              <a:t>additional </a:t>
            </a:r>
            <a:r>
              <a:rPr sz="2400" dirty="0">
                <a:latin typeface="Carlito"/>
                <a:cs typeface="Carlito"/>
              </a:rPr>
              <a:t>pieces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spc="-15" dirty="0">
                <a:latin typeface="Carlito"/>
                <a:cs typeface="Carlito"/>
              </a:rPr>
              <a:t>information </a:t>
            </a:r>
            <a:r>
              <a:rPr sz="2400" spc="-10" dirty="0">
                <a:latin typeface="Carlito"/>
                <a:cs typeface="Carlito"/>
              </a:rPr>
              <a:t>would </a:t>
            </a:r>
            <a:r>
              <a:rPr sz="2400" spc="-5" dirty="0">
                <a:latin typeface="Carlito"/>
                <a:cs typeface="Carlito"/>
              </a:rPr>
              <a:t>allow it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25" dirty="0">
                <a:latin typeface="Carlito"/>
                <a:cs typeface="Carlito"/>
              </a:rPr>
              <a:t>make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right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decision</a:t>
            </a:r>
            <a:endParaRPr sz="2400">
              <a:latin typeface="Carlito"/>
              <a:cs typeface="Carlito"/>
            </a:endParaRPr>
          </a:p>
          <a:p>
            <a:pPr marL="891540" marR="594995" lvl="1" indent="-342900">
              <a:lnSpc>
                <a:spcPct val="99400"/>
              </a:lnSpc>
              <a:spcBef>
                <a:spcPts val="40"/>
              </a:spcBef>
              <a:buFont typeface="Wingdings"/>
              <a:buChar char=""/>
              <a:tabLst>
                <a:tab pos="891540" algn="l"/>
              </a:tabLst>
            </a:pPr>
            <a:r>
              <a:rPr sz="2400" spc="-5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existing </a:t>
            </a:r>
            <a:r>
              <a:rPr sz="2400" dirty="0">
                <a:latin typeface="Carlito"/>
                <a:cs typeface="Carlito"/>
              </a:rPr>
              <a:t>pieces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spc="-15" dirty="0">
                <a:latin typeface="Carlito"/>
                <a:cs typeface="Carlito"/>
              </a:rPr>
              <a:t>information are </a:t>
            </a:r>
            <a:r>
              <a:rPr sz="2400" spc="-5" dirty="0">
                <a:latin typeface="Carlito"/>
                <a:cs typeface="Carlito"/>
              </a:rPr>
              <a:t>tricking it 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making the </a:t>
            </a:r>
            <a:r>
              <a:rPr sz="2400" spc="-10" dirty="0">
                <a:latin typeface="Carlito"/>
                <a:cs typeface="Carlito"/>
              </a:rPr>
              <a:t>wrong  </a:t>
            </a:r>
            <a:r>
              <a:rPr sz="2400" spc="-5" dirty="0">
                <a:latin typeface="Carlito"/>
                <a:cs typeface="Carlito"/>
              </a:rPr>
              <a:t>decision</a:t>
            </a:r>
            <a:endParaRPr sz="2400">
              <a:latin typeface="Carlito"/>
              <a:cs typeface="Carlito"/>
            </a:endParaRPr>
          </a:p>
          <a:p>
            <a:pPr marL="434340" marR="753745" indent="-342900">
              <a:lnSpc>
                <a:spcPct val="100800"/>
              </a:lnSpc>
              <a:buFont typeface="Wingdings"/>
              <a:buChar char=""/>
              <a:tabLst>
                <a:tab pos="434340" algn="l"/>
              </a:tabLst>
            </a:pPr>
            <a:r>
              <a:rPr sz="2400" dirty="0">
                <a:latin typeface="Carlito"/>
                <a:cs typeface="Carlito"/>
              </a:rPr>
              <a:t>Then </a:t>
            </a:r>
            <a:r>
              <a:rPr sz="2400" spc="-5" dirty="0">
                <a:latin typeface="Carlito"/>
                <a:cs typeface="Carlito"/>
              </a:rPr>
              <a:t>adjust the </a:t>
            </a:r>
            <a:r>
              <a:rPr sz="2400" spc="-20" dirty="0">
                <a:latin typeface="Carlito"/>
                <a:cs typeface="Carlito"/>
              </a:rPr>
              <a:t>feature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set/  model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accordingly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08763" y="4359452"/>
            <a:ext cx="844550" cy="768350"/>
            <a:chOff x="5908763" y="4359452"/>
            <a:chExt cx="844550" cy="768350"/>
          </a:xfrm>
        </p:grpSpPr>
        <p:sp>
          <p:nvSpPr>
            <p:cNvPr id="23" name="object 23"/>
            <p:cNvSpPr/>
            <p:nvPr/>
          </p:nvSpPr>
          <p:spPr>
            <a:xfrm>
              <a:off x="5911938" y="4362627"/>
              <a:ext cx="838199" cy="7619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1938" y="4362627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190500"/>
                  </a:moveTo>
                  <a:lnTo>
                    <a:pt x="457200" y="190500"/>
                  </a:lnTo>
                  <a:lnTo>
                    <a:pt x="457200" y="0"/>
                  </a:lnTo>
                  <a:lnTo>
                    <a:pt x="838200" y="381000"/>
                  </a:lnTo>
                  <a:lnTo>
                    <a:pt x="457200" y="762000"/>
                  </a:lnTo>
                  <a:lnTo>
                    <a:pt x="457200" y="571500"/>
                  </a:lnTo>
                  <a:lnTo>
                    <a:pt x="0" y="571500"/>
                  </a:lnTo>
                  <a:lnTo>
                    <a:pt x="0" y="19050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90" dirty="0"/>
              <a:t>Developing </a:t>
            </a:r>
            <a:r>
              <a:rPr spc="-215" dirty="0"/>
              <a:t>the </a:t>
            </a:r>
            <a:r>
              <a:rPr spc="-240" dirty="0"/>
              <a:t>model: </a:t>
            </a:r>
            <a:r>
              <a:rPr spc="-190" dirty="0"/>
              <a:t>Error </a:t>
            </a:r>
            <a:r>
              <a:rPr spc="-210" dirty="0"/>
              <a:t>analysis</a:t>
            </a:r>
            <a:r>
              <a:rPr spc="-805" dirty="0"/>
              <a:t> </a:t>
            </a:r>
            <a:r>
              <a:rPr spc="-175" dirty="0"/>
              <a:t>and  </a:t>
            </a:r>
            <a:r>
              <a:rPr spc="-265" dirty="0"/>
              <a:t>feature</a:t>
            </a:r>
            <a:r>
              <a:rPr spc="-335" dirty="0"/>
              <a:t> </a:t>
            </a:r>
            <a:r>
              <a:rPr spc="-235" dirty="0"/>
              <a:t>refinement</a:t>
            </a:r>
          </a:p>
        </p:txBody>
      </p:sp>
      <p:sp>
        <p:nvSpPr>
          <p:cNvPr id="3" name="object 3"/>
          <p:cNvSpPr/>
          <p:nvPr/>
        </p:nvSpPr>
        <p:spPr>
          <a:xfrm>
            <a:off x="793655" y="1944712"/>
            <a:ext cx="5286608" cy="71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3656" y="1944712"/>
            <a:ext cx="5287010" cy="720090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400" spc="-40" dirty="0">
                <a:latin typeface="Carlito"/>
                <a:cs typeface="Carlito"/>
              </a:rPr>
              <a:t>Train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model using the </a:t>
            </a:r>
            <a:r>
              <a:rPr sz="2400" spc="-10" dirty="0">
                <a:latin typeface="Carlito"/>
                <a:cs typeface="Carlito"/>
              </a:rPr>
              <a:t>training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390" y="4344644"/>
            <a:ext cx="5286609" cy="779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9390" y="4344644"/>
            <a:ext cx="5287010" cy="780415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30"/>
              </a:spcBef>
            </a:pPr>
            <a:r>
              <a:rPr sz="2400" spc="-15" dirty="0">
                <a:latin typeface="Carlito"/>
                <a:cs typeface="Carlito"/>
              </a:rPr>
              <a:t>Refine features </a:t>
            </a:r>
            <a:r>
              <a:rPr sz="2400" spc="-10" dirty="0">
                <a:latin typeface="Carlito"/>
                <a:cs typeface="Carlito"/>
              </a:rPr>
              <a:t>by error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9390" y="3144684"/>
            <a:ext cx="5286609" cy="719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390" y="3144685"/>
            <a:ext cx="5287010" cy="720090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80"/>
              </a:spcBef>
            </a:pPr>
            <a:r>
              <a:rPr sz="2400" spc="-5" dirty="0">
                <a:latin typeface="Carlito"/>
                <a:cs typeface="Carlito"/>
              </a:rPr>
              <a:t>Run the model on dev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6215" y="2091227"/>
            <a:ext cx="6147435" cy="4236720"/>
            <a:chOff x="806215" y="2091227"/>
            <a:chExt cx="6147435" cy="4236720"/>
          </a:xfrm>
        </p:grpSpPr>
        <p:sp>
          <p:nvSpPr>
            <p:cNvPr id="10" name="object 10"/>
            <p:cNvSpPr/>
            <p:nvPr/>
          </p:nvSpPr>
          <p:spPr>
            <a:xfrm>
              <a:off x="2957068" y="3864660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619531" y="0"/>
                  </a:moveTo>
                  <a:lnTo>
                    <a:pt x="206514" y="0"/>
                  </a:lnTo>
                  <a:lnTo>
                    <a:pt x="206514" y="239991"/>
                  </a:lnTo>
                  <a:lnTo>
                    <a:pt x="0" y="239991"/>
                  </a:lnTo>
                  <a:lnTo>
                    <a:pt x="413016" y="479983"/>
                  </a:lnTo>
                  <a:lnTo>
                    <a:pt x="826033" y="239991"/>
                  </a:lnTo>
                  <a:lnTo>
                    <a:pt x="619531" y="239991"/>
                  </a:lnTo>
                  <a:lnTo>
                    <a:pt x="61953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7068" y="3864660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0" y="239994"/>
                  </a:moveTo>
                  <a:lnTo>
                    <a:pt x="206508" y="239994"/>
                  </a:lnTo>
                  <a:lnTo>
                    <a:pt x="206508" y="0"/>
                  </a:lnTo>
                  <a:lnTo>
                    <a:pt x="619523" y="0"/>
                  </a:lnTo>
                  <a:lnTo>
                    <a:pt x="619523" y="239994"/>
                  </a:lnTo>
                  <a:lnTo>
                    <a:pt x="826031" y="239994"/>
                  </a:lnTo>
                  <a:lnTo>
                    <a:pt x="413016" y="479988"/>
                  </a:lnTo>
                  <a:lnTo>
                    <a:pt x="0" y="239994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7068" y="2664688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619531" y="0"/>
                  </a:moveTo>
                  <a:lnTo>
                    <a:pt x="206514" y="0"/>
                  </a:lnTo>
                  <a:lnTo>
                    <a:pt x="206514" y="240004"/>
                  </a:lnTo>
                  <a:lnTo>
                    <a:pt x="0" y="240004"/>
                  </a:lnTo>
                  <a:lnTo>
                    <a:pt x="413016" y="479996"/>
                  </a:lnTo>
                  <a:lnTo>
                    <a:pt x="826033" y="240004"/>
                  </a:lnTo>
                  <a:lnTo>
                    <a:pt x="619531" y="240004"/>
                  </a:lnTo>
                  <a:lnTo>
                    <a:pt x="61953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7068" y="2664688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0" y="239994"/>
                  </a:moveTo>
                  <a:lnTo>
                    <a:pt x="206508" y="239994"/>
                  </a:lnTo>
                  <a:lnTo>
                    <a:pt x="206508" y="0"/>
                  </a:lnTo>
                  <a:lnTo>
                    <a:pt x="619523" y="0"/>
                  </a:lnTo>
                  <a:lnTo>
                    <a:pt x="619523" y="239994"/>
                  </a:lnTo>
                  <a:lnTo>
                    <a:pt x="826031" y="239994"/>
                  </a:lnTo>
                  <a:lnTo>
                    <a:pt x="413016" y="479988"/>
                  </a:lnTo>
                  <a:lnTo>
                    <a:pt x="0" y="239994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390" y="5604618"/>
              <a:ext cx="5286609" cy="7199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390" y="5604618"/>
              <a:ext cx="5287010" cy="720090"/>
            </a:xfrm>
            <a:custGeom>
              <a:avLst/>
              <a:gdLst/>
              <a:ahLst/>
              <a:cxnLst/>
              <a:rect l="l" t="t" r="r" b="b"/>
              <a:pathLst>
                <a:path w="5287010" h="720089">
                  <a:moveTo>
                    <a:pt x="0" y="0"/>
                  </a:moveTo>
                  <a:lnTo>
                    <a:pt x="5286613" y="0"/>
                  </a:lnTo>
                  <a:lnTo>
                    <a:pt x="5286613" y="719982"/>
                  </a:lnTo>
                  <a:lnTo>
                    <a:pt x="0" y="71998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7068" y="5124627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619531" y="0"/>
                  </a:moveTo>
                  <a:lnTo>
                    <a:pt x="206514" y="0"/>
                  </a:lnTo>
                  <a:lnTo>
                    <a:pt x="206514" y="239991"/>
                  </a:lnTo>
                  <a:lnTo>
                    <a:pt x="0" y="239991"/>
                  </a:lnTo>
                  <a:lnTo>
                    <a:pt x="413016" y="479990"/>
                  </a:lnTo>
                  <a:lnTo>
                    <a:pt x="826033" y="239991"/>
                  </a:lnTo>
                  <a:lnTo>
                    <a:pt x="619531" y="239991"/>
                  </a:lnTo>
                  <a:lnTo>
                    <a:pt x="61953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57068" y="5124627"/>
              <a:ext cx="826135" cy="480059"/>
            </a:xfrm>
            <a:custGeom>
              <a:avLst/>
              <a:gdLst/>
              <a:ahLst/>
              <a:cxnLst/>
              <a:rect l="l" t="t" r="r" b="b"/>
              <a:pathLst>
                <a:path w="826135" h="480060">
                  <a:moveTo>
                    <a:pt x="0" y="239994"/>
                  </a:moveTo>
                  <a:lnTo>
                    <a:pt x="206508" y="239994"/>
                  </a:lnTo>
                  <a:lnTo>
                    <a:pt x="206508" y="0"/>
                  </a:lnTo>
                  <a:lnTo>
                    <a:pt x="619523" y="0"/>
                  </a:lnTo>
                  <a:lnTo>
                    <a:pt x="619523" y="239994"/>
                  </a:lnTo>
                  <a:lnTo>
                    <a:pt x="826031" y="239994"/>
                  </a:lnTo>
                  <a:lnTo>
                    <a:pt x="413016" y="479988"/>
                  </a:lnTo>
                  <a:lnTo>
                    <a:pt x="0" y="239994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1735" y="2094408"/>
              <a:ext cx="838199" cy="40295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1735" y="2094402"/>
              <a:ext cx="838200" cy="4029710"/>
            </a:xfrm>
            <a:custGeom>
              <a:avLst/>
              <a:gdLst/>
              <a:ahLst/>
              <a:cxnLst/>
              <a:rect l="l" t="t" r="r" b="b"/>
              <a:pathLst>
                <a:path w="838200" h="4029710">
                  <a:moveTo>
                    <a:pt x="838200" y="1957861"/>
                  </a:moveTo>
                  <a:lnTo>
                    <a:pt x="837693" y="2023235"/>
                  </a:lnTo>
                  <a:lnTo>
                    <a:pt x="836184" y="2088043"/>
                  </a:lnTo>
                  <a:lnTo>
                    <a:pt x="833688" y="2152248"/>
                  </a:lnTo>
                  <a:lnTo>
                    <a:pt x="830223" y="2215814"/>
                  </a:lnTo>
                  <a:lnTo>
                    <a:pt x="825805" y="2278703"/>
                  </a:lnTo>
                  <a:lnTo>
                    <a:pt x="820451" y="2340878"/>
                  </a:lnTo>
                  <a:lnTo>
                    <a:pt x="814177" y="2402303"/>
                  </a:lnTo>
                  <a:lnTo>
                    <a:pt x="807001" y="2462941"/>
                  </a:lnTo>
                  <a:lnTo>
                    <a:pt x="798938" y="2522754"/>
                  </a:lnTo>
                  <a:lnTo>
                    <a:pt x="790005" y="2581707"/>
                  </a:lnTo>
                  <a:lnTo>
                    <a:pt x="780219" y="2639761"/>
                  </a:lnTo>
                  <a:lnTo>
                    <a:pt x="769597" y="2696880"/>
                  </a:lnTo>
                  <a:lnTo>
                    <a:pt x="758155" y="2753026"/>
                  </a:lnTo>
                  <a:lnTo>
                    <a:pt x="745910" y="2808164"/>
                  </a:lnTo>
                  <a:lnTo>
                    <a:pt x="732878" y="2862256"/>
                  </a:lnTo>
                  <a:lnTo>
                    <a:pt x="719076" y="2915266"/>
                  </a:lnTo>
                  <a:lnTo>
                    <a:pt x="704521" y="2967155"/>
                  </a:lnTo>
                  <a:lnTo>
                    <a:pt x="689229" y="3017888"/>
                  </a:lnTo>
                  <a:lnTo>
                    <a:pt x="673217" y="3067427"/>
                  </a:lnTo>
                  <a:lnTo>
                    <a:pt x="656501" y="3115736"/>
                  </a:lnTo>
                  <a:lnTo>
                    <a:pt x="639099" y="3162777"/>
                  </a:lnTo>
                  <a:lnTo>
                    <a:pt x="621026" y="3208514"/>
                  </a:lnTo>
                  <a:lnTo>
                    <a:pt x="602300" y="3252910"/>
                  </a:lnTo>
                  <a:lnTo>
                    <a:pt x="582936" y="3295927"/>
                  </a:lnTo>
                  <a:lnTo>
                    <a:pt x="562953" y="3337529"/>
                  </a:lnTo>
                  <a:lnTo>
                    <a:pt x="542365" y="3377680"/>
                  </a:lnTo>
                  <a:lnTo>
                    <a:pt x="521191" y="3416341"/>
                  </a:lnTo>
                  <a:lnTo>
                    <a:pt x="499446" y="3453476"/>
                  </a:lnTo>
                  <a:lnTo>
                    <a:pt x="477147" y="3489048"/>
                  </a:lnTo>
                  <a:lnTo>
                    <a:pt x="454311" y="3523021"/>
                  </a:lnTo>
                  <a:lnTo>
                    <a:pt x="430954" y="3555357"/>
                  </a:lnTo>
                  <a:lnTo>
                    <a:pt x="407093" y="3586019"/>
                  </a:lnTo>
                  <a:lnTo>
                    <a:pt x="357925" y="3642175"/>
                  </a:lnTo>
                  <a:lnTo>
                    <a:pt x="306941" y="3691193"/>
                  </a:lnTo>
                  <a:lnTo>
                    <a:pt x="254274" y="3732777"/>
                  </a:lnTo>
                  <a:lnTo>
                    <a:pt x="200055" y="3766634"/>
                  </a:lnTo>
                  <a:lnTo>
                    <a:pt x="144419" y="3792466"/>
                  </a:lnTo>
                  <a:lnTo>
                    <a:pt x="87499" y="3809979"/>
                  </a:lnTo>
                  <a:lnTo>
                    <a:pt x="29426" y="3818877"/>
                  </a:lnTo>
                  <a:lnTo>
                    <a:pt x="0" y="3820003"/>
                  </a:lnTo>
                  <a:lnTo>
                    <a:pt x="0" y="4029552"/>
                  </a:lnTo>
                  <a:lnTo>
                    <a:pt x="58598" y="4025072"/>
                  </a:lnTo>
                  <a:lnTo>
                    <a:pt x="116111" y="4011830"/>
                  </a:lnTo>
                  <a:lnTo>
                    <a:pt x="172406" y="3990120"/>
                  </a:lnTo>
                  <a:lnTo>
                    <a:pt x="227350" y="3960239"/>
                  </a:lnTo>
                  <a:lnTo>
                    <a:pt x="280810" y="3922482"/>
                  </a:lnTo>
                  <a:lnTo>
                    <a:pt x="332652" y="3877144"/>
                  </a:lnTo>
                  <a:lnTo>
                    <a:pt x="382745" y="3824520"/>
                  </a:lnTo>
                  <a:lnTo>
                    <a:pt x="430954" y="3764907"/>
                  </a:lnTo>
                  <a:lnTo>
                    <a:pt x="454311" y="3732571"/>
                  </a:lnTo>
                  <a:lnTo>
                    <a:pt x="477147" y="3698599"/>
                  </a:lnTo>
                  <a:lnTo>
                    <a:pt x="499446" y="3663026"/>
                  </a:lnTo>
                  <a:lnTo>
                    <a:pt x="521191" y="3625891"/>
                  </a:lnTo>
                  <a:lnTo>
                    <a:pt x="542365" y="3587230"/>
                  </a:lnTo>
                  <a:lnTo>
                    <a:pt x="562953" y="3547080"/>
                  </a:lnTo>
                  <a:lnTo>
                    <a:pt x="582936" y="3505478"/>
                  </a:lnTo>
                  <a:lnTo>
                    <a:pt x="602300" y="3462461"/>
                  </a:lnTo>
                  <a:lnTo>
                    <a:pt x="621026" y="3418065"/>
                  </a:lnTo>
                  <a:lnTo>
                    <a:pt x="639099" y="3372328"/>
                  </a:lnTo>
                  <a:lnTo>
                    <a:pt x="656501" y="3325287"/>
                  </a:lnTo>
                  <a:lnTo>
                    <a:pt x="673217" y="3276978"/>
                  </a:lnTo>
                  <a:lnTo>
                    <a:pt x="689229" y="3227439"/>
                  </a:lnTo>
                  <a:lnTo>
                    <a:pt x="704521" y="3176706"/>
                  </a:lnTo>
                  <a:lnTo>
                    <a:pt x="719076" y="3124817"/>
                  </a:lnTo>
                  <a:lnTo>
                    <a:pt x="732878" y="3071808"/>
                  </a:lnTo>
                  <a:lnTo>
                    <a:pt x="745910" y="3017716"/>
                  </a:lnTo>
                  <a:lnTo>
                    <a:pt x="758155" y="2962578"/>
                  </a:lnTo>
                  <a:lnTo>
                    <a:pt x="769597" y="2906431"/>
                  </a:lnTo>
                  <a:lnTo>
                    <a:pt x="780219" y="2849312"/>
                  </a:lnTo>
                  <a:lnTo>
                    <a:pt x="790005" y="2791258"/>
                  </a:lnTo>
                  <a:lnTo>
                    <a:pt x="798938" y="2732306"/>
                  </a:lnTo>
                  <a:lnTo>
                    <a:pt x="807001" y="2672492"/>
                  </a:lnTo>
                  <a:lnTo>
                    <a:pt x="814177" y="2611854"/>
                  </a:lnTo>
                  <a:lnTo>
                    <a:pt x="820451" y="2550429"/>
                  </a:lnTo>
                  <a:lnTo>
                    <a:pt x="825805" y="2488254"/>
                  </a:lnTo>
                  <a:lnTo>
                    <a:pt x="830223" y="2425364"/>
                  </a:lnTo>
                  <a:lnTo>
                    <a:pt x="833688" y="2361799"/>
                  </a:lnTo>
                  <a:lnTo>
                    <a:pt x="836184" y="2297593"/>
                  </a:lnTo>
                  <a:lnTo>
                    <a:pt x="837693" y="2232785"/>
                  </a:lnTo>
                  <a:lnTo>
                    <a:pt x="838200" y="2167411"/>
                  </a:lnTo>
                  <a:lnTo>
                    <a:pt x="838200" y="1957861"/>
                  </a:lnTo>
                  <a:lnTo>
                    <a:pt x="837718" y="1894271"/>
                  </a:lnTo>
                  <a:lnTo>
                    <a:pt x="836283" y="1831180"/>
                  </a:lnTo>
                  <a:lnTo>
                    <a:pt x="833909" y="1768624"/>
                  </a:lnTo>
                  <a:lnTo>
                    <a:pt x="830612" y="1706639"/>
                  </a:lnTo>
                  <a:lnTo>
                    <a:pt x="826405" y="1645261"/>
                  </a:lnTo>
                  <a:lnTo>
                    <a:pt x="821304" y="1584527"/>
                  </a:lnTo>
                  <a:lnTo>
                    <a:pt x="815323" y="1524473"/>
                  </a:lnTo>
                  <a:lnTo>
                    <a:pt x="808478" y="1465135"/>
                  </a:lnTo>
                  <a:lnTo>
                    <a:pt x="800783" y="1406550"/>
                  </a:lnTo>
                  <a:lnTo>
                    <a:pt x="792252" y="1348754"/>
                  </a:lnTo>
                  <a:lnTo>
                    <a:pt x="782902" y="1291783"/>
                  </a:lnTo>
                  <a:lnTo>
                    <a:pt x="772746" y="1235673"/>
                  </a:lnTo>
                  <a:lnTo>
                    <a:pt x="761799" y="1180460"/>
                  </a:lnTo>
                  <a:lnTo>
                    <a:pt x="750076" y="1126182"/>
                  </a:lnTo>
                  <a:lnTo>
                    <a:pt x="737592" y="1072874"/>
                  </a:lnTo>
                  <a:lnTo>
                    <a:pt x="724362" y="1020573"/>
                  </a:lnTo>
                  <a:lnTo>
                    <a:pt x="710400" y="969314"/>
                  </a:lnTo>
                  <a:lnTo>
                    <a:pt x="695722" y="919135"/>
                  </a:lnTo>
                  <a:lnTo>
                    <a:pt x="680342" y="870070"/>
                  </a:lnTo>
                  <a:lnTo>
                    <a:pt x="664274" y="822158"/>
                  </a:lnTo>
                  <a:lnTo>
                    <a:pt x="647534" y="775434"/>
                  </a:lnTo>
                  <a:lnTo>
                    <a:pt x="630137" y="729933"/>
                  </a:lnTo>
                  <a:lnTo>
                    <a:pt x="612097" y="685694"/>
                  </a:lnTo>
                  <a:lnTo>
                    <a:pt x="593429" y="642751"/>
                  </a:lnTo>
                  <a:lnTo>
                    <a:pt x="574147" y="601141"/>
                  </a:lnTo>
                  <a:lnTo>
                    <a:pt x="554268" y="560901"/>
                  </a:lnTo>
                  <a:lnTo>
                    <a:pt x="533804" y="522066"/>
                  </a:lnTo>
                  <a:lnTo>
                    <a:pt x="512772" y="484673"/>
                  </a:lnTo>
                  <a:lnTo>
                    <a:pt x="491187" y="448759"/>
                  </a:lnTo>
                  <a:lnTo>
                    <a:pt x="469061" y="414359"/>
                  </a:lnTo>
                  <a:lnTo>
                    <a:pt x="446412" y="381510"/>
                  </a:lnTo>
                  <a:lnTo>
                    <a:pt x="423253" y="350248"/>
                  </a:lnTo>
                  <a:lnTo>
                    <a:pt x="375465" y="292630"/>
                  </a:lnTo>
                  <a:lnTo>
                    <a:pt x="325817" y="241797"/>
                  </a:lnTo>
                  <a:lnTo>
                    <a:pt x="274426" y="198037"/>
                  </a:lnTo>
                  <a:lnTo>
                    <a:pt x="221411" y="161643"/>
                  </a:lnTo>
                  <a:lnTo>
                    <a:pt x="166891" y="132902"/>
                  </a:lnTo>
                  <a:lnTo>
                    <a:pt x="110983" y="112107"/>
                  </a:lnTo>
                  <a:lnTo>
                    <a:pt x="82546" y="104780"/>
                  </a:lnTo>
                  <a:lnTo>
                    <a:pt x="82547" y="0"/>
                  </a:lnTo>
                  <a:lnTo>
                    <a:pt x="0" y="200500"/>
                  </a:lnTo>
                  <a:lnTo>
                    <a:pt x="82547" y="419100"/>
                  </a:lnTo>
                  <a:lnTo>
                    <a:pt x="82547" y="314320"/>
                  </a:lnTo>
                  <a:lnTo>
                    <a:pt x="111745" y="321876"/>
                  </a:lnTo>
                  <a:lnTo>
                    <a:pt x="169148" y="343482"/>
                  </a:lnTo>
                  <a:lnTo>
                    <a:pt x="225114" y="373488"/>
                  </a:lnTo>
                  <a:lnTo>
                    <a:pt x="279510" y="411587"/>
                  </a:lnTo>
                  <a:lnTo>
                    <a:pt x="332203" y="457467"/>
                  </a:lnTo>
                  <a:lnTo>
                    <a:pt x="383059" y="510821"/>
                  </a:lnTo>
                  <a:lnTo>
                    <a:pt x="407756" y="540203"/>
                  </a:lnTo>
                  <a:lnTo>
                    <a:pt x="431944" y="571338"/>
                  </a:lnTo>
                  <a:lnTo>
                    <a:pt x="455606" y="604186"/>
                  </a:lnTo>
                  <a:lnTo>
                    <a:pt x="478726" y="638709"/>
                  </a:lnTo>
                  <a:lnTo>
                    <a:pt x="501286" y="674868"/>
                  </a:lnTo>
                  <a:lnTo>
                    <a:pt x="523270" y="712625"/>
                  </a:lnTo>
                  <a:lnTo>
                    <a:pt x="544662" y="751940"/>
                  </a:lnTo>
                  <a:lnTo>
                    <a:pt x="565444" y="792776"/>
                  </a:lnTo>
                  <a:lnTo>
                    <a:pt x="585600" y="835094"/>
                  </a:lnTo>
                  <a:lnTo>
                    <a:pt x="605113" y="878854"/>
                  </a:lnTo>
                  <a:lnTo>
                    <a:pt x="623967" y="924018"/>
                  </a:lnTo>
                  <a:lnTo>
                    <a:pt x="642145" y="970548"/>
                  </a:lnTo>
                  <a:lnTo>
                    <a:pt x="659630" y="1018405"/>
                  </a:lnTo>
                  <a:lnTo>
                    <a:pt x="676406" y="1067550"/>
                  </a:lnTo>
                  <a:lnTo>
                    <a:pt x="692455" y="1117945"/>
                  </a:lnTo>
                  <a:lnTo>
                    <a:pt x="707762" y="1169550"/>
                  </a:lnTo>
                  <a:lnTo>
                    <a:pt x="722309" y="1222328"/>
                  </a:lnTo>
                  <a:lnTo>
                    <a:pt x="736079" y="1276239"/>
                  </a:lnTo>
                  <a:lnTo>
                    <a:pt x="749057" y="1331245"/>
                  </a:lnTo>
                  <a:lnTo>
                    <a:pt x="761226" y="1387307"/>
                  </a:lnTo>
                  <a:lnTo>
                    <a:pt x="772568" y="1444387"/>
                  </a:lnTo>
                  <a:lnTo>
                    <a:pt x="783067" y="1502445"/>
                  </a:lnTo>
                  <a:lnTo>
                    <a:pt x="792706" y="1561444"/>
                  </a:lnTo>
                  <a:lnTo>
                    <a:pt x="801470" y="1621344"/>
                  </a:lnTo>
                  <a:lnTo>
                    <a:pt x="809340" y="1682107"/>
                  </a:lnTo>
                  <a:lnTo>
                    <a:pt x="816300" y="1743695"/>
                  </a:lnTo>
                  <a:lnTo>
                    <a:pt x="822335" y="1806068"/>
                  </a:lnTo>
                  <a:lnTo>
                    <a:pt x="827426" y="1869187"/>
                  </a:lnTo>
                  <a:lnTo>
                    <a:pt x="831557" y="1933015"/>
                  </a:lnTo>
                  <a:lnTo>
                    <a:pt x="834712" y="1997512"/>
                  </a:lnTo>
                  <a:lnTo>
                    <a:pt x="836874" y="2062641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92710" indent="-342900">
              <a:lnSpc>
                <a:spcPts val="2090"/>
              </a:lnSpc>
              <a:spcBef>
                <a:spcPts val="22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pc="-10" dirty="0"/>
              <a:t>Error </a:t>
            </a:r>
            <a:r>
              <a:rPr spc="-5" dirty="0"/>
              <a:t>analysis can </a:t>
            </a:r>
            <a:r>
              <a:rPr dirty="0"/>
              <a:t>be </a:t>
            </a:r>
            <a:r>
              <a:rPr spc="-10" dirty="0"/>
              <a:t>repeated: </a:t>
            </a:r>
            <a:r>
              <a:rPr dirty="0"/>
              <a:t>check </a:t>
            </a:r>
            <a:r>
              <a:rPr spc="-15" dirty="0"/>
              <a:t>for  </a:t>
            </a:r>
            <a:r>
              <a:rPr spc="-10" dirty="0"/>
              <a:t>error patterns </a:t>
            </a:r>
            <a:r>
              <a:rPr spc="-5" dirty="0"/>
              <a:t>in newly </a:t>
            </a:r>
            <a:r>
              <a:rPr spc="-10" dirty="0"/>
              <a:t>improved</a:t>
            </a:r>
            <a:r>
              <a:rPr spc="15" dirty="0"/>
              <a:t> </a:t>
            </a:r>
            <a:r>
              <a:rPr spc="-5" dirty="0"/>
              <a:t>classifier</a:t>
            </a:r>
          </a:p>
          <a:p>
            <a:pPr>
              <a:lnSpc>
                <a:spcPct val="100000"/>
              </a:lnSpc>
              <a:spcBef>
                <a:spcPts val="30"/>
              </a:spcBef>
              <a:buChar char=""/>
            </a:pPr>
            <a:endParaRPr spc="-5" dirty="0"/>
          </a:p>
          <a:p>
            <a:pPr marL="355600" marR="25400" indent="-342900">
              <a:lnSpc>
                <a:spcPct val="985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0070C0"/>
                </a:solidFill>
              </a:rPr>
              <a:t>Use </a:t>
            </a:r>
            <a:r>
              <a:rPr dirty="0">
                <a:solidFill>
                  <a:srgbClr val="0070C0"/>
                </a:solidFill>
              </a:rPr>
              <a:t>a </a:t>
            </a:r>
            <a:r>
              <a:rPr spc="-15" dirty="0">
                <a:solidFill>
                  <a:srgbClr val="0070C0"/>
                </a:solidFill>
              </a:rPr>
              <a:t>different </a:t>
            </a:r>
            <a:r>
              <a:rPr spc="-10" dirty="0">
                <a:solidFill>
                  <a:srgbClr val="0070C0"/>
                </a:solidFill>
              </a:rPr>
              <a:t>dev/training </a:t>
            </a:r>
            <a:r>
              <a:rPr spc="-5" dirty="0">
                <a:solidFill>
                  <a:srgbClr val="0070C0"/>
                </a:solidFill>
              </a:rPr>
              <a:t>split, </a:t>
            </a:r>
            <a:r>
              <a:rPr spc="-15" dirty="0">
                <a:solidFill>
                  <a:srgbClr val="0070C0"/>
                </a:solidFill>
              </a:rPr>
              <a:t>to </a:t>
            </a:r>
            <a:r>
              <a:rPr spc="-10" dirty="0">
                <a:solidFill>
                  <a:srgbClr val="0070C0"/>
                </a:solidFill>
              </a:rPr>
              <a:t>ensure  </a:t>
            </a:r>
            <a:r>
              <a:rPr spc="-5" dirty="0">
                <a:solidFill>
                  <a:srgbClr val="0070C0"/>
                </a:solidFill>
              </a:rPr>
              <a:t>that </a:t>
            </a:r>
            <a:r>
              <a:rPr dirty="0">
                <a:solidFill>
                  <a:srgbClr val="0070C0"/>
                </a:solidFill>
              </a:rPr>
              <a:t>the </a:t>
            </a:r>
            <a:r>
              <a:rPr spc="-5" dirty="0">
                <a:solidFill>
                  <a:srgbClr val="0070C0"/>
                </a:solidFill>
              </a:rPr>
              <a:t>classifier </a:t>
            </a:r>
            <a:r>
              <a:rPr dirty="0">
                <a:solidFill>
                  <a:srgbClr val="0070C0"/>
                </a:solidFill>
              </a:rPr>
              <a:t>does not </a:t>
            </a:r>
            <a:r>
              <a:rPr spc="-10" dirty="0">
                <a:solidFill>
                  <a:srgbClr val="0070C0"/>
                </a:solidFill>
              </a:rPr>
              <a:t>reflect  idiosyncrasies </a:t>
            </a:r>
            <a:r>
              <a:rPr spc="-5" dirty="0">
                <a:solidFill>
                  <a:srgbClr val="0070C0"/>
                </a:solidFill>
              </a:rPr>
              <a:t>in </a:t>
            </a:r>
            <a:r>
              <a:rPr dirty="0">
                <a:solidFill>
                  <a:srgbClr val="0070C0"/>
                </a:solidFill>
              </a:rPr>
              <a:t>the dev </a:t>
            </a:r>
            <a:r>
              <a:rPr spc="-5" dirty="0">
                <a:solidFill>
                  <a:srgbClr val="0070C0"/>
                </a:solidFill>
              </a:rPr>
              <a:t>set </a:t>
            </a:r>
            <a:r>
              <a:rPr spc="-10" dirty="0">
                <a:solidFill>
                  <a:srgbClr val="0070C0"/>
                </a:solidFill>
              </a:rPr>
              <a:t>(overfitting </a:t>
            </a:r>
            <a:r>
              <a:rPr spc="-15" dirty="0">
                <a:solidFill>
                  <a:srgbClr val="0070C0"/>
                </a:solidFill>
              </a:rPr>
              <a:t>to  </a:t>
            </a:r>
            <a:r>
              <a:rPr spc="-5" dirty="0">
                <a:solidFill>
                  <a:srgbClr val="0070C0"/>
                </a:solidFill>
              </a:rPr>
              <a:t>dev)</a:t>
            </a:r>
          </a:p>
          <a:p>
            <a:pPr>
              <a:lnSpc>
                <a:spcPct val="100000"/>
              </a:lnSpc>
              <a:spcBef>
                <a:spcPts val="25"/>
              </a:spcBef>
              <a:buChar char=""/>
            </a:pPr>
            <a:endParaRPr sz="1850"/>
          </a:p>
          <a:p>
            <a:pPr marL="355600" marR="5080" indent="-342900">
              <a:lnSpc>
                <a:spcPct val="985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pc="-35" dirty="0"/>
              <a:t>We </a:t>
            </a:r>
            <a:r>
              <a:rPr dirty="0"/>
              <a:t>use dev </a:t>
            </a:r>
            <a:r>
              <a:rPr spc="-5" dirty="0"/>
              <a:t>set </a:t>
            </a:r>
            <a:r>
              <a:rPr spc="-15" dirty="0"/>
              <a:t>to </a:t>
            </a:r>
            <a:r>
              <a:rPr dirty="0"/>
              <a:t>help us </a:t>
            </a:r>
            <a:r>
              <a:rPr b="1" spc="-105" dirty="0">
                <a:latin typeface="Trebuchet MS"/>
                <a:cs typeface="Trebuchet MS"/>
              </a:rPr>
              <a:t>develop </a:t>
            </a:r>
            <a:r>
              <a:rPr b="1" spc="-110" dirty="0">
                <a:latin typeface="Trebuchet MS"/>
                <a:cs typeface="Trebuchet MS"/>
              </a:rPr>
              <a:t>the  </a:t>
            </a:r>
            <a:r>
              <a:rPr b="1" spc="-80" dirty="0">
                <a:latin typeface="Trebuchet MS"/>
                <a:cs typeface="Trebuchet MS"/>
              </a:rPr>
              <a:t>model</a:t>
            </a:r>
            <a:r>
              <a:rPr spc="-80" dirty="0"/>
              <a:t>, </a:t>
            </a:r>
            <a:r>
              <a:rPr spc="-5" dirty="0"/>
              <a:t>so it </a:t>
            </a:r>
            <a:r>
              <a:rPr dirty="0"/>
              <a:t>does not </a:t>
            </a:r>
            <a:r>
              <a:rPr spc="-10" dirty="0"/>
              <a:t>give </a:t>
            </a:r>
            <a:r>
              <a:rPr dirty="0"/>
              <a:t>us a </a:t>
            </a:r>
            <a:r>
              <a:rPr spc="-10" dirty="0"/>
              <a:t>completely  </a:t>
            </a:r>
            <a:r>
              <a:rPr spc="-15" dirty="0"/>
              <a:t>accurate </a:t>
            </a:r>
            <a:r>
              <a:rPr spc="-5" dirty="0"/>
              <a:t>picture </a:t>
            </a:r>
            <a:r>
              <a:rPr dirty="0"/>
              <a:t>of </a:t>
            </a:r>
            <a:r>
              <a:rPr spc="-5" dirty="0"/>
              <a:t>how </a:t>
            </a:r>
            <a:r>
              <a:rPr spc="-10" dirty="0"/>
              <a:t>well </a:t>
            </a:r>
            <a:r>
              <a:rPr dirty="0"/>
              <a:t>the model will  </a:t>
            </a:r>
            <a:r>
              <a:rPr spc="-10" dirty="0"/>
              <a:t>perform </a:t>
            </a:r>
            <a:r>
              <a:rPr dirty="0"/>
              <a:t>on </a:t>
            </a:r>
            <a:r>
              <a:rPr spc="-5" dirty="0"/>
              <a:t>new</a:t>
            </a:r>
            <a:r>
              <a:rPr spc="10" dirty="0"/>
              <a:t> </a:t>
            </a:r>
            <a:r>
              <a:rPr spc="-15" dirty="0"/>
              <a:t>data</a:t>
            </a:r>
          </a:p>
          <a:p>
            <a:pPr>
              <a:lnSpc>
                <a:spcPct val="100000"/>
              </a:lnSpc>
              <a:spcBef>
                <a:spcPts val="5"/>
              </a:spcBef>
              <a:buChar char=""/>
            </a:pPr>
            <a:endParaRPr sz="1850"/>
          </a:p>
          <a:p>
            <a:pPr marL="355600" marR="300355" indent="-342900">
              <a:lnSpc>
                <a:spcPct val="994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pc="-10" dirty="0"/>
              <a:t>Keep </a:t>
            </a:r>
            <a:r>
              <a:rPr spc="-5" dirty="0"/>
              <a:t>held-out </a:t>
            </a:r>
            <a:r>
              <a:rPr spc="-15" dirty="0"/>
              <a:t>test </a:t>
            </a:r>
            <a:r>
              <a:rPr spc="-5" dirty="0"/>
              <a:t>set </a:t>
            </a:r>
            <a:r>
              <a:rPr b="1" spc="-125" dirty="0">
                <a:latin typeface="Trebuchet MS"/>
                <a:cs typeface="Trebuchet MS"/>
              </a:rPr>
              <a:t>separate, </a:t>
            </a:r>
            <a:r>
              <a:rPr b="1" spc="-90" dirty="0">
                <a:latin typeface="Trebuchet MS"/>
                <a:cs typeface="Trebuchet MS"/>
              </a:rPr>
              <a:t>and  unused</a:t>
            </a:r>
            <a:r>
              <a:rPr spc="-90" dirty="0"/>
              <a:t>, </a:t>
            </a:r>
            <a:r>
              <a:rPr spc="-5" dirty="0"/>
              <a:t>until </a:t>
            </a:r>
            <a:r>
              <a:rPr dirty="0"/>
              <a:t>our </a:t>
            </a:r>
            <a:r>
              <a:rPr spc="-5" dirty="0"/>
              <a:t>model development is  </a:t>
            </a:r>
            <a:r>
              <a:rPr spc="-10" dirty="0"/>
              <a:t>complete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098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Training </a:t>
            </a:r>
            <a:r>
              <a:rPr spc="-290" dirty="0"/>
              <a:t>Your </a:t>
            </a:r>
            <a:r>
              <a:rPr spc="-140" dirty="0"/>
              <a:t>Own </a:t>
            </a:r>
            <a:r>
              <a:rPr spc="-254" dirty="0"/>
              <a:t>Classifier:</a:t>
            </a:r>
            <a:r>
              <a:rPr spc="-630" dirty="0"/>
              <a:t> </a:t>
            </a:r>
            <a:r>
              <a:rPr u="heavy" spc="-2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sklearn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625" y="1358722"/>
            <a:ext cx="9246235" cy="5130165"/>
            <a:chOff x="1005625" y="1358722"/>
            <a:chExt cx="9246235" cy="5130165"/>
          </a:xfrm>
        </p:grpSpPr>
        <p:sp>
          <p:nvSpPr>
            <p:cNvPr id="4" name="object 4"/>
            <p:cNvSpPr/>
            <p:nvPr/>
          </p:nvSpPr>
          <p:spPr>
            <a:xfrm>
              <a:off x="1005625" y="1358722"/>
              <a:ext cx="9245954" cy="5129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6370" y="3850779"/>
              <a:ext cx="2962275" cy="425450"/>
            </a:xfrm>
            <a:custGeom>
              <a:avLst/>
              <a:gdLst/>
              <a:ahLst/>
              <a:cxnLst/>
              <a:rect l="l" t="t" r="r" b="b"/>
              <a:pathLst>
                <a:path w="2962275" h="425450">
                  <a:moveTo>
                    <a:pt x="0" y="0"/>
                  </a:moveTo>
                  <a:lnTo>
                    <a:pt x="2962141" y="0"/>
                  </a:lnTo>
                  <a:lnTo>
                    <a:pt x="2962141" y="425003"/>
                  </a:lnTo>
                  <a:lnTo>
                    <a:pt x="0" y="42500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8098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>
                <a:solidFill>
                  <a:srgbClr val="0070C0"/>
                </a:solidFill>
                <a:latin typeface="Trebuchet MS"/>
                <a:cs typeface="Trebuchet MS"/>
              </a:rPr>
              <a:t>Training </a:t>
            </a:r>
            <a:r>
              <a:rPr sz="4400" spc="-290" dirty="0">
                <a:solidFill>
                  <a:srgbClr val="0070C0"/>
                </a:solidFill>
                <a:latin typeface="Trebuchet MS"/>
                <a:cs typeface="Trebuchet MS"/>
              </a:rPr>
              <a:t>Your </a:t>
            </a:r>
            <a:r>
              <a:rPr sz="4400" spc="-140" dirty="0">
                <a:solidFill>
                  <a:srgbClr val="0070C0"/>
                </a:solidFill>
                <a:latin typeface="Trebuchet MS"/>
                <a:cs typeface="Trebuchet MS"/>
              </a:rPr>
              <a:t>Own </a:t>
            </a:r>
            <a:r>
              <a:rPr sz="4400" spc="-254" dirty="0">
                <a:solidFill>
                  <a:srgbClr val="0070C0"/>
                </a:solidFill>
                <a:latin typeface="Trebuchet MS"/>
                <a:cs typeface="Trebuchet MS"/>
              </a:rPr>
              <a:t>Classifier:</a:t>
            </a:r>
            <a:r>
              <a:rPr sz="4400" spc="-6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4400" spc="-215" dirty="0">
                <a:solidFill>
                  <a:srgbClr val="0070C0"/>
                </a:solidFill>
                <a:latin typeface="Trebuchet MS"/>
                <a:cs typeface="Trebuchet MS"/>
              </a:rPr>
              <a:t>sklearn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0019" y="2627021"/>
            <a:ext cx="8712193" cy="406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1929" y="1698243"/>
            <a:ext cx="4894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Sklearn also </a:t>
            </a:r>
            <a:r>
              <a:rPr sz="2800" spc="-10" dirty="0">
                <a:latin typeface="Carlito"/>
                <a:cs typeface="Carlito"/>
              </a:rPr>
              <a:t>comes </a:t>
            </a:r>
            <a:r>
              <a:rPr sz="2800" spc="-5" dirty="0">
                <a:latin typeface="Carlito"/>
                <a:cs typeface="Carlito"/>
              </a:rPr>
              <a:t>with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datasets!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098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Training </a:t>
            </a:r>
            <a:r>
              <a:rPr spc="-290" dirty="0"/>
              <a:t>Your </a:t>
            </a:r>
            <a:r>
              <a:rPr spc="-140" dirty="0"/>
              <a:t>Own </a:t>
            </a:r>
            <a:r>
              <a:rPr spc="-254" dirty="0"/>
              <a:t>Classifier:</a:t>
            </a:r>
            <a:r>
              <a:rPr spc="-630" dirty="0"/>
              <a:t> </a:t>
            </a:r>
            <a:r>
              <a:rPr spc="-215" dirty="0"/>
              <a:t>sklearn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355255"/>
            <a:ext cx="11106785" cy="5137785"/>
            <a:chOff x="838200" y="1355255"/>
            <a:chExt cx="11106785" cy="5137785"/>
          </a:xfrm>
        </p:grpSpPr>
        <p:sp>
          <p:nvSpPr>
            <p:cNvPr id="4" name="object 4"/>
            <p:cNvSpPr/>
            <p:nvPr/>
          </p:nvSpPr>
          <p:spPr>
            <a:xfrm>
              <a:off x="838200" y="1355255"/>
              <a:ext cx="8313407" cy="51376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3512" y="5447766"/>
              <a:ext cx="206375" cy="592455"/>
            </a:xfrm>
            <a:custGeom>
              <a:avLst/>
              <a:gdLst/>
              <a:ahLst/>
              <a:cxnLst/>
              <a:rect l="l" t="t" r="r" b="b"/>
              <a:pathLst>
                <a:path w="206375" h="592454">
                  <a:moveTo>
                    <a:pt x="0" y="0"/>
                  </a:moveTo>
                  <a:lnTo>
                    <a:pt x="206062" y="0"/>
                  </a:lnTo>
                  <a:lnTo>
                    <a:pt x="206062" y="592429"/>
                  </a:lnTo>
                  <a:lnTo>
                    <a:pt x="0" y="59242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15209" y="2617800"/>
              <a:ext cx="2910840" cy="634365"/>
            </a:xfrm>
            <a:custGeom>
              <a:avLst/>
              <a:gdLst/>
              <a:ahLst/>
              <a:cxnLst/>
              <a:rect l="l" t="t" r="r" b="b"/>
              <a:pathLst>
                <a:path w="2910840" h="634364">
                  <a:moveTo>
                    <a:pt x="0" y="317142"/>
                  </a:moveTo>
                  <a:lnTo>
                    <a:pt x="317142" y="0"/>
                  </a:lnTo>
                  <a:lnTo>
                    <a:pt x="317142" y="158573"/>
                  </a:lnTo>
                  <a:lnTo>
                    <a:pt x="2910631" y="158573"/>
                  </a:lnTo>
                  <a:lnTo>
                    <a:pt x="2910631" y="475715"/>
                  </a:lnTo>
                  <a:lnTo>
                    <a:pt x="317142" y="475715"/>
                  </a:lnTo>
                  <a:lnTo>
                    <a:pt x="317142" y="634285"/>
                  </a:lnTo>
                  <a:lnTo>
                    <a:pt x="0" y="31714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02050" y="2773171"/>
            <a:ext cx="2296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Splitting </a:t>
            </a:r>
            <a:r>
              <a:rPr sz="1800" spc="-15" dirty="0">
                <a:latin typeface="Carlito"/>
                <a:cs typeface="Carlito"/>
              </a:rPr>
              <a:t>into train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test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4868" y="4018203"/>
            <a:ext cx="2421255" cy="374015"/>
          </a:xfrm>
          <a:custGeom>
            <a:avLst/>
            <a:gdLst/>
            <a:ahLst/>
            <a:cxnLst/>
            <a:rect l="l" t="t" r="r" b="b"/>
            <a:pathLst>
              <a:path w="2421254" h="374014">
                <a:moveTo>
                  <a:pt x="0" y="0"/>
                </a:moveTo>
                <a:lnTo>
                  <a:pt x="2421231" y="0"/>
                </a:lnTo>
                <a:lnTo>
                  <a:pt x="2421231" y="373488"/>
                </a:lnTo>
                <a:lnTo>
                  <a:pt x="0" y="37348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9228" y="3742435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1800" spc="-4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19344" y="4023690"/>
            <a:ext cx="2033905" cy="374015"/>
          </a:xfrm>
          <a:custGeom>
            <a:avLst/>
            <a:gdLst/>
            <a:ahLst/>
            <a:cxnLst/>
            <a:rect l="l" t="t" r="r" b="b"/>
            <a:pathLst>
              <a:path w="2033904" h="374014">
                <a:moveTo>
                  <a:pt x="0" y="0"/>
                </a:moveTo>
                <a:lnTo>
                  <a:pt x="2033421" y="0"/>
                </a:lnTo>
                <a:lnTo>
                  <a:pt x="2033421" y="373488"/>
                </a:lnTo>
                <a:lnTo>
                  <a:pt x="0" y="37348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4740" y="3748532"/>
            <a:ext cx="89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800" spc="-45" dirty="0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ce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600"/>
            <a:ext cx="3883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Another</a:t>
            </a:r>
            <a:r>
              <a:rPr spc="-40" dirty="0"/>
              <a:t> </a:t>
            </a:r>
            <a:r>
              <a:rPr spc="-5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770"/>
            <a:ext cx="10056495" cy="151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rlito"/>
                <a:cs typeface="Carlito"/>
              </a:rPr>
              <a:t>We </a:t>
            </a:r>
            <a:r>
              <a:rPr sz="2800" spc="-15" dirty="0">
                <a:latin typeface="Carlito"/>
                <a:cs typeface="Carlito"/>
              </a:rPr>
              <a:t>roll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die.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the chances of </a:t>
            </a:r>
            <a:r>
              <a:rPr sz="2800" spc="-15" dirty="0">
                <a:latin typeface="Carlito"/>
                <a:cs typeface="Carlito"/>
              </a:rPr>
              <a:t>getting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even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number?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71400"/>
              </a:lnSpc>
              <a:spcBef>
                <a:spcPts val="9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There are </a:t>
            </a:r>
            <a:r>
              <a:rPr sz="2800" dirty="0">
                <a:latin typeface="Carlito"/>
                <a:cs typeface="Carlito"/>
              </a:rPr>
              <a:t>six </a:t>
            </a:r>
            <a:r>
              <a:rPr sz="2800" spc="-5" dirty="0">
                <a:latin typeface="Carlito"/>
                <a:cs typeface="Carlito"/>
              </a:rPr>
              <a:t>possible </a:t>
            </a:r>
            <a:r>
              <a:rPr sz="2800" spc="-10" dirty="0">
                <a:latin typeface="Carlito"/>
                <a:cs typeface="Carlito"/>
              </a:rPr>
              <a:t>outcomes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rolling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die, each with </a:t>
            </a:r>
            <a:r>
              <a:rPr sz="2800" dirty="0">
                <a:latin typeface="Carlito"/>
                <a:cs typeface="Carlito"/>
              </a:rPr>
              <a:t>a 1 </a:t>
            </a:r>
            <a:r>
              <a:rPr sz="2800" spc="-5" dirty="0">
                <a:latin typeface="Carlito"/>
                <a:cs typeface="Carlito"/>
              </a:rPr>
              <a:t>out  of </a:t>
            </a:r>
            <a:r>
              <a:rPr sz="2800" dirty="0">
                <a:latin typeface="Carlito"/>
                <a:cs typeface="Carlito"/>
              </a:rPr>
              <a:t>6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chance:</a:t>
            </a:r>
            <a:endParaRPr sz="2800">
              <a:latin typeface="Carlito"/>
              <a:cs typeface="Carlito"/>
            </a:endParaRPr>
          </a:p>
          <a:p>
            <a:pPr marL="361950">
              <a:lnSpc>
                <a:spcPts val="2670"/>
              </a:lnSpc>
            </a:pPr>
            <a:r>
              <a:rPr sz="2600" spc="-10" dirty="0">
                <a:latin typeface="Carlito"/>
                <a:cs typeface="Carlito"/>
              </a:rPr>
              <a:t>{1, </a:t>
            </a:r>
            <a:r>
              <a:rPr sz="2600" spc="-5" dirty="0">
                <a:latin typeface="Carlito"/>
                <a:cs typeface="Carlito"/>
              </a:rPr>
              <a:t>2, 3, 4, 5,</a:t>
            </a:r>
            <a:r>
              <a:rPr sz="2600" spc="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6}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560571"/>
            <a:ext cx="9783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There are </a:t>
            </a:r>
            <a:r>
              <a:rPr sz="2800" dirty="0">
                <a:solidFill>
                  <a:srgbClr val="ED7D31"/>
                </a:solidFill>
                <a:latin typeface="Carlito"/>
                <a:cs typeface="Carlito"/>
              </a:rPr>
              <a:t>3 </a:t>
            </a:r>
            <a:r>
              <a:rPr sz="2800" spc="-5" dirty="0">
                <a:solidFill>
                  <a:srgbClr val="ED7D31"/>
                </a:solidFill>
                <a:latin typeface="Carlito"/>
                <a:cs typeface="Carlito"/>
              </a:rPr>
              <a:t>simple </a:t>
            </a:r>
            <a:r>
              <a:rPr sz="2800" spc="-10" dirty="0">
                <a:solidFill>
                  <a:srgbClr val="ED7D31"/>
                </a:solidFill>
                <a:latin typeface="Carlito"/>
                <a:cs typeface="Carlito"/>
              </a:rPr>
              <a:t>outcomes </a:t>
            </a:r>
            <a:r>
              <a:rPr sz="2800" spc="-5" dirty="0">
                <a:solidFill>
                  <a:srgbClr val="ED7D31"/>
                </a:solidFill>
                <a:latin typeface="Carlito"/>
                <a:cs typeface="Carlito"/>
              </a:rPr>
              <a:t>of </a:t>
            </a:r>
            <a:r>
              <a:rPr sz="2800" spc="-20" dirty="0">
                <a:solidFill>
                  <a:srgbClr val="ED7D31"/>
                </a:solidFill>
                <a:latin typeface="Carlito"/>
                <a:cs typeface="Carlito"/>
              </a:rPr>
              <a:t>interest </a:t>
            </a:r>
            <a:r>
              <a:rPr sz="2800" spc="-5" dirty="0">
                <a:solidFill>
                  <a:srgbClr val="ED7D31"/>
                </a:solidFill>
                <a:latin typeface="Carlito"/>
                <a:cs typeface="Carlito"/>
              </a:rPr>
              <a:t>making </a:t>
            </a:r>
            <a:r>
              <a:rPr sz="2800" dirty="0">
                <a:solidFill>
                  <a:srgbClr val="ED7D31"/>
                </a:solidFill>
                <a:latin typeface="Carlito"/>
                <a:cs typeface="Carlito"/>
              </a:rPr>
              <a:t>up </a:t>
            </a:r>
            <a:r>
              <a:rPr sz="2800" spc="-5" dirty="0">
                <a:solidFill>
                  <a:srgbClr val="ED7D31"/>
                </a:solidFill>
                <a:latin typeface="Carlito"/>
                <a:cs typeface="Carlito"/>
              </a:rPr>
              <a:t>the</a:t>
            </a:r>
            <a:r>
              <a:rPr sz="2800" spc="90" dirty="0">
                <a:solidFill>
                  <a:srgbClr val="ED7D31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ED7D31"/>
                </a:solidFill>
                <a:latin typeface="Carlito"/>
                <a:cs typeface="Carlito"/>
              </a:rPr>
              <a:t>compound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853178"/>
            <a:ext cx="7456805" cy="196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30"/>
              </a:lnSpc>
              <a:spcBef>
                <a:spcPts val="100"/>
              </a:spcBef>
            </a:pPr>
            <a:r>
              <a:rPr sz="2800" spc="-20" dirty="0">
                <a:solidFill>
                  <a:srgbClr val="ED7D31"/>
                </a:solidFill>
                <a:latin typeface="Carlito"/>
                <a:cs typeface="Carlito"/>
              </a:rPr>
              <a:t>event </a:t>
            </a:r>
            <a:r>
              <a:rPr sz="2800" spc="-5" dirty="0">
                <a:solidFill>
                  <a:srgbClr val="ED7D31"/>
                </a:solidFill>
                <a:latin typeface="Carlito"/>
                <a:cs typeface="Carlito"/>
              </a:rPr>
              <a:t>of</a:t>
            </a:r>
            <a:r>
              <a:rPr sz="2800" spc="15" dirty="0">
                <a:solidFill>
                  <a:srgbClr val="ED7D31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ED7D31"/>
                </a:solidFill>
                <a:latin typeface="Carlito"/>
                <a:cs typeface="Carlito"/>
              </a:rPr>
              <a:t>interest</a:t>
            </a:r>
            <a:r>
              <a:rPr sz="2800" spc="-20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469900" indent="-228600">
              <a:lnSpc>
                <a:spcPts val="2845"/>
              </a:lnSpc>
              <a:buFont typeface="Arial"/>
              <a:buChar char="•"/>
              <a:tabLst>
                <a:tab pos="469900" algn="l"/>
              </a:tabLst>
            </a:pPr>
            <a:r>
              <a:rPr sz="2800" spc="-15" dirty="0">
                <a:latin typeface="Carlito"/>
                <a:cs typeface="Carlito"/>
              </a:rPr>
              <a:t>even </a:t>
            </a:r>
            <a:r>
              <a:rPr sz="2800" spc="-10" dirty="0">
                <a:latin typeface="Carlito"/>
                <a:cs typeface="Carlito"/>
              </a:rPr>
              <a:t>numbers: </a:t>
            </a:r>
            <a:r>
              <a:rPr sz="2800" spc="-5" dirty="0">
                <a:latin typeface="Carlito"/>
                <a:cs typeface="Carlito"/>
              </a:rPr>
              <a:t>{2, </a:t>
            </a:r>
            <a:r>
              <a:rPr sz="2800" dirty="0">
                <a:latin typeface="Carlito"/>
                <a:cs typeface="Carlito"/>
              </a:rPr>
              <a:t>4,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6}</a:t>
            </a:r>
            <a:endParaRPr sz="2800">
              <a:latin typeface="Carlito"/>
              <a:cs typeface="Carlito"/>
            </a:endParaRPr>
          </a:p>
          <a:p>
            <a:pPr marL="469900" indent="-228600">
              <a:lnSpc>
                <a:spcPts val="2845"/>
              </a:lnSpc>
              <a:buFont typeface="Arial"/>
              <a:buChar char="•"/>
              <a:tabLst>
                <a:tab pos="469900" algn="l"/>
              </a:tabLst>
            </a:pP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5" dirty="0">
                <a:latin typeface="Carlito"/>
                <a:cs typeface="Carlito"/>
              </a:rPr>
              <a:t>of these qualifies as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“success”</a:t>
            </a:r>
            <a:endParaRPr sz="2800">
              <a:latin typeface="Carlito"/>
              <a:cs typeface="Carlito"/>
            </a:endParaRPr>
          </a:p>
          <a:p>
            <a:pPr marL="469900" indent="-228600">
              <a:lnSpc>
                <a:spcPts val="3110"/>
              </a:lnSpc>
              <a:buFont typeface="Arial"/>
              <a:buChar char="•"/>
              <a:tabLst>
                <a:tab pos="469900" algn="l"/>
              </a:tabLst>
            </a:pPr>
            <a:r>
              <a:rPr sz="2800" spc="-35" dirty="0">
                <a:latin typeface="Carlito"/>
                <a:cs typeface="Carlito"/>
              </a:rPr>
              <a:t>effectively,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dirty="0">
                <a:latin typeface="Carlito"/>
                <a:cs typeface="Carlito"/>
              </a:rPr>
              <a:t>be </a:t>
            </a:r>
            <a:r>
              <a:rPr sz="2800" spc="-5" dirty="0">
                <a:latin typeface="Carlito"/>
                <a:cs typeface="Carlito"/>
              </a:rPr>
              <a:t>successful </a:t>
            </a:r>
            <a:r>
              <a:rPr sz="2800" dirty="0">
                <a:latin typeface="Carlito"/>
                <a:cs typeface="Carlito"/>
              </a:rPr>
              <a:t>3 </a:t>
            </a:r>
            <a:r>
              <a:rPr sz="2800" spc="-5" dirty="0">
                <a:latin typeface="Carlito"/>
                <a:cs typeface="Carlito"/>
              </a:rPr>
              <a:t>times out of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6</a:t>
            </a:r>
            <a:endParaRPr sz="2800">
              <a:latin typeface="Carlito"/>
              <a:cs typeface="Carlito"/>
            </a:endParaRPr>
          </a:p>
          <a:p>
            <a:pPr marL="697865">
              <a:lnSpc>
                <a:spcPts val="3335"/>
              </a:lnSpc>
            </a:pPr>
            <a:r>
              <a:rPr sz="2800" spc="-20" dirty="0">
                <a:latin typeface="Carlito"/>
                <a:cs typeface="Carlito"/>
              </a:rPr>
              <a:t>P(Even) </a:t>
            </a:r>
            <a:r>
              <a:rPr sz="2800" dirty="0">
                <a:latin typeface="Carlito"/>
                <a:cs typeface="Carlito"/>
              </a:rPr>
              <a:t>= 3/6 =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0.5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52400"/>
            <a:ext cx="3769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Some</a:t>
            </a:r>
            <a:r>
              <a:rPr spc="-55" dirty="0"/>
              <a:t> </a:t>
            </a:r>
            <a:r>
              <a:rPr spc="-45" dirty="0"/>
              <a:t>Notation…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5690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view </a:t>
            </a:r>
            <a:r>
              <a:rPr sz="2800" spc="-15" dirty="0">
                <a:latin typeface="Carlito"/>
                <a:cs typeface="Carlito"/>
              </a:rPr>
              <a:t>events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outcomes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31971"/>
            <a:ext cx="971804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rlito"/>
                <a:cs typeface="Carlito"/>
              </a:rPr>
              <a:t>We </a:t>
            </a:r>
            <a:r>
              <a:rPr sz="2800" dirty="0">
                <a:latin typeface="Carlito"/>
                <a:cs typeface="Carlito"/>
              </a:rPr>
              <a:t>use </a:t>
            </a:r>
            <a:r>
              <a:rPr sz="2800" dirty="0">
                <a:solidFill>
                  <a:srgbClr val="ED7D31"/>
                </a:solidFill>
                <a:latin typeface="Carlito"/>
                <a:cs typeface="Carlito"/>
              </a:rPr>
              <a:t>Ω </a:t>
            </a:r>
            <a:r>
              <a:rPr sz="2800" spc="-15" dirty="0">
                <a:latin typeface="Carlito"/>
                <a:cs typeface="Carlito"/>
              </a:rPr>
              <a:t>(Omega) to </a:t>
            </a:r>
            <a:r>
              <a:rPr sz="2800" spc="-10" dirty="0">
                <a:latin typeface="Carlito"/>
                <a:cs typeface="Carlito"/>
              </a:rPr>
              <a:t>denote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total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outcomes, </a:t>
            </a:r>
            <a:r>
              <a:rPr sz="2800" spc="-5" dirty="0">
                <a:latin typeface="Carlito"/>
                <a:cs typeface="Carlito"/>
              </a:rPr>
              <a:t>our </a:t>
            </a:r>
            <a:r>
              <a:rPr sz="2800" spc="-25" dirty="0">
                <a:solidFill>
                  <a:srgbClr val="ED7D31"/>
                </a:solidFill>
                <a:latin typeface="Carlito"/>
                <a:cs typeface="Carlito"/>
              </a:rPr>
              <a:t>event  </a:t>
            </a:r>
            <a:r>
              <a:rPr sz="2800" dirty="0">
                <a:solidFill>
                  <a:srgbClr val="ED7D31"/>
                </a:solidFill>
                <a:latin typeface="Carlito"/>
                <a:cs typeface="Carlito"/>
              </a:rPr>
              <a:t>space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90" dirty="0"/>
              <a:t>Venn </a:t>
            </a:r>
            <a:r>
              <a:rPr spc="-40" dirty="0"/>
              <a:t>diagram </a:t>
            </a:r>
            <a:r>
              <a:rPr spc="-45" dirty="0"/>
              <a:t>representation </a:t>
            </a:r>
            <a:r>
              <a:rPr spc="-25" dirty="0"/>
              <a:t>of </a:t>
            </a:r>
            <a:r>
              <a:rPr spc="-45" dirty="0"/>
              <a:t>die-throw  </a:t>
            </a:r>
            <a:r>
              <a:rPr spc="-6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86970" y="3954462"/>
            <a:ext cx="4646930" cy="2557780"/>
            <a:chOff x="5886970" y="3954462"/>
            <a:chExt cx="4646930" cy="2557780"/>
          </a:xfrm>
        </p:grpSpPr>
        <p:sp>
          <p:nvSpPr>
            <p:cNvPr id="4" name="object 4"/>
            <p:cNvSpPr/>
            <p:nvPr/>
          </p:nvSpPr>
          <p:spPr>
            <a:xfrm>
              <a:off x="5906020" y="3973512"/>
              <a:ext cx="4608830" cy="2519680"/>
            </a:xfrm>
            <a:custGeom>
              <a:avLst/>
              <a:gdLst/>
              <a:ahLst/>
              <a:cxnLst/>
              <a:rect l="l" t="t" r="r" b="b"/>
              <a:pathLst>
                <a:path w="4608830" h="2519679">
                  <a:moveTo>
                    <a:pt x="0" y="0"/>
                  </a:moveTo>
                  <a:lnTo>
                    <a:pt x="4608512" y="0"/>
                  </a:lnTo>
                  <a:lnTo>
                    <a:pt x="4608512" y="2519361"/>
                  </a:lnTo>
                  <a:lnTo>
                    <a:pt x="0" y="251936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720" y="4189412"/>
              <a:ext cx="1800225" cy="1729105"/>
            </a:xfrm>
            <a:custGeom>
              <a:avLst/>
              <a:gdLst/>
              <a:ahLst/>
              <a:cxnLst/>
              <a:rect l="l" t="t" r="r" b="b"/>
              <a:pathLst>
                <a:path w="1800225" h="1729104">
                  <a:moveTo>
                    <a:pt x="0" y="864394"/>
                  </a:moveTo>
                  <a:lnTo>
                    <a:pt x="1331" y="816967"/>
                  </a:lnTo>
                  <a:lnTo>
                    <a:pt x="5281" y="770209"/>
                  </a:lnTo>
                  <a:lnTo>
                    <a:pt x="11780" y="724185"/>
                  </a:lnTo>
                  <a:lnTo>
                    <a:pt x="20760" y="678961"/>
                  </a:lnTo>
                  <a:lnTo>
                    <a:pt x="32152" y="634604"/>
                  </a:lnTo>
                  <a:lnTo>
                    <a:pt x="45888" y="591178"/>
                  </a:lnTo>
                  <a:lnTo>
                    <a:pt x="61898" y="548751"/>
                  </a:lnTo>
                  <a:lnTo>
                    <a:pt x="80115" y="507388"/>
                  </a:lnTo>
                  <a:lnTo>
                    <a:pt x="100468" y="467155"/>
                  </a:lnTo>
                  <a:lnTo>
                    <a:pt x="122891" y="428117"/>
                  </a:lnTo>
                  <a:lnTo>
                    <a:pt x="147314" y="390342"/>
                  </a:lnTo>
                  <a:lnTo>
                    <a:pt x="173669" y="353894"/>
                  </a:lnTo>
                  <a:lnTo>
                    <a:pt x="201887" y="318839"/>
                  </a:lnTo>
                  <a:lnTo>
                    <a:pt x="231899" y="285244"/>
                  </a:lnTo>
                  <a:lnTo>
                    <a:pt x="263636" y="253175"/>
                  </a:lnTo>
                  <a:lnTo>
                    <a:pt x="297031" y="222696"/>
                  </a:lnTo>
                  <a:lnTo>
                    <a:pt x="332014" y="193875"/>
                  </a:lnTo>
                  <a:lnTo>
                    <a:pt x="368517" y="166777"/>
                  </a:lnTo>
                  <a:lnTo>
                    <a:pt x="406471" y="141469"/>
                  </a:lnTo>
                  <a:lnTo>
                    <a:pt x="445808" y="118015"/>
                  </a:lnTo>
                  <a:lnTo>
                    <a:pt x="486459" y="96482"/>
                  </a:lnTo>
                  <a:lnTo>
                    <a:pt x="528354" y="76935"/>
                  </a:lnTo>
                  <a:lnTo>
                    <a:pt x="571427" y="59442"/>
                  </a:lnTo>
                  <a:lnTo>
                    <a:pt x="615607" y="44067"/>
                  </a:lnTo>
                  <a:lnTo>
                    <a:pt x="660826" y="30876"/>
                  </a:lnTo>
                  <a:lnTo>
                    <a:pt x="707017" y="19937"/>
                  </a:lnTo>
                  <a:lnTo>
                    <a:pt x="754109" y="11313"/>
                  </a:lnTo>
                  <a:lnTo>
                    <a:pt x="802035" y="5072"/>
                  </a:lnTo>
                  <a:lnTo>
                    <a:pt x="850725" y="1279"/>
                  </a:lnTo>
                  <a:lnTo>
                    <a:pt x="900112" y="0"/>
                  </a:lnTo>
                  <a:lnTo>
                    <a:pt x="949499" y="1279"/>
                  </a:lnTo>
                  <a:lnTo>
                    <a:pt x="998189" y="5072"/>
                  </a:lnTo>
                  <a:lnTo>
                    <a:pt x="1046115" y="11313"/>
                  </a:lnTo>
                  <a:lnTo>
                    <a:pt x="1093207" y="19937"/>
                  </a:lnTo>
                  <a:lnTo>
                    <a:pt x="1139397" y="30876"/>
                  </a:lnTo>
                  <a:lnTo>
                    <a:pt x="1184617" y="44067"/>
                  </a:lnTo>
                  <a:lnTo>
                    <a:pt x="1228797" y="59442"/>
                  </a:lnTo>
                  <a:lnTo>
                    <a:pt x="1271869" y="76935"/>
                  </a:lnTo>
                  <a:lnTo>
                    <a:pt x="1313765" y="96482"/>
                  </a:lnTo>
                  <a:lnTo>
                    <a:pt x="1354415" y="118015"/>
                  </a:lnTo>
                  <a:lnTo>
                    <a:pt x="1393751" y="141469"/>
                  </a:lnTo>
                  <a:lnTo>
                    <a:pt x="1431705" y="166777"/>
                  </a:lnTo>
                  <a:lnTo>
                    <a:pt x="1468208" y="193875"/>
                  </a:lnTo>
                  <a:lnTo>
                    <a:pt x="1503191" y="222696"/>
                  </a:lnTo>
                  <a:lnTo>
                    <a:pt x="1536586" y="253175"/>
                  </a:lnTo>
                  <a:lnTo>
                    <a:pt x="1568323" y="285244"/>
                  </a:lnTo>
                  <a:lnTo>
                    <a:pt x="1598335" y="318839"/>
                  </a:lnTo>
                  <a:lnTo>
                    <a:pt x="1626552" y="353894"/>
                  </a:lnTo>
                  <a:lnTo>
                    <a:pt x="1652907" y="390342"/>
                  </a:lnTo>
                  <a:lnTo>
                    <a:pt x="1677330" y="428117"/>
                  </a:lnTo>
                  <a:lnTo>
                    <a:pt x="1699752" y="467155"/>
                  </a:lnTo>
                  <a:lnTo>
                    <a:pt x="1720106" y="507388"/>
                  </a:lnTo>
                  <a:lnTo>
                    <a:pt x="1738322" y="548751"/>
                  </a:lnTo>
                  <a:lnTo>
                    <a:pt x="1754333" y="591178"/>
                  </a:lnTo>
                  <a:lnTo>
                    <a:pt x="1768068" y="634604"/>
                  </a:lnTo>
                  <a:lnTo>
                    <a:pt x="1779460" y="678961"/>
                  </a:lnTo>
                  <a:lnTo>
                    <a:pt x="1788440" y="724185"/>
                  </a:lnTo>
                  <a:lnTo>
                    <a:pt x="1794939" y="770209"/>
                  </a:lnTo>
                  <a:lnTo>
                    <a:pt x="1798889" y="816967"/>
                  </a:lnTo>
                  <a:lnTo>
                    <a:pt x="1800221" y="864394"/>
                  </a:lnTo>
                  <a:lnTo>
                    <a:pt x="1798889" y="911821"/>
                  </a:lnTo>
                  <a:lnTo>
                    <a:pt x="1794939" y="958580"/>
                  </a:lnTo>
                  <a:lnTo>
                    <a:pt x="1788440" y="1004604"/>
                  </a:lnTo>
                  <a:lnTo>
                    <a:pt x="1779460" y="1049828"/>
                  </a:lnTo>
                  <a:lnTo>
                    <a:pt x="1768068" y="1094186"/>
                  </a:lnTo>
                  <a:lnTo>
                    <a:pt x="1754333" y="1137611"/>
                  </a:lnTo>
                  <a:lnTo>
                    <a:pt x="1738322" y="1180039"/>
                  </a:lnTo>
                  <a:lnTo>
                    <a:pt x="1720106" y="1221402"/>
                  </a:lnTo>
                  <a:lnTo>
                    <a:pt x="1699752" y="1261635"/>
                  </a:lnTo>
                  <a:lnTo>
                    <a:pt x="1677330" y="1300673"/>
                  </a:lnTo>
                  <a:lnTo>
                    <a:pt x="1652907" y="1338449"/>
                  </a:lnTo>
                  <a:lnTo>
                    <a:pt x="1626552" y="1374897"/>
                  </a:lnTo>
                  <a:lnTo>
                    <a:pt x="1598335" y="1409951"/>
                  </a:lnTo>
                  <a:lnTo>
                    <a:pt x="1568323" y="1443546"/>
                  </a:lnTo>
                  <a:lnTo>
                    <a:pt x="1536586" y="1475616"/>
                  </a:lnTo>
                  <a:lnTo>
                    <a:pt x="1503191" y="1506094"/>
                  </a:lnTo>
                  <a:lnTo>
                    <a:pt x="1468208" y="1534915"/>
                  </a:lnTo>
                  <a:lnTo>
                    <a:pt x="1431705" y="1562013"/>
                  </a:lnTo>
                  <a:lnTo>
                    <a:pt x="1393751" y="1587322"/>
                  </a:lnTo>
                  <a:lnTo>
                    <a:pt x="1354415" y="1610776"/>
                  </a:lnTo>
                  <a:lnTo>
                    <a:pt x="1313765" y="1632309"/>
                  </a:lnTo>
                  <a:lnTo>
                    <a:pt x="1271869" y="1651855"/>
                  </a:lnTo>
                  <a:lnTo>
                    <a:pt x="1228797" y="1669348"/>
                  </a:lnTo>
                  <a:lnTo>
                    <a:pt x="1184617" y="1684723"/>
                  </a:lnTo>
                  <a:lnTo>
                    <a:pt x="1139397" y="1697914"/>
                  </a:lnTo>
                  <a:lnTo>
                    <a:pt x="1093207" y="1708854"/>
                  </a:lnTo>
                  <a:lnTo>
                    <a:pt x="1046115" y="1717477"/>
                  </a:lnTo>
                  <a:lnTo>
                    <a:pt x="998189" y="1723718"/>
                  </a:lnTo>
                  <a:lnTo>
                    <a:pt x="949499" y="1727511"/>
                  </a:lnTo>
                  <a:lnTo>
                    <a:pt x="900112" y="1728790"/>
                  </a:lnTo>
                  <a:lnTo>
                    <a:pt x="850725" y="1727511"/>
                  </a:lnTo>
                  <a:lnTo>
                    <a:pt x="802035" y="1723718"/>
                  </a:lnTo>
                  <a:lnTo>
                    <a:pt x="754109" y="1717477"/>
                  </a:lnTo>
                  <a:lnTo>
                    <a:pt x="707017" y="1708854"/>
                  </a:lnTo>
                  <a:lnTo>
                    <a:pt x="660826" y="1697914"/>
                  </a:lnTo>
                  <a:lnTo>
                    <a:pt x="615607" y="1684723"/>
                  </a:lnTo>
                  <a:lnTo>
                    <a:pt x="571427" y="1669348"/>
                  </a:lnTo>
                  <a:lnTo>
                    <a:pt x="528354" y="1651855"/>
                  </a:lnTo>
                  <a:lnTo>
                    <a:pt x="486459" y="1632309"/>
                  </a:lnTo>
                  <a:lnTo>
                    <a:pt x="445808" y="1610776"/>
                  </a:lnTo>
                  <a:lnTo>
                    <a:pt x="406471" y="1587322"/>
                  </a:lnTo>
                  <a:lnTo>
                    <a:pt x="368517" y="1562013"/>
                  </a:lnTo>
                  <a:lnTo>
                    <a:pt x="332014" y="1534915"/>
                  </a:lnTo>
                  <a:lnTo>
                    <a:pt x="297031" y="1506094"/>
                  </a:lnTo>
                  <a:lnTo>
                    <a:pt x="263636" y="1475616"/>
                  </a:lnTo>
                  <a:lnTo>
                    <a:pt x="231899" y="1443546"/>
                  </a:lnTo>
                  <a:lnTo>
                    <a:pt x="201887" y="1409951"/>
                  </a:lnTo>
                  <a:lnTo>
                    <a:pt x="173669" y="1374897"/>
                  </a:lnTo>
                  <a:lnTo>
                    <a:pt x="147314" y="1338449"/>
                  </a:lnTo>
                  <a:lnTo>
                    <a:pt x="122891" y="1300673"/>
                  </a:lnTo>
                  <a:lnTo>
                    <a:pt x="100468" y="1261635"/>
                  </a:lnTo>
                  <a:lnTo>
                    <a:pt x="80115" y="1221402"/>
                  </a:lnTo>
                  <a:lnTo>
                    <a:pt x="61898" y="1180039"/>
                  </a:lnTo>
                  <a:lnTo>
                    <a:pt x="45888" y="1137611"/>
                  </a:lnTo>
                  <a:lnTo>
                    <a:pt x="32152" y="1094186"/>
                  </a:lnTo>
                  <a:lnTo>
                    <a:pt x="20760" y="1049828"/>
                  </a:lnTo>
                  <a:lnTo>
                    <a:pt x="11780" y="1004604"/>
                  </a:lnTo>
                  <a:lnTo>
                    <a:pt x="5281" y="958580"/>
                  </a:lnTo>
                  <a:lnTo>
                    <a:pt x="1331" y="911821"/>
                  </a:lnTo>
                  <a:lnTo>
                    <a:pt x="0" y="86439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95857" y="4617211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0783" y="5162803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29259" algn="l"/>
              </a:tabLst>
            </a:pPr>
            <a:r>
              <a:rPr sz="1800" dirty="0">
                <a:latin typeface="Carlito"/>
                <a:cs typeface="Carlito"/>
              </a:rPr>
              <a:t>4	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716532"/>
            <a:ext cx="5186680" cy="24561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Possible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outcomes:</a:t>
            </a:r>
            <a:endParaRPr sz="2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Carlito"/>
                <a:cs typeface="Carlito"/>
              </a:rPr>
              <a:t>Ω = {1,2,3,4,5,6}</a:t>
            </a:r>
            <a:endParaRPr sz="2800">
              <a:latin typeface="Carlito"/>
              <a:cs typeface="Carlito"/>
            </a:endParaRPr>
          </a:p>
          <a:p>
            <a:pPr marL="241300" marR="5080" indent="-241300">
              <a:lnSpc>
                <a:spcPts val="4100"/>
              </a:lnSpc>
              <a:spcBef>
                <a:spcPts val="1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Outcomes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interest </a:t>
            </a:r>
            <a:r>
              <a:rPr sz="2800" spc="-10" dirty="0">
                <a:latin typeface="Carlito"/>
                <a:cs typeface="Carlito"/>
              </a:rPr>
              <a:t>(denoted </a:t>
            </a:r>
            <a:r>
              <a:rPr sz="2800" dirty="0">
                <a:latin typeface="Carlito"/>
                <a:cs typeface="Carlito"/>
              </a:rPr>
              <a:t>A):  A =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{2,4,6}</a:t>
            </a:r>
            <a:endParaRPr sz="2800">
              <a:latin typeface="Carlito"/>
              <a:cs typeface="Carlito"/>
            </a:endParaRPr>
          </a:p>
          <a:p>
            <a:pPr marR="384810" algn="r">
              <a:lnSpc>
                <a:spcPts val="2805"/>
              </a:lnSpc>
            </a:pPr>
            <a:r>
              <a:rPr sz="2500" b="1" spc="25" dirty="0">
                <a:solidFill>
                  <a:srgbClr val="ED7D31"/>
                </a:solidFill>
                <a:latin typeface="Trebuchet MS"/>
                <a:cs typeface="Trebuchet MS"/>
              </a:rPr>
              <a:t>Ω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6111" y="435508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6111" y="4900676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25120" algn="l"/>
              </a:tabLst>
            </a:pPr>
            <a:r>
              <a:rPr sz="1800" dirty="0">
                <a:latin typeface="Carlito"/>
                <a:cs typeface="Carlito"/>
              </a:rPr>
              <a:t>3	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086" y="4122927"/>
            <a:ext cx="2051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70" dirty="0">
                <a:solidFill>
                  <a:srgbClr val="ED7D31"/>
                </a:solidFill>
                <a:latin typeface="Trebuchet MS"/>
                <a:cs typeface="Trebuchet MS"/>
              </a:rPr>
              <a:t>A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4800"/>
            <a:ext cx="7754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Probability: </a:t>
            </a:r>
            <a:r>
              <a:rPr spc="-30" dirty="0"/>
              <a:t>classical</a:t>
            </a:r>
            <a:r>
              <a:rPr spc="30" dirty="0"/>
              <a:t> </a:t>
            </a:r>
            <a:r>
              <a:rPr spc="-50" dirty="0"/>
              <a:t>interpretation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748"/>
            <a:ext cx="8891905" cy="11493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Given </a:t>
            </a:r>
            <a:r>
              <a:rPr sz="2600" dirty="0">
                <a:solidFill>
                  <a:srgbClr val="ED7D31"/>
                </a:solidFill>
                <a:latin typeface="Carlito"/>
                <a:cs typeface="Carlito"/>
              </a:rPr>
              <a:t>n </a:t>
            </a:r>
            <a:r>
              <a:rPr sz="2600" u="heavy" spc="-5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Carlito"/>
                <a:cs typeface="Carlito"/>
              </a:rPr>
              <a:t>equally possible </a:t>
            </a:r>
            <a:r>
              <a:rPr sz="2600" u="heavy" spc="-10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Carlito"/>
                <a:cs typeface="Carlito"/>
              </a:rPr>
              <a:t>outcomes</a:t>
            </a:r>
            <a:r>
              <a:rPr sz="2600" spc="-10" dirty="0">
                <a:latin typeface="Carlito"/>
                <a:cs typeface="Carlito"/>
              </a:rPr>
              <a:t>,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dirty="0">
                <a:solidFill>
                  <a:srgbClr val="ED7D31"/>
                </a:solidFill>
                <a:latin typeface="Carlito"/>
                <a:cs typeface="Carlito"/>
              </a:rPr>
              <a:t>m </a:t>
            </a:r>
            <a:r>
              <a:rPr sz="2600" spc="-15" dirty="0">
                <a:solidFill>
                  <a:srgbClr val="ED7D31"/>
                </a:solidFill>
                <a:latin typeface="Carlito"/>
                <a:cs typeface="Carlito"/>
              </a:rPr>
              <a:t>events </a:t>
            </a:r>
            <a:r>
              <a:rPr sz="2600" dirty="0">
                <a:solidFill>
                  <a:srgbClr val="ED7D31"/>
                </a:solidFill>
                <a:latin typeface="Carlito"/>
                <a:cs typeface="Carlito"/>
              </a:rPr>
              <a:t>of </a:t>
            </a:r>
            <a:r>
              <a:rPr sz="2600" spc="-20" dirty="0">
                <a:solidFill>
                  <a:srgbClr val="ED7D31"/>
                </a:solidFill>
                <a:latin typeface="Carlito"/>
                <a:cs typeface="Carlito"/>
              </a:rPr>
              <a:t>interest</a:t>
            </a:r>
            <a:r>
              <a:rPr sz="2600" spc="-20" dirty="0">
                <a:latin typeface="Carlito"/>
                <a:cs typeface="Carlito"/>
              </a:rPr>
              <a:t>, </a:t>
            </a:r>
            <a:r>
              <a:rPr sz="2600" spc="-5" dirty="0">
                <a:latin typeface="Carlito"/>
                <a:cs typeface="Carlito"/>
              </a:rPr>
              <a:t>the  probability </a:t>
            </a:r>
            <a:r>
              <a:rPr sz="2600" spc="-10" dirty="0">
                <a:latin typeface="Carlito"/>
                <a:cs typeface="Carlito"/>
              </a:rPr>
              <a:t>that </a:t>
            </a:r>
            <a:r>
              <a:rPr sz="2600" spc="-5" dirty="0">
                <a:latin typeface="Carlito"/>
                <a:cs typeface="Carlito"/>
              </a:rPr>
              <a:t>one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m </a:t>
            </a:r>
            <a:r>
              <a:rPr sz="2600" spc="-15" dirty="0">
                <a:latin typeface="Carlito"/>
                <a:cs typeface="Carlito"/>
              </a:rPr>
              <a:t>events </a:t>
            </a:r>
            <a:r>
              <a:rPr sz="2600" spc="-10" dirty="0">
                <a:latin typeface="Carlito"/>
                <a:cs typeface="Carlito"/>
              </a:rPr>
              <a:t>occurs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ED7D31"/>
                </a:solidFill>
                <a:latin typeface="Carlito"/>
                <a:cs typeface="Carlito"/>
              </a:rPr>
              <a:t>m/n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we call </a:t>
            </a:r>
            <a:r>
              <a:rPr sz="2200" spc="-5" dirty="0">
                <a:latin typeface="Carlito"/>
                <a:cs typeface="Carlito"/>
              </a:rPr>
              <a:t>our set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events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interest </a:t>
            </a:r>
            <a:r>
              <a:rPr sz="2200" spc="5" dirty="0">
                <a:latin typeface="Carlito"/>
                <a:cs typeface="Carlito"/>
              </a:rPr>
              <a:t>A,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then: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891163"/>
            <a:ext cx="9637395" cy="11398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60" dirty="0">
                <a:latin typeface="Trebuchet MS"/>
                <a:cs typeface="Trebuchet MS"/>
              </a:rPr>
              <a:t>Principle </a:t>
            </a:r>
            <a:r>
              <a:rPr sz="2600" b="1" spc="-110" dirty="0">
                <a:latin typeface="Trebuchet MS"/>
                <a:cs typeface="Trebuchet MS"/>
              </a:rPr>
              <a:t>of </a:t>
            </a:r>
            <a:r>
              <a:rPr sz="2600" b="1" spc="-150" dirty="0">
                <a:latin typeface="Trebuchet MS"/>
                <a:cs typeface="Trebuchet MS"/>
              </a:rPr>
              <a:t>insufficient </a:t>
            </a:r>
            <a:r>
              <a:rPr sz="2600" b="1" spc="-135" dirty="0">
                <a:latin typeface="Trebuchet MS"/>
                <a:cs typeface="Trebuchet MS"/>
              </a:rPr>
              <a:t>reason</a:t>
            </a:r>
            <a:r>
              <a:rPr sz="2600" b="1" spc="-370" dirty="0">
                <a:latin typeface="Trebuchet MS"/>
                <a:cs typeface="Trebuchet MS"/>
              </a:rPr>
              <a:t> </a:t>
            </a:r>
            <a:r>
              <a:rPr sz="2600" b="1" spc="-180" dirty="0">
                <a:latin typeface="Trebuchet MS"/>
                <a:cs typeface="Trebuchet MS"/>
              </a:rPr>
              <a:t>(Laplace):</a:t>
            </a:r>
            <a:endParaRPr sz="2600">
              <a:latin typeface="Trebuchet MS"/>
              <a:cs typeface="Trebuchet MS"/>
            </a:endParaRPr>
          </a:p>
          <a:p>
            <a:pPr marL="698500" marR="5080" lvl="1" indent="-228600">
              <a:lnSpc>
                <a:spcPts val="240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40" dirty="0">
                <a:latin typeface="Carlito"/>
                <a:cs typeface="Carlito"/>
              </a:rPr>
              <a:t>We </a:t>
            </a:r>
            <a:r>
              <a:rPr sz="2200" spc="-5" dirty="0">
                <a:latin typeface="Carlito"/>
                <a:cs typeface="Carlito"/>
              </a:rPr>
              <a:t>should assume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events are </a:t>
            </a:r>
            <a:r>
              <a:rPr sz="2200" spc="-5" dirty="0">
                <a:latin typeface="Carlito"/>
                <a:cs typeface="Carlito"/>
              </a:rPr>
              <a:t>equally </a:t>
            </a:r>
            <a:r>
              <a:rPr sz="2200" spc="-35" dirty="0">
                <a:latin typeface="Carlito"/>
                <a:cs typeface="Carlito"/>
              </a:rPr>
              <a:t>likely, </a:t>
            </a:r>
            <a:r>
              <a:rPr sz="2200" spc="-5" dirty="0">
                <a:latin typeface="Carlito"/>
                <a:cs typeface="Carlito"/>
              </a:rPr>
              <a:t>unless </a:t>
            </a:r>
            <a:r>
              <a:rPr sz="2200" spc="-10" dirty="0">
                <a:latin typeface="Carlito"/>
                <a:cs typeface="Carlito"/>
              </a:rPr>
              <a:t>there </a:t>
            </a:r>
            <a:r>
              <a:rPr sz="2200" spc="-5" dirty="0">
                <a:latin typeface="Carlito"/>
                <a:cs typeface="Carlito"/>
              </a:rPr>
              <a:t>is good </a:t>
            </a:r>
            <a:r>
              <a:rPr sz="2200" spc="-10" dirty="0">
                <a:latin typeface="Carlito"/>
                <a:cs typeface="Carlito"/>
              </a:rPr>
              <a:t>reason </a:t>
            </a:r>
            <a:r>
              <a:rPr sz="2200" spc="-15" dirty="0">
                <a:latin typeface="Carlito"/>
                <a:cs typeface="Carlito"/>
              </a:rPr>
              <a:t>to  </a:t>
            </a:r>
            <a:r>
              <a:rPr sz="2200" spc="-10" dirty="0">
                <a:latin typeface="Carlito"/>
                <a:cs typeface="Carlito"/>
              </a:rPr>
              <a:t>believe they </a:t>
            </a:r>
            <a:r>
              <a:rPr sz="2200" spc="-15" dirty="0">
                <a:latin typeface="Carlito"/>
                <a:cs typeface="Carlito"/>
              </a:rPr>
              <a:t>are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not.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5091" y="3714751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735" y="0"/>
                </a:lnTo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4649" y="3714117"/>
            <a:ext cx="588645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dirty="0">
                <a:latin typeface="Times New Roman"/>
                <a:cs typeface="Times New Roman"/>
              </a:rPr>
              <a:t>| </a:t>
            </a:r>
            <a:r>
              <a:rPr sz="2950" spc="15" dirty="0">
                <a:latin typeface="Symbol"/>
                <a:cs typeface="Symbol"/>
              </a:rPr>
              <a:t></a:t>
            </a:r>
            <a:r>
              <a:rPr sz="2950" spc="-6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|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2078" y="3182890"/>
            <a:ext cx="55372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dirty="0">
                <a:latin typeface="Times New Roman"/>
                <a:cs typeface="Times New Roman"/>
              </a:rPr>
              <a:t>| </a:t>
            </a:r>
            <a:r>
              <a:rPr sz="2950" i="1" spc="10" dirty="0">
                <a:latin typeface="Times New Roman"/>
                <a:cs typeface="Times New Roman"/>
              </a:rPr>
              <a:t>A</a:t>
            </a:r>
            <a:r>
              <a:rPr sz="2950" i="1" spc="-4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|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6440" y="3419412"/>
            <a:ext cx="106299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i="1" spc="35" dirty="0">
                <a:latin typeface="Times New Roman"/>
                <a:cs typeface="Times New Roman"/>
              </a:rPr>
              <a:t>P</a:t>
            </a:r>
            <a:r>
              <a:rPr sz="2950" spc="35" dirty="0">
                <a:latin typeface="Times New Roman"/>
                <a:cs typeface="Times New Roman"/>
              </a:rPr>
              <a:t>(</a:t>
            </a:r>
            <a:r>
              <a:rPr sz="2950" spc="-585" dirty="0">
                <a:latin typeface="Times New Roman"/>
                <a:cs typeface="Times New Roman"/>
              </a:rPr>
              <a:t> </a:t>
            </a:r>
            <a:r>
              <a:rPr sz="2950" i="1" spc="-30" dirty="0">
                <a:latin typeface="Times New Roman"/>
                <a:cs typeface="Times New Roman"/>
              </a:rPr>
              <a:t>A</a:t>
            </a:r>
            <a:r>
              <a:rPr sz="2950" spc="-30" dirty="0">
                <a:latin typeface="Times New Roman"/>
                <a:cs typeface="Times New Roman"/>
              </a:rPr>
              <a:t>) </a:t>
            </a:r>
            <a:r>
              <a:rPr sz="2950" spc="10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80112" y="3094037"/>
            <a:ext cx="5172075" cy="873125"/>
            <a:chOff x="5180112" y="3094037"/>
            <a:chExt cx="5172075" cy="873125"/>
          </a:xfrm>
        </p:grpSpPr>
        <p:sp>
          <p:nvSpPr>
            <p:cNvPr id="10" name="object 10"/>
            <p:cNvSpPr/>
            <p:nvPr/>
          </p:nvSpPr>
          <p:spPr>
            <a:xfrm>
              <a:off x="5184876" y="3098800"/>
              <a:ext cx="5162550" cy="863600"/>
            </a:xfrm>
            <a:custGeom>
              <a:avLst/>
              <a:gdLst/>
              <a:ahLst/>
              <a:cxnLst/>
              <a:rect l="l" t="t" r="r" b="b"/>
              <a:pathLst>
                <a:path w="5162550" h="863600">
                  <a:moveTo>
                    <a:pt x="5162283" y="0"/>
                  </a:moveTo>
                  <a:lnTo>
                    <a:pt x="793648" y="0"/>
                  </a:lnTo>
                  <a:lnTo>
                    <a:pt x="793648" y="503770"/>
                  </a:lnTo>
                  <a:lnTo>
                    <a:pt x="0" y="633425"/>
                  </a:lnTo>
                  <a:lnTo>
                    <a:pt x="793648" y="719670"/>
                  </a:lnTo>
                  <a:lnTo>
                    <a:pt x="793648" y="863600"/>
                  </a:lnTo>
                  <a:lnTo>
                    <a:pt x="5162283" y="863600"/>
                  </a:lnTo>
                  <a:lnTo>
                    <a:pt x="5162283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4875" y="3098800"/>
              <a:ext cx="5162550" cy="863600"/>
            </a:xfrm>
            <a:custGeom>
              <a:avLst/>
              <a:gdLst/>
              <a:ahLst/>
              <a:cxnLst/>
              <a:rect l="l" t="t" r="r" b="b"/>
              <a:pathLst>
                <a:path w="5162550" h="863600">
                  <a:moveTo>
                    <a:pt x="793649" y="0"/>
                  </a:moveTo>
                  <a:lnTo>
                    <a:pt x="1521754" y="0"/>
                  </a:lnTo>
                  <a:lnTo>
                    <a:pt x="2613910" y="0"/>
                  </a:lnTo>
                  <a:lnTo>
                    <a:pt x="5162281" y="0"/>
                  </a:lnTo>
                  <a:lnTo>
                    <a:pt x="5162281" y="503765"/>
                  </a:lnTo>
                  <a:lnTo>
                    <a:pt x="5162281" y="719665"/>
                  </a:lnTo>
                  <a:lnTo>
                    <a:pt x="5162281" y="863600"/>
                  </a:lnTo>
                  <a:lnTo>
                    <a:pt x="2613910" y="863600"/>
                  </a:lnTo>
                  <a:lnTo>
                    <a:pt x="1521754" y="863600"/>
                  </a:lnTo>
                  <a:lnTo>
                    <a:pt x="793649" y="863600"/>
                  </a:lnTo>
                  <a:lnTo>
                    <a:pt x="793649" y="719665"/>
                  </a:lnTo>
                  <a:lnTo>
                    <a:pt x="0" y="633424"/>
                  </a:lnTo>
                  <a:lnTo>
                    <a:pt x="793649" y="503765"/>
                  </a:lnTo>
                  <a:lnTo>
                    <a:pt x="79364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52400" y="3105403"/>
            <a:ext cx="4021454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4480" marR="5080" indent="-2717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rlito"/>
                <a:cs typeface="Carlito"/>
              </a:rPr>
              <a:t>Number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events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interest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(A)  </a:t>
            </a:r>
            <a:r>
              <a:rPr sz="2400" spc="-10" dirty="0">
                <a:latin typeface="Carlito"/>
                <a:cs typeface="Carlito"/>
              </a:rPr>
              <a:t>over </a:t>
            </a:r>
            <a:r>
              <a:rPr sz="2400" spc="-15" dirty="0">
                <a:latin typeface="Carlito"/>
                <a:cs typeface="Carlito"/>
              </a:rPr>
              <a:t>total </a:t>
            </a:r>
            <a:r>
              <a:rPr sz="2400" dirty="0">
                <a:latin typeface="Carlito"/>
                <a:cs typeface="Carlito"/>
              </a:rPr>
              <a:t>number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events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3935</TotalTime>
  <Words>4209</Words>
  <Application>Microsoft Macintosh PowerPoint</Application>
  <PresentationFormat>Widescreen</PresentationFormat>
  <Paragraphs>474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Carlito</vt:lpstr>
      <vt:lpstr>Symbol</vt:lpstr>
      <vt:lpstr>Times New Roman</vt:lpstr>
      <vt:lpstr>Trebuchet MS</vt:lpstr>
      <vt:lpstr>Verdana</vt:lpstr>
      <vt:lpstr>VL PGothic</vt:lpstr>
      <vt:lpstr>Wingdings</vt:lpstr>
      <vt:lpstr>Office Theme</vt:lpstr>
      <vt:lpstr>NLP 220 Data Science and Machine Learning Fundamentals Fall 2023</vt:lpstr>
      <vt:lpstr>Outline for Today</vt:lpstr>
      <vt:lpstr>Definition of Probability</vt:lpstr>
      <vt:lpstr>Sample Spaces</vt:lpstr>
      <vt:lpstr>The classic example: Flipping a coin</vt:lpstr>
      <vt:lpstr>Another Example</vt:lpstr>
      <vt:lpstr>Some Notation…</vt:lpstr>
      <vt:lpstr>Venn diagram representation of die-throw  example</vt:lpstr>
      <vt:lpstr>Probability: classical interpretation</vt:lpstr>
      <vt:lpstr>Compound vs. simple events</vt:lpstr>
      <vt:lpstr>More rules…</vt:lpstr>
      <vt:lpstr>More rules… (cont.)</vt:lpstr>
      <vt:lpstr>Example: Throwing a dice</vt:lpstr>
      <vt:lpstr>More complex outcomes…</vt:lpstr>
      <vt:lpstr>Probability Trees</vt:lpstr>
      <vt:lpstr>So the answer to our problem</vt:lpstr>
      <vt:lpstr>Teaser: violations of Laplace’s principle</vt:lpstr>
      <vt:lpstr>Unequal likelihoods</vt:lpstr>
      <vt:lpstr>Example</vt:lpstr>
      <vt:lpstr>Interpretation of probability</vt:lpstr>
      <vt:lpstr>Corpus Based Statistical NLP</vt:lpstr>
      <vt:lpstr>Prior knowledge</vt:lpstr>
      <vt:lpstr>Part-of-speech tagging example</vt:lpstr>
      <vt:lpstr>POS tagging</vt:lpstr>
      <vt:lpstr>Prior knowledge revisited</vt:lpstr>
      <vt:lpstr>Conditional Probability</vt:lpstr>
      <vt:lpstr>Estimation of conditional probability</vt:lpstr>
      <vt:lpstr>Estimating P(A AND B)</vt:lpstr>
      <vt:lpstr>Multiplication rule: example</vt:lpstr>
      <vt:lpstr>Example continued</vt:lpstr>
      <vt:lpstr>Some observations</vt:lpstr>
      <vt:lpstr>Independence</vt:lpstr>
      <vt:lpstr>Dependence</vt:lpstr>
      <vt:lpstr>Extending the multiplication rule</vt:lpstr>
      <vt:lpstr>Bayes Rule</vt:lpstr>
      <vt:lpstr>Classification</vt:lpstr>
      <vt:lpstr>Learning to Classify Text – Intent Detection</vt:lpstr>
      <vt:lpstr>Learning to Classify Text – Sentiment Detection</vt:lpstr>
      <vt:lpstr>Learning to Classify Text – Other Examples</vt:lpstr>
      <vt:lpstr>Example of feature-based description of text</vt:lpstr>
      <vt:lpstr>Example of feature-based description of text</vt:lpstr>
      <vt:lpstr>Supervised Classification</vt:lpstr>
      <vt:lpstr>In Practice: Where do we get the data and  labels from?</vt:lpstr>
      <vt:lpstr>In Practice: Human Annotation</vt:lpstr>
      <vt:lpstr>Mechanical Turk</vt:lpstr>
      <vt:lpstr>Example from CU MultiWOZ data collection</vt:lpstr>
      <vt:lpstr>In Practice: How do  we get the features?</vt:lpstr>
      <vt:lpstr>Feature Engineering</vt:lpstr>
      <vt:lpstr>POS/NEG classification of reviews</vt:lpstr>
      <vt:lpstr>POS/NEG classification of reviews</vt:lpstr>
      <vt:lpstr>Overfitting: How do we avoid?</vt:lpstr>
      <vt:lpstr>Overfitting: How do we  avoid?</vt:lpstr>
      <vt:lpstr>Avoiding Overfitting: Training, Dev and Test Sets</vt:lpstr>
      <vt:lpstr>Developing the model: Error analysis and</vt:lpstr>
      <vt:lpstr>Developing the model: Error analysis and  feature refinement</vt:lpstr>
      <vt:lpstr>Training Your Own Classifier: sklearn</vt:lpstr>
      <vt:lpstr>PowerPoint Presentation</vt:lpstr>
      <vt:lpstr>Training Your Own Classifier: sklearn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243 Machine Learning for  Natural Language Processing Fall 2021</dc:title>
  <cp:lastModifiedBy>Jalal Mahmud</cp:lastModifiedBy>
  <cp:revision>22</cp:revision>
  <cp:lastPrinted>2022-10-18T06:21:34Z</cp:lastPrinted>
  <dcterms:created xsi:type="dcterms:W3CDTF">2022-04-20T06:42:42Z</dcterms:created>
  <dcterms:modified xsi:type="dcterms:W3CDTF">2023-08-14T21:04:14Z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LastSaved">
    <vt:filetime>2022-04-20T00:00:00Z</vt:filetime>
  </property>
</Properties>
</file>