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3" r:id="rId3"/>
    <p:sldId id="259" r:id="rId4"/>
    <p:sldId id="257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A32291-2D35-47E3-A9B5-179140F593DF}">
          <p14:sldIdLst>
            <p14:sldId id="256"/>
            <p14:sldId id="263"/>
          </p14:sldIdLst>
        </p14:section>
        <p14:section name="Start" id="{2EC78845-E3AF-41A6-B242-A38D2DA64E23}">
          <p14:sldIdLst>
            <p14:sldId id="259"/>
            <p14:sldId id="257"/>
            <p14:sldId id="258"/>
            <p14:sldId id="260"/>
            <p14:sldId id="261"/>
          </p14:sldIdLst>
        </p14:section>
        <p14:section name="End" id="{B9AA9AB6-E771-4A86-A4EA-B123224AD36E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450" autoAdjust="0"/>
  </p:normalViewPr>
  <p:slideViewPr>
    <p:cSldViewPr snapToGrid="0">
      <p:cViewPr varScale="1">
        <p:scale>
          <a:sx n="64" d="100"/>
          <a:sy n="64" d="100"/>
        </p:scale>
        <p:origin x="1397" y="72"/>
      </p:cViewPr>
      <p:guideLst/>
    </p:cSldViewPr>
  </p:slideViewPr>
  <p:notesTextViewPr>
    <p:cViewPr>
      <p:scale>
        <a:sx n="150" d="100"/>
        <a:sy n="150" d="100"/>
      </p:scale>
      <p:origin x="0" y="-125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D351DA-C7C3-0D54-8057-FECE7B31E4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15D9E-0901-1B20-3AA4-6DBED8820E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22C4A-534A-48F5-B538-75DE9F1B70F3}" type="datetimeFigureOut">
              <a:rPr lang="de-AT" smtClean="0"/>
              <a:t>25.11.2022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7870F-07C4-EDFC-57EC-FFAB86DC3A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439FC-0655-A250-D90E-CF5927761D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B0769-14E4-4149-9ED3-0549491EBCD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5440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2AEB0-BD07-410E-A6A6-7C53606CAF41}" type="datetimeFigureOut">
              <a:rPr lang="de-AT" smtClean="0"/>
              <a:t>25.11.2022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5A963-1774-4847-895D-0DFA9D80EB9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0238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Leonard Bunea</a:t>
            </a:r>
          </a:p>
          <a:p>
            <a:endParaRPr lang="de-AT" dirty="0"/>
          </a:p>
          <a:p>
            <a:r>
              <a:rPr lang="de-AT" dirty="0"/>
              <a:t>Weltraum </a:t>
            </a:r>
            <a:r>
              <a:rPr lang="de-AT" dirty="0" err="1"/>
              <a:t>forschung</a:t>
            </a:r>
            <a:r>
              <a:rPr lang="de-AT" dirty="0"/>
              <a:t> und </a:t>
            </a:r>
            <a:r>
              <a:rPr lang="de-AT" dirty="0" err="1"/>
              <a:t>technik</a:t>
            </a:r>
            <a:r>
              <a:rPr lang="de-AT" dirty="0"/>
              <a:t> immer fasziniert </a:t>
            </a:r>
          </a:p>
          <a:p>
            <a:endParaRPr lang="de-AT" dirty="0"/>
          </a:p>
          <a:p>
            <a:r>
              <a:rPr lang="de-AT" dirty="0" err="1"/>
              <a:t>Racketen</a:t>
            </a:r>
            <a:r>
              <a:rPr lang="de-AT" dirty="0"/>
              <a:t> antriebe großer teil </a:t>
            </a:r>
          </a:p>
          <a:p>
            <a:endParaRPr lang="de-AT" dirty="0"/>
          </a:p>
          <a:p>
            <a:r>
              <a:rPr lang="de-AT" dirty="0"/>
              <a:t>Aerospikes sehr coole und </a:t>
            </a:r>
            <a:r>
              <a:rPr lang="de-AT" dirty="0" err="1"/>
              <a:t>sci</a:t>
            </a:r>
            <a:r>
              <a:rPr lang="de-AT" dirty="0"/>
              <a:t> </a:t>
            </a:r>
            <a:r>
              <a:rPr lang="de-AT" dirty="0" err="1"/>
              <a:t>fi</a:t>
            </a:r>
            <a:r>
              <a:rPr lang="de-AT" dirty="0"/>
              <a:t> artige </a:t>
            </a:r>
            <a:r>
              <a:rPr lang="de-AT" dirty="0" err="1"/>
              <a:t>technologie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5A963-1774-4847-895D-0DFA9D80EB98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5806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5A963-1774-4847-895D-0DFA9D80EB98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8412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Basiert </a:t>
            </a:r>
            <a:r>
              <a:rPr lang="de-DE" dirty="0" err="1"/>
              <a:t>prinzip</a:t>
            </a:r>
            <a:r>
              <a:rPr lang="de-DE" dirty="0"/>
              <a:t> </a:t>
            </a:r>
            <a:r>
              <a:rPr lang="de-DE" dirty="0" err="1"/>
              <a:t>lavaldüse</a:t>
            </a:r>
            <a:endParaRPr lang="de-DE" dirty="0"/>
          </a:p>
          <a:p>
            <a:endParaRPr lang="de-DE" dirty="0"/>
          </a:p>
          <a:p>
            <a:r>
              <a:rPr lang="de-DE" dirty="0"/>
              <a:t>Kammer Gas hoher druck </a:t>
            </a:r>
          </a:p>
          <a:p>
            <a:endParaRPr lang="de-DE" dirty="0"/>
          </a:p>
          <a:p>
            <a:r>
              <a:rPr lang="de-DE" dirty="0"/>
              <a:t>Kammer kleiner gas tritt schneller raus</a:t>
            </a:r>
          </a:p>
          <a:p>
            <a:endParaRPr lang="de-DE" dirty="0"/>
          </a:p>
          <a:p>
            <a:r>
              <a:rPr lang="de-DE" dirty="0"/>
              <a:t>Druck kleiner gas schneller </a:t>
            </a:r>
            <a:r>
              <a:rPr lang="de-DE" dirty="0">
                <a:sym typeface="Wingdings" panose="05000000000000000000" pitchFamily="2" charset="2"/>
              </a:rPr>
              <a:t> erreicht lokale </a:t>
            </a:r>
            <a:r>
              <a:rPr lang="de-DE" dirty="0" err="1">
                <a:sym typeface="Wingdings" panose="05000000000000000000" pitchFamily="2" charset="2"/>
              </a:rPr>
              <a:t>schall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geschwindig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keit</a:t>
            </a:r>
            <a:r>
              <a:rPr lang="de-DE" dirty="0">
                <a:sym typeface="Wingdings" panose="05000000000000000000" pitchFamily="2" charset="2"/>
              </a:rPr>
              <a:t> damit nicht erstickts 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Druck gleich außen </a:t>
            </a:r>
            <a:r>
              <a:rPr lang="de-DE" dirty="0" err="1">
                <a:sym typeface="Wingdings" panose="05000000000000000000" pitchFamily="2" charset="2"/>
              </a:rPr>
              <a:t>bedingungen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Überexpandiert  </a:t>
            </a:r>
            <a:r>
              <a:rPr lang="de-DE" dirty="0" err="1">
                <a:sym typeface="Wingdings" panose="05000000000000000000" pitchFamily="2" charset="2"/>
              </a:rPr>
              <a:t>flow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seoperatio</a:t>
            </a:r>
            <a:r>
              <a:rPr lang="de-DE" dirty="0">
                <a:sym typeface="Wingdings" panose="05000000000000000000" pitchFamily="2" charset="2"/>
              </a:rPr>
              <a:t> n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Unterexpand</a:t>
            </a:r>
            <a:r>
              <a:rPr lang="de-DE" dirty="0">
                <a:sym typeface="Wingdings" panose="05000000000000000000" pitchFamily="2" charset="2"/>
              </a:rPr>
              <a:t> : </a:t>
            </a:r>
            <a:r>
              <a:rPr lang="de-DE" dirty="0" err="1">
                <a:sym typeface="Wingdings" panose="05000000000000000000" pitchFamily="2" charset="2"/>
              </a:rPr>
              <a:t>energie</a:t>
            </a:r>
            <a:r>
              <a:rPr lang="de-DE" dirty="0">
                <a:sym typeface="Wingdings" panose="05000000000000000000" pitchFamily="2" charset="2"/>
              </a:rPr>
              <a:t> verschwendet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5A963-1774-4847-895D-0DFA9D80EB98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3160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5A963-1774-4847-895D-0DFA9D80EB98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081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Gaskammern</a:t>
            </a:r>
            <a:r>
              <a:rPr lang="en-US" dirty="0"/>
              <a:t> an </a:t>
            </a:r>
            <a:r>
              <a:rPr lang="en-US" dirty="0" err="1"/>
              <a:t>außen</a:t>
            </a:r>
            <a:r>
              <a:rPr lang="en-US" dirty="0"/>
              <a:t> </a:t>
            </a:r>
            <a:r>
              <a:rPr lang="en-US" dirty="0" err="1"/>
              <a:t>seite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Wird</a:t>
            </a:r>
            <a:r>
              <a:rPr lang="en-US" dirty="0"/>
              <a:t> von </a:t>
            </a:r>
            <a:r>
              <a:rPr lang="en-US" dirty="0" err="1"/>
              <a:t>luftdruck</a:t>
            </a:r>
            <a:r>
              <a:rPr lang="en-US" dirty="0"/>
              <a:t> </a:t>
            </a:r>
            <a:r>
              <a:rPr lang="en-US" dirty="0" err="1"/>
              <a:t>gedrückt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5A963-1774-4847-895D-0DFA9D80EB98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5358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5A963-1774-4847-895D-0DFA9D80EB98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353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Normale</a:t>
            </a:r>
            <a:r>
              <a:rPr lang="en-US" dirty="0"/>
              <a:t> </a:t>
            </a:r>
            <a:r>
              <a:rPr lang="en-US" dirty="0" err="1"/>
              <a:t>racketenantriebe</a:t>
            </a:r>
            <a:endParaRPr lang="en-US" dirty="0"/>
          </a:p>
          <a:p>
            <a:r>
              <a:rPr lang="en-US" dirty="0"/>
              <a:t>Aerospikes</a:t>
            </a:r>
          </a:p>
          <a:p>
            <a:r>
              <a:rPr lang="en-US" dirty="0" err="1"/>
              <a:t>Funktion</a:t>
            </a:r>
            <a:endParaRPr lang="en-US" dirty="0"/>
          </a:p>
          <a:p>
            <a:r>
              <a:rPr lang="en-US" dirty="0"/>
              <a:t>Gut </a:t>
            </a:r>
            <a:r>
              <a:rPr lang="en-US" dirty="0" err="1"/>
              <a:t>böse</a:t>
            </a:r>
            <a:endParaRPr lang="en-US" dirty="0"/>
          </a:p>
          <a:p>
            <a:r>
              <a:rPr lang="en-US" dirty="0" err="1"/>
              <a:t>Projekte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5A963-1774-4847-895D-0DFA9D80EB98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50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B752-84CA-C249-457F-D786FE41D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236" y="540471"/>
            <a:ext cx="7305964" cy="2978584"/>
          </a:xfrm>
        </p:spPr>
        <p:txBody>
          <a:bodyPr anchor="b"/>
          <a:lstStyle>
            <a:lvl1pPr algn="ctr">
              <a:defRPr sz="6000">
                <a:latin typeface="Cascadia Mono ExtraLight" panose="020B0609020000020004" pitchFamily="49" charset="0"/>
                <a:ea typeface="Cascadia Mono ExtraLight" panose="020B0609020000020004" pitchFamily="49" charset="0"/>
                <a:cs typeface="Cascadia Mono ExtraLight" panose="020B0609020000020004" pitchFamily="49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FAB45-3EEA-1D53-7377-019DAA13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978B-2BB7-44E4-8CF4-A0AAF54967FC}" type="datetimeFigureOut">
              <a:rPr lang="de-AT" smtClean="0"/>
              <a:t>25.11.2022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511D1-94ED-E3B3-00EA-D2083DB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0881C-58A1-F886-E5E1-81498648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2E4D-CB40-4B30-9F3A-AF7D3B9A178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9929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9FCA-7E2D-B366-FB14-170B2499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6258-CAE0-E03A-3BEF-5935F7F08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3BE3D-9D8F-CB5D-C0C3-5EA088EC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978B-2BB7-44E4-8CF4-A0AAF54967FC}" type="datetimeFigureOut">
              <a:rPr lang="de-AT" smtClean="0"/>
              <a:t>25.11.2022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7CB8C-A415-2030-3A10-76C22EA7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0D2FD-D3FE-46C0-1051-A11A9D0C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2E4D-CB40-4B30-9F3A-AF7D3B9A178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64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447AE-5ABF-0AD6-03A7-C37AFB449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860E4-9F90-2129-BC24-25CB7A719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88926-ADB5-B454-C9CB-81C71F45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978B-2BB7-44E4-8CF4-A0AAF54967FC}" type="datetimeFigureOut">
              <a:rPr lang="de-AT" smtClean="0"/>
              <a:t>25.11.2022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D7700-A2CA-EFED-AC10-916468F8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46706-B337-0A4B-3480-553799C0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2E4D-CB40-4B30-9F3A-AF7D3B9A178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790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EF2D9-D898-491F-4F4A-D2952731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17FC8-9F91-CDD8-B45F-D31B5AC61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288DF-B325-1622-A5A1-75B32873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978B-2BB7-44E4-8CF4-A0AAF54967FC}" type="datetimeFigureOut">
              <a:rPr lang="de-AT" smtClean="0"/>
              <a:t>25.11.2022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3EDB4-87BA-9368-4763-A2385D77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39709-3B9B-261C-4C22-ED1CAFF8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2E4D-CB40-4B30-9F3A-AF7D3B9A178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136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A50CC-7A1A-1CCE-2837-111F8D9E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2493A-FBD2-69C4-8922-4D28F0B9C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8EF00-2214-C951-4963-E46F91E4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978B-2BB7-44E4-8CF4-A0AAF54967FC}" type="datetimeFigureOut">
              <a:rPr lang="de-AT" smtClean="0"/>
              <a:t>25.11.2022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4ED9C-A3FE-193B-E09A-BF461823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1B420-F65E-9567-DCD0-A720F75E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2E4D-CB40-4B30-9F3A-AF7D3B9A178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92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516D-1AAA-205B-848E-C5D8172E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167FB-D0C9-C596-146C-755853B35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0BD3C-95EB-7542-2A2E-E536AC2DB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36930-1EC2-410D-CA77-B3B79C35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978B-2BB7-44E4-8CF4-A0AAF54967FC}" type="datetimeFigureOut">
              <a:rPr lang="de-AT" smtClean="0"/>
              <a:t>25.11.2022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B25A8-2800-F128-CDE1-C6703AF7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EB4E3-BF4E-7D93-D22C-72B0E57D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2E4D-CB40-4B30-9F3A-AF7D3B9A178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130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BF13-D3A7-7E7F-A783-E9B436BD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4AA78-8005-A736-BB7B-E05668F9F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B6A4D-6ABE-03F7-4EC7-CEE95E956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D1CDA1-D91C-41F5-32F8-82F541817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5C3C9-F11C-47A8-5BBC-0D79ABE12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2D7995-2E6B-112D-F1CD-AA89B6DC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978B-2BB7-44E4-8CF4-A0AAF54967FC}" type="datetimeFigureOut">
              <a:rPr lang="de-AT" smtClean="0"/>
              <a:t>25.11.2022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AB3C29-EC6D-7136-809F-F257C39D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2A3B38-FB23-CDB8-0F12-878E1260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2E4D-CB40-4B30-9F3A-AF7D3B9A178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701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5812-22CA-6969-34CA-5036235AE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366F5-D251-BB6F-741D-C3A4C584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978B-2BB7-44E4-8CF4-A0AAF54967FC}" type="datetimeFigureOut">
              <a:rPr lang="de-AT" smtClean="0"/>
              <a:t>25.11.2022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C5B6B-B7C0-9D0A-2193-F2118F0D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7E75E-9A0A-9C85-E71F-D359820A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2E4D-CB40-4B30-9F3A-AF7D3B9A178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232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E50EA-F4E9-DAAC-D831-83B8C515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978B-2BB7-44E4-8CF4-A0AAF54967FC}" type="datetimeFigureOut">
              <a:rPr lang="de-AT" smtClean="0"/>
              <a:t>25.11.2022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5B8FB7-1ED6-BB89-A0DA-1BD6E8C8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88B44-245A-B78B-B398-8641FABD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2E4D-CB40-4B30-9F3A-AF7D3B9A178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652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1822-F01A-1DCF-E9BF-B577281E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522DC-846E-E4BF-4096-082CE76C8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3DBC2-64F5-6CA1-D269-001364610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7F532-25B5-9357-AB93-524F48F5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978B-2BB7-44E4-8CF4-A0AAF54967FC}" type="datetimeFigureOut">
              <a:rPr lang="de-AT" smtClean="0"/>
              <a:t>25.11.2022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447EA-24D3-53BE-D230-CB04CBB9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429BD-C7C1-FA6E-D13D-F7DCC741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2E4D-CB40-4B30-9F3A-AF7D3B9A178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766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E09AC-D105-131B-D264-8B6FA9C1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94027-EFF6-6270-F250-A4377664E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685CA-356D-E711-8638-83DCD46F7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8F191-85FC-810A-4A91-702D56B2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978B-2BB7-44E4-8CF4-A0AAF54967FC}" type="datetimeFigureOut">
              <a:rPr lang="de-AT" smtClean="0"/>
              <a:t>25.11.2022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0873D-770E-8BFF-6AE6-B8951E6C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1679A-6CB4-5AA7-CB14-6A9701DD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2E4D-CB40-4B30-9F3A-AF7D3B9A178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041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089AF-2BB5-0356-9A15-5C260E86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556A7-C019-858F-28EF-2AF481EE0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C96B1-38D9-3D1B-8249-AD9F0BA40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C978B-2BB7-44E4-8CF4-A0AAF54967FC}" type="datetimeFigureOut">
              <a:rPr lang="de-AT" smtClean="0"/>
              <a:t>25.11.2022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79BFC-E8F6-EC74-47A1-5DD8A56E8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8F457-761E-B7A6-632A-3899E44E9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92E4D-CB40-4B30-9F3A-AF7D3B9A178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458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scadia Mono ExtraLight" panose="020B0609020000020004" pitchFamily="49" charset="0"/>
          <a:ea typeface="Cascadia Mono ExtraLight" panose="020B0609020000020004" pitchFamily="49" charset="0"/>
          <a:cs typeface="Cascadia Mono ExtraLight" panose="020B06090200000200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Nova" panose="020B0504020202020204" pitchFamily="34" charset="0"/>
          <a:ea typeface="Cascadia Mono ExtraLight" panose="020B0609020000020004" pitchFamily="49" charset="0"/>
          <a:cs typeface="Cascadia Mono ExtraLight" panose="020B06090200000200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EDBD48-D7EC-7C9B-2949-A17016E34D1F}"/>
              </a:ext>
            </a:extLst>
          </p:cNvPr>
          <p:cNvSpPr/>
          <p:nvPr/>
        </p:nvSpPr>
        <p:spPr>
          <a:xfrm>
            <a:off x="7247104" y="184826"/>
            <a:ext cx="4581728" cy="17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AA242-62C1-EE9C-1357-30F390E4B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0373" y="515566"/>
            <a:ext cx="4815191" cy="943583"/>
          </a:xfrm>
          <a:noFill/>
        </p:spPr>
        <p:txBody>
          <a:bodyPr/>
          <a:lstStyle/>
          <a:p>
            <a:r>
              <a:rPr lang="de-AT" dirty="0"/>
              <a:t>Aerospikes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4DAD5D-76DD-B850-7BA3-4714A5B12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6178" y="0"/>
            <a:ext cx="8717218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E23945-90EB-30E2-BF82-5E5F8A17E10A}"/>
              </a:ext>
            </a:extLst>
          </p:cNvPr>
          <p:cNvSpPr txBox="1"/>
          <p:nvPr/>
        </p:nvSpPr>
        <p:spPr>
          <a:xfrm>
            <a:off x="8082116" y="6111601"/>
            <a:ext cx="3077497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Nova" panose="020B0504020202020204" pitchFamily="34" charset="0"/>
              </a:rPr>
              <a:t>Leonard Bunea</a:t>
            </a:r>
            <a:endParaRPr lang="de-DE" sz="2400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36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A9A2-7BEA-C570-64F8-CFF2C4FC175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Überblick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DB092-19B4-CCDC-B355-72BDE99D6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7521"/>
            <a:ext cx="10515600" cy="4572001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SzPct val="70000"/>
              <a:buFont typeface="Avenir Next LT Pro" panose="020B0504020202020204" pitchFamily="34" charset="0"/>
              <a:buChar char="∫"/>
            </a:pPr>
            <a:r>
              <a:rPr lang="de-AT" sz="3200" dirty="0">
                <a:latin typeface="Cascadia Mono ExtraLight" panose="020B0609020000020004" pitchFamily="49" charset="0"/>
              </a:rPr>
              <a:t>Funktionsweise glockenförmiger Düsen</a:t>
            </a:r>
          </a:p>
          <a:p>
            <a:pPr>
              <a:lnSpc>
                <a:spcPct val="150000"/>
              </a:lnSpc>
              <a:buSzPct val="70000"/>
              <a:buFont typeface="Avenir Next LT Pro" panose="020B0504020202020204" pitchFamily="34" charset="0"/>
              <a:buChar char="∫"/>
            </a:pPr>
            <a:r>
              <a:rPr lang="de-AT" sz="3200" dirty="0">
                <a:latin typeface="Cascadia Mono ExtraLight" panose="020B0609020000020004" pitchFamily="49" charset="0"/>
              </a:rPr>
              <a:t>Was sind Aerospikes?</a:t>
            </a:r>
          </a:p>
          <a:p>
            <a:pPr>
              <a:lnSpc>
                <a:spcPct val="150000"/>
              </a:lnSpc>
              <a:buSzPct val="70000"/>
              <a:buFont typeface="Avenir Next LT Pro" panose="020B0504020202020204" pitchFamily="34" charset="0"/>
              <a:buChar char="∫"/>
            </a:pPr>
            <a:r>
              <a:rPr lang="de-AT" sz="3200" dirty="0">
                <a:latin typeface="Cascadia Mono ExtraLight" panose="020B0609020000020004" pitchFamily="49" charset="0"/>
              </a:rPr>
              <a:t>Wie funktionieren Aerospikes?</a:t>
            </a:r>
          </a:p>
          <a:p>
            <a:pPr>
              <a:lnSpc>
                <a:spcPct val="150000"/>
              </a:lnSpc>
              <a:buSzPct val="70000"/>
              <a:buFont typeface="Avenir Next LT Pro" panose="020B0504020202020204" pitchFamily="34" charset="0"/>
              <a:buChar char="∫"/>
            </a:pPr>
            <a:r>
              <a:rPr lang="de-AT" sz="3200" dirty="0">
                <a:latin typeface="Cascadia Mono ExtraLight" panose="020B0609020000020004" pitchFamily="49" charset="0"/>
              </a:rPr>
              <a:t>Pros und Kontras von Aerospikes</a:t>
            </a:r>
          </a:p>
          <a:p>
            <a:pPr>
              <a:lnSpc>
                <a:spcPct val="150000"/>
              </a:lnSpc>
              <a:buSzPct val="70000"/>
              <a:buFont typeface="Avenir Next LT Pro" panose="020B0504020202020204" pitchFamily="34" charset="0"/>
              <a:buChar char="∫"/>
            </a:pPr>
            <a:r>
              <a:rPr lang="en-US" sz="3200" dirty="0" err="1">
                <a:latin typeface="Cascadia Mono ExtraLight" panose="020B0609020000020004" pitchFamily="49" charset="0"/>
              </a:rPr>
              <a:t>Projekte</a:t>
            </a:r>
            <a:endParaRPr lang="de-DE" sz="3200" dirty="0">
              <a:latin typeface="Cascadia Mono Extra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08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EF5D-ECA2-A14B-132B-476D63852FB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AT" dirty="0"/>
              <a:t>Funktionsweise glockenförmiger Düsen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89D414EB-A74B-1EEA-6713-264D7E7A5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084" y="1909510"/>
            <a:ext cx="5699716" cy="401682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4D356C-BC5F-59EA-2652-CF0CC3718E9A}"/>
              </a:ext>
            </a:extLst>
          </p:cNvPr>
          <p:cNvSpPr/>
          <p:nvPr/>
        </p:nvSpPr>
        <p:spPr>
          <a:xfrm>
            <a:off x="838200" y="2644877"/>
            <a:ext cx="4549878" cy="2147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43BCDA-6CC8-335D-CABB-563C033345C1}"/>
              </a:ext>
            </a:extLst>
          </p:cNvPr>
          <p:cNvSpPr txBox="1"/>
          <p:nvPr/>
        </p:nvSpPr>
        <p:spPr>
          <a:xfrm>
            <a:off x="1023783" y="2949407"/>
            <a:ext cx="4178711" cy="1419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 Nova" panose="020B0504020202020204" pitchFamily="34" charset="0"/>
              </a:rPr>
              <a:t>Lavaldüse</a:t>
            </a:r>
            <a:endParaRPr lang="en-US" sz="2000" dirty="0">
              <a:latin typeface="Arial Nova" panose="020B05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 Nova" panose="020B0504020202020204" pitchFamily="34" charset="0"/>
              </a:rPr>
              <a:t>Effizienz</a:t>
            </a:r>
            <a:r>
              <a:rPr lang="en-US" sz="2000" dirty="0">
                <a:latin typeface="Arial Nova" panose="020B0504020202020204" pitchFamily="34" charset="0"/>
              </a:rPr>
              <a:t> </a:t>
            </a:r>
            <a:r>
              <a:rPr lang="en-US" sz="2000" dirty="0" err="1">
                <a:latin typeface="Arial Nova" panose="020B0504020202020204" pitchFamily="34" charset="0"/>
              </a:rPr>
              <a:t>basiert</a:t>
            </a:r>
            <a:r>
              <a:rPr lang="en-US" sz="2000" dirty="0">
                <a:latin typeface="Arial Nova" panose="020B0504020202020204" pitchFamily="34" charset="0"/>
              </a:rPr>
              <a:t> auf </a:t>
            </a:r>
            <a:r>
              <a:rPr lang="en-US" sz="2000" dirty="0" err="1">
                <a:latin typeface="Arial Nova" panose="020B0504020202020204" pitchFamily="34" charset="0"/>
              </a:rPr>
              <a:t>Außendruck</a:t>
            </a:r>
            <a:r>
              <a:rPr lang="en-US" sz="2000" dirty="0">
                <a:latin typeface="Arial Nova" panose="020B05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Nova" panose="020B0504020202020204" pitchFamily="34" charset="0"/>
              </a:rPr>
              <a:t>Problem: Flow Separation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83B9B8-F5A1-0AA9-FAE4-52277272062C}"/>
              </a:ext>
            </a:extLst>
          </p:cNvPr>
          <p:cNvSpPr/>
          <p:nvPr/>
        </p:nvSpPr>
        <p:spPr>
          <a:xfrm>
            <a:off x="0" y="6145161"/>
            <a:ext cx="12191999" cy="555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80992C-06FE-B573-F495-E89FDF52AF86}"/>
              </a:ext>
            </a:extLst>
          </p:cNvPr>
          <p:cNvSpPr txBox="1"/>
          <p:nvPr/>
        </p:nvSpPr>
        <p:spPr>
          <a:xfrm>
            <a:off x="-1" y="6253415"/>
            <a:ext cx="1219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Funktionsweise</a:t>
            </a:r>
            <a:r>
              <a:rPr lang="en-US" sz="1600" b="1" dirty="0"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1600" b="1" dirty="0" err="1"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Glockendüsen</a:t>
            </a:r>
            <a:r>
              <a:rPr lang="en-US" sz="1600" b="1" dirty="0"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de-DE" sz="1600" dirty="0"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● Was sind Aerospikes?</a:t>
            </a:r>
            <a:r>
              <a:rPr lang="en-US" sz="1600" dirty="0"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de-DE" sz="1600" dirty="0"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●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Wie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funktionieren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Aerospikes? 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●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Pros und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Kontras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●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Projekte</a:t>
            </a: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604020202020204" pitchFamily="34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3" name="Picture 2" descr="nozzle efficiency rocket engine expansion">
            <a:extLst>
              <a:ext uri="{FF2B5EF4-FFF2-40B4-BE49-F238E27FC236}">
                <a16:creationId xmlns:a16="http://schemas.microsoft.com/office/drawing/2014/main" id="{6FF3172F-9ED7-DEA7-125C-95187DC94E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084" y="2305977"/>
            <a:ext cx="5731510" cy="3223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427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E283-F36B-A63A-83B2-D14E7F266C1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AT" dirty="0"/>
              <a:t>Was sind Aerospikes?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E7CDD3C-F218-30DC-E5C4-5436FC088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641" y="1942161"/>
            <a:ext cx="4605161" cy="395719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E78AFA-7ABA-508E-F615-EFDFD7861D9C}"/>
              </a:ext>
            </a:extLst>
          </p:cNvPr>
          <p:cNvSpPr/>
          <p:nvPr/>
        </p:nvSpPr>
        <p:spPr>
          <a:xfrm>
            <a:off x="838200" y="1942161"/>
            <a:ext cx="4441724" cy="3957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F7117A-58D3-FD7C-1433-E1926920F9FF}"/>
              </a:ext>
            </a:extLst>
          </p:cNvPr>
          <p:cNvSpPr txBox="1"/>
          <p:nvPr/>
        </p:nvSpPr>
        <p:spPr>
          <a:xfrm>
            <a:off x="1070494" y="2303144"/>
            <a:ext cx="4178711" cy="32664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 Nova" panose="020B0504020202020204" pitchFamily="34" charset="0"/>
              </a:rPr>
              <a:t>Racketentriebwerk</a:t>
            </a:r>
            <a:r>
              <a:rPr lang="en-US" sz="2000" dirty="0">
                <a:latin typeface="Arial Nova" panose="020B05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 Nova" panose="020B0504020202020204" pitchFamily="34" charset="0"/>
              </a:rPr>
              <a:t>Automatische</a:t>
            </a:r>
            <a:r>
              <a:rPr lang="en-US" sz="2000" dirty="0">
                <a:latin typeface="Arial Nova" panose="020B0504020202020204" pitchFamily="34" charset="0"/>
              </a:rPr>
              <a:t> </a:t>
            </a:r>
            <a:r>
              <a:rPr lang="en-US" sz="2000" dirty="0" err="1">
                <a:latin typeface="Arial Nova" panose="020B0504020202020204" pitchFamily="34" charset="0"/>
              </a:rPr>
              <a:t>Anpassung</a:t>
            </a:r>
            <a:r>
              <a:rPr lang="en-US" sz="2000" dirty="0">
                <a:latin typeface="Arial Nova" panose="020B0504020202020204" pitchFamily="34" charset="0"/>
              </a:rPr>
              <a:t> an </a:t>
            </a:r>
            <a:r>
              <a:rPr lang="en-US" sz="2000" dirty="0" err="1">
                <a:latin typeface="Arial Nova" panose="020B0504020202020204" pitchFamily="34" charset="0"/>
              </a:rPr>
              <a:t>Außendruck</a:t>
            </a:r>
            <a:endParaRPr lang="en-US" sz="2000" dirty="0">
              <a:latin typeface="Arial Nova" panose="020B05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 Nova" panose="020B0504020202020204" pitchFamily="34" charset="0"/>
              </a:rPr>
              <a:t>Varianten</a:t>
            </a:r>
            <a:r>
              <a:rPr lang="en-US" sz="2000" dirty="0">
                <a:latin typeface="Arial Nova" panose="020B05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 Nova" panose="020B0504020202020204" pitchFamily="34" charset="0"/>
              </a:rPr>
              <a:t>Lineare</a:t>
            </a:r>
            <a:r>
              <a:rPr lang="en-US" sz="2000" dirty="0">
                <a:latin typeface="Arial Nova" panose="020B0504020202020204" pitchFamily="34" charset="0"/>
              </a:rPr>
              <a:t> Aerospikes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 Nova" panose="020B0504020202020204" pitchFamily="34" charset="0"/>
              </a:rPr>
              <a:t>Toroidale</a:t>
            </a:r>
            <a:r>
              <a:rPr lang="en-US" sz="2000" dirty="0">
                <a:latin typeface="Arial Nova" panose="020B0504020202020204" pitchFamily="34" charset="0"/>
              </a:rPr>
              <a:t> Aerospikes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 Nova" panose="020B05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AE68E-61C6-758F-F88B-FA6FF9FB052C}"/>
              </a:ext>
            </a:extLst>
          </p:cNvPr>
          <p:cNvSpPr/>
          <p:nvPr/>
        </p:nvSpPr>
        <p:spPr>
          <a:xfrm>
            <a:off x="0" y="6145161"/>
            <a:ext cx="12191999" cy="555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98BCC-7024-1359-5358-8A8CCE56E960}"/>
              </a:ext>
            </a:extLst>
          </p:cNvPr>
          <p:cNvSpPr txBox="1"/>
          <p:nvPr/>
        </p:nvSpPr>
        <p:spPr>
          <a:xfrm>
            <a:off x="-1" y="6253415"/>
            <a:ext cx="1219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600"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defRPr>
            </a:lvl1pPr>
          </a:lstStyle>
          <a:p>
            <a:r>
              <a:rPr lang="en-US" dirty="0" err="1"/>
              <a:t>Funktionsweise</a:t>
            </a:r>
            <a:r>
              <a:rPr lang="en-US" dirty="0"/>
              <a:t> </a:t>
            </a:r>
            <a:r>
              <a:rPr lang="en-US" dirty="0" err="1"/>
              <a:t>Glockendüsen</a:t>
            </a:r>
            <a:r>
              <a:rPr lang="en-US" dirty="0"/>
              <a:t> </a:t>
            </a:r>
            <a:r>
              <a:rPr lang="de-DE" dirty="0"/>
              <a:t>● </a:t>
            </a:r>
            <a:r>
              <a:rPr lang="de-D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Was sind Aerospikes?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/>
              <a:t>● </a:t>
            </a:r>
            <a:r>
              <a:rPr lang="en-US" dirty="0"/>
              <a:t>Wie </a:t>
            </a:r>
            <a:r>
              <a:rPr lang="en-US" dirty="0" err="1"/>
              <a:t>funktionieren</a:t>
            </a:r>
            <a:r>
              <a:rPr lang="en-US" dirty="0"/>
              <a:t> Aerospikes? </a:t>
            </a:r>
            <a:r>
              <a:rPr lang="de-DE" dirty="0"/>
              <a:t>● </a:t>
            </a:r>
            <a:r>
              <a:rPr lang="en-US" dirty="0"/>
              <a:t>Pros und </a:t>
            </a:r>
            <a:r>
              <a:rPr lang="en-US" dirty="0" err="1"/>
              <a:t>Kontras</a:t>
            </a:r>
            <a:r>
              <a:rPr lang="en-US" dirty="0"/>
              <a:t> </a:t>
            </a:r>
            <a:r>
              <a:rPr lang="de-DE" dirty="0"/>
              <a:t>●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Projekte</a:t>
            </a:r>
            <a:endParaRPr lang="de-DE" dirty="0"/>
          </a:p>
        </p:txBody>
      </p:sp>
      <p:pic>
        <p:nvPicPr>
          <p:cNvPr id="10" name="Picture 9" descr="Rocketdyne J-2t toroidal aerospike">
            <a:extLst>
              <a:ext uri="{FF2B5EF4-FFF2-40B4-BE49-F238E27FC236}">
                <a16:creationId xmlns:a16="http://schemas.microsoft.com/office/drawing/2014/main" id="{F10D5937-7FFC-EC37-72C0-D180A34E25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469" y="1951370"/>
            <a:ext cx="5351331" cy="3947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Multiple chambers xrs-2200 aerospike engine">
            <a:extLst>
              <a:ext uri="{FF2B5EF4-FFF2-40B4-BE49-F238E27FC236}">
                <a16:creationId xmlns:a16="http://schemas.microsoft.com/office/drawing/2014/main" id="{9BDAE5D3-0ED9-A6AD-0921-0992DC809D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291" y="2308810"/>
            <a:ext cx="5731510" cy="3223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485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7AF8-F0DF-3619-1064-7E200006E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de-AT" dirty="0"/>
              <a:t>Wie funktionieren Aerospikes?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398CCF-E943-0803-3B96-220FF582A73F}"/>
              </a:ext>
            </a:extLst>
          </p:cNvPr>
          <p:cNvSpPr/>
          <p:nvPr/>
        </p:nvSpPr>
        <p:spPr>
          <a:xfrm>
            <a:off x="0" y="6145161"/>
            <a:ext cx="12191999" cy="555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9F858-F95B-8B59-263B-E9F31E4AD882}"/>
              </a:ext>
            </a:extLst>
          </p:cNvPr>
          <p:cNvSpPr txBox="1"/>
          <p:nvPr/>
        </p:nvSpPr>
        <p:spPr>
          <a:xfrm>
            <a:off x="-1" y="6253415"/>
            <a:ext cx="1219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Funktionsweise</a:t>
            </a:r>
            <a:r>
              <a:rPr lang="en-US" sz="1600" b="1" dirty="0"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1600" dirty="0" err="1"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Glockendüsen</a:t>
            </a:r>
            <a:r>
              <a:rPr lang="en-US" sz="1600" b="1" dirty="0"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de-DE" sz="1600" dirty="0"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● Was sind Aerospikes?</a:t>
            </a:r>
            <a:r>
              <a:rPr lang="en-US" sz="1600" dirty="0"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de-DE" sz="1600" dirty="0"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●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Wie 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funktionieren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Aerospikes? 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●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Pros und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Kontras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●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Projekte</a:t>
            </a: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604020202020204" pitchFamily="34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6" name="Picture 5" descr="Aerospike ambient air pressure squeezing sea level">
            <a:extLst>
              <a:ext uri="{FF2B5EF4-FFF2-40B4-BE49-F238E27FC236}">
                <a16:creationId xmlns:a16="http://schemas.microsoft.com/office/drawing/2014/main" id="{A0FDA3E5-5B00-F01D-28B5-D43794EE69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218" y="2184144"/>
            <a:ext cx="5836954" cy="328320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55E781-BF60-B2AF-1EF6-7912C85AF944}"/>
              </a:ext>
            </a:extLst>
          </p:cNvPr>
          <p:cNvSpPr/>
          <p:nvPr/>
        </p:nvSpPr>
        <p:spPr>
          <a:xfrm>
            <a:off x="838200" y="1942161"/>
            <a:ext cx="4441724" cy="3957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97DA96-0FC8-6A79-72B8-EC4274D4F5EC}"/>
              </a:ext>
            </a:extLst>
          </p:cNvPr>
          <p:cNvSpPr txBox="1"/>
          <p:nvPr/>
        </p:nvSpPr>
        <p:spPr>
          <a:xfrm>
            <a:off x="971550" y="2303144"/>
            <a:ext cx="4277655" cy="32664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 Nova" panose="020B0504020202020204" pitchFamily="34" charset="0"/>
              </a:rPr>
              <a:t>Flach</a:t>
            </a:r>
            <a:r>
              <a:rPr lang="en-US" sz="2000" dirty="0">
                <a:latin typeface="Arial Nova" panose="020B0504020202020204" pitchFamily="34" charset="0"/>
              </a:rPr>
              <a:t> </a:t>
            </a:r>
            <a:r>
              <a:rPr lang="en-US" sz="2000" dirty="0" err="1">
                <a:latin typeface="Arial Nova" panose="020B0504020202020204" pitchFamily="34" charset="0"/>
              </a:rPr>
              <a:t>ausgerichtete</a:t>
            </a:r>
            <a:r>
              <a:rPr lang="en-US" sz="2000" dirty="0">
                <a:latin typeface="Arial Nova" panose="020B0504020202020204" pitchFamily="34" charset="0"/>
              </a:rPr>
              <a:t> </a:t>
            </a:r>
            <a:r>
              <a:rPr lang="en-US" sz="2000" dirty="0" err="1">
                <a:latin typeface="Arial Nova" panose="020B0504020202020204" pitchFamily="34" charset="0"/>
              </a:rPr>
              <a:t>Gaskammern</a:t>
            </a:r>
            <a:r>
              <a:rPr lang="en-US" sz="2000" dirty="0">
                <a:latin typeface="Arial Nova" panose="020B0504020202020204" pitchFamily="34" charset="0"/>
              </a:rPr>
              <a:t> an der </a:t>
            </a:r>
            <a:r>
              <a:rPr lang="en-US" sz="2000" dirty="0" err="1">
                <a:latin typeface="Arial Nova" panose="020B0504020202020204" pitchFamily="34" charset="0"/>
              </a:rPr>
              <a:t>Außenseite</a:t>
            </a:r>
            <a:endParaRPr lang="en-US" sz="2000" dirty="0">
              <a:latin typeface="Arial Nova" panose="020B05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Nova" panose="020B0504020202020204" pitchFamily="34" charset="0"/>
              </a:rPr>
              <a:t>Gas wird an </a:t>
            </a:r>
            <a:r>
              <a:rPr lang="en-US" sz="2000" dirty="0" err="1">
                <a:latin typeface="Arial Nova" panose="020B0504020202020204" pitchFamily="34" charset="0"/>
              </a:rPr>
              <a:t>Außenseite</a:t>
            </a:r>
            <a:r>
              <a:rPr lang="en-US" sz="2000" dirty="0">
                <a:latin typeface="Arial Nova" panose="020B0504020202020204" pitchFamily="34" charset="0"/>
              </a:rPr>
              <a:t> </a:t>
            </a:r>
            <a:r>
              <a:rPr lang="en-US" sz="2000" dirty="0" err="1">
                <a:latin typeface="Arial Nova" panose="020B0504020202020204" pitchFamily="34" charset="0"/>
              </a:rPr>
              <a:t>gedrückt</a:t>
            </a:r>
            <a:endParaRPr lang="en-US" sz="2000" dirty="0">
              <a:latin typeface="Arial Nova" panose="020B05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 Nova" panose="020B0504020202020204" pitchFamily="34" charset="0"/>
              </a:rPr>
              <a:t>Häufig</a:t>
            </a:r>
            <a:r>
              <a:rPr lang="en-US" sz="2000" dirty="0">
                <a:latin typeface="Arial Nova" panose="020B0504020202020204" pitchFamily="34" charset="0"/>
              </a:rPr>
              <a:t> </a:t>
            </a:r>
            <a:r>
              <a:rPr lang="en-US" sz="2000" dirty="0" err="1">
                <a:latin typeface="Arial Nova" panose="020B0504020202020204" pitchFamily="34" charset="0"/>
              </a:rPr>
              <a:t>abgeschnittene</a:t>
            </a:r>
            <a:r>
              <a:rPr lang="en-US" sz="2000" dirty="0">
                <a:latin typeface="Arial Nova" panose="020B0504020202020204" pitchFamily="34" charset="0"/>
              </a:rPr>
              <a:t> </a:t>
            </a:r>
            <a:r>
              <a:rPr lang="en-US" sz="2000" dirty="0" err="1">
                <a:latin typeface="Arial Nova" panose="020B0504020202020204" pitchFamily="34" charset="0"/>
              </a:rPr>
              <a:t>Spitze</a:t>
            </a:r>
            <a:r>
              <a:rPr lang="en-US" sz="2000" dirty="0">
                <a:latin typeface="Arial Nova" panose="020B0504020202020204" pitchFamily="34" charset="0"/>
              </a:rPr>
              <a:t> </a:t>
            </a:r>
            <a:r>
              <a:rPr lang="en-US" sz="2000" dirty="0" err="1">
                <a:latin typeface="Arial Nova" panose="020B0504020202020204" pitchFamily="34" charset="0"/>
              </a:rPr>
              <a:t>mit</a:t>
            </a:r>
            <a:r>
              <a:rPr lang="en-US" sz="2000" dirty="0">
                <a:latin typeface="Arial Nova" panose="020B0504020202020204" pitchFamily="34" charset="0"/>
              </a:rPr>
              <a:t> </a:t>
            </a:r>
            <a:r>
              <a:rPr lang="en-US" sz="2000" dirty="0" err="1">
                <a:latin typeface="Arial Nova" panose="020B0504020202020204" pitchFamily="34" charset="0"/>
              </a:rPr>
              <a:t>Wärmetauscher</a:t>
            </a:r>
            <a:endParaRPr lang="en-US" sz="2000" dirty="0">
              <a:latin typeface="Arial Nova" panose="020B05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 Nova" panose="020B05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 Nova" panose="020B0504020202020204" pitchFamily="34" charset="0"/>
            </a:endParaRPr>
          </a:p>
        </p:txBody>
      </p:sp>
      <p:pic>
        <p:nvPicPr>
          <p:cNvPr id="9" name="Picture 8" descr="Truncated Aerospike engine">
            <a:extLst>
              <a:ext uri="{FF2B5EF4-FFF2-40B4-BE49-F238E27FC236}">
                <a16:creationId xmlns:a16="http://schemas.microsoft.com/office/drawing/2014/main" id="{E0550E55-2762-E55B-9788-97EC969543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218" y="2184144"/>
            <a:ext cx="5836954" cy="3283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438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23E7-2354-08DA-11F6-C5A70AFB679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AT" dirty="0"/>
              <a:t>Pros und Kontras von Aerospikes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36E24-747F-75C5-CC37-D1B8DA745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431896"/>
            <a:ext cx="4972665" cy="2743200"/>
          </a:xfrm>
          <a:solidFill>
            <a:schemeClr val="bg1"/>
          </a:solidFill>
        </p:spPr>
        <p:txBody>
          <a:bodyPr/>
          <a:lstStyle/>
          <a:p>
            <a:pPr marL="0" indent="0" algn="ctr">
              <a:buNone/>
            </a:pPr>
            <a:r>
              <a:rPr lang="de-AT" sz="4400" b="1" dirty="0">
                <a:solidFill>
                  <a:srgbClr val="003300"/>
                </a:solidFill>
              </a:rPr>
              <a:t>Pros</a:t>
            </a:r>
            <a:endParaRPr lang="de-AT" b="1" dirty="0">
              <a:solidFill>
                <a:srgbClr val="003300"/>
              </a:solidFill>
            </a:endParaRPr>
          </a:p>
          <a:p>
            <a:r>
              <a:rPr lang="de-AT" sz="2400" dirty="0">
                <a:ea typeface="+mn-ea"/>
                <a:cs typeface="+mn-cs"/>
              </a:rPr>
              <a:t>35% niedriger verbrauch</a:t>
            </a:r>
          </a:p>
          <a:p>
            <a:r>
              <a:rPr lang="de-AT" sz="2400" dirty="0">
                <a:ea typeface="+mn-ea"/>
                <a:cs typeface="+mn-cs"/>
              </a:rPr>
              <a:t>Geringerer Explosionsrisiko</a:t>
            </a:r>
          </a:p>
          <a:p>
            <a:r>
              <a:rPr lang="de-AT" sz="2400" dirty="0">
                <a:ea typeface="+mn-ea"/>
                <a:cs typeface="+mn-cs"/>
              </a:rPr>
              <a:t>Druckanpassung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71CCB1-D2B8-1DAD-353B-87420B2C15D5}"/>
              </a:ext>
            </a:extLst>
          </p:cNvPr>
          <p:cNvSpPr/>
          <p:nvPr/>
        </p:nvSpPr>
        <p:spPr>
          <a:xfrm>
            <a:off x="0" y="6145161"/>
            <a:ext cx="12191999" cy="555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9D080D-239C-D969-4F8A-638C41ACD2D1}"/>
              </a:ext>
            </a:extLst>
          </p:cNvPr>
          <p:cNvSpPr txBox="1"/>
          <p:nvPr/>
        </p:nvSpPr>
        <p:spPr>
          <a:xfrm>
            <a:off x="-1" y="6253415"/>
            <a:ext cx="1219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Funktionsweise</a:t>
            </a:r>
            <a:r>
              <a:rPr lang="en-US" sz="1600" b="1" dirty="0"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1600" dirty="0" err="1"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Glockendüsen</a:t>
            </a:r>
            <a:r>
              <a:rPr lang="en-US" sz="1600" b="1" dirty="0"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de-DE" sz="1600" dirty="0"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● Was sind Aerospikes?</a:t>
            </a:r>
            <a:r>
              <a:rPr lang="en-US" sz="1600" dirty="0"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de-DE" sz="1600" dirty="0"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●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Wie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funktionieren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Aerospikes? 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●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Pros und 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Kontras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●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Projekte</a:t>
            </a: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604020202020204" pitchFamily="34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92E0CB-46DA-F17B-95E7-9E7DA29D65D2}"/>
              </a:ext>
            </a:extLst>
          </p:cNvPr>
          <p:cNvSpPr txBox="1">
            <a:spLocks/>
          </p:cNvSpPr>
          <p:nvPr/>
        </p:nvSpPr>
        <p:spPr>
          <a:xfrm>
            <a:off x="6381135" y="2431896"/>
            <a:ext cx="4972665" cy="2743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ova" panose="020B0504020202020204" pitchFamily="34" charset="0"/>
                <a:ea typeface="Cascadia Mono ExtraLight" panose="020B0609020000020004" pitchFamily="49" charset="0"/>
                <a:cs typeface="Cascadia Mono ExtraLight" panose="020B0609020000020004" pitchFamily="49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AT" sz="4400" b="1" dirty="0">
                <a:solidFill>
                  <a:srgbClr val="800000"/>
                </a:solidFill>
              </a:rPr>
              <a:t>Kontra</a:t>
            </a:r>
          </a:p>
          <a:p>
            <a:r>
              <a:rPr lang="de-AT" sz="2400" dirty="0"/>
              <a:t>Mehr Gewicht</a:t>
            </a:r>
          </a:p>
          <a:p>
            <a:r>
              <a:rPr lang="de-AT" sz="2400" dirty="0"/>
              <a:t>Schwieriger zum Kühlen</a:t>
            </a:r>
          </a:p>
          <a:p>
            <a:r>
              <a:rPr lang="de-AT" sz="2400" dirty="0"/>
              <a:t>Kardanische Aufhängung schwer möglich </a:t>
            </a:r>
          </a:p>
        </p:txBody>
      </p:sp>
    </p:spTree>
    <p:extLst>
      <p:ext uri="{BB962C8B-B14F-4D97-AF65-F5344CB8AC3E}">
        <p14:creationId xmlns:p14="http://schemas.microsoft.com/office/powerpoint/2010/main" val="173155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7B10-A8C2-CAB9-ACDC-342E255654C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AT" dirty="0"/>
              <a:t>Projekte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03002-FEDF-925A-0FC4-8C6DA9D99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3708"/>
            <a:ext cx="4081670" cy="3165294"/>
          </a:xfrm>
          <a:solidFill>
            <a:schemeClr val="bg1"/>
          </a:solidFill>
        </p:spPr>
        <p:txBody>
          <a:bodyPr vert="horz">
            <a:normAutofit/>
          </a:bodyPr>
          <a:lstStyle/>
          <a:p>
            <a:r>
              <a:rPr lang="de-AT" sz="2400" dirty="0" err="1">
                <a:ea typeface="+mn-ea"/>
                <a:cs typeface="+mn-cs"/>
              </a:rPr>
              <a:t>Rocketdyne</a:t>
            </a:r>
            <a:r>
              <a:rPr lang="de-AT" sz="2400" dirty="0">
                <a:ea typeface="+mn-ea"/>
                <a:cs typeface="+mn-cs"/>
              </a:rPr>
              <a:t> Tests</a:t>
            </a:r>
          </a:p>
          <a:p>
            <a:r>
              <a:rPr lang="de-AT" sz="2400" dirty="0" err="1">
                <a:ea typeface="+mn-ea"/>
                <a:cs typeface="+mn-cs"/>
              </a:rPr>
              <a:t>VentureStar</a:t>
            </a:r>
            <a:r>
              <a:rPr lang="de-AT" sz="2400" dirty="0">
                <a:ea typeface="+mn-ea"/>
                <a:cs typeface="+mn-cs"/>
              </a:rPr>
              <a:t> Projekt von NASA und Lockheed Martin </a:t>
            </a:r>
          </a:p>
          <a:p>
            <a:r>
              <a:rPr lang="de-AT" sz="2400" dirty="0">
                <a:ea typeface="+mn-ea"/>
                <a:cs typeface="+mn-cs"/>
              </a:rPr>
              <a:t>Weitere Versuche / Pläne von ARCA, Firefly und SpaceX</a:t>
            </a:r>
          </a:p>
          <a:p>
            <a:r>
              <a:rPr lang="de-AT" sz="2400" dirty="0">
                <a:ea typeface="+mn-ea"/>
                <a:cs typeface="+mn-cs"/>
              </a:rPr>
              <a:t>Zukunft: 3D Druck </a:t>
            </a:r>
          </a:p>
          <a:p>
            <a:endParaRPr lang="de-A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353D9F-FB40-0D40-7E97-9391EFD08C34}"/>
              </a:ext>
            </a:extLst>
          </p:cNvPr>
          <p:cNvSpPr/>
          <p:nvPr/>
        </p:nvSpPr>
        <p:spPr>
          <a:xfrm>
            <a:off x="0" y="6145161"/>
            <a:ext cx="12191999" cy="555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63E6C3-489E-0968-4B22-390CE66E5471}"/>
              </a:ext>
            </a:extLst>
          </p:cNvPr>
          <p:cNvSpPr txBox="1"/>
          <p:nvPr/>
        </p:nvSpPr>
        <p:spPr>
          <a:xfrm>
            <a:off x="-1" y="6253415"/>
            <a:ext cx="1219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Funktionsweise</a:t>
            </a:r>
            <a:r>
              <a:rPr lang="en-US" sz="1600" b="1" dirty="0"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1600" dirty="0" err="1"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Glockendüsen</a:t>
            </a:r>
            <a:r>
              <a:rPr lang="en-US" sz="1600" b="1" dirty="0"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de-DE" sz="1600" dirty="0"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● Was sind Aerospikes?</a:t>
            </a:r>
            <a:r>
              <a:rPr lang="en-US" sz="1600" dirty="0"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de-DE" sz="1600" dirty="0"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●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Wie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funktionieren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Aerospikes? 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●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Pros und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Kontras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de-DE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● 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ova Light" panose="020B06040202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Projekte</a:t>
            </a:r>
            <a:endParaRPr lang="de-DE" sz="1600" b="1" dirty="0">
              <a:solidFill>
                <a:schemeClr val="tx1">
                  <a:lumMod val="85000"/>
                  <a:lumOff val="15000"/>
                </a:schemeClr>
              </a:solidFill>
              <a:latin typeface="Arial Nova Light" panose="020B0604020202020204" pitchFamily="34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ED2958-2ED9-3B48-9915-E34ADFDE1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32" y="2048339"/>
            <a:ext cx="6272768" cy="3528432"/>
          </a:xfrm>
          <a:prstGeom prst="rect">
            <a:avLst/>
          </a:prstGeom>
        </p:spPr>
      </p:pic>
      <p:pic>
        <p:nvPicPr>
          <p:cNvPr id="6" name="Picture 5" descr="Lockheed Martin, X-33, VentureStar | Title: Lockheed Martin,… | Flickr">
            <a:extLst>
              <a:ext uri="{FF2B5EF4-FFF2-40B4-BE49-F238E27FC236}">
                <a16:creationId xmlns:a16="http://schemas.microsoft.com/office/drawing/2014/main" id="{04BEF716-02ED-0E90-E2E7-409F4DAF0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276" y="1792620"/>
            <a:ext cx="6021524" cy="4244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picture containing text, sky, plane, flying&#10;&#10;Description automatically generated">
            <a:extLst>
              <a:ext uri="{FF2B5EF4-FFF2-40B4-BE49-F238E27FC236}">
                <a16:creationId xmlns:a16="http://schemas.microsoft.com/office/drawing/2014/main" id="{C0F3264F-2107-307F-EDF2-2AE3C3E36B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29" y="2048339"/>
            <a:ext cx="6079332" cy="3419625"/>
          </a:xfrm>
          <a:prstGeom prst="rect">
            <a:avLst/>
          </a:prstGeom>
        </p:spPr>
      </p:pic>
      <p:pic>
        <p:nvPicPr>
          <p:cNvPr id="11" name="Picture 10" descr="A close-up of a ring&#10;&#10;Description automatically generated with low confidence">
            <a:extLst>
              <a:ext uri="{FF2B5EF4-FFF2-40B4-BE49-F238E27FC236}">
                <a16:creationId xmlns:a16="http://schemas.microsoft.com/office/drawing/2014/main" id="{3A57F7FD-032E-B965-D80C-FDF754CEC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636" y="2104366"/>
            <a:ext cx="6173164" cy="347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0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39B8D-1D3D-6E52-953F-B99E4697AED7}"/>
              </a:ext>
            </a:extLst>
          </p:cNvPr>
          <p:cNvSpPr/>
          <p:nvPr/>
        </p:nvSpPr>
        <p:spPr>
          <a:xfrm>
            <a:off x="182880" y="2816400"/>
            <a:ext cx="5913120" cy="1951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975A01-941C-8B3E-308D-11075CE1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607" y="259246"/>
            <a:ext cx="5830393" cy="1325563"/>
          </a:xfrm>
          <a:solidFill>
            <a:schemeClr val="bg1"/>
          </a:solidFill>
        </p:spPr>
        <p:txBody>
          <a:bodyPr/>
          <a:lstStyle/>
          <a:p>
            <a:r>
              <a:rPr lang="de-AT" dirty="0"/>
              <a:t> ENDE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D49E0C-AF68-52A6-15F6-5B3C0E225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672" y="-50541"/>
            <a:ext cx="5916328" cy="69590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507F18-944A-FB99-B9EA-684BD0DE929C}"/>
              </a:ext>
            </a:extLst>
          </p:cNvPr>
          <p:cNvSpPr txBox="1"/>
          <p:nvPr/>
        </p:nvSpPr>
        <p:spPr>
          <a:xfrm>
            <a:off x="179673" y="3345886"/>
            <a:ext cx="5916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Nova" panose="020B0504020202020204" pitchFamily="34" charset="0"/>
              </a:rPr>
              <a:t>“Aerospikes are just plain cool…”</a:t>
            </a:r>
          </a:p>
          <a:p>
            <a:pPr algn="r"/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" panose="020B0504020202020204" pitchFamily="34" charset="0"/>
              </a:rPr>
              <a:t>- Tory Bruno, CEO of ULA</a:t>
            </a:r>
          </a:p>
        </p:txBody>
      </p:sp>
    </p:spTree>
    <p:extLst>
      <p:ext uri="{BB962C8B-B14F-4D97-AF65-F5344CB8AC3E}">
        <p14:creationId xmlns:p14="http://schemas.microsoft.com/office/powerpoint/2010/main" val="412933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302</Words>
  <Application>Microsoft Office PowerPoint</Application>
  <PresentationFormat>Widescreen</PresentationFormat>
  <Paragraphs>80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Nova</vt:lpstr>
      <vt:lpstr>Arial Nova Light</vt:lpstr>
      <vt:lpstr>Avenir Next LT Pro</vt:lpstr>
      <vt:lpstr>Calibri</vt:lpstr>
      <vt:lpstr>Cascadia Mono ExtraLight</vt:lpstr>
      <vt:lpstr>Office Theme</vt:lpstr>
      <vt:lpstr>Aerospikes</vt:lpstr>
      <vt:lpstr>Überblick</vt:lpstr>
      <vt:lpstr>Funktionsweise glockenförmiger Düsen</vt:lpstr>
      <vt:lpstr>Was sind Aerospikes?</vt:lpstr>
      <vt:lpstr>Wie funktionieren Aerospikes?</vt:lpstr>
      <vt:lpstr>Pros und Kontras von Aerospikes</vt:lpstr>
      <vt:lpstr>Projekte</vt:lpstr>
      <vt:lpstr> 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Aerospikes</dc:title>
  <dc:creator>A Fox</dc:creator>
  <cp:lastModifiedBy>A Fox</cp:lastModifiedBy>
  <cp:revision>14</cp:revision>
  <dcterms:created xsi:type="dcterms:W3CDTF">2022-09-16T06:07:33Z</dcterms:created>
  <dcterms:modified xsi:type="dcterms:W3CDTF">2022-11-25T09:45:01Z</dcterms:modified>
</cp:coreProperties>
</file>