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50" autoAdjust="0"/>
  </p:normalViewPr>
  <p:slideViewPr>
    <p:cSldViewPr snapToGrid="0">
      <p:cViewPr varScale="1">
        <p:scale>
          <a:sx n="58" d="100"/>
          <a:sy n="58" d="100"/>
        </p:scale>
        <p:origin x="16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23652-DE34-44B2-AE9C-5A760968A711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3BB57-53EF-42D2-8419-EF578094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yflix.de/biologie/zellatmung-215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udyflix.de/biologie/atmungskette-2144" TargetMode="External"/><Relationship Id="rId5" Type="http://schemas.openxmlformats.org/officeDocument/2006/relationships/hyperlink" Target="https://studyflix.de/biologie/citratzyklus-2143" TargetMode="External"/><Relationship Id="rId4" Type="http://schemas.openxmlformats.org/officeDocument/2006/relationships/hyperlink" Target="https://studyflix.de/biologie/glykolyse-213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BB57-53EF-42D2-8419-EF578094A42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11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Cristae-Typ:</a:t>
            </a:r>
            <a:br>
              <a:rPr lang="de-DE" b="1" dirty="0"/>
            </a:br>
            <a:r>
              <a:rPr lang="de-DE" dirty="0"/>
              <a:t>kammartige Einstülpungen Cristae genannt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dirty="0"/>
              <a:t>häufigsten vorkommenden Grundtypen.</a:t>
            </a:r>
            <a:br>
              <a:rPr lang="de-DE" dirty="0">
                <a:solidFill>
                  <a:srgbClr val="FF00FF"/>
                </a:solidFill>
                <a:effectLst/>
              </a:rPr>
            </a:b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Sacculus-Typ (</a:t>
            </a:r>
            <a:r>
              <a:rPr lang="de-DE" b="1" dirty="0" err="1"/>
              <a:t>Sacculi</a:t>
            </a:r>
            <a:r>
              <a:rPr lang="de-DE" b="1" dirty="0"/>
              <a:t>-Typ):</a:t>
            </a:r>
            <a:br>
              <a:rPr lang="de-DE" b="1" dirty="0"/>
            </a:br>
            <a:r>
              <a:rPr lang="de-DE" dirty="0"/>
              <a:t>Einstülpungen mit runden Aussackungen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dirty="0"/>
              <a:t>meistens in Zellen der </a:t>
            </a:r>
            <a:r>
              <a:rPr lang="de-DE" i="1" dirty="0"/>
              <a:t>Nebennierenrinde</a:t>
            </a:r>
            <a:r>
              <a:rPr lang="de-DE" dirty="0"/>
              <a:t> vor.</a:t>
            </a:r>
            <a:br>
              <a:rPr lang="de-DE" dirty="0">
                <a:solidFill>
                  <a:srgbClr val="FF00FF"/>
                </a:solidFill>
                <a:effectLst/>
              </a:rPr>
            </a:b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Tubulus-Typ (Tubuli-Typ):</a:t>
            </a:r>
            <a:br>
              <a:rPr lang="de-DE" b="1" dirty="0"/>
            </a:br>
            <a:r>
              <a:rPr lang="de-DE" dirty="0"/>
              <a:t>weite, meist schlauchförmige Einstülpungen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dirty="0"/>
              <a:t>vor allem in Zellen, die Steroide produzieren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i="1" dirty="0"/>
              <a:t>Hoden</a:t>
            </a:r>
            <a:r>
              <a:rPr lang="de-DE" dirty="0"/>
              <a:t> und der </a:t>
            </a:r>
            <a:r>
              <a:rPr lang="de-DE" i="1" dirty="0"/>
              <a:t>Nebennierenrinde</a:t>
            </a:r>
            <a:r>
              <a:rPr lang="de-DE" dirty="0"/>
              <a:t>.</a:t>
            </a:r>
            <a:br>
              <a:rPr lang="de-DE" dirty="0">
                <a:solidFill>
                  <a:srgbClr val="FF00FF"/>
                </a:solidFill>
                <a:effectLst/>
              </a:rPr>
            </a:b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Prisma-Typ:</a:t>
            </a:r>
            <a:br>
              <a:rPr lang="de-DE" b="1" dirty="0"/>
            </a:br>
            <a:r>
              <a:rPr lang="de-DE" dirty="0"/>
              <a:t>Einstülpungen haben eine dreieckige Form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i="1" dirty="0"/>
              <a:t>Leberzellen</a:t>
            </a:r>
            <a:r>
              <a:rPr lang="de-DE" dirty="0"/>
              <a:t> 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BB57-53EF-42D2-8419-EF578094A42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5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Adenosin</a:t>
            </a:r>
            <a:r>
              <a:rPr lang="de-DE" b="1" dirty="0">
                <a:solidFill>
                  <a:srgbClr val="FF9900"/>
                </a:solidFill>
                <a:effectLst/>
              </a:rPr>
              <a:t>tri</a:t>
            </a:r>
            <a:r>
              <a:rPr lang="de-DE" dirty="0"/>
              <a:t>phosphat </a:t>
            </a:r>
          </a:p>
          <a:p>
            <a:endParaRPr lang="de-DE" dirty="0"/>
          </a:p>
          <a:p>
            <a:r>
              <a:rPr lang="de-DE" dirty="0"/>
              <a:t>Nukleotid </a:t>
            </a:r>
          </a:p>
          <a:p>
            <a:endParaRPr lang="de-DE" dirty="0"/>
          </a:p>
          <a:p>
            <a:r>
              <a:rPr lang="de-DE" b="1" dirty="0"/>
              <a:t>Energie 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/>
              <a:t>Phosphatrest </a:t>
            </a:r>
            <a:r>
              <a:rPr lang="de-DE" dirty="0"/>
              <a:t>vom </a:t>
            </a:r>
            <a:r>
              <a:rPr lang="de-DE" b="1" dirty="0"/>
              <a:t>ATP abspaltet</a:t>
            </a:r>
            <a:r>
              <a:rPr lang="de-DE" dirty="0"/>
              <a:t>.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ADP </a:t>
            </a:r>
          </a:p>
          <a:p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BB57-53EF-42D2-8419-EF578094A42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65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Mitochondrien Zellatmung</a:t>
            </a:r>
          </a:p>
          <a:p>
            <a:r>
              <a:rPr lang="de-DE" dirty="0"/>
              <a:t>Gebildet wird ATP innerhalb der </a:t>
            </a:r>
            <a:r>
              <a:rPr lang="de-DE" b="1" dirty="0">
                <a:hlinkClick r:id="rId3"/>
              </a:rPr>
              <a:t>Zellatmung </a:t>
            </a:r>
            <a:r>
              <a:rPr lang="de-DE" dirty="0"/>
              <a:t>. Dabei handelt es sich um einen Stoffwechselvorgang innerhalb der Zellen, den du in </a:t>
            </a:r>
            <a:r>
              <a:rPr lang="de-DE" b="1" dirty="0"/>
              <a:t>drei</a:t>
            </a:r>
            <a:r>
              <a:rPr lang="de-DE" dirty="0"/>
              <a:t> Abschnitte unterteilen kannst: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hlinkClick r:id="rId4"/>
              </a:rPr>
              <a:t>Glykolyse </a:t>
            </a:r>
            <a:r>
              <a:rPr lang="de-DE" b="1" dirty="0"/>
              <a:t>:</a:t>
            </a:r>
            <a:br>
              <a:rPr lang="de-DE" b="1" dirty="0"/>
            </a:br>
            <a:r>
              <a:rPr lang="de-DE" dirty="0"/>
              <a:t>Die Glykolyse läuft im Cytoplasma ab. Bei ihr wird Zucker (Glucose) in zwei Teile, die sogenannten Pyruvat-Ionen, gespalten. Dabei wird ATP gebildet. Die Energie, die davor im Glucosemolekül enthalten war, wird auf das ATP übertragen.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>
                <a:hlinkClick r:id="rId5"/>
              </a:rPr>
              <a:t>Citratzyklus </a:t>
            </a:r>
            <a:r>
              <a:rPr lang="de-DE" b="1" dirty="0"/>
              <a:t>:</a:t>
            </a:r>
            <a:br>
              <a:rPr lang="de-DE" b="1" dirty="0"/>
            </a:br>
            <a:r>
              <a:rPr lang="de-DE" dirty="0"/>
              <a:t>Er findet in der Mitochondrienmatrix statt. Bei ihm wird innerhalb eines Kreislaufes ATP freigesetzt.</a:t>
            </a:r>
            <a:br>
              <a:rPr lang="de-DE" dirty="0"/>
            </a:br>
            <a:br>
              <a:rPr lang="de-DE" dirty="0"/>
            </a:b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>
                <a:hlinkClick r:id="rId6"/>
              </a:rPr>
              <a:t>Atmungskette </a:t>
            </a:r>
            <a:r>
              <a:rPr lang="de-DE" b="1" dirty="0"/>
              <a:t>:</a:t>
            </a:r>
            <a:br>
              <a:rPr lang="de-DE" b="1" dirty="0"/>
            </a:br>
            <a:r>
              <a:rPr lang="de-DE" dirty="0"/>
              <a:t>Durch die Atmungskette wird die Nahrungsenergie zusammen mit Sauerstoff zu Kohlenstoffdioxid und Wasser verbrannt. Dadurch entsteht die größte Menge an ATP in der Zelle. Die Enzyme für diese ATP-Produktion befinden sich zum Großteil im Matrixraum der Mitochondrien.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BB57-53EF-42D2-8419-EF578094A42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2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BB57-53EF-42D2-8419-EF578094A42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92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D3DCD-FDF2-8D85-ADD7-23A2219A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039B77-31B2-CB79-93BC-DC685DB13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63508-FC53-A9DB-8623-B303CCEA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0206C-BE96-E7D5-2287-C017DCFB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E966C-AC57-AD58-B221-5EF98CDF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27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388C1-DA07-F4BF-6EB1-FD4B9FE1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F7F8D3-2E15-FE2E-4FB4-A36FF159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5F19D-87EC-D5C6-F6E6-B16966AE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D5B539-C77F-13BB-1D31-A84B7D8D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37D67-6A6B-9AC2-5A1B-757BF5EC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24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5EEC4A-C486-1CD8-8F14-9E23B9C4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31B119-D061-5A2E-A304-A4E778C77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68387B-7099-1A28-F3A4-FD6B8663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33450-ACE0-666C-02A8-2812F9B8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5DBDD-E0F3-9D61-9A05-A47E9872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852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B7C29-9C6D-FF54-210D-538C8856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63DB-5BCD-38F6-2632-989EF9A6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0169ED-6D1A-F883-0195-06D41987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FC82B-9D26-6984-BE5E-CFCD89C9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3CE6B-AF86-5BC3-03F2-B46FF5E2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633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9666D-3EAB-C2C8-D4A6-0DB67439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C5F1C0-A27C-0819-C0C2-B08ECF54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06B51-A5F5-E1FC-36C9-CAD8A892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D4D2FC-257A-993C-F9F9-5C8E7902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623CC-28D0-8F43-4628-28E5848A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67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AAB5-8BDA-7302-048D-BC2D8F3D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2457BB-B12A-A5E4-3CAF-959E95493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2E0864-8738-5864-7351-72E349F1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272389-9565-E60D-A69D-61B6D92D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F6207D-B17E-C01C-21F1-8F186A6C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0609E2-EEC0-0E3E-C3B0-88B06EA2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80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99FD9-AE5C-EBB5-9B10-D0EEC437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4E974-2DEF-DCA1-D3C0-B1448D66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65F9C5-FE2B-C4A1-D5D2-8FF1B4933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C8A75A-F26B-5AA3-305C-E7FE1E508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61175D-F1E7-7B35-C795-07E90F632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D6A3DD-9F2E-A177-8C6D-F20F210C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440E5-7757-E46F-C519-DF031E73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4C4542-2EE4-B61D-699A-772E8262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325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5F89D-C6A5-F6AC-3346-ACD7BCEA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D0CEC8-FEB7-D4DC-7E87-87409301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4D4FEC-1186-4BC4-FE4A-F20F068D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32EACA-3D84-841F-A781-ECBFC88F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78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7002E0-6B62-3698-5C7C-64F7C782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6A6FCF-40D8-A13C-B8C4-46A85477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7E7AC3-242B-68DC-8D4F-6ED26ECE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166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9048E-4212-4C71-7526-FA4F245E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5162F-AD5F-339D-F72C-929C8C70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C5F0EC-24F4-76B0-A753-0ECC77DD3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0133F-7186-2E61-860E-AF1834B9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FA4788-2448-FCFD-6BC7-A26ED263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0D013-8A2E-79BC-62DE-0625E370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4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9D6DA-73ED-0B79-CFB7-0D081B9F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8D9168-92A3-FE0C-983F-047C12019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4DD801-1092-5D7F-0906-E646CA8E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8CD94B-1C00-DA09-EBE5-4D8C1DA2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3DA8D-4704-91D6-93B5-1AB72C5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7BD6FB-C980-E613-6FFD-47D3283A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90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02FD9A-75C1-3D6F-DAB0-4D45342C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D10FC6-4EF4-4DB2-7D32-D30325DD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BAC30-6245-58BE-1742-4B0CB6F5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65B4-32D0-484F-8E9C-7BD201269A54}" type="datetimeFigureOut">
              <a:rPr lang="de-AT" smtClean="0"/>
              <a:t>13.12.2023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1293E-EB1A-9AC7-1C29-7802D5DC6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BDB25-1560-BEE2-378D-DB5F76380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42870-D619-4CF3-B1FF-D2906AE8C06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18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Nahaufnahme von lila Zellen">
            <a:extLst>
              <a:ext uri="{FF2B5EF4-FFF2-40B4-BE49-F238E27FC236}">
                <a16:creationId xmlns:a16="http://schemas.microsoft.com/office/drawing/2014/main" id="{A0A43961-50E9-5B94-2D0C-F11E7DA99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601" b="73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0F02D0-66FA-E4D7-144D-A253A28F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  <a:latin typeface="Nexa Heavy" panose="00000A00000000000000" pitchFamily="2" charset="0"/>
              </a:rPr>
              <a:t>Mitochondrien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3B0A69-A9C6-534A-3B4A-06F03E33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rgbClr val="FFFFFF"/>
                </a:solidFill>
              </a:rPr>
              <a:t>Das Kraftwerk der Zelle</a:t>
            </a:r>
          </a:p>
          <a:p>
            <a:endParaRPr lang="en-DE" dirty="0">
              <a:solidFill>
                <a:srgbClr val="FFFFFF"/>
              </a:solidFill>
            </a:endParaRPr>
          </a:p>
          <a:p>
            <a:pPr algn="r"/>
            <a:r>
              <a:rPr lang="en-DE" dirty="0">
                <a:solidFill>
                  <a:srgbClr val="FFFFFF"/>
                </a:solidFill>
              </a:rPr>
              <a:t>Bunea, Langeneder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14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7500268-4F5F-02CE-01FD-4B0C342E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de-AT" sz="3200" b="1" dirty="0">
                <a:solidFill>
                  <a:srgbClr val="FFFFFF"/>
                </a:solidFill>
              </a:rPr>
              <a:t>Mitochondrien Aufbau</a:t>
            </a:r>
            <a:endParaRPr lang="de-AT" sz="32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490BD-79A2-EA6A-B27C-36107529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rgbClr val="FFFFFF"/>
                </a:solidFill>
              </a:rPr>
              <a:t>Doppelmembran-Struktur</a:t>
            </a:r>
            <a:endParaRPr lang="en-DE" sz="2000" dirty="0">
              <a:solidFill>
                <a:srgbClr val="FFFFFF"/>
              </a:solidFill>
            </a:endParaRPr>
          </a:p>
          <a:p>
            <a:r>
              <a:rPr lang="en-GB" sz="2000" dirty="0">
                <a:solidFill>
                  <a:srgbClr val="FFFFFF"/>
                </a:solidFill>
              </a:rPr>
              <a:t>L</a:t>
            </a:r>
            <a:r>
              <a:rPr lang="de-AT" sz="2000" dirty="0">
                <a:solidFill>
                  <a:srgbClr val="FFFFFF"/>
                </a:solidFill>
              </a:rPr>
              <a:t>eisten</a:t>
            </a:r>
            <a:r>
              <a:rPr lang="en-DE" sz="2000" dirty="0">
                <a:solidFill>
                  <a:srgbClr val="FFFFFF"/>
                </a:solidFill>
              </a:rPr>
              <a:t>- </a:t>
            </a:r>
            <a:r>
              <a:rPr lang="de-AT" sz="2000" dirty="0">
                <a:solidFill>
                  <a:srgbClr val="FFFFFF"/>
                </a:solidFill>
              </a:rPr>
              <a:t>oder</a:t>
            </a:r>
            <a:r>
              <a:rPr lang="en-DE" sz="2000" dirty="0">
                <a:solidFill>
                  <a:srgbClr val="FFFFFF"/>
                </a:solidFill>
              </a:rPr>
              <a:t> </a:t>
            </a:r>
            <a:r>
              <a:rPr lang="de-AT" sz="2000" dirty="0">
                <a:solidFill>
                  <a:srgbClr val="FFFFFF"/>
                </a:solidFill>
              </a:rPr>
              <a:t>röhrenförmige</a:t>
            </a:r>
            <a:r>
              <a:rPr lang="en-DE" sz="2000" dirty="0">
                <a:solidFill>
                  <a:srgbClr val="FFFFFF"/>
                </a:solidFill>
              </a:rPr>
              <a:t> </a:t>
            </a:r>
            <a:r>
              <a:rPr lang="de-AT" sz="2000" dirty="0">
                <a:solidFill>
                  <a:srgbClr val="FFFFFF"/>
                </a:solidFill>
              </a:rPr>
              <a:t>Einstülpungen</a:t>
            </a:r>
          </a:p>
          <a:p>
            <a:r>
              <a:rPr lang="de-AT" sz="2000" dirty="0">
                <a:solidFill>
                  <a:srgbClr val="FFFFFF"/>
                </a:solidFill>
              </a:rPr>
              <a:t>Matrixraum</a:t>
            </a:r>
          </a:p>
        </p:txBody>
      </p:sp>
      <p:pic>
        <p:nvPicPr>
          <p:cNvPr id="5" name="Grafik 4" descr="Ein Bild, das Diagramm, Text, Screenshot, Design enthält.&#10;&#10;Automatisch generierte Beschreibung">
            <a:extLst>
              <a:ext uri="{FF2B5EF4-FFF2-40B4-BE49-F238E27FC236}">
                <a16:creationId xmlns:a16="http://schemas.microsoft.com/office/drawing/2014/main" id="{76146CB0-86AE-21BD-B790-38F342DF0F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8" t="-102" r="8416" b="102"/>
          <a:stretch/>
        </p:blipFill>
        <p:spPr>
          <a:xfrm>
            <a:off x="6005304" y="1596351"/>
            <a:ext cx="5407002" cy="36652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70C1B8-2A5A-07EC-55E4-FD034231748A}"/>
              </a:ext>
            </a:extLst>
          </p:cNvPr>
          <p:cNvSpPr txBox="1"/>
          <p:nvPr/>
        </p:nvSpPr>
        <p:spPr>
          <a:xfrm>
            <a:off x="6096000" y="5261649"/>
            <a:ext cx="5407002" cy="4410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150" dirty="0">
                <a:solidFill>
                  <a:srgbClr val="FFFFFF"/>
                </a:solidFill>
              </a:rPr>
              <a:t>https://m.thieme.de/viostatics/bilder/vio-2/final/de/bilder/vorklinik/D_mitochondrium-beschriftet.jpg</a:t>
            </a:r>
            <a:endParaRPr lang="en-DE" sz="1150" dirty="0">
              <a:solidFill>
                <a:srgbClr val="FFFFFF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A8956-FD16-408A-4E4B-A563539B300D}"/>
              </a:ext>
            </a:extLst>
          </p:cNvPr>
          <p:cNvSpPr txBox="1"/>
          <p:nvPr/>
        </p:nvSpPr>
        <p:spPr>
          <a:xfrm>
            <a:off x="676893" y="6540896"/>
            <a:ext cx="10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b="1" dirty="0"/>
              <a:t>Aufbau</a:t>
            </a:r>
            <a:r>
              <a:rPr lang="en-DE" sz="1400" dirty="0"/>
              <a:t> - </a:t>
            </a:r>
            <a:r>
              <a:rPr lang="de-DE" sz="1400" dirty="0"/>
              <a:t>Typen – ATP – Zellatmung – Funktion - Vorkommen</a:t>
            </a:r>
          </a:p>
        </p:txBody>
      </p:sp>
    </p:spTree>
    <p:extLst>
      <p:ext uri="{BB962C8B-B14F-4D97-AF65-F5344CB8AC3E}">
        <p14:creationId xmlns:p14="http://schemas.microsoft.com/office/powerpoint/2010/main" val="4296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41E62F2B-06C8-17D3-5B0C-BD22BF7BAF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3" b="10233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157A575-39EF-4328-CB0F-AF90636E8E51}"/>
              </a:ext>
            </a:extLst>
          </p:cNvPr>
          <p:cNvSpPr txBox="1"/>
          <p:nvPr/>
        </p:nvSpPr>
        <p:spPr>
          <a:xfrm>
            <a:off x="767589" y="6519446"/>
            <a:ext cx="10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/>
              <a:t>Aufbau - </a:t>
            </a:r>
            <a:r>
              <a:rPr lang="de-DE" sz="1600" b="1" dirty="0"/>
              <a:t>Typen</a:t>
            </a:r>
            <a:r>
              <a:rPr lang="de-DE" sz="1400" dirty="0"/>
              <a:t> – ATP – Zellatmung – Funktion - Vorkommen</a:t>
            </a:r>
          </a:p>
        </p:txBody>
      </p:sp>
    </p:spTree>
    <p:extLst>
      <p:ext uri="{BB962C8B-B14F-4D97-AF65-F5344CB8AC3E}">
        <p14:creationId xmlns:p14="http://schemas.microsoft.com/office/powerpoint/2010/main" val="24805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D9827-7F84-E2E7-1788-74359781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Mitochondrien ATP</a:t>
            </a:r>
            <a:endParaRPr lang="de-AT" dirty="0"/>
          </a:p>
        </p:txBody>
      </p:sp>
      <p:pic>
        <p:nvPicPr>
          <p:cNvPr id="9" name="Inhaltsplatzhalter 8" descr="Ein Bild, das Kreis, Farbigkeit, Grafiken, Cartoon enthält.&#10;&#10;Automatisch generierte Beschreibung">
            <a:extLst>
              <a:ext uri="{FF2B5EF4-FFF2-40B4-BE49-F238E27FC236}">
                <a16:creationId xmlns:a16="http://schemas.microsoft.com/office/drawing/2014/main" id="{C584E7EB-758E-55EB-734C-91ACD395B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62" y="365125"/>
            <a:ext cx="4653138" cy="3290888"/>
          </a:xfrm>
        </p:spPr>
      </p:pic>
      <p:pic>
        <p:nvPicPr>
          <p:cNvPr id="12" name="Grafik 11" descr="Ein Bild, das Schwarz, Dunkelheit, Screenshot enthält.&#10;&#10;Automatisch generierte Beschreibung">
            <a:extLst>
              <a:ext uri="{FF2B5EF4-FFF2-40B4-BE49-F238E27FC236}">
                <a16:creationId xmlns:a16="http://schemas.microsoft.com/office/drawing/2014/main" id="{E5F5B9AF-336B-153A-9D51-25A36BA3B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29" y="2390775"/>
            <a:ext cx="6320971" cy="41021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03A907B-36F7-7363-EB93-8355318DD7A8}"/>
              </a:ext>
            </a:extLst>
          </p:cNvPr>
          <p:cNvSpPr txBox="1"/>
          <p:nvPr/>
        </p:nvSpPr>
        <p:spPr>
          <a:xfrm>
            <a:off x="914399" y="1690688"/>
            <a:ext cx="41184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Adenosintriphosphat</a:t>
            </a:r>
            <a:r>
              <a:rPr lang="en-GB" sz="2800" dirty="0"/>
              <a:t> (ATP)</a:t>
            </a:r>
            <a:endParaRPr lang="en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Energielieferant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in jeder Zelle</a:t>
            </a:r>
            <a:r>
              <a:rPr lang="en-DE" sz="2800" dirty="0"/>
              <a:t> </a:t>
            </a:r>
            <a:r>
              <a:rPr lang="de-DE" sz="2800" dirty="0"/>
              <a:t>notwendig</a:t>
            </a:r>
            <a:endParaRPr lang="en-DE" sz="28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D1004F-3969-8B6E-426B-48086129EE2E}"/>
              </a:ext>
            </a:extLst>
          </p:cNvPr>
          <p:cNvSpPr txBox="1"/>
          <p:nvPr/>
        </p:nvSpPr>
        <p:spPr>
          <a:xfrm>
            <a:off x="696978" y="6519446"/>
            <a:ext cx="10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/>
              <a:t>Aufbau - </a:t>
            </a:r>
            <a:r>
              <a:rPr lang="de-DE" sz="1400" dirty="0"/>
              <a:t>Typen – </a:t>
            </a:r>
            <a:r>
              <a:rPr lang="de-DE" sz="1600" b="1" dirty="0"/>
              <a:t>ATP</a:t>
            </a:r>
            <a:r>
              <a:rPr lang="de-DE" sz="1400" dirty="0"/>
              <a:t> – Zellatmung – Funktion - Vorkommen</a:t>
            </a:r>
          </a:p>
        </p:txBody>
      </p:sp>
    </p:spTree>
    <p:extLst>
      <p:ext uri="{BB962C8B-B14F-4D97-AF65-F5344CB8AC3E}">
        <p14:creationId xmlns:p14="http://schemas.microsoft.com/office/powerpoint/2010/main" val="32381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82218A-698C-4D6E-995E-E6F8FB50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AT" sz="5400" b="1" dirty="0"/>
              <a:t>Mitochondrien Zellatmung</a:t>
            </a:r>
            <a:endParaRPr lang="de-AT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F5915-B653-1A72-8A9C-1B141FAA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de-AT" sz="2200" dirty="0"/>
              <a:t>Glykolyse</a:t>
            </a:r>
          </a:p>
          <a:p>
            <a:r>
              <a:rPr lang="de-AT" sz="2200" dirty="0"/>
              <a:t>Citratzyklus</a:t>
            </a:r>
          </a:p>
          <a:p>
            <a:r>
              <a:rPr lang="de-AT" sz="2200" dirty="0"/>
              <a:t>Atmungskette</a:t>
            </a:r>
          </a:p>
        </p:txBody>
      </p:sp>
      <p:pic>
        <p:nvPicPr>
          <p:cNvPr id="5" name="Picture 4" descr="A structure of a cell&#10;&#10;Description automatically generated">
            <a:extLst>
              <a:ext uri="{FF2B5EF4-FFF2-40B4-BE49-F238E27FC236}">
                <a16:creationId xmlns:a16="http://schemas.microsoft.com/office/drawing/2014/main" id="{9D7245B7-F659-4F7F-2214-311584099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2" r="1811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D60B635-7802-75C0-1843-5B06E5AC1E88}"/>
              </a:ext>
            </a:extLst>
          </p:cNvPr>
          <p:cNvSpPr txBox="1"/>
          <p:nvPr/>
        </p:nvSpPr>
        <p:spPr>
          <a:xfrm>
            <a:off x="766065" y="6532631"/>
            <a:ext cx="10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/>
              <a:t>Aufbau - </a:t>
            </a:r>
            <a:r>
              <a:rPr lang="de-DE" sz="1400" dirty="0"/>
              <a:t>Typen – ATP – </a:t>
            </a:r>
            <a:r>
              <a:rPr lang="de-DE" sz="1600" b="1" dirty="0"/>
              <a:t>Zellatmung</a:t>
            </a:r>
            <a:r>
              <a:rPr lang="de-DE" sz="1400" dirty="0"/>
              <a:t> – Funktion - Vorkommen</a:t>
            </a:r>
          </a:p>
        </p:txBody>
      </p:sp>
    </p:spTree>
    <p:extLst>
      <p:ext uri="{BB962C8B-B14F-4D97-AF65-F5344CB8AC3E}">
        <p14:creationId xmlns:p14="http://schemas.microsoft.com/office/powerpoint/2010/main" val="121393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10E44E-F7D7-AC7B-33CF-8C86181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 b="1" dirty="0">
                <a:solidFill>
                  <a:schemeClr val="tx2"/>
                </a:solidFill>
              </a:rPr>
              <a:t>Mitochondrien Funktion </a:t>
            </a:r>
            <a:endParaRPr lang="de-AT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7E9D9AF8-5AF6-4520-0C66-8DDA636E5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03D04-6D86-8237-5E4D-59D4557E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AT" b="1" dirty="0">
                <a:solidFill>
                  <a:schemeClr val="tx2"/>
                </a:solidFill>
              </a:rPr>
              <a:t>Produktion von Energie</a:t>
            </a:r>
            <a:r>
              <a:rPr lang="en-DE" b="1" dirty="0">
                <a:solidFill>
                  <a:schemeClr val="tx2"/>
                </a:solidFill>
              </a:rPr>
              <a:t> (ATP)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de-DE" sz="2800" b="1" dirty="0">
                <a:solidFill>
                  <a:schemeClr val="tx2"/>
                </a:solidFill>
              </a:rPr>
              <a:t>Atmungskette</a:t>
            </a:r>
          </a:p>
          <a:p>
            <a:r>
              <a:rPr lang="de-AT" b="1" dirty="0">
                <a:solidFill>
                  <a:schemeClr val="tx2"/>
                </a:solidFill>
              </a:rPr>
              <a:t>Speichern von Calcium</a:t>
            </a:r>
            <a:endParaRPr lang="en-DE" b="1" dirty="0">
              <a:solidFill>
                <a:schemeClr val="tx2"/>
              </a:solidFill>
            </a:endParaRPr>
          </a:p>
          <a:p>
            <a:r>
              <a:rPr lang="de-DE" b="1" dirty="0">
                <a:solidFill>
                  <a:schemeClr val="tx2"/>
                </a:solidFill>
              </a:rPr>
              <a:t>Apoptose</a:t>
            </a:r>
            <a:r>
              <a:rPr lang="en-DE" b="1" dirty="0">
                <a:solidFill>
                  <a:schemeClr val="tx2"/>
                </a:solidFill>
              </a:rPr>
              <a:t> (</a:t>
            </a:r>
            <a:r>
              <a:rPr lang="de-DE" b="1" dirty="0">
                <a:solidFill>
                  <a:schemeClr val="tx2"/>
                </a:solidFill>
              </a:rPr>
              <a:t>Zelltod</a:t>
            </a:r>
            <a:r>
              <a:rPr lang="en-DE" b="1" dirty="0">
                <a:solidFill>
                  <a:schemeClr val="tx2"/>
                </a:solidFill>
              </a:rPr>
              <a:t>)</a:t>
            </a:r>
            <a:endParaRPr lang="de-AT" sz="1800" b="1" dirty="0">
              <a:solidFill>
                <a:schemeClr val="tx2"/>
              </a:solidFill>
            </a:endParaRPr>
          </a:p>
          <a:p>
            <a:r>
              <a:rPr lang="de-AT" b="1" dirty="0">
                <a:solidFill>
                  <a:schemeClr val="tx2"/>
                </a:solidFill>
              </a:rPr>
              <a:t>Mitochondriale</a:t>
            </a:r>
            <a:r>
              <a:rPr lang="de-AT" sz="3200" b="1" dirty="0"/>
              <a:t> </a:t>
            </a:r>
            <a:r>
              <a:rPr lang="de-AT" b="1" dirty="0">
                <a:solidFill>
                  <a:schemeClr val="tx2"/>
                </a:solidFill>
              </a:rPr>
              <a:t>DNA</a:t>
            </a:r>
            <a:r>
              <a:rPr lang="en-DE" b="1" dirty="0">
                <a:solidFill>
                  <a:schemeClr val="tx2"/>
                </a:solidFill>
              </a:rPr>
              <a:t>(</a:t>
            </a:r>
            <a:r>
              <a:rPr lang="de-DE" b="1" dirty="0">
                <a:solidFill>
                  <a:schemeClr val="tx2"/>
                </a:solidFill>
              </a:rPr>
              <a:t>mtDNA</a:t>
            </a:r>
            <a:r>
              <a:rPr lang="en-DE" b="1" dirty="0">
                <a:solidFill>
                  <a:schemeClr val="tx2"/>
                </a:solidFill>
              </a:rPr>
              <a:t>)</a:t>
            </a:r>
          </a:p>
          <a:p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CB3E5070-858A-82C2-3200-D88F6E3A3A92}"/>
              </a:ext>
            </a:extLst>
          </p:cNvPr>
          <p:cNvSpPr txBox="1"/>
          <p:nvPr/>
        </p:nvSpPr>
        <p:spPr>
          <a:xfrm>
            <a:off x="682495" y="6519445"/>
            <a:ext cx="10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/>
              <a:t>Aufbau - </a:t>
            </a:r>
            <a:r>
              <a:rPr lang="de-DE" sz="1400" dirty="0"/>
              <a:t>Typen – ATP – Zellatmung – </a:t>
            </a:r>
            <a:r>
              <a:rPr lang="de-DE" sz="1600" b="1" dirty="0"/>
              <a:t>Funktion</a:t>
            </a:r>
            <a:r>
              <a:rPr lang="de-DE" sz="1400" dirty="0"/>
              <a:t> - Vorkommen</a:t>
            </a:r>
          </a:p>
        </p:txBody>
      </p:sp>
    </p:spTree>
    <p:extLst>
      <p:ext uri="{BB962C8B-B14F-4D97-AF65-F5344CB8AC3E}">
        <p14:creationId xmlns:p14="http://schemas.microsoft.com/office/powerpoint/2010/main" val="25750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kroskopische Ansicht von Zellen">
            <a:extLst>
              <a:ext uri="{FF2B5EF4-FFF2-40B4-BE49-F238E27FC236}">
                <a16:creationId xmlns:a16="http://schemas.microsoft.com/office/drawing/2014/main" id="{3460F74F-58CF-936F-8D84-C19078817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3E1B10-49D5-0306-C5CA-D3D6445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de-AT" sz="3600" b="1"/>
              <a:t>Mitochondrien Vorkommen</a:t>
            </a:r>
            <a:endParaRPr lang="de-AT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96C7C-ED6C-5DA9-5BE8-FCA0DF55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de-DE" sz="2000"/>
              <a:t>Organell in eukaryotischen Zellen</a:t>
            </a:r>
            <a:endParaRPr lang="en-DE" sz="2000"/>
          </a:p>
          <a:p>
            <a:r>
              <a:rPr lang="en-DE" sz="2000"/>
              <a:t>I</a:t>
            </a:r>
            <a:r>
              <a:rPr lang="de-DE" sz="2000"/>
              <a:t>n allen Zellen mit einem Zellkern</a:t>
            </a:r>
            <a:endParaRPr lang="en-DE" sz="2000"/>
          </a:p>
          <a:p>
            <a:r>
              <a:rPr lang="de-DE" sz="2000"/>
              <a:t>Bis </a:t>
            </a:r>
            <a:r>
              <a:rPr lang="en-DE" sz="2000"/>
              <a:t>z</a:t>
            </a:r>
            <a:r>
              <a:rPr lang="de-DE" sz="2000"/>
              <a:t>u 2000x</a:t>
            </a:r>
          </a:p>
          <a:p>
            <a:endParaRPr lang="de-AT" sz="2000"/>
          </a:p>
        </p:txBody>
      </p:sp>
      <p:sp>
        <p:nvSpPr>
          <p:cNvPr id="6" name="Textfeld 3">
            <a:extLst>
              <a:ext uri="{FF2B5EF4-FFF2-40B4-BE49-F238E27FC236}">
                <a16:creationId xmlns:a16="http://schemas.microsoft.com/office/drawing/2014/main" id="{E0935AE8-A1CF-1960-2031-1150D15E6CEA}"/>
              </a:ext>
            </a:extLst>
          </p:cNvPr>
          <p:cNvSpPr txBox="1"/>
          <p:nvPr/>
        </p:nvSpPr>
        <p:spPr>
          <a:xfrm>
            <a:off x="767589" y="6519446"/>
            <a:ext cx="1065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/>
              <a:t>Aufbau - </a:t>
            </a:r>
            <a:r>
              <a:rPr lang="de-DE" sz="1400"/>
              <a:t>Typen – ATP – Zellatmung – Funktion - </a:t>
            </a:r>
            <a:r>
              <a:rPr lang="de-DE" sz="1600" b="1"/>
              <a:t>Vorkommen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329911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14B47-A3E0-9507-7BDA-737B4A4D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Danke für die Aufmerksamkeit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F9249C1-0072-D5BE-671D-E4356033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743" y="1593645"/>
            <a:ext cx="4666782" cy="36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Widescreen</PresentationFormat>
  <Paragraphs>58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Nexa Heavy</vt:lpstr>
      <vt:lpstr>Office</vt:lpstr>
      <vt:lpstr>Mitochondrien</vt:lpstr>
      <vt:lpstr>Mitochondrien Aufbau</vt:lpstr>
      <vt:lpstr>PowerPoint Presentation</vt:lpstr>
      <vt:lpstr>Mitochondrien ATP</vt:lpstr>
      <vt:lpstr>Mitochondrien Zellatmung</vt:lpstr>
      <vt:lpstr>Mitochondrien Funktion </vt:lpstr>
      <vt:lpstr>Mitochondrien Vorkommen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Mitochondrien</dc:title>
  <dc:creator>Sebastian Langeneder</dc:creator>
  <cp:lastModifiedBy>Zoe McFife</cp:lastModifiedBy>
  <cp:revision>25</cp:revision>
  <dcterms:created xsi:type="dcterms:W3CDTF">2023-12-01T08:20:45Z</dcterms:created>
  <dcterms:modified xsi:type="dcterms:W3CDTF">2023-12-13T09:48:31Z</dcterms:modified>
</cp:coreProperties>
</file>