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5" autoAdjust="0"/>
  </p:normalViewPr>
  <p:slideViewPr>
    <p:cSldViewPr snapToGrid="0">
      <p:cViewPr varScale="1">
        <p:scale>
          <a:sx n="85" d="100"/>
          <a:sy n="85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6463E-430A-4FA7-B9B2-33005DF5ACC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7CB8-A7EA-43E1-AAA1-BD5EEB1B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47CB8-A7EA-43E1-AAA1-BD5EEB1B3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Positionsfigur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Bezug</a:t>
            </a:r>
            <a:r>
              <a:rPr lang="en-US" dirty="0">
                <a:sym typeface="Wingdings" panose="05000000000000000000" pitchFamily="2" charset="2"/>
              </a:rPr>
              <a:t> auf position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satz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wortwiederholungen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47CB8-A7EA-43E1-AAA1-BD5EEB1B37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Epizeuxis </a:t>
            </a:r>
            <a:r>
              <a:rPr lang="en-US" dirty="0">
                <a:sym typeface="Wingdings" panose="05000000000000000000" pitchFamily="2" charset="2"/>
              </a:rPr>
              <a:t> 3 </a:t>
            </a:r>
            <a:r>
              <a:rPr lang="en-US" dirty="0" err="1">
                <a:sym typeface="Wingdings" panose="05000000000000000000" pitchFamily="2" charset="2"/>
              </a:rPr>
              <a:t>oder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mehr</a:t>
            </a:r>
            <a:r>
              <a:rPr lang="en-US" dirty="0">
                <a:sym typeface="Wingdings" panose="05000000000000000000" pitchFamily="2" charset="2"/>
              </a:rPr>
              <a:t> mal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Epanalepse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verdoppelung</a:t>
            </a:r>
            <a:r>
              <a:rPr lang="en-US" dirty="0">
                <a:sym typeface="Wingdings" panose="05000000000000000000" pitchFamily="2" charset="2"/>
              </a:rPr>
              <a:t> am </a:t>
            </a:r>
            <a:r>
              <a:rPr lang="en-US" dirty="0" err="1">
                <a:sym typeface="Wingdings" panose="05000000000000000000" pitchFamily="2" charset="2"/>
              </a:rPr>
              <a:t>anfang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oder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ende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Anadiplose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ende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satz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anfang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anderer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>
                <a:sym typeface="Wingdings" panose="05000000000000000000" pitchFamily="2" charset="2"/>
              </a:rPr>
              <a:t>satz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47CB8-A7EA-43E1-AAA1-BD5EEB1B37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EC6D-746C-C42A-13B4-96B605534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221F8-0D0D-12D4-562B-210CC561C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3F7A-A129-5226-0670-70E73B34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1FF7-6496-1C74-5BEB-2C6F520D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22A9-7816-3C27-978D-1BB3A91D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82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0D04-2D2D-5B43-976D-EE8EC91F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E6AF6-CEC9-59C5-9D82-ADEC503E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FAF1-54DA-C584-AC3A-DC572C77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EF47-9A21-514E-CA07-7DDA0953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793B-F68A-3666-6956-86DE6C32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82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71AAB-F930-354F-10A0-7B67D704B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57D7F-C0B4-E41D-6415-81662BB4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8807-8FA6-295E-EF08-049A49D6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082D-831F-03D0-CAB7-456501CB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C146-92E1-93F9-5F62-76101EF3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8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D303-5B5C-BB0C-DEA6-DD28A7EB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141E-57C2-6E65-C261-24CF6004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3745-921F-517D-388F-2AC24BA9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DFC15-5975-A4DB-650B-7E1D4196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085D-FF12-06A0-9875-0083A438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7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BECC-8DBF-7BAA-61A6-BD530AD8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0F27-D463-A7E2-3AD8-086747D6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8EBA-4220-18FE-BE2D-BBF28E34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659C-5498-AFFF-E76C-9A34BF27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2ACC-6BC1-D29B-1D0A-B6D5C1EF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94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2167-2E08-DC37-A9D1-FD18E29A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FDC2-6ACC-D1F5-29CF-C5BFB37F2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5CC64-F4E9-7D72-D468-A5FB3AB46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C87B-D69E-6EC0-32EC-50CEF7EC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1714-D8A8-ED64-0CF8-9FC50136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8D8DE-1E95-C16B-181B-3756A1A1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66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B0F4-904D-2CA3-9130-91BF413A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E6AD2-5AF4-A5C0-9E75-20ABB7693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D0D7C-0B8B-D3B5-5529-7B9A55BA6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7FED5-37DB-B620-BA4E-76966B74B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87CB8-01E1-C084-F9BB-9AB46E59F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A881D-3AEB-B417-E055-98B91E26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F5F65-8D95-FECB-FA4A-EB6226AA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75218-A364-3E07-D785-CE860D73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3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6C6-FA84-C733-39DC-744C971D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549EF-EB79-5F0E-2C85-922B2231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9EBA1-E512-5E18-D0DA-F54161B4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225AD-C498-F3C3-8DC2-EFB20E9C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19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DA077-21E9-0160-F270-C0257975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92DA1-0915-1124-BB7D-9959145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473C-61BB-AD9E-ABE0-BCEA12A3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65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C5EA-C7A6-94D8-767B-E0FF5690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480A-E33F-C22A-5399-1CFDABA1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098A2-3A07-15FF-1071-243538597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AC5F-FD4D-52F1-6C7E-C58C4247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5E7D3-2204-7DBD-1FD3-385E3BDE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5E013-802D-C1C2-E9D6-B885797A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1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30D3-FDD8-6EB7-E503-26AC17D6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F894F-3751-A5CC-5A3A-087F25B73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D5CCA-97F2-0FDD-8C72-FEBB3081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3ABC0-76AC-7C43-3214-A2E940C2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7DCFF-91A2-F1C5-3906-83A5668C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FD1A6-9EEE-3282-EAFC-774DA813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6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A2BE5-DEE8-405D-45CB-9815DF8E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6B08E-06C4-3F5C-937B-07764E02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C6CF-2FC1-DF20-4E72-ADDA71F77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32F8-6B5F-4DCA-9119-2817A0BD7A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E5C3-C545-32B7-63BE-EDEDE7959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B073E-5FF7-F428-7B90-984D34A57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4D18-FA97-4662-9765-1995B5647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23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C6E359-A883-3E77-1217-D83139F247FB}"/>
              </a:ext>
            </a:extLst>
          </p:cNvPr>
          <p:cNvSpPr txBox="1">
            <a:spLocks/>
          </p:cNvSpPr>
          <p:nvPr/>
        </p:nvSpPr>
        <p:spPr>
          <a:xfrm>
            <a:off x="6330525" y="1126582"/>
            <a:ext cx="6079961" cy="158141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err="1">
                <a:solidFill>
                  <a:srgbClr val="C00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Geminatio</a:t>
            </a:r>
            <a:endParaRPr lang="de-DE" sz="5200" dirty="0">
              <a:solidFill>
                <a:srgbClr val="C000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F770F-E65A-6798-3EDC-15946FDF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075" y="335873"/>
            <a:ext cx="6079961" cy="158141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8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Geminatio</a:t>
            </a:r>
            <a:endParaRPr lang="de-DE" sz="5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C579A-4915-8E56-847D-E614A3479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7694" y="6299140"/>
            <a:ext cx="996684" cy="445974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Bunea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5E542-77CC-B272-46F0-FC1C43565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6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D03A1-E97B-1D49-87C0-856365FAE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r="2" b="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159B-FEA7-3D39-4FF4-B5EB2782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Bedeutung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Anwendung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Abgrenzung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Beispiele</a:t>
            </a:r>
            <a:endParaRPr lang="de-DE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69436640-C5A4-506C-297C-07DA6B9C4FFF}"/>
              </a:ext>
            </a:extLst>
          </p:cNvPr>
          <p:cNvSpPr txBox="1">
            <a:spLocks/>
          </p:cNvSpPr>
          <p:nvPr/>
        </p:nvSpPr>
        <p:spPr>
          <a:xfrm>
            <a:off x="8080800" y="910509"/>
            <a:ext cx="2801618" cy="1169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C00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Inhalt</a:t>
            </a:r>
            <a:endParaRPr lang="de-DE" sz="5400" dirty="0">
              <a:solidFill>
                <a:srgbClr val="C000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6E688-571F-B347-CBA2-3BC7D910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3017227" cy="1095425"/>
          </a:xfrm>
        </p:spPr>
        <p:txBody>
          <a:bodyPr anchor="b">
            <a:normAutofit/>
          </a:bodyPr>
          <a:lstStyle/>
          <a:p>
            <a:r>
              <a:rPr lang="en-US" sz="7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Inhalt</a:t>
            </a:r>
            <a:endParaRPr lang="de-DE" sz="88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850073-769B-5440-8560-EC49A77E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47807"/>
            <a:ext cx="4796413" cy="1051076"/>
          </a:xfrm>
        </p:spPr>
        <p:txBody>
          <a:bodyPr anchor="b">
            <a:normAutofit fontScale="90000"/>
          </a:bodyPr>
          <a:lstStyle/>
          <a:p>
            <a:r>
              <a:rPr lang="en-US" sz="7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Bedeutung</a:t>
            </a:r>
            <a:endParaRPr lang="de-DE" sz="72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5DCB-33B5-8C17-0575-3C2DFCA44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0" y="1455175"/>
            <a:ext cx="4671409" cy="4121524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Latein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FF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err="1">
                <a:solidFill>
                  <a:srgbClr val="FFFFFF"/>
                </a:solidFill>
              </a:rPr>
              <a:t>Verdoppelung</a:t>
            </a:r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 err="1">
                <a:solidFill>
                  <a:srgbClr val="FFFFFF"/>
                </a:solidFill>
              </a:rPr>
              <a:t>Umittelbar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aufeinander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folgend</a:t>
            </a:r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de-AT" sz="3200" dirty="0">
                <a:solidFill>
                  <a:srgbClr val="FFFFFF"/>
                </a:solidFill>
              </a:rPr>
              <a:t>Positionsfigur</a:t>
            </a:r>
            <a:endParaRPr lang="en-US" sz="32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de-DE" sz="2000" dirty="0">
              <a:solidFill>
                <a:srgbClr val="FFFFFF"/>
              </a:solidFill>
            </a:endParaRPr>
          </a:p>
          <a:p>
            <a:pPr lvl="1"/>
            <a:endParaRPr lang="de-DE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3157B5-944C-8978-40BD-1FAC6F66C81D}"/>
              </a:ext>
            </a:extLst>
          </p:cNvPr>
          <p:cNvSpPr txBox="1">
            <a:spLocks/>
          </p:cNvSpPr>
          <p:nvPr/>
        </p:nvSpPr>
        <p:spPr>
          <a:xfrm>
            <a:off x="7707536" y="2773345"/>
            <a:ext cx="4340438" cy="1051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C00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Bedeutung</a:t>
            </a:r>
            <a:endParaRPr lang="de-DE" sz="5400" dirty="0">
              <a:solidFill>
                <a:srgbClr val="C000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D37833-0D2D-1A4F-55B2-04FBD2E032A8}"/>
              </a:ext>
            </a:extLst>
          </p:cNvPr>
          <p:cNvSpPr/>
          <p:nvPr/>
        </p:nvSpPr>
        <p:spPr>
          <a:xfrm>
            <a:off x="144026" y="6361471"/>
            <a:ext cx="11903948" cy="412955"/>
          </a:xfrm>
          <a:prstGeom prst="roundRect">
            <a:avLst/>
          </a:prstGeom>
          <a:solidFill>
            <a:srgbClr val="FBE5D6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BE3E54-2D3C-1BAA-16ED-8C32A18F1B5A}"/>
              </a:ext>
            </a:extLst>
          </p:cNvPr>
          <p:cNvSpPr txBox="1"/>
          <p:nvPr/>
        </p:nvSpPr>
        <p:spPr>
          <a:xfrm>
            <a:off x="144026" y="6361471"/>
            <a:ext cx="119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Bedeutung</a:t>
            </a:r>
            <a:r>
              <a:rPr lang="en-US" dirty="0"/>
              <a:t> | </a:t>
            </a:r>
            <a:r>
              <a:rPr lang="en-US" dirty="0" err="1"/>
              <a:t>Anwendung</a:t>
            </a:r>
            <a:r>
              <a:rPr lang="en-US" dirty="0"/>
              <a:t> | </a:t>
            </a:r>
            <a:r>
              <a:rPr lang="en-US" dirty="0" err="1"/>
              <a:t>Abgrenzung</a:t>
            </a:r>
            <a:r>
              <a:rPr lang="en-US" dirty="0"/>
              <a:t> | 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92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7">
            <a:extLst>
              <a:ext uri="{FF2B5EF4-FFF2-40B4-BE49-F238E27FC236}">
                <a16:creationId xmlns:a16="http://schemas.microsoft.com/office/drawing/2014/main" id="{DA0A97C9-73D9-8754-5A78-E2203E10F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275" y="-6922"/>
            <a:ext cx="12214275" cy="6888025"/>
            <a:chOff x="-22275" y="-6922"/>
            <a:chExt cx="12214275" cy="68880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A7DB8E-6071-89EB-701E-B123FD3E0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1AED30BA-C9F3-E5C7-C6D3-658579F7B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7A61F6-9690-83B9-683B-4E57719AE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9524" y="-6922"/>
              <a:ext cx="3836566" cy="688802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45A749F0-6A4F-C0A7-359F-A4FEEE64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188B-0D8B-D32B-A93B-D74A4CFF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607" y="1900779"/>
            <a:ext cx="4351318" cy="3061745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Verstärkender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Effekt</a:t>
            </a:r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 err="1">
                <a:solidFill>
                  <a:srgbClr val="FFFFFF"/>
                </a:solidFill>
              </a:rPr>
              <a:t>Werbung</a:t>
            </a:r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Musik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F2A93-04BF-EFEE-0AEF-38ADA9F04E7B}"/>
              </a:ext>
            </a:extLst>
          </p:cNvPr>
          <p:cNvSpPr/>
          <p:nvPr/>
        </p:nvSpPr>
        <p:spPr>
          <a:xfrm>
            <a:off x="494051" y="538921"/>
            <a:ext cx="5493794" cy="5703847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200C1B-4E0A-1ECC-380B-89C9FE00D948}"/>
              </a:ext>
            </a:extLst>
          </p:cNvPr>
          <p:cNvSpPr txBox="1">
            <a:spLocks/>
          </p:cNvSpPr>
          <p:nvPr/>
        </p:nvSpPr>
        <p:spPr>
          <a:xfrm>
            <a:off x="1821079" y="3390844"/>
            <a:ext cx="4461202" cy="8655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C00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Anwendung</a:t>
            </a:r>
            <a:endParaRPr lang="de-DE" sz="5400" dirty="0">
              <a:solidFill>
                <a:srgbClr val="C000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25A15-DF42-C294-99E7-07A3263D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64" y="2652806"/>
            <a:ext cx="4806449" cy="865553"/>
          </a:xfrm>
        </p:spPr>
        <p:txBody>
          <a:bodyPr anchor="t">
            <a:normAutofit fontScale="90000"/>
          </a:bodyPr>
          <a:lstStyle/>
          <a:p>
            <a:r>
              <a:rPr lang="en-US" sz="6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Anwendung</a:t>
            </a:r>
            <a:endParaRPr lang="de-DE" sz="65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D38422-7E59-0684-9307-DCB3B5577107}"/>
              </a:ext>
            </a:extLst>
          </p:cNvPr>
          <p:cNvSpPr/>
          <p:nvPr/>
        </p:nvSpPr>
        <p:spPr>
          <a:xfrm>
            <a:off x="144026" y="6361471"/>
            <a:ext cx="11903948" cy="412955"/>
          </a:xfrm>
          <a:prstGeom prst="roundRect">
            <a:avLst/>
          </a:prstGeom>
          <a:solidFill>
            <a:srgbClr val="FBE5D6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BB41F-721E-AD43-BE76-68DE79F77A37}"/>
              </a:ext>
            </a:extLst>
          </p:cNvPr>
          <p:cNvSpPr txBox="1"/>
          <p:nvPr/>
        </p:nvSpPr>
        <p:spPr>
          <a:xfrm>
            <a:off x="144026" y="6361471"/>
            <a:ext cx="119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Bedeutung</a:t>
            </a:r>
            <a:r>
              <a:rPr lang="en-US" dirty="0"/>
              <a:t> | </a:t>
            </a:r>
            <a:r>
              <a:rPr lang="en-US" b="1" dirty="0" err="1">
                <a:solidFill>
                  <a:srgbClr val="C00000"/>
                </a:solidFill>
              </a:rPr>
              <a:t>Anwendung</a:t>
            </a:r>
            <a:r>
              <a:rPr lang="en-US" dirty="0"/>
              <a:t> | </a:t>
            </a:r>
            <a:r>
              <a:rPr lang="en-US" dirty="0" err="1"/>
              <a:t>Abgrenzung</a:t>
            </a:r>
            <a:r>
              <a:rPr lang="en-US" dirty="0"/>
              <a:t> | 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86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60D2-0903-E0A9-F2AC-17B4FBE6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19" y="239690"/>
            <a:ext cx="5179041" cy="1616203"/>
          </a:xfrm>
        </p:spPr>
        <p:txBody>
          <a:bodyPr anchor="b">
            <a:normAutofit/>
          </a:bodyPr>
          <a:lstStyle/>
          <a:p>
            <a:r>
              <a:rPr lang="en-US" sz="5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Abgrenzung</a:t>
            </a:r>
            <a:endParaRPr lang="de-DE" sz="59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2009-BD40-B36A-CE32-C420FEF4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259" y="1221511"/>
            <a:ext cx="3605741" cy="4573002"/>
          </a:xfrm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3200" dirty="0"/>
              <a:t>Epizeuxis</a:t>
            </a:r>
          </a:p>
          <a:p>
            <a:pPr>
              <a:lnSpc>
                <a:spcPct val="250000"/>
              </a:lnSpc>
            </a:pPr>
            <a:r>
              <a:rPr lang="en-US" sz="3200" dirty="0" err="1"/>
              <a:t>Epanalepse</a:t>
            </a:r>
            <a:endParaRPr lang="en-US" sz="3200" dirty="0"/>
          </a:p>
          <a:p>
            <a:pPr>
              <a:lnSpc>
                <a:spcPct val="250000"/>
              </a:lnSpc>
            </a:pPr>
            <a:r>
              <a:rPr lang="en-US" sz="3200" dirty="0" err="1"/>
              <a:t>Anadiplose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A7DFF-6390-2EED-3BE7-F89DDD0028B4}"/>
              </a:ext>
            </a:extLst>
          </p:cNvPr>
          <p:cNvSpPr txBox="1">
            <a:spLocks/>
          </p:cNvSpPr>
          <p:nvPr/>
        </p:nvSpPr>
        <p:spPr>
          <a:xfrm>
            <a:off x="7987213" y="1663910"/>
            <a:ext cx="4204787" cy="756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dirty="0" err="1">
                <a:solidFill>
                  <a:srgbClr val="C00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Abgrenzung</a:t>
            </a:r>
            <a:endParaRPr lang="de-DE" sz="5300" dirty="0">
              <a:solidFill>
                <a:srgbClr val="C000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1CBA0C-658E-BF72-328C-DEEE46C7607D}"/>
              </a:ext>
            </a:extLst>
          </p:cNvPr>
          <p:cNvSpPr/>
          <p:nvPr/>
        </p:nvSpPr>
        <p:spPr>
          <a:xfrm>
            <a:off x="144026" y="6361471"/>
            <a:ext cx="11903948" cy="412955"/>
          </a:xfrm>
          <a:prstGeom prst="roundRect">
            <a:avLst/>
          </a:prstGeom>
          <a:solidFill>
            <a:srgbClr val="FBE5D6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B48E8-DD36-7581-8916-444586F592DF}"/>
              </a:ext>
            </a:extLst>
          </p:cNvPr>
          <p:cNvSpPr txBox="1"/>
          <p:nvPr/>
        </p:nvSpPr>
        <p:spPr>
          <a:xfrm>
            <a:off x="144026" y="6361471"/>
            <a:ext cx="119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Bedeutung</a:t>
            </a:r>
            <a:r>
              <a:rPr lang="en-US" dirty="0"/>
              <a:t> | </a:t>
            </a:r>
            <a:r>
              <a:rPr lang="en-US" dirty="0" err="1"/>
              <a:t>Anwendung</a:t>
            </a:r>
            <a:r>
              <a:rPr lang="en-US" dirty="0"/>
              <a:t> | </a:t>
            </a:r>
            <a:r>
              <a:rPr lang="en-US" b="1" dirty="0" err="1">
                <a:solidFill>
                  <a:srgbClr val="C00000"/>
                </a:solidFill>
              </a:rPr>
              <a:t>Abgrenzung</a:t>
            </a:r>
            <a:r>
              <a:rPr lang="en-US" dirty="0"/>
              <a:t> | 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564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5916-3BA0-C19B-520A-8357F5B6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096"/>
            <a:ext cx="4595797" cy="1325563"/>
          </a:xfrm>
        </p:spPr>
        <p:txBody>
          <a:bodyPr>
            <a:normAutofit/>
          </a:bodyPr>
          <a:lstStyle/>
          <a:p>
            <a:r>
              <a:rPr lang="en-US" sz="65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Beispiele</a:t>
            </a:r>
            <a:endParaRPr lang="de-DE" sz="6500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D7FE-CB24-C224-7361-61F6AD0A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7" y="1539189"/>
            <a:ext cx="7204587" cy="1039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Mein Vater, mein Vater, 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und hörest du nicht, Was Erlenkönig mir lese verspricht?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48BC2E-FB12-C35F-07D7-B38C2A2CABDB}"/>
              </a:ext>
            </a:extLst>
          </p:cNvPr>
          <p:cNvSpPr/>
          <p:nvPr/>
        </p:nvSpPr>
        <p:spPr>
          <a:xfrm>
            <a:off x="144026" y="6361471"/>
            <a:ext cx="11903948" cy="412955"/>
          </a:xfrm>
          <a:prstGeom prst="roundRect">
            <a:avLst/>
          </a:prstGeom>
          <a:solidFill>
            <a:srgbClr val="FBE5D6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2E48B-B16C-BD55-88E5-721E8B68F268}"/>
              </a:ext>
            </a:extLst>
          </p:cNvPr>
          <p:cNvSpPr txBox="1"/>
          <p:nvPr/>
        </p:nvSpPr>
        <p:spPr>
          <a:xfrm>
            <a:off x="144026" y="6361471"/>
            <a:ext cx="119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Bedeutung</a:t>
            </a:r>
            <a:r>
              <a:rPr lang="en-US" dirty="0"/>
              <a:t> | </a:t>
            </a:r>
            <a:r>
              <a:rPr lang="en-US" dirty="0" err="1"/>
              <a:t>Anwendung</a:t>
            </a:r>
            <a:r>
              <a:rPr lang="en-US" dirty="0"/>
              <a:t> | </a:t>
            </a:r>
            <a:r>
              <a:rPr lang="en-US" dirty="0" err="1"/>
              <a:t>Abgrenzung</a:t>
            </a:r>
            <a:r>
              <a:rPr lang="en-US" dirty="0"/>
              <a:t> | </a:t>
            </a:r>
            <a:r>
              <a:rPr lang="en-US" b="1" dirty="0">
                <a:solidFill>
                  <a:srgbClr val="C00000"/>
                </a:solidFill>
              </a:rPr>
              <a:t>Beispiel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036BC-5326-92FD-9393-5C1B77BFE1BE}"/>
              </a:ext>
            </a:extLst>
          </p:cNvPr>
          <p:cNvSpPr txBox="1"/>
          <p:nvPr/>
        </p:nvSpPr>
        <p:spPr>
          <a:xfrm>
            <a:off x="739877" y="3069850"/>
            <a:ext cx="8406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C00000"/>
                </a:solidFill>
                <a:latin typeface="Arial" panose="020B0604020202020204" pitchFamily="34" charset="0"/>
              </a:rPr>
              <a:t>O Gott, O Gott, </a:t>
            </a:r>
            <a:r>
              <a:rPr lang="de-DE" sz="2800" dirty="0">
                <a:solidFill>
                  <a:srgbClr val="202122"/>
                </a:solidFill>
                <a:latin typeface="Arial" panose="020B0604020202020204" pitchFamily="34" charset="0"/>
              </a:rPr>
              <a:t>warum hast du das getan?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D2DFE-4853-74A8-9037-830C6558ADED}"/>
              </a:ext>
            </a:extLst>
          </p:cNvPr>
          <p:cNvSpPr txBox="1"/>
          <p:nvPr/>
        </p:nvSpPr>
        <p:spPr>
          <a:xfrm>
            <a:off x="739877" y="4210446"/>
            <a:ext cx="10440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C00000"/>
                </a:solidFill>
                <a:latin typeface="Arial" panose="020B0604020202020204" pitchFamily="34" charset="0"/>
              </a:rPr>
              <a:t>Der Theodor, der Theodor,</a:t>
            </a:r>
            <a:r>
              <a:rPr lang="de-DE" sz="2800" dirty="0">
                <a:solidFill>
                  <a:srgbClr val="202122"/>
                </a:solidFill>
                <a:latin typeface="Arial" panose="020B0604020202020204" pitchFamily="34" charset="0"/>
              </a:rPr>
              <a:t> der steht bei uns im </a:t>
            </a:r>
            <a:r>
              <a:rPr lang="de-DE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Fussballtor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B51A2-15BA-9A61-C780-283E440E0C8E}"/>
              </a:ext>
            </a:extLst>
          </p:cNvPr>
          <p:cNvSpPr txBox="1"/>
          <p:nvPr/>
        </p:nvSpPr>
        <p:spPr>
          <a:xfrm>
            <a:off x="1973517" y="256268"/>
            <a:ext cx="8244965" cy="5829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de-DE" sz="28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All around me are familiar faces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Worn out places, worn out faces</a:t>
            </a:r>
            <a:b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</a:b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Bright and early for their daily races</a:t>
            </a:r>
            <a:b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Going nowhere, going nowhere.</a:t>
            </a:r>
            <a:b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</a:b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And their tears are filling up their glasses</a:t>
            </a:r>
            <a:b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No expression, no expression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b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Hide my head I want to drown my sorrow</a:t>
            </a:r>
            <a:b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No tomorrow, no tomorrow.</a:t>
            </a:r>
            <a:endParaRPr lang="de-DE" sz="2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9D1A44-DF58-616F-F027-DD69F5A73812}"/>
              </a:ext>
            </a:extLst>
          </p:cNvPr>
          <p:cNvSpPr txBox="1">
            <a:spLocks/>
          </p:cNvSpPr>
          <p:nvPr/>
        </p:nvSpPr>
        <p:spPr>
          <a:xfrm>
            <a:off x="3601985" y="21363"/>
            <a:ext cx="2949649" cy="1282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C00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Beispiele</a:t>
            </a:r>
            <a:endParaRPr lang="de-DE" sz="5200" dirty="0">
              <a:solidFill>
                <a:srgbClr val="C000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9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BB3720-C541-CAD6-659E-963FC3DC1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6"/>
          <a:stretch/>
        </p:blipFill>
        <p:spPr>
          <a:xfrm rot="2621635">
            <a:off x="-6260703" y="-8626667"/>
            <a:ext cx="11063167" cy="15195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82327-D2BB-9F77-3E2F-9B5D107D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434" y="2074779"/>
            <a:ext cx="7829132" cy="2708441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Danke, Danke </a:t>
            </a:r>
            <a:r>
              <a:rPr lang="en-US" sz="7200" dirty="0"/>
              <a:t>für die </a:t>
            </a:r>
            <a:r>
              <a:rPr lang="en-US" sz="7200" dirty="0" err="1"/>
              <a:t>Aufmerksamkeit</a:t>
            </a:r>
            <a:r>
              <a:rPr lang="en-US" sz="7200" dirty="0"/>
              <a:t>!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228624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201</Words>
  <Application>Microsoft Office PowerPoint</Application>
  <PresentationFormat>Widescreen</PresentationFormat>
  <Paragraphs>53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ADLaM Display</vt:lpstr>
      <vt:lpstr>Arial</vt:lpstr>
      <vt:lpstr>Calibri</vt:lpstr>
      <vt:lpstr>Calibri Light</vt:lpstr>
      <vt:lpstr>Office Theme</vt:lpstr>
      <vt:lpstr>Geminatio</vt:lpstr>
      <vt:lpstr>Inhalt</vt:lpstr>
      <vt:lpstr>Bedeutung</vt:lpstr>
      <vt:lpstr>Anwendung</vt:lpstr>
      <vt:lpstr>Abgrenzung</vt:lpstr>
      <vt:lpstr>Beispiele</vt:lpstr>
      <vt:lpstr>Danke, Danke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BUNEA Leonard-Adrian</dc:creator>
  <cp:lastModifiedBy>A Fox</cp:lastModifiedBy>
  <cp:revision>14</cp:revision>
  <dcterms:created xsi:type="dcterms:W3CDTF">2023-09-18T09:33:14Z</dcterms:created>
  <dcterms:modified xsi:type="dcterms:W3CDTF">2023-10-14T12:01:07Z</dcterms:modified>
</cp:coreProperties>
</file>