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8" r:id="rId4"/>
    <p:sldId id="268" r:id="rId5"/>
    <p:sldId id="270" r:id="rId6"/>
    <p:sldId id="260" r:id="rId7"/>
    <p:sldId id="265" r:id="rId8"/>
    <p:sldId id="264" r:id="rId9"/>
    <p:sldId id="262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050A18-CD34-47E8-96E7-D5E0C7BD5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DC88232-4138-41D7-ADD3-C52644A63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7532C3-7595-4C1B-A6FA-9AC85D7F9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A4CB-A277-4204-884F-3A5E463F1595}" type="datetimeFigureOut">
              <a:rPr lang="de-AT" smtClean="0"/>
              <a:t>02.02.2022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BC5EC8-B7B6-4147-B00E-2592AC44C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1A35C1-AC3B-42D4-8C8C-4D457B16A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D6E3-655C-4A61-9F8C-C7BF5FB46C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8726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21C038-9E8F-4C1E-956E-F43F0F358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23FD72C-62E3-49F9-A4AC-18B3DC9D3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B962A2-DE80-4F4F-9460-455402CCF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A4CB-A277-4204-884F-3A5E463F1595}" type="datetimeFigureOut">
              <a:rPr lang="de-AT" smtClean="0"/>
              <a:t>02.02.2022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D89839-AEF9-4711-BFB7-5A19E0618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AAFFD4-5EF0-49A8-A915-8E6DF325F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D6E3-655C-4A61-9F8C-C7BF5FB46C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76071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BF606CF-2C4B-4552-8A1C-EEDDAC2CA4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3D09894-03CB-4C8A-A348-A5CB150CA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12C66E-D34B-4E98-889F-4078664A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A4CB-A277-4204-884F-3A5E463F1595}" type="datetimeFigureOut">
              <a:rPr lang="de-AT" smtClean="0"/>
              <a:t>02.02.2022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7DEB37-A81B-4EB0-A683-42F611DEB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0A0776-E80A-440D-8D37-9809620DE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D6E3-655C-4A61-9F8C-C7BF5FB46C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52429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DC4CF4-4B9D-4AA4-AC6A-F09402BA9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24B4E4-60CB-4477-A08A-538ED47F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80290D-5D47-4DDA-9E92-F7CFF3664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A4CB-A277-4204-884F-3A5E463F1595}" type="datetimeFigureOut">
              <a:rPr lang="de-AT" smtClean="0"/>
              <a:t>02.02.2022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F4F4F5-80DB-4F3A-A5F8-C83D27E45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C500E4-24F0-4AF6-8A40-86561F37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D6E3-655C-4A61-9F8C-C7BF5FB46C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6840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C0733F-11B1-4B90-B697-5BE125D3D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D0F148-9D85-4EA4-952F-21F7AA10A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101478-CD6E-4AB4-92D1-5C15E3583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A4CB-A277-4204-884F-3A5E463F1595}" type="datetimeFigureOut">
              <a:rPr lang="de-AT" smtClean="0"/>
              <a:t>02.02.2022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F38EE3-6117-4145-90B2-141B03FF7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10682-F64A-4306-AC58-CF10D0971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D6E3-655C-4A61-9F8C-C7BF5FB46C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11804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E744D9-516B-4C6D-896E-6C29CFAF7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8F6A3C-F3EF-41AE-9A63-1A5FDA8EC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67BED0-D717-4AE8-92EC-4BE7E1492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A0E14E-1716-4C10-A8B4-AE002755F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A4CB-A277-4204-884F-3A5E463F1595}" type="datetimeFigureOut">
              <a:rPr lang="de-AT" smtClean="0"/>
              <a:t>02.02.2022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EB40D2-84A8-4D16-A3A5-43574EE51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9D9A2A-89B8-47AB-9424-28DEEE8F8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D6E3-655C-4A61-9F8C-C7BF5FB46C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36475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84A47-123C-44C5-A035-9205AE7B9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451B85-80D2-4DA0-9AC2-A80C51B8E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8A7775C-FDC2-4EBF-9514-BE3E3DF0E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F6AF797-A64C-4A8A-B8FB-E2AF4DD2C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2D61E5B-1E92-400A-B6AC-D8E85FCCBB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605D969-1EA5-4F18-BF17-584155AEB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A4CB-A277-4204-884F-3A5E463F1595}" type="datetimeFigureOut">
              <a:rPr lang="de-AT" smtClean="0"/>
              <a:t>02.02.2022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EAE37D4-1238-47FF-9399-195FE6DF1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E83058F-B37E-4DB3-A236-7488FD63D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D6E3-655C-4A61-9F8C-C7BF5FB46C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36998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59C4EF-13E8-4D14-8F14-111A1ACE9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5D6B7F-5FE5-446D-8457-5FF7041C1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A4CB-A277-4204-884F-3A5E463F1595}" type="datetimeFigureOut">
              <a:rPr lang="de-AT" smtClean="0"/>
              <a:t>02.02.2022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BB2D39F-4E66-498F-8FB4-55260C0DD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0E3828D-0C2B-4C42-B129-976EE7A33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D6E3-655C-4A61-9F8C-C7BF5FB46C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4725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59944AE-5643-4145-85A3-475BF84B9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A4CB-A277-4204-884F-3A5E463F1595}" type="datetimeFigureOut">
              <a:rPr lang="de-AT" smtClean="0"/>
              <a:t>02.02.2022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5868D2E-EB0A-49E2-B90A-92B3E67B0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B948A9B-7DF7-4A16-9C69-1F2B49AD8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D6E3-655C-4A61-9F8C-C7BF5FB46C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74643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C1B970-CB7E-46BC-A1F3-ED4AD5474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0C66B4-5F6F-4221-A8F1-D2D4821B5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0D285A8-5CF0-40A7-B48B-F461F71EC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916903-C2E9-421F-8658-87169D309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A4CB-A277-4204-884F-3A5E463F1595}" type="datetimeFigureOut">
              <a:rPr lang="de-AT" smtClean="0"/>
              <a:t>02.02.2022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12DC71-87A1-4300-A973-EFE94ABED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E245EA-2089-4119-853E-6A3C06A85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D6E3-655C-4A61-9F8C-C7BF5FB46C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84427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671A9E-986B-4612-A0D8-21FFB9F09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8EBE739-64B4-4289-AAA4-54C9EC43AE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EFB969-DBC6-4D8D-8023-565897094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7BCF07-B344-45BD-8A24-D505C116F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A4CB-A277-4204-884F-3A5E463F1595}" type="datetimeFigureOut">
              <a:rPr lang="de-AT" smtClean="0"/>
              <a:t>02.02.2022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8C7C82-9C76-4697-A528-E8C96D83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E4C5C9-CAD7-47EB-9545-98009E93D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D6E3-655C-4A61-9F8C-C7BF5FB46C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46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AC1AEE8-03A7-48D8-B536-7CD368046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599641-D619-4CB6-BF81-7EE5BD3AF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B6EB2F-24D6-4D6B-9E21-1F9C2B2B21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8A4CB-A277-4204-884F-3A5E463F1595}" type="datetimeFigureOut">
              <a:rPr lang="de-AT" smtClean="0"/>
              <a:t>02.02.2022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DC7DB1-29E8-486D-AD0C-94AC870FE3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D36D22-D8C2-4BE7-9D8A-B4D1BDB227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5D6E3-655C-4A61-9F8C-C7BF5FB46C9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63617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7D7B8D-EF99-4CA1-AB1E-4C0C04740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2917370"/>
            <a:ext cx="12191999" cy="3940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2F5FC2E-D286-4690-9866-0F984CE91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49" y="4559523"/>
            <a:ext cx="10901471" cy="1236440"/>
          </a:xfrm>
          <a:noFill/>
        </p:spPr>
        <p:txBody>
          <a:bodyPr>
            <a:normAutofit/>
          </a:bodyPr>
          <a:lstStyle/>
          <a:p>
            <a:r>
              <a:rPr lang="de-AT" sz="8000" b="1" dirty="0">
                <a:solidFill>
                  <a:schemeClr val="bg1"/>
                </a:solidFill>
              </a:rPr>
              <a:t>Faschismus in Italien</a:t>
            </a:r>
            <a:endParaRPr lang="de-AT" b="1" dirty="0">
              <a:solidFill>
                <a:schemeClr val="bg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8545B9C-241D-4446-AE0C-3E4D2E730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449" y="5795963"/>
            <a:ext cx="10901471" cy="560388"/>
          </a:xfrm>
          <a:noFill/>
        </p:spPr>
        <p:txBody>
          <a:bodyPr>
            <a:normAutofit/>
          </a:bodyPr>
          <a:lstStyle/>
          <a:p>
            <a:endParaRPr lang="de-DE" sz="3200" dirty="0">
              <a:solidFill>
                <a:schemeClr val="bg1"/>
              </a:solidFill>
            </a:endParaRPr>
          </a:p>
          <a:p>
            <a:endParaRPr lang="de-AT" sz="3200" dirty="0">
              <a:solidFill>
                <a:schemeClr val="bg1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E9728DA-F5C7-4821-8959-8972BF0966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4"/>
          <a:stretch/>
        </p:blipFill>
        <p:spPr>
          <a:xfrm>
            <a:off x="20" y="1"/>
            <a:ext cx="12191979" cy="423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733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6">
            <a:extLst>
              <a:ext uri="{FF2B5EF4-FFF2-40B4-BE49-F238E27FC236}">
                <a16:creationId xmlns:a16="http://schemas.microsoft.com/office/drawing/2014/main" id="{9264D464-898B-4908-88FD-33A83D6ED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A5EE34F-EB63-4D10-BA64-E00323A4D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08597" cy="1146176"/>
          </a:xfrm>
        </p:spPr>
        <p:txBody>
          <a:bodyPr>
            <a:normAutofit/>
          </a:bodyPr>
          <a:lstStyle/>
          <a:p>
            <a:r>
              <a:rPr lang="de-AT" sz="6600" dirty="0">
                <a:solidFill>
                  <a:schemeClr val="bg1"/>
                </a:solidFill>
              </a:rPr>
              <a:t>Inhalt</a:t>
            </a:r>
          </a:p>
        </p:txBody>
      </p:sp>
      <p:sp>
        <p:nvSpPr>
          <p:cNvPr id="25" name="Freeform: Shape 18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6" name="Freeform: Shape 20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2026C277-4118-4439-B395-EB040B06A9D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2317394"/>
            <a:ext cx="4249366" cy="2995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4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de-AT" sz="2800" dirty="0"/>
              <a:t>Definition</a:t>
            </a:r>
          </a:p>
          <a:p>
            <a:pPr marL="457200" indent="-457200">
              <a:lnSpc>
                <a:spcPct val="150000"/>
              </a:lnSpc>
              <a:buClr>
                <a:schemeClr val="accent4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de-AT" sz="2800" dirty="0"/>
              <a:t>Merkmale</a:t>
            </a:r>
          </a:p>
          <a:p>
            <a:pPr marL="457200" indent="-457200">
              <a:lnSpc>
                <a:spcPct val="150000"/>
              </a:lnSpc>
              <a:buClr>
                <a:schemeClr val="accent4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de-AT" sz="2800" dirty="0"/>
              <a:t>Faschismus in Italien</a:t>
            </a:r>
          </a:p>
          <a:p>
            <a:pPr marL="457200" indent="-457200">
              <a:lnSpc>
                <a:spcPct val="150000"/>
              </a:lnSpc>
              <a:buClr>
                <a:schemeClr val="accent4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de-AT" sz="2800" dirty="0"/>
              <a:t>„Duce“ Benito Mussolini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91EBCA5D-B60F-4CA4-8262-F2F7813E6478}"/>
              </a:ext>
            </a:extLst>
          </p:cNvPr>
          <p:cNvCxnSpPr>
            <a:cxnSpLocks/>
          </p:cNvCxnSpPr>
          <p:nvPr/>
        </p:nvCxnSpPr>
        <p:spPr>
          <a:xfrm>
            <a:off x="5376660" y="2509754"/>
            <a:ext cx="0" cy="261084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nhaltsplatzhalter 7">
            <a:extLst>
              <a:ext uri="{FF2B5EF4-FFF2-40B4-BE49-F238E27FC236}">
                <a16:creationId xmlns:a16="http://schemas.microsoft.com/office/drawing/2014/main" id="{088E6E0D-B7A4-451C-9B5B-0295FF8AA360}"/>
              </a:ext>
            </a:extLst>
          </p:cNvPr>
          <p:cNvSpPr txBox="1">
            <a:spLocks/>
          </p:cNvSpPr>
          <p:nvPr/>
        </p:nvSpPr>
        <p:spPr>
          <a:xfrm>
            <a:off x="5742498" y="2317394"/>
            <a:ext cx="4249366" cy="299556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Clr>
                <a:schemeClr val="accent4">
                  <a:lumMod val="60000"/>
                  <a:lumOff val="40000"/>
                </a:schemeClr>
              </a:buClr>
              <a:buFont typeface="+mj-lt"/>
              <a:buAutoNum type="arabicPeriod" startAt="5"/>
            </a:pPr>
            <a:r>
              <a:rPr lang="de-AT" sz="2800" dirty="0"/>
              <a:t>Marsch auf Rom</a:t>
            </a:r>
          </a:p>
          <a:p>
            <a:pPr marL="457200" indent="-457200">
              <a:lnSpc>
                <a:spcPct val="150000"/>
              </a:lnSpc>
              <a:buClr>
                <a:schemeClr val="accent4">
                  <a:lumMod val="60000"/>
                  <a:lumOff val="40000"/>
                </a:schemeClr>
              </a:buClr>
              <a:buFont typeface="+mj-lt"/>
              <a:buAutoNum type="arabicPeriod" startAt="5"/>
            </a:pPr>
            <a:r>
              <a:rPr lang="de-AT" sz="2800" dirty="0"/>
              <a:t>Entstehungsgründe</a:t>
            </a:r>
          </a:p>
          <a:p>
            <a:pPr marL="457200" indent="-457200">
              <a:lnSpc>
                <a:spcPct val="150000"/>
              </a:lnSpc>
              <a:buClr>
                <a:schemeClr val="accent4">
                  <a:lumMod val="60000"/>
                  <a:lumOff val="40000"/>
                </a:schemeClr>
              </a:buClr>
              <a:buFont typeface="+mj-lt"/>
              <a:buAutoNum type="arabicPeriod" startAt="5"/>
            </a:pPr>
            <a:r>
              <a:rPr lang="de-AT" sz="2800" dirty="0"/>
              <a:t>Ideologie</a:t>
            </a:r>
          </a:p>
          <a:p>
            <a:pPr marL="457200" indent="-457200">
              <a:lnSpc>
                <a:spcPct val="150000"/>
              </a:lnSpc>
              <a:buClr>
                <a:schemeClr val="accent4">
                  <a:lumMod val="60000"/>
                  <a:lumOff val="40000"/>
                </a:schemeClr>
              </a:buClr>
              <a:buFont typeface="+mj-lt"/>
              <a:buAutoNum type="arabicPeriod" startAt="5"/>
            </a:pPr>
            <a:r>
              <a:rPr lang="de-AT" sz="2800" dirty="0"/>
              <a:t>Symbol</a:t>
            </a:r>
          </a:p>
        </p:txBody>
      </p:sp>
    </p:spTree>
    <p:extLst>
      <p:ext uri="{BB962C8B-B14F-4D97-AF65-F5344CB8AC3E}">
        <p14:creationId xmlns:p14="http://schemas.microsoft.com/office/powerpoint/2010/main" val="17712294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5EE34F-EB63-4D10-BA64-E00323A4D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de-AT" sz="6600" dirty="0"/>
              <a:t>Definition</a:t>
            </a:r>
          </a:p>
        </p:txBody>
      </p:sp>
      <p:sp>
        <p:nvSpPr>
          <p:cNvPr id="198" name="Freeform: Shape 136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9" name="Freeform: Shape 138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4A21CD-BC9B-4805-A6AD-1F05CF54B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067962"/>
            <a:ext cx="6255224" cy="3417342"/>
          </a:xfrm>
        </p:spPr>
        <p:txBody>
          <a:bodyPr anchor="t">
            <a:normAutofit fontScale="92500" lnSpcReduction="20000"/>
          </a:bodyPr>
          <a:lstStyle/>
          <a:p>
            <a:pPr>
              <a:lnSpc>
                <a:spcPct val="135000"/>
              </a:lnSpc>
            </a:pPr>
            <a:r>
              <a:rPr lang="de-AT" dirty="0"/>
              <a:t>Politische Bewegung (Diktatur)</a:t>
            </a:r>
          </a:p>
          <a:p>
            <a:pPr>
              <a:lnSpc>
                <a:spcPct val="135000"/>
              </a:lnSpc>
            </a:pPr>
            <a:r>
              <a:rPr lang="de-AT" dirty="0"/>
              <a:t>Führung = Benito Mussolini, ab 1922</a:t>
            </a:r>
          </a:p>
          <a:p>
            <a:pPr>
              <a:lnSpc>
                <a:spcPct val="135000"/>
              </a:lnSpc>
            </a:pPr>
            <a:r>
              <a:rPr lang="de-AT" dirty="0"/>
              <a:t>Anhänger = Faschisten </a:t>
            </a:r>
          </a:p>
          <a:p>
            <a:pPr>
              <a:lnSpc>
                <a:spcPct val="135000"/>
              </a:lnSpc>
            </a:pPr>
            <a:r>
              <a:rPr lang="de-AT" dirty="0"/>
              <a:t>Entstehung </a:t>
            </a:r>
            <a:r>
              <a:rPr lang="de-AT" dirty="0">
                <a:sym typeface="Wingdings" panose="05000000000000000000" pitchFamily="2" charset="2"/>
              </a:rPr>
              <a:t> </a:t>
            </a:r>
            <a:r>
              <a:rPr lang="de-AT" dirty="0"/>
              <a:t>Anfang 20. Jahrhunderts</a:t>
            </a:r>
          </a:p>
          <a:p>
            <a:pPr>
              <a:lnSpc>
                <a:spcPct val="135000"/>
              </a:lnSpc>
            </a:pPr>
            <a:r>
              <a:rPr lang="de-DE" dirty="0"/>
              <a:t>Latein: „</a:t>
            </a:r>
            <a:r>
              <a:rPr lang="de-DE" dirty="0" err="1"/>
              <a:t>fasces</a:t>
            </a:r>
            <a:r>
              <a:rPr lang="de-DE" dirty="0"/>
              <a:t>“ = Rutenbündel – Symbol für Härte und strenge Strafen</a:t>
            </a:r>
            <a:endParaRPr lang="de-AT" dirty="0"/>
          </a:p>
          <a:p>
            <a:pPr marL="0" indent="0">
              <a:lnSpc>
                <a:spcPct val="135000"/>
              </a:lnSpc>
              <a:buNone/>
            </a:pPr>
            <a:endParaRPr lang="de-AT" dirty="0"/>
          </a:p>
          <a:p>
            <a:pPr>
              <a:lnSpc>
                <a:spcPct val="135000"/>
              </a:lnSpc>
            </a:pPr>
            <a:endParaRPr lang="de-AT" dirty="0"/>
          </a:p>
          <a:p>
            <a:pPr>
              <a:lnSpc>
                <a:spcPct val="135000"/>
              </a:lnSpc>
            </a:pPr>
            <a:endParaRPr lang="de-AT" dirty="0"/>
          </a:p>
          <a:p>
            <a:pPr>
              <a:lnSpc>
                <a:spcPct val="135000"/>
              </a:lnSpc>
            </a:pPr>
            <a:endParaRPr lang="de-AT" dirty="0"/>
          </a:p>
          <a:p>
            <a:pPr>
              <a:lnSpc>
                <a:spcPct val="135000"/>
              </a:lnSpc>
            </a:pPr>
            <a:endParaRPr lang="de-AT" dirty="0"/>
          </a:p>
        </p:txBody>
      </p:sp>
      <p:pic>
        <p:nvPicPr>
          <p:cNvPr id="1028" name="Picture 4" descr="Best of ze.tt: &amp;quot;Nazis raus&amp;quot;: 11 ikonische Fotos zeigen, wie Menschen gegen  Faschismus einstehen | ze.tt">
            <a:extLst>
              <a:ext uri="{FF2B5EF4-FFF2-40B4-BE49-F238E27FC236}">
                <a16:creationId xmlns:a16="http://schemas.microsoft.com/office/drawing/2014/main" id="{9491EF0A-7C88-4C5B-A579-5C2F607717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9"/>
          <a:stretch/>
        </p:blipFill>
        <p:spPr bwMode="auto">
          <a:xfrm>
            <a:off x="8404938" y="1691640"/>
            <a:ext cx="3884338" cy="520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F543B943-5B76-49B9-82EB-DBED7CC3F25F}"/>
              </a:ext>
            </a:extLst>
          </p:cNvPr>
          <p:cNvGrpSpPr/>
          <p:nvPr/>
        </p:nvGrpSpPr>
        <p:grpSpPr>
          <a:xfrm>
            <a:off x="5135598" y="5527928"/>
            <a:ext cx="2402731" cy="900923"/>
            <a:chOff x="5135598" y="5390998"/>
            <a:chExt cx="2402731" cy="900923"/>
          </a:xfrm>
        </p:grpSpPr>
        <p:sp>
          <p:nvSpPr>
            <p:cNvPr id="7" name="Welle 6">
              <a:extLst>
                <a:ext uri="{FF2B5EF4-FFF2-40B4-BE49-F238E27FC236}">
                  <a16:creationId xmlns:a16="http://schemas.microsoft.com/office/drawing/2014/main" id="{0B71B6D6-254D-4034-B8A5-72D8C86893E4}"/>
                </a:ext>
              </a:extLst>
            </p:cNvPr>
            <p:cNvSpPr/>
            <p:nvPr/>
          </p:nvSpPr>
          <p:spPr>
            <a:xfrm>
              <a:off x="5135598" y="5390998"/>
              <a:ext cx="2402731" cy="900923"/>
            </a:xfrm>
            <a:custGeom>
              <a:avLst/>
              <a:gdLst>
                <a:gd name="connsiteX0" fmla="*/ 97263 w 2402731"/>
                <a:gd name="connsiteY0" fmla="*/ 48731 h 900923"/>
                <a:gd name="connsiteX1" fmla="*/ 2402731 w 2402731"/>
                <a:gd name="connsiteY1" fmla="*/ 48731 h 900923"/>
                <a:gd name="connsiteX2" fmla="*/ 2305468 w 2402731"/>
                <a:gd name="connsiteY2" fmla="*/ 852192 h 900923"/>
                <a:gd name="connsiteX3" fmla="*/ 0 w 2402731"/>
                <a:gd name="connsiteY3" fmla="*/ 852192 h 900923"/>
                <a:gd name="connsiteX4" fmla="*/ 97263 w 2402731"/>
                <a:gd name="connsiteY4" fmla="*/ 48731 h 900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2731" h="900923" fill="none" extrusionOk="0">
                  <a:moveTo>
                    <a:pt x="97263" y="48731"/>
                  </a:moveTo>
                  <a:cubicBezTo>
                    <a:pt x="876161" y="-112470"/>
                    <a:pt x="1682336" y="112191"/>
                    <a:pt x="2402731" y="48731"/>
                  </a:cubicBezTo>
                  <a:cubicBezTo>
                    <a:pt x="2421722" y="229079"/>
                    <a:pt x="2371459" y="586200"/>
                    <a:pt x="2305468" y="852192"/>
                  </a:cubicBezTo>
                  <a:cubicBezTo>
                    <a:pt x="1534290" y="988981"/>
                    <a:pt x="735904" y="735040"/>
                    <a:pt x="0" y="852192"/>
                  </a:cubicBezTo>
                  <a:cubicBezTo>
                    <a:pt x="13531" y="703231"/>
                    <a:pt x="18177" y="432699"/>
                    <a:pt x="97263" y="48731"/>
                  </a:cubicBezTo>
                  <a:close/>
                </a:path>
                <a:path w="2402731" h="900923" stroke="0" extrusionOk="0">
                  <a:moveTo>
                    <a:pt x="97263" y="48731"/>
                  </a:moveTo>
                  <a:cubicBezTo>
                    <a:pt x="828236" y="-136845"/>
                    <a:pt x="1520932" y="253694"/>
                    <a:pt x="2402731" y="48731"/>
                  </a:cubicBezTo>
                  <a:cubicBezTo>
                    <a:pt x="2324425" y="418670"/>
                    <a:pt x="2347122" y="579070"/>
                    <a:pt x="2305468" y="852192"/>
                  </a:cubicBezTo>
                  <a:cubicBezTo>
                    <a:pt x="1463944" y="1085951"/>
                    <a:pt x="757979" y="747846"/>
                    <a:pt x="0" y="852192"/>
                  </a:cubicBezTo>
                  <a:cubicBezTo>
                    <a:pt x="23133" y="514821"/>
                    <a:pt x="7765" y="376997"/>
                    <a:pt x="97263" y="4873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50800" cap="rnd" cmpd="sng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="" xmlns:ask="http://schemas.microsoft.com/office/drawing/2018/sketchyshapes" sd="1219033472">
                    <a:prstGeom prst="wave">
                      <a:avLst>
                        <a:gd name="adj1" fmla="val 5409"/>
                        <a:gd name="adj2" fmla="val -2024"/>
                      </a:avLst>
                    </a:prstGeom>
                    <ask:type>
                      <ask:lineSketchCurved/>
                    </ask:type>
                  </ask:lineSketchStyleProps>
                </a:ext>
              </a:extLst>
            </a:ln>
            <a:effectLst>
              <a:outerShdw blurRad="76200" dir="18900000" sy="23000" kx="-1200000" algn="bl" rotWithShape="0">
                <a:prstClr val="black">
                  <a:alpha val="8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B0440B3F-0BC1-428E-B856-770F3E4F2F8B}"/>
                </a:ext>
              </a:extLst>
            </p:cNvPr>
            <p:cNvSpPr txBox="1"/>
            <p:nvPr/>
          </p:nvSpPr>
          <p:spPr>
            <a:xfrm rot="150061">
              <a:off x="5232874" y="5528149"/>
              <a:ext cx="2285999" cy="584775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de-DE" sz="3200" b="1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1922 – 1943</a:t>
              </a:r>
              <a:endParaRPr lang="de-AT" sz="32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1071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5EE34F-EB63-4D10-BA64-E00323A4D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de-AT" sz="6600" dirty="0"/>
              <a:t>Merkmale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4A21CD-BC9B-4805-A6AD-1F05CF54B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 fontScale="77500" lnSpcReduction="20000"/>
          </a:bodyPr>
          <a:lstStyle/>
          <a:p>
            <a:r>
              <a:rPr lang="de-AT" dirty="0"/>
              <a:t>Führerprinzip</a:t>
            </a:r>
          </a:p>
          <a:p>
            <a:r>
              <a:rPr lang="de-AT" dirty="0"/>
              <a:t>nationalistisch</a:t>
            </a:r>
          </a:p>
          <a:p>
            <a:r>
              <a:rPr lang="de-DE" dirty="0"/>
              <a:t>Für eine strenge Hierarchie auch in der Bevölkerung</a:t>
            </a:r>
          </a:p>
          <a:p>
            <a:r>
              <a:rPr lang="de-DE" dirty="0"/>
              <a:t>Antidemokratisch und antiparlamentarisch; </a:t>
            </a:r>
            <a:r>
              <a:rPr lang="de-AT" dirty="0"/>
              <a:t>Missachtung der Menschenrechte</a:t>
            </a:r>
          </a:p>
          <a:p>
            <a:r>
              <a:rPr lang="de-DE" dirty="0"/>
              <a:t>Antilinks und antisozialistisch, auch gegen Gewerkschaften</a:t>
            </a:r>
          </a:p>
          <a:p>
            <a:r>
              <a:rPr lang="de-AT" dirty="0"/>
              <a:t>Unterdrückung der Arbeitskräfte</a:t>
            </a:r>
          </a:p>
          <a:p>
            <a:r>
              <a:rPr lang="de-DE" dirty="0"/>
              <a:t>Nähe zur Industrie</a:t>
            </a:r>
            <a:endParaRPr lang="de-AT" dirty="0"/>
          </a:p>
          <a:p>
            <a:r>
              <a:rPr lang="de-AT" dirty="0"/>
              <a:t>Sexismus</a:t>
            </a:r>
          </a:p>
          <a:p>
            <a:r>
              <a:rPr lang="de-DE" dirty="0"/>
              <a:t>Bündnis mit der Kirche</a:t>
            </a:r>
            <a:endParaRPr lang="de-AT" dirty="0"/>
          </a:p>
          <a:p>
            <a:r>
              <a:rPr lang="de-AT" dirty="0"/>
              <a:t>Kontrollierte Massenmedien</a:t>
            </a:r>
          </a:p>
        </p:txBody>
      </p:sp>
    </p:spTree>
    <p:extLst>
      <p:ext uri="{BB962C8B-B14F-4D97-AF65-F5344CB8AC3E}">
        <p14:creationId xmlns:p14="http://schemas.microsoft.com/office/powerpoint/2010/main" val="1207983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5EE34F-EB63-4D10-BA64-E00323A4D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de-AT" sz="6600" dirty="0"/>
              <a:t>Faschismus in Italien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4A21CD-BC9B-4805-A6AD-1F05CF54B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 lnSpcReduction="10000"/>
          </a:bodyPr>
          <a:lstStyle/>
          <a:p>
            <a:pPr lvl="0"/>
            <a:r>
              <a:rPr lang="de-AT" dirty="0"/>
              <a:t>Anführer: „Duce“ Benito Mussolini</a:t>
            </a:r>
            <a:endParaRPr lang="en-US" dirty="0"/>
          </a:p>
          <a:p>
            <a:pPr lvl="0"/>
            <a:r>
              <a:rPr lang="de-AT" dirty="0"/>
              <a:t>Hatte viele Anhänger</a:t>
            </a:r>
            <a:endParaRPr lang="en-US" dirty="0"/>
          </a:p>
          <a:p>
            <a:pPr lvl="0"/>
            <a:r>
              <a:rPr lang="de-AT" dirty="0"/>
              <a:t>Kämpfer in schwarzer Uniform – „Schwarz-</a:t>
            </a:r>
            <a:br>
              <a:rPr lang="de-AT" dirty="0"/>
            </a:br>
            <a:r>
              <a:rPr lang="de-AT" dirty="0" err="1"/>
              <a:t>hemden</a:t>
            </a:r>
            <a:r>
              <a:rPr lang="de-AT" dirty="0"/>
              <a:t>“</a:t>
            </a:r>
            <a:endParaRPr lang="en-US" dirty="0"/>
          </a:p>
          <a:p>
            <a:pPr lvl="0"/>
            <a:r>
              <a:rPr lang="de-AT" dirty="0"/>
              <a:t>Terroristischer Kampfstil – verbreiten Angst</a:t>
            </a:r>
            <a:br>
              <a:rPr lang="de-AT" dirty="0"/>
            </a:br>
            <a:r>
              <a:rPr lang="de-AT" dirty="0"/>
              <a:t>und Schrecken auf den Straßen</a:t>
            </a:r>
            <a:endParaRPr lang="en-US" dirty="0"/>
          </a:p>
          <a:p>
            <a:pPr lvl="0"/>
            <a:r>
              <a:rPr lang="de-AT" dirty="0"/>
              <a:t>Besonderes Feindbild: Sozialisten und</a:t>
            </a:r>
            <a:br>
              <a:rPr lang="de-AT" dirty="0"/>
            </a:br>
            <a:r>
              <a:rPr lang="de-AT" dirty="0"/>
              <a:t>Kommunisten</a:t>
            </a:r>
          </a:p>
          <a:p>
            <a:pPr lvl="0"/>
            <a:r>
              <a:rPr lang="de-AT" dirty="0"/>
              <a:t>Einsetzung durch den italienischen König</a:t>
            </a:r>
          </a:p>
          <a:p>
            <a:pPr marL="0" lvl="0" indent="0">
              <a:buNone/>
            </a:pPr>
            <a:endParaRPr lang="en-US" dirty="0"/>
          </a:p>
        </p:txBody>
      </p:sp>
      <p:pic>
        <p:nvPicPr>
          <p:cNvPr id="7" name="Picture 2" descr="Flagge Italien, Fahne Italien, Italienflagge, Italienfahne, italienische  Fahne, italienische Flagge, italienische Flaggen, italienische Fahnen,  Nationalflagge Italien Nationalfahne">
            <a:extLst>
              <a:ext uri="{FF2B5EF4-FFF2-40B4-BE49-F238E27FC236}">
                <a16:creationId xmlns:a16="http://schemas.microsoft.com/office/drawing/2014/main" id="{597543B5-1630-4E97-99A4-109B547EB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7756" y="322362"/>
            <a:ext cx="1847207" cy="10743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chwarzhemden – Wikipedia">
            <a:extLst>
              <a:ext uri="{FF2B5EF4-FFF2-40B4-BE49-F238E27FC236}">
                <a16:creationId xmlns:a16="http://schemas.microsoft.com/office/drawing/2014/main" id="{A5BCE385-BF71-43CA-8069-A804EE29A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374" y="4737322"/>
            <a:ext cx="2727998" cy="169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chwarzhemden – Wikipedia">
            <a:extLst>
              <a:ext uri="{FF2B5EF4-FFF2-40B4-BE49-F238E27FC236}">
                <a16:creationId xmlns:a16="http://schemas.microsoft.com/office/drawing/2014/main" id="{EDFF82EA-157B-4A58-BDB1-E418625A6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462" y="1945886"/>
            <a:ext cx="3395822" cy="2369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108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3D5CAF16-1F3A-4148-87A8-78A710D1E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4136" y="0"/>
            <a:ext cx="4377864" cy="1511303"/>
          </a:xfrm>
          <a:custGeom>
            <a:avLst/>
            <a:gdLst>
              <a:gd name="connsiteX0" fmla="*/ 2088891 w 4377864"/>
              <a:gd name="connsiteY0" fmla="*/ 0 h 1511303"/>
              <a:gd name="connsiteX1" fmla="*/ 2487984 w 4377864"/>
              <a:gd name="connsiteY1" fmla="*/ 0 h 1511303"/>
              <a:gd name="connsiteX2" fmla="*/ 2582604 w 4377864"/>
              <a:gd name="connsiteY2" fmla="*/ 0 h 1511303"/>
              <a:gd name="connsiteX3" fmla="*/ 4377864 w 4377864"/>
              <a:gd name="connsiteY3" fmla="*/ 0 h 1511303"/>
              <a:gd name="connsiteX4" fmla="*/ 4377864 w 4377864"/>
              <a:gd name="connsiteY4" fmla="*/ 1511301 h 1511303"/>
              <a:gd name="connsiteX5" fmla="*/ 2986590 w 4377864"/>
              <a:gd name="connsiteY5" fmla="*/ 1511301 h 1511303"/>
              <a:gd name="connsiteX6" fmla="*/ 2986590 w 4377864"/>
              <a:gd name="connsiteY6" fmla="*/ 1511303 h 1511303"/>
              <a:gd name="connsiteX7" fmla="*/ 1191330 w 4377864"/>
              <a:gd name="connsiteY7" fmla="*/ 1511303 h 1511303"/>
              <a:gd name="connsiteX8" fmla="*/ 399093 w 4377864"/>
              <a:gd name="connsiteY8" fmla="*/ 1511303 h 1511303"/>
              <a:gd name="connsiteX9" fmla="*/ 0 w 4377864"/>
              <a:gd name="connsiteY9" fmla="*/ 1511303 h 1511303"/>
              <a:gd name="connsiteX10" fmla="*/ 697617 w 4377864"/>
              <a:gd name="connsiteY10" fmla="*/ 2 h 1511303"/>
              <a:gd name="connsiteX11" fmla="*/ 1096710 w 4377864"/>
              <a:gd name="connsiteY11" fmla="*/ 2 h 1511303"/>
              <a:gd name="connsiteX12" fmla="*/ 1191330 w 4377864"/>
              <a:gd name="connsiteY12" fmla="*/ 2 h 1511303"/>
              <a:gd name="connsiteX13" fmla="*/ 2088890 w 4377864"/>
              <a:gd name="connsiteY13" fmla="*/ 2 h 151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77864" h="1511303">
                <a:moveTo>
                  <a:pt x="2088891" y="0"/>
                </a:moveTo>
                <a:lnTo>
                  <a:pt x="2487984" y="0"/>
                </a:lnTo>
                <a:lnTo>
                  <a:pt x="2582604" y="0"/>
                </a:lnTo>
                <a:lnTo>
                  <a:pt x="4377864" y="0"/>
                </a:lnTo>
                <a:lnTo>
                  <a:pt x="4377864" y="1511301"/>
                </a:lnTo>
                <a:lnTo>
                  <a:pt x="2986590" y="1511301"/>
                </a:lnTo>
                <a:lnTo>
                  <a:pt x="2986590" y="1511303"/>
                </a:lnTo>
                <a:lnTo>
                  <a:pt x="1191330" y="1511303"/>
                </a:lnTo>
                <a:lnTo>
                  <a:pt x="399093" y="1511303"/>
                </a:lnTo>
                <a:lnTo>
                  <a:pt x="0" y="1511303"/>
                </a:lnTo>
                <a:lnTo>
                  <a:pt x="697617" y="2"/>
                </a:lnTo>
                <a:lnTo>
                  <a:pt x="1096710" y="2"/>
                </a:lnTo>
                <a:lnTo>
                  <a:pt x="1191330" y="2"/>
                </a:lnTo>
                <a:lnTo>
                  <a:pt x="2088890" y="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CDCE871-C279-4A89-ADFE-E7567405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903720" cy="1325563"/>
          </a:xfrm>
        </p:spPr>
        <p:txBody>
          <a:bodyPr>
            <a:normAutofit/>
          </a:bodyPr>
          <a:lstStyle/>
          <a:p>
            <a:r>
              <a:rPr lang="de-AT" sz="5400" dirty="0"/>
              <a:t>„Duce“ Benito Mussolini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F65553-8D4E-40A8-AE0A-CAAD61160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15406"/>
            <a:ext cx="5523689" cy="3509905"/>
          </a:xfrm>
        </p:spPr>
        <p:txBody>
          <a:bodyPr anchor="t">
            <a:normAutofit fontScale="92500" lnSpcReduction="10000"/>
          </a:bodyPr>
          <a:lstStyle/>
          <a:p>
            <a:r>
              <a:rPr lang="de-AT" sz="2500" dirty="0">
                <a:solidFill>
                  <a:srgbClr val="FFFFFF"/>
                </a:solidFill>
              </a:rPr>
              <a:t>Geboren: 29. Juli 1883</a:t>
            </a:r>
          </a:p>
          <a:p>
            <a:r>
              <a:rPr lang="de-DE" sz="2500" dirty="0">
                <a:solidFill>
                  <a:srgbClr val="FFFFFF"/>
                </a:solidFill>
              </a:rPr>
              <a:t>Machtergreifung 1922</a:t>
            </a:r>
            <a:endParaRPr lang="de-AT" sz="2500" dirty="0">
              <a:solidFill>
                <a:srgbClr val="FFFFFF"/>
              </a:solidFill>
            </a:endParaRPr>
          </a:p>
          <a:p>
            <a:r>
              <a:rPr lang="de-AT" sz="2500" dirty="0">
                <a:solidFill>
                  <a:srgbClr val="FFFFFF"/>
                </a:solidFill>
              </a:rPr>
              <a:t>Gestorben: 28. April 1945 </a:t>
            </a:r>
            <a:r>
              <a:rPr lang="de-AT" sz="2500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de-AT" sz="2500" dirty="0">
                <a:solidFill>
                  <a:srgbClr val="FFFFFF"/>
                </a:solidFill>
              </a:rPr>
              <a:t> ermordet</a:t>
            </a:r>
          </a:p>
          <a:p>
            <a:r>
              <a:rPr lang="de-AT" sz="2500" dirty="0">
                <a:solidFill>
                  <a:srgbClr val="FFFFFF"/>
                </a:solidFill>
              </a:rPr>
              <a:t>„Duce“ = Führer</a:t>
            </a:r>
          </a:p>
          <a:p>
            <a:r>
              <a:rPr lang="de-AT" sz="2500" dirty="0">
                <a:solidFill>
                  <a:srgbClr val="FFFFFF"/>
                </a:solidFill>
              </a:rPr>
              <a:t>Ehemaliger Sozialist</a:t>
            </a:r>
          </a:p>
          <a:p>
            <a:r>
              <a:rPr lang="de-AT" sz="2500" dirty="0">
                <a:solidFill>
                  <a:srgbClr val="FFFFFF"/>
                </a:solidFill>
              </a:rPr>
              <a:t>Hitler sieht Mussolini als Vorbild</a:t>
            </a:r>
          </a:p>
          <a:p>
            <a:r>
              <a:rPr lang="de-AT" sz="2500" dirty="0">
                <a:solidFill>
                  <a:srgbClr val="FFFFFF"/>
                </a:solidFill>
              </a:rPr>
              <a:t>Der österr. Bundeskanzler E. Dollfuß ist ein</a:t>
            </a:r>
            <a:br>
              <a:rPr lang="de-AT" sz="2500" dirty="0">
                <a:solidFill>
                  <a:srgbClr val="FFFFFF"/>
                </a:solidFill>
              </a:rPr>
            </a:br>
            <a:r>
              <a:rPr lang="de-AT" sz="2500" dirty="0">
                <a:solidFill>
                  <a:srgbClr val="FFFFFF"/>
                </a:solidFill>
              </a:rPr>
              <a:t>enger Vertrauter von Mussolini</a:t>
            </a:r>
            <a:br>
              <a:rPr lang="de-AT" sz="2500" dirty="0">
                <a:solidFill>
                  <a:srgbClr val="FFFFFF"/>
                </a:solidFill>
              </a:rPr>
            </a:br>
            <a:endParaRPr lang="de-AT" sz="2500" dirty="0">
              <a:solidFill>
                <a:srgbClr val="FFFFFF"/>
              </a:solidFill>
            </a:endParaRPr>
          </a:p>
        </p:txBody>
      </p:sp>
      <p:pic>
        <p:nvPicPr>
          <p:cNvPr id="4" name="Grafik 3" descr="Ein Bild, das Person, Wand, Militäruniform, Mann enthält.&#10;&#10;Automatisch generierte Beschreibung">
            <a:extLst>
              <a:ext uri="{FF2B5EF4-FFF2-40B4-BE49-F238E27FC236}">
                <a16:creationId xmlns:a16="http://schemas.microsoft.com/office/drawing/2014/main" id="{ADEB3C21-4B7D-4FF3-9F87-561CD16D76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2" t="2044" r="4188" b="-1828"/>
          <a:stretch/>
        </p:blipFill>
        <p:spPr>
          <a:xfrm>
            <a:off x="8857960" y="365125"/>
            <a:ext cx="3375471" cy="3570051"/>
          </a:xfrm>
          <a:prstGeom prst="rect">
            <a:avLst/>
          </a:prstGeom>
        </p:spPr>
      </p:pic>
      <p:pic>
        <p:nvPicPr>
          <p:cNvPr id="1026" name="Picture 2" descr="Das Bild zeigt Hitler und Mussolini in einem offenen Wagen fahrend. Beide Diktatoren scheinen sich zu amüsieren.">
            <a:extLst>
              <a:ext uri="{FF2B5EF4-FFF2-40B4-BE49-F238E27FC236}">
                <a16:creationId xmlns:a16="http://schemas.microsoft.com/office/drawing/2014/main" id="{E6A9D02A-7E0B-4484-AE3D-D536691347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5" t="1" r="108" b="2"/>
          <a:stretch/>
        </p:blipFill>
        <p:spPr bwMode="auto">
          <a:xfrm>
            <a:off x="7447840" y="3820298"/>
            <a:ext cx="4744160" cy="3037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859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264D464-898B-4908-88FD-33A83D6ED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49E8CA-4003-41F4-8889-64FC1AB84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08597" cy="1146176"/>
          </a:xfrm>
        </p:spPr>
        <p:txBody>
          <a:bodyPr>
            <a:normAutofit/>
          </a:bodyPr>
          <a:lstStyle/>
          <a:p>
            <a:r>
              <a:rPr lang="de-AT" sz="5400" dirty="0">
                <a:solidFill>
                  <a:schemeClr val="bg1"/>
                </a:solidFill>
              </a:rPr>
              <a:t>Marsch auf Rom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BD4A27-3F3E-4B94-820D-C1C4AB41B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55811"/>
            <a:ext cx="7315200" cy="4121152"/>
          </a:xfrm>
        </p:spPr>
        <p:txBody>
          <a:bodyPr>
            <a:normAutofit/>
          </a:bodyPr>
          <a:lstStyle/>
          <a:p>
            <a:r>
              <a:rPr lang="de-AT" sz="2500" dirty="0"/>
              <a:t>27. Oktober 1922:</a:t>
            </a:r>
          </a:p>
          <a:p>
            <a:pPr marL="0" indent="0">
              <a:buNone/>
            </a:pPr>
            <a:r>
              <a:rPr lang="de-AT" sz="2500" dirty="0"/>
              <a:t>	um den König unter Druck zu setzen</a:t>
            </a:r>
          </a:p>
          <a:p>
            <a:pPr marL="0" indent="0">
              <a:buNone/>
            </a:pPr>
            <a:r>
              <a:rPr lang="de-AT" sz="2500" dirty="0"/>
              <a:t>		-&gt; 3 Jahre später verkündet Mussolini </a:t>
            </a:r>
            <a:br>
              <a:rPr lang="de-AT" sz="2500" dirty="0"/>
            </a:br>
            <a:r>
              <a:rPr lang="de-AT" sz="2500" dirty="0"/>
              <a:t>                              die Diktatur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Mussolinis Marsch auf Rom - Macht durch gezielte Gewalt">
            <a:extLst>
              <a:ext uri="{FF2B5EF4-FFF2-40B4-BE49-F238E27FC236}">
                <a16:creationId xmlns:a16="http://schemas.microsoft.com/office/drawing/2014/main" id="{F6BBFD06-73B0-4470-8CE9-E3265816E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121" y="3676894"/>
            <a:ext cx="5299266" cy="298083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569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179F7551-E956-43CB-8F36-268A5DA44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41A48365-B48D-490D-A7DE-D85CC9AD2F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693455" cy="1511306"/>
          </a:xfrm>
          <a:custGeom>
            <a:avLst/>
            <a:gdLst>
              <a:gd name="connsiteX0" fmla="*/ 2147981 w 6693455"/>
              <a:gd name="connsiteY0" fmla="*/ 0 h 1511306"/>
              <a:gd name="connsiteX1" fmla="*/ 6693455 w 6693455"/>
              <a:gd name="connsiteY1" fmla="*/ 0 h 1511306"/>
              <a:gd name="connsiteX2" fmla="*/ 5995838 w 6693455"/>
              <a:gd name="connsiteY2" fmla="*/ 1511301 h 1511306"/>
              <a:gd name="connsiteX3" fmla="*/ 2147982 w 6693455"/>
              <a:gd name="connsiteY3" fmla="*/ 1511301 h 1511306"/>
              <a:gd name="connsiteX4" fmla="*/ 2147982 w 6693455"/>
              <a:gd name="connsiteY4" fmla="*/ 1511304 h 1511306"/>
              <a:gd name="connsiteX5" fmla="*/ 680261 w 6693455"/>
              <a:gd name="connsiteY5" fmla="*/ 1511304 h 1511306"/>
              <a:gd name="connsiteX6" fmla="*/ 680261 w 6693455"/>
              <a:gd name="connsiteY6" fmla="*/ 1511306 h 1511306"/>
              <a:gd name="connsiteX7" fmla="*/ 0 w 6693455"/>
              <a:gd name="connsiteY7" fmla="*/ 1511306 h 1511306"/>
              <a:gd name="connsiteX8" fmla="*/ 0 w 6693455"/>
              <a:gd name="connsiteY8" fmla="*/ 2 h 1511306"/>
              <a:gd name="connsiteX9" fmla="*/ 680261 w 6693455"/>
              <a:gd name="connsiteY9" fmla="*/ 2 h 1511306"/>
              <a:gd name="connsiteX10" fmla="*/ 680261 w 6693455"/>
              <a:gd name="connsiteY10" fmla="*/ 2544 h 1511306"/>
              <a:gd name="connsiteX11" fmla="*/ 2147981 w 6693455"/>
              <a:gd name="connsiteY11" fmla="*/ 2544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93455" h="1511306">
                <a:moveTo>
                  <a:pt x="2147981" y="0"/>
                </a:moveTo>
                <a:lnTo>
                  <a:pt x="6693455" y="0"/>
                </a:lnTo>
                <a:lnTo>
                  <a:pt x="5995838" y="1511301"/>
                </a:lnTo>
                <a:lnTo>
                  <a:pt x="2147982" y="1511301"/>
                </a:lnTo>
                <a:lnTo>
                  <a:pt x="2147982" y="1511304"/>
                </a:lnTo>
                <a:lnTo>
                  <a:pt x="680261" y="1511304"/>
                </a:lnTo>
                <a:lnTo>
                  <a:pt x="680261" y="1511306"/>
                </a:lnTo>
                <a:lnTo>
                  <a:pt x="0" y="1511306"/>
                </a:lnTo>
                <a:lnTo>
                  <a:pt x="0" y="2"/>
                </a:lnTo>
                <a:lnTo>
                  <a:pt x="680261" y="2"/>
                </a:lnTo>
                <a:lnTo>
                  <a:pt x="680261" y="2544"/>
                </a:lnTo>
                <a:lnTo>
                  <a:pt x="2147981" y="2544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60B79D-0B7C-4F27-BA12-780ACC3D1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de-AT">
                <a:solidFill>
                  <a:schemeClr val="bg1"/>
                </a:solidFill>
              </a:rPr>
              <a:t>Symbol der Faschisten</a:t>
            </a:r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521F05AC-2996-48A9-9B40-1A0FC53D7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359E3F-712C-4591-A2F3-7ED84FEAB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de-AT" sz="2000" dirty="0"/>
              <a:t>Beil mit einem Rutenbündel</a:t>
            </a:r>
          </a:p>
          <a:p>
            <a:pPr marL="0" indent="0">
              <a:buNone/>
            </a:pPr>
            <a:r>
              <a:rPr lang="de-AT" sz="2000" dirty="0"/>
              <a:t>Latein: </a:t>
            </a:r>
            <a:r>
              <a:rPr lang="de-AT" sz="2000" dirty="0" err="1"/>
              <a:t>fasces</a:t>
            </a:r>
            <a:endParaRPr lang="de-AT" sz="2000" dirty="0"/>
          </a:p>
          <a:p>
            <a:pPr marL="0" indent="0">
              <a:buNone/>
            </a:pPr>
            <a:endParaRPr lang="de-AT" sz="2000" dirty="0"/>
          </a:p>
          <a:p>
            <a:pPr marL="0" indent="0">
              <a:buNone/>
            </a:pPr>
            <a:r>
              <a:rPr lang="de-AT" sz="2000" dirty="0"/>
              <a:t>Symbolisiert: Macht über Leben und Tod</a:t>
            </a:r>
            <a:br>
              <a:rPr lang="de-AT" sz="2000" dirty="0"/>
            </a:br>
            <a:r>
              <a:rPr lang="de-AT" sz="2000" dirty="0"/>
              <a:t>und die Strenge und besondere </a:t>
            </a:r>
            <a:br>
              <a:rPr lang="de-AT" sz="2000" dirty="0"/>
            </a:br>
            <a:r>
              <a:rPr lang="de-AT" sz="2000" dirty="0"/>
              <a:t>Härte der Strafen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50F5951-B302-44C2-9E3E-CFA2088B4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917" y="938213"/>
            <a:ext cx="3766420" cy="5238749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449232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Ausrufezeichen vor gelbem Hintergrund">
            <a:extLst>
              <a:ext uri="{FF2B5EF4-FFF2-40B4-BE49-F238E27FC236}">
                <a16:creationId xmlns:a16="http://schemas.microsoft.com/office/drawing/2014/main" id="{9DD113AA-DBC3-43F7-BAA7-61B1388EC4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73DA84-797E-4FF7-85A0-81F76A614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1695576"/>
            <a:ext cx="8652938" cy="2857191"/>
          </a:xfrm>
        </p:spPr>
        <p:txBody>
          <a:bodyPr anchor="ctr">
            <a:normAutofit/>
          </a:bodyPr>
          <a:lstStyle/>
          <a:p>
            <a:r>
              <a:rPr lang="de-AT" sz="8000"/>
              <a:t>Danke für eure Aufmerksamkeit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573245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</Words>
  <Application>Microsoft Office PowerPoint</Application>
  <PresentationFormat>Breitbild</PresentationFormat>
  <Paragraphs>56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</vt:lpstr>
      <vt:lpstr>Faschismus in Italien</vt:lpstr>
      <vt:lpstr>Inhalt</vt:lpstr>
      <vt:lpstr>Definition</vt:lpstr>
      <vt:lpstr>Merkmale</vt:lpstr>
      <vt:lpstr>Faschismus in Italien</vt:lpstr>
      <vt:lpstr>„Duce“ Benito Mussolini</vt:lpstr>
      <vt:lpstr>Marsch auf Rom</vt:lpstr>
      <vt:lpstr>Symbol der Faschisten</vt:lpstr>
      <vt:lpstr>Danke für eure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Faschismus</dc:title>
  <dc:creator>Kerstin Palmanshofer</dc:creator>
  <cp:lastModifiedBy>Schachl Otmar</cp:lastModifiedBy>
  <cp:revision>146</cp:revision>
  <dcterms:created xsi:type="dcterms:W3CDTF">2022-01-25T09:31:10Z</dcterms:created>
  <dcterms:modified xsi:type="dcterms:W3CDTF">2022-02-02T10:49:54Z</dcterms:modified>
</cp:coreProperties>
</file>