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9" r:id="rId4"/>
    <p:sldId id="286" r:id="rId5"/>
    <p:sldId id="287" r:id="rId6"/>
    <p:sldId id="288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72" r:id="rId15"/>
    <p:sldId id="284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2ECDD0-0BD6-4954-AE9A-2D9E381A6CB3}" v="13" dt="2023-09-08T16:32:29.9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07" autoAdjust="0"/>
    <p:restoredTop sz="94713" autoAdjust="0"/>
  </p:normalViewPr>
  <p:slideViewPr>
    <p:cSldViewPr>
      <p:cViewPr varScale="1">
        <p:scale>
          <a:sx n="105" d="100"/>
          <a:sy n="105" d="100"/>
        </p:scale>
        <p:origin x="139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54A4F-A4E4-40BF-9BE3-1E504D5EA7C9}" type="datetimeFigureOut">
              <a:rPr lang="de-AT" smtClean="0"/>
              <a:pPr/>
              <a:t>11.09.2023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39DEC-446C-4858-9209-F401F56B8732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495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Bearbeitung: https://www.mentimeter.com/app/presentation/altu3xmko6gubwvv9hj4yzcx2fm1w9sa/i9yyt8cyur4b/edit</a:t>
            </a:r>
          </a:p>
          <a:p>
            <a:r>
              <a:rPr lang="de-DE" dirty="0"/>
              <a:t>Abfrage: https://www.menti.com/alfj1mr4hjec</a:t>
            </a:r>
          </a:p>
          <a:p>
            <a:r>
              <a:rPr lang="de-DE" dirty="0"/>
              <a:t>Ergebnis: https://www.mentimeter.com/app/presentation/altu3xmko6gubwvv9hj4yzcx2fm1w9sa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0588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9776" y="2420888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4079503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D3E7-F241-4F3F-86F6-0C4413A1A99B}" type="datetime1">
              <a:rPr lang="de-DE" smtClean="0"/>
              <a:pPr/>
              <a:t>11.09.2023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539552" y="3935487"/>
            <a:ext cx="76328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B4AB-0B29-4AA1-9D67-7D2CB9939338}" type="datetime1">
              <a:rPr lang="de-DE" smtClean="0"/>
              <a:pPr/>
              <a:t>11.09.2023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FBA7-4585-43F6-87EA-A90A040444BB}" type="datetime1">
              <a:rPr lang="de-DE" smtClean="0"/>
              <a:pPr/>
              <a:t>11.09.2023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11.09.2023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BAF6-10BC-4B29-9E55-E8B5D9F1CF88}" type="datetime1">
              <a:rPr lang="de-DE" smtClean="0"/>
              <a:pPr/>
              <a:t>11.09.2023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492896"/>
            <a:ext cx="4038600" cy="36332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492896"/>
            <a:ext cx="4038600" cy="36332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E7C-A1BA-476E-99A9-4188BBFADE1F}" type="datetime1">
              <a:rPr lang="de-DE" smtClean="0"/>
              <a:pPr/>
              <a:t>11.09.2023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28518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924944"/>
            <a:ext cx="4040188" cy="32012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28518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924944"/>
            <a:ext cx="4041775" cy="32012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E69-4B9A-4012-ABF4-65A1FCF9472D}" type="datetime1">
              <a:rPr lang="de-DE" smtClean="0"/>
              <a:pPr/>
              <a:t>11.09.2023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8EC2-567B-4FCE-9898-DB6E83EF42F6}" type="datetime1">
              <a:rPr lang="de-DE" smtClean="0"/>
              <a:pPr/>
              <a:t>11.09.2023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CD65-3578-4361-89F7-2C36FFA00FCE}" type="datetime1">
              <a:rPr lang="de-DE" smtClean="0"/>
              <a:pPr/>
              <a:t>11.09.2023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04281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0" cy="5073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276872"/>
            <a:ext cx="3008313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F7D5-93F3-4DC8-B722-E37313A89C03}" type="datetime1">
              <a:rPr lang="de-DE" smtClean="0"/>
              <a:pPr/>
              <a:t>11.09.2023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24744"/>
            <a:ext cx="5486400" cy="360283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9A86-D0F5-42C4-A006-A6C211361FF4}" type="datetime1">
              <a:rPr lang="de-DE" smtClean="0"/>
              <a:pPr/>
              <a:t>11.09.2023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2058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492896"/>
            <a:ext cx="8229600" cy="363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EBD0FC2-520C-446A-91D6-48EB29BAAB9F}" type="datetime1">
              <a:rPr lang="de-DE" smtClean="0"/>
              <a:pPr/>
              <a:t>11.09.2023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z-ybbs.ac.a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IT Projektmanagement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4079503"/>
            <a:ext cx="7200800" cy="1752600"/>
          </a:xfrm>
        </p:spPr>
        <p:txBody>
          <a:bodyPr>
            <a:normAutofit/>
          </a:bodyPr>
          <a:lstStyle/>
          <a:p>
            <a:r>
              <a:rPr lang="de-DE" dirty="0"/>
              <a:t>4 AHITM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5C94-CE43-4891-92CC-49B559958649}" type="datetime1">
              <a:rPr lang="de-DE" smtClean="0"/>
              <a:pPr/>
              <a:t>11.09.2023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CBE2E-E4C0-C8D3-44EE-E89E0B3F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Eure Erwartungen in Projektmanagement?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9EF21C-BBA6-CF67-B76D-08FB32BE0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2C3E38-AC81-1CC1-F0B2-AB0898BD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0B6B42-244A-78CA-22FD-04AD424B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C41430-B02A-0F63-5095-B5414FA4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7" name="Inhaltsplatzhalter 10" descr="Ein Bild, das Muster, Pixel, Design enthält.&#10;&#10;Automatisch generierte Beschreibung">
            <a:extLst>
              <a:ext uri="{FF2B5EF4-FFF2-40B4-BE49-F238E27FC236}">
                <a16:creationId xmlns:a16="http://schemas.microsoft.com/office/drawing/2014/main" id="{B8B858BF-5DB4-592B-B3AF-F1E9D28AC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00" y="2494106"/>
            <a:ext cx="3630845" cy="363084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9DFA52E-2A82-2618-E383-0CDB22813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693" y="5809500"/>
            <a:ext cx="4818614" cy="51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5543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48961-02FC-9A0C-C356-657813BC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Leistungsbeurteilung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C63EA6-D6D1-14BB-4BEB-F4F1A9AD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Theorieunterricht</a:t>
            </a:r>
          </a:p>
          <a:p>
            <a:pPr lvl="1"/>
            <a:r>
              <a:rPr lang="de-DE" dirty="0"/>
              <a:t>Präsentationen</a:t>
            </a:r>
          </a:p>
          <a:p>
            <a:pPr lvl="1"/>
            <a:r>
              <a:rPr lang="de-DE" dirty="0"/>
              <a:t>Mündliche Stundenwiederholungen</a:t>
            </a:r>
          </a:p>
          <a:p>
            <a:pPr lvl="1"/>
            <a:r>
              <a:rPr lang="de-DE" dirty="0"/>
              <a:t>Schriftliche Mitarbeiterüberprüfungen</a:t>
            </a:r>
          </a:p>
          <a:p>
            <a:pPr lvl="1"/>
            <a:r>
              <a:rPr lang="de-DE" dirty="0"/>
              <a:t>Ausarbeitungen von Artikeln/Themenbereiche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Praxisunterricht</a:t>
            </a:r>
          </a:p>
          <a:p>
            <a:pPr lvl="1"/>
            <a:r>
              <a:rPr lang="de-DE" dirty="0"/>
              <a:t>Arbeit im Projekt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C1148B-0145-397B-C4E5-46EDE083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A14102-D764-5386-590B-3A087E5F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7CC057-1952-E45C-2BB1-44439701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96663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8CBEC-A7BA-D5D6-8CB0-ACB62857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3. Jahrgang (1/2)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99B1BE-AB6C-8B2A-C939-A15BD6A76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Kapitel 1 bis 5 von „Systemplanung und Projektentwicklung HTL 3“</a:t>
            </a:r>
          </a:p>
          <a:p>
            <a:pPr>
              <a:lnSpc>
                <a:spcPct val="150000"/>
              </a:lnSpc>
            </a:pPr>
            <a:r>
              <a:rPr lang="de-DE" dirty="0"/>
              <a:t>Gruppenaufteilung in </a:t>
            </a:r>
            <a:r>
              <a:rPr lang="de-DE" dirty="0" err="1"/>
              <a:t>Moodle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Team Präsentationen mit ca. 15 Minuten</a:t>
            </a:r>
          </a:p>
          <a:p>
            <a:pPr>
              <a:lnSpc>
                <a:spcPct val="150000"/>
              </a:lnSpc>
            </a:pPr>
            <a:r>
              <a:rPr lang="de-DE" dirty="0"/>
              <a:t>Gegenseitiges Feedback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0DD12A-A1C4-6F2E-1D51-CC608A65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89F1E4-5D1A-1EB5-BC8C-286F941A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881B5-19BC-A34A-6BBA-8F92DA16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51318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5406C-B170-3C91-CF18-8E6F1819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3. Jahrgang (2/2)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9530E-8B70-1253-7182-EEAAC7AAC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/>
            <a:r>
              <a:rPr lang="de-DE" dirty="0"/>
              <a:t>Kapitel 1 (3 SchülerInnen)</a:t>
            </a:r>
          </a:p>
          <a:p>
            <a:pPr lvl="1"/>
            <a:r>
              <a:rPr lang="de-DE" dirty="0"/>
              <a:t>Kapitel 2</a:t>
            </a:r>
          </a:p>
          <a:p>
            <a:pPr lvl="2"/>
            <a:r>
              <a:rPr lang="de-DE" dirty="0"/>
              <a:t>2.1, 2.2 (2 SchülerInnen)</a:t>
            </a:r>
          </a:p>
          <a:p>
            <a:pPr lvl="2"/>
            <a:r>
              <a:rPr lang="de-DE" dirty="0"/>
              <a:t>2.3-2.5 (3 SchülerInnen)</a:t>
            </a:r>
          </a:p>
          <a:p>
            <a:pPr lvl="1"/>
            <a:r>
              <a:rPr lang="de-DE" dirty="0"/>
              <a:t>Kapitel 3</a:t>
            </a:r>
          </a:p>
          <a:p>
            <a:pPr lvl="2"/>
            <a:r>
              <a:rPr lang="de-DE" dirty="0"/>
              <a:t>3.1, 3.2 (2 SchülerInnen)</a:t>
            </a:r>
          </a:p>
          <a:p>
            <a:pPr lvl="2"/>
            <a:r>
              <a:rPr lang="de-DE" dirty="0"/>
              <a:t>3.3,3.4 (2 SchülerInnen)</a:t>
            </a:r>
          </a:p>
          <a:p>
            <a:pPr lvl="1"/>
            <a:r>
              <a:rPr lang="de-DE" dirty="0"/>
              <a:t>Kapitel 4</a:t>
            </a:r>
          </a:p>
          <a:p>
            <a:pPr lvl="2"/>
            <a:r>
              <a:rPr lang="de-DE" dirty="0"/>
              <a:t>4.1, 4.2 (2 SchülerInnen)</a:t>
            </a:r>
          </a:p>
          <a:p>
            <a:pPr lvl="2"/>
            <a:r>
              <a:rPr lang="de-DE" dirty="0"/>
              <a:t>4.3 (3 SchülerInnen)</a:t>
            </a:r>
          </a:p>
          <a:p>
            <a:pPr lvl="1"/>
            <a:r>
              <a:rPr lang="de-DE" dirty="0"/>
              <a:t>Kapitel 5</a:t>
            </a:r>
          </a:p>
          <a:p>
            <a:pPr lvl="2"/>
            <a:r>
              <a:rPr lang="de-DE" dirty="0"/>
              <a:t>5.1-5.2.4 und 5.3 (2 SchülerInnen)</a:t>
            </a:r>
          </a:p>
          <a:p>
            <a:pPr lvl="2"/>
            <a:r>
              <a:rPr lang="de-DE" dirty="0"/>
              <a:t>5.2.5, 5.2.6 (4 SchülerInnen)</a:t>
            </a:r>
          </a:p>
          <a:p>
            <a:pPr lvl="2"/>
            <a:r>
              <a:rPr lang="de-DE" dirty="0"/>
              <a:t>5.4-5.5 (2 SchülerInnen)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2EBE4C-1B51-B774-A264-CC94D5B1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6BDE62-F880-9248-E0B8-A90A1A79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400ED5-8B66-1904-7DF7-6790FCBA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57695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wichtige Termine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21.09.2023 Wandertag</a:t>
            </a:r>
          </a:p>
          <a:p>
            <a:r>
              <a:rPr lang="de-AT" b="1" dirty="0"/>
              <a:t>07.10.2023</a:t>
            </a:r>
            <a:r>
              <a:rPr lang="de-AT" dirty="0"/>
              <a:t> Schulball 	</a:t>
            </a:r>
          </a:p>
          <a:p>
            <a:r>
              <a:rPr lang="de-AT" dirty="0"/>
              <a:t>6.-11.11.2023 Sprachwoche Malta</a:t>
            </a:r>
            <a:endParaRPr lang="de-AT" sz="2800" dirty="0"/>
          </a:p>
          <a:p>
            <a:r>
              <a:rPr lang="de-AT" dirty="0"/>
              <a:t>15.12.2023 Elternsprechtag</a:t>
            </a:r>
          </a:p>
          <a:p>
            <a:r>
              <a:rPr lang="de-AT" dirty="0"/>
              <a:t>Weitere: </a:t>
            </a:r>
            <a:r>
              <a:rPr lang="de-AT" dirty="0">
                <a:hlinkClick r:id="rId2"/>
              </a:rPr>
              <a:t>https://www.sz-ybbs.ac.at</a:t>
            </a:r>
            <a:endParaRPr lang="de-AT" dirty="0"/>
          </a:p>
          <a:p>
            <a:endParaRPr lang="de-DE" dirty="0"/>
          </a:p>
          <a:p>
            <a:pPr lvl="0"/>
            <a:endParaRPr lang="de-AT" sz="4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11.09.2023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01536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6A4F9-113E-9495-C761-285E4026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834" y="620688"/>
            <a:ext cx="8229600" cy="1143000"/>
          </a:xfrm>
        </p:spPr>
        <p:txBody>
          <a:bodyPr/>
          <a:lstStyle/>
          <a:p>
            <a:r>
              <a:rPr lang="de-AT" dirty="0"/>
              <a:t>Unterrichtsfeie Tage im SJ 2023/24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3BD69D-675F-4273-C326-088F0B1BD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824536"/>
          </a:xfrm>
        </p:spPr>
        <p:txBody>
          <a:bodyPr>
            <a:noAutofit/>
          </a:bodyPr>
          <a:lstStyle/>
          <a:p>
            <a:r>
              <a:rPr lang="de-AT" sz="1400" dirty="0"/>
              <a:t>26. Oktober 2023 Nationalfeiertag</a:t>
            </a:r>
          </a:p>
          <a:p>
            <a:r>
              <a:rPr lang="de-AT" sz="1400" dirty="0"/>
              <a:t>27. Okt. – 31. Okt. 2023 Herbstferien</a:t>
            </a:r>
          </a:p>
          <a:p>
            <a:r>
              <a:rPr lang="de-AT" sz="1400" dirty="0"/>
              <a:t>01. November 2023 Allerheiligen</a:t>
            </a:r>
          </a:p>
          <a:p>
            <a:r>
              <a:rPr lang="de-AT" sz="1400" dirty="0"/>
              <a:t>02.November 2023 Allerseelen</a:t>
            </a:r>
          </a:p>
          <a:p>
            <a:r>
              <a:rPr lang="de-AT" sz="1400" dirty="0">
                <a:highlight>
                  <a:srgbClr val="FFFF00"/>
                </a:highlight>
              </a:rPr>
              <a:t>03. November 2023 schulautonom frei</a:t>
            </a:r>
          </a:p>
          <a:p>
            <a:r>
              <a:rPr lang="de-AT" sz="1400" dirty="0"/>
              <a:t>15. November 2023 Landesfeiertag (Hl. Leopold)</a:t>
            </a:r>
          </a:p>
          <a:p>
            <a:r>
              <a:rPr lang="de-AT" sz="1400" dirty="0"/>
              <a:t>08. Dezember 2023 Maria Empfängnis</a:t>
            </a:r>
          </a:p>
          <a:p>
            <a:r>
              <a:rPr lang="de-AT" sz="1400" dirty="0"/>
              <a:t>23. Dez. – 06. Jänner 2024 Weihnachtsferien</a:t>
            </a:r>
          </a:p>
          <a:p>
            <a:r>
              <a:rPr lang="de-AT" sz="1400" dirty="0"/>
              <a:t>05. – 10. Februar 2024 Semesterferien</a:t>
            </a:r>
          </a:p>
          <a:p>
            <a:r>
              <a:rPr lang="de-AT" sz="1400" dirty="0"/>
              <a:t>23. März – 01. April 2024 Osterferien</a:t>
            </a:r>
          </a:p>
          <a:p>
            <a:r>
              <a:rPr lang="de-AT" sz="1400" dirty="0">
                <a:highlight>
                  <a:srgbClr val="FFFF00"/>
                </a:highlight>
              </a:rPr>
              <a:t>02. April 2024 schulautonom frei </a:t>
            </a:r>
          </a:p>
          <a:p>
            <a:r>
              <a:rPr lang="de-AT" sz="1400" dirty="0"/>
              <a:t>01. Mai 2024 Staatsfeiertag</a:t>
            </a:r>
          </a:p>
          <a:p>
            <a:r>
              <a:rPr lang="de-AT" sz="1400" dirty="0"/>
              <a:t>09. Mai 2024 Christi Himmelfahrt</a:t>
            </a:r>
          </a:p>
          <a:p>
            <a:r>
              <a:rPr lang="de-AT" sz="1400" dirty="0">
                <a:highlight>
                  <a:srgbClr val="FFFF00"/>
                </a:highlight>
              </a:rPr>
              <a:t>10. Mai 2024 schulautonom frei</a:t>
            </a:r>
          </a:p>
          <a:p>
            <a:r>
              <a:rPr lang="de-AT" sz="1400" dirty="0"/>
              <a:t>18. – 20. Mai 2024 Pfingsten</a:t>
            </a:r>
          </a:p>
          <a:p>
            <a:r>
              <a:rPr lang="de-AT" sz="1400" dirty="0"/>
              <a:t>30. Mai 2024 Fronleichnam</a:t>
            </a:r>
          </a:p>
          <a:p>
            <a:r>
              <a:rPr lang="de-AT" sz="1400" dirty="0">
                <a:highlight>
                  <a:srgbClr val="FFFF00"/>
                </a:highlight>
              </a:rPr>
              <a:t>31. Mai 2024 schulautonom frei</a:t>
            </a:r>
          </a:p>
          <a:p>
            <a:r>
              <a:rPr lang="de-AT" sz="1400" dirty="0"/>
              <a:t>29. Juni – 01. September 2024 Sommerferien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CB03B5-75A1-6D4D-D28B-53CE14A1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8A2B49-E39E-4017-5DDC-B82DAF70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6BBED-8FF2-708E-402C-D9137CC3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1876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DE" dirty="0"/>
              <a:t>Agenda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19256" cy="39212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/>
              <a:t>Vorstellrunde</a:t>
            </a:r>
          </a:p>
          <a:p>
            <a:pPr>
              <a:lnSpc>
                <a:spcPct val="150000"/>
              </a:lnSpc>
            </a:pPr>
            <a:r>
              <a:rPr lang="de-DE" dirty="0"/>
              <a:t>Lehrplan </a:t>
            </a:r>
          </a:p>
          <a:p>
            <a:pPr>
              <a:lnSpc>
                <a:spcPct val="150000"/>
              </a:lnSpc>
            </a:pPr>
            <a:r>
              <a:rPr lang="de-DE" dirty="0"/>
              <a:t>Lehrstoffverteilung</a:t>
            </a:r>
          </a:p>
          <a:p>
            <a:pPr>
              <a:lnSpc>
                <a:spcPct val="150000"/>
              </a:lnSpc>
            </a:pPr>
            <a:r>
              <a:rPr lang="de-DE" dirty="0"/>
              <a:t>Eure Erwartungen?</a:t>
            </a:r>
          </a:p>
          <a:p>
            <a:pPr>
              <a:lnSpc>
                <a:spcPct val="150000"/>
              </a:lnSpc>
            </a:pPr>
            <a:r>
              <a:rPr lang="de-DE" dirty="0"/>
              <a:t>Leistungsbeurteilung</a:t>
            </a:r>
          </a:p>
          <a:p>
            <a:pPr>
              <a:lnSpc>
                <a:spcPct val="150000"/>
              </a:lnSpc>
            </a:pPr>
            <a:r>
              <a:rPr lang="de-DE" dirty="0"/>
              <a:t>Wiederholung 3. Jahrgang</a:t>
            </a:r>
          </a:p>
        </p:txBody>
      </p:sp>
    </p:spTree>
    <p:extLst>
      <p:ext uri="{BB962C8B-B14F-4D97-AF65-F5344CB8AC3E}">
        <p14:creationId xmlns:p14="http://schemas.microsoft.com/office/powerpoint/2010/main" val="338616959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D0D7D-E9B4-EAE7-7B20-BFA97A8F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Vorstellrunde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8F020-F3D4-95AA-5F3C-4C8F2BAA7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Name</a:t>
            </a:r>
          </a:p>
          <a:p>
            <a:pPr>
              <a:lnSpc>
                <a:spcPct val="150000"/>
              </a:lnSpc>
            </a:pPr>
            <a:r>
              <a:rPr lang="de-DE" dirty="0"/>
              <a:t>Lieblingsgegenstände und Stärken</a:t>
            </a:r>
          </a:p>
          <a:p>
            <a:pPr>
              <a:lnSpc>
                <a:spcPct val="150000"/>
              </a:lnSpc>
            </a:pPr>
            <a:r>
              <a:rPr lang="de-DE" dirty="0"/>
              <a:t>Hobbies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1AC139-CD37-8DE0-F11F-DB9BA8C5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F255CD-1B23-A3A5-07D2-319A1E45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BA9BB-792F-8AC1-8C44-72276D4F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8019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B0F59-8EAD-7198-3685-AC79933D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A2ABE6-B5C6-DCB2-E35E-9C67BF3B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E08379-6351-E185-8A7E-AB1386397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50A150-7CBA-186A-AE33-3F60416C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7" name="Picture 4" descr="Kommunikation in Projekten: der Comic-Klassiker | jörg michael :::  wissensdialogjournal">
            <a:extLst>
              <a:ext uri="{FF2B5EF4-FFF2-40B4-BE49-F238E27FC236}">
                <a16:creationId xmlns:a16="http://schemas.microsoft.com/office/drawing/2014/main" id="{4DB27B6D-A2B2-CBC7-BADD-E4390F2CD5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689" y="1339057"/>
            <a:ext cx="5822621" cy="433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8594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60974-7389-870A-7615-D3712BCF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Lehrplan Herbstsemester (1/2)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81BD4E-C73F-EF76-5734-ADB8C5585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Lehrstoff</a:t>
            </a:r>
          </a:p>
          <a:p>
            <a:r>
              <a:rPr lang="de-DE" dirty="0"/>
              <a:t>PM</a:t>
            </a:r>
          </a:p>
          <a:p>
            <a:pPr lvl="1"/>
            <a:r>
              <a:rPr lang="de-DE" dirty="0"/>
              <a:t>Dokumentenmanagement, Ressourcenmanagement, Konfliktmanagement</a:t>
            </a:r>
          </a:p>
          <a:p>
            <a:r>
              <a:rPr lang="de-DE" dirty="0"/>
              <a:t>Durchführung informationstechnischer Projekte</a:t>
            </a:r>
          </a:p>
          <a:p>
            <a:pPr lvl="1"/>
            <a:r>
              <a:rPr lang="de-DE" dirty="0"/>
              <a:t>Planung und Realisierung einfacher informationstechnischer Projekte unter Wahrnehmung typischer Rollenbilder und unter Berücksichtigung von Themenbereichen der technischen Pflichtgegenstände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F78F4F-425D-33D4-741B-3A0FB58A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0898C-2810-84FC-9843-AF6377DC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23287C-1DBE-23E4-7B79-0432DF7F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3971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BACA6-828C-87A2-9FCD-4DC38E46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Lehrplan Herbstsemester (2/2)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998CA3-3C4E-3028-B7A1-551479FCA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Bildungs- und Lehraufgabe </a:t>
            </a:r>
          </a:p>
          <a:p>
            <a:r>
              <a:rPr lang="de-DE" dirty="0"/>
              <a:t>PM</a:t>
            </a:r>
          </a:p>
          <a:p>
            <a:pPr lvl="1"/>
            <a:r>
              <a:rPr lang="de-DE" dirty="0"/>
              <a:t>Leistungs-, Termin-, Ressourcen und Kostenpläne sowie den Einfluss auf den Projektfortschritt verstehen</a:t>
            </a:r>
          </a:p>
          <a:p>
            <a:pPr lvl="1"/>
            <a:r>
              <a:rPr lang="de-DE" dirty="0"/>
              <a:t>Analyse von Problemen und Konflikten im Team </a:t>
            </a:r>
          </a:p>
          <a:p>
            <a:r>
              <a:rPr lang="de-DE" dirty="0"/>
              <a:t>Durchführung informationstechnischer Projekte</a:t>
            </a:r>
          </a:p>
          <a:p>
            <a:pPr lvl="1"/>
            <a:r>
              <a:rPr lang="de-DE" dirty="0"/>
              <a:t>PHB</a:t>
            </a:r>
          </a:p>
          <a:p>
            <a:pPr lvl="1"/>
            <a:r>
              <a:rPr lang="de-DE" dirty="0"/>
              <a:t>Planungsstrategien, Integrationsstrategien</a:t>
            </a:r>
          </a:p>
          <a:p>
            <a:pPr lvl="1"/>
            <a:r>
              <a:rPr lang="de-DE" dirty="0"/>
              <a:t>Eigenständigkeit bei Lösungsfindung auf Basis der technischen Pflichtgegenstände mit dem Ziel einfache IT Projekte zu entwickeln</a:t>
            </a:r>
          </a:p>
          <a:p>
            <a:pPr lvl="1"/>
            <a:r>
              <a:rPr lang="de-DE" dirty="0"/>
              <a:t>Umgang mit Konflikten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281F14-A7A0-C5B6-3A40-A5436DCD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18873C-E8F2-05BD-A9E8-82B2DC8A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96FCF7-4EFC-2311-C542-A5B71C6B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93962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0549D-B2C1-5416-C5C5-15D2ED0F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Lehrplan Sommersemester (1/2)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06FED6-3FDE-6820-52E8-2E612DBAD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Lehrstoff</a:t>
            </a:r>
          </a:p>
          <a:p>
            <a:r>
              <a:rPr lang="de-DE" dirty="0"/>
              <a:t>PM</a:t>
            </a:r>
          </a:p>
          <a:p>
            <a:pPr lvl="1"/>
            <a:r>
              <a:rPr lang="de-DE" dirty="0"/>
              <a:t>Dokumentenmanagement, Changemanagement, Projektmarketing, Teamkultur</a:t>
            </a:r>
          </a:p>
          <a:p>
            <a:r>
              <a:rPr lang="de-DE" dirty="0"/>
              <a:t>Durchführung informationstechnischer Projekte</a:t>
            </a:r>
          </a:p>
          <a:p>
            <a:pPr lvl="1"/>
            <a:r>
              <a:rPr lang="de-DE" dirty="0"/>
              <a:t>Planung und Realisierung informationstechnischer Projekte unter Wahrnehmung typischer Rollenbilder und unter Berücksichtigung von Themenbereichen der technischen Pflichtgegenstände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EA208B-316D-70B5-207D-21B4F40B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D652E8-50D7-3EED-BCA3-EE62459E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075069-72E9-FD90-B36F-257CC23C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4878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83C4B-EB57-92B5-5681-C5F898E3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Lehrplan Sommersemester (2/2)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0C3491-8086-1BE7-5BDD-4650D928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Bildungs- und Lehraufgabe </a:t>
            </a:r>
          </a:p>
          <a:p>
            <a:r>
              <a:rPr lang="de-DE" dirty="0"/>
              <a:t>PM</a:t>
            </a:r>
          </a:p>
          <a:p>
            <a:pPr lvl="1"/>
            <a:r>
              <a:rPr lang="de-DE" dirty="0"/>
              <a:t>PHB erstellen</a:t>
            </a:r>
          </a:p>
          <a:p>
            <a:pPr lvl="1"/>
            <a:r>
              <a:rPr lang="de-DE" dirty="0"/>
              <a:t>Kreativitätstechniken für die Aufgaben einsetzen</a:t>
            </a:r>
          </a:p>
          <a:p>
            <a:r>
              <a:rPr lang="de-DE" dirty="0"/>
              <a:t>Durchführung informationstechnischer Projekte</a:t>
            </a:r>
          </a:p>
          <a:p>
            <a:pPr lvl="1"/>
            <a:r>
              <a:rPr lang="de-DE" dirty="0"/>
              <a:t>Modelle zur Bewältigung von Krisen und Wahrnehmung von Chancen anwenden;</a:t>
            </a:r>
          </a:p>
          <a:p>
            <a:pPr lvl="1"/>
            <a:r>
              <a:rPr lang="de-DE" dirty="0"/>
              <a:t>Eigenständig Lösungskonzepte auf Basis der technischen Pflichtgegenstände zur Realisierung informationstechnischer Projekte entwickeln.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9668D5-CBF6-53CB-FB88-4C9F49B4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492561-3D3B-6438-93A7-A015B7AB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AE8DAA-FDAE-4410-A4F5-1AE031AE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73920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1B928-6F4E-A934-D286-19A90A54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Lehrstoffverteilung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9FD3D2-353C-1299-C444-581B04C3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Wiederholung 3. Jahrgang</a:t>
            </a:r>
          </a:p>
          <a:p>
            <a:r>
              <a:rPr lang="de-DE" dirty="0"/>
              <a:t>Dokumentenmanagement</a:t>
            </a:r>
          </a:p>
          <a:p>
            <a:pPr lvl="1"/>
            <a:r>
              <a:rPr lang="de-DE" dirty="0" err="1"/>
              <a:t>Versionierungssysteme</a:t>
            </a:r>
            <a:r>
              <a:rPr lang="de-DE" dirty="0"/>
              <a:t>, lokal vs. zentrale Datenablage, GIT Befehle</a:t>
            </a:r>
          </a:p>
          <a:p>
            <a:r>
              <a:rPr lang="de-DE" dirty="0"/>
              <a:t>Projektorganisationsformen, Kommunikation und Führung</a:t>
            </a:r>
          </a:p>
          <a:p>
            <a:pPr lvl="1"/>
            <a:r>
              <a:rPr lang="de-DE" dirty="0"/>
              <a:t>Stab-, Reine-, Matrix-Projektorganisation, Motivation, Führung in Projekten, Konfliktmanagement</a:t>
            </a:r>
          </a:p>
          <a:p>
            <a:r>
              <a:rPr lang="de-DE" dirty="0"/>
              <a:t>Ressourcenmanagement/Changemanagement</a:t>
            </a:r>
          </a:p>
          <a:p>
            <a:pPr lvl="1"/>
            <a:r>
              <a:rPr lang="de-DE" dirty="0"/>
              <a:t>Ressourcenverfügbarkeit-, Verteilung, Balkenplan/Gantt-</a:t>
            </a:r>
            <a:r>
              <a:rPr lang="de-DE" dirty="0" err="1"/>
              <a:t>Diagrammm</a:t>
            </a:r>
            <a:r>
              <a:rPr lang="de-DE" dirty="0"/>
              <a:t>, </a:t>
            </a:r>
          </a:p>
          <a:p>
            <a:r>
              <a:rPr lang="de-DE" dirty="0"/>
              <a:t>Projektmarketing</a:t>
            </a:r>
          </a:p>
          <a:p>
            <a:pPr lvl="1"/>
            <a:r>
              <a:rPr lang="de-DE" dirty="0"/>
              <a:t>In den verschiedenen Projektphasen</a:t>
            </a:r>
          </a:p>
          <a:p>
            <a:r>
              <a:rPr lang="de-DE" dirty="0"/>
              <a:t>Berufsbilder für die Teamkultur</a:t>
            </a:r>
          </a:p>
          <a:p>
            <a:pPr lvl="1"/>
            <a:r>
              <a:rPr lang="de-DE" dirty="0"/>
              <a:t>Ausschreibungen analysieren, Eigene Stärken/Schwächen ableiten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25D9F8-DC32-45F3-5F17-0E16883F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97252C-7E1D-0BC0-B921-2F6B35A6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2FFA44-A244-72D1-EDB5-70FBFCB5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676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Z-Design">
  <a:themeElements>
    <a:clrScheme name="HTL Pattern">
      <a:dk1>
        <a:sysClr val="windowText" lastClr="000000"/>
      </a:dk1>
      <a:lt1>
        <a:sysClr val="window" lastClr="FFFFFF"/>
      </a:lt1>
      <a:dk2>
        <a:srgbClr val="C00000"/>
      </a:dk2>
      <a:lt2>
        <a:srgbClr val="EEECE1"/>
      </a:lt2>
      <a:accent1>
        <a:srgbClr val="A22F24"/>
      </a:accent1>
      <a:accent2>
        <a:srgbClr val="FEB2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565FF"/>
      </a:hlink>
      <a:folHlink>
        <a:srgbClr val="B2A2C7"/>
      </a:folHlink>
    </a:clrScheme>
    <a:fontScheme name="Telest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609</Words>
  <Application>Microsoft Office PowerPoint</Application>
  <PresentationFormat>Bildschirmpräsentation (4:3)</PresentationFormat>
  <Paragraphs>142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SZ-Design</vt:lpstr>
      <vt:lpstr>IT Projektmanagement</vt:lpstr>
      <vt:lpstr>Agenda</vt:lpstr>
      <vt:lpstr>Vorstellrunde</vt:lpstr>
      <vt:lpstr>PowerPoint-Präsentation</vt:lpstr>
      <vt:lpstr>Lehrplan Herbstsemester (1/2)</vt:lpstr>
      <vt:lpstr>Lehrplan Herbstsemester (2/2)</vt:lpstr>
      <vt:lpstr>Lehrplan Sommersemester (1/2)</vt:lpstr>
      <vt:lpstr>Lehrplan Sommersemester (2/2)</vt:lpstr>
      <vt:lpstr>Lehrstoffverteilung</vt:lpstr>
      <vt:lpstr>Eure Erwartungen in Projektmanagement?</vt:lpstr>
      <vt:lpstr>Leistungsbeurteilung</vt:lpstr>
      <vt:lpstr>Wiederholung 3. Jahrgang (1/2)</vt:lpstr>
      <vt:lpstr>Wiederholung 3. Jahrgang (2/2)</vt:lpstr>
      <vt:lpstr>Nächste wichtige Termine</vt:lpstr>
      <vt:lpstr>Unterrichtsfeie Tage im SJ 2023/24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Titel eingeben, wenn  möglich zweizeilig.</dc:title>
  <dc:creator>Joseph</dc:creator>
  <cp:lastModifiedBy>Luegbauer Patrick</cp:lastModifiedBy>
  <cp:revision>105</cp:revision>
  <dcterms:created xsi:type="dcterms:W3CDTF">2012-08-23T09:27:08Z</dcterms:created>
  <dcterms:modified xsi:type="dcterms:W3CDTF">2023-09-11T08:22:47Z</dcterms:modified>
</cp:coreProperties>
</file>