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2" r:id="rId3"/>
    <p:sldId id="263" r:id="rId4"/>
    <p:sldId id="265" r:id="rId5"/>
    <p:sldId id="264" r:id="rId6"/>
    <p:sldId id="266" r:id="rId7"/>
    <p:sldId id="267" r:id="rId8"/>
    <p:sldId id="268" r:id="rId9"/>
    <p:sldId id="275" r:id="rId10"/>
    <p:sldId id="276" r:id="rId11"/>
    <p:sldId id="277" r:id="rId12"/>
    <p:sldId id="278" r:id="rId13"/>
    <p:sldId id="284" r:id="rId14"/>
    <p:sldId id="280" r:id="rId15"/>
    <p:sldId id="269" r:id="rId16"/>
    <p:sldId id="270" r:id="rId17"/>
    <p:sldId id="272" r:id="rId18"/>
    <p:sldId id="290" r:id="rId19"/>
    <p:sldId id="283" r:id="rId20"/>
    <p:sldId id="273" r:id="rId21"/>
    <p:sldId id="274" r:id="rId22"/>
    <p:sldId id="281" r:id="rId23"/>
    <p:sldId id="282" r:id="rId2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9342E-56F0-4A77-B925-CEC8BDD00B9E}" v="26" dt="2023-10-01T21:29:37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Designformatvorlage 1 - Akz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07" autoAdjust="0"/>
    <p:restoredTop sz="76942" autoAdjust="0"/>
  </p:normalViewPr>
  <p:slideViewPr>
    <p:cSldViewPr>
      <p:cViewPr varScale="1">
        <p:scale>
          <a:sx n="63" d="100"/>
          <a:sy n="63" d="100"/>
        </p:scale>
        <p:origin x="1445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54A4F-A4E4-40BF-9BE3-1E504D5EA7C9}" type="datetimeFigureOut">
              <a:rPr lang="de-AT" smtClean="0"/>
              <a:pPr/>
              <a:t>02.10.2023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39DEC-446C-4858-9209-F401F56B8732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74958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!!! Daten können und dürfen nach der Speicherung nicht mehr bearbeitet werden !!! Daten für </a:t>
            </a:r>
            <a:r>
              <a:rPr lang="de-DE" dirty="0" err="1"/>
              <a:t>zB</a:t>
            </a:r>
            <a:r>
              <a:rPr lang="de-DE" dirty="0"/>
              <a:t> Finanzamt (FMA)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2865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Möglichkeit von Dunkelbuchungen: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Rechnung wird automatisch erkannt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System gibt eine Überweisung in Auftrag (wird </a:t>
            </a:r>
            <a:r>
              <a:rPr lang="de-DE" dirty="0" err="1"/>
              <a:t>zB</a:t>
            </a:r>
            <a:r>
              <a:rPr lang="de-DE" dirty="0"/>
              <a:t> auch SKONTO abgezogen)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Ohne menschlichen Sachbearbeiter ?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NEIN!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dirty="0"/>
              <a:t>Überweisungen werden üblicherweise kontrolliert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6978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OCR … Optional Character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Recognition</a:t>
            </a:r>
            <a:endParaRPr lang="de-DE" dirty="0"/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* Optische Zeichenerkennung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* Texterkennung aus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zB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Bildern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39DEC-446C-4858-9209-F401F56B8732}" type="slidenum">
              <a:rPr lang="de-AT" smtClean="0"/>
              <a:pPr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421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69776" y="2420888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67544" y="4079503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539552" y="3935487"/>
            <a:ext cx="763284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8B4AB-0B29-4AA1-9D67-7D2CB9939338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1268760"/>
            <a:ext cx="2057400" cy="4857403"/>
          </a:xfrm>
        </p:spPr>
        <p:txBody>
          <a:bodyPr vert="eaVert"/>
          <a:lstStyle/>
          <a:p>
            <a:r>
              <a:rPr lang="de-DE"/>
              <a:t>Titel durch Klicken hinzufügen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1268760"/>
            <a:ext cx="6019800" cy="4857403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FBA7-4585-43F6-87EA-A90A040444BB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7544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67544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EBAF6-10BC-4B29-9E55-E8B5D9F1CF88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2492896"/>
            <a:ext cx="4038600" cy="363326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88E7C-A1BA-476E-99A9-4188BBFADE1F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285182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924944"/>
            <a:ext cx="4040188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2285182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Textmasterformate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924944"/>
            <a:ext cx="4041775" cy="320121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4E69-4B9A-4012-ABF4-65A1FCF9472D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8EC2-567B-4FCE-9898-DB6E83EF42F6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CD65-3578-4361-89F7-2C36FFA00FCE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04281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052736"/>
            <a:ext cx="5111750" cy="507342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2276872"/>
            <a:ext cx="3008313" cy="384929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FF7D5-93F3-4DC8-B722-E37313A89C03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124744"/>
            <a:ext cx="5486400" cy="360283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09A86-D0F5-42C4-A006-A6C211361FF4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20588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492896"/>
            <a:ext cx="8229600" cy="3633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EBD0FC2-520C-446A-91D6-48EB29BAAB9F}" type="datetime1">
              <a:rPr lang="de-DE" smtClean="0"/>
              <a:pPr/>
              <a:t>02.10.2023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5202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903BC3-5D45-28F4-BD72-F8DAC49401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Dokumentenmanagement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4403B-8C0C-055F-57F0-D2DB17F3F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ITP2</a:t>
            </a:r>
          </a:p>
          <a:p>
            <a:r>
              <a:rPr lang="de-DE" dirty="0"/>
              <a:t>	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E83151-80A3-FAE6-10D9-DB05065A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BD3E7-F241-4F3F-86F6-0C4413A1A99B}" type="datetime1">
              <a:rPr lang="de-DE" smtClean="0"/>
              <a:pPr/>
              <a:t>02.10.2023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6AFB381-0F6B-7572-ECC3-71B45375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3529D6-1B92-F45E-1BCB-28B42637E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469525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519EC7-2159-F886-9520-86BCBDF7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18077F-E763-3DF2-D480-78E2E702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Papierdokumente via Scan</a:t>
            </a:r>
          </a:p>
          <a:p>
            <a:r>
              <a:rPr lang="de-DE" dirty="0"/>
              <a:t>Mails, Dokumente über Input-Schnittstelle via Trigger</a:t>
            </a:r>
          </a:p>
          <a:p>
            <a:r>
              <a:rPr lang="de-DE" dirty="0"/>
              <a:t>Sortierung und Ablage manuell/automatisch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C7EDC0-0E12-3996-CACF-B2FDAB3B9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BA2150-522F-D7BF-EF28-1020A42C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6D16F4-D179-120B-CBD2-2073F43C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6630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52AA0-55AC-ED6C-D1B6-60BCE4807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6672F-25CD-0965-95F7-86F09FB8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Dokumente müssen weitergeleitet werden an die „richtige Stelle“</a:t>
            </a:r>
          </a:p>
          <a:p>
            <a:pPr lvl="1"/>
            <a:r>
              <a:rPr lang="de-DE" dirty="0"/>
              <a:t>Rechnungen an die Buchhaltung</a:t>
            </a:r>
          </a:p>
          <a:p>
            <a:pPr lvl="1"/>
            <a:r>
              <a:rPr lang="de-DE" dirty="0"/>
              <a:t>Lieferscheine an die Logistik</a:t>
            </a:r>
          </a:p>
          <a:p>
            <a:pPr lvl="1"/>
            <a:r>
              <a:rPr lang="de-DE" dirty="0"/>
              <a:t>Angebote an den Key-Accounter</a:t>
            </a:r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0694FA-8518-96DC-8094-652CDB5D0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EFE9C3-9DA3-5694-E8A0-3E5545A9C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B90F0-4FC3-988D-FE7F-27299375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6006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23D4BC-5C2D-BEB2-B218-22FB602C8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205880"/>
            <a:ext cx="8784976" cy="1143000"/>
          </a:xfrm>
        </p:spPr>
        <p:txBody>
          <a:bodyPr/>
          <a:lstStyle/>
          <a:p>
            <a:r>
              <a:rPr lang="de-DE" dirty="0"/>
              <a:t>Bearbeitung, Prüfung und Archivierung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9B8C2-5C6D-74AF-8476-0415141F5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Nachvollziehbarkeit der Dokumente (Versionierung)</a:t>
            </a:r>
          </a:p>
          <a:p>
            <a:endParaRPr lang="de-DE" dirty="0"/>
          </a:p>
          <a:p>
            <a:r>
              <a:rPr lang="de-DE" dirty="0"/>
              <a:t>Archivierung</a:t>
            </a:r>
          </a:p>
          <a:p>
            <a:pPr lvl="1"/>
            <a:r>
              <a:rPr lang="de-DE" dirty="0"/>
              <a:t>Gesetzlich</a:t>
            </a:r>
          </a:p>
          <a:p>
            <a:pPr lvl="1"/>
            <a:r>
              <a:rPr lang="de-DE" dirty="0"/>
              <a:t>Unternehmensinteressen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A75FBC-4CB7-A34B-BEB1-8A7DCE20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26517-0568-8CF6-8FC8-8072D4DA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640F69-4078-1767-85C0-32669A61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758119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7C5C-0E71-01B3-CBBD-04D72E0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" y="980728"/>
            <a:ext cx="8229600" cy="1143000"/>
          </a:xfrm>
        </p:spPr>
        <p:txBody>
          <a:bodyPr/>
          <a:lstStyle/>
          <a:p>
            <a:r>
              <a:rPr lang="de-DE" dirty="0"/>
              <a:t>Revisionssichere Speicherung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2A904-37AA-8963-FB8D-887435D1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F30A0-D66E-4418-C308-340BF921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4A6E6-1D57-5A6D-055F-960E6581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image01.png">
            <a:extLst>
              <a:ext uri="{FF2B5EF4-FFF2-40B4-BE49-F238E27FC236}">
                <a16:creationId xmlns:a16="http://schemas.microsoft.com/office/drawing/2014/main" id="{AFBC11B7-4810-160D-9FF8-622043C8565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310431" y="2149489"/>
            <a:ext cx="8376369" cy="408782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3259855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E311D-1C4A-3F04-842C-8139B1AE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Löschen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067752-AA7F-352A-EBF4-7A4C264CD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363272" cy="3633267"/>
          </a:xfrm>
        </p:spPr>
        <p:txBody>
          <a:bodyPr/>
          <a:lstStyle/>
          <a:p>
            <a:r>
              <a:rPr lang="de-DE" dirty="0"/>
              <a:t>Aufbewahrungspflichten</a:t>
            </a:r>
          </a:p>
          <a:p>
            <a:pPr lvl="1"/>
            <a:r>
              <a:rPr lang="de-DE" dirty="0"/>
              <a:t>Belege, Bilanzen, Jahresabschlüsse</a:t>
            </a:r>
          </a:p>
          <a:p>
            <a:r>
              <a:rPr lang="de-DE" dirty="0"/>
              <a:t>Löschungsfristen </a:t>
            </a:r>
          </a:p>
          <a:p>
            <a:pPr lvl="1"/>
            <a:r>
              <a:rPr lang="de-DE" dirty="0"/>
              <a:t>Bewerbungen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87C8A-DF47-A9A5-AB4E-B773F4A75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8B7FD-62F7-0A54-FFEC-C3B1EF51E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11BE0-1172-C581-AFA9-A9A43AB9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203079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C7F66-BF66-331B-7C2E-BF77DB4B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Digitalisiertes DM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3798AE-7E5D-CD4B-B129-9C520CABF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2492896"/>
            <a:ext cx="8496944" cy="3888432"/>
          </a:xfrm>
        </p:spPr>
        <p:txBody>
          <a:bodyPr>
            <a:normAutofit fontScale="92500" lnSpcReduction="20000"/>
          </a:bodyPr>
          <a:lstStyle/>
          <a:p>
            <a:r>
              <a:rPr lang="de-DE" dirty="0"/>
              <a:t>Zu Beginn hoher Aufwand</a:t>
            </a:r>
          </a:p>
          <a:p>
            <a:pPr lvl="1"/>
            <a:r>
              <a:rPr lang="de-DE" dirty="0"/>
              <a:t>Kosten, Erfahrung, Infrastruktur</a:t>
            </a:r>
          </a:p>
          <a:p>
            <a:r>
              <a:rPr lang="de-DE" dirty="0"/>
              <a:t>ECM (Enterprise-Content-Management)</a:t>
            </a:r>
          </a:p>
          <a:p>
            <a:pPr lvl="1"/>
            <a:r>
              <a:rPr lang="de-DE" dirty="0"/>
              <a:t>Zusammenführung von Informationen (strukturiert, schwachstrukturiert, unstrukturiert)</a:t>
            </a:r>
          </a:p>
          <a:p>
            <a:pPr lvl="1"/>
            <a:r>
              <a:rPr lang="de-DE" dirty="0"/>
              <a:t>Strategien und Methoden zur</a:t>
            </a:r>
          </a:p>
          <a:p>
            <a:pPr lvl="2"/>
            <a:r>
              <a:rPr lang="de-DE" dirty="0"/>
              <a:t>Erfassung, Verwaltung, Speicherung und Bereitstellung von Inhalten</a:t>
            </a:r>
          </a:p>
          <a:p>
            <a:r>
              <a:rPr lang="de-DE" dirty="0"/>
              <a:t>Ziel: Unterstützung der organisatorischen Prozesse in Unternehmen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A1FD63-398C-756C-FFB4-9B95A33E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A326AE-8E2A-DDA7-2E80-3F2DB2B4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3C5BCC-8D77-3DC0-A658-87FC9F79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87958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9558A-1CFC-D07D-BCEB-2BCCF021C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DM-Systeme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4D035-71C4-8070-9C1E-5B184E9EA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435280" cy="3633267"/>
          </a:xfrm>
        </p:spPr>
        <p:txBody>
          <a:bodyPr>
            <a:normAutofit/>
          </a:bodyPr>
          <a:lstStyle/>
          <a:p>
            <a:r>
              <a:rPr lang="de-DE" b="1" dirty="0"/>
              <a:t>Erfassung </a:t>
            </a:r>
            <a:r>
              <a:rPr lang="de-DE" b="1" dirty="0">
                <a:sym typeface="Wingdings" panose="05000000000000000000" pitchFamily="2" charset="2"/>
              </a:rPr>
              <a:t> Verwaltung  Speicherung  Ausgabe (löschen und archivieren) von Dokumenten </a:t>
            </a:r>
          </a:p>
          <a:p>
            <a:r>
              <a:rPr lang="de-DE" dirty="0">
                <a:sym typeface="Wingdings" panose="05000000000000000000" pitchFamily="2" charset="2"/>
              </a:rPr>
              <a:t>Suchfunktionen</a:t>
            </a:r>
          </a:p>
          <a:p>
            <a:r>
              <a:rPr lang="de-DE" dirty="0">
                <a:sym typeface="Wingdings" panose="05000000000000000000" pitchFamily="2" charset="2"/>
              </a:rPr>
              <a:t>Freigaben / Workflow</a:t>
            </a:r>
          </a:p>
          <a:p>
            <a:r>
              <a:rPr lang="de-DE" dirty="0" err="1">
                <a:sym typeface="Wingdings" panose="05000000000000000000" pitchFamily="2" charset="2"/>
              </a:rPr>
              <a:t>Collaboration</a:t>
            </a:r>
            <a:endParaRPr lang="de-DE" dirty="0">
              <a:sym typeface="Wingdings" panose="05000000000000000000" pitchFamily="2" charset="2"/>
            </a:endParaRP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950C1F-1F3C-27E4-DA00-A295246E1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71F09A-4CD7-6DF3-C850-A09450C7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D988DF-528B-4CF8-3777-0B976844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0113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EAEE9-4426-2751-CC9C-7E799826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Vorteile von DM-Systeme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74165-F8F4-5A59-9FD1-078DD354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435280" cy="3633267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Informationen schnell abrufbar</a:t>
            </a:r>
          </a:p>
          <a:p>
            <a:r>
              <a:rPr lang="de-DE" dirty="0"/>
              <a:t>Ortsunabhängig</a:t>
            </a:r>
          </a:p>
          <a:p>
            <a:r>
              <a:rPr lang="de-DE" dirty="0"/>
              <a:t>Zentrale Stelle</a:t>
            </a:r>
          </a:p>
          <a:p>
            <a:r>
              <a:rPr lang="de-DE" dirty="0"/>
              <a:t>Einhaltung von Gesetzen und Richtlinien</a:t>
            </a:r>
          </a:p>
          <a:p>
            <a:r>
              <a:rPr lang="de-DE" dirty="0"/>
              <a:t>Einfache Zusammenarbeit</a:t>
            </a:r>
          </a:p>
          <a:p>
            <a:r>
              <a:rPr lang="de-DE" dirty="0"/>
              <a:t>Automatisierung, Prozessoptimierung</a:t>
            </a:r>
          </a:p>
          <a:p>
            <a:r>
              <a:rPr lang="de-DE" dirty="0"/>
              <a:t>Transparenz, Versionierung, Datensuche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1E81C-B332-D1FD-1E79-7325307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6B6F3-297D-EBF6-D213-240110C0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EA447-EB11-1AEF-A9ED-42662303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36795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BEAEE9-4426-2751-CC9C-7E799826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Nachteile von DM-Systeme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774165-F8F4-5A59-9FD1-078DD354C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492896"/>
            <a:ext cx="8435280" cy="36332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dirty="0"/>
              <a:t>Sicherheit (Hackerangriffe)</a:t>
            </a:r>
          </a:p>
          <a:p>
            <a:pPr>
              <a:lnSpc>
                <a:spcPct val="150000"/>
              </a:lnSpc>
            </a:pPr>
            <a:r>
              <a:rPr lang="de-DE" dirty="0"/>
              <a:t>Kosten (Einführung, Wartung)</a:t>
            </a:r>
          </a:p>
          <a:p>
            <a:pPr>
              <a:lnSpc>
                <a:spcPct val="150000"/>
              </a:lnSpc>
            </a:pPr>
            <a:r>
              <a:rPr lang="de-DE" dirty="0"/>
              <a:t>Komplexität</a:t>
            </a:r>
          </a:p>
          <a:p>
            <a:pPr>
              <a:lnSpc>
                <a:spcPct val="150000"/>
              </a:lnSpc>
            </a:pPr>
            <a:r>
              <a:rPr lang="de-DE" dirty="0"/>
              <a:t>Schulungsaufwand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21E81C-B332-D1FD-1E79-7325307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C6B6F3-297D-EBF6-D213-240110C0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7EA447-EB11-1AEF-A9ED-42662303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27874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07C5C-0E71-01B3-CBBD-04D72E0A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38" y="692696"/>
            <a:ext cx="8229600" cy="1143000"/>
          </a:xfrm>
        </p:spPr>
        <p:txBody>
          <a:bodyPr/>
          <a:lstStyle/>
          <a:p>
            <a:r>
              <a:rPr lang="de-DE" dirty="0"/>
              <a:t>Digitale Aktenablage (VT/NT)</a:t>
            </a:r>
          </a:p>
        </p:txBody>
      </p:sp>
      <p:graphicFrame>
        <p:nvGraphicFramePr>
          <p:cNvPr id="7" name="Tabelle 7">
            <a:extLst>
              <a:ext uri="{FF2B5EF4-FFF2-40B4-BE49-F238E27FC236}">
                <a16:creationId xmlns:a16="http://schemas.microsoft.com/office/drawing/2014/main" id="{AD27818E-58FF-0BAC-3ECE-650E48D049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23528" y="1700808"/>
          <a:ext cx="8229600" cy="429768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01441470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253780418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Nachteile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879505"/>
                  </a:ext>
                </a:extLst>
              </a:tr>
              <a:tr h="784211">
                <a:tc>
                  <a:txBody>
                    <a:bodyPr/>
                    <a:lstStyle/>
                    <a:p>
                      <a:r>
                        <a:rPr lang="de-DE" sz="2400" dirty="0"/>
                        <a:t>Zentrale Speicherung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Sicherheit (Hackerangriffe)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54563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r>
                        <a:rPr lang="de-DE" sz="2400" dirty="0"/>
                        <a:t>Zugriffsverwaltung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dirty="0"/>
                        <a:t>Schulungsaufwand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26101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r>
                        <a:rPr lang="de-DE" sz="2400" dirty="0"/>
                        <a:t>Datenaufbereitung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971954"/>
                  </a:ext>
                </a:extLst>
              </a:tr>
              <a:tr h="1132750">
                <a:tc>
                  <a:txBody>
                    <a:bodyPr/>
                    <a:lstStyle/>
                    <a:p>
                      <a:r>
                        <a:rPr lang="de-DE" sz="2400" dirty="0"/>
                        <a:t>Datensuche (Suche nach Schlagwörtern, …)</a:t>
                      </a:r>
                    </a:p>
                    <a:p>
                      <a:r>
                        <a:rPr lang="de-DE" sz="2400" dirty="0"/>
                        <a:t>OCR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173275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r>
                        <a:rPr lang="de-DE" sz="2400" dirty="0"/>
                        <a:t>Datenanalyse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15992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r>
                        <a:rPr lang="de-DE" sz="2400" dirty="0"/>
                        <a:t>Platzersparnis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21115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92A904-37AA-8963-FB8D-887435D1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FF30A0-D66E-4418-C308-340BF921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84A6E6-1D57-5A6D-055F-960E6581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5797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8A2C8-FA96-D77E-E991-432D45A83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05880"/>
            <a:ext cx="8507288" cy="1143000"/>
          </a:xfrm>
        </p:spPr>
        <p:txBody>
          <a:bodyPr/>
          <a:lstStyle/>
          <a:p>
            <a:r>
              <a:rPr lang="de-DE" dirty="0"/>
              <a:t>Was kann digitale Aktenablage sein?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81DEDC-2CE4-7DED-F368-152FB96B0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Dd</a:t>
            </a:r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D141E-2152-6E34-E891-C2A29760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D82E9F-7E33-F2E5-662E-4D28FD96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89563A-BF13-F579-8EFD-70213E4C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image00.png">
            <a:extLst>
              <a:ext uri="{FF2B5EF4-FFF2-40B4-BE49-F238E27FC236}">
                <a16:creationId xmlns:a16="http://schemas.microsoft.com/office/drawing/2014/main" id="{9E54F39D-1298-B9F9-AC43-060D552DD99E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2395583"/>
            <a:ext cx="9124335" cy="395116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622982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33511D-7F58-02C4-0C32-55807F11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Geeignete DM-Software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27346-C9B2-651A-CE40-76CC65111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Freie Anbieter:</a:t>
            </a:r>
          </a:p>
          <a:p>
            <a:pPr lvl="1"/>
            <a:r>
              <a:rPr lang="de-DE" dirty="0"/>
              <a:t>Alfresco (Cloudbasiert)</a:t>
            </a:r>
          </a:p>
          <a:p>
            <a:pPr lvl="1"/>
            <a:r>
              <a:rPr lang="de-DE" dirty="0"/>
              <a:t>Bitfarm-Archiv</a:t>
            </a:r>
          </a:p>
          <a:p>
            <a:pPr lvl="1"/>
            <a:r>
              <a:rPr lang="de-DE" dirty="0"/>
              <a:t>Open-</a:t>
            </a:r>
            <a:r>
              <a:rPr lang="de-DE" dirty="0" err="1"/>
              <a:t>Xchange</a:t>
            </a:r>
            <a:endParaRPr lang="de-DE" dirty="0"/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4077A2-F903-76E0-7486-849BF447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A149B-6B5C-CBEF-D041-1051DFB9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6E6F8E-1E72-C51B-C6EE-1538D0CD1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50979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B4F90-4990-EEF8-B5B5-E21F79FA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Geeignete DM-Software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DA37AB-12AF-7B38-D187-D455E850B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Kostenpflichtige Anbieter:</a:t>
            </a:r>
          </a:p>
          <a:p>
            <a:pPr lvl="1"/>
            <a:r>
              <a:rPr lang="de-DE" dirty="0"/>
              <a:t>ELO Office</a:t>
            </a:r>
          </a:p>
          <a:p>
            <a:pPr lvl="1"/>
            <a:r>
              <a:rPr lang="de-DE" dirty="0" err="1"/>
              <a:t>DokuWare</a:t>
            </a:r>
            <a:endParaRPr lang="de-DE" dirty="0"/>
          </a:p>
          <a:p>
            <a:pPr lvl="1"/>
            <a:r>
              <a:rPr lang="de-DE" dirty="0" err="1"/>
              <a:t>Proxess</a:t>
            </a:r>
            <a:endParaRPr lang="de-DE" dirty="0"/>
          </a:p>
          <a:p>
            <a:pPr lvl="1"/>
            <a:r>
              <a:rPr lang="de-DE" dirty="0" err="1"/>
              <a:t>ecoDMS</a:t>
            </a:r>
            <a:endParaRPr lang="de-DE" dirty="0"/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BED77D-68EC-C2A0-A30C-12C47A676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6F9AF2-7CEF-7729-08C8-E140CB505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395934-6BEB-4B73-CD6C-B80FD49C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52315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29711-6EF2-E31B-2274-562D28F6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DM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62710-FC0A-9A01-2442-BABCCC70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Eignung und Einsatz</a:t>
            </a:r>
          </a:p>
          <a:p>
            <a:r>
              <a:rPr lang="de-DE" dirty="0"/>
              <a:t>Vertrieb, Version, Informationen</a:t>
            </a:r>
          </a:p>
          <a:p>
            <a:r>
              <a:rPr lang="de-DE" dirty="0"/>
              <a:t>Lizenzmodell und Kosten (Folgekosten)</a:t>
            </a:r>
          </a:p>
          <a:p>
            <a:r>
              <a:rPr lang="de-DE" dirty="0"/>
              <a:t>Komponenten und Features</a:t>
            </a:r>
          </a:p>
          <a:p>
            <a:r>
              <a:rPr lang="de-DE" dirty="0"/>
              <a:t>Systemvoraussetzungen</a:t>
            </a:r>
          </a:p>
          <a:p>
            <a:r>
              <a:rPr lang="de-DE" dirty="0"/>
              <a:t>Konkurrenten?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F801B-6E19-65BA-AB8A-70612E4E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979CF-8BDE-CFA3-3C14-B709E7A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7EBA3-50D9-6960-5930-703B29EE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8822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29711-6EF2-E31B-2274-562D28F61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Analyse von DM Software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D62710-FC0A-9A01-2442-BABCCC70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Weitere Eigenschaften (+, -)</a:t>
            </a:r>
          </a:p>
          <a:p>
            <a:r>
              <a:rPr lang="de-DE" dirty="0"/>
              <a:t>Schnittstellen zu Programmen</a:t>
            </a:r>
          </a:p>
          <a:p>
            <a:r>
              <a:rPr lang="de-DE" dirty="0"/>
              <a:t>Verfahren </a:t>
            </a:r>
          </a:p>
          <a:p>
            <a:pPr lvl="1"/>
            <a:r>
              <a:rPr lang="de-DE" dirty="0"/>
              <a:t>Ablage, Speichern, Verwalten</a:t>
            </a:r>
          </a:p>
          <a:p>
            <a:r>
              <a:rPr lang="de-DE" dirty="0"/>
              <a:t>Offline Bedienbarkeit</a:t>
            </a:r>
          </a:p>
          <a:p>
            <a:r>
              <a:rPr lang="de-DE" dirty="0"/>
              <a:t>Backup Möglichkeiten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F801B-6E19-65BA-AB8A-70612E4EF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979CF-8BDE-CFA3-3C14-B709E7A59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A7EBA3-50D9-6960-5930-703B29EE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44072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D3DBF-47DE-E7BB-F337-8C50423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Dokumentenmanagement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3553C-B283-C6B3-A29A-98EF8037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Zusammenspiel und Abhängigkeit von</a:t>
            </a:r>
          </a:p>
          <a:p>
            <a:pPr lvl="1"/>
            <a:r>
              <a:rPr lang="de-DE" dirty="0"/>
              <a:t>Bürokommunikation</a:t>
            </a:r>
          </a:p>
          <a:p>
            <a:pPr lvl="1"/>
            <a:r>
              <a:rPr lang="de-DE" dirty="0"/>
              <a:t>Scannen</a:t>
            </a:r>
          </a:p>
          <a:p>
            <a:pPr lvl="1"/>
            <a:r>
              <a:rPr lang="de-DE" dirty="0"/>
              <a:t>Arbeitsabläufe verwalten</a:t>
            </a:r>
          </a:p>
          <a:p>
            <a:pPr lvl="1"/>
            <a:r>
              <a:rPr lang="de-DE" dirty="0"/>
              <a:t>Elektronische Verwaltung (Ordnerstrukturen)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FF84D-412E-B8CB-EB53-E9C2B8CD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08032-0883-1A1A-4EED-73097145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F369F-C506-B530-788A-CA5DBD37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85609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7D3DBF-47DE-E7BB-F337-8C504234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Dokumentenmanagement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3553C-B283-C6B3-A29A-98EF8037E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Datenbankgestützte Verwaltung elektronischer Dokumente inkl. Versionierung</a:t>
            </a:r>
          </a:p>
          <a:p>
            <a:r>
              <a:rPr lang="de-DE" dirty="0">
                <a:sym typeface="Wingdings" panose="05000000000000000000" pitchFamily="2" charset="2"/>
              </a:rPr>
              <a:t>Metadaten (Autor, Erstellungsdatum, Änderungsdatum, Inhaber)</a:t>
            </a:r>
          </a:p>
          <a:p>
            <a:r>
              <a:rPr lang="de-DE" dirty="0">
                <a:sym typeface="Wingdings" panose="05000000000000000000" pitchFamily="2" charset="2"/>
              </a:rPr>
              <a:t>Vorteile: effizientere Suchen, Analysen und Abfragen  Softwaresystem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4FF84D-412E-B8CB-EB53-E9C2B8CD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08032-0883-1A1A-4EED-730971459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1F369F-C506-B530-788A-CA5DBD37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75915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D3DC-535C-F338-0B40-859F4551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 (1/2)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B70C2-E2D5-AA8B-E665-D5ACC170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„papiergebundenes Schriftgut“</a:t>
            </a:r>
          </a:p>
          <a:p>
            <a:r>
              <a:rPr lang="de-DE" dirty="0"/>
              <a:t>„Schriftstücke mit hoher inhaltlicher Qualität und rechtlicher Bedeutung“ </a:t>
            </a:r>
          </a:p>
          <a:p>
            <a:r>
              <a:rPr lang="de-DE" dirty="0"/>
              <a:t>Echtheit von Dokumenten?</a:t>
            </a:r>
          </a:p>
          <a:p>
            <a:pPr lvl="1"/>
            <a:r>
              <a:rPr lang="de-DE" dirty="0"/>
              <a:t>Scan (Wasserzeichen)</a:t>
            </a:r>
          </a:p>
          <a:p>
            <a:pPr lvl="1"/>
            <a:r>
              <a:rPr lang="de-DE" dirty="0"/>
              <a:t>Digitale Signatur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CC89E-6309-02A4-78BF-2C786F5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F98F5-BA42-6AEF-6D78-34E664BB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D3938-4877-EA7B-A92C-971B338A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8286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89D3DC-535C-F338-0B40-859F4551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Dokument (2/2)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DB70C2-E2D5-AA8B-E665-D5ACC170E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/>
              <a:t>Wie gelangt ein Dokument/Datei in ein DM?</a:t>
            </a:r>
          </a:p>
          <a:p>
            <a:pPr lvl="1"/>
            <a:r>
              <a:rPr lang="de-DE" dirty="0"/>
              <a:t>selbsterzeugte Dateien/Datensätze vom System (z.B.: Zugriffslogs)</a:t>
            </a:r>
          </a:p>
          <a:p>
            <a:r>
              <a:rPr lang="de-DE" dirty="0"/>
              <a:t>Arten/Formen von Dokumenten</a:t>
            </a:r>
          </a:p>
          <a:p>
            <a:pPr lvl="1"/>
            <a:r>
              <a:rPr lang="de-DE" dirty="0"/>
              <a:t>Dateien, Datensätze</a:t>
            </a:r>
          </a:p>
          <a:p>
            <a:pPr lvl="1"/>
            <a:r>
              <a:rPr lang="de-DE" dirty="0"/>
              <a:t>Analog in digitales Format konvertierte Objekte (Videofilme inkl. Ton)</a:t>
            </a:r>
          </a:p>
          <a:p>
            <a:pPr lvl="1"/>
            <a:r>
              <a:rPr lang="de-DE" dirty="0"/>
              <a:t>COLD (Computer Output </a:t>
            </a:r>
            <a:r>
              <a:rPr lang="de-DE" dirty="0" err="1"/>
              <a:t>to</a:t>
            </a:r>
            <a:r>
              <a:rPr lang="de-DE" dirty="0"/>
              <a:t> Laser Disk)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1CC89E-6309-02A4-78BF-2C786F5A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5F98F5-BA42-6AEF-6D78-34E664BB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D3938-4877-EA7B-A92C-971B338A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0245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8AF6F0-8B52-2D56-DE1A-DCB9EE96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Digitales Dokument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EDC725-1A77-454E-1A54-87B585C7D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Alle Arten von</a:t>
            </a:r>
          </a:p>
          <a:p>
            <a:pPr lvl="1"/>
            <a:r>
              <a:rPr lang="de-DE" dirty="0"/>
              <a:t>schwach- und unstrukturierten Informationen in einem geschlossenen System (Mail, Fax, Scan)</a:t>
            </a:r>
          </a:p>
          <a:p>
            <a:r>
              <a:rPr lang="de-DE" dirty="0"/>
              <a:t>Dateien aus</a:t>
            </a:r>
          </a:p>
          <a:p>
            <a:pPr lvl="1"/>
            <a:r>
              <a:rPr lang="de-DE" dirty="0"/>
              <a:t>Textverarbeitungsprogrammen</a:t>
            </a:r>
          </a:p>
          <a:p>
            <a:pPr lvl="1"/>
            <a:r>
              <a:rPr lang="de-DE" dirty="0"/>
              <a:t>Datenbankauszug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D9C825-E8B1-9B93-621C-8860C2D1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84739D-F227-6431-C949-DE6E21EE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2E0864-EB89-BFFA-E7C9-D8A6EFF1C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570548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7A0FD7-4BF8-97B5-AF1A-58865A78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Betriebswirtschaftliche Perspektive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27C86-7F33-5FFA-71D0-826E0CA00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Strukturiert</a:t>
            </a:r>
          </a:p>
          <a:p>
            <a:r>
              <a:rPr lang="de-DE" dirty="0"/>
              <a:t>Wiederauffindbar</a:t>
            </a:r>
          </a:p>
          <a:p>
            <a:r>
              <a:rPr lang="de-DE" dirty="0"/>
              <a:t>Gewährleistung zur Verfügbarkeit (langfristig </a:t>
            </a:r>
            <a:r>
              <a:rPr lang="de-DE" dirty="0">
                <a:sym typeface="Wingdings" panose="05000000000000000000" pitchFamily="2" charset="2"/>
              </a:rPr>
              <a:t> Archivierung</a:t>
            </a:r>
            <a:r>
              <a:rPr lang="de-DE" dirty="0"/>
              <a:t>)</a:t>
            </a:r>
          </a:p>
          <a:p>
            <a:r>
              <a:rPr lang="de-DE" dirty="0"/>
              <a:t>Verhinderung von Konflikten bzgl. Dokumentenständen (Versionen z.B.: GIT) </a:t>
            </a:r>
          </a:p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6B6A9B-5E82-B29F-2A4E-10B00EB1E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A4FE94-6546-3DAB-02EA-496946E27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34EE83-19CC-69EC-98E8-A29B02A0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242147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1128-C44B-39D4-69A4-582B4AA1E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84" y="401689"/>
            <a:ext cx="8229600" cy="1143000"/>
          </a:xfrm>
        </p:spPr>
        <p:txBody>
          <a:bodyPr/>
          <a:lstStyle/>
          <a:p>
            <a:r>
              <a:rPr lang="de-DE" dirty="0"/>
              <a:t>Funktion DMS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39E47F-23F8-FD8C-37EC-6D1BB55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9F79A-F249-482C-8034-25B2B46DA2A1}" type="datetime1">
              <a:rPr lang="de-DE" smtClean="0"/>
              <a:pPr/>
              <a:t>02.10.2023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5815C4-DB38-3523-C3BF-2FFA5F1F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AE84BD-587D-8CEA-4A32-FAD48F35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/>
          </a:p>
        </p:txBody>
      </p:sp>
      <p:pic>
        <p:nvPicPr>
          <p:cNvPr id="7" name="Inhaltsplatzhalter 6" descr="Dokumentenmanagementsystem">
            <a:extLst>
              <a:ext uri="{FF2B5EF4-FFF2-40B4-BE49-F238E27FC236}">
                <a16:creationId xmlns:a16="http://schemas.microsoft.com/office/drawing/2014/main" id="{7FF805B7-E525-9766-2200-A25D62037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7" b="7418"/>
          <a:stretch/>
        </p:blipFill>
        <p:spPr bwMode="auto">
          <a:xfrm>
            <a:off x="1331640" y="1232938"/>
            <a:ext cx="6768752" cy="52233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08289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Z-Design">
  <a:themeElements>
    <a:clrScheme name="HTL Pattern">
      <a:dk1>
        <a:sysClr val="windowText" lastClr="000000"/>
      </a:dk1>
      <a:lt1>
        <a:sysClr val="window" lastClr="FFFFFF"/>
      </a:lt1>
      <a:dk2>
        <a:srgbClr val="C00000"/>
      </a:dk2>
      <a:lt2>
        <a:srgbClr val="EEECE1"/>
      </a:lt2>
      <a:accent1>
        <a:srgbClr val="A22F24"/>
      </a:accent1>
      <a:accent2>
        <a:srgbClr val="FEB2FF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565FF"/>
      </a:hlink>
      <a:folHlink>
        <a:srgbClr val="B2A2C7"/>
      </a:folHlink>
    </a:clrScheme>
    <a:fontScheme name="Telesto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580</Words>
  <Application>Microsoft Office PowerPoint</Application>
  <PresentationFormat>Bildschirmpräsentation (4:3)</PresentationFormat>
  <Paragraphs>186</Paragraphs>
  <Slides>23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SZ-Design</vt:lpstr>
      <vt:lpstr>Dokumentenmanagement</vt:lpstr>
      <vt:lpstr>Was kann digitale Aktenablage sein?</vt:lpstr>
      <vt:lpstr>Dokumentenmanagement (1/2)</vt:lpstr>
      <vt:lpstr>Dokumentenmanagement (2/2)</vt:lpstr>
      <vt:lpstr>Dokument (1/2)</vt:lpstr>
      <vt:lpstr>Dokument (2/2)</vt:lpstr>
      <vt:lpstr>Digitales Dokument</vt:lpstr>
      <vt:lpstr>Betriebswirtschaftliche Perspektive</vt:lpstr>
      <vt:lpstr>Funktion DMS</vt:lpstr>
      <vt:lpstr>Erfassung</vt:lpstr>
      <vt:lpstr>Verteilung</vt:lpstr>
      <vt:lpstr>Bearbeitung, Prüfung und Archivierung</vt:lpstr>
      <vt:lpstr>Revisionssichere Speicherung</vt:lpstr>
      <vt:lpstr>Löschen</vt:lpstr>
      <vt:lpstr>Digitalisiertes DM</vt:lpstr>
      <vt:lpstr>Anforderungen DM-Systeme</vt:lpstr>
      <vt:lpstr>Vorteile von DM-Systeme</vt:lpstr>
      <vt:lpstr>Nachteile von DM-Systeme</vt:lpstr>
      <vt:lpstr>Digitale Aktenablage (VT/NT)</vt:lpstr>
      <vt:lpstr>Geeignete DM-Software (1/2)</vt:lpstr>
      <vt:lpstr>Geeignete DM-Software (2/2)</vt:lpstr>
      <vt:lpstr>Analyse von DM Software</vt:lpstr>
      <vt:lpstr>Analyse von DM 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Titel eingeben, wenn  möglich zweizeilig.</dc:title>
  <dc:creator>Joseph</dc:creator>
  <cp:lastModifiedBy>patrick.luegbauer@gmail.com</cp:lastModifiedBy>
  <cp:revision>117</cp:revision>
  <dcterms:created xsi:type="dcterms:W3CDTF">2012-08-23T09:27:08Z</dcterms:created>
  <dcterms:modified xsi:type="dcterms:W3CDTF">2023-10-02T20:47:50Z</dcterms:modified>
</cp:coreProperties>
</file>