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4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96" r:id="rId26"/>
    <p:sldId id="275" r:id="rId27"/>
    <p:sldId id="295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5" r:id="rId36"/>
    <p:sldId id="284" r:id="rId37"/>
    <p:sldId id="293" r:id="rId38"/>
    <p:sldId id="288" r:id="rId39"/>
    <p:sldId id="289" r:id="rId40"/>
    <p:sldId id="291" r:id="rId4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332" autoAdjust="0"/>
  </p:normalViewPr>
  <p:slideViewPr>
    <p:cSldViewPr snapToGrid="0">
      <p:cViewPr varScale="1">
        <p:scale>
          <a:sx n="42" d="100"/>
          <a:sy n="42" d="100"/>
        </p:scale>
        <p:origin x="2626" y="4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.luegbauer@gmail.com" userId="9783120efb7813f2" providerId="LiveId" clId="{87B5730F-FB36-4FF3-8E18-C2D2C3335A59}"/>
    <pc:docChg chg="modSld">
      <pc:chgData name="patrick.luegbauer@gmail.com" userId="9783120efb7813f2" providerId="LiveId" clId="{87B5730F-FB36-4FF3-8E18-C2D2C3335A59}" dt="2023-12-18T13:29:06.176" v="29" actId="20577"/>
      <pc:docMkLst>
        <pc:docMk/>
      </pc:docMkLst>
      <pc:sldChg chg="modNotesTx">
        <pc:chgData name="patrick.luegbauer@gmail.com" userId="9783120efb7813f2" providerId="LiveId" clId="{87B5730F-FB36-4FF3-8E18-C2D2C3335A59}" dt="2023-12-18T13:27:05.785" v="0" actId="20577"/>
        <pc:sldMkLst>
          <pc:docMk/>
          <pc:sldMk cId="0" sldId="257"/>
        </pc:sldMkLst>
      </pc:sldChg>
      <pc:sldChg chg="modNotesTx">
        <pc:chgData name="patrick.luegbauer@gmail.com" userId="9783120efb7813f2" providerId="LiveId" clId="{87B5730F-FB36-4FF3-8E18-C2D2C3335A59}" dt="2023-12-18T13:27:08.055" v="1" actId="20577"/>
        <pc:sldMkLst>
          <pc:docMk/>
          <pc:sldMk cId="0" sldId="258"/>
        </pc:sldMkLst>
      </pc:sldChg>
      <pc:sldChg chg="modNotesTx">
        <pc:chgData name="patrick.luegbauer@gmail.com" userId="9783120efb7813f2" providerId="LiveId" clId="{87B5730F-FB36-4FF3-8E18-C2D2C3335A59}" dt="2023-12-18T13:27:10.203" v="2" actId="20577"/>
        <pc:sldMkLst>
          <pc:docMk/>
          <pc:sldMk cId="0" sldId="259"/>
        </pc:sldMkLst>
      </pc:sldChg>
      <pc:sldChg chg="modNotesTx">
        <pc:chgData name="patrick.luegbauer@gmail.com" userId="9783120efb7813f2" providerId="LiveId" clId="{87B5730F-FB36-4FF3-8E18-C2D2C3335A59}" dt="2023-12-18T13:27:14.595" v="3" actId="20577"/>
        <pc:sldMkLst>
          <pc:docMk/>
          <pc:sldMk cId="0" sldId="260"/>
        </pc:sldMkLst>
      </pc:sldChg>
      <pc:sldChg chg="modNotesTx">
        <pc:chgData name="patrick.luegbauer@gmail.com" userId="9783120efb7813f2" providerId="LiveId" clId="{87B5730F-FB36-4FF3-8E18-C2D2C3335A59}" dt="2023-12-18T13:27:21.175" v="4" actId="20577"/>
        <pc:sldMkLst>
          <pc:docMk/>
          <pc:sldMk cId="0" sldId="261"/>
        </pc:sldMkLst>
      </pc:sldChg>
      <pc:sldChg chg="modNotesTx">
        <pc:chgData name="patrick.luegbauer@gmail.com" userId="9783120efb7813f2" providerId="LiveId" clId="{87B5730F-FB36-4FF3-8E18-C2D2C3335A59}" dt="2023-12-18T13:27:31.706" v="5" actId="20577"/>
        <pc:sldMkLst>
          <pc:docMk/>
          <pc:sldMk cId="0" sldId="263"/>
        </pc:sldMkLst>
      </pc:sldChg>
      <pc:sldChg chg="modNotesTx">
        <pc:chgData name="patrick.luegbauer@gmail.com" userId="9783120efb7813f2" providerId="LiveId" clId="{87B5730F-FB36-4FF3-8E18-C2D2C3335A59}" dt="2023-12-18T13:27:34.261" v="6" actId="20577"/>
        <pc:sldMkLst>
          <pc:docMk/>
          <pc:sldMk cId="0" sldId="264"/>
        </pc:sldMkLst>
      </pc:sldChg>
      <pc:sldChg chg="modNotesTx">
        <pc:chgData name="patrick.luegbauer@gmail.com" userId="9783120efb7813f2" providerId="LiveId" clId="{87B5730F-FB36-4FF3-8E18-C2D2C3335A59}" dt="2023-12-18T13:27:40.709" v="7" actId="20577"/>
        <pc:sldMkLst>
          <pc:docMk/>
          <pc:sldMk cId="0" sldId="265"/>
        </pc:sldMkLst>
      </pc:sldChg>
      <pc:sldChg chg="modNotesTx">
        <pc:chgData name="patrick.luegbauer@gmail.com" userId="9783120efb7813f2" providerId="LiveId" clId="{87B5730F-FB36-4FF3-8E18-C2D2C3335A59}" dt="2023-12-18T13:27:42.869" v="8" actId="20577"/>
        <pc:sldMkLst>
          <pc:docMk/>
          <pc:sldMk cId="0" sldId="266"/>
        </pc:sldMkLst>
      </pc:sldChg>
      <pc:sldChg chg="modNotesTx">
        <pc:chgData name="patrick.luegbauer@gmail.com" userId="9783120efb7813f2" providerId="LiveId" clId="{87B5730F-FB36-4FF3-8E18-C2D2C3335A59}" dt="2023-12-18T13:27:45.886" v="10" actId="20577"/>
        <pc:sldMkLst>
          <pc:docMk/>
          <pc:sldMk cId="0" sldId="267"/>
        </pc:sldMkLst>
      </pc:sldChg>
      <pc:sldChg chg="modNotesTx">
        <pc:chgData name="patrick.luegbauer@gmail.com" userId="9783120efb7813f2" providerId="LiveId" clId="{87B5730F-FB36-4FF3-8E18-C2D2C3335A59}" dt="2023-12-18T13:27:49.341" v="11" actId="20577"/>
        <pc:sldMkLst>
          <pc:docMk/>
          <pc:sldMk cId="0" sldId="268"/>
        </pc:sldMkLst>
      </pc:sldChg>
      <pc:sldChg chg="modNotesTx">
        <pc:chgData name="patrick.luegbauer@gmail.com" userId="9783120efb7813f2" providerId="LiveId" clId="{87B5730F-FB36-4FF3-8E18-C2D2C3335A59}" dt="2023-12-18T13:27:53.564" v="12" actId="20577"/>
        <pc:sldMkLst>
          <pc:docMk/>
          <pc:sldMk cId="0" sldId="270"/>
        </pc:sldMkLst>
      </pc:sldChg>
      <pc:sldChg chg="modNotesTx">
        <pc:chgData name="patrick.luegbauer@gmail.com" userId="9783120efb7813f2" providerId="LiveId" clId="{87B5730F-FB36-4FF3-8E18-C2D2C3335A59}" dt="2023-12-18T13:27:58.908" v="13" actId="20577"/>
        <pc:sldMkLst>
          <pc:docMk/>
          <pc:sldMk cId="0" sldId="271"/>
        </pc:sldMkLst>
      </pc:sldChg>
      <pc:sldChg chg="modNotesTx">
        <pc:chgData name="patrick.luegbauer@gmail.com" userId="9783120efb7813f2" providerId="LiveId" clId="{87B5730F-FB36-4FF3-8E18-C2D2C3335A59}" dt="2023-12-18T13:28:01.004" v="14" actId="20577"/>
        <pc:sldMkLst>
          <pc:docMk/>
          <pc:sldMk cId="0" sldId="272"/>
        </pc:sldMkLst>
      </pc:sldChg>
      <pc:sldChg chg="modNotesTx">
        <pc:chgData name="patrick.luegbauer@gmail.com" userId="9783120efb7813f2" providerId="LiveId" clId="{87B5730F-FB36-4FF3-8E18-C2D2C3335A59}" dt="2023-12-18T13:28:04.685" v="15" actId="20577"/>
        <pc:sldMkLst>
          <pc:docMk/>
          <pc:sldMk cId="0" sldId="274"/>
        </pc:sldMkLst>
      </pc:sldChg>
      <pc:sldChg chg="modNotesTx">
        <pc:chgData name="patrick.luegbauer@gmail.com" userId="9783120efb7813f2" providerId="LiveId" clId="{87B5730F-FB36-4FF3-8E18-C2D2C3335A59}" dt="2023-12-18T13:28:15.608" v="19" actId="20577"/>
        <pc:sldMkLst>
          <pc:docMk/>
          <pc:sldMk cId="0" sldId="275"/>
        </pc:sldMkLst>
      </pc:sldChg>
      <pc:sldChg chg="modNotesTx">
        <pc:chgData name="patrick.luegbauer@gmail.com" userId="9783120efb7813f2" providerId="LiveId" clId="{87B5730F-FB36-4FF3-8E18-C2D2C3335A59}" dt="2023-12-18T13:28:10.382" v="16" actId="20577"/>
        <pc:sldMkLst>
          <pc:docMk/>
          <pc:sldMk cId="0" sldId="276"/>
        </pc:sldMkLst>
      </pc:sldChg>
      <pc:sldChg chg="modNotesTx">
        <pc:chgData name="patrick.luegbauer@gmail.com" userId="9783120efb7813f2" providerId="LiveId" clId="{87B5730F-FB36-4FF3-8E18-C2D2C3335A59}" dt="2023-12-18T13:28:31.293" v="21" actId="20577"/>
        <pc:sldMkLst>
          <pc:docMk/>
          <pc:sldMk cId="0" sldId="278"/>
        </pc:sldMkLst>
      </pc:sldChg>
      <pc:sldChg chg="modNotesTx">
        <pc:chgData name="patrick.luegbauer@gmail.com" userId="9783120efb7813f2" providerId="LiveId" clId="{87B5730F-FB36-4FF3-8E18-C2D2C3335A59}" dt="2023-12-18T13:28:39.318" v="22" actId="20577"/>
        <pc:sldMkLst>
          <pc:docMk/>
          <pc:sldMk cId="0" sldId="280"/>
        </pc:sldMkLst>
      </pc:sldChg>
      <pc:sldChg chg="modNotesTx">
        <pc:chgData name="patrick.luegbauer@gmail.com" userId="9783120efb7813f2" providerId="LiveId" clId="{87B5730F-FB36-4FF3-8E18-C2D2C3335A59}" dt="2023-12-18T13:28:41.778" v="23" actId="20577"/>
        <pc:sldMkLst>
          <pc:docMk/>
          <pc:sldMk cId="0" sldId="281"/>
        </pc:sldMkLst>
      </pc:sldChg>
      <pc:sldChg chg="modNotesTx">
        <pc:chgData name="patrick.luegbauer@gmail.com" userId="9783120efb7813f2" providerId="LiveId" clId="{87B5730F-FB36-4FF3-8E18-C2D2C3335A59}" dt="2023-12-18T13:28:46.540" v="24" actId="20577"/>
        <pc:sldMkLst>
          <pc:docMk/>
          <pc:sldMk cId="0" sldId="282"/>
        </pc:sldMkLst>
      </pc:sldChg>
      <pc:sldChg chg="modNotesTx">
        <pc:chgData name="patrick.luegbauer@gmail.com" userId="9783120efb7813f2" providerId="LiveId" clId="{87B5730F-FB36-4FF3-8E18-C2D2C3335A59}" dt="2023-12-18T13:28:48.788" v="25" actId="20577"/>
        <pc:sldMkLst>
          <pc:docMk/>
          <pc:sldMk cId="0" sldId="283"/>
        </pc:sldMkLst>
      </pc:sldChg>
      <pc:sldChg chg="modNotesTx">
        <pc:chgData name="patrick.luegbauer@gmail.com" userId="9783120efb7813f2" providerId="LiveId" clId="{87B5730F-FB36-4FF3-8E18-C2D2C3335A59}" dt="2023-12-18T13:28:54.653" v="26" actId="20577"/>
        <pc:sldMkLst>
          <pc:docMk/>
          <pc:sldMk cId="0" sldId="284"/>
        </pc:sldMkLst>
      </pc:sldChg>
      <pc:sldChg chg="modNotesTx">
        <pc:chgData name="patrick.luegbauer@gmail.com" userId="9783120efb7813f2" providerId="LiveId" clId="{87B5730F-FB36-4FF3-8E18-C2D2C3335A59}" dt="2023-12-18T13:28:59.351" v="28" actId="20577"/>
        <pc:sldMkLst>
          <pc:docMk/>
          <pc:sldMk cId="0" sldId="288"/>
        </pc:sldMkLst>
      </pc:sldChg>
      <pc:sldChg chg="modNotesTx">
        <pc:chgData name="patrick.luegbauer@gmail.com" userId="9783120efb7813f2" providerId="LiveId" clId="{87B5730F-FB36-4FF3-8E18-C2D2C3335A59}" dt="2023-12-18T13:29:06.176" v="29" actId="20577"/>
        <pc:sldMkLst>
          <pc:docMk/>
          <pc:sldMk cId="0" sldId="291"/>
        </pc:sldMkLst>
      </pc:sldChg>
      <pc:sldChg chg="modNotesTx">
        <pc:chgData name="patrick.luegbauer@gmail.com" userId="9783120efb7813f2" providerId="LiveId" clId="{87B5730F-FB36-4FF3-8E18-C2D2C3335A59}" dt="2023-12-18T13:28:56.936" v="27" actId="20577"/>
        <pc:sldMkLst>
          <pc:docMk/>
          <pc:sldMk cId="0" sldId="293"/>
        </pc:sldMkLst>
      </pc:sldChg>
      <pc:sldChg chg="modNotesTx">
        <pc:chgData name="patrick.luegbauer@gmail.com" userId="9783120efb7813f2" providerId="LiveId" clId="{87B5730F-FB36-4FF3-8E18-C2D2C3335A59}" dt="2023-12-18T13:28:26.327" v="20" actId="20577"/>
        <pc:sldMkLst>
          <pc:docMk/>
          <pc:sldMk cId="1726459430" sldId="295"/>
        </pc:sldMkLst>
      </pc:sldChg>
      <pc:sldChg chg="modNotesTx">
        <pc:chgData name="patrick.luegbauer@gmail.com" userId="9783120efb7813f2" providerId="LiveId" clId="{87B5730F-FB36-4FF3-8E18-C2D2C3335A59}" dt="2023-12-18T13:28:13.544" v="18" actId="20577"/>
        <pc:sldMkLst>
          <pc:docMk/>
          <pc:sldMk cId="439714083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entury Gothic"/>
              </a:rPr>
              <a:t>Click to move the slide</a:t>
            </a: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2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2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60F3CBF-C6F9-42EC-837F-0749D6139AFF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60F3CBF-C6F9-42EC-837F-0749D6139AFF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62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 fontScale="71000" lnSpcReduction="2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7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503B563-78F3-4DE0-9DCC-5B5CD9D8BE09}" type="slidenum">
              <a:rPr lang="de-AT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81D8742-7076-4599-B81D-B76B5417F49E}" type="slidenum">
              <a:rPr lang="de-AT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7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528441B-E7CE-4A71-9F8D-7C0EB6E9B407}" type="slidenum">
              <a:rPr lang="de-AT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EF971BC-E9D4-46B2-93F9-0263EA0F2100}" type="slidenum">
              <a:rPr lang="de-AT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8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89EAD1D-EEA2-4807-986E-2767863D3404}" type="slidenum">
              <a:rPr lang="de-AT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8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FC6D254-2DB2-46B0-8E87-6870BA257EB5}" type="slidenum">
              <a:rPr lang="de-AT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9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3B119E1-135C-437D-BFDA-D19226705099}" type="slidenum">
              <a:rPr lang="de-AT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9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D8916D5-AA1E-456B-B8D4-B0207B42A457}" type="slidenum">
              <a:rPr lang="de-AT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9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AB2C24E-0EEA-4596-824C-CD791299060F}" type="slidenum">
              <a:rPr lang="de-AT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0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5F93B12-BC41-413E-8E7F-C1E98FDB46B5}" type="slidenum">
              <a:rPr lang="de-AT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4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0C58B7A-CE1F-49AD-9F91-DC5C058F5595}" type="slidenum">
              <a:rPr lang="de-AT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0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5F93B12-BC41-413E-8E7F-C1E98FDB46B5}" type="slidenum">
              <a:rPr lang="de-AT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1073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0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433A2AF-C137-4A30-B37B-62E8A1A63A32}" type="slidenum">
              <a:rPr lang="de-AT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0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433A2AF-C137-4A30-B37B-62E8A1A63A32}" type="slidenum">
              <a:rPr lang="de-AT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85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60F3CBF-C6F9-42EC-837F-0749D6139AFF}" type="slidenum">
              <a:rPr lang="en-US" sz="1400" b="0" strike="noStrike" spc="-1" smtClean="0"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6277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60F3CBF-C6F9-42EC-837F-0749D6139AFF}" type="slidenum">
              <a:rPr lang="en-US" sz="1400" b="0" strike="noStrike" spc="-1" smtClean="0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2702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0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4852FB2-5653-4D54-9501-DA38DC35FF76}" type="slidenum">
              <a:rPr lang="de-AT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60F3CBF-C6F9-42EC-837F-0749D6139AFF}" type="slidenum">
              <a:rPr lang="en-US" sz="1400" b="0" strike="noStrike" spc="-1" smtClean="0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8571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60F3CBF-C6F9-42EC-837F-0749D6139AFF}" type="slidenum">
              <a:rPr lang="en-US" sz="1400" b="0" strike="noStrike" spc="-1" smtClean="0"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7613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614556A-C802-45DD-8640-71B419222470}" type="slidenum">
              <a:rPr lang="de-AT" sz="1200" b="0" strike="noStrike" spc="-1">
                <a:latin typeface="Times New Roman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60F3CBF-C6F9-42EC-837F-0749D6139AFF}" type="slidenum">
              <a:rPr lang="en-US" sz="1400" b="0" strike="noStrike" spc="-1" smtClean="0"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6472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5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13AB63E-0141-4EA9-8101-C6E472AE50B9}" type="slidenum">
              <a:rPr lang="de-AT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DE49079-95B2-4246-B24F-98D8CD48867B}" type="slidenum">
              <a:rPr lang="de-AT" sz="1200" b="0" strike="noStrike" spc="-1">
                <a:latin typeface="Times New Roman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60F3CBF-C6F9-42EC-837F-0749D6139AFF}" type="slidenum">
              <a:rPr lang="en-US" sz="1400" b="0" strike="noStrike" spc="-1" smtClean="0">
                <a:latin typeface="Times New Roman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4250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B5CAAF8-92FA-4F79-985B-1BC44E3F818B}" type="slidenum">
              <a:rPr lang="de-AT" sz="1200" b="0" strike="noStrike" spc="-1">
                <a:latin typeface="Times New Roman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5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3701C4E-65D9-4F96-B59D-59AF32FFC1B1}" type="slidenum">
              <a:rPr lang="de-AT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5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D9FB0ED-AC3E-4719-94EA-D1A3A341C199}" type="slidenum">
              <a:rPr lang="de-AT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180C46A-5172-44E1-9B06-92472376FD36}" type="slidenum">
              <a:rPr lang="de-AT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 fontScale="82000" lnSpcReduction="10000"/>
          </a:bodyPr>
          <a:lstStyle/>
          <a:p>
            <a:pPr marL="216000" indent="-21600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6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ADC56A9-85B0-40B2-B45E-BA25315F0D89}" type="slidenum">
              <a:rPr lang="de-AT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 fontScale="73000" lnSpcReduction="20000"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6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0F88F6C-94C4-4633-A6DE-13A076F3FC23}" type="slidenum">
              <a:rPr lang="de-AT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7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BCF588E-4928-4B5B-AFF7-82EEE3147900}" type="slidenum">
              <a:rPr lang="de-AT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822924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390560"/>
            <a:ext cx="822924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249300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249300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439056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439056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439056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2493000"/>
            <a:ext cx="8229240" cy="3632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822924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120600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2493000"/>
            <a:ext cx="8229240" cy="3632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4390560"/>
            <a:ext cx="822924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822924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4390560"/>
            <a:ext cx="822924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249300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249300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439056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439056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439056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2493000"/>
            <a:ext cx="8229240" cy="3632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822924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822924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120600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4390560"/>
            <a:ext cx="822924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822924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4390560"/>
            <a:ext cx="822924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7424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39640" y="249300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2080" y="249300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439056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39640" y="439056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22080" y="439056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2493000"/>
            <a:ext cx="8229240" cy="3632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822924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120600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4390560"/>
            <a:ext cx="822924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822924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4390560"/>
            <a:ext cx="822924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67424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239640" y="249300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22080" y="249300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57200" y="439056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239640" y="439056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6022080" y="439056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457200" y="2493000"/>
            <a:ext cx="8229240" cy="3632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822924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457200" y="120600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67424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4390560"/>
            <a:ext cx="822924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822924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57200" y="4390560"/>
            <a:ext cx="822924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467424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120600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239640" y="249300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22080" y="249300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439056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3239640" y="439056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body"/>
          </p:nvPr>
        </p:nvSpPr>
        <p:spPr>
          <a:xfrm>
            <a:off x="6022080" y="4390560"/>
            <a:ext cx="26496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363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439056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2493000"/>
            <a:ext cx="401580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390560"/>
            <a:ext cx="8229240" cy="173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525360"/>
            <a:ext cx="9143640" cy="332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" name="Grafik 6"/>
          <p:cNvPicPr/>
          <p:nvPr/>
        </p:nvPicPr>
        <p:blipFill>
          <a:blip r:embed="rId15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69800" y="242100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Titelmasterformat durch Klicken bearbeiten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57200" y="65203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FC1DC41-3C66-4270-84A1-8D20C3BC3684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24080" y="65203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6553080" y="65203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6D05F10-432D-4085-9495-BCDF377439E7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Line 6"/>
          <p:cNvSpPr/>
          <p:nvPr/>
        </p:nvSpPr>
        <p:spPr>
          <a:xfrm>
            <a:off x="539280" y="3935160"/>
            <a:ext cx="7633080" cy="0"/>
          </a:xfrm>
          <a:prstGeom prst="line">
            <a:avLst/>
          </a:prstGeom>
          <a:ln w="1260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525360"/>
            <a:ext cx="9143640" cy="332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" name="Grafik 6"/>
          <p:cNvPicPr/>
          <p:nvPr/>
        </p:nvPicPr>
        <p:blipFill>
          <a:blip r:embed="rId15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Titelmasterformat durch Klicken bearbeiten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493000"/>
            <a:ext cx="8229240" cy="3632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A22F24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entury Gothic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A22F24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entury Gothic"/>
              </a:rPr>
              <a:t>Fünfte Ebene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457200" y="65203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1481838-3498-4720-865B-60CBF464A250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3124080" y="65203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6553080" y="65203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7097EB7-AAAB-43A4-ABCB-EB29873E460D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6525360"/>
            <a:ext cx="9143640" cy="332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" name="Grafik 6"/>
          <p:cNvPicPr/>
          <p:nvPr/>
        </p:nvPicPr>
        <p:blipFill>
          <a:blip r:embed="rId15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Titelmasterformat durch Klicken bearbeiten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2285280"/>
            <a:ext cx="4039920" cy="6393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Century Gothic"/>
              </a:rPr>
              <a:t>Textmasterformate</a:t>
            </a: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925000"/>
            <a:ext cx="4039920" cy="3200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A22F24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entury Gothic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A22F24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A22F24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entury Gothic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A22F24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entury Gothic"/>
              </a:rPr>
              <a:t>Fünfte Ebene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45080" y="2285280"/>
            <a:ext cx="4041360" cy="6393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Century Gothic"/>
              </a:rPr>
              <a:t>Textmasterformate</a:t>
            </a: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645080" y="2925000"/>
            <a:ext cx="4041360" cy="3200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A22F24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entury Gothic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A22F24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A22F24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entury Gothic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A22F24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entury Gothic"/>
              </a:rPr>
              <a:t>Fünfte Ebene</a:t>
            </a:r>
          </a:p>
        </p:txBody>
      </p:sp>
      <p:sp>
        <p:nvSpPr>
          <p:cNvPr id="94" name="PlaceHolder 7"/>
          <p:cNvSpPr>
            <a:spLocks noGrp="1"/>
          </p:cNvSpPr>
          <p:nvPr>
            <p:ph type="dt"/>
          </p:nvPr>
        </p:nvSpPr>
        <p:spPr>
          <a:xfrm>
            <a:off x="457200" y="65203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4AE352A-59B4-47BE-845A-E9CAC105304D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ftr"/>
          </p:nvPr>
        </p:nvSpPr>
        <p:spPr>
          <a:xfrm>
            <a:off x="3124080" y="65203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6" name="PlaceHolder 9"/>
          <p:cNvSpPr>
            <a:spLocks noGrp="1"/>
          </p:cNvSpPr>
          <p:nvPr>
            <p:ph type="sldNum"/>
          </p:nvPr>
        </p:nvSpPr>
        <p:spPr>
          <a:xfrm>
            <a:off x="6553080" y="65203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B7A370B-9D20-4A27-AE32-4392E5F2478C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6525360"/>
            <a:ext cx="9143640" cy="332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4" name="Grafik 6"/>
          <p:cNvPicPr/>
          <p:nvPr/>
        </p:nvPicPr>
        <p:blipFill>
          <a:blip r:embed="rId15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Titelmasterformat durch Klicken bearbeiten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2493000"/>
            <a:ext cx="8229240" cy="3632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A22F24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entury Gothic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A22F24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entury Gothic"/>
              </a:rPr>
              <a:t>Fünfte Ebene</a:t>
            </a:r>
          </a:p>
        </p:txBody>
      </p:sp>
      <p:sp>
        <p:nvSpPr>
          <p:cNvPr id="137" name="PlaceHolder 4"/>
          <p:cNvSpPr>
            <a:spLocks noGrp="1"/>
          </p:cNvSpPr>
          <p:nvPr>
            <p:ph type="dt"/>
          </p:nvPr>
        </p:nvSpPr>
        <p:spPr>
          <a:xfrm>
            <a:off x="457200" y="65203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33E067B-F03A-46D7-B3A0-2D8E451F61C2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ftr"/>
          </p:nvPr>
        </p:nvSpPr>
        <p:spPr>
          <a:xfrm>
            <a:off x="3124080" y="65203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sldNum"/>
          </p:nvPr>
        </p:nvSpPr>
        <p:spPr>
          <a:xfrm>
            <a:off x="6553080" y="65203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693AA19-6545-44C7-A199-63A8F562ECA3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6525360"/>
            <a:ext cx="9143640" cy="332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Grafik 6"/>
          <p:cNvPicPr/>
          <p:nvPr/>
        </p:nvPicPr>
        <p:blipFill>
          <a:blip r:embed="rId15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78" name="PlaceHolder 2"/>
          <p:cNvSpPr>
            <a:spLocks noGrp="1"/>
          </p:cNvSpPr>
          <p:nvPr>
            <p:ph type="title"/>
          </p:nvPr>
        </p:nvSpPr>
        <p:spPr>
          <a:xfrm>
            <a:off x="457200" y="120600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Titelmasterformat durch Klicken bearbeiten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2285280"/>
            <a:ext cx="4039920" cy="6393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Century Gothic"/>
              </a:rPr>
              <a:t>Textmasterformate</a:t>
            </a: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925000"/>
            <a:ext cx="4039920" cy="3200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A22F24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entury Gothic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A22F24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A22F24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entury Gothic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A22F24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entury Gothic"/>
              </a:rPr>
              <a:t>Fünfte Ebene</a:t>
            </a: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645080" y="2285280"/>
            <a:ext cx="4041360" cy="6393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Century Gothic"/>
              </a:rPr>
              <a:t>Textmasterformate</a:t>
            </a: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645080" y="2925000"/>
            <a:ext cx="4041360" cy="3200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A22F24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entury Gothic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A22F24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A22F24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entury Gothic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A22F24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entury Gothic"/>
              </a:rPr>
              <a:t>Fünfte Ebene</a:t>
            </a:r>
          </a:p>
        </p:txBody>
      </p:sp>
      <p:sp>
        <p:nvSpPr>
          <p:cNvPr id="183" name="PlaceHolder 7"/>
          <p:cNvSpPr>
            <a:spLocks noGrp="1"/>
          </p:cNvSpPr>
          <p:nvPr>
            <p:ph type="dt"/>
          </p:nvPr>
        </p:nvSpPr>
        <p:spPr>
          <a:xfrm>
            <a:off x="457200" y="65203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7414D5E-E3CA-4D8B-B478-254E4946F467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PlaceHolder 8"/>
          <p:cNvSpPr>
            <a:spLocks noGrp="1"/>
          </p:cNvSpPr>
          <p:nvPr>
            <p:ph type="ftr"/>
          </p:nvPr>
        </p:nvSpPr>
        <p:spPr>
          <a:xfrm>
            <a:off x="3124080" y="65203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85" name="PlaceHolder 9"/>
          <p:cNvSpPr>
            <a:spLocks noGrp="1"/>
          </p:cNvSpPr>
          <p:nvPr>
            <p:ph type="sldNum"/>
          </p:nvPr>
        </p:nvSpPr>
        <p:spPr>
          <a:xfrm>
            <a:off x="6553080" y="65203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C4C366E-36F1-40EB-B593-0AD87FB1605E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5640" y="2031120"/>
            <a:ext cx="91436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Vorgehensmodelle Projektmanagement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4029839"/>
            <a:ext cx="6400440" cy="2490481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 lnSpcReduction="20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de-DE" sz="3200" b="0" strike="noStrike" spc="-1" dirty="0">
                <a:solidFill>
                  <a:srgbClr val="8B8B8B"/>
                </a:solidFill>
                <a:latin typeface="Century Gothic"/>
              </a:rPr>
              <a:t>Agile Methoden</a:t>
            </a:r>
            <a:endParaRPr lang="en-US" sz="3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Arial"/>
              <a:buChar char="•"/>
              <a:tabLst>
                <a:tab pos="0" algn="l"/>
              </a:tabLst>
            </a:pPr>
            <a:r>
              <a:rPr lang="de-DE" sz="3200" b="0" strike="noStrike" spc="-1" dirty="0">
                <a:solidFill>
                  <a:srgbClr val="8B8B8B"/>
                </a:solidFill>
                <a:latin typeface="Century Gothic"/>
              </a:rPr>
              <a:t>Spiralmodell</a:t>
            </a:r>
            <a:endParaRPr lang="en-US" sz="3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Arial"/>
              <a:buChar char="•"/>
              <a:tabLst>
                <a:tab pos="0" algn="l"/>
              </a:tabLst>
            </a:pPr>
            <a:r>
              <a:rPr lang="de-DE" sz="3200" b="0" strike="noStrike" spc="-1" dirty="0">
                <a:solidFill>
                  <a:srgbClr val="8B8B8B"/>
                </a:solidFill>
                <a:latin typeface="Century Gothic"/>
              </a:rPr>
              <a:t>RUP</a:t>
            </a:r>
            <a:endParaRPr lang="en-US" sz="3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Arial"/>
              <a:buChar char="•"/>
              <a:tabLst>
                <a:tab pos="0" algn="l"/>
              </a:tabLst>
            </a:pPr>
            <a:r>
              <a:rPr lang="de-DE" sz="3200" b="0" strike="noStrike" spc="-1" dirty="0" err="1">
                <a:solidFill>
                  <a:srgbClr val="8B8B8B"/>
                </a:solidFill>
                <a:latin typeface="Century Gothic"/>
              </a:rPr>
              <a:t>eXtremeProgramming</a:t>
            </a:r>
            <a:endParaRPr lang="en-US" sz="3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Arial"/>
              <a:buChar char="•"/>
              <a:tabLst>
                <a:tab pos="0" algn="l"/>
              </a:tabLst>
            </a:pPr>
            <a:r>
              <a:rPr lang="de-DE" sz="3200" b="0" strike="noStrike" spc="-1" dirty="0" err="1">
                <a:solidFill>
                  <a:srgbClr val="8B8B8B"/>
                </a:solidFill>
                <a:latin typeface="Century Gothic"/>
              </a:rPr>
              <a:t>Scrum</a:t>
            </a:r>
            <a:endParaRPr lang="en-US" sz="3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Arial"/>
              <a:buChar char="•"/>
              <a:tabLst>
                <a:tab pos="0" algn="l"/>
              </a:tabLst>
            </a:pPr>
            <a:r>
              <a:rPr lang="de-DE" sz="3200" b="0" strike="noStrike" spc="-1" dirty="0">
                <a:solidFill>
                  <a:srgbClr val="8B8B8B"/>
                </a:solidFill>
                <a:latin typeface="Century Gothic"/>
              </a:rPr>
              <a:t>Kanban</a:t>
            </a:r>
            <a:endParaRPr lang="en-US" sz="3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Arial"/>
              <a:buChar char="•"/>
              <a:tabLst>
                <a:tab pos="0" algn="l"/>
              </a:tabLst>
            </a:pPr>
            <a:r>
              <a:rPr lang="de-DE" sz="3200" b="0" strike="noStrike" spc="-1" dirty="0">
                <a:solidFill>
                  <a:srgbClr val="8B8B8B"/>
                </a:solidFill>
                <a:latin typeface="Century Gothic"/>
              </a:rPr>
              <a:t>(Hybride Modelle)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989FEA0-2A4A-4DD5-B706-34F74AC84974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31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32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1895CDB-BF8C-49DE-B5AD-5426BBBA9FD6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251640" y="890640"/>
            <a:ext cx="90831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Vor- und Nachteile Spiralmodell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57200" y="228528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Century Gothic"/>
              </a:rPr>
              <a:t>Vorteile</a:t>
            </a: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457200" y="2925000"/>
            <a:ext cx="4039920" cy="3200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Risikominimierung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A22F24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entury Gothic"/>
              </a:rPr>
              <a:t>In allen Phasen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A22F24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entury Gothic"/>
              </a:rPr>
              <a:t>Bei allen Teilprodukten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Flexibles Modell</a:t>
            </a:r>
          </a:p>
        </p:txBody>
      </p:sp>
      <p:sp>
        <p:nvSpPr>
          <p:cNvPr id="276" name="TextShape 4"/>
          <p:cNvSpPr txBox="1"/>
          <p:nvPr/>
        </p:nvSpPr>
        <p:spPr>
          <a:xfrm>
            <a:off x="4645080" y="2285280"/>
            <a:ext cx="4041360" cy="639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Century Gothic"/>
              </a:rPr>
              <a:t>Nachteile</a:t>
            </a: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7" name="TextShape 5"/>
          <p:cNvSpPr txBox="1"/>
          <p:nvPr/>
        </p:nvSpPr>
        <p:spPr>
          <a:xfrm>
            <a:off x="4645080" y="2925000"/>
            <a:ext cx="4041360" cy="3200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Hohe Managementaufwand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Nur für sehr große Projekte geeignet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8" name="TextShape 6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92B060B-861D-4877-A87A-06A863D0055D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9" name="TextShape 7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80" name="TextShape 8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574EA64-8387-40BC-95C4-5FF9582ACE28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rafik 6"/>
          <p:cNvPicPr/>
          <p:nvPr/>
        </p:nvPicPr>
        <p:blipFill>
          <a:blip r:embed="rId3"/>
          <a:stretch/>
        </p:blipFill>
        <p:spPr>
          <a:xfrm>
            <a:off x="4692960" y="4105080"/>
            <a:ext cx="4390920" cy="2415240"/>
          </a:xfrm>
          <a:prstGeom prst="rect">
            <a:avLst/>
          </a:prstGeom>
          <a:ln>
            <a:noFill/>
          </a:ln>
        </p:spPr>
      </p:pic>
      <p:sp>
        <p:nvSpPr>
          <p:cNvPr id="281" name="TextShape 1"/>
          <p:cNvSpPr txBox="1"/>
          <p:nvPr/>
        </p:nvSpPr>
        <p:spPr>
          <a:xfrm>
            <a:off x="179640" y="985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RUP: Rational Unified Process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32400" y="2100960"/>
            <a:ext cx="8784720" cy="4386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9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„best practices“ aus der Praxis von der Firma Rational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Iteratives Vorgehensmodell in vier Phasen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Vorbereitung (Inception)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Design/Entwurf (Elaboration)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Konstruktion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Übergabe (Transition)</a:t>
            </a:r>
          </a:p>
          <a:p>
            <a:endParaRPr lang="de-DE" sz="2800" b="0" strike="noStrike" spc="-1">
              <a:solidFill>
                <a:srgbClr val="00000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Basiert auf UML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Anwenderorientiert</a:t>
            </a:r>
          </a:p>
        </p:txBody>
      </p:sp>
      <p:sp>
        <p:nvSpPr>
          <p:cNvPr id="283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C383E2F-9FF6-4FDF-B7AA-9338055D40F8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4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85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00CB37B-D035-49AF-8501-10A28516DEC4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47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RUP: Rational Unified Process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457200" y="249300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Bild </a:t>
            </a:r>
          </a:p>
        </p:txBody>
      </p:sp>
      <p:sp>
        <p:nvSpPr>
          <p:cNvPr id="289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19AEE03-83FD-4514-AD8B-C3F1E0779D97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90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91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28A7FD5-BD38-440D-8578-EDC20852DC92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92" name="Inhaltsplatzhalter 7"/>
          <p:cNvPicPr/>
          <p:nvPr/>
        </p:nvPicPr>
        <p:blipFill>
          <a:blip r:embed="rId3"/>
          <a:stretch/>
        </p:blipFill>
        <p:spPr>
          <a:xfrm>
            <a:off x="60480" y="1508400"/>
            <a:ext cx="9047520" cy="451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251640" y="890640"/>
            <a:ext cx="90831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Vor- und Nachteile RUP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457200" y="228528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Century Gothic"/>
              </a:rPr>
              <a:t>Vorteile</a:t>
            </a: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457200" y="2925000"/>
            <a:ext cx="4039920" cy="3200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Disziplinierte Methode, um Aufgaben und Verantwortlichkeiten zuzuordnen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Sehr gut geeignet für Use-Case getriebene Entwicklung</a:t>
            </a: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de-DE" sz="2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6" name="TextShape 4"/>
          <p:cNvSpPr txBox="1"/>
          <p:nvPr/>
        </p:nvSpPr>
        <p:spPr>
          <a:xfrm>
            <a:off x="4645080" y="2285280"/>
            <a:ext cx="4041360" cy="639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Century Gothic"/>
              </a:rPr>
              <a:t>Nachteile</a:t>
            </a: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7" name="TextShape 5"/>
          <p:cNvSpPr txBox="1"/>
          <p:nvPr/>
        </p:nvSpPr>
        <p:spPr>
          <a:xfrm>
            <a:off x="4645080" y="2925000"/>
            <a:ext cx="4041360" cy="3200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Komplex und aufwändig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Hohe Einarbeitungsphase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8" name="TextShape 6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7E72912-8451-4FCD-892F-1F7423590286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99" name="TextShape 7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00" name="TextShape 8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EFD5F24-DE2D-4A42-B2B7-05C55DA49D89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161640" y="83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 dirty="0" err="1">
                <a:solidFill>
                  <a:srgbClr val="000000"/>
                </a:solidFill>
                <a:latin typeface="Century Gothic"/>
              </a:rPr>
              <a:t>eXtreme</a:t>
            </a:r>
            <a:r>
              <a:rPr lang="de-DE" sz="3600" b="1" strike="noStrike" spc="-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de-DE" sz="3600" b="1" strike="noStrike" spc="-1" dirty="0" err="1">
                <a:solidFill>
                  <a:srgbClr val="000000"/>
                </a:solidFill>
                <a:latin typeface="Century Gothic"/>
              </a:rPr>
              <a:t>Programming</a:t>
            </a:r>
            <a:r>
              <a:rPr lang="de-DE" sz="3600" b="1" strike="noStrike" spc="-1" dirty="0">
                <a:solidFill>
                  <a:srgbClr val="000000"/>
                </a:solidFill>
                <a:latin typeface="Century Gothic"/>
              </a:rPr>
              <a:t> (</a:t>
            </a:r>
            <a:r>
              <a:rPr lang="de-DE" sz="3600" b="1" strike="noStrike" spc="-1" dirty="0" err="1">
                <a:solidFill>
                  <a:srgbClr val="000000"/>
                </a:solidFill>
                <a:latin typeface="Century Gothic"/>
              </a:rPr>
              <a:t>xP</a:t>
            </a:r>
            <a:r>
              <a:rPr lang="de-DE" sz="3600" b="1" strike="noStrike" spc="-1" dirty="0">
                <a:solidFill>
                  <a:srgbClr val="000000"/>
                </a:solidFill>
                <a:latin typeface="Century Gothic"/>
              </a:rPr>
              <a:t>)</a:t>
            </a:r>
            <a:endParaRPr lang="de-DE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145080" y="1845000"/>
            <a:ext cx="8820000" cy="3632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Lösung von Aufgaben steht im Vordergrund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Das formalisierte Vorgehen ist im Hintergrund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Sehr kurze Entwicklungszyklen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Fokus auf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Einfachheit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Kommunikation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Rückmeldung/Feedback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Einsatz</a:t>
            </a:r>
          </a:p>
        </p:txBody>
      </p:sp>
      <p:sp>
        <p:nvSpPr>
          <p:cNvPr id="303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B75AC02-4870-4721-B01E-B688F0344018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4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05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8588886-33DE-4D37-ACC8-7074CE3467FF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06" name="Picture 6" descr="undefined"/>
          <p:cNvPicPr/>
          <p:nvPr/>
        </p:nvPicPr>
        <p:blipFill>
          <a:blip r:embed="rId3"/>
          <a:srcRect t="13196"/>
          <a:stretch/>
        </p:blipFill>
        <p:spPr>
          <a:xfrm>
            <a:off x="5004000" y="2988000"/>
            <a:ext cx="4387680" cy="34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7200" y="120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457200" y="249300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2498164-4A32-4A17-9E9C-080143971926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10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11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7FCBF5D-2BE1-4EBC-8CB5-373942C20849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12" name="Picture 2" descr="Extreme Programming (XP) A complete guide for begginers."/>
          <p:cNvPicPr/>
          <p:nvPr/>
        </p:nvPicPr>
        <p:blipFill>
          <a:blip r:embed="rId3"/>
          <a:srcRect t="5573"/>
          <a:stretch/>
        </p:blipFill>
        <p:spPr>
          <a:xfrm>
            <a:off x="1045800" y="731880"/>
            <a:ext cx="7653240" cy="567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251640" y="890640"/>
            <a:ext cx="90831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Vor- und Nachteile XP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457200" y="228528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Century Gothic"/>
              </a:rPr>
              <a:t>Vorteile</a:t>
            </a: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457200" y="2925000"/>
            <a:ext cx="4039920" cy="3200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Frühzeitig produktiv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Hohe Qualität durch intensive Tests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Sehr schnelle Reaktion auf neue Anforderungen</a:t>
            </a: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6" name="TextShape 4"/>
          <p:cNvSpPr txBox="1"/>
          <p:nvPr/>
        </p:nvSpPr>
        <p:spPr>
          <a:xfrm>
            <a:off x="4645080" y="2285280"/>
            <a:ext cx="4041360" cy="639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Century Gothic"/>
              </a:rPr>
              <a:t>Nachteile</a:t>
            </a: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7" name="TextShape 5"/>
          <p:cNvSpPr txBox="1"/>
          <p:nvPr/>
        </p:nvSpPr>
        <p:spPr>
          <a:xfrm>
            <a:off x="4645080" y="2925000"/>
            <a:ext cx="4041360" cy="3200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Hohe Disziplin gefordert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Eher für kleine Projekte geeignet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Unklare Kosten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8" name="TextShape 6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39334BD-AF43-46DD-97C7-A6ABA6D10D2B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19" name="TextShape 7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20" name="TextShape 8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AD2ACC7-D096-418A-97B1-CB065EB59F8A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278280" y="79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SCRUM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278280" y="1763640"/>
            <a:ext cx="8229240" cy="4545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Zusammenarbeit von Teams mit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entury Gothic"/>
              </a:rPr>
              <a:t>Rollen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entury Gothic"/>
              </a:rPr>
              <a:t>Meetings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entury Gothic"/>
              </a:rPr>
              <a:t>Werkzeugen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Schlanke Prozesse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Schrittweise Entwicklung (Iterationen)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Regelmäßige Feedbackschleifen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Kontinuierliche Verbesserung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entury Gothic"/>
              </a:rPr>
              <a:t>Deming Cycle: PDCA-Zyklus)</a:t>
            </a:r>
          </a:p>
        </p:txBody>
      </p:sp>
      <p:sp>
        <p:nvSpPr>
          <p:cNvPr id="323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AD28C1C-0E53-49BF-9400-831FD2DCA7DB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24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25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A6E971E-1539-4385-9329-6DCCB8EC45D7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57200" y="120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Rollen im SCRUM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457200" y="249300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Agiles Team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entury Gothic"/>
              </a:rPr>
              <a:t>Product</a:t>
            </a: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entury Gothic"/>
              </a:rPr>
              <a:t>Owner</a:t>
            </a:r>
            <a:endParaRPr lang="de-DE" sz="2400" b="0" strike="noStrike" spc="-1" dirty="0">
              <a:solidFill>
                <a:srgbClr val="000000"/>
              </a:solidFill>
              <a:latin typeface="Century Gothic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entury Gothic"/>
              </a:rPr>
              <a:t>Scrum</a:t>
            </a: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 Master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Entwicklungsteam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Century Gothic"/>
              </a:rPr>
              <a:t>Architekten, Analysten, Entwickler, Tester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Kunden und Fachbereiche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Produktmanagement</a:t>
            </a:r>
          </a:p>
        </p:txBody>
      </p:sp>
      <p:sp>
        <p:nvSpPr>
          <p:cNvPr id="328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FCB9318-09B0-4CFB-957F-EABAD1261F7A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30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B432D10-4F14-494E-8E1C-BC282E4C17C8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57200" y="337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 dirty="0" err="1">
                <a:solidFill>
                  <a:srgbClr val="000000"/>
                </a:solidFill>
                <a:latin typeface="Century Gothic"/>
              </a:rPr>
              <a:t>Product</a:t>
            </a:r>
            <a:r>
              <a:rPr lang="de-DE" sz="3600" b="1" strike="noStrike" spc="-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de-DE" sz="3600" b="1" strike="noStrike" spc="-1" dirty="0" err="1">
                <a:solidFill>
                  <a:srgbClr val="000000"/>
                </a:solidFill>
                <a:latin typeface="Century Gothic"/>
              </a:rPr>
              <a:t>Owner</a:t>
            </a:r>
            <a:r>
              <a:rPr lang="de-DE" sz="3600" b="1" strike="noStrike" spc="-1" dirty="0">
                <a:solidFill>
                  <a:srgbClr val="000000"/>
                </a:solidFill>
                <a:latin typeface="Century Gothic"/>
              </a:rPr>
              <a:t> (PO)</a:t>
            </a:r>
            <a:endParaRPr lang="de-DE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294362" y="1252603"/>
            <a:ext cx="8849638" cy="502972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b="0" strike="noStrike" spc="-1" dirty="0">
                <a:solidFill>
                  <a:srgbClr val="000000"/>
                </a:solidFill>
                <a:latin typeface="Century Gothic"/>
              </a:rPr>
              <a:t>Verantwortlich für den </a:t>
            </a:r>
            <a:r>
              <a:rPr lang="de-DE" sz="2000" b="1" strike="noStrike" spc="-1" dirty="0">
                <a:solidFill>
                  <a:srgbClr val="000000"/>
                </a:solidFill>
                <a:latin typeface="Century Gothic"/>
              </a:rPr>
              <a:t>Projekterfolg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Ziele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Sprint-Ziel-Erreichung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Abnahme der umgesetzten User Stories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Aufgaben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User Stories</a:t>
            </a:r>
          </a:p>
          <a:p>
            <a:pPr marL="1257480" lvl="2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Verfassen, Aufwände schätzen und priorisieren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Erwartungen:</a:t>
            </a:r>
          </a:p>
          <a:p>
            <a:pPr marL="1257480" lvl="2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Kennt die Anwendungsgebiete</a:t>
            </a:r>
          </a:p>
          <a:p>
            <a:pPr marL="1257480" lvl="2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Stakeholder-Repräsentation für das Entwicklungsteam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Kompetenzen: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Kennt die Probleme/Needs des Auftraggebers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Direkter Kontakt zum Auftraggeber / Stakeholder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Entscheidungen treffen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endParaRPr lang="de-DE" sz="2000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2CDD67E-1C7D-496D-BE24-447B178AD8CA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334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35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2F18E84-4FF3-4F12-BA3C-5C9BDE7552C9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120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Was bedeutet agil? 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457200" y="249300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Schnell an sich ändernde Umstände anpassen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Stichwörter: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Flexibel, proaktiv, antizipativ, initiativ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Umgang mit Komplexität</a:t>
            </a:r>
          </a:p>
        </p:txBody>
      </p:sp>
      <p:sp>
        <p:nvSpPr>
          <p:cNvPr id="235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7B7BEF0-1488-4A75-8500-46DED47D9F1E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36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37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40597AC-B59F-4D80-A2D9-A7BFE7D5C335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457200" y="120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 dirty="0">
                <a:solidFill>
                  <a:srgbClr val="000000"/>
                </a:solidFill>
                <a:latin typeface="Century Gothic"/>
              </a:rPr>
              <a:t>Entwicklungsteam (1/2)</a:t>
            </a:r>
            <a:endParaRPr lang="de-DE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B7E403D-F0EE-4F8F-87FB-85B35B2656A8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4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45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50D2E13-5E6C-44DF-9525-2F5F85EEB514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219E0EE7-FF9E-5293-BA9A-64296F6BCB68}"/>
              </a:ext>
            </a:extLst>
          </p:cNvPr>
          <p:cNvSpPr txBox="1"/>
          <p:nvPr/>
        </p:nvSpPr>
        <p:spPr>
          <a:xfrm>
            <a:off x="457200" y="2493000"/>
            <a:ext cx="8229240" cy="382011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Prüft und validiert Anforderungen gemeinsam mit dem PO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  <a:latin typeface="Century Gothic"/>
              </a:rPr>
              <a:t>Enger Austausch mit dem PO bzgl.</a:t>
            </a:r>
          </a:p>
          <a:p>
            <a:pPr marL="1257480" lvl="2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  <a:latin typeface="Century Gothic"/>
              </a:rPr>
              <a:t>Umsetzung</a:t>
            </a:r>
          </a:p>
          <a:p>
            <a:pPr marL="1257480" lvl="2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  <a:latin typeface="Century Gothic"/>
              </a:rPr>
              <a:t>Schätzung der Dauer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Lieferung </a:t>
            </a:r>
            <a:r>
              <a:rPr lang="de-DE" sz="2400" spc="-1" dirty="0">
                <a:solidFill>
                  <a:srgbClr val="000000"/>
                </a:solidFill>
                <a:latin typeface="Century Gothic"/>
              </a:rPr>
              <a:t>der Funktionalitäten in der gewünschten Reihenfolge inkl. Einhaltung der Qualitätsstandards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  <a:latin typeface="Century Gothic"/>
              </a:rPr>
              <a:t>Organisiert sich selbst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  <a:latin typeface="Century Gothic"/>
              </a:rPr>
              <a:t>Best-Case: Cross-</a:t>
            </a:r>
            <a:r>
              <a:rPr lang="de-DE" sz="2400" spc="-1" dirty="0" err="1">
                <a:solidFill>
                  <a:srgbClr val="000000"/>
                </a:solidFill>
                <a:latin typeface="Century Gothic"/>
              </a:rPr>
              <a:t>functional</a:t>
            </a:r>
            <a:endParaRPr lang="de-DE" sz="2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457020" y="238183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 dirty="0">
                <a:solidFill>
                  <a:srgbClr val="000000"/>
                </a:solidFill>
                <a:latin typeface="Century Gothic"/>
              </a:rPr>
              <a:t>Entwicklungsteam (2/2)</a:t>
            </a:r>
            <a:endParaRPr lang="de-DE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B7E403D-F0EE-4F8F-87FB-85B35B2656A8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4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45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50D2E13-5E6C-44DF-9525-2F5F85EEB514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219E0EE7-FF9E-5293-BA9A-64296F6BCB68}"/>
              </a:ext>
            </a:extLst>
          </p:cNvPr>
          <p:cNvSpPr txBox="1"/>
          <p:nvPr/>
        </p:nvSpPr>
        <p:spPr>
          <a:xfrm>
            <a:off x="457200" y="1041071"/>
            <a:ext cx="8348597" cy="569615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Ziele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Sprint-Ziel-Erreichung mit funktionierender Software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Aufgaben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Entwicklung/Umsetzung sowie Review und </a:t>
            </a:r>
            <a:r>
              <a:rPr lang="de-DE" sz="2000" spc="-1" dirty="0" err="1">
                <a:solidFill>
                  <a:srgbClr val="000000"/>
                </a:solidFill>
                <a:latin typeface="Century Gothic"/>
              </a:rPr>
              <a:t>Testing</a:t>
            </a: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 der User Stories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Trifft alle relevanten Entscheidungen zur Erreichung des Sprint-Ziels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Erwartungen: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Kompetenzmischung im Team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Selbstorganisiert (tägliche Aktualisierung der Aufgaben)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Big Picture für alle bekannt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Kompetenzen: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Technische Kompetenzen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Teamfähigkeit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Zerteilt eine Story selbstständig (Zerlegung und Abfolge)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endParaRPr lang="de-DE" sz="2000" spc="-1" dirty="0">
              <a:solidFill>
                <a:srgbClr val="00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397140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020" y="6181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 dirty="0" err="1">
                <a:solidFill>
                  <a:srgbClr val="000000"/>
                </a:solidFill>
                <a:latin typeface="Century Gothic"/>
              </a:rPr>
              <a:t>Scrum</a:t>
            </a:r>
            <a:r>
              <a:rPr lang="de-DE" sz="3600" b="1" strike="noStrike" spc="-1" dirty="0">
                <a:solidFill>
                  <a:srgbClr val="000000"/>
                </a:solidFill>
                <a:latin typeface="Century Gothic"/>
              </a:rPr>
              <a:t> Master (SM) (1/2)</a:t>
            </a:r>
            <a:endParaRPr lang="de-DE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457200" y="249300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11E117A-ABC6-402A-ACD2-F47D0E003F5D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39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40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E72809D-F21C-4F95-8316-7F1C0C652611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F0F30C69-C7E4-8915-4925-49CE6D2AFA90}"/>
              </a:ext>
            </a:extLst>
          </p:cNvPr>
          <p:cNvSpPr txBox="1"/>
          <p:nvPr/>
        </p:nvSpPr>
        <p:spPr>
          <a:xfrm>
            <a:off x="294362" y="1672937"/>
            <a:ext cx="8849638" cy="518506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Zusammenarbeit mit dem Entwicklungsteam, um Abläufe zu optimieren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Moderiert treffen und fördert die Kommunikation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ggf. </a:t>
            </a:r>
            <a:r>
              <a:rPr lang="de-DE" sz="2000" spc="-1" dirty="0" err="1">
                <a:solidFill>
                  <a:srgbClr val="000000"/>
                </a:solidFill>
                <a:latin typeface="Century Gothic"/>
              </a:rPr>
              <a:t>Scrum</a:t>
            </a: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-Regeln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Ziele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Sprint-Ziel-Erreichung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 err="1">
                <a:solidFill>
                  <a:srgbClr val="000000"/>
                </a:solidFill>
                <a:latin typeface="Century Gothic"/>
              </a:rPr>
              <a:t>Scrum</a:t>
            </a: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 Prozess etablieren und optimieren der Produktivität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Aufgaben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Kommunikation fördern (PO – Projektteam)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Hindernisse beseitigen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Meetings vorbereiten und moderieren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Coach für das Team und dem </a:t>
            </a:r>
            <a:r>
              <a:rPr lang="de-DE" sz="2000" spc="-1" dirty="0" err="1">
                <a:solidFill>
                  <a:srgbClr val="000000"/>
                </a:solidFill>
                <a:latin typeface="Century Gothic"/>
              </a:rPr>
              <a:t>Product</a:t>
            </a: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entury Gothic"/>
              </a:rPr>
              <a:t>Owner</a:t>
            </a:r>
            <a:endParaRPr lang="de-DE" sz="2000" spc="-1" dirty="0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7322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 dirty="0" err="1">
                <a:solidFill>
                  <a:srgbClr val="000000"/>
                </a:solidFill>
                <a:latin typeface="Century Gothic"/>
              </a:rPr>
              <a:t>Scrum</a:t>
            </a:r>
            <a:r>
              <a:rPr lang="de-DE" sz="3600" b="1" strike="noStrike" spc="-1" dirty="0">
                <a:solidFill>
                  <a:srgbClr val="000000"/>
                </a:solidFill>
                <a:latin typeface="Century Gothic"/>
              </a:rPr>
              <a:t> Master (SM) (2/2)</a:t>
            </a:r>
            <a:endParaRPr lang="de-DE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457200" y="249300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11E117A-ABC6-402A-ACD2-F47D0E003F5D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39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40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E72809D-F21C-4F95-8316-7F1C0C652611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F0F30C69-C7E4-8915-4925-49CE6D2AFA90}"/>
              </a:ext>
            </a:extLst>
          </p:cNvPr>
          <p:cNvSpPr txBox="1"/>
          <p:nvPr/>
        </p:nvSpPr>
        <p:spPr>
          <a:xfrm>
            <a:off x="294362" y="1794518"/>
            <a:ext cx="8849638" cy="502972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Erwartungen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Schafft Transparenz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Belastbar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Starke Kommunikationsfähigkeit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Stört die Selbstorganisation des Projektteams nicht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Kompetenzen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Vertrautheit und aktive Steuerung des </a:t>
            </a:r>
            <a:r>
              <a:rPr lang="de-DE" sz="2000" spc="-1" dirty="0" err="1">
                <a:solidFill>
                  <a:srgbClr val="000000"/>
                </a:solidFill>
                <a:latin typeface="Century Gothic"/>
              </a:rPr>
              <a:t>Scrum</a:t>
            </a: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 Prozess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 err="1">
                <a:solidFill>
                  <a:srgbClr val="000000"/>
                </a:solidFill>
                <a:latin typeface="Century Gothic"/>
              </a:rPr>
              <a:t>inkl</a:t>
            </a: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entury Gothic"/>
              </a:rPr>
              <a:t>Tooling</a:t>
            </a: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 (Jira, </a:t>
            </a:r>
            <a:r>
              <a:rPr lang="de-DE" sz="2000" spc="-1" dirty="0" err="1">
                <a:solidFill>
                  <a:srgbClr val="000000"/>
                </a:solidFill>
                <a:latin typeface="Century Gothic"/>
              </a:rPr>
              <a:t>Confluence</a:t>
            </a: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, …)</a:t>
            </a:r>
          </a:p>
          <a:p>
            <a:pPr marL="343080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endParaRPr lang="de-DE" sz="2000" spc="-1" dirty="0">
              <a:solidFill>
                <a:srgbClr val="000000"/>
              </a:solidFill>
              <a:latin typeface="Century Gothic"/>
            </a:endParaRPr>
          </a:p>
          <a:p>
            <a:pPr marL="343080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Der </a:t>
            </a:r>
            <a:r>
              <a:rPr lang="de-DE" sz="2000" spc="-1" dirty="0" err="1">
                <a:solidFill>
                  <a:srgbClr val="000000"/>
                </a:solidFill>
                <a:latin typeface="Century Gothic"/>
              </a:rPr>
              <a:t>Scrum</a:t>
            </a:r>
            <a:r>
              <a:rPr lang="de-DE" sz="2000" spc="-1" dirty="0">
                <a:solidFill>
                  <a:srgbClr val="000000"/>
                </a:solidFill>
                <a:latin typeface="Century Gothic"/>
              </a:rPr>
              <a:t> Master macht Schwachstellen im Prozess und der Zusammenarbeit sichtbar.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endParaRPr lang="de-DE" sz="2000" spc="-1" dirty="0">
              <a:solidFill>
                <a:srgbClr val="000000"/>
              </a:solidFill>
              <a:latin typeface="Century Gothic"/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</a:pPr>
            <a:endParaRPr lang="de-DE" sz="2000" spc="-1" dirty="0">
              <a:solidFill>
                <a:srgbClr val="00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645943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57200" y="120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457200" y="249300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13D7DAE-F5C8-4E94-8CD6-9C3BEB09BAAC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9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50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02DDBCB-CDDE-40A6-85FC-2CAADE40C417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51" name="Picture 2"/>
          <p:cNvPicPr/>
          <p:nvPr/>
        </p:nvPicPr>
        <p:blipFill>
          <a:blip r:embed="rId3"/>
          <a:srcRect t="28157"/>
          <a:stretch/>
        </p:blipFill>
        <p:spPr>
          <a:xfrm>
            <a:off x="0" y="2018880"/>
            <a:ext cx="8990640" cy="363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457200" y="7322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 dirty="0">
                <a:solidFill>
                  <a:srgbClr val="000000"/>
                </a:solidFill>
                <a:latin typeface="Century Gothic"/>
              </a:rPr>
              <a:t>Anforderungsartefakte</a:t>
            </a:r>
            <a:endParaRPr lang="de-DE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457200" y="187488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(Kernidee)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Grund warum das Produkt/System entwickelt wird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entury Gothic"/>
              </a:rPr>
              <a:t>Epics</a:t>
            </a:r>
            <a:endParaRPr lang="de-DE" sz="2400" spc="-1" dirty="0">
              <a:solidFill>
                <a:srgbClr val="000000"/>
              </a:solidFill>
              <a:latin typeface="Century Gothic"/>
            </a:endParaRP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  <a:latin typeface="Century Gothic"/>
              </a:rPr>
              <a:t>Noch nicht genau spezifizierte Systemfunktionalität</a:t>
            </a:r>
            <a:endParaRPr lang="de-DE" sz="2400" b="0" strike="noStrike" spc="-1" dirty="0">
              <a:solidFill>
                <a:srgbClr val="00000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User Stories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  <a:latin typeface="Century Gothic"/>
              </a:rPr>
              <a:t>Gewünschte Anforderungen aus Anwendersicht</a:t>
            </a:r>
            <a:endParaRPr lang="de-DE" sz="2400" b="0" strike="noStrike" spc="-1" dirty="0">
              <a:solidFill>
                <a:srgbClr val="00000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Tasks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  <a:latin typeface="Century Gothic"/>
              </a:rPr>
              <a:t>Detaillierte Spezifikation der User Story</a:t>
            </a:r>
            <a:endParaRPr lang="de-DE" sz="2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99148CA-E40E-433B-9915-FAD37E38A34F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55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56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E394188-E8D7-4154-8105-E7E48BE8189D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457200" y="120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Vorteile Scrum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457200" y="249300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Änderungen können rasch wahrgenommen werden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Aufgaben werden zerlegt in Teilaufgaben (schnellere Ergebnisse)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Verbesserte Kommunikation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Kurze Entscheidungswege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Hohe Kundenorientierung (regelmäßige Auslieferung)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Schnelleres time-</a:t>
            </a:r>
            <a:r>
              <a:rPr lang="de-DE" sz="3200" b="0" strike="noStrike" spc="-1" dirty="0" err="1">
                <a:solidFill>
                  <a:srgbClr val="000000"/>
                </a:solidFill>
                <a:latin typeface="Century Gothic"/>
              </a:rPr>
              <a:t>to</a:t>
            </a: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-</a:t>
            </a:r>
            <a:r>
              <a:rPr lang="de-DE" sz="3200" b="0" strike="noStrike" spc="-1" dirty="0" err="1">
                <a:solidFill>
                  <a:srgbClr val="000000"/>
                </a:solidFill>
                <a:latin typeface="Century Gothic"/>
              </a:rPr>
              <a:t>market</a:t>
            </a:r>
            <a:endParaRPr lang="de-DE" sz="32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9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6A5531D-B31E-4EFD-9737-F76AD87A5CC2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0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61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2E803C0-3BE7-4620-954B-6D8218C0E500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457200" y="120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Nachteile Scrum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457200" y="249300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Anforderungen nicht klar (zu Beginn)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1" strike="noStrike" spc="-1" dirty="0">
                <a:solidFill>
                  <a:srgbClr val="00B050"/>
                </a:solidFill>
                <a:latin typeface="Century Gothic"/>
              </a:rPr>
              <a:t>Kosten!</a:t>
            </a:r>
            <a:r>
              <a:rPr lang="de-DE" sz="2800" b="0" strike="noStrike" spc="-1" dirty="0">
                <a:solidFill>
                  <a:srgbClr val="000000"/>
                </a:solidFill>
                <a:latin typeface="Century Gothic"/>
              </a:rPr>
              <a:t>, </a:t>
            </a:r>
            <a:r>
              <a:rPr lang="de-DE" sz="2800" b="1" strike="noStrike" spc="-1" dirty="0">
                <a:solidFill>
                  <a:srgbClr val="00B050"/>
                </a:solidFill>
                <a:latin typeface="Century Gothic"/>
              </a:rPr>
              <a:t>Zeit!</a:t>
            </a:r>
            <a:r>
              <a:rPr lang="de-DE" sz="2800" b="0" strike="noStrike" spc="-1" dirty="0">
                <a:solidFill>
                  <a:srgbClr val="000000"/>
                </a:solidFill>
                <a:latin typeface="Century Gothic"/>
              </a:rPr>
              <a:t>, </a:t>
            </a:r>
            <a:r>
              <a:rPr lang="de-DE" sz="2800" b="1" strike="noStrike" spc="-1" dirty="0">
                <a:solidFill>
                  <a:srgbClr val="E46C0A"/>
                </a:solidFill>
                <a:latin typeface="Century Gothic"/>
              </a:rPr>
              <a:t>Qualität?</a:t>
            </a:r>
            <a:endParaRPr lang="de-DE" sz="2800" b="0" strike="noStrike" spc="-1" dirty="0">
              <a:solidFill>
                <a:srgbClr val="00000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Geringe Vorhersehbarkeit für das Endprodukt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Hoher Abstimmungsbedarf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Weniger formale Dokumentation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Konsolidierung von Ergebnissen</a:t>
            </a:r>
          </a:p>
        </p:txBody>
      </p:sp>
      <p:sp>
        <p:nvSpPr>
          <p:cNvPr id="364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CA616E2-ED77-4EB0-B3F9-C6170B0B0BEB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5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66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64C463F-CB08-4E93-A485-2287560AF44D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457020" y="10137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 dirty="0">
                <a:solidFill>
                  <a:srgbClr val="000000"/>
                </a:solidFill>
                <a:latin typeface="Century Gothic"/>
              </a:rPr>
              <a:t>Kanban</a:t>
            </a:r>
            <a:endParaRPr lang="de-DE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457020" y="201924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Einklang zwischen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Erledigender Arbeit und Verfügbarer Kapazitäten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Stammt aus der Produktion (Toyota)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Kanban Board mit verschiedenen Arbeitsphasen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entury Gothic"/>
              </a:rPr>
              <a:t>Todo</a:t>
            </a: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entury Gothic"/>
              </a:rPr>
              <a:t>Doing</a:t>
            </a: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entury Gothic"/>
              </a:rPr>
              <a:t>Done</a:t>
            </a:r>
            <a:endParaRPr lang="de-DE" sz="2400" b="0" strike="noStrike" spc="-1" dirty="0">
              <a:solidFill>
                <a:srgbClr val="000000"/>
              </a:solidFill>
              <a:latin typeface="Century Gothic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entury Gothic"/>
              </a:rPr>
              <a:t>Todo</a:t>
            </a: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, in Progress,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entury Gothic"/>
              </a:rPr>
              <a:t>Testing</a:t>
            </a: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entury Gothic"/>
              </a:rPr>
              <a:t>Done</a:t>
            </a:r>
            <a:endParaRPr lang="de-DE" sz="2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3CC8825-C29B-4BCF-8E5F-7DF4C1FB5779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0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71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E47E899-40B4-46EE-A60A-9BE6C52FF414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457200" y="10058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Kanban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457200" y="249300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6DD463D-66F7-49BC-B751-A2F51DC047C2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5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76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4303CE5-1FF3-4121-8353-64B9C910FAEE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77" name="Grafik 376"/>
          <p:cNvPicPr/>
          <p:nvPr/>
        </p:nvPicPr>
        <p:blipFill>
          <a:blip r:embed="rId3"/>
          <a:stretch/>
        </p:blipFill>
        <p:spPr>
          <a:xfrm>
            <a:off x="0" y="2025000"/>
            <a:ext cx="9143640" cy="39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7318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Werte des Agiles Manifest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8259899-495F-46AB-8A4E-020DFF8551AF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41" name="TextShape 4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BD5279C-2A40-40D8-BAFD-4023596B9E12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42" name="Picture 4" descr="Die 4 Werte des agilen Manifests"/>
          <p:cNvPicPr/>
          <p:nvPr/>
        </p:nvPicPr>
        <p:blipFill>
          <a:blip r:embed="rId3"/>
          <a:srcRect t="17218"/>
          <a:stretch/>
        </p:blipFill>
        <p:spPr>
          <a:xfrm>
            <a:off x="-114480" y="2246760"/>
            <a:ext cx="9372240" cy="387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251640" y="890640"/>
            <a:ext cx="90831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Vor- und Nachteile Kanban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457200" y="228528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Century Gothic"/>
              </a:rPr>
              <a:t>Vorteile</a:t>
            </a: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0" name="TextShape 3"/>
          <p:cNvSpPr txBox="1"/>
          <p:nvPr/>
        </p:nvSpPr>
        <p:spPr>
          <a:xfrm>
            <a:off x="457200" y="2925000"/>
            <a:ext cx="4039920" cy="3200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Planungsflexibilität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Änderungen der Prioritäten möglich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Hohe Beteiligung des Teams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Kurze Iterationen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entury Gothic"/>
              </a:rPr>
              <a:t>Hohe Transparenz</a:t>
            </a: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1" name="TextShape 4"/>
          <p:cNvSpPr txBox="1"/>
          <p:nvPr/>
        </p:nvSpPr>
        <p:spPr>
          <a:xfrm>
            <a:off x="4645080" y="2285280"/>
            <a:ext cx="4041360" cy="639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Century Gothic"/>
              </a:rPr>
              <a:t>Nachteile</a:t>
            </a:r>
            <a:endParaRPr lang="de-DE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2" name="TextShape 5"/>
          <p:cNvSpPr txBox="1"/>
          <p:nvPr/>
        </p:nvSpPr>
        <p:spPr>
          <a:xfrm>
            <a:off x="4645080" y="2925000"/>
            <a:ext cx="4041360" cy="3200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Teams mit max. 5-10 Personen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A22F24"/>
              </a:buClr>
              <a:buFont typeface="Wingdings" charset="2"/>
              <a:buChar char=""/>
            </a:pPr>
            <a:endParaRPr lang="de-DE" sz="2400" b="0" strike="noStrike" spc="-1" dirty="0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3" name="TextShape 6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581E726-8CE8-4387-A7DE-065F8ADF38F2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84" name="TextShape 7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85" name="TextShape 8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E6AE57E-2AD5-4979-A81A-D8FC666D636E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457200" y="120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Hybride Modelle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457200" y="249300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… das Beste aus zwei Welten (klassisch und agil) vereinen …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Wird „</a:t>
            </a:r>
            <a:r>
              <a:rPr lang="de-DE" sz="2400" b="1" strike="noStrike" spc="-1" dirty="0">
                <a:solidFill>
                  <a:srgbClr val="000000"/>
                </a:solidFill>
                <a:latin typeface="Century Gothic"/>
              </a:rPr>
              <a:t>ständig“</a:t>
            </a: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 eingesetzt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Ganze Methoden oder einzelne Elemente unterschiedlicher Modelle miteinander vermischen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Agile Projekte mit Projektleiter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 dirty="0">
                <a:solidFill>
                  <a:srgbClr val="000000"/>
                </a:solidFill>
                <a:latin typeface="Century Gothic"/>
              </a:rPr>
              <a:t>Klassische Projekte mit Retrospektiven</a:t>
            </a:r>
          </a:p>
        </p:txBody>
      </p:sp>
      <p:sp>
        <p:nvSpPr>
          <p:cNvPr id="393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F6A6EC5-7F24-4757-859B-AB5FF4BE9A27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94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95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CFDB44-63E6-40CE-8A3B-DBE00E79A402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57200" y="120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Scrumban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457200" y="249300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Kombination aus SCRUM unb KanBAN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Sprints vs. Arbeit auf Basis der Verfügbarkeiten zu koordinieren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Selbstverwaltung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Deadlines nicht verpflichtend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Unklare Ziele</a:t>
            </a:r>
          </a:p>
        </p:txBody>
      </p:sp>
      <p:sp>
        <p:nvSpPr>
          <p:cNvPr id="388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468645C-B9F6-4DD3-BA36-16F5FFCB7054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89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90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C42924B-7E6E-4D5C-B6FC-0B00EA8645D5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457200" y="120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Arbeitsauftrag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457200" y="249300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0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kurze Beschreibung der Methode inkl.</a:t>
            </a:r>
          </a:p>
          <a:p>
            <a:pPr marL="800280" lvl="1" indent="-342720"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VT/NT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Anwendungsgebiete und Beispiele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Argumentiert warum Ihr jene Methode wählen würdet, und nennt Beispiele (IT)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8-10 Minuten Präsentation am 08.01.2023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entury Gothic"/>
              </a:rPr>
              <a:t>Teams mit drei-vier Personen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entury Gothic"/>
              </a:rPr>
              <a:t>Präsentation von zwei Leuten 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de-DE" sz="28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4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7B4F89B-5C92-4C44-AE3F-EF623F7848D8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5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36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595DA4F-277B-4878-BC1A-6CC3565AFB7E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288099" y="1091132"/>
            <a:ext cx="8398341" cy="837215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 dirty="0">
                <a:solidFill>
                  <a:srgbClr val="000000"/>
                </a:solidFill>
                <a:latin typeface="Century Gothic"/>
              </a:rPr>
              <a:t>Qualitätskriterien </a:t>
            </a:r>
            <a:r>
              <a:rPr lang="de-DE" sz="3600" b="1" spc="-1" dirty="0">
                <a:solidFill>
                  <a:srgbClr val="000000"/>
                </a:solidFill>
                <a:latin typeface="Century Gothic"/>
              </a:rPr>
              <a:t>für </a:t>
            </a:r>
            <a:r>
              <a:rPr lang="de-DE" sz="3600" b="1" strike="noStrike" spc="-1" dirty="0">
                <a:solidFill>
                  <a:srgbClr val="000000"/>
                </a:solidFill>
                <a:latin typeface="Century Gothic"/>
              </a:rPr>
              <a:t>Anforderungen</a:t>
            </a:r>
            <a:endParaRPr lang="de-DE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1228740" y="6617798"/>
            <a:ext cx="1361820" cy="26720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B08EA7B-D7D6-4064-AAB9-89F6BED8ED89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pPr>
                <a:lnSpc>
                  <a:spcPct val="100000"/>
                </a:lnSpc>
              </a:p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09" name="TextShape 4"/>
          <p:cNvSpPr txBox="1"/>
          <p:nvPr/>
        </p:nvSpPr>
        <p:spPr>
          <a:xfrm>
            <a:off x="4171114" y="6617798"/>
            <a:ext cx="1848085" cy="26720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10" name="TextShape 5"/>
          <p:cNvSpPr txBox="1"/>
          <p:nvPr/>
        </p:nvSpPr>
        <p:spPr>
          <a:xfrm>
            <a:off x="7324620" y="6617798"/>
            <a:ext cx="1361820" cy="26720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1CE1DDA-C019-4C0C-A62E-4D42D826826F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pPr algn="r">
                <a:lnSpc>
                  <a:spcPct val="100000"/>
                </a:lnSpc>
              </a:pPr>
              <a:t>34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E80B2A9-F5A3-B55F-8825-6DB17A72DC5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93191" y="2186981"/>
            <a:ext cx="2077736" cy="1269538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/>
              <a:t>Abgestimmt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CF5698E-04BD-ECD5-477E-82C782A24D2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641588" y="2169175"/>
            <a:ext cx="1691359" cy="1269538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/>
              <a:t>Eindeutig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E57C384-351B-8BBE-EB88-BB5CEE996F6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796056" y="3817435"/>
            <a:ext cx="1691359" cy="1269538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/>
              <a:t>Prüfbar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B5CF008-B30E-5C92-3BB5-81BF71EFD58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0292" y="3782199"/>
            <a:ext cx="1691359" cy="1269538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/>
              <a:t>Konsistent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8BBCA76-A9C3-0ECB-E3BB-75A97AB35F9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64542" y="5212461"/>
            <a:ext cx="1691359" cy="1269538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/>
              <a:t>Verfolgbar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17F5440-2383-FFAD-26EA-61A404DD8BE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678091" y="5230019"/>
            <a:ext cx="1848085" cy="1269538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/>
              <a:t>Vollständig</a:t>
            </a:r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9D41A191-8829-9CB4-461E-32418A63B97A}"/>
              </a:ext>
            </a:extLst>
          </p:cNvPr>
          <p:cNvSpPr txBox="1">
            <a:spLocks/>
          </p:cNvSpPr>
          <p:nvPr/>
        </p:nvSpPr>
        <p:spPr>
          <a:xfrm>
            <a:off x="6478940" y="2135547"/>
            <a:ext cx="1691359" cy="12695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latin typeface="+mn-lt"/>
                <a:ea typeface="+mn-ea"/>
                <a:cs typeface="+mn-cs"/>
              </a:rPr>
              <a:t>Notwendig</a:t>
            </a:r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223A3B67-6C3E-6012-0C3A-2D88569F0E13}"/>
              </a:ext>
            </a:extLst>
          </p:cNvPr>
          <p:cNvSpPr txBox="1">
            <a:spLocks/>
          </p:cNvSpPr>
          <p:nvPr/>
        </p:nvSpPr>
        <p:spPr>
          <a:xfrm>
            <a:off x="6406796" y="3739359"/>
            <a:ext cx="2097667" cy="12695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latin typeface="+mn-lt"/>
                <a:ea typeface="+mn-ea"/>
                <a:cs typeface="+mn-cs"/>
              </a:rPr>
              <a:t>Realisierbar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50EF653F-C6FC-550D-DA48-753D6C1A3025}"/>
              </a:ext>
            </a:extLst>
          </p:cNvPr>
          <p:cNvSpPr txBox="1">
            <a:spLocks/>
          </p:cNvSpPr>
          <p:nvPr/>
        </p:nvSpPr>
        <p:spPr>
          <a:xfrm>
            <a:off x="6406796" y="5223000"/>
            <a:ext cx="2097667" cy="12695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latin typeface="+mn-lt"/>
                <a:ea typeface="+mn-ea"/>
                <a:cs typeface="+mn-cs"/>
              </a:rPr>
              <a:t>Verständlich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6D3E29A5-A1C2-2C9A-5FA9-9CFBE192F7C5}"/>
              </a:ext>
            </a:extLst>
          </p:cNvPr>
          <p:cNvSpPr/>
          <p:nvPr/>
        </p:nvSpPr>
        <p:spPr>
          <a:xfrm>
            <a:off x="350488" y="2126535"/>
            <a:ext cx="2392472" cy="1170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80DD0712-A678-CD23-CDB8-C345621A8A57}"/>
              </a:ext>
            </a:extLst>
          </p:cNvPr>
          <p:cNvSpPr/>
          <p:nvPr/>
        </p:nvSpPr>
        <p:spPr>
          <a:xfrm>
            <a:off x="6259393" y="2126535"/>
            <a:ext cx="2392472" cy="11405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5461AEE-0C86-FDF8-179D-D2C13E8CB94D}"/>
              </a:ext>
            </a:extLst>
          </p:cNvPr>
          <p:cNvSpPr/>
          <p:nvPr/>
        </p:nvSpPr>
        <p:spPr>
          <a:xfrm>
            <a:off x="6259393" y="3702807"/>
            <a:ext cx="2392472" cy="11405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4E4C8648-9A93-9128-130A-EFDA9DD3FF28}"/>
              </a:ext>
            </a:extLst>
          </p:cNvPr>
          <p:cNvSpPr/>
          <p:nvPr/>
        </p:nvSpPr>
        <p:spPr>
          <a:xfrm>
            <a:off x="6259393" y="5216097"/>
            <a:ext cx="2392472" cy="11405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40A909D3-D03F-3134-3014-E1E815B42178}"/>
              </a:ext>
            </a:extLst>
          </p:cNvPr>
          <p:cNvSpPr/>
          <p:nvPr/>
        </p:nvSpPr>
        <p:spPr>
          <a:xfrm>
            <a:off x="3291032" y="2123356"/>
            <a:ext cx="2392472" cy="11405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7DA7090-C29D-361E-E980-190D74906BDD}"/>
              </a:ext>
            </a:extLst>
          </p:cNvPr>
          <p:cNvSpPr/>
          <p:nvPr/>
        </p:nvSpPr>
        <p:spPr>
          <a:xfrm>
            <a:off x="3291032" y="3732817"/>
            <a:ext cx="2392472" cy="11405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F232DCE-7ECF-EA08-3FBD-1165090C8944}"/>
              </a:ext>
            </a:extLst>
          </p:cNvPr>
          <p:cNvSpPr/>
          <p:nvPr/>
        </p:nvSpPr>
        <p:spPr>
          <a:xfrm>
            <a:off x="3291032" y="5223000"/>
            <a:ext cx="2392472" cy="11405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E1A98B83-EC35-87C9-976C-CC1B22F6769C}"/>
              </a:ext>
            </a:extLst>
          </p:cNvPr>
          <p:cNvSpPr/>
          <p:nvPr/>
        </p:nvSpPr>
        <p:spPr>
          <a:xfrm>
            <a:off x="350488" y="3770874"/>
            <a:ext cx="2392472" cy="11405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BD474F7-A71B-9161-9A6F-62AFC4863E84}"/>
              </a:ext>
            </a:extLst>
          </p:cNvPr>
          <p:cNvSpPr/>
          <p:nvPr/>
        </p:nvSpPr>
        <p:spPr>
          <a:xfrm>
            <a:off x="350488" y="5196603"/>
            <a:ext cx="2392472" cy="11405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57200" y="120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DoD – Defintion of Done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1486A7B-C8EC-4ED0-B6C8-5AA377B1697C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14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15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E9AB43F-FEC3-4967-8C0A-E2D727820C97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E2658D8A-49B0-69F1-C993-ACC79CDC0E45}"/>
              </a:ext>
            </a:extLst>
          </p:cNvPr>
          <p:cNvSpPr txBox="1"/>
          <p:nvPr/>
        </p:nvSpPr>
        <p:spPr>
          <a:xfrm>
            <a:off x="-87682" y="2493000"/>
            <a:ext cx="9407046" cy="363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Code eingecheckt (GIT, Test/PROD Branche)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spc="-1" dirty="0">
                <a:solidFill>
                  <a:srgbClr val="000000"/>
                </a:solidFill>
                <a:latin typeface="Century Gothic"/>
              </a:rPr>
              <a:t>Tests durchgeführt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Fachliche und technische Dokumentation erstellt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spc="-1" dirty="0">
                <a:solidFill>
                  <a:srgbClr val="000000"/>
                </a:solidFill>
                <a:latin typeface="Century Gothic"/>
              </a:rPr>
              <a:t>User Story Abnahme des PO anhand der Akzeptanzkriterien</a:t>
            </a:r>
            <a:endParaRPr lang="de-DE" sz="3200" b="0" strike="noStrike" spc="-1" dirty="0">
              <a:solidFill>
                <a:srgbClr val="00000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endParaRPr lang="de-DE" sz="32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457200" y="7318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Agiles Projektmanagement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489240" y="274788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 lnSpcReduction="10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Regelmäßige Produktinkremente zur Begutachtung</a:t>
            </a:r>
          </a:p>
        </p:txBody>
      </p:sp>
      <p:sp>
        <p:nvSpPr>
          <p:cNvPr id="423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720317B-495C-4297-A4BD-424DA7848D92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4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25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EAC42EE-343A-4E7F-941D-DED468D07353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26" name="Grafik 7"/>
          <p:cNvPicPr/>
          <p:nvPr/>
        </p:nvPicPr>
        <p:blipFill>
          <a:blip r:embed="rId3"/>
          <a:stretch/>
        </p:blipFill>
        <p:spPr>
          <a:xfrm>
            <a:off x="971640" y="1691280"/>
            <a:ext cx="6912360" cy="371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08360" y="12060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Agiles Manifest: Weitere Prinzipien (1/3)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457200" y="249300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9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Kunden zufriedenstellen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Frühe und kontinuierliche Auslieferung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Anforderungsänderungen sind stets willkommen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Auch spät in der Entwicklung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Möglichkeit von Wettbewerbsvorteilen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Regelmäßige Lieferung von Software (Produkte) in kurzen Zeitspannen</a:t>
            </a:r>
          </a:p>
        </p:txBody>
      </p:sp>
      <p:sp>
        <p:nvSpPr>
          <p:cNvPr id="245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0484695-F473-4D64-969E-AF3B1DD5B2BD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46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47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A55F6EA-42DE-4779-A675-0D7E3393E088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07640" y="836640"/>
            <a:ext cx="90831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Agiles Manifest: Weitere Prinzipien (2/3)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1979640"/>
            <a:ext cx="8229240" cy="4540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Tägliche Zusammenarbeit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Von Experten und Entwickler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Projekte rund um Individuen errichten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Umfeld geben und unterstützen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Austausch von Angesicht zu Angesicht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Effiziente und effektive Methode, um Informationen zu übermitteln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Funktionierende Software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Wichtiges Fortschrittmaß</a:t>
            </a:r>
          </a:p>
        </p:txBody>
      </p:sp>
      <p:sp>
        <p:nvSpPr>
          <p:cNvPr id="250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9354AF5-0308-491F-BD94-8E172159F8DE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1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52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886E5DC-E866-4D26-BCCE-3524D1492D32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72000" y="764640"/>
            <a:ext cx="89640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Agiles Manifest: Weitere Prinzipien (3/3)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457200" y="1989000"/>
            <a:ext cx="8229240" cy="4248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2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Agile Prozesse fördern - für eine nachhaltige Entwicklung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Gleiches Tempo von Auftraggeber und Entwickler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Ständiges Augenmerk auf technische Exzellenz und gutes Design fördert Agilität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Einfach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Nicht getane Arbeit maximieren (so wenig Benutzeraktivität wie nötig)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Selbstorganisation fordern und fördern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entury Gothic"/>
              </a:rPr>
              <a:t>Steigerung der Kreativität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Regelmäßige Reflektion</a:t>
            </a:r>
          </a:p>
        </p:txBody>
      </p:sp>
      <p:sp>
        <p:nvSpPr>
          <p:cNvPr id="255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BF5C64A-A6D8-484E-BC2C-CFC3A2D40767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57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2E2A24D-8DCE-489C-8228-6350DBD661F9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120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Vorgehensmodelle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57200" y="249300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Spiralmodell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RUP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eXtreme Programming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Scrum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Kanban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>
                <a:solidFill>
                  <a:srgbClr val="000000"/>
                </a:solidFill>
                <a:latin typeface="Century Gothic"/>
              </a:rPr>
              <a:t>Hybride Modelle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de-DE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54416D1-0409-400F-BB0B-75FC4A58DEA0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61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62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4B8960A-2AD1-4FC3-9BAC-168AC0F86B92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120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Century Gothic"/>
              </a:rPr>
              <a:t>Spiralmodell </a:t>
            </a:r>
            <a:endParaRPr lang="de-DE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23640" y="2323440"/>
            <a:ext cx="8229240" cy="363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Grundidee: Risikobeherrschung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Ständiges eingreifen möglich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A22F24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entury Gothic"/>
              </a:rPr>
              <a:t>Spiralförmige Entwicklung von innen nach außen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A22F24"/>
              </a:buClr>
              <a:buFont typeface="Wingdings" charset="2"/>
              <a:buChar char=""/>
            </a:pPr>
            <a:r>
              <a:rPr lang="de-DE" sz="3200" b="0" strike="noStrike" spc="-1" dirty="0">
                <a:solidFill>
                  <a:srgbClr val="000000"/>
                </a:solidFill>
                <a:latin typeface="Century Gothic"/>
              </a:rPr>
              <a:t>Iterative Zyklen mit gleichen Phasen</a:t>
            </a:r>
          </a:p>
          <a:p>
            <a:endParaRPr lang="de-DE" sz="3200" b="0" strike="noStrike" spc="-1" dirty="0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de-DE" sz="32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A3BE9EF-EA75-4C8F-A709-A50AA5D4944F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66" name="TextShape 4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67" name="TextShape 5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8045BFC-1362-449B-B5AE-B9E2802D0C84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120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69" name="Inhaltsplatzhalter 7"/>
          <p:cNvPicPr/>
          <p:nvPr/>
        </p:nvPicPr>
        <p:blipFill>
          <a:blip r:embed="rId3"/>
          <a:stretch/>
        </p:blipFill>
        <p:spPr>
          <a:xfrm>
            <a:off x="0" y="-315360"/>
            <a:ext cx="9143640" cy="7667640"/>
          </a:xfrm>
          <a:prstGeom prst="rect">
            <a:avLst/>
          </a:prstGeom>
          <a:ln>
            <a:noFill/>
          </a:ln>
        </p:spPr>
      </p:pic>
      <p:sp>
        <p:nvSpPr>
          <p:cNvPr id="270" name="TextShape 2"/>
          <p:cNvSpPr txBox="1"/>
          <p:nvPr/>
        </p:nvSpPr>
        <p:spPr>
          <a:xfrm>
            <a:off x="45720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C2FAB50-A623-4DEB-8864-57E14E5EEA95}" type="datetime1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18.12.2023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3124080" y="65203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72" name="TextShape 4"/>
          <p:cNvSpPr txBox="1"/>
          <p:nvPr/>
        </p:nvSpPr>
        <p:spPr>
          <a:xfrm>
            <a:off x="655308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0DEF7B4-5AFD-41AB-BC77-D7713BE34598}" type="slidenum">
              <a:rPr lang="de-DE" sz="1200" b="0" strike="noStrike" spc="-1">
                <a:solidFill>
                  <a:srgbClr val="FFFFFF"/>
                </a:solidFill>
                <a:latin typeface="Century Gothic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A22F24"/>
      </a:accent1>
      <a:accent2>
        <a:srgbClr val="FEB2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65FF"/>
      </a:hlink>
      <a:folHlink>
        <a:srgbClr val="B2A2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A22F24"/>
      </a:accent1>
      <a:accent2>
        <a:srgbClr val="FEB2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65FF"/>
      </a:hlink>
      <a:folHlink>
        <a:srgbClr val="B2A2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A22F24"/>
      </a:accent1>
      <a:accent2>
        <a:srgbClr val="FEB2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65FF"/>
      </a:hlink>
      <a:folHlink>
        <a:srgbClr val="B2A2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A22F24"/>
      </a:accent1>
      <a:accent2>
        <a:srgbClr val="FEB2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65FF"/>
      </a:hlink>
      <a:folHlink>
        <a:srgbClr val="B2A2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A22F24"/>
      </a:accent1>
      <a:accent2>
        <a:srgbClr val="FEB2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65FF"/>
      </a:hlink>
      <a:folHlink>
        <a:srgbClr val="B2A2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A22F24"/>
      </a:accent1>
      <a:accent2>
        <a:srgbClr val="FEB2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65FF"/>
      </a:hlink>
      <a:folHlink>
        <a:srgbClr val="B2A2C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1045</Words>
  <Application>Microsoft Office PowerPoint</Application>
  <PresentationFormat>Bildschirmpräsentation (4:3)</PresentationFormat>
  <Paragraphs>362</Paragraphs>
  <Slides>36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36</vt:i4>
      </vt:variant>
    </vt:vector>
  </HeadingPairs>
  <TitlesOfParts>
    <vt:vector size="47" baseType="lpstr">
      <vt:lpstr>Arial</vt:lpstr>
      <vt:lpstr>Century Gothic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Titel eingeben, wenn  möglich zweizeilig.</dc:title>
  <dc:subject/>
  <dc:creator>Joseph</dc:creator>
  <dc:description/>
  <cp:lastModifiedBy>patrick.luegbauer@gmail.com</cp:lastModifiedBy>
  <cp:revision>143</cp:revision>
  <dcterms:created xsi:type="dcterms:W3CDTF">2012-08-23T09:27:08Z</dcterms:created>
  <dcterms:modified xsi:type="dcterms:W3CDTF">2023-12-18T13:29:06Z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27</vt:i4>
  </property>
</Properties>
</file>