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3" r:id="rId9"/>
    <p:sldId id="268" r:id="rId10"/>
    <p:sldId id="269" r:id="rId11"/>
    <p:sldId id="270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4CDD43-BA56-4C4C-A863-9386BB50D6DF}">
          <p14:sldIdLst>
            <p14:sldId id="257"/>
            <p14:sldId id="258"/>
          </p14:sldIdLst>
        </p14:section>
        <p14:section name="Definiton" id="{6D0A0898-7929-47FC-9702-EACC5C72D8EF}">
          <p14:sldIdLst>
            <p14:sldId id="259"/>
          </p14:sldIdLst>
        </p14:section>
        <p14:section name="Mermale" id="{48B36BCE-9DFE-4F51-BDEC-38A608CDE8EB}">
          <p14:sldIdLst>
            <p14:sldId id="260"/>
            <p14:sldId id="266"/>
            <p14:sldId id="267"/>
          </p14:sldIdLst>
        </p14:section>
        <p14:section name="Formen" id="{0F77C2AA-D4D8-4B5C-A167-58B9F7139556}">
          <p14:sldIdLst>
            <p14:sldId id="261"/>
          </p14:sldIdLst>
        </p14:section>
        <p14:section name="Aufbau" id="{C081EC87-CE73-4362-AD16-B2D854516AB1}">
          <p14:sldIdLst>
            <p14:sldId id="263"/>
            <p14:sldId id="268"/>
            <p14:sldId id="269"/>
            <p14:sldId id="270"/>
          </p14:sldIdLst>
        </p14:section>
        <p14:section name="Vergleich" id="{08B2A860-08F2-4077-AB1A-FEFAEEB05855}">
          <p14:sldIdLst>
            <p14:sldId id="262"/>
          </p14:sldIdLst>
        </p14:section>
        <p14:section name="Zu Beachten" id="{BBC1859D-2CBE-4FE7-8B81-A78F39FE009E}">
          <p14:sldIdLst>
            <p14:sldId id="264"/>
          </p14:sldIdLst>
        </p14:section>
        <p14:section name="Ende" id="{D215C84D-A777-42D3-89E9-9AFE18CF35A9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D5B9CC"/>
    <a:srgbClr val="885075"/>
    <a:srgbClr val="AD7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6634" autoAdjust="0"/>
  </p:normalViewPr>
  <p:slideViewPr>
    <p:cSldViewPr snapToGrid="0">
      <p:cViewPr varScale="1">
        <p:scale>
          <a:sx n="81" d="100"/>
          <a:sy n="81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468945-5D5E-6D3E-579A-9B8E5B687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8DC69-5627-ECAC-F9F1-6E635DA89E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199A-364B-4B27-86E5-B7584D5C5DBE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0A78F-1D11-CDEC-C92C-5674F8B72A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217B-E377-6F7E-EFA5-174EAFDE04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9F0B-71AC-49F0-8E17-11EB17B775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50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B6DD-A217-4D3F-819F-D222A2E9A672}" type="datetimeFigureOut">
              <a:rPr lang="de-DE" smtClean="0"/>
              <a:t>22.09.2024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FF0A-A0BC-47EF-A70A-9D7A0B74E6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5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FORMEN</a:t>
            </a:r>
          </a:p>
          <a:p>
            <a:r>
              <a:rPr lang="de-DE" dirty="0"/>
              <a:t>• Tragikomödie</a:t>
            </a:r>
          </a:p>
          <a:p>
            <a:r>
              <a:rPr lang="de-DE" dirty="0"/>
              <a:t>• Bürgerliches Trauerspiel</a:t>
            </a:r>
          </a:p>
          <a:p>
            <a:r>
              <a:rPr lang="de-DE" dirty="0"/>
              <a:t>• Episches Theater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07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ABGRENZUNG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LYRIK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Poetisch, verdichtet, keine Handlung, Ausdruck von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Emotionen/Gedanken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EPIK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Erzählend, zeitliche und räumliche Ausdehnung der Handlung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DRAMATIK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Dialogisch, auf Handlung fokussiert, für die Bühne geschrieben,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Echtzeit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36DF-0A6A-96A4-23B2-A1D39A50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BF402-7750-EF03-B073-B7C60434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F4EC-A749-DB06-8C86-A871AB99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8A31-D1AA-7477-3F09-5AB05DDF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72B9-F36A-41D5-80B4-8423E3FB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84AD-D552-74DF-C930-5B94E64B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F974-C6C5-60C9-1A05-137E34C9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39A2-0CAE-090C-B7E0-A3D771B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CCC2-24BD-DBAB-CA2C-D6CFD17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0C3F-EDF3-91AE-4815-63F668E9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A807D-9912-033C-3481-39049E2B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48E5-AEF6-404D-431D-CA7FA8F9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D4B-C8F5-D943-974D-C05ECE91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6D7F-0B2F-81E9-A46F-29504C4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75A-2779-D2FA-7D11-CB6CE8CE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8D3B-E18F-1DE9-B157-9AF6714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04C8-21BB-122C-06D2-CEE869B0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EE73-A70E-E201-1661-FB7B330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5211-9294-2655-A1FE-3B87D8B1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19E8-CA6F-3B73-79EB-02A3F72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1D41-C5F9-9225-7908-BFCF99B0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8D1C-C2BD-727F-FD5C-0A6F57FC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B5BF-A22F-2843-CC15-FE08235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DE69-FEAB-1B7B-EFC5-3F25BAD4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08F9-64D1-1886-8BEB-0CFEA3DE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4F26-FA09-2122-87BA-EFAFB9BE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5527-2F1E-1D76-6753-131CD88F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D0BD-2C4E-0F9C-93B3-580DE476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0F7E-253D-0C5B-F222-AE3D0969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A020-5F95-1C4E-3435-A732DFE2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E4B7-8B20-ACB8-D93A-805160E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A558-85F9-F72D-EF55-0474DD1D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3580-078E-EDAC-279C-41FF788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8A19-9E34-F0A9-8536-6A1BDA8C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B872-579E-D727-5BF2-A8839C5D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B7B46-EF6C-CDFE-57A2-A7C3FD1D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6C9BC-0893-192B-2672-68AC296A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12D3F-A975-F94B-BEB1-AE1DEA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6A07E-590C-7E4A-F50B-54D2727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AB7-25A3-D449-6F2C-3DB5865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39245-2605-1F5C-0239-4A2BA832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3E462-B202-B2BD-BD63-FBE99E48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E0A9-3F49-2DA1-077F-94AAE89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46718-CA97-06C7-E72A-E613C6E7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FAD9-19A7-E9AC-65CF-150C02F6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934BB-D729-B39C-B712-86B3F41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3F29-BD5E-CF52-FAC7-0C67AF49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516-E10E-8C82-83F7-FF79179B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EA24-3CE6-1634-BC0E-F2D7217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2583-41ED-7791-05A0-3225DF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89BB-BC8E-AA82-C47C-2559CCB1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5E24-4469-9D1C-3513-D56F395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6401-4A78-A3F8-9452-8B97936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59D84-7EAB-DF92-401F-046AFB22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400C-FE6A-525A-48B0-5E5725E1A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1321-9187-220E-77B1-C7C43196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F4D2-A659-A82E-A501-85F4902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C967-A24D-29B8-582F-AABF23C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54CE2-BFF8-BD67-8C60-16851E28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0A1C-F553-DFCC-2BA1-E905AA32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267A-30AD-8F54-747A-1B60761E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FD31-162F-69D7-5A50-135242DC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0550-6092-1E4D-500C-5C8DA98DC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50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B09D9-C7AE-EDAF-4F22-CF78B6E6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2363030"/>
            <a:ext cx="10558405" cy="177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Dramatik</a:t>
            </a:r>
            <a:endParaRPr lang="en-US" sz="8800" kern="12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1F0793-56AB-84A0-33DF-17AA7E4FE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50" y="4301419"/>
            <a:ext cx="1849382" cy="1849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27B96-F3C4-9792-FFFE-82BA83379630}"/>
              </a:ext>
            </a:extLst>
          </p:cNvPr>
          <p:cNvSpPr txBox="1"/>
          <p:nvPr/>
        </p:nvSpPr>
        <p:spPr>
          <a:xfrm>
            <a:off x="4720190" y="2396464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Bunea - </a:t>
            </a:r>
            <a:r>
              <a:rPr lang="en-US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Covaci</a:t>
            </a:r>
            <a:endParaRPr lang="de-DE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360" y="1087121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10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3558073" y="1750696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1130850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800" y="7963653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11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3432810" y="2660621"/>
            <a:ext cx="532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3292029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Vergleich</a:t>
            </a:r>
            <a:r>
              <a:rPr lang="en-US" dirty="0">
                <a:latin typeface="Showcard Gothic" panose="04020904020102020604" pitchFamily="82" charset="0"/>
              </a:rPr>
              <a:t> / </a:t>
            </a:r>
            <a:r>
              <a:rPr lang="en-US" dirty="0" err="1">
                <a:latin typeface="Showcard Gothic" panose="04020904020102020604" pitchFamily="82" charset="0"/>
              </a:rPr>
              <a:t>Abgrenzung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604"/>
            <a:ext cx="10515600" cy="3151358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LYRIK</a:t>
            </a:r>
          </a:p>
          <a:p>
            <a:r>
              <a:rPr lang="de-DE" dirty="0">
                <a:latin typeface="Berlin Sans FB" panose="020E0602020502020306" pitchFamily="34" charset="0"/>
              </a:rPr>
              <a:t>Poetisch </a:t>
            </a:r>
          </a:p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EPIK</a:t>
            </a:r>
          </a:p>
          <a:p>
            <a:pPr algn="l"/>
            <a:r>
              <a:rPr lang="de-DE" dirty="0">
                <a:latin typeface="Berlin Sans FB" panose="020E0602020502020306" pitchFamily="34" charset="0"/>
              </a:rPr>
              <a:t>Erzählend</a:t>
            </a:r>
          </a:p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DRAMATIK</a:t>
            </a:r>
          </a:p>
          <a:p>
            <a:r>
              <a:rPr lang="de-DE" dirty="0">
                <a:latin typeface="Berlin Sans FB" panose="020E0602020502020306" pitchFamily="34" charset="0"/>
              </a:rPr>
              <a:t>Dialogisch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12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Zu </a:t>
            </a:r>
            <a:r>
              <a:rPr lang="en-US" dirty="0" err="1">
                <a:latin typeface="Showcard Gothic" panose="04020904020102020604" pitchFamily="82" charset="0"/>
              </a:rPr>
              <a:t>beachten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Unklare Handlung</a:t>
            </a:r>
          </a:p>
          <a:p>
            <a:r>
              <a:rPr lang="de-DE" dirty="0">
                <a:latin typeface="Berlin Sans FB" panose="020E0602020502020306" pitchFamily="34" charset="0"/>
              </a:rPr>
              <a:t>Zu viele Figuren ohne Funktion</a:t>
            </a:r>
          </a:p>
          <a:p>
            <a:r>
              <a:rPr lang="de-DE" dirty="0">
                <a:latin typeface="Berlin Sans FB" panose="020E0602020502020306" pitchFamily="34" charset="0"/>
              </a:rPr>
              <a:t>Übermäßige Exposition</a:t>
            </a:r>
          </a:p>
          <a:p>
            <a:r>
              <a:rPr lang="de-DE" dirty="0">
                <a:latin typeface="Berlin Sans FB" panose="020E0602020502020306" pitchFamily="34" charset="0"/>
              </a:rPr>
              <a:t>Einseitige Charakter</a:t>
            </a:r>
          </a:p>
          <a:p>
            <a:r>
              <a:rPr lang="de-DE" dirty="0">
                <a:latin typeface="Berlin Sans FB" panose="020E0602020502020306" pitchFamily="34" charset="0"/>
              </a:rPr>
              <a:t>Unnatürliche Dialoge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Zu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Beachten</a:t>
            </a:r>
            <a:endParaRPr lang="de-DE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13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8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1280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885075"/>
            </a:gs>
            <a:gs pos="97000">
              <a:srgbClr val="AD779B"/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3664-12E3-3AFD-86DE-98D90A2C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Inhalt</a:t>
            </a:r>
            <a:endParaRPr lang="de-DE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ECAA88-AABC-8570-1531-A8385EBE0A89}"/>
              </a:ext>
            </a:extLst>
          </p:cNvPr>
          <p:cNvGrpSpPr/>
          <p:nvPr/>
        </p:nvGrpSpPr>
        <p:grpSpPr>
          <a:xfrm>
            <a:off x="1534480" y="1560875"/>
            <a:ext cx="9123040" cy="4932000"/>
            <a:chOff x="1534480" y="1560875"/>
            <a:chExt cx="9123040" cy="49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8C020-54FD-F8AF-A49B-A6AAC724ACF6}"/>
                </a:ext>
              </a:extLst>
            </p:cNvPr>
            <p:cNvSpPr/>
            <p:nvPr/>
          </p:nvSpPr>
          <p:spPr>
            <a:xfrm>
              <a:off x="1534480" y="1560875"/>
              <a:ext cx="9123040" cy="4932000"/>
            </a:xfrm>
            <a:prstGeom prst="rect">
              <a:avLst/>
            </a:prstGeom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Rectangle: Rounded Corners 17" descr="Open book outline">
              <a:extLst>
                <a:ext uri="{FF2B5EF4-FFF2-40B4-BE49-F238E27FC236}">
                  <a16:creationId xmlns:a16="http://schemas.microsoft.com/office/drawing/2014/main" id="{05487A0E-A382-98AD-8778-E26682E0D4B2}"/>
                </a:ext>
              </a:extLst>
            </p:cNvPr>
            <p:cNvSpPr/>
            <p:nvPr/>
          </p:nvSpPr>
          <p:spPr>
            <a:xfrm>
              <a:off x="2544402" y="1563018"/>
              <a:ext cx="2219690" cy="1529366"/>
            </a:xfrm>
            <a:prstGeom prst="round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 t="-22972" b="-22972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Rectangle: Rounded Corners 27" descr="Performance Curtains outline">
              <a:extLst>
                <a:ext uri="{FF2B5EF4-FFF2-40B4-BE49-F238E27FC236}">
                  <a16:creationId xmlns:a16="http://schemas.microsoft.com/office/drawing/2014/main" id="{7F3725F0-321A-34EF-0411-B73D648395AA}"/>
                </a:ext>
              </a:extLst>
            </p:cNvPr>
            <p:cNvSpPr/>
            <p:nvPr/>
          </p:nvSpPr>
          <p:spPr>
            <a:xfrm>
              <a:off x="4986154" y="1563018"/>
              <a:ext cx="2219690" cy="1529366"/>
            </a:xfrm>
            <a:prstGeom prst="round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tangle: Rounded Corners 35" descr="Basic Shapes outline">
              <a:extLst>
                <a:ext uri="{FF2B5EF4-FFF2-40B4-BE49-F238E27FC236}">
                  <a16:creationId xmlns:a16="http://schemas.microsoft.com/office/drawing/2014/main" id="{CACDE872-F3C5-07B8-1FB9-F3D1C120DDD9}"/>
                </a:ext>
              </a:extLst>
            </p:cNvPr>
            <p:cNvSpPr/>
            <p:nvPr/>
          </p:nvSpPr>
          <p:spPr>
            <a:xfrm>
              <a:off x="7427907" y="1563018"/>
              <a:ext cx="2219690" cy="1529366"/>
            </a:xfrm>
            <a:prstGeom prst="roundRect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3" name="Rectangle: Rounded Corners 42" descr="Pyramid with levels outline">
              <a:extLst>
                <a:ext uri="{FF2B5EF4-FFF2-40B4-BE49-F238E27FC236}">
                  <a16:creationId xmlns:a16="http://schemas.microsoft.com/office/drawing/2014/main" id="{B1B3927D-8283-4D45-2E6E-38EE1ECC7BCB}"/>
                </a:ext>
              </a:extLst>
            </p:cNvPr>
            <p:cNvSpPr/>
            <p:nvPr/>
          </p:nvSpPr>
          <p:spPr>
            <a:xfrm>
              <a:off x="2544402" y="4137859"/>
              <a:ext cx="2219690" cy="1529366"/>
            </a:xfrm>
            <a:prstGeom prst="round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5" name="Rectangle: Rounded Corners 44" descr="Venn diagram outline">
              <a:extLst>
                <a:ext uri="{FF2B5EF4-FFF2-40B4-BE49-F238E27FC236}">
                  <a16:creationId xmlns:a16="http://schemas.microsoft.com/office/drawing/2014/main" id="{726C0F44-3727-9BFF-244B-69CC433ECCC8}"/>
                </a:ext>
              </a:extLst>
            </p:cNvPr>
            <p:cNvSpPr/>
            <p:nvPr/>
          </p:nvSpPr>
          <p:spPr>
            <a:xfrm>
              <a:off x="4986154" y="4137859"/>
              <a:ext cx="2219690" cy="1529366"/>
            </a:xfrm>
            <a:prstGeom prst="roundRect">
              <a:avLst>
                <a:gd name="adj" fmla="val 22098"/>
              </a:avLst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Rectangle: Rounded Corners 46" descr="Close outline">
              <a:extLst>
                <a:ext uri="{FF2B5EF4-FFF2-40B4-BE49-F238E27FC236}">
                  <a16:creationId xmlns:a16="http://schemas.microsoft.com/office/drawing/2014/main" id="{32F7B971-131C-0609-2A0C-C88E19FF6735}"/>
                </a:ext>
              </a:extLst>
            </p:cNvPr>
            <p:cNvSpPr/>
            <p:nvPr/>
          </p:nvSpPr>
          <p:spPr>
            <a:xfrm>
              <a:off x="7427907" y="4137859"/>
              <a:ext cx="2219690" cy="1529366"/>
            </a:xfrm>
            <a:prstGeom prst="round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52FA49-E1A2-8295-D716-AC00DC6836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C0362B-976E-F74B-FD5D-230E4F226437}"/>
              </a:ext>
            </a:extLst>
          </p:cNvPr>
          <p:cNvSpPr/>
          <p:nvPr/>
        </p:nvSpPr>
        <p:spPr>
          <a:xfrm>
            <a:off x="2544402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Definition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1058B4C-90A0-2CFF-F08F-76CEBC314E0E}"/>
              </a:ext>
            </a:extLst>
          </p:cNvPr>
          <p:cNvSpPr/>
          <p:nvPr/>
        </p:nvSpPr>
        <p:spPr>
          <a:xfrm>
            <a:off x="4986154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68FF576-3DE8-7590-A7DD-5EA14998EF10}"/>
              </a:ext>
            </a:extLst>
          </p:cNvPr>
          <p:cNvSpPr/>
          <p:nvPr/>
        </p:nvSpPr>
        <p:spPr>
          <a:xfrm>
            <a:off x="7427907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Formen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472763C-3C1E-A953-67C5-355CCD0DA29F}"/>
              </a:ext>
            </a:extLst>
          </p:cNvPr>
          <p:cNvSpPr/>
          <p:nvPr/>
        </p:nvSpPr>
        <p:spPr>
          <a:xfrm>
            <a:off x="2544402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374F135-7A71-8F68-C426-06E886528047}"/>
              </a:ext>
            </a:extLst>
          </p:cNvPr>
          <p:cNvSpPr/>
          <p:nvPr/>
        </p:nvSpPr>
        <p:spPr>
          <a:xfrm>
            <a:off x="4986154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Vergleich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C86576-6049-0E36-BEEA-37785991085E}"/>
              </a:ext>
            </a:extLst>
          </p:cNvPr>
          <p:cNvSpPr/>
          <p:nvPr/>
        </p:nvSpPr>
        <p:spPr>
          <a:xfrm>
            <a:off x="7427907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Zu</a:t>
            </a:r>
            <a:r>
              <a:rPr lang="en-US" sz="2700" kern="1200" dirty="0">
                <a:latin typeface="Berlin Sans FB" panose="020E0602020502020306" pitchFamily="34" charset="0"/>
              </a:rPr>
              <a:t> </a:t>
            </a: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Beachten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9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Definition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Hauptgattung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Für </a:t>
            </a:r>
            <a:r>
              <a:rPr lang="en-US" dirty="0" err="1">
                <a:latin typeface="Berlin Sans FB" panose="020E0602020502020306" pitchFamily="34" charset="0"/>
              </a:rPr>
              <a:t>Bühnenausführungen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verfasst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err="1">
                <a:latin typeface="Berlin Sans FB" panose="020E0602020502020306" pitchFamily="34" charset="0"/>
              </a:rPr>
              <a:t>Dialoge</a:t>
            </a:r>
            <a:endParaRPr lang="en-US" dirty="0">
              <a:latin typeface="Berlin Sans FB" panose="020E0602020502020306" pitchFamily="34" charset="0"/>
            </a:endParaRPr>
          </a:p>
          <a:p>
            <a:pPr lvl="1"/>
            <a:r>
              <a:rPr lang="en-US" dirty="0">
                <a:latin typeface="Berlin Sans FB" panose="020E0602020502020306" pitchFamily="34" charset="0"/>
              </a:rPr>
              <a:t>Gestalten </a:t>
            </a:r>
            <a:r>
              <a:rPr lang="en-US" dirty="0" err="1">
                <a:latin typeface="Berlin Sans FB" panose="020E0602020502020306" pitchFamily="34" charset="0"/>
              </a:rPr>
              <a:t>Handlung</a:t>
            </a:r>
            <a:r>
              <a:rPr lang="en-US" dirty="0">
                <a:latin typeface="Berlin Sans FB" panose="020E0602020502020306" pitchFamily="34" charset="0"/>
              </a:rPr>
              <a:t> und </a:t>
            </a:r>
            <a:r>
              <a:rPr lang="en-US" dirty="0" err="1">
                <a:latin typeface="Berlin Sans FB" panose="020E0602020502020306" pitchFamily="34" charset="0"/>
              </a:rPr>
              <a:t>Charakter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Definition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3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3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4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12192000" y="-325199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13093700" y="2606830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92666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5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4398340" y="2113592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13093700" y="2606830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92666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6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4398340" y="2113592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8483600" y="2667291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Formen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3199606"/>
            <a:ext cx="4775200" cy="16033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Fokus auf das Scheitern</a:t>
            </a:r>
          </a:p>
          <a:p>
            <a:r>
              <a:rPr lang="de-DE" dirty="0">
                <a:latin typeface="Berlin Sans FB" panose="020E0602020502020306" pitchFamily="34" charset="0"/>
              </a:rPr>
              <a:t>Tragisches Schicksal</a:t>
            </a:r>
          </a:p>
          <a:p>
            <a:r>
              <a:rPr lang="de-DE" dirty="0">
                <a:latin typeface="Berlin Sans FB" panose="020E0602020502020306" pitchFamily="34" charset="0"/>
              </a:rPr>
              <a:t>Unlösbarer Konflikt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7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98A7B-D2C1-EFB5-2DF5-BE68A3FD1AAC}"/>
              </a:ext>
            </a:extLst>
          </p:cNvPr>
          <p:cNvSpPr txBox="1">
            <a:spLocks/>
          </p:cNvSpPr>
          <p:nvPr/>
        </p:nvSpPr>
        <p:spPr>
          <a:xfrm>
            <a:off x="7620000" y="3199605"/>
            <a:ext cx="47752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Übertrieben</a:t>
            </a:r>
          </a:p>
          <a:p>
            <a:r>
              <a:rPr lang="de-DE" dirty="0">
                <a:latin typeface="Berlin Sans FB" panose="020E0602020502020306" pitchFamily="34" charset="0"/>
              </a:rPr>
              <a:t>Glückliches Ende</a:t>
            </a:r>
          </a:p>
          <a:p>
            <a:r>
              <a:rPr lang="de-DE" dirty="0">
                <a:latin typeface="Berlin Sans FB" panose="020E0602020502020306" pitchFamily="34" charset="0"/>
              </a:rPr>
              <a:t>lösbarer Konflikt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015F7D-8B1A-B109-1C97-5DD1147EEA05}"/>
              </a:ext>
            </a:extLst>
          </p:cNvPr>
          <p:cNvSpPr txBox="1">
            <a:spLocks/>
          </p:cNvSpPr>
          <p:nvPr/>
        </p:nvSpPr>
        <p:spPr>
          <a:xfrm>
            <a:off x="419100" y="1963545"/>
            <a:ext cx="4241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Showcard Gothic" panose="04020904020102020604" pitchFamily="82" charset="0"/>
              </a:rPr>
              <a:t>Tragödie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E87C4B-019A-8354-6300-53FAABAB9430}"/>
              </a:ext>
            </a:extLst>
          </p:cNvPr>
          <p:cNvSpPr txBox="1">
            <a:spLocks/>
          </p:cNvSpPr>
          <p:nvPr/>
        </p:nvSpPr>
        <p:spPr>
          <a:xfrm>
            <a:off x="7137400" y="1945070"/>
            <a:ext cx="407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Showcard Gothic" panose="04020904020102020604" pitchFamily="82" charset="0"/>
              </a:rPr>
              <a:t>Komödie</a:t>
            </a:r>
            <a:endParaRPr lang="de-DE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3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466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8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401332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3520" y="-952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9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4086831" y="260497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955341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466</Words>
  <Application>Microsoft Office PowerPoint</Application>
  <PresentationFormat>Widescreen</PresentationFormat>
  <Paragraphs>182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Berlin Sans FB</vt:lpstr>
      <vt:lpstr>BerlinSansFB-Bold</vt:lpstr>
      <vt:lpstr>BerlinSansFB-Reg</vt:lpstr>
      <vt:lpstr>Showcard Gothic</vt:lpstr>
      <vt:lpstr>Office Theme</vt:lpstr>
      <vt:lpstr>Dramatik</vt:lpstr>
      <vt:lpstr>Inhalt</vt:lpstr>
      <vt:lpstr>Definition</vt:lpstr>
      <vt:lpstr>Merkmale</vt:lpstr>
      <vt:lpstr>Merkmale</vt:lpstr>
      <vt:lpstr>Merkmale</vt:lpstr>
      <vt:lpstr>Formen</vt:lpstr>
      <vt:lpstr>Aufbau</vt:lpstr>
      <vt:lpstr>Aufbau</vt:lpstr>
      <vt:lpstr>Aufbau</vt:lpstr>
      <vt:lpstr>Aufbau</vt:lpstr>
      <vt:lpstr>Vergleich / Abgrenzung</vt:lpstr>
      <vt:lpstr>Zu beachten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McFife</dc:creator>
  <cp:lastModifiedBy>Zoe McFife</cp:lastModifiedBy>
  <cp:revision>3</cp:revision>
  <dcterms:created xsi:type="dcterms:W3CDTF">2024-09-10T07:34:25Z</dcterms:created>
  <dcterms:modified xsi:type="dcterms:W3CDTF">2024-09-22T10:02:46Z</dcterms:modified>
</cp:coreProperties>
</file>