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6" r:id="rId6"/>
    <p:sldId id="267" r:id="rId7"/>
    <p:sldId id="261" r:id="rId8"/>
    <p:sldId id="263" r:id="rId9"/>
    <p:sldId id="268" r:id="rId10"/>
    <p:sldId id="269" r:id="rId11"/>
    <p:sldId id="270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F4CDD43-BA56-4C4C-A863-9386BB50D6DF}">
          <p14:sldIdLst>
            <p14:sldId id="257"/>
            <p14:sldId id="258"/>
          </p14:sldIdLst>
        </p14:section>
        <p14:section name="Definiton" id="{6D0A0898-7929-47FC-9702-EACC5C72D8EF}">
          <p14:sldIdLst>
            <p14:sldId id="259"/>
          </p14:sldIdLst>
        </p14:section>
        <p14:section name="Mermale" id="{48B36BCE-9DFE-4F51-BDEC-38A608CDE8EB}">
          <p14:sldIdLst>
            <p14:sldId id="260"/>
            <p14:sldId id="266"/>
            <p14:sldId id="267"/>
          </p14:sldIdLst>
        </p14:section>
        <p14:section name="Formen" id="{0F77C2AA-D4D8-4B5C-A167-58B9F7139556}">
          <p14:sldIdLst>
            <p14:sldId id="261"/>
          </p14:sldIdLst>
        </p14:section>
        <p14:section name="Aufbau" id="{C081EC87-CE73-4362-AD16-B2D854516AB1}">
          <p14:sldIdLst>
            <p14:sldId id="263"/>
            <p14:sldId id="268"/>
            <p14:sldId id="269"/>
            <p14:sldId id="270"/>
          </p14:sldIdLst>
        </p14:section>
        <p14:section name="Vergleich" id="{08B2A860-08F2-4077-AB1A-FEFAEEB05855}">
          <p14:sldIdLst>
            <p14:sldId id="262"/>
          </p14:sldIdLst>
        </p14:section>
        <p14:section name="Zu Beachten" id="{BBC1859D-2CBE-4FE7-8B81-A78F39FE009E}">
          <p14:sldIdLst>
            <p14:sldId id="264"/>
          </p14:sldIdLst>
        </p14:section>
        <p14:section name="Ende" id="{D215C84D-A777-42D3-89E9-9AFE18CF35A9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FEE"/>
    <a:srgbClr val="D5B9CC"/>
    <a:srgbClr val="885075"/>
    <a:srgbClr val="AD7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6634" autoAdjust="0"/>
  </p:normalViewPr>
  <p:slideViewPr>
    <p:cSldViewPr snapToGrid="0">
      <p:cViewPr varScale="1">
        <p:scale>
          <a:sx n="81" d="100"/>
          <a:sy n="81" d="100"/>
        </p:scale>
        <p:origin x="1386" y="60"/>
      </p:cViewPr>
      <p:guideLst/>
    </p:cSldViewPr>
  </p:slideViewPr>
  <p:notesTextViewPr>
    <p:cViewPr>
      <p:scale>
        <a:sx n="1" d="1"/>
        <a:sy n="1" d="1"/>
      </p:scale>
      <p:origin x="0" y="-18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468945-5D5E-6D3E-579A-9B8E5B6871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8DC69-5627-ECAC-F9F1-6E635DA89E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E199A-364B-4B27-86E5-B7584D5C5DBE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0A78F-1D11-CDEC-C92C-5674F8B72A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E217B-E377-6F7E-EFA5-174EAFDE04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19F0B-71AC-49F0-8E17-11EB17B775C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750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B6DD-A217-4D3F-819F-D222A2E9A672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CFF0A-A0BC-47EF-A70A-9D7A0B74E65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8511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Eine der </a:t>
            </a:r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hauptgattungen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Handlung</a:t>
            </a:r>
            <a:r>
              <a:rPr lang="en-US" dirty="0"/>
              <a:t> / </a:t>
            </a:r>
            <a:r>
              <a:rPr lang="en-US" dirty="0" err="1"/>
              <a:t>Charaktere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Dialoge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CFF0A-A0BC-47EF-A70A-9D7A0B74E65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8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CFF0A-A0BC-47EF-A70A-9D7A0B74E65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69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CFF0A-A0BC-47EF-A70A-9D7A0B74E65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70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WEITERE FORMEN</a:t>
            </a:r>
          </a:p>
          <a:p>
            <a:r>
              <a:rPr lang="de-DE" dirty="0"/>
              <a:t>• Tragikomödie</a:t>
            </a:r>
          </a:p>
          <a:p>
            <a:r>
              <a:rPr lang="de-DE" dirty="0"/>
              <a:t>• Bürgerliches Trauerspiel</a:t>
            </a:r>
          </a:p>
          <a:p>
            <a:r>
              <a:rPr lang="de-DE" dirty="0"/>
              <a:t>• Episches Theater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Tragödie: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Ernsthaftes Drama, das oft mit einem unausweichlichen, meist tragischen Ende für die Hauptfigur endet.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Behandelt Themen wie Schicksal, menschliche Schwächen und oft tragische Konflikte.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Ziel ist es, Mitleid und Furcht zu wecken und die Zuschauenden emotional zu berühren (Katharsis).</a:t>
            </a:r>
          </a:p>
          <a:p>
            <a:r>
              <a:rPr lang="de-DE" b="1" dirty="0"/>
              <a:t>Komödie: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Humorvolle, oft leichte Handlung, die sich auf das Überwinden von Hindernissen und Missverständnissen konzentriert.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Charaktere und Situationen sind häufig überzeichnet, um das Publikum zum Lachen zu bringen.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Endet in der Regel glücklich, mit Versöhnung oder einer Lösung für die Probleme der Figuren.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Tragikomödie: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Mischform aus Tragödie und Komödie, in der ernste und humorvolle Elemente ineinander übergehen.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Charaktere und Situationen schwanken zwischen tragischen und komischen Momenten, oft ohne klaren Ausgang.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Ziel ist es, das Publikum durch Kontraste zum Nachdenken anzuregen und gleichzeitig zu unterhalten.</a:t>
            </a:r>
          </a:p>
          <a:p>
            <a:r>
              <a:rPr lang="de-DE" b="1" dirty="0"/>
              <a:t>Bürgerliches Trauerspiel: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Dramaform des 18. Jahrhunderts, die tragische Geschichten von bürgerlichen Figuren statt Adeligen erzählt.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Thematisiert häufig Konflikte zwischen gesellschaftlichen Erwartungen und persönlichen Gefühlen (z. B. Liebe vs. Standesgrenzen).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Ziel ist es, Mitleid für die Figuren zu erwecken und auf soziale Ungerechtigkeiten aufmerksam zu machen (Beispiele: </a:t>
            </a:r>
            <a:r>
              <a:rPr lang="de-DE" i="1" dirty="0"/>
              <a:t>Kabale und Liebe</a:t>
            </a:r>
            <a:r>
              <a:rPr lang="de-DE" dirty="0"/>
              <a:t> von Schiller, </a:t>
            </a:r>
            <a:r>
              <a:rPr lang="de-DE" i="1" dirty="0"/>
              <a:t>Emilia Galotti</a:t>
            </a:r>
            <a:r>
              <a:rPr lang="de-DE" dirty="0"/>
              <a:t> von Lessing).</a:t>
            </a:r>
          </a:p>
          <a:p>
            <a:r>
              <a:rPr lang="de-DE" b="1" dirty="0"/>
              <a:t>Episches Theater: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Theaterform, die von Bertolt Brecht entwickelt wurde, bei der das Publikum zum kritischen Denken angeregt werden soll.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Bricht mit traditionellen Mitteln, indem es den "Verfremdungseffekt" nutzt, um das Publikum auf Distanz zu halten und Reflexion zu fördern.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Fokus liegt auf gesellschaftlicher Veränderung und Aufklärung statt auf Identifikation mit den Figuren (Beispiel: </a:t>
            </a:r>
            <a:r>
              <a:rPr lang="de-DE" i="1"/>
              <a:t>Mutter Courage und ihre Kinder</a:t>
            </a:r>
            <a:r>
              <a:rPr lang="de-DE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de-DE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CFF0A-A0BC-47EF-A70A-9D7A0B74E65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075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800" b="1" i="0" u="none" strike="noStrike" baseline="0" dirty="0">
                <a:solidFill>
                  <a:srgbClr val="F1C1E2"/>
                </a:solidFill>
                <a:latin typeface="BerlinSansFB-Bold"/>
              </a:rPr>
              <a:t>ABGRENZUNG</a:t>
            </a:r>
          </a:p>
          <a:p>
            <a:pPr algn="l"/>
            <a:r>
              <a:rPr lang="de-DE" sz="1800" b="1" i="0" u="none" strike="noStrike" baseline="0" dirty="0">
                <a:solidFill>
                  <a:srgbClr val="F1C1E2"/>
                </a:solidFill>
                <a:latin typeface="BerlinSansFB-Bold"/>
              </a:rPr>
              <a:t>LYRIK</a:t>
            </a:r>
          </a:p>
          <a:p>
            <a:pPr algn="l"/>
            <a:r>
              <a:rPr lang="de-DE" sz="1800" b="0" i="0" u="none" strike="noStrike" baseline="0" dirty="0">
                <a:solidFill>
                  <a:srgbClr val="FFFFFF"/>
                </a:solidFill>
                <a:latin typeface="BerlinSansFB-Reg"/>
              </a:rPr>
              <a:t>• Poetisch, verdichtet, keine Handlung, Ausdruck von</a:t>
            </a:r>
          </a:p>
          <a:p>
            <a:pPr algn="l"/>
            <a:r>
              <a:rPr lang="de-DE" sz="1800" b="0" i="0" u="none" strike="noStrike" baseline="0" dirty="0">
                <a:solidFill>
                  <a:srgbClr val="FFFFFF"/>
                </a:solidFill>
                <a:latin typeface="BerlinSansFB-Reg"/>
              </a:rPr>
              <a:t>Emotionen/Gedanken</a:t>
            </a:r>
          </a:p>
          <a:p>
            <a:pPr algn="l"/>
            <a:r>
              <a:rPr lang="de-DE" sz="1800" b="1" i="0" u="none" strike="noStrike" baseline="0" dirty="0">
                <a:solidFill>
                  <a:srgbClr val="F1C1E2"/>
                </a:solidFill>
                <a:latin typeface="BerlinSansFB-Bold"/>
              </a:rPr>
              <a:t>EPIK</a:t>
            </a:r>
          </a:p>
          <a:p>
            <a:pPr algn="l"/>
            <a:r>
              <a:rPr lang="de-DE" sz="1800" b="0" i="0" u="none" strike="noStrike" baseline="0" dirty="0">
                <a:solidFill>
                  <a:srgbClr val="FFFFFF"/>
                </a:solidFill>
                <a:latin typeface="BerlinSansFB-Reg"/>
              </a:rPr>
              <a:t>• Erzählend, zeitliche und räumliche Ausdehnung der Handlung</a:t>
            </a:r>
          </a:p>
          <a:p>
            <a:pPr algn="l"/>
            <a:r>
              <a:rPr lang="de-DE" sz="1800" b="1" i="0" u="none" strike="noStrike" baseline="0" dirty="0">
                <a:solidFill>
                  <a:srgbClr val="F1C1E2"/>
                </a:solidFill>
                <a:latin typeface="BerlinSansFB-Bold"/>
              </a:rPr>
              <a:t>DRAMATIK</a:t>
            </a:r>
          </a:p>
          <a:p>
            <a:pPr algn="l"/>
            <a:r>
              <a:rPr lang="de-DE" sz="1800" b="0" i="0" u="none" strike="noStrike" baseline="0" dirty="0">
                <a:solidFill>
                  <a:srgbClr val="FFFFFF"/>
                </a:solidFill>
                <a:latin typeface="BerlinSansFB-Reg"/>
              </a:rPr>
              <a:t>• Dialogisch, auf Handlung fokussiert, für die Bühne geschrieben,</a:t>
            </a:r>
          </a:p>
          <a:p>
            <a:pPr algn="l"/>
            <a:r>
              <a:rPr lang="de-DE" sz="1800" b="0" i="0" u="none" strike="noStrike" baseline="0" dirty="0">
                <a:solidFill>
                  <a:srgbClr val="FFFFFF"/>
                </a:solidFill>
                <a:latin typeface="BerlinSansFB-Reg"/>
              </a:rPr>
              <a:t>Echtzeit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CFF0A-A0BC-47EF-A70A-9D7A0B74E65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3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36DF-0A6A-96A4-23B2-A1D39A50C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BF402-7750-EF03-B073-B7C604345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2F4EC-A749-DB06-8C86-A871AB99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8A31-D1AA-7477-3F09-5AB05DDF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872B9-F36A-41D5-80B4-8423E3FB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1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84AD-D552-74DF-C930-5B94E64B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EF974-C6C5-60C9-1A05-137E34C99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39A2-0CAE-090C-B7E0-A3D771BB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CCC2-24BD-DBAB-CA2C-D6CFD17C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90C3F-EDF3-91AE-4815-63F668E9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A807D-9912-033C-3481-39049E2B6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E48E5-AEF6-404D-431D-CA7FA8F9C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D4B-C8F5-D943-974D-C05ECE91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26D7F-0B2F-81E9-A46F-29504C4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EF75A-2779-D2FA-7D11-CB6CE8CE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7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8D3B-E18F-1DE9-B157-9AF67143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04C8-21BB-122C-06D2-CEE869B0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4EE73-A70E-E201-1661-FB7B330D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A5211-9294-2655-A1FE-3B87D8B1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A19E8-CA6F-3B73-79EB-02A3F72B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4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1D41-C5F9-9225-7908-BFCF99B0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98D1C-C2BD-727F-FD5C-0A6F57FC5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B5BF-A22F-2843-CC15-FE082358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3DE69-FEAB-1B7B-EFC5-3F25BAD4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08F9-64D1-1886-8BEB-0CFEA3DE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4F26-FA09-2122-87BA-EFAFB9BE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5527-2F1E-1D76-6753-131CD88F9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0D0BD-2C4E-0F9C-93B3-580DE476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0F7E-253D-0C5B-F222-AE3D0969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A020-5F95-1C4E-3435-A732DFE2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E4B7-8B20-ACB8-D93A-805160E2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2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A558-85F9-F72D-EF55-0474DD1D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F3580-078E-EDAC-279C-41FF788F8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D8A19-9E34-F0A9-8536-6A1BDA8C2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EB872-579E-D727-5BF2-A8839C5D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B7B46-EF6C-CDFE-57A2-A7C3FD1D8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6C9BC-0893-192B-2672-68AC296A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12D3F-A975-F94B-BEB1-AE1DEA41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6A07E-590C-7E4A-F50B-54D2727C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4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AAB7-25A3-D449-6F2C-3DB5865F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39245-2605-1F5C-0239-4A2BA832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3E462-B202-B2BD-BD63-FBE99E48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8E0A9-3F49-2DA1-077F-94AAE896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46718-CA97-06C7-E72A-E613C6E7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4FAD9-19A7-E9AC-65CF-150C02F6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934BB-D729-B39C-B712-86B3F41B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4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3F29-BD5E-CF52-FAC7-0C67AF49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C516-E10E-8C82-83F7-FF79179B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6EA24-3CE6-1634-BC0E-F2D721772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B2583-41ED-7791-05A0-3225DFE6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389BB-BC8E-AA82-C47C-2559CCB1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F5E24-4469-9D1C-3513-D56F3954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2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6401-4A78-A3F8-9452-8B979361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59D84-7EAB-DF92-401F-046AFB22C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E400C-FE6A-525A-48B0-5E5725E1A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D1321-9187-220E-77B1-C7C43196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5F4D2-A659-A82E-A501-85F4902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CC967-A24D-29B8-582F-AABF23CD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1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54CE2-BFF8-BD67-8C60-16851E28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0A1C-F553-DFCC-2BA1-E905AA320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267A-30AD-8F54-747A-1B60761E7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2FD31-162F-69D7-5A50-135242DC8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90550-6092-1E4D-500C-5C8DA98DC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1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50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0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2B09D9-C7AE-EDAF-4F22-CF78B6E6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08" y="2363030"/>
            <a:ext cx="10558405" cy="1778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kern="1200" dirty="0" err="1">
                <a:solidFill>
                  <a:schemeClr val="bg1"/>
                </a:solidFill>
                <a:latin typeface="Showcard Gothic" panose="04020904020102020604" pitchFamily="82" charset="0"/>
              </a:rPr>
              <a:t>Dramatik</a:t>
            </a:r>
            <a:endParaRPr lang="en-US" sz="8800" kern="12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81F0793-56AB-84A0-33DF-17AA7E4FE1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50" y="4301419"/>
            <a:ext cx="1849382" cy="1849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27B96-F3C4-9792-FFFE-82BA83379630}"/>
              </a:ext>
            </a:extLst>
          </p:cNvPr>
          <p:cNvSpPr txBox="1"/>
          <p:nvPr/>
        </p:nvSpPr>
        <p:spPr>
          <a:xfrm>
            <a:off x="4720190" y="2396464"/>
            <a:ext cx="216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Bunea - </a:t>
            </a:r>
            <a:r>
              <a:rPr lang="en-US" sz="24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Covaci</a:t>
            </a:r>
            <a:endParaRPr lang="de-DE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84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howcard Gothic" panose="04020904020102020604" pitchFamily="82" charset="0"/>
              </a:rPr>
              <a:t>Aufbau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2360" y="1087121"/>
            <a:ext cx="10515600" cy="663575"/>
          </a:xfrm>
        </p:spPr>
        <p:txBody>
          <a:bodyPr/>
          <a:lstStyle/>
          <a:p>
            <a:r>
              <a:rPr lang="en-US" dirty="0" err="1">
                <a:latin typeface="Berlin Sans FB" panose="020E0602020502020306" pitchFamily="34" charset="0"/>
              </a:rPr>
              <a:t>Besteht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aus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Akten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Berlin Sans FB" panose="020E0602020502020306" pitchFamily="34" charset="0"/>
                <a:sym typeface="Wingdings" panose="05000000000000000000" pitchFamily="2" charset="2"/>
              </a:rPr>
              <a:t>Szenen</a:t>
            </a: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b="1" dirty="0">
                <a:solidFill>
                  <a:schemeClr val="bg1"/>
                </a:solidFill>
                <a:latin typeface="Berlin Sans FB" panose="020E0602020502020306" pitchFamily="34" charset="0"/>
              </a:rPr>
              <a:t>Aufbau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10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DFFC4-41B9-45C1-F913-33274AA2C33C}"/>
              </a:ext>
            </a:extLst>
          </p:cNvPr>
          <p:cNvSpPr txBox="1"/>
          <p:nvPr/>
        </p:nvSpPr>
        <p:spPr>
          <a:xfrm>
            <a:off x="1404591" y="7749469"/>
            <a:ext cx="44365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Berlin Sans FB" panose="020E0602020502020306" pitchFamily="34" charset="0"/>
              </a:rPr>
              <a:t>Klassischer</a:t>
            </a:r>
            <a:r>
              <a:rPr lang="en-US" sz="2800" b="1" dirty="0">
                <a:latin typeface="Berlin Sans FB" panose="020E0602020502020306" pitchFamily="34" charset="0"/>
              </a:rPr>
              <a:t> </a:t>
            </a:r>
            <a:r>
              <a:rPr lang="en-US" sz="2800" b="1" dirty="0" err="1">
                <a:latin typeface="Berlin Sans FB" panose="020E0602020502020306" pitchFamily="34" charset="0"/>
              </a:rPr>
              <a:t>Dramenaufbau</a:t>
            </a:r>
            <a:endParaRPr lang="en-US" sz="2800" b="1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erlin Sans FB" panose="020E0602020502020306" pitchFamily="34" charset="0"/>
              </a:rPr>
              <a:t>Exposition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Steigerung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Höhepunkt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Fallende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 err="1">
                <a:latin typeface="Berlin Sans FB" panose="020E0602020502020306" pitchFamily="34" charset="0"/>
              </a:rPr>
              <a:t>Handlung</a:t>
            </a:r>
            <a:endParaRPr lang="de-DE" sz="2800" dirty="0"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C5636-E740-94A1-FF3C-9405C234A5E3}"/>
              </a:ext>
            </a:extLst>
          </p:cNvPr>
          <p:cNvSpPr txBox="1"/>
          <p:nvPr/>
        </p:nvSpPr>
        <p:spPr>
          <a:xfrm>
            <a:off x="3558073" y="1750696"/>
            <a:ext cx="5075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Berlin Sans FB" panose="020E0602020502020306" pitchFamily="34" charset="0"/>
              </a:rPr>
              <a:t>ARISTOTELISCHES DRAMA</a:t>
            </a:r>
          </a:p>
          <a:p>
            <a:pPr algn="ctr"/>
            <a:r>
              <a:rPr lang="de-DE" sz="2800" dirty="0">
                <a:latin typeface="Berlin Sans FB" panose="020E0602020502020306" pitchFamily="34" charset="0"/>
              </a:rPr>
              <a:t>Einheit von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Zeit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Ort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Handlung</a:t>
            </a:r>
          </a:p>
          <a:p>
            <a:pPr algn="l"/>
            <a:endParaRPr lang="de-DE" sz="2800" dirty="0">
              <a:latin typeface="Berlin Sans FB" panose="020E0602020502020306" pitchFamily="34" charset="0"/>
            </a:endParaRP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Keine Nebenhandlungen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Keine Zeitsprünge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Zeit auf einen Tag beschränkt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EF7D2-8AEE-6DC9-F6E2-079B19962511}"/>
              </a:ext>
            </a:extLst>
          </p:cNvPr>
          <p:cNvSpPr txBox="1"/>
          <p:nvPr/>
        </p:nvSpPr>
        <p:spPr>
          <a:xfrm>
            <a:off x="10787409" y="8627228"/>
            <a:ext cx="3063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Berlin Sans FB" panose="020E0602020502020306" pitchFamily="34" charset="0"/>
              </a:rPr>
              <a:t>OFFENES DRAMA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Weicht vom Aristotelischem ab</a:t>
            </a:r>
          </a:p>
        </p:txBody>
      </p:sp>
    </p:spTree>
    <p:extLst>
      <p:ext uri="{BB962C8B-B14F-4D97-AF65-F5344CB8AC3E}">
        <p14:creationId xmlns:p14="http://schemas.microsoft.com/office/powerpoint/2010/main" val="1130850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howcard Gothic" panose="04020904020102020604" pitchFamily="82" charset="0"/>
              </a:rPr>
              <a:t>Aufbau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3800" y="7963653"/>
            <a:ext cx="10515600" cy="663575"/>
          </a:xfrm>
        </p:spPr>
        <p:txBody>
          <a:bodyPr/>
          <a:lstStyle/>
          <a:p>
            <a:r>
              <a:rPr lang="en-US" dirty="0" err="1">
                <a:latin typeface="Berlin Sans FB" panose="020E0602020502020306" pitchFamily="34" charset="0"/>
              </a:rPr>
              <a:t>Besteht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aus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Akten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Berlin Sans FB" panose="020E0602020502020306" pitchFamily="34" charset="0"/>
                <a:sym typeface="Wingdings" panose="05000000000000000000" pitchFamily="2" charset="2"/>
              </a:rPr>
              <a:t>Szenen</a:t>
            </a: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b="1" dirty="0">
                <a:solidFill>
                  <a:schemeClr val="bg1"/>
                </a:solidFill>
                <a:latin typeface="Berlin Sans FB" panose="020E0602020502020306" pitchFamily="34" charset="0"/>
              </a:rPr>
              <a:t>Aufbau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11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DFFC4-41B9-45C1-F913-33274AA2C33C}"/>
              </a:ext>
            </a:extLst>
          </p:cNvPr>
          <p:cNvSpPr txBox="1"/>
          <p:nvPr/>
        </p:nvSpPr>
        <p:spPr>
          <a:xfrm>
            <a:off x="1404591" y="7749469"/>
            <a:ext cx="44365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Berlin Sans FB" panose="020E0602020502020306" pitchFamily="34" charset="0"/>
              </a:rPr>
              <a:t>Klassischer</a:t>
            </a:r>
            <a:r>
              <a:rPr lang="en-US" sz="2800" b="1" dirty="0">
                <a:latin typeface="Berlin Sans FB" panose="020E0602020502020306" pitchFamily="34" charset="0"/>
              </a:rPr>
              <a:t> </a:t>
            </a:r>
            <a:r>
              <a:rPr lang="en-US" sz="2800" b="1" dirty="0" err="1">
                <a:latin typeface="Berlin Sans FB" panose="020E0602020502020306" pitchFamily="34" charset="0"/>
              </a:rPr>
              <a:t>Dramenaufbau</a:t>
            </a:r>
            <a:endParaRPr lang="en-US" sz="2800" b="1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erlin Sans FB" panose="020E0602020502020306" pitchFamily="34" charset="0"/>
              </a:rPr>
              <a:t>Exposition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Steigerung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Höhepunkt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Fallende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 err="1">
                <a:latin typeface="Berlin Sans FB" panose="020E0602020502020306" pitchFamily="34" charset="0"/>
              </a:rPr>
              <a:t>Handlung</a:t>
            </a:r>
            <a:endParaRPr lang="de-DE" sz="2800" dirty="0"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C5636-E740-94A1-FF3C-9405C234A5E3}"/>
              </a:ext>
            </a:extLst>
          </p:cNvPr>
          <p:cNvSpPr txBox="1"/>
          <p:nvPr/>
        </p:nvSpPr>
        <p:spPr>
          <a:xfrm>
            <a:off x="15281051" y="2586588"/>
            <a:ext cx="5075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Berlin Sans FB" panose="020E0602020502020306" pitchFamily="34" charset="0"/>
              </a:rPr>
              <a:t>ARISTOTELISCHES DRAMA</a:t>
            </a:r>
          </a:p>
          <a:p>
            <a:pPr algn="ctr"/>
            <a:r>
              <a:rPr lang="de-DE" sz="2800" dirty="0">
                <a:latin typeface="Berlin Sans FB" panose="020E0602020502020306" pitchFamily="34" charset="0"/>
              </a:rPr>
              <a:t>Einheit von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Zeit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Ort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Handlung</a:t>
            </a:r>
          </a:p>
          <a:p>
            <a:pPr algn="l"/>
            <a:endParaRPr lang="de-DE" sz="2800" dirty="0">
              <a:latin typeface="Berlin Sans FB" panose="020E0602020502020306" pitchFamily="34" charset="0"/>
            </a:endParaRP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Keine Nebenhandlungen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Keine Zeitsprünge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Zeit auf einen Tag beschränkt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EF7D2-8AEE-6DC9-F6E2-079B19962511}"/>
              </a:ext>
            </a:extLst>
          </p:cNvPr>
          <p:cNvSpPr txBox="1"/>
          <p:nvPr/>
        </p:nvSpPr>
        <p:spPr>
          <a:xfrm>
            <a:off x="3432810" y="2660621"/>
            <a:ext cx="5326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Berlin Sans FB" panose="020E0602020502020306" pitchFamily="34" charset="0"/>
              </a:rPr>
              <a:t>OFFENES DRAMA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Weicht vom Aristotelischem ab</a:t>
            </a:r>
          </a:p>
        </p:txBody>
      </p:sp>
    </p:spTree>
    <p:extLst>
      <p:ext uri="{BB962C8B-B14F-4D97-AF65-F5344CB8AC3E}">
        <p14:creationId xmlns:p14="http://schemas.microsoft.com/office/powerpoint/2010/main" val="329202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howcard Gothic" panose="04020904020102020604" pitchFamily="82" charset="0"/>
              </a:rPr>
              <a:t>Vergleich</a:t>
            </a:r>
            <a:r>
              <a:rPr lang="en-US" dirty="0">
                <a:latin typeface="Showcard Gothic" panose="04020904020102020604" pitchFamily="82" charset="0"/>
              </a:rPr>
              <a:t> / </a:t>
            </a:r>
            <a:r>
              <a:rPr lang="en-US" dirty="0" err="1">
                <a:latin typeface="Showcard Gothic" panose="04020904020102020604" pitchFamily="82" charset="0"/>
              </a:rPr>
              <a:t>Abgrenzung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7604"/>
            <a:ext cx="10515600" cy="3151358"/>
          </a:xfrm>
        </p:spPr>
        <p:txBody>
          <a:bodyPr/>
          <a:lstStyle/>
          <a:p>
            <a:pPr marL="0" indent="0" algn="ctr">
              <a:buNone/>
            </a:pPr>
            <a:r>
              <a:rPr lang="de-DE" b="1" dirty="0">
                <a:latin typeface="Berlin Sans FB" panose="020E0602020502020306" pitchFamily="34" charset="0"/>
              </a:rPr>
              <a:t>LYRIK</a:t>
            </a:r>
          </a:p>
          <a:p>
            <a:r>
              <a:rPr lang="de-DE" dirty="0">
                <a:latin typeface="Berlin Sans FB" panose="020E0602020502020306" pitchFamily="34" charset="0"/>
              </a:rPr>
              <a:t>Poetisch </a:t>
            </a:r>
          </a:p>
          <a:p>
            <a:pPr marL="0" indent="0" algn="ctr">
              <a:buNone/>
            </a:pPr>
            <a:r>
              <a:rPr lang="de-DE" b="1" dirty="0">
                <a:latin typeface="Berlin Sans FB" panose="020E0602020502020306" pitchFamily="34" charset="0"/>
              </a:rPr>
              <a:t>EPIK</a:t>
            </a:r>
          </a:p>
          <a:p>
            <a:pPr algn="l"/>
            <a:r>
              <a:rPr lang="de-DE" dirty="0">
                <a:latin typeface="Berlin Sans FB" panose="020E0602020502020306" pitchFamily="34" charset="0"/>
              </a:rPr>
              <a:t>Erzählend</a:t>
            </a:r>
          </a:p>
          <a:p>
            <a:pPr marL="0" indent="0" algn="ctr">
              <a:buNone/>
            </a:pPr>
            <a:r>
              <a:rPr lang="de-DE" b="1" dirty="0">
                <a:latin typeface="Berlin Sans FB" panose="020E0602020502020306" pitchFamily="34" charset="0"/>
              </a:rPr>
              <a:t>DRAMATIK</a:t>
            </a:r>
          </a:p>
          <a:p>
            <a:r>
              <a:rPr lang="de-DE" dirty="0">
                <a:latin typeface="Berlin Sans FB" panose="020E0602020502020306" pitchFamily="34" charset="0"/>
              </a:rPr>
              <a:t>Dialogisch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Aufbau – </a:t>
            </a:r>
            <a:r>
              <a:rPr lang="en-US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12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57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howcard Gothic" panose="04020904020102020604" pitchFamily="82" charset="0"/>
              </a:rPr>
              <a:t>Zu </a:t>
            </a:r>
            <a:r>
              <a:rPr lang="en-US" dirty="0" err="1">
                <a:latin typeface="Showcard Gothic" panose="04020904020102020604" pitchFamily="82" charset="0"/>
              </a:rPr>
              <a:t>beachten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Berlin Sans FB" panose="020E0602020502020306" pitchFamily="34" charset="0"/>
              </a:rPr>
              <a:t>Unklare Handlung</a:t>
            </a:r>
          </a:p>
          <a:p>
            <a:r>
              <a:rPr lang="de-DE" dirty="0">
                <a:latin typeface="Berlin Sans FB" panose="020E0602020502020306" pitchFamily="34" charset="0"/>
              </a:rPr>
              <a:t>Zu viele Figuren ohne Funktion</a:t>
            </a:r>
          </a:p>
          <a:p>
            <a:r>
              <a:rPr lang="de-DE" dirty="0">
                <a:latin typeface="Berlin Sans FB" panose="020E0602020502020306" pitchFamily="34" charset="0"/>
              </a:rPr>
              <a:t>Übermäßige Exposition</a:t>
            </a:r>
          </a:p>
          <a:p>
            <a:r>
              <a:rPr lang="de-DE" dirty="0">
                <a:latin typeface="Berlin Sans FB" panose="020E0602020502020306" pitchFamily="34" charset="0"/>
              </a:rPr>
              <a:t>Einseitige Charakter</a:t>
            </a:r>
          </a:p>
          <a:p>
            <a:r>
              <a:rPr lang="de-DE" dirty="0">
                <a:latin typeface="Berlin Sans FB" panose="020E0602020502020306" pitchFamily="34" charset="0"/>
              </a:rPr>
              <a:t>Unnatürliche Dialoge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Aufbau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b="1" dirty="0">
                <a:solidFill>
                  <a:schemeClr val="bg1"/>
                </a:solidFill>
                <a:latin typeface="Berlin Sans FB" panose="020E0602020502020306" pitchFamily="34" charset="0"/>
              </a:rPr>
              <a:t>Zu </a:t>
            </a:r>
            <a:r>
              <a:rPr lang="en-US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Beachten</a:t>
            </a:r>
            <a:endParaRPr lang="de-DE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13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8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812800"/>
            <a:ext cx="52324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2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rgbClr val="885075"/>
            </a:gs>
            <a:gs pos="97000">
              <a:srgbClr val="AD779B"/>
            </a:gs>
          </a:gsLst>
          <a:lin ang="15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3664-12E3-3AFD-86DE-98D90A2C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Showcard Gothic" panose="04020904020102020604" pitchFamily="82" charset="0"/>
              </a:rPr>
              <a:t>Inhalt</a:t>
            </a:r>
            <a:endParaRPr lang="de-DE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ECAA88-AABC-8570-1531-A8385EBE0A89}"/>
              </a:ext>
            </a:extLst>
          </p:cNvPr>
          <p:cNvGrpSpPr/>
          <p:nvPr/>
        </p:nvGrpSpPr>
        <p:grpSpPr>
          <a:xfrm>
            <a:off x="1534480" y="1560875"/>
            <a:ext cx="9123040" cy="4932000"/>
            <a:chOff x="1534480" y="1560875"/>
            <a:chExt cx="9123040" cy="4932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8C020-54FD-F8AF-A49B-A6AAC724ACF6}"/>
                </a:ext>
              </a:extLst>
            </p:cNvPr>
            <p:cNvSpPr/>
            <p:nvPr/>
          </p:nvSpPr>
          <p:spPr>
            <a:xfrm>
              <a:off x="1534480" y="1560875"/>
              <a:ext cx="9123040" cy="4932000"/>
            </a:xfrm>
            <a:prstGeom prst="rect">
              <a:avLst/>
            </a:prstGeom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Rectangle: Rounded Corners 17" descr="Open book outline">
              <a:extLst>
                <a:ext uri="{FF2B5EF4-FFF2-40B4-BE49-F238E27FC236}">
                  <a16:creationId xmlns:a16="http://schemas.microsoft.com/office/drawing/2014/main" id="{05487A0E-A382-98AD-8778-E26682E0D4B2}"/>
                </a:ext>
              </a:extLst>
            </p:cNvPr>
            <p:cNvSpPr/>
            <p:nvPr/>
          </p:nvSpPr>
          <p:spPr>
            <a:xfrm>
              <a:off x="2544402" y="1563018"/>
              <a:ext cx="2219690" cy="1529366"/>
            </a:xfrm>
            <a:prstGeom prst="round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 t="-22972" b="-22972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8" name="Rectangle: Rounded Corners 27" descr="Performance Curtains outline">
              <a:extLst>
                <a:ext uri="{FF2B5EF4-FFF2-40B4-BE49-F238E27FC236}">
                  <a16:creationId xmlns:a16="http://schemas.microsoft.com/office/drawing/2014/main" id="{7F3725F0-321A-34EF-0411-B73D648395AA}"/>
                </a:ext>
              </a:extLst>
            </p:cNvPr>
            <p:cNvSpPr/>
            <p:nvPr/>
          </p:nvSpPr>
          <p:spPr>
            <a:xfrm>
              <a:off x="4986154" y="1563018"/>
              <a:ext cx="2219690" cy="1529366"/>
            </a:xfrm>
            <a:prstGeom prst="roundRect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 t="-23000" b="-2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6" name="Rectangle: Rounded Corners 35" descr="Basic Shapes outline">
              <a:extLst>
                <a:ext uri="{FF2B5EF4-FFF2-40B4-BE49-F238E27FC236}">
                  <a16:creationId xmlns:a16="http://schemas.microsoft.com/office/drawing/2014/main" id="{CACDE872-F3C5-07B8-1FB9-F3D1C120DDD9}"/>
                </a:ext>
              </a:extLst>
            </p:cNvPr>
            <p:cNvSpPr/>
            <p:nvPr/>
          </p:nvSpPr>
          <p:spPr>
            <a:xfrm>
              <a:off x="7427907" y="1563018"/>
              <a:ext cx="2219690" cy="1529366"/>
            </a:xfrm>
            <a:prstGeom prst="roundRect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 t="-23000" b="-2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3" name="Rectangle: Rounded Corners 42" descr="Pyramid with levels outline">
              <a:extLst>
                <a:ext uri="{FF2B5EF4-FFF2-40B4-BE49-F238E27FC236}">
                  <a16:creationId xmlns:a16="http://schemas.microsoft.com/office/drawing/2014/main" id="{B1B3927D-8283-4D45-2E6E-38EE1ECC7BCB}"/>
                </a:ext>
              </a:extLst>
            </p:cNvPr>
            <p:cNvSpPr/>
            <p:nvPr/>
          </p:nvSpPr>
          <p:spPr>
            <a:xfrm>
              <a:off x="2544402" y="4137859"/>
              <a:ext cx="2219690" cy="1529366"/>
            </a:xfrm>
            <a:prstGeom prst="roundRect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 t="-23000" b="-2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5" name="Rectangle: Rounded Corners 44" descr="Venn diagram outline">
              <a:extLst>
                <a:ext uri="{FF2B5EF4-FFF2-40B4-BE49-F238E27FC236}">
                  <a16:creationId xmlns:a16="http://schemas.microsoft.com/office/drawing/2014/main" id="{726C0F44-3727-9BFF-244B-69CC433ECCC8}"/>
                </a:ext>
              </a:extLst>
            </p:cNvPr>
            <p:cNvSpPr/>
            <p:nvPr/>
          </p:nvSpPr>
          <p:spPr>
            <a:xfrm>
              <a:off x="4986154" y="4137859"/>
              <a:ext cx="2219690" cy="1529366"/>
            </a:xfrm>
            <a:prstGeom prst="roundRect">
              <a:avLst>
                <a:gd name="adj" fmla="val 22098"/>
              </a:avLst>
            </a:pr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>
                <a:fillRect t="-23000" b="-2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47" name="Rectangle: Rounded Corners 46" descr="Close outline">
              <a:extLst>
                <a:ext uri="{FF2B5EF4-FFF2-40B4-BE49-F238E27FC236}">
                  <a16:creationId xmlns:a16="http://schemas.microsoft.com/office/drawing/2014/main" id="{32F7B971-131C-0609-2A0C-C88E19FF6735}"/>
                </a:ext>
              </a:extLst>
            </p:cNvPr>
            <p:cNvSpPr/>
            <p:nvPr/>
          </p:nvSpPr>
          <p:spPr>
            <a:xfrm>
              <a:off x="7427907" y="4137859"/>
              <a:ext cx="2219690" cy="1529366"/>
            </a:xfrm>
            <a:prstGeom prst="roundRect">
              <a:avLst/>
            </a:pr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>
                <a:fillRect t="-23000" b="-2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</p:grpSp>
      <p:pic>
        <p:nvPicPr>
          <p:cNvPr id="49" name="Picture 4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52FA49-E1A2-8295-D716-AC00DC6836F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5C0362B-976E-F74B-FD5D-230E4F226437}"/>
              </a:ext>
            </a:extLst>
          </p:cNvPr>
          <p:cNvSpPr/>
          <p:nvPr/>
        </p:nvSpPr>
        <p:spPr>
          <a:xfrm>
            <a:off x="2544402" y="3092385"/>
            <a:ext cx="2219690" cy="823505"/>
          </a:xfrm>
          <a:custGeom>
            <a:avLst/>
            <a:gdLst>
              <a:gd name="connsiteX0" fmla="*/ 0 w 2219690"/>
              <a:gd name="connsiteY0" fmla="*/ 0 h 823505"/>
              <a:gd name="connsiteX1" fmla="*/ 2219690 w 2219690"/>
              <a:gd name="connsiteY1" fmla="*/ 0 h 823505"/>
              <a:gd name="connsiteX2" fmla="*/ 2219690 w 2219690"/>
              <a:gd name="connsiteY2" fmla="*/ 823505 h 823505"/>
              <a:gd name="connsiteX3" fmla="*/ 0 w 2219690"/>
              <a:gd name="connsiteY3" fmla="*/ 823505 h 823505"/>
              <a:gd name="connsiteX4" fmla="*/ 0 w 2219690"/>
              <a:gd name="connsiteY4" fmla="*/ 0 h 82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690" h="823505">
                <a:moveTo>
                  <a:pt x="0" y="0"/>
                </a:moveTo>
                <a:lnTo>
                  <a:pt x="2219690" y="0"/>
                </a:lnTo>
                <a:lnTo>
                  <a:pt x="2219690" y="823505"/>
                </a:lnTo>
                <a:lnTo>
                  <a:pt x="0" y="8235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192024" rIns="192024" bIns="0" numCol="1" spcCol="1270" anchor="t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Definition</a:t>
            </a:r>
            <a:endParaRPr lang="de-DE" sz="2700" kern="1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1058B4C-90A0-2CFF-F08F-76CEBC314E0E}"/>
              </a:ext>
            </a:extLst>
          </p:cNvPr>
          <p:cNvSpPr/>
          <p:nvPr/>
        </p:nvSpPr>
        <p:spPr>
          <a:xfrm>
            <a:off x="4986154" y="3092385"/>
            <a:ext cx="2219690" cy="823505"/>
          </a:xfrm>
          <a:custGeom>
            <a:avLst/>
            <a:gdLst>
              <a:gd name="connsiteX0" fmla="*/ 0 w 2219690"/>
              <a:gd name="connsiteY0" fmla="*/ 0 h 823505"/>
              <a:gd name="connsiteX1" fmla="*/ 2219690 w 2219690"/>
              <a:gd name="connsiteY1" fmla="*/ 0 h 823505"/>
              <a:gd name="connsiteX2" fmla="*/ 2219690 w 2219690"/>
              <a:gd name="connsiteY2" fmla="*/ 823505 h 823505"/>
              <a:gd name="connsiteX3" fmla="*/ 0 w 2219690"/>
              <a:gd name="connsiteY3" fmla="*/ 823505 h 823505"/>
              <a:gd name="connsiteX4" fmla="*/ 0 w 2219690"/>
              <a:gd name="connsiteY4" fmla="*/ 0 h 82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690" h="823505">
                <a:moveTo>
                  <a:pt x="0" y="0"/>
                </a:moveTo>
                <a:lnTo>
                  <a:pt x="2219690" y="0"/>
                </a:lnTo>
                <a:lnTo>
                  <a:pt x="2219690" y="823505"/>
                </a:lnTo>
                <a:lnTo>
                  <a:pt x="0" y="8235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192024" rIns="192024" bIns="0" numCol="1" spcCol="1270" anchor="t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Merkmale</a:t>
            </a:r>
            <a:endParaRPr lang="de-DE" sz="2700" kern="1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68FF576-3DE8-7590-A7DD-5EA14998EF10}"/>
              </a:ext>
            </a:extLst>
          </p:cNvPr>
          <p:cNvSpPr/>
          <p:nvPr/>
        </p:nvSpPr>
        <p:spPr>
          <a:xfrm>
            <a:off x="7427907" y="3092385"/>
            <a:ext cx="2219690" cy="823505"/>
          </a:xfrm>
          <a:custGeom>
            <a:avLst/>
            <a:gdLst>
              <a:gd name="connsiteX0" fmla="*/ 0 w 2219690"/>
              <a:gd name="connsiteY0" fmla="*/ 0 h 823505"/>
              <a:gd name="connsiteX1" fmla="*/ 2219690 w 2219690"/>
              <a:gd name="connsiteY1" fmla="*/ 0 h 823505"/>
              <a:gd name="connsiteX2" fmla="*/ 2219690 w 2219690"/>
              <a:gd name="connsiteY2" fmla="*/ 823505 h 823505"/>
              <a:gd name="connsiteX3" fmla="*/ 0 w 2219690"/>
              <a:gd name="connsiteY3" fmla="*/ 823505 h 823505"/>
              <a:gd name="connsiteX4" fmla="*/ 0 w 2219690"/>
              <a:gd name="connsiteY4" fmla="*/ 0 h 82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690" h="823505">
                <a:moveTo>
                  <a:pt x="0" y="0"/>
                </a:moveTo>
                <a:lnTo>
                  <a:pt x="2219690" y="0"/>
                </a:lnTo>
                <a:lnTo>
                  <a:pt x="2219690" y="823505"/>
                </a:lnTo>
                <a:lnTo>
                  <a:pt x="0" y="8235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192024" rIns="192024" bIns="0" numCol="1" spcCol="1270" anchor="t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Formen</a:t>
            </a:r>
            <a:endParaRPr lang="de-DE" sz="2700" kern="1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472763C-3C1E-A953-67C5-355CCD0DA29F}"/>
              </a:ext>
            </a:extLst>
          </p:cNvPr>
          <p:cNvSpPr/>
          <p:nvPr/>
        </p:nvSpPr>
        <p:spPr>
          <a:xfrm>
            <a:off x="2544402" y="5667225"/>
            <a:ext cx="2219690" cy="823505"/>
          </a:xfrm>
          <a:custGeom>
            <a:avLst/>
            <a:gdLst>
              <a:gd name="connsiteX0" fmla="*/ 0 w 2219690"/>
              <a:gd name="connsiteY0" fmla="*/ 0 h 823505"/>
              <a:gd name="connsiteX1" fmla="*/ 2219690 w 2219690"/>
              <a:gd name="connsiteY1" fmla="*/ 0 h 823505"/>
              <a:gd name="connsiteX2" fmla="*/ 2219690 w 2219690"/>
              <a:gd name="connsiteY2" fmla="*/ 823505 h 823505"/>
              <a:gd name="connsiteX3" fmla="*/ 0 w 2219690"/>
              <a:gd name="connsiteY3" fmla="*/ 823505 h 823505"/>
              <a:gd name="connsiteX4" fmla="*/ 0 w 2219690"/>
              <a:gd name="connsiteY4" fmla="*/ 0 h 82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690" h="823505">
                <a:moveTo>
                  <a:pt x="0" y="0"/>
                </a:moveTo>
                <a:lnTo>
                  <a:pt x="2219690" y="0"/>
                </a:lnTo>
                <a:lnTo>
                  <a:pt x="2219690" y="823505"/>
                </a:lnTo>
                <a:lnTo>
                  <a:pt x="0" y="8235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192024" rIns="192024" bIns="0" numCol="1" spcCol="1270" anchor="t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Aufbau</a:t>
            </a:r>
            <a:endParaRPr lang="de-DE" sz="2700" kern="1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374F135-7A71-8F68-C426-06E886528047}"/>
              </a:ext>
            </a:extLst>
          </p:cNvPr>
          <p:cNvSpPr/>
          <p:nvPr/>
        </p:nvSpPr>
        <p:spPr>
          <a:xfrm>
            <a:off x="4986154" y="5667225"/>
            <a:ext cx="2219690" cy="823505"/>
          </a:xfrm>
          <a:custGeom>
            <a:avLst/>
            <a:gdLst>
              <a:gd name="connsiteX0" fmla="*/ 0 w 2219690"/>
              <a:gd name="connsiteY0" fmla="*/ 0 h 823505"/>
              <a:gd name="connsiteX1" fmla="*/ 2219690 w 2219690"/>
              <a:gd name="connsiteY1" fmla="*/ 0 h 823505"/>
              <a:gd name="connsiteX2" fmla="*/ 2219690 w 2219690"/>
              <a:gd name="connsiteY2" fmla="*/ 823505 h 823505"/>
              <a:gd name="connsiteX3" fmla="*/ 0 w 2219690"/>
              <a:gd name="connsiteY3" fmla="*/ 823505 h 823505"/>
              <a:gd name="connsiteX4" fmla="*/ 0 w 2219690"/>
              <a:gd name="connsiteY4" fmla="*/ 0 h 82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690" h="823505">
                <a:moveTo>
                  <a:pt x="0" y="0"/>
                </a:moveTo>
                <a:lnTo>
                  <a:pt x="2219690" y="0"/>
                </a:lnTo>
                <a:lnTo>
                  <a:pt x="2219690" y="823505"/>
                </a:lnTo>
                <a:lnTo>
                  <a:pt x="0" y="8235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192024" rIns="192024" bIns="0" numCol="1" spcCol="1270" anchor="t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Vergleich</a:t>
            </a:r>
            <a:endParaRPr lang="de-DE" sz="2700" kern="1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BC86576-6049-0E36-BEEA-37785991085E}"/>
              </a:ext>
            </a:extLst>
          </p:cNvPr>
          <p:cNvSpPr/>
          <p:nvPr/>
        </p:nvSpPr>
        <p:spPr>
          <a:xfrm>
            <a:off x="7427907" y="5667225"/>
            <a:ext cx="2219690" cy="823505"/>
          </a:xfrm>
          <a:custGeom>
            <a:avLst/>
            <a:gdLst>
              <a:gd name="connsiteX0" fmla="*/ 0 w 2219690"/>
              <a:gd name="connsiteY0" fmla="*/ 0 h 823505"/>
              <a:gd name="connsiteX1" fmla="*/ 2219690 w 2219690"/>
              <a:gd name="connsiteY1" fmla="*/ 0 h 823505"/>
              <a:gd name="connsiteX2" fmla="*/ 2219690 w 2219690"/>
              <a:gd name="connsiteY2" fmla="*/ 823505 h 823505"/>
              <a:gd name="connsiteX3" fmla="*/ 0 w 2219690"/>
              <a:gd name="connsiteY3" fmla="*/ 823505 h 823505"/>
              <a:gd name="connsiteX4" fmla="*/ 0 w 2219690"/>
              <a:gd name="connsiteY4" fmla="*/ 0 h 82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690" h="823505">
                <a:moveTo>
                  <a:pt x="0" y="0"/>
                </a:moveTo>
                <a:lnTo>
                  <a:pt x="2219690" y="0"/>
                </a:lnTo>
                <a:lnTo>
                  <a:pt x="2219690" y="823505"/>
                </a:lnTo>
                <a:lnTo>
                  <a:pt x="0" y="82350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192024" rIns="192024" bIns="0" numCol="1" spcCol="1270" anchor="t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>
                <a:solidFill>
                  <a:schemeClr val="bg1"/>
                </a:solidFill>
                <a:latin typeface="Berlin Sans FB" panose="020E0602020502020306" pitchFamily="34" charset="0"/>
              </a:rPr>
              <a:t>Zu</a:t>
            </a:r>
            <a:r>
              <a:rPr lang="en-US" sz="2700" kern="1200" dirty="0">
                <a:latin typeface="Berlin Sans FB" panose="020E0602020502020306" pitchFamily="34" charset="0"/>
              </a:rPr>
              <a:t> </a:t>
            </a:r>
            <a:r>
              <a:rPr lang="en-US" sz="2700" kern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Beachten</a:t>
            </a:r>
            <a:endParaRPr lang="de-DE" sz="2700" kern="1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94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howcard Gothic" panose="04020904020102020604" pitchFamily="82" charset="0"/>
              </a:rPr>
              <a:t>Definition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Berlin Sans FB" panose="020E0602020502020306" pitchFamily="34" charset="0"/>
              </a:rPr>
              <a:t>Hauptgattung</a:t>
            </a:r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>
                <a:latin typeface="Berlin Sans FB" panose="020E0602020502020306" pitchFamily="34" charset="0"/>
              </a:rPr>
              <a:t>Für </a:t>
            </a:r>
            <a:r>
              <a:rPr lang="en-US" dirty="0" err="1">
                <a:latin typeface="Berlin Sans FB" panose="020E0602020502020306" pitchFamily="34" charset="0"/>
              </a:rPr>
              <a:t>Bühnenausführungen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verfasst</a:t>
            </a:r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 err="1">
                <a:latin typeface="Berlin Sans FB" panose="020E0602020502020306" pitchFamily="34" charset="0"/>
              </a:rPr>
              <a:t>Dialoge</a:t>
            </a:r>
            <a:endParaRPr lang="en-US" dirty="0">
              <a:latin typeface="Berlin Sans FB" panose="020E0602020502020306" pitchFamily="34" charset="0"/>
            </a:endParaRPr>
          </a:p>
          <a:p>
            <a:pPr lvl="1"/>
            <a:r>
              <a:rPr lang="en-US" dirty="0">
                <a:latin typeface="Berlin Sans FB" panose="020E0602020502020306" pitchFamily="34" charset="0"/>
              </a:rPr>
              <a:t>Gestalten </a:t>
            </a:r>
            <a:r>
              <a:rPr lang="en-US" dirty="0" err="1">
                <a:latin typeface="Berlin Sans FB" panose="020E0602020502020306" pitchFamily="34" charset="0"/>
              </a:rPr>
              <a:t>Handlung</a:t>
            </a:r>
            <a:r>
              <a:rPr lang="en-US" dirty="0">
                <a:latin typeface="Berlin Sans FB" panose="020E0602020502020306" pitchFamily="34" charset="0"/>
              </a:rPr>
              <a:t> und </a:t>
            </a:r>
            <a:r>
              <a:rPr lang="en-US" dirty="0" err="1">
                <a:latin typeface="Berlin Sans FB" panose="020E0602020502020306" pitchFamily="34" charset="0"/>
              </a:rPr>
              <a:t>Charakter</a:t>
            </a: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erlin Sans FB" panose="020E0602020502020306" pitchFamily="34" charset="0"/>
              </a:rPr>
              <a:t>Definition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Aufbau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3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30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howcard Gothic" panose="04020904020102020604" pitchFamily="82" charset="0"/>
              </a:rPr>
              <a:t>Merkmale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2400" cy="2479675"/>
          </a:xfrm>
        </p:spPr>
        <p:txBody>
          <a:bodyPr/>
          <a:lstStyle/>
          <a:p>
            <a:r>
              <a:rPr lang="de-DE" dirty="0">
                <a:latin typeface="Berlin Sans FB" panose="020E0602020502020306" pitchFamily="34" charset="0"/>
              </a:rPr>
              <a:t>Dialogform</a:t>
            </a:r>
          </a:p>
          <a:p>
            <a:r>
              <a:rPr lang="de-DE" dirty="0">
                <a:latin typeface="Berlin Sans FB" panose="020E0602020502020306" pitchFamily="34" charset="0"/>
              </a:rPr>
              <a:t>Keine Erzählinstanz</a:t>
            </a:r>
          </a:p>
          <a:p>
            <a:r>
              <a:rPr lang="de-DE" dirty="0">
                <a:latin typeface="Berlin Sans FB" panose="020E0602020502020306" pitchFamily="34" charset="0"/>
              </a:rPr>
              <a:t>Direkter Einblick</a:t>
            </a:r>
          </a:p>
          <a:p>
            <a:r>
              <a:rPr lang="de-DE" dirty="0">
                <a:latin typeface="Berlin Sans FB" panose="020E0602020502020306" pitchFamily="34" charset="0"/>
              </a:rPr>
              <a:t>Regieanweisungen</a:t>
            </a:r>
          </a:p>
          <a:p>
            <a:pPr marL="0" indent="0"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Aufbau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4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5D98D2-9A26-BAC4-5BAA-1887453FA36C}"/>
              </a:ext>
            </a:extLst>
          </p:cNvPr>
          <p:cNvSpPr txBox="1">
            <a:spLocks/>
          </p:cNvSpPr>
          <p:nvPr/>
        </p:nvSpPr>
        <p:spPr>
          <a:xfrm>
            <a:off x="12192000" y="-325199"/>
            <a:ext cx="3863009" cy="2358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Berlin Sans FB" panose="020E0602020502020306" pitchFamily="34" charset="0"/>
              </a:rPr>
              <a:t>Anzahl Akte</a:t>
            </a:r>
          </a:p>
          <a:p>
            <a:r>
              <a:rPr lang="de-DE" dirty="0">
                <a:latin typeface="Berlin Sans FB" panose="020E0602020502020306" pitchFamily="34" charset="0"/>
              </a:rPr>
              <a:t>Aufbau</a:t>
            </a:r>
          </a:p>
          <a:p>
            <a:r>
              <a:rPr lang="de-DE" dirty="0">
                <a:latin typeface="Berlin Sans FB" panose="020E0602020502020306" pitchFamily="34" charset="0"/>
              </a:rPr>
              <a:t>Aussagegegenstand</a:t>
            </a:r>
          </a:p>
          <a:p>
            <a:r>
              <a:rPr lang="de-DE" dirty="0">
                <a:latin typeface="Berlin Sans FB" panose="020E0602020502020306" pitchFamily="34" charset="0"/>
              </a:rPr>
              <a:t>Ausgang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0AD542-F64F-11E3-E7D8-A715F50014F5}"/>
              </a:ext>
            </a:extLst>
          </p:cNvPr>
          <p:cNvSpPr txBox="1">
            <a:spLocks/>
          </p:cNvSpPr>
          <p:nvPr/>
        </p:nvSpPr>
        <p:spPr>
          <a:xfrm>
            <a:off x="13093700" y="2606830"/>
            <a:ext cx="2870200" cy="113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Berlin Sans FB" panose="020E0602020502020306" pitchFamily="34" charset="0"/>
              </a:rPr>
              <a:t>Protagonist</a:t>
            </a:r>
          </a:p>
          <a:p>
            <a:r>
              <a:rPr lang="de-DE" dirty="0">
                <a:latin typeface="Berlin Sans FB" panose="020E0602020502020306" pitchFamily="34" charset="0"/>
              </a:rPr>
              <a:t>Antagonist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00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howcard Gothic" panose="04020904020102020604" pitchFamily="82" charset="0"/>
              </a:rPr>
              <a:t>Merkmale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992666"/>
            <a:ext cx="3962400" cy="2479675"/>
          </a:xfrm>
        </p:spPr>
        <p:txBody>
          <a:bodyPr/>
          <a:lstStyle/>
          <a:p>
            <a:r>
              <a:rPr lang="de-DE" dirty="0">
                <a:latin typeface="Berlin Sans FB" panose="020E0602020502020306" pitchFamily="34" charset="0"/>
              </a:rPr>
              <a:t>Dialogform</a:t>
            </a:r>
          </a:p>
          <a:p>
            <a:r>
              <a:rPr lang="de-DE" dirty="0">
                <a:latin typeface="Berlin Sans FB" panose="020E0602020502020306" pitchFamily="34" charset="0"/>
              </a:rPr>
              <a:t>Keine Erzählinstanz</a:t>
            </a:r>
          </a:p>
          <a:p>
            <a:r>
              <a:rPr lang="de-DE" dirty="0">
                <a:latin typeface="Berlin Sans FB" panose="020E0602020502020306" pitchFamily="34" charset="0"/>
              </a:rPr>
              <a:t>Direkter Einblick</a:t>
            </a:r>
          </a:p>
          <a:p>
            <a:r>
              <a:rPr lang="de-DE" dirty="0">
                <a:latin typeface="Berlin Sans FB" panose="020E0602020502020306" pitchFamily="34" charset="0"/>
              </a:rPr>
              <a:t>Regieanweisungen</a:t>
            </a:r>
          </a:p>
          <a:p>
            <a:pPr marL="0" indent="0"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Aufbau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5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5D98D2-9A26-BAC4-5BAA-1887453FA36C}"/>
              </a:ext>
            </a:extLst>
          </p:cNvPr>
          <p:cNvSpPr txBox="1">
            <a:spLocks/>
          </p:cNvSpPr>
          <p:nvPr/>
        </p:nvSpPr>
        <p:spPr>
          <a:xfrm>
            <a:off x="4398340" y="2113592"/>
            <a:ext cx="3863009" cy="2358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Berlin Sans FB" panose="020E0602020502020306" pitchFamily="34" charset="0"/>
              </a:rPr>
              <a:t>Anzahl Akte</a:t>
            </a:r>
          </a:p>
          <a:p>
            <a:r>
              <a:rPr lang="de-DE" dirty="0">
                <a:latin typeface="Berlin Sans FB" panose="020E0602020502020306" pitchFamily="34" charset="0"/>
              </a:rPr>
              <a:t>Aufbau</a:t>
            </a:r>
          </a:p>
          <a:p>
            <a:r>
              <a:rPr lang="de-DE" dirty="0">
                <a:latin typeface="Berlin Sans FB" panose="020E0602020502020306" pitchFamily="34" charset="0"/>
              </a:rPr>
              <a:t>Aussagegegenstand</a:t>
            </a:r>
          </a:p>
          <a:p>
            <a:r>
              <a:rPr lang="de-DE" dirty="0">
                <a:latin typeface="Berlin Sans FB" panose="020E0602020502020306" pitchFamily="34" charset="0"/>
              </a:rPr>
              <a:t>Ausgang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0AD542-F64F-11E3-E7D8-A715F50014F5}"/>
              </a:ext>
            </a:extLst>
          </p:cNvPr>
          <p:cNvSpPr txBox="1">
            <a:spLocks/>
          </p:cNvSpPr>
          <p:nvPr/>
        </p:nvSpPr>
        <p:spPr>
          <a:xfrm>
            <a:off x="13093700" y="2606830"/>
            <a:ext cx="2870200" cy="113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Berlin Sans FB" panose="020E0602020502020306" pitchFamily="34" charset="0"/>
              </a:rPr>
              <a:t>Protagonist</a:t>
            </a:r>
          </a:p>
          <a:p>
            <a:r>
              <a:rPr lang="de-DE" dirty="0">
                <a:latin typeface="Berlin Sans FB" panose="020E0602020502020306" pitchFamily="34" charset="0"/>
              </a:rPr>
              <a:t>Antagonist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9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howcard Gothic" panose="04020904020102020604" pitchFamily="82" charset="0"/>
              </a:rPr>
              <a:t>Merkmale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992666"/>
            <a:ext cx="3962400" cy="2479675"/>
          </a:xfrm>
        </p:spPr>
        <p:txBody>
          <a:bodyPr/>
          <a:lstStyle/>
          <a:p>
            <a:r>
              <a:rPr lang="de-DE" dirty="0">
                <a:latin typeface="Berlin Sans FB" panose="020E0602020502020306" pitchFamily="34" charset="0"/>
              </a:rPr>
              <a:t>Dialogform</a:t>
            </a:r>
          </a:p>
          <a:p>
            <a:r>
              <a:rPr lang="de-DE" dirty="0">
                <a:latin typeface="Berlin Sans FB" panose="020E0602020502020306" pitchFamily="34" charset="0"/>
              </a:rPr>
              <a:t>Keine Erzählinstanz</a:t>
            </a:r>
          </a:p>
          <a:p>
            <a:r>
              <a:rPr lang="de-DE" dirty="0">
                <a:latin typeface="Berlin Sans FB" panose="020E0602020502020306" pitchFamily="34" charset="0"/>
              </a:rPr>
              <a:t>Direkter Einblick</a:t>
            </a:r>
          </a:p>
          <a:p>
            <a:r>
              <a:rPr lang="de-DE" dirty="0">
                <a:latin typeface="Berlin Sans FB" panose="020E0602020502020306" pitchFamily="34" charset="0"/>
              </a:rPr>
              <a:t>Regieanweisungen</a:t>
            </a:r>
          </a:p>
          <a:p>
            <a:pPr marL="0" indent="0"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Aufbau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6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5D98D2-9A26-BAC4-5BAA-1887453FA36C}"/>
              </a:ext>
            </a:extLst>
          </p:cNvPr>
          <p:cNvSpPr txBox="1">
            <a:spLocks/>
          </p:cNvSpPr>
          <p:nvPr/>
        </p:nvSpPr>
        <p:spPr>
          <a:xfrm>
            <a:off x="4398340" y="2113592"/>
            <a:ext cx="3863009" cy="2358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Berlin Sans FB" panose="020E0602020502020306" pitchFamily="34" charset="0"/>
              </a:rPr>
              <a:t>Anzahl Akte</a:t>
            </a:r>
          </a:p>
          <a:p>
            <a:r>
              <a:rPr lang="de-DE" dirty="0">
                <a:latin typeface="Berlin Sans FB" panose="020E0602020502020306" pitchFamily="34" charset="0"/>
              </a:rPr>
              <a:t>Aufbau</a:t>
            </a:r>
          </a:p>
          <a:p>
            <a:r>
              <a:rPr lang="de-DE" dirty="0">
                <a:latin typeface="Berlin Sans FB" panose="020E0602020502020306" pitchFamily="34" charset="0"/>
              </a:rPr>
              <a:t>Aussagegegenstand</a:t>
            </a:r>
          </a:p>
          <a:p>
            <a:r>
              <a:rPr lang="de-DE" dirty="0">
                <a:latin typeface="Berlin Sans FB" panose="020E0602020502020306" pitchFamily="34" charset="0"/>
              </a:rPr>
              <a:t>Ausgang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0AD542-F64F-11E3-E7D8-A715F50014F5}"/>
              </a:ext>
            </a:extLst>
          </p:cNvPr>
          <p:cNvSpPr txBox="1">
            <a:spLocks/>
          </p:cNvSpPr>
          <p:nvPr/>
        </p:nvSpPr>
        <p:spPr>
          <a:xfrm>
            <a:off x="8483600" y="2667291"/>
            <a:ext cx="2870200" cy="113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Berlin Sans FB" panose="020E0602020502020306" pitchFamily="34" charset="0"/>
              </a:rPr>
              <a:t>Protagonist</a:t>
            </a:r>
          </a:p>
          <a:p>
            <a:r>
              <a:rPr lang="de-DE" dirty="0">
                <a:latin typeface="Berlin Sans FB" panose="020E0602020502020306" pitchFamily="34" charset="0"/>
              </a:rPr>
              <a:t>Antagonist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2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Showcard Gothic" panose="04020904020102020604" pitchFamily="82" charset="0"/>
              </a:rPr>
              <a:t>Formen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3199606"/>
            <a:ext cx="4775200" cy="1603375"/>
          </a:xfrm>
        </p:spPr>
        <p:txBody>
          <a:bodyPr/>
          <a:lstStyle/>
          <a:p>
            <a:r>
              <a:rPr lang="de-DE" dirty="0">
                <a:latin typeface="Berlin Sans FB" panose="020E0602020502020306" pitchFamily="34" charset="0"/>
              </a:rPr>
              <a:t>Fokus auf das Scheitern</a:t>
            </a:r>
          </a:p>
          <a:p>
            <a:r>
              <a:rPr lang="de-DE" dirty="0">
                <a:latin typeface="Berlin Sans FB" panose="020E0602020502020306" pitchFamily="34" charset="0"/>
              </a:rPr>
              <a:t>Tragisches Schicksal</a:t>
            </a:r>
          </a:p>
          <a:p>
            <a:r>
              <a:rPr lang="de-DE" dirty="0">
                <a:latin typeface="Berlin Sans FB" panose="020E0602020502020306" pitchFamily="34" charset="0"/>
              </a:rPr>
              <a:t>Unlösbarer Konflikt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Aufbau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7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998A7B-D2C1-EFB5-2DF5-BE68A3FD1AAC}"/>
              </a:ext>
            </a:extLst>
          </p:cNvPr>
          <p:cNvSpPr txBox="1">
            <a:spLocks/>
          </p:cNvSpPr>
          <p:nvPr/>
        </p:nvSpPr>
        <p:spPr>
          <a:xfrm>
            <a:off x="7620000" y="3199605"/>
            <a:ext cx="47752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Berlin Sans FB" panose="020E0602020502020306" pitchFamily="34" charset="0"/>
              </a:rPr>
              <a:t>Übertrieben</a:t>
            </a:r>
          </a:p>
          <a:p>
            <a:r>
              <a:rPr lang="de-DE" dirty="0">
                <a:latin typeface="Berlin Sans FB" panose="020E0602020502020306" pitchFamily="34" charset="0"/>
              </a:rPr>
              <a:t>Glückliches Ende</a:t>
            </a:r>
          </a:p>
          <a:p>
            <a:r>
              <a:rPr lang="de-DE" dirty="0">
                <a:latin typeface="Berlin Sans FB" panose="020E0602020502020306" pitchFamily="34" charset="0"/>
              </a:rPr>
              <a:t>lösbarer Konflikt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015F7D-8B1A-B109-1C97-5DD1147EEA05}"/>
              </a:ext>
            </a:extLst>
          </p:cNvPr>
          <p:cNvSpPr txBox="1">
            <a:spLocks/>
          </p:cNvSpPr>
          <p:nvPr/>
        </p:nvSpPr>
        <p:spPr>
          <a:xfrm>
            <a:off x="419100" y="1963545"/>
            <a:ext cx="4241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Showcard Gothic" panose="04020904020102020604" pitchFamily="82" charset="0"/>
              </a:rPr>
              <a:t>Tragödie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E87C4B-019A-8354-6300-53FAABAB9430}"/>
              </a:ext>
            </a:extLst>
          </p:cNvPr>
          <p:cNvSpPr txBox="1">
            <a:spLocks/>
          </p:cNvSpPr>
          <p:nvPr/>
        </p:nvSpPr>
        <p:spPr>
          <a:xfrm>
            <a:off x="7137400" y="1945070"/>
            <a:ext cx="407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Showcard Gothic" panose="04020904020102020604" pitchFamily="82" charset="0"/>
              </a:rPr>
              <a:t>Komödie</a:t>
            </a:r>
            <a:endParaRPr lang="de-DE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37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howcard Gothic" panose="04020904020102020604" pitchFamily="82" charset="0"/>
              </a:rPr>
              <a:t>Aufbau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466"/>
            <a:ext cx="10515600" cy="663575"/>
          </a:xfrm>
        </p:spPr>
        <p:txBody>
          <a:bodyPr/>
          <a:lstStyle/>
          <a:p>
            <a:r>
              <a:rPr lang="en-US" dirty="0" err="1">
                <a:latin typeface="Berlin Sans FB" panose="020E0602020502020306" pitchFamily="34" charset="0"/>
              </a:rPr>
              <a:t>Besteht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aus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Akten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Berlin Sans FB" panose="020E0602020502020306" pitchFamily="34" charset="0"/>
                <a:sym typeface="Wingdings" panose="05000000000000000000" pitchFamily="2" charset="2"/>
              </a:rPr>
              <a:t>Szenen</a:t>
            </a: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b="1" dirty="0">
                <a:solidFill>
                  <a:schemeClr val="bg1"/>
                </a:solidFill>
                <a:latin typeface="Berlin Sans FB" panose="020E0602020502020306" pitchFamily="34" charset="0"/>
              </a:rPr>
              <a:t>Aufbau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8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DFFC4-41B9-45C1-F913-33274AA2C33C}"/>
              </a:ext>
            </a:extLst>
          </p:cNvPr>
          <p:cNvSpPr txBox="1"/>
          <p:nvPr/>
        </p:nvSpPr>
        <p:spPr>
          <a:xfrm>
            <a:off x="1404591" y="7749469"/>
            <a:ext cx="44365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Berlin Sans FB" panose="020E0602020502020306" pitchFamily="34" charset="0"/>
              </a:rPr>
              <a:t>Klassischer</a:t>
            </a:r>
            <a:r>
              <a:rPr lang="en-US" sz="2800" b="1" dirty="0">
                <a:latin typeface="Berlin Sans FB" panose="020E0602020502020306" pitchFamily="34" charset="0"/>
              </a:rPr>
              <a:t> </a:t>
            </a:r>
            <a:r>
              <a:rPr lang="en-US" sz="2800" b="1" dirty="0" err="1">
                <a:latin typeface="Berlin Sans FB" panose="020E0602020502020306" pitchFamily="34" charset="0"/>
              </a:rPr>
              <a:t>Dramenaufbau</a:t>
            </a:r>
            <a:endParaRPr lang="en-US" sz="2800" b="1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erlin Sans FB" panose="020E0602020502020306" pitchFamily="34" charset="0"/>
              </a:rPr>
              <a:t>Exposition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Steigerung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Höhepunkt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Fallende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 err="1">
                <a:latin typeface="Berlin Sans FB" panose="020E0602020502020306" pitchFamily="34" charset="0"/>
              </a:rPr>
              <a:t>Handlung</a:t>
            </a:r>
            <a:endParaRPr lang="de-DE" sz="2800" dirty="0"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C5636-E740-94A1-FF3C-9405C234A5E3}"/>
              </a:ext>
            </a:extLst>
          </p:cNvPr>
          <p:cNvSpPr txBox="1"/>
          <p:nvPr/>
        </p:nvSpPr>
        <p:spPr>
          <a:xfrm>
            <a:off x="15281051" y="2586588"/>
            <a:ext cx="5075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Berlin Sans FB" panose="020E0602020502020306" pitchFamily="34" charset="0"/>
              </a:rPr>
              <a:t>ARISTOTELISCHES DRAMA</a:t>
            </a:r>
          </a:p>
          <a:p>
            <a:pPr algn="ctr"/>
            <a:r>
              <a:rPr lang="de-DE" sz="2800" dirty="0">
                <a:latin typeface="Berlin Sans FB" panose="020E0602020502020306" pitchFamily="34" charset="0"/>
              </a:rPr>
              <a:t>Einheit von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Zeit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Ort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Handlung</a:t>
            </a:r>
          </a:p>
          <a:p>
            <a:pPr algn="l"/>
            <a:endParaRPr lang="de-DE" sz="2800" dirty="0">
              <a:latin typeface="Berlin Sans FB" panose="020E0602020502020306" pitchFamily="34" charset="0"/>
            </a:endParaRP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Keine Nebenhandlungen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Keine Zeitsprünge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Zeit auf einen Tag beschränkt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EF7D2-8AEE-6DC9-F6E2-079B19962511}"/>
              </a:ext>
            </a:extLst>
          </p:cNvPr>
          <p:cNvSpPr txBox="1"/>
          <p:nvPr/>
        </p:nvSpPr>
        <p:spPr>
          <a:xfrm>
            <a:off x="10787409" y="8627228"/>
            <a:ext cx="3063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Berlin Sans FB" panose="020E0602020502020306" pitchFamily="34" charset="0"/>
              </a:rPr>
              <a:t>OFFENES DRAMA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Weicht vom Aristotelischem ab</a:t>
            </a:r>
          </a:p>
        </p:txBody>
      </p:sp>
    </p:spTree>
    <p:extLst>
      <p:ext uri="{BB962C8B-B14F-4D97-AF65-F5344CB8AC3E}">
        <p14:creationId xmlns:p14="http://schemas.microsoft.com/office/powerpoint/2010/main" val="4013327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7A5F-A307-C95E-1EC9-6688EE1C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Showcard Gothic" panose="04020904020102020604" pitchFamily="82" charset="0"/>
              </a:rPr>
              <a:t>Aufbau</a:t>
            </a:r>
            <a:endParaRPr lang="de-DE" dirty="0">
              <a:latin typeface="Showcard Gothic" panose="04020904020102020604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7385-43B4-4D78-B4DE-F6E9E806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3520" y="-952"/>
            <a:ext cx="10515600" cy="663575"/>
          </a:xfrm>
        </p:spPr>
        <p:txBody>
          <a:bodyPr/>
          <a:lstStyle/>
          <a:p>
            <a:r>
              <a:rPr lang="en-US" dirty="0" err="1">
                <a:latin typeface="Berlin Sans FB" panose="020E0602020502020306" pitchFamily="34" charset="0"/>
              </a:rPr>
              <a:t>Besteht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aus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Akten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>
                <a:latin typeface="Berlin Sans FB" panose="020E0602020502020306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Berlin Sans FB" panose="020E0602020502020306" pitchFamily="34" charset="0"/>
                <a:sym typeface="Wingdings" panose="05000000000000000000" pitchFamily="2" charset="2"/>
              </a:rPr>
              <a:t>Szenen</a:t>
            </a:r>
            <a:endParaRPr lang="de-DE" dirty="0">
              <a:latin typeface="Berlin Sans FB" panose="020E06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FF5A6-3DAB-37EA-7DFE-D7E7ED06C206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rgbClr val="88507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Definition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Merkmale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Formen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b="1" dirty="0">
                <a:solidFill>
                  <a:schemeClr val="bg1"/>
                </a:solidFill>
                <a:latin typeface="Berlin Sans FB" panose="020E0602020502020306" pitchFamily="34" charset="0"/>
              </a:rPr>
              <a:t>Aufbau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Vergleich</a:t>
            </a:r>
            <a:r>
              <a:rPr lang="en-US" dirty="0">
                <a:solidFill>
                  <a:srgbClr val="D5B9CC"/>
                </a:solidFill>
                <a:latin typeface="Berlin Sans FB" panose="020E0602020502020306" pitchFamily="34" charset="0"/>
              </a:rPr>
              <a:t> – Zu </a:t>
            </a:r>
            <a:r>
              <a:rPr lang="en-US" dirty="0" err="1">
                <a:solidFill>
                  <a:srgbClr val="D5B9CC"/>
                </a:solidFill>
                <a:latin typeface="Berlin Sans FB" panose="020E0602020502020306" pitchFamily="34" charset="0"/>
              </a:rPr>
              <a:t>Beachten</a:t>
            </a:r>
            <a:endParaRPr lang="de-DE" dirty="0">
              <a:solidFill>
                <a:srgbClr val="D5B9CC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CA72E9-DE84-949B-A016-9761D06940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10" y="5346315"/>
            <a:ext cx="1312580" cy="131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DAEF96-6061-B817-D105-CE93C136EFFE}"/>
              </a:ext>
            </a:extLst>
          </p:cNvPr>
          <p:cNvSpPr txBox="1"/>
          <p:nvPr/>
        </p:nvSpPr>
        <p:spPr>
          <a:xfrm>
            <a:off x="0" y="64928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B84B461-538B-42F5-A622-C45BB343D79A}" type="slidenum">
              <a:rPr lang="de-DE" sz="2000" smtClean="0">
                <a:solidFill>
                  <a:schemeClr val="bg1"/>
                </a:solidFill>
                <a:latin typeface="Showcard Gothic" panose="04020904020102020604" pitchFamily="82" charset="0"/>
              </a:rPr>
              <a:t>9</a:t>
            </a:fld>
            <a:endParaRPr lang="de-DE" sz="20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DFFC4-41B9-45C1-F913-33274AA2C33C}"/>
              </a:ext>
            </a:extLst>
          </p:cNvPr>
          <p:cNvSpPr txBox="1"/>
          <p:nvPr/>
        </p:nvSpPr>
        <p:spPr>
          <a:xfrm>
            <a:off x="4086831" y="2604979"/>
            <a:ext cx="44365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Berlin Sans FB" panose="020E0602020502020306" pitchFamily="34" charset="0"/>
              </a:rPr>
              <a:t>Klassischer</a:t>
            </a:r>
            <a:r>
              <a:rPr lang="en-US" sz="2800" b="1" dirty="0">
                <a:latin typeface="Berlin Sans FB" panose="020E0602020502020306" pitchFamily="34" charset="0"/>
              </a:rPr>
              <a:t> </a:t>
            </a:r>
            <a:r>
              <a:rPr lang="en-US" sz="2800" b="1" dirty="0" err="1">
                <a:latin typeface="Berlin Sans FB" panose="020E0602020502020306" pitchFamily="34" charset="0"/>
              </a:rPr>
              <a:t>Dramenaufbau</a:t>
            </a:r>
            <a:endParaRPr lang="en-US" sz="2800" b="1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erlin Sans FB" panose="020E0602020502020306" pitchFamily="34" charset="0"/>
              </a:rPr>
              <a:t>Exposition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Steigerung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Höhepunkt</a:t>
            </a:r>
            <a:endParaRPr lang="en-US" sz="2800" dirty="0">
              <a:latin typeface="Berlin Sans FB" panose="020E0602020502020306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Berlin Sans FB" panose="020E0602020502020306" pitchFamily="34" charset="0"/>
              </a:rPr>
              <a:t>Fallende</a:t>
            </a:r>
            <a:r>
              <a:rPr lang="en-US" sz="2800" dirty="0">
                <a:latin typeface="Berlin Sans FB" panose="020E0602020502020306" pitchFamily="34" charset="0"/>
              </a:rPr>
              <a:t> </a:t>
            </a:r>
            <a:r>
              <a:rPr lang="en-US" sz="2800" dirty="0" err="1">
                <a:latin typeface="Berlin Sans FB" panose="020E0602020502020306" pitchFamily="34" charset="0"/>
              </a:rPr>
              <a:t>Handlung</a:t>
            </a:r>
            <a:endParaRPr lang="de-DE" sz="2800" dirty="0"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C5636-E740-94A1-FF3C-9405C234A5E3}"/>
              </a:ext>
            </a:extLst>
          </p:cNvPr>
          <p:cNvSpPr txBox="1"/>
          <p:nvPr/>
        </p:nvSpPr>
        <p:spPr>
          <a:xfrm>
            <a:off x="15281051" y="2586588"/>
            <a:ext cx="50758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Berlin Sans FB" panose="020E0602020502020306" pitchFamily="34" charset="0"/>
              </a:rPr>
              <a:t>ARISTOTELISCHES DRAMA</a:t>
            </a:r>
          </a:p>
          <a:p>
            <a:pPr algn="ctr"/>
            <a:r>
              <a:rPr lang="de-DE" sz="2800" dirty="0">
                <a:latin typeface="Berlin Sans FB" panose="020E0602020502020306" pitchFamily="34" charset="0"/>
              </a:rPr>
              <a:t>Einheit von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Zeit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Ort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Handlung</a:t>
            </a:r>
          </a:p>
          <a:p>
            <a:pPr algn="l"/>
            <a:endParaRPr lang="de-DE" sz="2800" dirty="0">
              <a:latin typeface="Berlin Sans FB" panose="020E0602020502020306" pitchFamily="34" charset="0"/>
            </a:endParaRP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Keine Nebenhandlungen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Keine Zeitsprünge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Zeit auf einen Tag beschränkt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EF7D2-8AEE-6DC9-F6E2-079B19962511}"/>
              </a:ext>
            </a:extLst>
          </p:cNvPr>
          <p:cNvSpPr txBox="1"/>
          <p:nvPr/>
        </p:nvSpPr>
        <p:spPr>
          <a:xfrm>
            <a:off x="10787409" y="8627228"/>
            <a:ext cx="3063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Berlin Sans FB" panose="020E0602020502020306" pitchFamily="34" charset="0"/>
              </a:rPr>
              <a:t>OFFENES DRAMA</a:t>
            </a:r>
          </a:p>
          <a:p>
            <a:pPr algn="l"/>
            <a:r>
              <a:rPr lang="de-DE" sz="2800" dirty="0">
                <a:latin typeface="Berlin Sans FB" panose="020E0602020502020306" pitchFamily="34" charset="0"/>
              </a:rPr>
              <a:t>• Weicht vom Aristotelischem ab</a:t>
            </a:r>
          </a:p>
        </p:txBody>
      </p:sp>
    </p:spTree>
    <p:extLst>
      <p:ext uri="{BB962C8B-B14F-4D97-AF65-F5344CB8AC3E}">
        <p14:creationId xmlns:p14="http://schemas.microsoft.com/office/powerpoint/2010/main" val="95534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765</Words>
  <Application>Microsoft Office PowerPoint</Application>
  <PresentationFormat>Widescreen</PresentationFormat>
  <Paragraphs>211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Arial</vt:lpstr>
      <vt:lpstr>Berlin Sans FB</vt:lpstr>
      <vt:lpstr>BerlinSansFB-Bold</vt:lpstr>
      <vt:lpstr>BerlinSansFB-Reg</vt:lpstr>
      <vt:lpstr>Showcard Gothic</vt:lpstr>
      <vt:lpstr>Wingdings</vt:lpstr>
      <vt:lpstr>Office Theme</vt:lpstr>
      <vt:lpstr>Dramatik</vt:lpstr>
      <vt:lpstr>Inhalt</vt:lpstr>
      <vt:lpstr>Definition</vt:lpstr>
      <vt:lpstr>Merkmale</vt:lpstr>
      <vt:lpstr>Merkmale</vt:lpstr>
      <vt:lpstr>Merkmale</vt:lpstr>
      <vt:lpstr>Formen</vt:lpstr>
      <vt:lpstr>Aufbau</vt:lpstr>
      <vt:lpstr>Aufbau</vt:lpstr>
      <vt:lpstr>Aufbau</vt:lpstr>
      <vt:lpstr>Aufbau</vt:lpstr>
      <vt:lpstr>Vergleich / Abgrenzung</vt:lpstr>
      <vt:lpstr>Zu beachten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McFife</dc:creator>
  <cp:lastModifiedBy>Zoe McFife</cp:lastModifiedBy>
  <cp:revision>4</cp:revision>
  <dcterms:created xsi:type="dcterms:W3CDTF">2024-09-10T07:34:25Z</dcterms:created>
  <dcterms:modified xsi:type="dcterms:W3CDTF">2024-11-04T13:48:06Z</dcterms:modified>
</cp:coreProperties>
</file>