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sldIdLst>
    <p:sldId id="256" r:id="rId2"/>
    <p:sldId id="257" r:id="rId3"/>
    <p:sldId id="260" r:id="rId4"/>
    <p:sldId id="261" r:id="rId5"/>
    <p:sldId id="258" r:id="rId6"/>
    <p:sldId id="259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2" d="100"/>
          <a:sy n="82" d="100"/>
        </p:scale>
        <p:origin x="6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B0DB3-A8FF-4ABB-9E2E-D96042226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25308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E0618-75D7-410F-859C-CDF53BC53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86729"/>
            <a:ext cx="9144000" cy="1135529"/>
          </a:xfr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37F11-76DB-4DD9-9747-3F38D05BA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9F581-81B0-44B3-ABA5-A25CA4BAE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0D591-ADCF-4300-8282-72AE357F3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032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E5C77-55F8-4677-A96C-E6D3F5545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A064EF-ADDA-4943-8F87-A7469D799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0D493-D1E7-4358-95E9-B5B80A49E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98326-3276-4B9E-960F-10C6677BF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C3AC2-288D-4FEE-BF80-0EAEDDFAB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326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333C6A-5417-40BD-BF7A-940583223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3BCB45-B343-46F6-9718-AA0D68CED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DA2A4-FD34-4E17-908F-4367B1E64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87AE3-776D-451D-AA52-C06B74724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0C4D5-BE1E-4D6A-9196-E0F9E42B2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989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75558-A264-444E-829B-51AAE6B4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D9373-37D1-4135-8D34-755E139F7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4A6B-1966-4E57-9FB8-8B111E97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10/4/2022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FC3DD-F2BE-41FF-895B-00129AAB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F830C-8424-4FAF-A011-605AE1D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496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A1BE8-ECC1-4027-B16E-C7BECCA9D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6C7E1-471A-46AA-8068-98E68C0C2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C9F8F-EC48-4D16-B4C6-023A7B607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FA5B3-F726-417B-932A-B93E0C8F5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D21F1-1A24-43EA-AB09-3024C491E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412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16569-B648-4D50-BEB8-E8DAE24D6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831B3-A1FD-470C-BEEE-4CFB441502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F34A17-C244-438C-9AE3-FB9B3CE3B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FA3AA-3FC1-4B98-8F99-1726F1AC0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E10883-BACC-41A1-9067-ECFDB937D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660A2-13C9-4432-A6EB-A4FF3D78F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189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7C843-C993-4E9C-80DD-3620816E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A8E3-B066-4511-9C6E-A3435B64D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34325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86B63-4102-4802-94D7-F138F80F3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58237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924765-08A7-4A60-86DC-DC420F60BB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34325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A2795-EFB6-4000-8F25-FBB62646C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58237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942CFB-FE12-494A-9C41-3CB90F07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3A07E3-59E1-4EBD-9687-4B6ABE96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F7BB23-7539-4674-8B66-ACEFF946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529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41DB-C73C-4968-B434-A6AA14DA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8152BF-92C7-4BF5-A9DB-16A0BF0F5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89DB7-F492-4037-A439-D70F7E556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FA96F1-8B8A-4E83-B3C2-E10DE522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83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888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BE2C-9DAA-489D-AC88-15CBBA8A9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124BE-E494-445A-A4FB-A2A8F28F0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446DE-9A32-4774-9F7C-86678CA90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0115D-61B3-46D0-B4D3-30C374B52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C2AFC-D0F8-469F-B1E0-123C2E066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9BCDA-9EF7-4531-8021-AF7B30751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306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AE558-F89F-4688-94E5-77F37D49F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CD35AF-8CA2-49BB-BAE9-F29A0186EC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5CAA98-55BD-4118-A8AF-D60306078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FF4C5-82A8-4AD8-B7E2-2882F6576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0B401-B64F-417B-8AD6-581A22E5E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4BD4C-7149-44BF-8150-F72CAA95A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711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436E0F2-A64B-471E-93C0-8DFE08CC57C8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C1E3AB1-2A8C-4607-9FAE-D8BDB280FE1A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6D66059-832F-40B6-A35F-F56C8F38A1E7}"/>
              </a:ext>
            </a:extLst>
          </p:cNvPr>
          <p:cNvCxnSpPr>
            <a:cxnSpLocks/>
          </p:cNvCxnSpPr>
          <p:nvPr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515E2ED-7EA9-448D-83FA-54C3DF9723BD}"/>
              </a:ext>
            </a:extLst>
          </p:cNvPr>
          <p:cNvCxnSpPr>
            <a:cxnSpLocks/>
          </p:cNvCxnSpPr>
          <p:nvPr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0595356-EABD-4767-AC9D-EA21FF115EC0}"/>
              </a:ext>
            </a:extLst>
          </p:cNvPr>
          <p:cNvCxnSpPr>
            <a:cxnSpLocks/>
          </p:cNvCxnSpPr>
          <p:nvPr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8CD9F06-9628-469C-B788-A894E3E08281}"/>
              </a:ext>
            </a:extLst>
          </p:cNvPr>
          <p:cNvCxnSpPr>
            <a:cxnSpLocks/>
          </p:cNvCxnSpPr>
          <p:nvPr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550A431-0B61-421B-B4B7-24C0CFF0F938}"/>
              </a:ext>
            </a:extLst>
          </p:cNvPr>
          <p:cNvCxnSpPr>
            <a:cxnSpLocks/>
          </p:cNvCxnSpPr>
          <p:nvPr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5B94C5-D205-4339-B029-5D0FD2E5F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13821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6DC5C-BD34-4CE4-8AA7-A6A4B9516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009554"/>
            <a:ext cx="9906000" cy="4024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192A7-D622-449D-9FC2-48FDE4D690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11EAACC7-3B3F-47D1-959A-EF58926E955E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5B93C-2BE9-4847-BFE5-D3CBCC6E9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="1" spc="30" baseline="0">
                <a:solidFill>
                  <a:schemeClr val="tx2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70A99-395E-4F22-8AAB-6C7EE743D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565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38" r:id="rId4"/>
    <p:sldLayoutId id="2147483739" r:id="rId5"/>
    <p:sldLayoutId id="2147483744" r:id="rId6"/>
    <p:sldLayoutId id="2147483740" r:id="rId7"/>
    <p:sldLayoutId id="2147483741" r:id="rId8"/>
    <p:sldLayoutId id="2147483742" r:id="rId9"/>
    <p:sldLayoutId id="2147483743" r:id="rId10"/>
    <p:sldLayoutId id="214748374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26">
            <a:extLst>
              <a:ext uri="{FF2B5EF4-FFF2-40B4-BE49-F238E27FC236}">
                <a16:creationId xmlns:a16="http://schemas.microsoft.com/office/drawing/2014/main" id="{BC88933B-CFB2-4662-9CA9-2C1E08385B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28">
            <a:extLst>
              <a:ext uri="{FF2B5EF4-FFF2-40B4-BE49-F238E27FC236}">
                <a16:creationId xmlns:a16="http://schemas.microsoft.com/office/drawing/2014/main" id="{F909EEE1-52DB-4A86-AFCE-CCE9041848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2"/>
            <a:ext cx="12192000" cy="685734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8311D9-5D62-D3AB-55B9-D736ADB81D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05869" y="1994264"/>
            <a:ext cx="6935872" cy="3922755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Functional Paradigm</a:t>
            </a:r>
            <a:endParaRPr lang="de-D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C0167C-DA30-74FC-D1E4-BC48339FB0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83790" y="1050878"/>
            <a:ext cx="6157951" cy="943386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Presented by Lukas </a:t>
            </a:r>
            <a:r>
              <a:rPr lang="en-US" dirty="0" err="1"/>
              <a:t>Buchinger</a:t>
            </a:r>
            <a:r>
              <a:rPr lang="en-US" dirty="0"/>
              <a:t> &amp;&amp; Leonard Bunea</a:t>
            </a:r>
            <a:endParaRPr lang="de-DE" dirty="0"/>
          </a:p>
        </p:txBody>
      </p:sp>
      <p:pic>
        <p:nvPicPr>
          <p:cNvPr id="39" name="Picture 3">
            <a:extLst>
              <a:ext uri="{FF2B5EF4-FFF2-40B4-BE49-F238E27FC236}">
                <a16:creationId xmlns:a16="http://schemas.microsoft.com/office/drawing/2014/main" id="{4BF4F3C4-38E7-6BBB-8589-B088F5A55B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245" r="8599"/>
          <a:stretch/>
        </p:blipFill>
        <p:spPr>
          <a:xfrm>
            <a:off x="-2573" y="10"/>
            <a:ext cx="4811317" cy="6857988"/>
          </a:xfrm>
          <a:custGeom>
            <a:avLst/>
            <a:gdLst/>
            <a:ahLst/>
            <a:cxnLst/>
            <a:rect l="l" t="t" r="r" b="b"/>
            <a:pathLst>
              <a:path w="4811317" h="6857998">
                <a:moveTo>
                  <a:pt x="0" y="0"/>
                </a:moveTo>
                <a:lnTo>
                  <a:pt x="4811317" y="0"/>
                </a:lnTo>
                <a:lnTo>
                  <a:pt x="2712446" y="6857998"/>
                </a:lnTo>
                <a:lnTo>
                  <a:pt x="0" y="6857998"/>
                </a:lnTo>
                <a:close/>
              </a:path>
            </a:pathLst>
          </a:custGeom>
        </p:spPr>
      </p:pic>
      <p:cxnSp>
        <p:nvCxnSpPr>
          <p:cNvPr id="40" name="Straight Connector 30">
            <a:extLst>
              <a:ext uri="{FF2B5EF4-FFF2-40B4-BE49-F238E27FC236}">
                <a16:creationId xmlns:a16="http://schemas.microsoft.com/office/drawing/2014/main" id="{326FE4BA-3BD1-4AB3-A3EB-39FF16D964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418764" y="0"/>
            <a:ext cx="815637" cy="685734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32">
            <a:extLst>
              <a:ext uri="{FF2B5EF4-FFF2-40B4-BE49-F238E27FC236}">
                <a16:creationId xmlns:a16="http://schemas.microsoft.com/office/drawing/2014/main" id="{CBD85EF3-E980-4EF9-BF91-C0540D302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  <a:endCxn id="15" idx="2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468380"/>
            <a:ext cx="6096000" cy="1389619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2386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6B78A-13DB-C6AF-EFD8-C134A5FAC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Characteristics 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1BE5F9-0C9A-E786-05FD-FB5346839E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033408"/>
            <a:ext cx="9906000" cy="4024424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Calibri" panose="020F0502020204030204" pitchFamily="34" charset="0"/>
              </a:rPr>
              <a:t>Decomposes the problem into functions</a:t>
            </a:r>
          </a:p>
          <a:p>
            <a:r>
              <a:rPr lang="en-US" sz="2800" dirty="0">
                <a:effectLst/>
                <a:latin typeface="Calibri" panose="020F0502020204030204" pitchFamily="34" charset="0"/>
              </a:rPr>
              <a:t>Immutable Data</a:t>
            </a:r>
          </a:p>
          <a:p>
            <a:r>
              <a:rPr lang="en-US" sz="2800" dirty="0">
                <a:effectLst/>
                <a:latin typeface="Calibri" panose="020F0502020204030204" pitchFamily="34" charset="0"/>
              </a:rPr>
              <a:t>First Class functions </a:t>
            </a:r>
            <a:endParaRPr lang="en-US" sz="2800" dirty="0">
              <a:latin typeface="Calibri" panose="020F0502020204030204" pitchFamily="34" charset="0"/>
            </a:endParaRPr>
          </a:p>
          <a:p>
            <a:r>
              <a:rPr lang="en-US" sz="2800" dirty="0">
                <a:effectLst/>
                <a:latin typeface="Calibri" panose="020F0502020204030204" pitchFamily="34" charset="0"/>
              </a:rPr>
              <a:t>High-Order Functions</a:t>
            </a:r>
          </a:p>
          <a:p>
            <a:r>
              <a:rPr lang="en-US" sz="2800" dirty="0">
                <a:effectLst/>
                <a:latin typeface="Calibri" panose="020F0502020204030204" pitchFamily="34" charset="0"/>
              </a:rPr>
              <a:t>Mathematical Type Systems</a:t>
            </a:r>
          </a:p>
          <a:p>
            <a:r>
              <a:rPr lang="en-US" sz="2800" dirty="0">
                <a:effectLst/>
                <a:latin typeface="Calibri" panose="020F0502020204030204" pitchFamily="34" charset="0"/>
              </a:rPr>
              <a:t>Lazy Evaluation</a:t>
            </a:r>
          </a:p>
          <a:p>
            <a:r>
              <a:rPr lang="en-US" sz="2800" dirty="0">
                <a:latin typeface="Calibri" panose="020F0502020204030204" pitchFamily="34" charset="0"/>
              </a:rPr>
              <a:t>R</a:t>
            </a:r>
            <a:r>
              <a:rPr lang="en-US" sz="2800" dirty="0">
                <a:effectLst/>
                <a:latin typeface="Calibri" panose="020F0502020204030204" pitchFamily="34" charset="0"/>
              </a:rPr>
              <a:t>ecursion and Lambda Calculus 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45016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8C52D-9AD0-09C3-9AFA-FCB028489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2691882" cy="1382156"/>
          </a:xfrm>
        </p:spPr>
        <p:txBody>
          <a:bodyPr/>
          <a:lstStyle/>
          <a:p>
            <a:r>
              <a:rPr lang="en-US" dirty="0"/>
              <a:t>Pros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4C3CD9-D112-C1D9-ECCB-A411DE29C2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832272"/>
            <a:ext cx="3652935" cy="4024424"/>
          </a:xfrm>
        </p:spPr>
        <p:txBody>
          <a:bodyPr/>
          <a:lstStyle/>
          <a:p>
            <a:r>
              <a:rPr lang="en-US" sz="2800" dirty="0">
                <a:latin typeface="Calibri" panose="020F0502020204030204" pitchFamily="34" charset="0"/>
              </a:rPr>
              <a:t>More concise code </a:t>
            </a:r>
          </a:p>
          <a:p>
            <a:r>
              <a:rPr lang="en-US" sz="2800" dirty="0">
                <a:latin typeface="Calibri" panose="020F0502020204030204" pitchFamily="34" charset="0"/>
              </a:rPr>
              <a:t>Pure functions </a:t>
            </a:r>
          </a:p>
          <a:p>
            <a:r>
              <a:rPr lang="en-US" sz="2800" dirty="0">
                <a:latin typeface="Calibri" panose="020F0502020204030204" pitchFamily="34" charset="0"/>
              </a:rPr>
              <a:t>Lazy Evaluation</a:t>
            </a:r>
          </a:p>
          <a:p>
            <a:r>
              <a:rPr lang="en-US" sz="2800" dirty="0">
                <a:latin typeface="Calibri" panose="020F0502020204030204" pitchFamily="34" charset="0"/>
              </a:rPr>
              <a:t>Readability</a:t>
            </a:r>
          </a:p>
          <a:p>
            <a:r>
              <a:rPr lang="en-US" sz="2800" dirty="0">
                <a:latin typeface="Calibri" panose="020F0502020204030204" pitchFamily="34" charset="0"/>
              </a:rPr>
              <a:t>Transparency </a:t>
            </a:r>
          </a:p>
          <a:p>
            <a:r>
              <a:rPr lang="en-US" sz="2800" dirty="0">
                <a:latin typeface="Calibri" panose="020F0502020204030204" pitchFamily="34" charset="0"/>
              </a:rPr>
              <a:t>Parallel programming </a:t>
            </a:r>
          </a:p>
          <a:p>
            <a:r>
              <a:rPr lang="en-US" sz="2800" dirty="0">
                <a:latin typeface="Calibri" panose="020F0502020204030204" pitchFamily="34" charset="0"/>
              </a:rPr>
              <a:t>Leads to fewer bugs</a:t>
            </a:r>
            <a:endParaRPr lang="de-DE" sz="28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40496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B1E1A-608E-D90D-87EA-66488A791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Cons</a:t>
            </a:r>
            <a:endParaRPr lang="de-DE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E3C7DDA-AA12-15FB-29AD-E547F0DA75C7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143000" y="2009775"/>
            <a:ext cx="9906000" cy="40243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8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Calibri" panose="020F0502020204030204" pitchFamily="34" charset="0"/>
              </a:rPr>
              <a:t>I/O and functional programming don’t mix </a:t>
            </a:r>
          </a:p>
          <a:p>
            <a:r>
              <a:rPr lang="en-US" sz="2800" dirty="0">
                <a:latin typeface="Calibri" panose="020F0502020204030204" pitchFamily="34" charset="0"/>
              </a:rPr>
              <a:t>Complex</a:t>
            </a:r>
          </a:p>
          <a:p>
            <a:r>
              <a:rPr lang="en-US" sz="2800" dirty="0">
                <a:latin typeface="Calibri" panose="020F0502020204030204" pitchFamily="34" charset="0"/>
              </a:rPr>
              <a:t>Combining pure functions into a complete program is hard</a:t>
            </a:r>
          </a:p>
          <a:p>
            <a:r>
              <a:rPr lang="en-US" sz="2800" dirty="0">
                <a:latin typeface="Calibri" panose="020F0502020204030204" pitchFamily="34" charset="0"/>
              </a:rPr>
              <a:t>Performance problems </a:t>
            </a:r>
          </a:p>
          <a:p>
            <a:r>
              <a:rPr lang="en-US" sz="2800" dirty="0">
                <a:latin typeface="Calibri" panose="020F0502020204030204" pitchFamily="34" charset="0"/>
              </a:rPr>
              <a:t>Computers aren’t functional</a:t>
            </a:r>
          </a:p>
        </p:txBody>
      </p:sp>
    </p:spTree>
    <p:extLst>
      <p:ext uri="{BB962C8B-B14F-4D97-AF65-F5344CB8AC3E}">
        <p14:creationId xmlns:p14="http://schemas.microsoft.com/office/powerpoint/2010/main" val="427247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3FA49195-69EB-4E39-A68A-C232E2D03E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A92F9DC-743D-47E7-A019-EE09540F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73789" y="6628"/>
            <a:ext cx="4518211" cy="6857998"/>
          </a:xfrm>
          <a:custGeom>
            <a:avLst/>
            <a:gdLst>
              <a:gd name="connsiteX0" fmla="*/ 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0 w 5803153"/>
              <a:gd name="connsiteY4" fmla="*/ 0 h 6857998"/>
              <a:gd name="connsiteX0" fmla="*/ 101600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1016000 w 5803153"/>
              <a:gd name="connsiteY4" fmla="*/ 0 h 6857998"/>
              <a:gd name="connsiteX0" fmla="*/ 133872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338729 w 6125882"/>
              <a:gd name="connsiteY4" fmla="*/ 0 h 6857998"/>
              <a:gd name="connsiteX0" fmla="*/ 1697317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697317 w 6125882"/>
              <a:gd name="connsiteY4" fmla="*/ 0 h 6857998"/>
              <a:gd name="connsiteX0" fmla="*/ 2702091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2702091 w 6125882"/>
              <a:gd name="connsiteY4" fmla="*/ 0 h 685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25882" h="6857998">
                <a:moveTo>
                  <a:pt x="2702091" y="0"/>
                </a:moveTo>
                <a:lnTo>
                  <a:pt x="6125882" y="0"/>
                </a:lnTo>
                <a:lnTo>
                  <a:pt x="6125882" y="6857998"/>
                </a:lnTo>
                <a:lnTo>
                  <a:pt x="0" y="6846045"/>
                </a:lnTo>
                <a:lnTo>
                  <a:pt x="2702091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9DC575-A195-086D-DB75-2482B3A61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0040" y="779632"/>
            <a:ext cx="7009948" cy="351618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6600" dirty="0"/>
              <a:t>Programming Languages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3280B82-CD55-43FD-92C4-F05E2A8D1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5898776" cy="1350682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0A4F542-D561-4AFB-8321-EB900BAF0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1613647" cy="642738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4D9248B-0006-4BFE-8110-40C16E45C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0" y="3173896"/>
            <a:ext cx="3094383" cy="368410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E593BB5-7AFA-4C8F-AECA-CE733B1FD0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038522" y="0"/>
            <a:ext cx="2153476" cy="444610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521483B-CE28-412B-9C71-9BE081E9D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8277412" y="-1"/>
            <a:ext cx="3914588" cy="2097742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C9F4738-DD27-44BE-98C6-AB0B2296BD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46383" y="5811078"/>
            <a:ext cx="4678017" cy="1046922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4C10EA2-1BD8-4267-AA7D-AB8CCA53C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898777" y="5307496"/>
            <a:ext cx="6293223" cy="155050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08B94C58-915A-776B-2170-22BF052BDBE9}"/>
              </a:ext>
            </a:extLst>
          </p:cNvPr>
          <p:cNvSpPr txBox="1"/>
          <p:nvPr/>
        </p:nvSpPr>
        <p:spPr>
          <a:xfrm>
            <a:off x="3072159" y="3173895"/>
            <a:ext cx="3566667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indent="-4572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2"/>
                </a:solidFill>
                <a:latin typeface="Calibri" panose="020F0502020204030204" pitchFamily="34" charset="0"/>
              </a:rPr>
              <a:t>Haskell</a:t>
            </a:r>
          </a:p>
          <a:p>
            <a:pPr marL="457200" marR="0" indent="-4572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2"/>
                </a:solidFill>
                <a:latin typeface="Calibri" panose="020F0502020204030204" pitchFamily="34" charset="0"/>
              </a:rPr>
              <a:t>F#</a:t>
            </a:r>
          </a:p>
          <a:p>
            <a:pPr marL="457200" marR="0" indent="-4572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2"/>
                </a:solidFill>
                <a:latin typeface="Calibri" panose="020F0502020204030204" pitchFamily="34" charset="0"/>
              </a:rPr>
              <a:t>Common Lisp</a:t>
            </a:r>
          </a:p>
          <a:p>
            <a:pPr marL="457200" marR="0" indent="-4572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2"/>
                </a:solidFill>
                <a:latin typeface="Calibri" panose="020F0502020204030204" pitchFamily="34" charset="0"/>
              </a:rPr>
              <a:t>Elixir</a:t>
            </a:r>
          </a:p>
          <a:p>
            <a:pPr marL="457200" marR="0" indent="-4572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2"/>
                </a:solidFill>
                <a:latin typeface="Calibri" panose="020F0502020204030204" pitchFamily="34" charset="0"/>
              </a:rPr>
              <a:t>Kotlin</a:t>
            </a:r>
          </a:p>
          <a:p>
            <a:pPr marL="457200" marR="0" indent="-4572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2"/>
                </a:solidFill>
                <a:latin typeface="Calibri" panose="020F0502020204030204" pitchFamily="34" charset="0"/>
              </a:rPr>
              <a:t>Scala</a:t>
            </a:r>
          </a:p>
          <a:p>
            <a:pPr marL="457200" marR="0" indent="-4572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2"/>
                </a:solidFill>
                <a:latin typeface="Calibri" panose="020F0502020204030204" pitchFamily="34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3367765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45203-FAD7-720E-FF01-548D0D4C7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in Kotlin	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568442-7C03-08D7-C055-6C9DAF764A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8910" y="2934024"/>
            <a:ext cx="3509865" cy="203168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dirty="0">
                <a:effectLst/>
                <a:latin typeface="Consolas" panose="020B0609020204030204" pitchFamily="49" charset="0"/>
              </a:rPr>
              <a:t>class Student(</a:t>
            </a:r>
            <a:br>
              <a:rPr lang="en-US" sz="1800" dirty="0">
                <a:effectLst/>
                <a:latin typeface="Consolas" panose="020B0609020204030204" pitchFamily="49" charset="0"/>
              </a:rPr>
            </a:br>
            <a:r>
              <a:rPr lang="en-US" sz="1800" dirty="0">
                <a:effectLst/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effectLst/>
                <a:latin typeface="Consolas" panose="020B0609020204030204" pitchFamily="49" charset="0"/>
              </a:rPr>
              <a:t>val</a:t>
            </a:r>
            <a:r>
              <a:rPr lang="en-US" sz="1800" dirty="0">
                <a:effectLst/>
                <a:latin typeface="Consolas" panose="020B0609020204030204" pitchFamily="49" charset="0"/>
              </a:rPr>
              <a:t> name: String,</a:t>
            </a:r>
            <a:br>
              <a:rPr lang="en-US" sz="1800" dirty="0">
                <a:effectLst/>
                <a:latin typeface="Consolas" panose="020B0609020204030204" pitchFamily="49" charset="0"/>
              </a:rPr>
            </a:br>
            <a:r>
              <a:rPr lang="en-US" sz="1800" dirty="0">
                <a:effectLst/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effectLst/>
                <a:latin typeface="Consolas" panose="020B0609020204030204" pitchFamily="49" charset="0"/>
              </a:rPr>
              <a:t>val</a:t>
            </a:r>
            <a:r>
              <a:rPr lang="en-US" sz="1800" dirty="0">
                <a:effectLst/>
                <a:latin typeface="Consolas" panose="020B0609020204030204" pitchFamily="49" charset="0"/>
              </a:rPr>
              <a:t> surname: String,</a:t>
            </a:r>
            <a:br>
              <a:rPr lang="en-US" sz="1800" dirty="0">
                <a:effectLst/>
                <a:latin typeface="Consolas" panose="020B0609020204030204" pitchFamily="49" charset="0"/>
              </a:rPr>
            </a:br>
            <a:r>
              <a:rPr lang="en-US" sz="1800" dirty="0">
                <a:effectLst/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effectLst/>
                <a:latin typeface="Consolas" panose="020B0609020204030204" pitchFamily="49" charset="0"/>
              </a:rPr>
              <a:t>val</a:t>
            </a:r>
            <a:r>
              <a:rPr lang="en-US" sz="1800" dirty="0">
                <a:effectLst/>
                <a:latin typeface="Consolas" panose="020B0609020204030204" pitchFamily="49" charset="0"/>
              </a:rPr>
              <a:t> passing: Boolean,</a:t>
            </a:r>
            <a:br>
              <a:rPr lang="en-US" sz="1800" dirty="0">
                <a:effectLst/>
                <a:latin typeface="Consolas" panose="020B0609020204030204" pitchFamily="49" charset="0"/>
              </a:rPr>
            </a:br>
            <a:r>
              <a:rPr lang="en-US" sz="1800" dirty="0">
                <a:effectLst/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effectLst/>
                <a:latin typeface="Consolas" panose="020B0609020204030204" pitchFamily="49" charset="0"/>
              </a:rPr>
              <a:t>val</a:t>
            </a:r>
            <a:r>
              <a:rPr lang="en-US" sz="1800" dirty="0">
                <a:effectLst/>
                <a:latin typeface="Consolas" panose="020B0609020204030204" pitchFamily="49" charset="0"/>
              </a:rPr>
              <a:t> </a:t>
            </a:r>
            <a:r>
              <a:rPr lang="en-US" sz="1800" dirty="0" err="1">
                <a:effectLst/>
                <a:latin typeface="Consolas" panose="020B0609020204030204" pitchFamily="49" charset="0"/>
              </a:rPr>
              <a:t>averageGrade</a:t>
            </a:r>
            <a:r>
              <a:rPr lang="en-US" sz="1800" dirty="0">
                <a:effectLst/>
                <a:latin typeface="Consolas" panose="020B0609020204030204" pitchFamily="49" charset="0"/>
              </a:rPr>
              <a:t>: Double</a:t>
            </a:r>
            <a:br>
              <a:rPr lang="en-US" sz="1800" dirty="0">
                <a:effectLst/>
                <a:latin typeface="Consolas" panose="020B0609020204030204" pitchFamily="49" charset="0"/>
              </a:rPr>
            </a:br>
            <a:r>
              <a:rPr lang="en-US" sz="1800" dirty="0">
                <a:effectLst/>
                <a:latin typeface="Consolas" panose="020B0609020204030204" pitchFamily="49" charset="0"/>
              </a:rPr>
              <a:t>)</a:t>
            </a:r>
          </a:p>
          <a:p>
            <a:endParaRPr lang="de-DE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433C64-B988-7478-5A9B-A69C79FDE4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32040" y="3986953"/>
            <a:ext cx="7184571" cy="203168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b="1" dirty="0">
                <a:latin typeface="Consolas" panose="020B0609020204030204" pitchFamily="49" charset="0"/>
              </a:rPr>
              <a:t>Example 2: Find top 10 students and preserve order</a:t>
            </a:r>
          </a:p>
          <a:p>
            <a:pPr marL="0" indent="0">
              <a:buNone/>
            </a:pPr>
            <a:r>
              <a:rPr lang="en-US" sz="1800" dirty="0" err="1">
                <a:latin typeface="Consolas" panose="020B0609020204030204" pitchFamily="49" charset="0"/>
              </a:rPr>
              <a:t>students.filter</a:t>
            </a:r>
            <a:r>
              <a:rPr lang="en-US" sz="1800" dirty="0">
                <a:latin typeface="Consolas" panose="020B0609020204030204" pitchFamily="49" charset="0"/>
              </a:rPr>
              <a:t> { </a:t>
            </a:r>
            <a:r>
              <a:rPr lang="en-US" sz="1800" dirty="0" err="1">
                <a:latin typeface="Consolas" panose="020B0609020204030204" pitchFamily="49" charset="0"/>
              </a:rPr>
              <a:t>it.passing</a:t>
            </a:r>
            <a:r>
              <a:rPr lang="en-US" sz="1800" dirty="0">
                <a:latin typeface="Consolas" panose="020B0609020204030204" pitchFamily="49" charset="0"/>
              </a:rPr>
              <a:t> &amp;&amp; </a:t>
            </a:r>
            <a:r>
              <a:rPr lang="en-US" sz="1800" dirty="0" err="1">
                <a:latin typeface="Consolas" panose="020B0609020204030204" pitchFamily="49" charset="0"/>
              </a:rPr>
              <a:t>it.averageGrade</a:t>
            </a:r>
            <a:r>
              <a:rPr lang="en-US" sz="1800" dirty="0">
                <a:latin typeface="Consolas" panose="020B0609020204030204" pitchFamily="49" charset="0"/>
              </a:rPr>
              <a:t> &gt; 4.0 }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    .</a:t>
            </a:r>
            <a:r>
              <a:rPr lang="en-US" sz="1800" dirty="0" err="1">
                <a:latin typeface="Consolas" panose="020B0609020204030204" pitchFamily="49" charset="0"/>
              </a:rPr>
              <a:t>withIndex</a:t>
            </a:r>
            <a:r>
              <a:rPr lang="en-US" sz="1800" dirty="0">
                <a:latin typeface="Consolas" panose="020B0609020204030204" pitchFamily="49" charset="0"/>
              </a:rPr>
              <a:t>() 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    .</a:t>
            </a:r>
            <a:r>
              <a:rPr lang="en-US" sz="1800" dirty="0" err="1">
                <a:latin typeface="Consolas" panose="020B0609020204030204" pitchFamily="49" charset="0"/>
              </a:rPr>
              <a:t>sortedBy</a:t>
            </a:r>
            <a:r>
              <a:rPr lang="en-US" sz="1800" dirty="0">
                <a:latin typeface="Consolas" panose="020B0609020204030204" pitchFamily="49" charset="0"/>
              </a:rPr>
              <a:t> { (</a:t>
            </a:r>
            <a:r>
              <a:rPr lang="en-US" sz="1800" dirty="0" err="1">
                <a:latin typeface="Consolas" panose="020B0609020204030204" pitchFamily="49" charset="0"/>
              </a:rPr>
              <a:t>i</a:t>
            </a:r>
            <a:r>
              <a:rPr lang="en-US" sz="1800" dirty="0">
                <a:latin typeface="Consolas" panose="020B0609020204030204" pitchFamily="49" charset="0"/>
              </a:rPr>
              <a:t>, s) -&gt; </a:t>
            </a:r>
            <a:r>
              <a:rPr lang="en-US" sz="1800" dirty="0" err="1">
                <a:latin typeface="Consolas" panose="020B0609020204030204" pitchFamily="49" charset="0"/>
              </a:rPr>
              <a:t>s.averageGrade</a:t>
            </a:r>
            <a:r>
              <a:rPr lang="en-US" sz="1800" dirty="0">
                <a:latin typeface="Consolas" panose="020B0609020204030204" pitchFamily="49" charset="0"/>
              </a:rPr>
              <a:t> } 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    .take(10)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    .</a:t>
            </a:r>
            <a:r>
              <a:rPr lang="en-US" sz="1800" dirty="0" err="1">
                <a:latin typeface="Consolas" panose="020B0609020204030204" pitchFamily="49" charset="0"/>
              </a:rPr>
              <a:t>sortedBy</a:t>
            </a:r>
            <a:r>
              <a:rPr lang="en-US" sz="1800" dirty="0">
                <a:latin typeface="Consolas" panose="020B0609020204030204" pitchFamily="49" charset="0"/>
              </a:rPr>
              <a:t> { (</a:t>
            </a:r>
            <a:r>
              <a:rPr lang="en-US" sz="1800" dirty="0" err="1">
                <a:latin typeface="Consolas" panose="020B0609020204030204" pitchFamily="49" charset="0"/>
              </a:rPr>
              <a:t>i</a:t>
            </a:r>
            <a:r>
              <a:rPr lang="en-US" sz="1800" dirty="0">
                <a:latin typeface="Consolas" panose="020B0609020204030204" pitchFamily="49" charset="0"/>
              </a:rPr>
              <a:t>, s) -&gt; </a:t>
            </a:r>
            <a:r>
              <a:rPr lang="en-US" sz="1800" dirty="0" err="1">
                <a:latin typeface="Consolas" panose="020B0609020204030204" pitchFamily="49" charset="0"/>
              </a:rPr>
              <a:t>i</a:t>
            </a:r>
            <a:r>
              <a:rPr lang="en-US" sz="1800" dirty="0">
                <a:latin typeface="Consolas" panose="020B0609020204030204" pitchFamily="49" charset="0"/>
              </a:rPr>
              <a:t> } 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    .map { (</a:t>
            </a:r>
            <a:r>
              <a:rPr lang="en-US" sz="1800" dirty="0" err="1">
                <a:latin typeface="Consolas" panose="020B0609020204030204" pitchFamily="49" charset="0"/>
              </a:rPr>
              <a:t>i</a:t>
            </a:r>
            <a:r>
              <a:rPr lang="en-US" sz="1800" dirty="0">
                <a:latin typeface="Consolas" panose="020B0609020204030204" pitchFamily="49" charset="0"/>
              </a:rPr>
              <a:t>, s) -&gt; s } </a:t>
            </a:r>
          </a:p>
          <a:p>
            <a:endParaRPr lang="de-D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0157D8-D2E2-ACBA-04D3-8AFFDF7793EF}"/>
              </a:ext>
            </a:extLst>
          </p:cNvPr>
          <p:cNvSpPr txBox="1"/>
          <p:nvPr/>
        </p:nvSpPr>
        <p:spPr>
          <a:xfrm>
            <a:off x="4337956" y="1721438"/>
            <a:ext cx="7988560" cy="2010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>
              <a:spcBef>
                <a:spcPts val="1000"/>
              </a:spcBef>
              <a:spcAft>
                <a:spcPts val="0"/>
              </a:spcAft>
              <a:buSzPct val="80000"/>
            </a:pP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Example: Find top 10 students, sorted by name</a:t>
            </a:r>
          </a:p>
          <a:p>
            <a:pPr marR="0">
              <a:spcBef>
                <a:spcPts val="1000"/>
              </a:spcBef>
              <a:spcAft>
                <a:spcPts val="0"/>
              </a:spcAft>
              <a:buSzPct val="80000"/>
            </a:pP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</a:rPr>
              <a:t>students.filter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> {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</a:rPr>
              <a:t>it.passing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> &amp;&amp;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</a:rPr>
              <a:t>it.averageGrade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> &gt; 4.0 } </a:t>
            </a:r>
            <a:b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>    .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</a:rPr>
              <a:t>sortedBy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> {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</a:rPr>
              <a:t>it.averageGrade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> } </a:t>
            </a:r>
            <a:b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>    .take(10)</a:t>
            </a:r>
          </a:p>
          <a:p>
            <a:pPr marR="0">
              <a:spcBef>
                <a:spcPts val="1000"/>
              </a:spcBef>
              <a:spcAft>
                <a:spcPts val="0"/>
              </a:spcAft>
              <a:buSzPct val="80000"/>
            </a:pP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>    .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</a:rPr>
              <a:t>sortedWith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</a:rPr>
              <a:t>compareBy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>({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</a:rPr>
              <a:t>it.surname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> }, { it.name })) 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50109582"/>
      </p:ext>
    </p:extLst>
  </p:cSld>
  <p:clrMapOvr>
    <a:masterClrMapping/>
  </p:clrMapOvr>
</p:sld>
</file>

<file path=ppt/theme/theme1.xml><?xml version="1.0" encoding="utf-8"?>
<a:theme xmlns:a="http://schemas.openxmlformats.org/drawingml/2006/main" name="AngleLinesVTI">
  <a:themeElements>
    <a:clrScheme name="Blue">
      <a:dk1>
        <a:srgbClr val="000000"/>
      </a:dk1>
      <a:lt1>
        <a:srgbClr val="FFFFFF"/>
      </a:lt1>
      <a:dk2>
        <a:srgbClr val="153A63"/>
      </a:dk2>
      <a:lt2>
        <a:srgbClr val="DBEFF9"/>
      </a:lt2>
      <a:accent1>
        <a:srgbClr val="0F6FC6"/>
      </a:accent1>
      <a:accent2>
        <a:srgbClr val="009DD9"/>
      </a:accent2>
      <a:accent3>
        <a:srgbClr val="09B8C0"/>
      </a:accent3>
      <a:accent4>
        <a:srgbClr val="0EBC8C"/>
      </a:accent4>
      <a:accent5>
        <a:srgbClr val="71B959"/>
      </a:accent5>
      <a:accent6>
        <a:srgbClr val="96B042"/>
      </a:accent6>
      <a:hlink>
        <a:srgbClr val="C37400"/>
      </a:hlink>
      <a:folHlink>
        <a:srgbClr val="4F9085"/>
      </a:folHlink>
    </a:clrScheme>
    <a:fontScheme name="Walbaum Light Univers Light">
      <a:majorFont>
        <a:latin typeface="Walbaum Display Light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gleLinesVTI" id="{BC1FC193-C72F-4761-9899-1105EDF6BAE8}" vid="{64612625-F022-44B7-B9FA-9D26DEDBDC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250</Words>
  <Application>Microsoft Office PowerPoint</Application>
  <PresentationFormat>Widescreen</PresentationFormat>
  <Paragraphs>39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Consolas</vt:lpstr>
      <vt:lpstr>Univers Condensed Light</vt:lpstr>
      <vt:lpstr>Walbaum Display Light</vt:lpstr>
      <vt:lpstr>AngleLinesVTI</vt:lpstr>
      <vt:lpstr>Functional Paradigm</vt:lpstr>
      <vt:lpstr>Characteristics </vt:lpstr>
      <vt:lpstr>Pros</vt:lpstr>
      <vt:lpstr>Cons</vt:lpstr>
      <vt:lpstr>Programming Languages</vt:lpstr>
      <vt:lpstr>Example in Kotlin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Functional Paradigm</dc:title>
  <dc:creator>A Fox</dc:creator>
  <cp:lastModifiedBy>A Fox</cp:lastModifiedBy>
  <cp:revision>7</cp:revision>
  <dcterms:created xsi:type="dcterms:W3CDTF">2022-09-26T07:44:41Z</dcterms:created>
  <dcterms:modified xsi:type="dcterms:W3CDTF">2022-10-04T07:45:33Z</dcterms:modified>
</cp:coreProperties>
</file>