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slide+xml" PartName="/ppt/slides/slide25.xml"/>
  <Override ContentType="application/vnd.openxmlformats-officedocument.presentationml.slide+xml" PartName="/ppt/slides/slide26.xml"/>
  <Override ContentType="application/vnd.openxmlformats-officedocument.presentationml.slide+xml" PartName="/ppt/slides/slide27.xml"/>
  <Override ContentType="application/vnd.openxmlformats-officedocument.presentationml.slide+xml" PartName="/ppt/slides/slide28.xml"/>
  <Override ContentType="application/vnd.openxmlformats-officedocument.presentationml.slide+xml" PartName="/ppt/slides/slide29.xml"/>
  <Override ContentType="application/vnd.openxmlformats-officedocument.presentationml.slide+xml" PartName="/ppt/slides/slide30.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Lst>
  <p:sldSz cx="12192000" cy="6858000"/>
  <p:notesSz cx="6858000" cy="9144000"/>
  <p:embeddedFontLst>
    <p:embeddedFont>
      <p:font typeface="IBM Plex Sans" charset="1" panose="020B0503050203000203"/>
      <p:regular r:id="rId36"/>
    </p:embeddedFont>
    <p:embeddedFont>
      <p:font typeface="Calibri (MS)" charset="1" panose="020F0502020204030204"/>
      <p:regular r:id="rId37"/>
    </p:embeddedFont>
    <p:embeddedFont>
      <p:font typeface="IBM Plex Sans Condensed Bold" charset="1" panose="020B0806050203000203"/>
      <p:regular r:id="rId38"/>
    </p:embeddedFont>
    <p:embeddedFont>
      <p:font typeface="IBM Plex Sans Condensed" charset="1" panose="020B0506050203000203"/>
      <p:regular r:id="rId39"/>
    </p:embeddedFont>
    <p:embeddedFont>
      <p:font typeface="IBM Plex Sans Bold" charset="1" panose="020B0803050203000203"/>
      <p:regular r:id="rId40"/>
    </p:embeddedFont>
    <p:embeddedFont>
      <p:font typeface="Calibri (MS) Bold" charset="1" panose="020F0702030404030204"/>
      <p:regular r:id="rId4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slides/slide21.xml" Type="http://schemas.openxmlformats.org/officeDocument/2006/relationships/slide"/><Relationship Id="rId27" Target="slides/slide22.xml" Type="http://schemas.openxmlformats.org/officeDocument/2006/relationships/slide"/><Relationship Id="rId28" Target="slides/slide23.xml" Type="http://schemas.openxmlformats.org/officeDocument/2006/relationships/slide"/><Relationship Id="rId29" Target="slides/slide24.xml" Type="http://schemas.openxmlformats.org/officeDocument/2006/relationships/slide"/><Relationship Id="rId3" Target="viewProps.xml" Type="http://schemas.openxmlformats.org/officeDocument/2006/relationships/viewProps"/><Relationship Id="rId30" Target="slides/slide25.xml" Type="http://schemas.openxmlformats.org/officeDocument/2006/relationships/slide"/><Relationship Id="rId31" Target="slides/slide26.xml" Type="http://schemas.openxmlformats.org/officeDocument/2006/relationships/slide"/><Relationship Id="rId32" Target="slides/slide27.xml" Type="http://schemas.openxmlformats.org/officeDocument/2006/relationships/slide"/><Relationship Id="rId33" Target="slides/slide28.xml" Type="http://schemas.openxmlformats.org/officeDocument/2006/relationships/slide"/><Relationship Id="rId34" Target="slides/slide29.xml" Type="http://schemas.openxmlformats.org/officeDocument/2006/relationships/slide"/><Relationship Id="rId35" Target="slides/slide30.xml" Type="http://schemas.openxmlformats.org/officeDocument/2006/relationships/slide"/><Relationship Id="rId36" Target="fonts/font36.fntdata" Type="http://schemas.openxmlformats.org/officeDocument/2006/relationships/font"/><Relationship Id="rId37" Target="fonts/font37.fntdata" Type="http://schemas.openxmlformats.org/officeDocument/2006/relationships/font"/><Relationship Id="rId38" Target="fonts/font38.fntdata" Type="http://schemas.openxmlformats.org/officeDocument/2006/relationships/font"/><Relationship Id="rId39" Target="fonts/font39.fntdata" Type="http://schemas.openxmlformats.org/officeDocument/2006/relationships/font"/><Relationship Id="rId4" Target="theme/theme1.xml" Type="http://schemas.openxmlformats.org/officeDocument/2006/relationships/theme"/><Relationship Id="rId40" Target="fonts/font40.fntdata" Type="http://schemas.openxmlformats.org/officeDocument/2006/relationships/font"/><Relationship Id="rId41" Target="fonts/font41.fntdata" Type="http://schemas.openxmlformats.org/officeDocument/2006/relationships/font"/><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2.png" Type="http://schemas.openxmlformats.org/officeDocument/2006/relationships/image"/><Relationship Id="rId3" Target="../media/image23.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4.png" Type="http://schemas.openxmlformats.org/officeDocument/2006/relationships/image"/><Relationship Id="rId3" Target="../media/image25.sv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6.jpe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7.png" Type="http://schemas.openxmlformats.org/officeDocument/2006/relationships/image"/><Relationship Id="rId3" Target="../media/image28.sv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9.png" Type="http://schemas.openxmlformats.org/officeDocument/2006/relationships/image"/><Relationship Id="rId3" Target="../media/image30.svg" Type="http://schemas.openxmlformats.org/officeDocument/2006/relationships/image"/><Relationship Id="rId4" Target="../media/image31.png" Type="http://schemas.openxmlformats.org/officeDocument/2006/relationships/image"/><Relationship Id="rId5" Target="../media/image32.sv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3.png" Type="http://schemas.openxmlformats.org/officeDocument/2006/relationships/image"/><Relationship Id="rId3" Target="../media/image34.sv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5.png" Type="http://schemas.openxmlformats.org/officeDocument/2006/relationships/image"/><Relationship Id="rId3" Target="../media/image36.sv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7.png" Type="http://schemas.openxmlformats.org/officeDocument/2006/relationships/image"/><Relationship Id="rId3" Target="../media/image38.svg" Type="http://schemas.openxmlformats.org/officeDocument/2006/relationships/image"/><Relationship Id="rId4" Target="../media/image39.png" Type="http://schemas.openxmlformats.org/officeDocument/2006/relationships/image"/><Relationship Id="rId5" Target="../media/image40.sv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1.png" Type="http://schemas.openxmlformats.org/officeDocument/2006/relationships/image"/><Relationship Id="rId3" Target="../media/image42.sv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3.png" Type="http://schemas.openxmlformats.org/officeDocument/2006/relationships/image"/><Relationship Id="rId3" Target="../media/image44.svg" Type="http://schemas.openxmlformats.org/officeDocument/2006/relationships/image"/><Relationship Id="rId4" Target="../media/image39.png" Type="http://schemas.openxmlformats.org/officeDocument/2006/relationships/image"/><Relationship Id="rId5" Target="../media/image40.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5.png" Type="http://schemas.openxmlformats.org/officeDocument/2006/relationships/image"/><Relationship Id="rId3" Target="../media/image46.svg" Type="http://schemas.openxmlformats.org/officeDocument/2006/relationships/image"/><Relationship Id="rId4" Target="../media/image39.png" Type="http://schemas.openxmlformats.org/officeDocument/2006/relationships/image"/><Relationship Id="rId5" Target="../media/image40.svg" Type="http://schemas.openxmlformats.org/officeDocument/2006/relationships/image"/></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7.png" Type="http://schemas.openxmlformats.org/officeDocument/2006/relationships/image"/><Relationship Id="rId3" Target="../media/image38.svg" Type="http://schemas.openxmlformats.org/officeDocument/2006/relationships/image"/><Relationship Id="rId4" Target="../media/image39.png" Type="http://schemas.openxmlformats.org/officeDocument/2006/relationships/image"/><Relationship Id="rId5" Target="../media/image40.svg" Type="http://schemas.openxmlformats.org/officeDocument/2006/relationships/image"/></Relationships>
</file>

<file path=ppt/slides/_rels/slide2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7.png" Type="http://schemas.openxmlformats.org/officeDocument/2006/relationships/image"/><Relationship Id="rId3" Target="../media/image38.svg" Type="http://schemas.openxmlformats.org/officeDocument/2006/relationships/image"/><Relationship Id="rId4" Target="../media/image39.png" Type="http://schemas.openxmlformats.org/officeDocument/2006/relationships/image"/><Relationship Id="rId5" Target="../media/image40.svg" Type="http://schemas.openxmlformats.org/officeDocument/2006/relationships/image"/></Relationships>
</file>

<file path=ppt/slides/_rels/slide2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7.png" Type="http://schemas.openxmlformats.org/officeDocument/2006/relationships/image"/><Relationship Id="rId3" Target="../media/image48.svg" Type="http://schemas.openxmlformats.org/officeDocument/2006/relationships/image"/><Relationship Id="rId4" Target="../media/image49.jpeg" Type="http://schemas.openxmlformats.org/officeDocument/2006/relationships/image"/></Relationships>
</file>

<file path=ppt/slides/_rels/slide2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0.png" Type="http://schemas.openxmlformats.org/officeDocument/2006/relationships/image"/><Relationship Id="rId3" Target="../media/image51.svg" Type="http://schemas.openxmlformats.org/officeDocument/2006/relationships/image"/><Relationship Id="rId4" Target="../media/image52.jpeg" Type="http://schemas.openxmlformats.org/officeDocument/2006/relationships/image"/></Relationships>
</file>

<file path=ppt/slides/_rels/slide2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3.png" Type="http://schemas.openxmlformats.org/officeDocument/2006/relationships/image"/><Relationship Id="rId3" Target="../media/image54.svg" Type="http://schemas.openxmlformats.org/officeDocument/2006/relationships/image"/><Relationship Id="rId4" Target="../media/image55.png" Type="http://schemas.openxmlformats.org/officeDocument/2006/relationships/image"/><Relationship Id="rId5" Target="../media/image56.svg" Type="http://schemas.openxmlformats.org/officeDocument/2006/relationships/image"/></Relationships>
</file>

<file path=ppt/slides/_rels/slide2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7.png" Type="http://schemas.openxmlformats.org/officeDocument/2006/relationships/image"/><Relationship Id="rId3" Target="../media/image58.svg" Type="http://schemas.openxmlformats.org/officeDocument/2006/relationships/image"/><Relationship Id="rId4" Target="../media/image59.png" Type="http://schemas.openxmlformats.org/officeDocument/2006/relationships/image"/><Relationship Id="rId5" Target="../media/image60.svg" Type="http://schemas.openxmlformats.org/officeDocument/2006/relationships/image"/></Relationships>
</file>

<file path=ppt/slides/_rels/slide2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1.png" Type="http://schemas.openxmlformats.org/officeDocument/2006/relationships/image"/><Relationship Id="rId3" Target="../media/image62.svg" Type="http://schemas.openxmlformats.org/officeDocument/2006/relationships/image"/></Relationships>
</file>

<file path=ppt/slides/_rels/slide2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3.png" Type="http://schemas.openxmlformats.org/officeDocument/2006/relationships/image"/><Relationship Id="rId3" Target="../media/image64.svg" Type="http://schemas.openxmlformats.org/officeDocument/2006/relationships/image"/></Relationships>
</file>

<file path=ppt/slides/_rels/slide2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5.png" Type="http://schemas.openxmlformats.org/officeDocument/2006/relationships/image"/><Relationship Id="rId3" Target="../media/image66.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svg" Type="http://schemas.openxmlformats.org/officeDocument/2006/relationships/image"/></Relationships>
</file>

<file path=ppt/slides/_rels/slide3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7.png" Type="http://schemas.openxmlformats.org/officeDocument/2006/relationships/image"/><Relationship Id="rId3" Target="../media/image68.svg" Type="http://schemas.openxmlformats.org/officeDocument/2006/relationships/image"/><Relationship Id="rId4" Target="../media/image3.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 Id="rId3" Target="../media/image9.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 Id="rId3" Target="../media/image11.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jpeg" Type="http://schemas.openxmlformats.org/officeDocument/2006/relationships/image"/><Relationship Id="rId3" Target="../media/image13.png" Type="http://schemas.openxmlformats.org/officeDocument/2006/relationships/image"/><Relationship Id="rId4" Target="../media/image14.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5.png" Type="http://schemas.openxmlformats.org/officeDocument/2006/relationships/image"/><Relationship Id="rId3" Target="../media/image16.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7.png" Type="http://schemas.openxmlformats.org/officeDocument/2006/relationships/image"/><Relationship Id="rId3" Target="../media/image18.svg" Type="http://schemas.openxmlformats.org/officeDocument/2006/relationships/image"/><Relationship Id="rId4" Target="../media/image19.png" Type="http://schemas.openxmlformats.org/officeDocument/2006/relationships/image"/><Relationship Id="rId5" Target="../media/image20.svg" Type="http://schemas.openxmlformats.org/officeDocument/2006/relationships/image"/><Relationship Id="rId6" Target="../media/image21.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63503" y="-63503"/>
            <a:ext cx="12318997" cy="6984997"/>
          </a:xfrm>
          <a:custGeom>
            <a:avLst/>
            <a:gdLst/>
            <a:ahLst/>
            <a:cxnLst/>
            <a:rect r="r" b="b" t="t" l="l"/>
            <a:pathLst>
              <a:path h="6984997" w="12318997">
                <a:moveTo>
                  <a:pt x="0" y="0"/>
                </a:moveTo>
                <a:lnTo>
                  <a:pt x="12318997" y="0"/>
                </a:lnTo>
                <a:lnTo>
                  <a:pt x="12318997" y="6984997"/>
                </a:lnTo>
                <a:lnTo>
                  <a:pt x="0" y="698499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1067288" y="0"/>
            <a:ext cx="1008888" cy="993648"/>
          </a:xfrm>
          <a:custGeom>
            <a:avLst/>
            <a:gdLst/>
            <a:ahLst/>
            <a:cxnLst/>
            <a:rect r="r" b="b" t="t" l="l"/>
            <a:pathLst>
              <a:path h="993648" w="1008888">
                <a:moveTo>
                  <a:pt x="0" y="0"/>
                </a:moveTo>
                <a:lnTo>
                  <a:pt x="1008888" y="0"/>
                </a:lnTo>
                <a:lnTo>
                  <a:pt x="1008888" y="993648"/>
                </a:lnTo>
                <a:lnTo>
                  <a:pt x="0" y="993648"/>
                </a:lnTo>
                <a:lnTo>
                  <a:pt x="0" y="0"/>
                </a:lnTo>
                <a:close/>
              </a:path>
            </a:pathLst>
          </a:custGeom>
          <a:blipFill>
            <a:blip r:embed="rId4"/>
            <a:stretch>
              <a:fillRect l="0" t="0" r="0" b="0"/>
            </a:stretch>
          </a:blipFill>
        </p:spPr>
      </p:sp>
      <p:sp>
        <p:nvSpPr>
          <p:cNvPr name="TextBox 4" id="4"/>
          <p:cNvSpPr txBox="true"/>
          <p:nvPr/>
        </p:nvSpPr>
        <p:spPr>
          <a:xfrm rot="0">
            <a:off x="4268724" y="2353056"/>
            <a:ext cx="3651447" cy="1668932"/>
          </a:xfrm>
          <a:prstGeom prst="rect">
            <a:avLst/>
          </a:prstGeom>
        </p:spPr>
        <p:txBody>
          <a:bodyPr anchor="t" rtlCol="false" tIns="0" lIns="0" bIns="0" rIns="0">
            <a:spAutoFit/>
          </a:bodyPr>
          <a:lstStyle/>
          <a:p>
            <a:pPr algn="ctr">
              <a:lnSpc>
                <a:spcPts val="7563"/>
              </a:lnSpc>
            </a:pPr>
            <a:r>
              <a:rPr lang="en-US" sz="5402" spc="-118">
                <a:solidFill>
                  <a:srgbClr val="000000"/>
                </a:solidFill>
                <a:latin typeface="IBM Plex Sans"/>
              </a:rPr>
              <a:t>AmazonCars Portfolio</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838200" y="1825752"/>
            <a:ext cx="10515600" cy="4351020"/>
          </a:xfrm>
          <a:custGeom>
            <a:avLst/>
            <a:gdLst/>
            <a:ahLst/>
            <a:cxnLst/>
            <a:rect r="r" b="b" t="t" l="l"/>
            <a:pathLst>
              <a:path h="4351020" w="10515600">
                <a:moveTo>
                  <a:pt x="0" y="0"/>
                </a:moveTo>
                <a:lnTo>
                  <a:pt x="10515600" y="0"/>
                </a:lnTo>
                <a:lnTo>
                  <a:pt x="10515600" y="4351020"/>
                </a:lnTo>
                <a:lnTo>
                  <a:pt x="0" y="435102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4318759" y="600856"/>
            <a:ext cx="3555225" cy="736149"/>
          </a:xfrm>
          <a:prstGeom prst="rect">
            <a:avLst/>
          </a:prstGeom>
        </p:spPr>
        <p:txBody>
          <a:bodyPr anchor="t" rtlCol="false" tIns="0" lIns="0" bIns="0" rIns="0">
            <a:spAutoFit/>
          </a:bodyPr>
          <a:lstStyle/>
          <a:p>
            <a:pPr algn="l">
              <a:lnSpc>
                <a:spcPts val="6168"/>
              </a:lnSpc>
            </a:pPr>
            <a:r>
              <a:rPr lang="en-US" sz="4406" spc="-48">
                <a:solidFill>
                  <a:srgbClr val="000000"/>
                </a:solidFill>
                <a:latin typeface="IBM Plex Sans"/>
              </a:rPr>
              <a:t>User Interviews</a:t>
            </a:r>
          </a:p>
        </p:txBody>
      </p:sp>
      <p:sp>
        <p:nvSpPr>
          <p:cNvPr name="TextBox 4" id="4"/>
          <p:cNvSpPr txBox="true"/>
          <p:nvPr/>
        </p:nvSpPr>
        <p:spPr>
          <a:xfrm rot="0">
            <a:off x="929640" y="1797510"/>
            <a:ext cx="10216324" cy="1632556"/>
          </a:xfrm>
          <a:prstGeom prst="rect">
            <a:avLst/>
          </a:prstGeom>
        </p:spPr>
        <p:txBody>
          <a:bodyPr anchor="t" rtlCol="false" tIns="0" lIns="0" bIns="0" rIns="0">
            <a:spAutoFit/>
          </a:bodyPr>
          <a:lstStyle/>
          <a:p>
            <a:pPr algn="l">
              <a:lnSpc>
                <a:spcPts val="3359"/>
              </a:lnSpc>
            </a:pPr>
            <a:r>
              <a:rPr lang="en-US" sz="2400" spc="-26">
                <a:solidFill>
                  <a:srgbClr val="000000"/>
                </a:solidFill>
                <a:latin typeface="IBM Plex Sans"/>
              </a:rPr>
              <a:t>Customer survey process:</a:t>
            </a:r>
          </a:p>
          <a:p>
            <a:pPr algn="l">
              <a:lnSpc>
                <a:spcPts val="2158"/>
              </a:lnSpc>
            </a:pPr>
            <a:r>
              <a:rPr lang="en-US" sz="2004" spc="-22">
                <a:solidFill>
                  <a:srgbClr val="000000"/>
                </a:solidFill>
                <a:latin typeface="IBM Plex Sans"/>
              </a:rPr>
              <a:t>Questionnaires were created based off questions that were relevant to the users and the product. The questions were crafted in a way that user’s answers would provide first hand information as to what their needs would be and also provide a vivid idea of what they would consider a satisfactory online shopping experience on the automobile website.</a:t>
            </a:r>
          </a:p>
        </p:txBody>
      </p:sp>
      <p:sp>
        <p:nvSpPr>
          <p:cNvPr name="TextBox 5" id="5"/>
          <p:cNvSpPr txBox="true"/>
          <p:nvPr/>
        </p:nvSpPr>
        <p:spPr>
          <a:xfrm rot="0">
            <a:off x="929640" y="3750535"/>
            <a:ext cx="10058495" cy="1030005"/>
          </a:xfrm>
          <a:prstGeom prst="rect">
            <a:avLst/>
          </a:prstGeom>
        </p:spPr>
        <p:txBody>
          <a:bodyPr anchor="t" rtlCol="false" tIns="0" lIns="0" bIns="0" rIns="0">
            <a:spAutoFit/>
          </a:bodyPr>
          <a:lstStyle/>
          <a:p>
            <a:pPr algn="l">
              <a:lnSpc>
                <a:spcPts val="4322"/>
              </a:lnSpc>
            </a:pPr>
            <a:r>
              <a:rPr lang="en-US" sz="2004" spc="-22">
                <a:solidFill>
                  <a:srgbClr val="000000"/>
                </a:solidFill>
                <a:latin typeface="IBM Plex Sans"/>
              </a:rPr>
              <a:t>Questionnaires had spaces where users could input feedback and distributed via Google forms to </a:t>
            </a:r>
          </a:p>
          <a:p>
            <a:pPr algn="l">
              <a:lnSpc>
                <a:spcPts val="2808"/>
              </a:lnSpc>
            </a:pPr>
            <a:r>
              <a:rPr lang="en-US" sz="2006" spc="-22">
                <a:solidFill>
                  <a:srgbClr val="000000"/>
                </a:solidFill>
                <a:latin typeface="IBM Plex Sans"/>
              </a:rPr>
              <a:t>target groups over span of 3 days. Target customers were individuals who were between the age of </a:t>
            </a:r>
          </a:p>
          <a:p>
            <a:pPr algn="l">
              <a:lnSpc>
                <a:spcPts val="4322"/>
              </a:lnSpc>
            </a:pPr>
            <a:r>
              <a:rPr lang="en-US" sz="2004" spc="-22">
                <a:solidFill>
                  <a:srgbClr val="000000"/>
                </a:solidFill>
                <a:latin typeface="IBM Plex Sans"/>
              </a:rPr>
              <a:t>25-60, employed/Self employed-Income earners/Pensioned. </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304219" y="-63503"/>
            <a:ext cx="11846766" cy="6984997"/>
          </a:xfrm>
          <a:custGeom>
            <a:avLst/>
            <a:gdLst/>
            <a:ahLst/>
            <a:cxnLst/>
            <a:rect r="r" b="b" t="t" l="l"/>
            <a:pathLst>
              <a:path h="6984997" w="11846766">
                <a:moveTo>
                  <a:pt x="0" y="0"/>
                </a:moveTo>
                <a:lnTo>
                  <a:pt x="11846766" y="0"/>
                </a:lnTo>
                <a:lnTo>
                  <a:pt x="11846766" y="6984997"/>
                </a:lnTo>
                <a:lnTo>
                  <a:pt x="0" y="698499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4126735" y="-143494"/>
            <a:ext cx="3936873" cy="722005"/>
          </a:xfrm>
          <a:prstGeom prst="rect">
            <a:avLst/>
          </a:prstGeom>
        </p:spPr>
        <p:txBody>
          <a:bodyPr anchor="t" rtlCol="false" tIns="0" lIns="0" bIns="0" rIns="0">
            <a:spAutoFit/>
          </a:bodyPr>
          <a:lstStyle/>
          <a:p>
            <a:pPr algn="l">
              <a:lnSpc>
                <a:spcPts val="6168"/>
              </a:lnSpc>
            </a:pPr>
            <a:r>
              <a:rPr lang="en-US" sz="4406" spc="26">
                <a:solidFill>
                  <a:srgbClr val="000000"/>
                </a:solidFill>
                <a:latin typeface="IBM Plex Sans"/>
              </a:rPr>
              <a:t>User Interviews</a:t>
            </a:r>
          </a:p>
        </p:txBody>
      </p:sp>
      <p:sp>
        <p:nvSpPr>
          <p:cNvPr name="TextBox 4" id="4"/>
          <p:cNvSpPr txBox="true"/>
          <p:nvPr/>
        </p:nvSpPr>
        <p:spPr>
          <a:xfrm rot="0">
            <a:off x="442570" y="2360333"/>
            <a:ext cx="1368981" cy="252146"/>
          </a:xfrm>
          <a:prstGeom prst="rect">
            <a:avLst/>
          </a:prstGeom>
        </p:spPr>
        <p:txBody>
          <a:bodyPr anchor="t" rtlCol="false" tIns="0" lIns="0" bIns="0" rIns="0">
            <a:spAutoFit/>
          </a:bodyPr>
          <a:lstStyle/>
          <a:p>
            <a:pPr algn="l">
              <a:lnSpc>
                <a:spcPts val="2156"/>
              </a:lnSpc>
            </a:pPr>
            <a:r>
              <a:rPr lang="en-US" sz="1596" spc="-17">
                <a:solidFill>
                  <a:srgbClr val="FFFFFF"/>
                </a:solidFill>
                <a:latin typeface="IBM Plex Sans Condensed Bold"/>
              </a:rPr>
              <a:t>you purchased? </a:t>
            </a:r>
          </a:p>
        </p:txBody>
      </p:sp>
      <p:sp>
        <p:nvSpPr>
          <p:cNvPr name="TextBox 5" id="5"/>
          <p:cNvSpPr txBox="true"/>
          <p:nvPr/>
        </p:nvSpPr>
        <p:spPr>
          <a:xfrm rot="0">
            <a:off x="3266818" y="2331758"/>
            <a:ext cx="2707757" cy="1121969"/>
          </a:xfrm>
          <a:prstGeom prst="rect">
            <a:avLst/>
          </a:prstGeom>
        </p:spPr>
        <p:txBody>
          <a:bodyPr anchor="t" rtlCol="false" tIns="0" lIns="0" bIns="0" rIns="0">
            <a:spAutoFit/>
          </a:bodyPr>
          <a:lstStyle/>
          <a:p>
            <a:pPr algn="l">
              <a:lnSpc>
                <a:spcPts val="2156"/>
              </a:lnSpc>
            </a:pPr>
            <a:r>
              <a:rPr lang="en-US" sz="1596">
                <a:solidFill>
                  <a:srgbClr val="000000"/>
                </a:solidFill>
                <a:latin typeface="Calibri (MS)"/>
              </a:rPr>
              <a:t>rating, panoramic roof and good traction. Mileage was not very high and car had a very spacious storage compartment. </a:t>
            </a:r>
          </a:p>
        </p:txBody>
      </p:sp>
      <p:sp>
        <p:nvSpPr>
          <p:cNvPr name="TextBox 6" id="6"/>
          <p:cNvSpPr txBox="true"/>
          <p:nvPr/>
        </p:nvSpPr>
        <p:spPr>
          <a:xfrm rot="0">
            <a:off x="424282" y="3436915"/>
            <a:ext cx="5437680" cy="280721"/>
          </a:xfrm>
          <a:prstGeom prst="rect">
            <a:avLst/>
          </a:prstGeom>
        </p:spPr>
        <p:txBody>
          <a:bodyPr anchor="t" rtlCol="false" tIns="0" lIns="0" bIns="0" rIns="0">
            <a:spAutoFit/>
          </a:bodyPr>
          <a:lstStyle/>
          <a:p>
            <a:pPr algn="l">
              <a:lnSpc>
                <a:spcPts val="2156"/>
              </a:lnSpc>
            </a:pPr>
            <a:r>
              <a:rPr lang="en-US" sz="1596">
                <a:solidFill>
                  <a:srgbClr val="FFFFFF"/>
                </a:solidFill>
                <a:latin typeface="Calibri (MS) Bold"/>
              </a:rPr>
              <a:t>Didyoucarryoutaphysical</a:t>
            </a:r>
            <a:r>
              <a:rPr lang="en-US" sz="1596">
                <a:solidFill>
                  <a:srgbClr val="000000"/>
                </a:solidFill>
                <a:latin typeface="Calibri (MS)"/>
              </a:rPr>
              <a:t>Got a mechanic to come in and </a:t>
            </a:r>
          </a:p>
        </p:txBody>
      </p:sp>
      <p:sp>
        <p:nvSpPr>
          <p:cNvPr name="TextBox 7" id="7"/>
          <p:cNvSpPr txBox="true"/>
          <p:nvPr/>
        </p:nvSpPr>
        <p:spPr>
          <a:xfrm rot="0">
            <a:off x="424282" y="3717331"/>
            <a:ext cx="2660990" cy="1369876"/>
          </a:xfrm>
          <a:prstGeom prst="rect">
            <a:avLst/>
          </a:prstGeom>
        </p:spPr>
        <p:txBody>
          <a:bodyPr anchor="t" rtlCol="false" tIns="0" lIns="0" bIns="0" rIns="0">
            <a:spAutoFit/>
          </a:bodyPr>
          <a:lstStyle/>
          <a:p>
            <a:pPr algn="l">
              <a:lnSpc>
                <a:spcPts val="2467"/>
              </a:lnSpc>
            </a:pPr>
            <a:r>
              <a:rPr lang="en-US" sz="1596" spc="-17">
                <a:solidFill>
                  <a:srgbClr val="FFFFFF"/>
                </a:solidFill>
                <a:latin typeface="IBM Plex Sans Condensed Bold"/>
              </a:rPr>
              <a:t>inspection?</a:t>
            </a:r>
          </a:p>
          <a:p>
            <a:pPr algn="l">
              <a:lnSpc>
                <a:spcPts val="1690"/>
              </a:lnSpc>
            </a:pPr>
            <a:r>
              <a:rPr lang="en-US" sz="1596" spc="-17">
                <a:solidFill>
                  <a:srgbClr val="FFFFFF"/>
                </a:solidFill>
                <a:latin typeface="IBM Plex Sans Condensed Bold"/>
              </a:rPr>
              <a:t>How and in what form was </a:t>
            </a:r>
          </a:p>
          <a:p>
            <a:pPr algn="l">
              <a:lnSpc>
                <a:spcPts val="2730"/>
              </a:lnSpc>
            </a:pPr>
            <a:r>
              <a:rPr lang="en-US" sz="1596" spc="-17">
                <a:solidFill>
                  <a:srgbClr val="FFFFFF"/>
                </a:solidFill>
                <a:latin typeface="IBM Plex Sans Condensed Bold"/>
              </a:rPr>
              <a:t>payment made? </a:t>
            </a:r>
          </a:p>
          <a:p>
            <a:pPr algn="l">
              <a:lnSpc>
                <a:spcPts val="1428"/>
              </a:lnSpc>
            </a:pPr>
            <a:r>
              <a:rPr lang="en-US" sz="1596" spc="-17">
                <a:solidFill>
                  <a:srgbClr val="FFFFFF"/>
                </a:solidFill>
                <a:latin typeface="IBM Plex Sans Condensed Bold"/>
              </a:rPr>
              <a:t>Were there any moments of </a:t>
            </a:r>
          </a:p>
          <a:p>
            <a:pPr algn="l">
              <a:lnSpc>
                <a:spcPts val="2987"/>
              </a:lnSpc>
            </a:pPr>
            <a:r>
              <a:rPr lang="en-US" sz="1596" spc="-17">
                <a:solidFill>
                  <a:srgbClr val="FFFFFF"/>
                </a:solidFill>
                <a:latin typeface="IBM Plex Sans Condensed Bold"/>
              </a:rPr>
              <a:t>frustration during the process? </a:t>
            </a:r>
          </a:p>
        </p:txBody>
      </p:sp>
      <p:sp>
        <p:nvSpPr>
          <p:cNvPr name="TextBox 8" id="8"/>
          <p:cNvSpPr txBox="true"/>
          <p:nvPr/>
        </p:nvSpPr>
        <p:spPr>
          <a:xfrm rot="0">
            <a:off x="3312538" y="3688756"/>
            <a:ext cx="2393585" cy="309296"/>
          </a:xfrm>
          <a:prstGeom prst="rect">
            <a:avLst/>
          </a:prstGeom>
        </p:spPr>
        <p:txBody>
          <a:bodyPr anchor="t" rtlCol="false" tIns="0" lIns="0" bIns="0" rIns="0">
            <a:spAutoFit/>
          </a:bodyPr>
          <a:lstStyle/>
          <a:p>
            <a:pPr algn="l">
              <a:lnSpc>
                <a:spcPts val="2467"/>
              </a:lnSpc>
            </a:pPr>
            <a:r>
              <a:rPr lang="en-US" sz="1596">
                <a:solidFill>
                  <a:srgbClr val="000000"/>
                </a:solidFill>
                <a:latin typeface="Calibri (MS)"/>
              </a:rPr>
              <a:t>carry out physical inspection.</a:t>
            </a:r>
          </a:p>
        </p:txBody>
      </p:sp>
      <p:sp>
        <p:nvSpPr>
          <p:cNvPr name="TextBox 9" id="9"/>
          <p:cNvSpPr txBox="true"/>
          <p:nvPr/>
        </p:nvSpPr>
        <p:spPr>
          <a:xfrm rot="0">
            <a:off x="3266818" y="4028989"/>
            <a:ext cx="1366952" cy="233096"/>
          </a:xfrm>
          <a:prstGeom prst="rect">
            <a:avLst/>
          </a:prstGeom>
        </p:spPr>
        <p:txBody>
          <a:bodyPr anchor="t" rtlCol="false" tIns="0" lIns="0" bIns="0" rIns="0">
            <a:spAutoFit/>
          </a:bodyPr>
          <a:lstStyle/>
          <a:p>
            <a:pPr algn="l">
              <a:lnSpc>
                <a:spcPts val="1690"/>
              </a:lnSpc>
            </a:pPr>
            <a:r>
              <a:rPr lang="en-US" sz="1596">
                <a:solidFill>
                  <a:srgbClr val="000000"/>
                </a:solidFill>
                <a:latin typeface="Calibri (MS)"/>
              </a:rPr>
              <a:t>Paid cash in full. </a:t>
            </a:r>
          </a:p>
        </p:txBody>
      </p:sp>
      <p:sp>
        <p:nvSpPr>
          <p:cNvPr name="TextBox 10" id="10"/>
          <p:cNvSpPr txBox="true"/>
          <p:nvPr/>
        </p:nvSpPr>
        <p:spPr>
          <a:xfrm rot="0">
            <a:off x="3336293" y="4592736"/>
            <a:ext cx="2686888" cy="1549327"/>
          </a:xfrm>
          <a:prstGeom prst="rect">
            <a:avLst/>
          </a:prstGeom>
        </p:spPr>
        <p:txBody>
          <a:bodyPr anchor="t" rtlCol="false" tIns="0" lIns="0" bIns="0" rIns="0">
            <a:spAutoFit/>
          </a:bodyPr>
          <a:lstStyle/>
          <a:p>
            <a:pPr algn="l">
              <a:lnSpc>
                <a:spcPts val="1428"/>
              </a:lnSpc>
            </a:pPr>
            <a:r>
              <a:rPr lang="en-US" sz="1596">
                <a:solidFill>
                  <a:srgbClr val="000000"/>
                </a:solidFill>
                <a:latin typeface="Calibri (MS)"/>
              </a:rPr>
              <a:t>Dealer tried to rip me off, </a:t>
            </a:r>
          </a:p>
          <a:p>
            <a:pPr algn="l">
              <a:lnSpc>
                <a:spcPts val="2987"/>
              </a:lnSpc>
            </a:pPr>
            <a:r>
              <a:rPr lang="en-US" sz="1596">
                <a:solidFill>
                  <a:srgbClr val="000000"/>
                </a:solidFill>
                <a:latin typeface="Calibri (MS)"/>
              </a:rPr>
              <a:t>different vehicles had different </a:t>
            </a:r>
          </a:p>
          <a:p>
            <a:pPr algn="l">
              <a:lnSpc>
                <a:spcPts val="1428"/>
              </a:lnSpc>
            </a:pPr>
            <a:r>
              <a:rPr lang="en-US" sz="1596">
                <a:solidFill>
                  <a:srgbClr val="000000"/>
                </a:solidFill>
                <a:latin typeface="Calibri (MS)"/>
              </a:rPr>
              <a:t>internal issues. </a:t>
            </a:r>
          </a:p>
          <a:p>
            <a:pPr algn="l">
              <a:lnSpc>
                <a:spcPts val="2727"/>
              </a:lnSpc>
            </a:pPr>
            <a:r>
              <a:rPr lang="en-US" sz="1596">
                <a:solidFill>
                  <a:srgbClr val="000000"/>
                </a:solidFill>
                <a:latin typeface="Calibri (MS)"/>
              </a:rPr>
              <a:t>Test driving cars definitely made </a:t>
            </a:r>
          </a:p>
          <a:p>
            <a:pPr algn="l">
              <a:lnSpc>
                <a:spcPts val="1688"/>
              </a:lnSpc>
            </a:pPr>
            <a:r>
              <a:rPr lang="en-US" sz="1596">
                <a:solidFill>
                  <a:srgbClr val="000000"/>
                </a:solidFill>
                <a:latin typeface="Calibri (MS)"/>
              </a:rPr>
              <a:t>up for the slightly frustrating </a:t>
            </a:r>
          </a:p>
          <a:p>
            <a:pPr algn="l">
              <a:lnSpc>
                <a:spcPts val="2727"/>
              </a:lnSpc>
            </a:pPr>
            <a:r>
              <a:rPr lang="en-US" sz="1596">
                <a:solidFill>
                  <a:srgbClr val="000000"/>
                </a:solidFill>
                <a:latin typeface="Calibri (MS)"/>
              </a:rPr>
              <a:t>experience of searching. </a:t>
            </a:r>
          </a:p>
        </p:txBody>
      </p:sp>
      <p:sp>
        <p:nvSpPr>
          <p:cNvPr name="TextBox 11" id="11"/>
          <p:cNvSpPr txBox="true"/>
          <p:nvPr/>
        </p:nvSpPr>
        <p:spPr>
          <a:xfrm rot="0">
            <a:off x="442570" y="5322227"/>
            <a:ext cx="2641683" cy="1347445"/>
          </a:xfrm>
          <a:prstGeom prst="rect">
            <a:avLst/>
          </a:prstGeom>
        </p:spPr>
        <p:txBody>
          <a:bodyPr anchor="t" rtlCol="false" tIns="0" lIns="0" bIns="0" rIns="0">
            <a:spAutoFit/>
          </a:bodyPr>
          <a:lstStyle/>
          <a:p>
            <a:pPr algn="l">
              <a:lnSpc>
                <a:spcPts val="2727"/>
              </a:lnSpc>
            </a:pPr>
            <a:r>
              <a:rPr lang="en-US" sz="1596" spc="-17">
                <a:solidFill>
                  <a:srgbClr val="FFFFFF"/>
                </a:solidFill>
                <a:latin typeface="IBM Plex Sans Condensed Bold"/>
              </a:rPr>
              <a:t>What would you say was the </a:t>
            </a:r>
          </a:p>
          <a:p>
            <a:pPr algn="l">
              <a:lnSpc>
                <a:spcPts val="1688"/>
              </a:lnSpc>
            </a:pPr>
            <a:r>
              <a:rPr lang="en-US" sz="1596" spc="-17">
                <a:solidFill>
                  <a:srgbClr val="FFFFFF"/>
                </a:solidFill>
                <a:latin typeface="IBM Plex Sans Condensed Bold"/>
              </a:rPr>
              <a:t>best part about purchasing the </a:t>
            </a:r>
          </a:p>
          <a:p>
            <a:pPr algn="l">
              <a:lnSpc>
                <a:spcPts val="2727"/>
              </a:lnSpc>
            </a:pPr>
            <a:r>
              <a:rPr lang="en-US" sz="1596" spc="-17">
                <a:solidFill>
                  <a:srgbClr val="FFFFFF"/>
                </a:solidFill>
                <a:latin typeface="IBM Plex Sans Condensed Bold"/>
              </a:rPr>
              <a:t>car? </a:t>
            </a:r>
          </a:p>
          <a:p>
            <a:pPr algn="l">
              <a:lnSpc>
                <a:spcPts val="3990"/>
              </a:lnSpc>
            </a:pPr>
            <a:r>
              <a:rPr lang="en-US" sz="1596" spc="-17">
                <a:solidFill>
                  <a:srgbClr val="FFFFFF"/>
                </a:solidFill>
                <a:latin typeface="IBM Plex Sans Condensed Bold"/>
              </a:rPr>
              <a:t>Were there any issues </a:t>
            </a:r>
          </a:p>
        </p:txBody>
      </p:sp>
      <p:sp>
        <p:nvSpPr>
          <p:cNvPr name="TextBox 12" id="12"/>
          <p:cNvSpPr txBox="true"/>
          <p:nvPr/>
        </p:nvSpPr>
        <p:spPr>
          <a:xfrm rot="0">
            <a:off x="3266818" y="6217501"/>
            <a:ext cx="2798369" cy="452171"/>
          </a:xfrm>
          <a:prstGeom prst="rect">
            <a:avLst/>
          </a:prstGeom>
        </p:spPr>
        <p:txBody>
          <a:bodyPr anchor="t" rtlCol="false" tIns="0" lIns="0" bIns="0" rIns="0">
            <a:spAutoFit/>
          </a:bodyPr>
          <a:lstStyle/>
          <a:p>
            <a:pPr algn="l">
              <a:lnSpc>
                <a:spcPts val="3990"/>
              </a:lnSpc>
            </a:pPr>
            <a:r>
              <a:rPr lang="en-US" sz="1596">
                <a:solidFill>
                  <a:srgbClr val="000000"/>
                </a:solidFill>
                <a:latin typeface="Calibri (MS)"/>
              </a:rPr>
              <a:t>Yes, the AC compressor got faulty </a:t>
            </a:r>
          </a:p>
        </p:txBody>
      </p:sp>
      <p:sp>
        <p:nvSpPr>
          <p:cNvPr name="TextBox 13" id="13"/>
          <p:cNvSpPr txBox="true"/>
          <p:nvPr/>
        </p:nvSpPr>
        <p:spPr>
          <a:xfrm rot="0">
            <a:off x="373990" y="-114386"/>
            <a:ext cx="1327223" cy="252146"/>
          </a:xfrm>
          <a:prstGeom prst="rect">
            <a:avLst/>
          </a:prstGeom>
        </p:spPr>
        <p:txBody>
          <a:bodyPr anchor="t" rtlCol="false" tIns="0" lIns="0" bIns="0" rIns="0">
            <a:spAutoFit/>
          </a:bodyPr>
          <a:lstStyle/>
          <a:p>
            <a:pPr algn="l">
              <a:lnSpc>
                <a:spcPts val="2181"/>
              </a:lnSpc>
            </a:pPr>
            <a:r>
              <a:rPr lang="en-US" sz="1596" spc="-17">
                <a:solidFill>
                  <a:srgbClr val="FFFFFF"/>
                </a:solidFill>
                <a:latin typeface="IBM Plex Sans Condensed Bold"/>
              </a:rPr>
              <a:t>User Questions </a:t>
            </a:r>
          </a:p>
        </p:txBody>
      </p:sp>
      <p:sp>
        <p:nvSpPr>
          <p:cNvPr name="TextBox 14" id="14"/>
          <p:cNvSpPr txBox="true"/>
          <p:nvPr/>
        </p:nvSpPr>
        <p:spPr>
          <a:xfrm rot="0">
            <a:off x="3198238" y="-114386"/>
            <a:ext cx="996429" cy="252146"/>
          </a:xfrm>
          <a:prstGeom prst="rect">
            <a:avLst/>
          </a:prstGeom>
        </p:spPr>
        <p:txBody>
          <a:bodyPr anchor="t" rtlCol="false" tIns="0" lIns="0" bIns="0" rIns="0">
            <a:spAutoFit/>
          </a:bodyPr>
          <a:lstStyle/>
          <a:p>
            <a:pPr algn="l">
              <a:lnSpc>
                <a:spcPts val="2181"/>
              </a:lnSpc>
            </a:pPr>
            <a:r>
              <a:rPr lang="en-US" sz="1596" spc="-17">
                <a:solidFill>
                  <a:srgbClr val="FFFFFF"/>
                </a:solidFill>
                <a:latin typeface="IBM Plex Sans Condensed Bold"/>
              </a:rPr>
              <a:t>Interview 1 </a:t>
            </a:r>
          </a:p>
        </p:txBody>
      </p:sp>
      <p:sp>
        <p:nvSpPr>
          <p:cNvPr name="TextBox 15" id="15"/>
          <p:cNvSpPr txBox="true"/>
          <p:nvPr/>
        </p:nvSpPr>
        <p:spPr>
          <a:xfrm rot="0">
            <a:off x="6160646" y="-114386"/>
            <a:ext cx="1057237" cy="252146"/>
          </a:xfrm>
          <a:prstGeom prst="rect">
            <a:avLst/>
          </a:prstGeom>
        </p:spPr>
        <p:txBody>
          <a:bodyPr anchor="t" rtlCol="false" tIns="0" lIns="0" bIns="0" rIns="0">
            <a:spAutoFit/>
          </a:bodyPr>
          <a:lstStyle/>
          <a:p>
            <a:pPr algn="l">
              <a:lnSpc>
                <a:spcPts val="2181"/>
              </a:lnSpc>
            </a:pPr>
            <a:r>
              <a:rPr lang="en-US" sz="1596" spc="-17">
                <a:solidFill>
                  <a:srgbClr val="FFFFFF"/>
                </a:solidFill>
                <a:latin typeface="IBM Plex Sans Condensed Bold"/>
              </a:rPr>
              <a:t>Interview 2` </a:t>
            </a:r>
          </a:p>
        </p:txBody>
      </p:sp>
      <p:sp>
        <p:nvSpPr>
          <p:cNvPr name="TextBox 16" id="16"/>
          <p:cNvSpPr txBox="true"/>
          <p:nvPr/>
        </p:nvSpPr>
        <p:spPr>
          <a:xfrm rot="0">
            <a:off x="9121778" y="-114386"/>
            <a:ext cx="996429" cy="252146"/>
          </a:xfrm>
          <a:prstGeom prst="rect">
            <a:avLst/>
          </a:prstGeom>
        </p:spPr>
        <p:txBody>
          <a:bodyPr anchor="t" rtlCol="false" tIns="0" lIns="0" bIns="0" rIns="0">
            <a:spAutoFit/>
          </a:bodyPr>
          <a:lstStyle/>
          <a:p>
            <a:pPr algn="l">
              <a:lnSpc>
                <a:spcPts val="2181"/>
              </a:lnSpc>
            </a:pPr>
            <a:r>
              <a:rPr lang="en-US" sz="1596" spc="-17">
                <a:solidFill>
                  <a:srgbClr val="FFFFFF"/>
                </a:solidFill>
                <a:latin typeface="IBM Plex Sans Condensed Bold"/>
              </a:rPr>
              <a:t>Interview 3 </a:t>
            </a:r>
          </a:p>
        </p:txBody>
      </p:sp>
      <p:sp>
        <p:nvSpPr>
          <p:cNvPr name="TextBox 17" id="17"/>
          <p:cNvSpPr txBox="true"/>
          <p:nvPr/>
        </p:nvSpPr>
        <p:spPr>
          <a:xfrm rot="0">
            <a:off x="442570" y="149647"/>
            <a:ext cx="5138585" cy="252146"/>
          </a:xfrm>
          <a:prstGeom prst="rect">
            <a:avLst/>
          </a:prstGeom>
        </p:spPr>
        <p:txBody>
          <a:bodyPr anchor="t" rtlCol="false" tIns="0" lIns="0" bIns="0" rIns="0">
            <a:spAutoFit/>
          </a:bodyPr>
          <a:lstStyle/>
          <a:p>
            <a:pPr algn="l">
              <a:lnSpc>
                <a:spcPts val="2181"/>
              </a:lnSpc>
            </a:pPr>
            <a:r>
              <a:rPr lang="en-US" sz="1596" spc="-17">
                <a:solidFill>
                  <a:srgbClr val="FFFFFF"/>
                </a:solidFill>
                <a:latin typeface="IBM Plex Sans Condensed Bold"/>
              </a:rPr>
              <a:t>What is your reason for wanting </a:t>
            </a:r>
            <a:r>
              <a:rPr lang="en-US" sz="1596" spc="-17">
                <a:solidFill>
                  <a:srgbClr val="000000"/>
                </a:solidFill>
                <a:latin typeface="IBM Plex Sans Condensed"/>
              </a:rPr>
              <a:t>Graduate wants to cut daily </a:t>
            </a:r>
          </a:p>
        </p:txBody>
      </p:sp>
      <p:sp>
        <p:nvSpPr>
          <p:cNvPr name="TextBox 18" id="18"/>
          <p:cNvSpPr txBox="true"/>
          <p:nvPr/>
        </p:nvSpPr>
        <p:spPr>
          <a:xfrm rot="0">
            <a:off x="6229226" y="121072"/>
            <a:ext cx="2470414" cy="280721"/>
          </a:xfrm>
          <a:prstGeom prst="rect">
            <a:avLst/>
          </a:prstGeom>
        </p:spPr>
        <p:txBody>
          <a:bodyPr anchor="t" rtlCol="false" tIns="0" lIns="0" bIns="0" rIns="0">
            <a:spAutoFit/>
          </a:bodyPr>
          <a:lstStyle/>
          <a:p>
            <a:pPr algn="l">
              <a:lnSpc>
                <a:spcPts val="2181"/>
              </a:lnSpc>
            </a:pPr>
            <a:r>
              <a:rPr lang="en-US" sz="1596">
                <a:solidFill>
                  <a:srgbClr val="000000"/>
                </a:solidFill>
                <a:latin typeface="Calibri (MS)"/>
              </a:rPr>
              <a:t>Tech recruiter wants to get to </a:t>
            </a:r>
          </a:p>
        </p:txBody>
      </p:sp>
      <p:sp>
        <p:nvSpPr>
          <p:cNvPr name="TextBox 19" id="19"/>
          <p:cNvSpPr txBox="true"/>
          <p:nvPr/>
        </p:nvSpPr>
        <p:spPr>
          <a:xfrm rot="0">
            <a:off x="9190358" y="121072"/>
            <a:ext cx="2587971" cy="561137"/>
          </a:xfrm>
          <a:prstGeom prst="rect">
            <a:avLst/>
          </a:prstGeom>
        </p:spPr>
        <p:txBody>
          <a:bodyPr anchor="t" rtlCol="false" tIns="0" lIns="0" bIns="0" rIns="0">
            <a:spAutoFit/>
          </a:bodyPr>
          <a:lstStyle/>
          <a:p>
            <a:pPr algn="l">
              <a:lnSpc>
                <a:spcPts val="2181"/>
              </a:lnSpc>
            </a:pPr>
            <a:r>
              <a:rPr lang="en-US" sz="1596">
                <a:solidFill>
                  <a:srgbClr val="000000"/>
                </a:solidFill>
                <a:latin typeface="Calibri (MS)"/>
              </a:rPr>
              <a:t>Entrepreneur wants to make delivery for cosmetic products. </a:t>
            </a:r>
          </a:p>
        </p:txBody>
      </p:sp>
      <p:sp>
        <p:nvSpPr>
          <p:cNvPr name="TextBox 20" id="20"/>
          <p:cNvSpPr txBox="true"/>
          <p:nvPr/>
        </p:nvSpPr>
        <p:spPr>
          <a:xfrm rot="0">
            <a:off x="442570" y="430063"/>
            <a:ext cx="1577959" cy="252146"/>
          </a:xfrm>
          <a:prstGeom prst="rect">
            <a:avLst/>
          </a:prstGeom>
        </p:spPr>
        <p:txBody>
          <a:bodyPr anchor="t" rtlCol="false" tIns="0" lIns="0" bIns="0" rIns="0">
            <a:spAutoFit/>
          </a:bodyPr>
          <a:lstStyle/>
          <a:p>
            <a:pPr algn="l">
              <a:lnSpc>
                <a:spcPts val="2181"/>
              </a:lnSpc>
            </a:pPr>
            <a:r>
              <a:rPr lang="en-US" sz="1596" spc="-17">
                <a:solidFill>
                  <a:srgbClr val="FFFFFF"/>
                </a:solidFill>
                <a:latin typeface="IBM Plex Sans Condensed Bold"/>
              </a:rPr>
              <a:t>to purchase a car? </a:t>
            </a:r>
          </a:p>
        </p:txBody>
      </p:sp>
      <p:sp>
        <p:nvSpPr>
          <p:cNvPr name="TextBox 21" id="21"/>
          <p:cNvSpPr txBox="true"/>
          <p:nvPr/>
        </p:nvSpPr>
        <p:spPr>
          <a:xfrm rot="0">
            <a:off x="3266818" y="401488"/>
            <a:ext cx="5612806" cy="280721"/>
          </a:xfrm>
          <a:prstGeom prst="rect">
            <a:avLst/>
          </a:prstGeom>
        </p:spPr>
        <p:txBody>
          <a:bodyPr anchor="t" rtlCol="false" tIns="0" lIns="0" bIns="0" rIns="0">
            <a:spAutoFit/>
          </a:bodyPr>
          <a:lstStyle/>
          <a:p>
            <a:pPr algn="l">
              <a:lnSpc>
                <a:spcPts val="2181"/>
              </a:lnSpc>
            </a:pPr>
            <a:r>
              <a:rPr lang="en-US" sz="1596">
                <a:solidFill>
                  <a:srgbClr val="000000"/>
                </a:solidFill>
                <a:latin typeface="Calibri (MS)"/>
              </a:rPr>
              <a:t>spending on public transportation. work on time and bypass public </a:t>
            </a:r>
          </a:p>
        </p:txBody>
      </p:sp>
      <p:sp>
        <p:nvSpPr>
          <p:cNvPr name="TextBox 22" id="22"/>
          <p:cNvSpPr txBox="true"/>
          <p:nvPr/>
        </p:nvSpPr>
        <p:spPr>
          <a:xfrm rot="0">
            <a:off x="3266818" y="681904"/>
            <a:ext cx="2769384" cy="1105462"/>
          </a:xfrm>
          <a:prstGeom prst="rect">
            <a:avLst/>
          </a:prstGeom>
        </p:spPr>
        <p:txBody>
          <a:bodyPr anchor="t" rtlCol="false" tIns="0" lIns="0" bIns="0" rIns="0">
            <a:spAutoFit/>
          </a:bodyPr>
          <a:lstStyle/>
          <a:p>
            <a:pPr algn="l">
              <a:lnSpc>
                <a:spcPts val="2181"/>
              </a:lnSpc>
            </a:pPr>
            <a:r>
              <a:rPr lang="en-US" sz="1596">
                <a:solidFill>
                  <a:srgbClr val="000000"/>
                </a:solidFill>
                <a:latin typeface="Calibri (MS)"/>
              </a:rPr>
              <a:t>Needs to move around quick and without delay.</a:t>
            </a:r>
          </a:p>
          <a:p>
            <a:pPr algn="l">
              <a:lnSpc>
                <a:spcPts val="1819"/>
              </a:lnSpc>
            </a:pPr>
            <a:r>
              <a:rPr lang="en-US" sz="1596">
                <a:solidFill>
                  <a:srgbClr val="000000"/>
                </a:solidFill>
                <a:latin typeface="Calibri (MS)"/>
              </a:rPr>
              <a:t>Travelled to neighboring town to </a:t>
            </a:r>
          </a:p>
          <a:p>
            <a:pPr algn="l">
              <a:lnSpc>
                <a:spcPts val="2596"/>
              </a:lnSpc>
            </a:pPr>
            <a:r>
              <a:rPr lang="en-US" sz="1596">
                <a:solidFill>
                  <a:srgbClr val="000000"/>
                </a:solidFill>
                <a:latin typeface="Calibri (MS)"/>
              </a:rPr>
              <a:t>find a cheaper vehicle. </a:t>
            </a:r>
          </a:p>
        </p:txBody>
      </p:sp>
      <p:sp>
        <p:nvSpPr>
          <p:cNvPr name="TextBox 23" id="23"/>
          <p:cNvSpPr txBox="true"/>
          <p:nvPr/>
        </p:nvSpPr>
        <p:spPr>
          <a:xfrm rot="0">
            <a:off x="6229226" y="681904"/>
            <a:ext cx="1288313" cy="280721"/>
          </a:xfrm>
          <a:prstGeom prst="rect">
            <a:avLst/>
          </a:prstGeom>
        </p:spPr>
        <p:txBody>
          <a:bodyPr anchor="t" rtlCol="false" tIns="0" lIns="0" bIns="0" rIns="0">
            <a:spAutoFit/>
          </a:bodyPr>
          <a:lstStyle/>
          <a:p>
            <a:pPr algn="l">
              <a:lnSpc>
                <a:spcPts val="2181"/>
              </a:lnSpc>
            </a:pPr>
            <a:r>
              <a:rPr lang="en-US" sz="1596">
                <a:solidFill>
                  <a:srgbClr val="000000"/>
                </a:solidFill>
                <a:latin typeface="Calibri (MS)"/>
              </a:rPr>
              <a:t>transportation. </a:t>
            </a:r>
          </a:p>
        </p:txBody>
      </p:sp>
      <p:sp>
        <p:nvSpPr>
          <p:cNvPr name="TextBox 24" id="24"/>
          <p:cNvSpPr txBox="true"/>
          <p:nvPr/>
        </p:nvSpPr>
        <p:spPr>
          <a:xfrm rot="0">
            <a:off x="442570" y="1283370"/>
            <a:ext cx="2162518" cy="223571"/>
          </a:xfrm>
          <a:prstGeom prst="rect">
            <a:avLst/>
          </a:prstGeom>
        </p:spPr>
        <p:txBody>
          <a:bodyPr anchor="t" rtlCol="false" tIns="0" lIns="0" bIns="0" rIns="0">
            <a:spAutoFit/>
          </a:bodyPr>
          <a:lstStyle/>
          <a:p>
            <a:pPr algn="l">
              <a:lnSpc>
                <a:spcPts val="1819"/>
              </a:lnSpc>
            </a:pPr>
            <a:r>
              <a:rPr lang="en-US" sz="1596" spc="-17">
                <a:solidFill>
                  <a:srgbClr val="FFFFFF"/>
                </a:solidFill>
                <a:latin typeface="IBM Plex Sans Condensed Bold"/>
              </a:rPr>
              <a:t>How did you go about it? </a:t>
            </a:r>
          </a:p>
        </p:txBody>
      </p:sp>
      <p:sp>
        <p:nvSpPr>
          <p:cNvPr name="TextBox 25" id="25"/>
          <p:cNvSpPr txBox="true"/>
          <p:nvPr/>
        </p:nvSpPr>
        <p:spPr>
          <a:xfrm rot="0">
            <a:off x="6229226" y="1254795"/>
            <a:ext cx="5097304" cy="252146"/>
          </a:xfrm>
          <a:prstGeom prst="rect">
            <a:avLst/>
          </a:prstGeom>
        </p:spPr>
        <p:txBody>
          <a:bodyPr anchor="t" rtlCol="false" tIns="0" lIns="0" bIns="0" rIns="0">
            <a:spAutoFit/>
          </a:bodyPr>
          <a:lstStyle/>
          <a:p>
            <a:pPr algn="l">
              <a:lnSpc>
                <a:spcPts val="1819"/>
              </a:lnSpc>
            </a:pPr>
            <a:r>
              <a:rPr lang="en-US" sz="1596">
                <a:solidFill>
                  <a:srgbClr val="000000"/>
                </a:solidFill>
                <a:latin typeface="Calibri (MS)"/>
              </a:rPr>
              <a:t>Consulted a friend who suggested Consulted a friend for car </a:t>
            </a:r>
          </a:p>
        </p:txBody>
      </p:sp>
      <p:sp>
        <p:nvSpPr>
          <p:cNvPr name="TextBox 26" id="26"/>
          <p:cNvSpPr txBox="true"/>
          <p:nvPr/>
        </p:nvSpPr>
        <p:spPr>
          <a:xfrm rot="0">
            <a:off x="6229226" y="1468536"/>
            <a:ext cx="2850661" cy="1704775"/>
          </a:xfrm>
          <a:prstGeom prst="rect">
            <a:avLst/>
          </a:prstGeom>
        </p:spPr>
        <p:txBody>
          <a:bodyPr anchor="t" rtlCol="false" tIns="0" lIns="0" bIns="0" rIns="0">
            <a:spAutoFit/>
          </a:bodyPr>
          <a:lstStyle/>
          <a:p>
            <a:pPr algn="l">
              <a:lnSpc>
                <a:spcPts val="2596"/>
              </a:lnSpc>
            </a:pPr>
            <a:r>
              <a:rPr lang="en-US" sz="1596">
                <a:solidFill>
                  <a:srgbClr val="000000"/>
                </a:solidFill>
                <a:latin typeface="Calibri (MS)"/>
              </a:rPr>
              <a:t>an online platform that offered a </a:t>
            </a:r>
          </a:p>
          <a:p>
            <a:pPr algn="l">
              <a:lnSpc>
                <a:spcPts val="2079"/>
              </a:lnSpc>
            </a:pPr>
            <a:r>
              <a:rPr lang="en-US" sz="1598">
                <a:solidFill>
                  <a:srgbClr val="000000"/>
                </a:solidFill>
                <a:latin typeface="Calibri (MS)"/>
              </a:rPr>
              <a:t>variety of automobile options. Car was in great shape and durable, Had headrest television, camera for reverse and navigation system. </a:t>
            </a:r>
          </a:p>
        </p:txBody>
      </p:sp>
      <p:sp>
        <p:nvSpPr>
          <p:cNvPr name="TextBox 27" id="27"/>
          <p:cNvSpPr txBox="true"/>
          <p:nvPr/>
        </p:nvSpPr>
        <p:spPr>
          <a:xfrm rot="0">
            <a:off x="9190358" y="1468536"/>
            <a:ext cx="1034339" cy="318821"/>
          </a:xfrm>
          <a:prstGeom prst="rect">
            <a:avLst/>
          </a:prstGeom>
        </p:spPr>
        <p:txBody>
          <a:bodyPr anchor="t" rtlCol="false" tIns="0" lIns="0" bIns="0" rIns="0">
            <a:spAutoFit/>
          </a:bodyPr>
          <a:lstStyle/>
          <a:p>
            <a:pPr algn="l">
              <a:lnSpc>
                <a:spcPts val="2596"/>
              </a:lnSpc>
            </a:pPr>
            <a:r>
              <a:rPr lang="en-US" sz="1596">
                <a:solidFill>
                  <a:srgbClr val="000000"/>
                </a:solidFill>
                <a:latin typeface="Calibri (MS)"/>
              </a:rPr>
              <a:t>dealerships. </a:t>
            </a:r>
          </a:p>
        </p:txBody>
      </p:sp>
      <p:sp>
        <p:nvSpPr>
          <p:cNvPr name="TextBox 28" id="28"/>
          <p:cNvSpPr txBox="true"/>
          <p:nvPr/>
        </p:nvSpPr>
        <p:spPr>
          <a:xfrm rot="0">
            <a:off x="9190358" y="2322233"/>
            <a:ext cx="2658504" cy="570662"/>
          </a:xfrm>
          <a:prstGeom prst="rect">
            <a:avLst/>
          </a:prstGeom>
        </p:spPr>
        <p:txBody>
          <a:bodyPr anchor="t" rtlCol="false" tIns="0" lIns="0" bIns="0" rIns="0">
            <a:spAutoFit/>
          </a:bodyPr>
          <a:lstStyle/>
          <a:p>
            <a:pPr algn="l">
              <a:lnSpc>
                <a:spcPts val="2207"/>
              </a:lnSpc>
            </a:pPr>
            <a:r>
              <a:rPr lang="en-US" sz="1596">
                <a:solidFill>
                  <a:srgbClr val="000000"/>
                </a:solidFill>
                <a:latin typeface="Calibri (MS)"/>
              </a:rPr>
              <a:t>electric steering, consumed low fuel and great sound system. </a:t>
            </a:r>
          </a:p>
        </p:txBody>
      </p:sp>
      <p:sp>
        <p:nvSpPr>
          <p:cNvPr name="TextBox 29" id="29"/>
          <p:cNvSpPr txBox="true"/>
          <p:nvPr/>
        </p:nvSpPr>
        <p:spPr>
          <a:xfrm rot="0">
            <a:off x="6229226" y="3265465"/>
            <a:ext cx="2672286" cy="1277293"/>
          </a:xfrm>
          <a:prstGeom prst="rect">
            <a:avLst/>
          </a:prstGeom>
        </p:spPr>
        <p:txBody>
          <a:bodyPr anchor="t" rtlCol="false" tIns="0" lIns="0" bIns="0" rIns="0">
            <a:spAutoFit/>
          </a:bodyPr>
          <a:lstStyle/>
          <a:p>
            <a:pPr algn="l">
              <a:lnSpc>
                <a:spcPts val="3990"/>
              </a:lnSpc>
            </a:pPr>
            <a:r>
              <a:rPr lang="en-US" sz="1596">
                <a:solidFill>
                  <a:srgbClr val="000000"/>
                </a:solidFill>
                <a:latin typeface="Calibri (MS)"/>
              </a:rPr>
              <a:t>Conducted physical inspection </a:t>
            </a:r>
          </a:p>
          <a:p>
            <a:pPr algn="l">
              <a:lnSpc>
                <a:spcPts val="798"/>
              </a:lnSpc>
            </a:pPr>
            <a:r>
              <a:rPr lang="en-US" sz="1596" spc="1">
                <a:solidFill>
                  <a:srgbClr val="000000"/>
                </a:solidFill>
                <a:latin typeface="Calibri (MS)"/>
              </a:rPr>
              <a:t>with friend. </a:t>
            </a:r>
          </a:p>
          <a:p>
            <a:pPr algn="l">
              <a:lnSpc>
                <a:spcPts val="3359"/>
              </a:lnSpc>
            </a:pPr>
            <a:r>
              <a:rPr lang="en-US" sz="1596">
                <a:solidFill>
                  <a:srgbClr val="000000"/>
                </a:solidFill>
                <a:latin typeface="Calibri (MS)"/>
              </a:rPr>
              <a:t>Used a payment plan offered by </a:t>
            </a:r>
          </a:p>
          <a:p>
            <a:pPr algn="l">
              <a:lnSpc>
                <a:spcPts val="1059"/>
              </a:lnSpc>
            </a:pPr>
            <a:r>
              <a:rPr lang="en-US" sz="1596">
                <a:solidFill>
                  <a:srgbClr val="000000"/>
                </a:solidFill>
                <a:latin typeface="Calibri (MS)"/>
              </a:rPr>
              <a:t>an online platform </a:t>
            </a:r>
          </a:p>
        </p:txBody>
      </p:sp>
      <p:sp>
        <p:nvSpPr>
          <p:cNvPr name="TextBox 30" id="30"/>
          <p:cNvSpPr txBox="true"/>
          <p:nvPr/>
        </p:nvSpPr>
        <p:spPr>
          <a:xfrm rot="0">
            <a:off x="9190358" y="3265465"/>
            <a:ext cx="2888371" cy="996620"/>
          </a:xfrm>
          <a:prstGeom prst="rect">
            <a:avLst/>
          </a:prstGeom>
        </p:spPr>
        <p:txBody>
          <a:bodyPr anchor="t" rtlCol="false" tIns="0" lIns="0" bIns="0" rIns="0">
            <a:spAutoFit/>
          </a:bodyPr>
          <a:lstStyle/>
          <a:p>
            <a:pPr algn="l">
              <a:lnSpc>
                <a:spcPts val="3990"/>
              </a:lnSpc>
            </a:pPr>
            <a:r>
              <a:rPr lang="en-US" sz="1596">
                <a:solidFill>
                  <a:srgbClr val="000000"/>
                </a:solidFill>
                <a:latin typeface="Calibri (MS)"/>
              </a:rPr>
              <a:t>Therewasnoneedtobecause</a:t>
            </a:r>
          </a:p>
          <a:p>
            <a:pPr algn="l">
              <a:lnSpc>
                <a:spcPts val="798"/>
              </a:lnSpc>
            </a:pPr>
            <a:r>
              <a:rPr lang="en-US" sz="1596">
                <a:solidFill>
                  <a:srgbClr val="000000"/>
                </a:solidFill>
                <a:latin typeface="Calibri (MS)"/>
              </a:rPr>
              <a:t>vehiclewasbrandnew.</a:t>
            </a:r>
          </a:p>
          <a:p>
            <a:pPr algn="l">
              <a:lnSpc>
                <a:spcPts val="3359"/>
              </a:lnSpc>
            </a:pPr>
            <a:r>
              <a:rPr lang="en-US" sz="1596">
                <a:solidFill>
                  <a:srgbClr val="000000"/>
                </a:solidFill>
                <a:latin typeface="Calibri (MS)"/>
              </a:rPr>
              <a:t>Paid with cheque. </a:t>
            </a:r>
          </a:p>
        </p:txBody>
      </p:sp>
      <p:sp>
        <p:nvSpPr>
          <p:cNvPr name="TextBox 31" id="31"/>
          <p:cNvSpPr txBox="true"/>
          <p:nvPr/>
        </p:nvSpPr>
        <p:spPr>
          <a:xfrm rot="0">
            <a:off x="6297425" y="4440336"/>
            <a:ext cx="2709786" cy="927278"/>
          </a:xfrm>
          <a:prstGeom prst="rect">
            <a:avLst/>
          </a:prstGeom>
        </p:spPr>
        <p:txBody>
          <a:bodyPr anchor="t" rtlCol="false" tIns="0" lIns="0" bIns="0" rIns="0">
            <a:spAutoFit/>
          </a:bodyPr>
          <a:lstStyle/>
          <a:p>
            <a:pPr algn="l">
              <a:lnSpc>
                <a:spcPts val="3097"/>
              </a:lnSpc>
            </a:pPr>
            <a:r>
              <a:rPr lang="en-US" sz="1596">
                <a:solidFill>
                  <a:srgbClr val="000000"/>
                </a:solidFill>
                <a:latin typeface="Calibri (MS)"/>
              </a:rPr>
              <a:t>Yes, the search process was long </a:t>
            </a:r>
          </a:p>
          <a:p>
            <a:pPr algn="l">
              <a:lnSpc>
                <a:spcPts val="1318"/>
              </a:lnSpc>
            </a:pPr>
            <a:r>
              <a:rPr lang="en-US" sz="1596">
                <a:solidFill>
                  <a:srgbClr val="000000"/>
                </a:solidFill>
                <a:latin typeface="Calibri (MS)"/>
              </a:rPr>
              <a:t>and tedious before arriving at a </a:t>
            </a:r>
          </a:p>
          <a:p>
            <a:pPr algn="l">
              <a:lnSpc>
                <a:spcPts val="3097"/>
              </a:lnSpc>
            </a:pPr>
            <a:r>
              <a:rPr lang="en-US" sz="1596">
                <a:solidFill>
                  <a:srgbClr val="000000"/>
                </a:solidFill>
                <a:latin typeface="Calibri (MS)"/>
              </a:rPr>
              <a:t>durable car that fit the budget.</a:t>
            </a:r>
          </a:p>
        </p:txBody>
      </p:sp>
      <p:sp>
        <p:nvSpPr>
          <p:cNvPr name="TextBox 32" id="32"/>
          <p:cNvSpPr txBox="true"/>
          <p:nvPr/>
        </p:nvSpPr>
        <p:spPr>
          <a:xfrm rot="0">
            <a:off x="9190358" y="4440336"/>
            <a:ext cx="2469404" cy="927278"/>
          </a:xfrm>
          <a:prstGeom prst="rect">
            <a:avLst/>
          </a:prstGeom>
        </p:spPr>
        <p:txBody>
          <a:bodyPr anchor="t" rtlCol="false" tIns="0" lIns="0" bIns="0" rIns="0">
            <a:spAutoFit/>
          </a:bodyPr>
          <a:lstStyle/>
          <a:p>
            <a:pPr algn="l">
              <a:lnSpc>
                <a:spcPts val="3097"/>
              </a:lnSpc>
            </a:pPr>
            <a:r>
              <a:rPr lang="en-US" sz="1596">
                <a:solidFill>
                  <a:srgbClr val="000000"/>
                </a:solidFill>
                <a:latin typeface="Calibri (MS)"/>
              </a:rPr>
              <a:t>Spent hours searching for the </a:t>
            </a:r>
          </a:p>
          <a:p>
            <a:pPr algn="l">
              <a:lnSpc>
                <a:spcPts val="1318"/>
              </a:lnSpc>
            </a:pPr>
            <a:r>
              <a:rPr lang="en-US" sz="1596">
                <a:solidFill>
                  <a:srgbClr val="000000"/>
                </a:solidFill>
                <a:latin typeface="Calibri (MS)"/>
              </a:rPr>
              <a:t>right. Time and energy were </a:t>
            </a:r>
          </a:p>
          <a:p>
            <a:pPr algn="l">
              <a:lnSpc>
                <a:spcPts val="3097"/>
              </a:lnSpc>
            </a:pPr>
            <a:r>
              <a:rPr lang="en-US" sz="1596">
                <a:solidFill>
                  <a:srgbClr val="000000"/>
                </a:solidFill>
                <a:latin typeface="Calibri (MS)"/>
              </a:rPr>
              <a:t>consumed. </a:t>
            </a:r>
          </a:p>
        </p:txBody>
      </p:sp>
      <p:sp>
        <p:nvSpPr>
          <p:cNvPr name="TextBox 33" id="33"/>
          <p:cNvSpPr txBox="true"/>
          <p:nvPr/>
        </p:nvSpPr>
        <p:spPr>
          <a:xfrm rot="0">
            <a:off x="6229226" y="5455577"/>
            <a:ext cx="4633141" cy="175946"/>
          </a:xfrm>
          <a:prstGeom prst="rect">
            <a:avLst/>
          </a:prstGeom>
        </p:spPr>
        <p:txBody>
          <a:bodyPr anchor="t" rtlCol="false" tIns="0" lIns="0" bIns="0" rIns="0">
            <a:spAutoFit/>
          </a:bodyPr>
          <a:lstStyle/>
          <a:p>
            <a:pPr algn="l">
              <a:lnSpc>
                <a:spcPts val="1058"/>
              </a:lnSpc>
            </a:pPr>
            <a:r>
              <a:rPr lang="en-US" sz="1596">
                <a:solidFill>
                  <a:srgbClr val="000000"/>
                </a:solidFill>
                <a:latin typeface="Calibri (MS)"/>
              </a:rPr>
              <a:t>The car of choice was worth it, top Tcar is fuel efficient,</a:t>
            </a:r>
          </a:p>
        </p:txBody>
      </p:sp>
      <p:sp>
        <p:nvSpPr>
          <p:cNvPr name="TextBox 34" id="34"/>
          <p:cNvSpPr txBox="true"/>
          <p:nvPr/>
        </p:nvSpPr>
        <p:spPr>
          <a:xfrm rot="0">
            <a:off x="6229226" y="5516918"/>
            <a:ext cx="2461898" cy="675437"/>
          </a:xfrm>
          <a:prstGeom prst="rect">
            <a:avLst/>
          </a:prstGeom>
        </p:spPr>
        <p:txBody>
          <a:bodyPr anchor="t" rtlCol="false" tIns="0" lIns="0" bIns="0" rIns="0">
            <a:spAutoFit/>
          </a:bodyPr>
          <a:lstStyle/>
          <a:p>
            <a:pPr algn="l">
              <a:lnSpc>
                <a:spcPts val="3357"/>
              </a:lnSpc>
            </a:pPr>
            <a:r>
              <a:rPr lang="en-US" sz="1596">
                <a:solidFill>
                  <a:srgbClr val="000000"/>
                </a:solidFill>
                <a:latin typeface="Calibri (MS)"/>
              </a:rPr>
              <a:t>notch performance and great </a:t>
            </a:r>
          </a:p>
          <a:p>
            <a:pPr algn="l">
              <a:lnSpc>
                <a:spcPts val="1058"/>
              </a:lnSpc>
            </a:pPr>
            <a:r>
              <a:rPr lang="en-US" sz="1596">
                <a:solidFill>
                  <a:srgbClr val="000000"/>
                </a:solidFill>
                <a:latin typeface="Calibri (MS)"/>
              </a:rPr>
              <a:t>vitals. </a:t>
            </a:r>
          </a:p>
        </p:txBody>
      </p:sp>
      <p:sp>
        <p:nvSpPr>
          <p:cNvPr name="TextBox 35" id="35"/>
          <p:cNvSpPr txBox="true"/>
          <p:nvPr/>
        </p:nvSpPr>
        <p:spPr>
          <a:xfrm rot="0">
            <a:off x="9121778" y="5516918"/>
            <a:ext cx="2836974" cy="675437"/>
          </a:xfrm>
          <a:prstGeom prst="rect">
            <a:avLst/>
          </a:prstGeom>
        </p:spPr>
        <p:txBody>
          <a:bodyPr anchor="t" rtlCol="false" tIns="0" lIns="0" bIns="0" rIns="0">
            <a:spAutoFit/>
          </a:bodyPr>
          <a:lstStyle/>
          <a:p>
            <a:pPr algn="l">
              <a:lnSpc>
                <a:spcPts val="3357"/>
              </a:lnSpc>
            </a:pPr>
            <a:r>
              <a:rPr lang="en-US" sz="1596">
                <a:solidFill>
                  <a:srgbClr val="000000"/>
                </a:solidFill>
                <a:latin typeface="Calibri (MS)"/>
              </a:rPr>
              <a:t>hParts are also cost effective and </a:t>
            </a:r>
          </a:p>
          <a:p>
            <a:pPr algn="l">
              <a:lnSpc>
                <a:spcPts val="1058"/>
              </a:lnSpc>
            </a:pPr>
            <a:r>
              <a:rPr lang="en-US" sz="1596">
                <a:solidFill>
                  <a:srgbClr val="000000"/>
                </a:solidFill>
                <a:latin typeface="Calibri (MS)"/>
              </a:rPr>
              <a:t>e easy to find. </a:t>
            </a:r>
          </a:p>
        </p:txBody>
      </p:sp>
      <p:sp>
        <p:nvSpPr>
          <p:cNvPr name="TextBox 36" id="36"/>
          <p:cNvSpPr txBox="true"/>
          <p:nvPr/>
        </p:nvSpPr>
        <p:spPr>
          <a:xfrm rot="0">
            <a:off x="6229226" y="6217501"/>
            <a:ext cx="3835346" cy="452171"/>
          </a:xfrm>
          <a:prstGeom prst="rect">
            <a:avLst/>
          </a:prstGeom>
        </p:spPr>
        <p:txBody>
          <a:bodyPr anchor="t" rtlCol="false" tIns="0" lIns="0" bIns="0" rIns="0">
            <a:spAutoFit/>
          </a:bodyPr>
          <a:lstStyle/>
          <a:p>
            <a:pPr algn="l">
              <a:lnSpc>
                <a:spcPts val="3990"/>
              </a:lnSpc>
            </a:pPr>
            <a:r>
              <a:rPr lang="en-US" sz="1596">
                <a:solidFill>
                  <a:srgbClr val="000000"/>
                </a:solidFill>
                <a:latin typeface="Calibri (MS)"/>
              </a:rPr>
              <a:t>Car tire sensor had to be replaced. No issues. </a:t>
            </a:r>
          </a:p>
        </p:txBody>
      </p:sp>
      <p:sp>
        <p:nvSpPr>
          <p:cNvPr name="TextBox 37" id="37"/>
          <p:cNvSpPr txBox="true"/>
          <p:nvPr/>
        </p:nvSpPr>
        <p:spPr>
          <a:xfrm rot="0">
            <a:off x="442570" y="2069887"/>
            <a:ext cx="2553900" cy="262023"/>
          </a:xfrm>
          <a:prstGeom prst="rect">
            <a:avLst/>
          </a:prstGeom>
        </p:spPr>
        <p:txBody>
          <a:bodyPr anchor="t" rtlCol="false" tIns="0" lIns="0" bIns="0" rIns="0">
            <a:spAutoFit/>
          </a:bodyPr>
          <a:lstStyle/>
          <a:p>
            <a:pPr algn="l">
              <a:lnSpc>
                <a:spcPts val="2237"/>
              </a:lnSpc>
            </a:pPr>
            <a:r>
              <a:rPr lang="en-US" sz="1598" spc="-17">
                <a:solidFill>
                  <a:srgbClr val="FFFFFF"/>
                </a:solidFill>
                <a:latin typeface="IBM Plex Sans Condensed Bold"/>
              </a:rPr>
              <a:t>What made you select the car </a:t>
            </a:r>
          </a:p>
        </p:txBody>
      </p:sp>
      <p:sp>
        <p:nvSpPr>
          <p:cNvPr name="TextBox 38" id="38"/>
          <p:cNvSpPr txBox="true"/>
          <p:nvPr/>
        </p:nvSpPr>
        <p:spPr>
          <a:xfrm rot="0">
            <a:off x="3266818" y="2041312"/>
            <a:ext cx="2826325" cy="290598"/>
          </a:xfrm>
          <a:prstGeom prst="rect">
            <a:avLst/>
          </a:prstGeom>
        </p:spPr>
        <p:txBody>
          <a:bodyPr anchor="t" rtlCol="false" tIns="0" lIns="0" bIns="0" rIns="0">
            <a:spAutoFit/>
          </a:bodyPr>
          <a:lstStyle/>
          <a:p>
            <a:pPr algn="l">
              <a:lnSpc>
                <a:spcPts val="2237"/>
              </a:lnSpc>
            </a:pPr>
            <a:r>
              <a:rPr lang="en-US" sz="1598">
                <a:solidFill>
                  <a:srgbClr val="000000"/>
                </a:solidFill>
                <a:latin typeface="Calibri (MS)"/>
              </a:rPr>
              <a:t>Vehicle had low fuel consumption </a:t>
            </a:r>
          </a:p>
        </p:txBody>
      </p:sp>
      <p:sp>
        <p:nvSpPr>
          <p:cNvPr name="TextBox 39" id="39"/>
          <p:cNvSpPr txBox="true"/>
          <p:nvPr/>
        </p:nvSpPr>
        <p:spPr>
          <a:xfrm rot="0">
            <a:off x="9190358" y="2041312"/>
            <a:ext cx="2794864" cy="290598"/>
          </a:xfrm>
          <a:prstGeom prst="rect">
            <a:avLst/>
          </a:prstGeom>
        </p:spPr>
        <p:txBody>
          <a:bodyPr anchor="t" rtlCol="false" tIns="0" lIns="0" bIns="0" rIns="0">
            <a:spAutoFit/>
          </a:bodyPr>
          <a:lstStyle/>
          <a:p>
            <a:pPr algn="l">
              <a:lnSpc>
                <a:spcPts val="2237"/>
              </a:lnSpc>
            </a:pPr>
            <a:r>
              <a:rPr lang="en-US" sz="1598">
                <a:solidFill>
                  <a:srgbClr val="000000"/>
                </a:solidFill>
                <a:latin typeface="Calibri (MS)"/>
              </a:rPr>
              <a:t>Car had low cost of maintenance, </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2353056" y="1449324"/>
            <a:ext cx="7485888" cy="5166360"/>
          </a:xfrm>
          <a:custGeom>
            <a:avLst/>
            <a:gdLst/>
            <a:ahLst/>
            <a:cxnLst/>
            <a:rect r="r" b="b" t="t" l="l"/>
            <a:pathLst>
              <a:path h="5166360" w="7485888">
                <a:moveTo>
                  <a:pt x="0" y="0"/>
                </a:moveTo>
                <a:lnTo>
                  <a:pt x="7485888" y="0"/>
                </a:lnTo>
                <a:lnTo>
                  <a:pt x="7485888" y="5166360"/>
                </a:lnTo>
                <a:lnTo>
                  <a:pt x="0" y="5166360"/>
                </a:lnTo>
                <a:lnTo>
                  <a:pt x="0" y="0"/>
                </a:lnTo>
                <a:close/>
              </a:path>
            </a:pathLst>
          </a:custGeom>
          <a:blipFill>
            <a:blip r:embed="rId2"/>
            <a:stretch>
              <a:fillRect l="0" t="0" r="0" b="0"/>
            </a:stretch>
          </a:blipFill>
        </p:spPr>
      </p:sp>
      <p:sp>
        <p:nvSpPr>
          <p:cNvPr name="TextBox 3" id="3"/>
          <p:cNvSpPr txBox="true"/>
          <p:nvPr/>
        </p:nvSpPr>
        <p:spPr>
          <a:xfrm rot="0">
            <a:off x="1968370" y="656215"/>
            <a:ext cx="8258927" cy="721662"/>
          </a:xfrm>
          <a:prstGeom prst="rect">
            <a:avLst/>
          </a:prstGeom>
        </p:spPr>
        <p:txBody>
          <a:bodyPr anchor="t" rtlCol="false" tIns="0" lIns="0" bIns="0" rIns="0">
            <a:spAutoFit/>
          </a:bodyPr>
          <a:lstStyle/>
          <a:p>
            <a:pPr algn="l">
              <a:lnSpc>
                <a:spcPts val="6165"/>
              </a:lnSpc>
            </a:pPr>
            <a:r>
              <a:rPr lang="en-US" sz="4404" spc="26">
                <a:solidFill>
                  <a:srgbClr val="000000"/>
                </a:solidFill>
                <a:latin typeface="IBM Plex Sans"/>
              </a:rPr>
              <a:t>Car-Buying Process User Journey</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838200" y="1798320"/>
            <a:ext cx="10771632" cy="4800600"/>
          </a:xfrm>
          <a:custGeom>
            <a:avLst/>
            <a:gdLst/>
            <a:ahLst/>
            <a:cxnLst/>
            <a:rect r="r" b="b" t="t" l="l"/>
            <a:pathLst>
              <a:path h="4800600" w="10771632">
                <a:moveTo>
                  <a:pt x="0" y="0"/>
                </a:moveTo>
                <a:lnTo>
                  <a:pt x="10771632" y="0"/>
                </a:lnTo>
                <a:lnTo>
                  <a:pt x="10771632" y="4800600"/>
                </a:lnTo>
                <a:lnTo>
                  <a:pt x="0" y="48006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929640" y="1971418"/>
            <a:ext cx="10552281" cy="708917"/>
          </a:xfrm>
          <a:prstGeom prst="rect">
            <a:avLst/>
          </a:prstGeom>
        </p:spPr>
        <p:txBody>
          <a:bodyPr anchor="t" rtlCol="false" tIns="0" lIns="0" bIns="0" rIns="0">
            <a:spAutoFit/>
          </a:bodyPr>
          <a:lstStyle/>
          <a:p>
            <a:pPr algn="l">
              <a:lnSpc>
                <a:spcPts val="2761"/>
              </a:lnSpc>
            </a:pPr>
            <a:r>
              <a:rPr lang="en-US" sz="1800">
                <a:solidFill>
                  <a:srgbClr val="000000"/>
                </a:solidFill>
                <a:latin typeface="Calibri (MS)"/>
              </a:rPr>
              <a:t>1)Budgeting-This is an important stage when purchasing a car. It involves deciding on how much one can afford. 2)Research of Car Options-Whether one is going for a new or used car it is best to carry out a research of </a:t>
            </a:r>
          </a:p>
        </p:txBody>
      </p:sp>
      <p:sp>
        <p:nvSpPr>
          <p:cNvPr name="TextBox 4" id="4"/>
          <p:cNvSpPr txBox="true"/>
          <p:nvPr/>
        </p:nvSpPr>
        <p:spPr>
          <a:xfrm rot="0">
            <a:off x="1272797" y="2710815"/>
            <a:ext cx="3722980" cy="243840"/>
          </a:xfrm>
          <a:prstGeom prst="rect">
            <a:avLst/>
          </a:prstGeom>
        </p:spPr>
        <p:txBody>
          <a:bodyPr anchor="t" rtlCol="false" tIns="0" lIns="0" bIns="0" rIns="0">
            <a:spAutoFit/>
          </a:bodyPr>
          <a:lstStyle/>
          <a:p>
            <a:pPr algn="l">
              <a:lnSpc>
                <a:spcPts val="1558"/>
              </a:lnSpc>
            </a:pPr>
            <a:r>
              <a:rPr lang="en-US" sz="1800">
                <a:solidFill>
                  <a:srgbClr val="000000"/>
                </a:solidFill>
                <a:latin typeface="Calibri (MS)"/>
              </a:rPr>
              <a:t>options that fall into ones budget range.</a:t>
            </a:r>
          </a:p>
        </p:txBody>
      </p:sp>
      <p:sp>
        <p:nvSpPr>
          <p:cNvPr name="TextBox 5" id="5"/>
          <p:cNvSpPr txBox="true"/>
          <p:nvPr/>
        </p:nvSpPr>
        <p:spPr>
          <a:xfrm rot="0">
            <a:off x="929640" y="2870835"/>
            <a:ext cx="10338768" cy="358140"/>
          </a:xfrm>
          <a:prstGeom prst="rect">
            <a:avLst/>
          </a:prstGeom>
        </p:spPr>
        <p:txBody>
          <a:bodyPr anchor="t" rtlCol="false" tIns="0" lIns="0" bIns="0" rIns="0">
            <a:spAutoFit/>
          </a:bodyPr>
          <a:lstStyle/>
          <a:p>
            <a:pPr algn="l">
              <a:lnSpc>
                <a:spcPts val="2761"/>
              </a:lnSpc>
            </a:pPr>
            <a:r>
              <a:rPr lang="en-US" sz="1800">
                <a:solidFill>
                  <a:srgbClr val="000000"/>
                </a:solidFill>
                <a:latin typeface="Calibri (MS)"/>
              </a:rPr>
              <a:t>3)Dealer Inquiry-This is one of the most vital steps because it involves making enquiry from dealers about the </a:t>
            </a:r>
          </a:p>
        </p:txBody>
      </p:sp>
      <p:sp>
        <p:nvSpPr>
          <p:cNvPr name="TextBox 6" id="6"/>
          <p:cNvSpPr txBox="true"/>
          <p:nvPr/>
        </p:nvSpPr>
        <p:spPr>
          <a:xfrm rot="0">
            <a:off x="1272797" y="3259455"/>
            <a:ext cx="7086829" cy="518160"/>
          </a:xfrm>
          <a:prstGeom prst="rect">
            <a:avLst/>
          </a:prstGeom>
        </p:spPr>
        <p:txBody>
          <a:bodyPr anchor="t" rtlCol="false" tIns="0" lIns="0" bIns="0" rIns="0">
            <a:spAutoFit/>
          </a:bodyPr>
          <a:lstStyle/>
          <a:p>
            <a:pPr algn="l">
              <a:lnSpc>
                <a:spcPts val="1558"/>
              </a:lnSpc>
            </a:pPr>
            <a:r>
              <a:rPr lang="en-US" sz="1800">
                <a:solidFill>
                  <a:srgbClr val="000000"/>
                </a:solidFill>
                <a:latin typeface="Calibri (MS)"/>
              </a:rPr>
              <a:t>car the customer wants and narrowing down the physical location of the car.</a:t>
            </a:r>
          </a:p>
          <a:p>
            <a:pPr algn="l">
              <a:lnSpc>
                <a:spcPts val="2761"/>
              </a:lnSpc>
            </a:pPr>
            <a:r>
              <a:rPr lang="en-US" sz="1800">
                <a:solidFill>
                  <a:srgbClr val="000000"/>
                </a:solidFill>
                <a:latin typeface="Calibri (MS)"/>
              </a:rPr>
              <a:t>Locating and Selecting the Car of Choice</a:t>
            </a:r>
          </a:p>
        </p:txBody>
      </p:sp>
      <p:sp>
        <p:nvSpPr>
          <p:cNvPr name="TextBox 7" id="7"/>
          <p:cNvSpPr txBox="true"/>
          <p:nvPr/>
        </p:nvSpPr>
        <p:spPr>
          <a:xfrm rot="0">
            <a:off x="929640" y="3419475"/>
            <a:ext cx="185090" cy="358140"/>
          </a:xfrm>
          <a:prstGeom prst="rect">
            <a:avLst/>
          </a:prstGeom>
        </p:spPr>
        <p:txBody>
          <a:bodyPr anchor="t" rtlCol="false" tIns="0" lIns="0" bIns="0" rIns="0">
            <a:spAutoFit/>
          </a:bodyPr>
          <a:lstStyle/>
          <a:p>
            <a:pPr algn="l">
              <a:lnSpc>
                <a:spcPts val="2761"/>
              </a:lnSpc>
            </a:pPr>
            <a:r>
              <a:rPr lang="en-US" sz="1800">
                <a:solidFill>
                  <a:srgbClr val="000000"/>
                </a:solidFill>
                <a:latin typeface="Calibri (MS)"/>
              </a:rPr>
              <a:t>4)</a:t>
            </a:r>
          </a:p>
        </p:txBody>
      </p:sp>
      <p:sp>
        <p:nvSpPr>
          <p:cNvPr name="TextBox 8" id="8"/>
          <p:cNvSpPr txBox="true"/>
          <p:nvPr/>
        </p:nvSpPr>
        <p:spPr>
          <a:xfrm rot="0">
            <a:off x="929640" y="3807847"/>
            <a:ext cx="10617537" cy="244192"/>
          </a:xfrm>
          <a:prstGeom prst="rect">
            <a:avLst/>
          </a:prstGeom>
        </p:spPr>
        <p:txBody>
          <a:bodyPr anchor="t" rtlCol="false" tIns="0" lIns="0" bIns="0" rIns="0">
            <a:spAutoFit/>
          </a:bodyPr>
          <a:lstStyle/>
          <a:p>
            <a:pPr algn="l">
              <a:lnSpc>
                <a:spcPts val="1555"/>
              </a:lnSpc>
            </a:pPr>
            <a:r>
              <a:rPr lang="en-US" sz="1802">
                <a:solidFill>
                  <a:srgbClr val="000000"/>
                </a:solidFill>
                <a:latin typeface="Calibri (MS)"/>
              </a:rPr>
              <a:t>5)Physical Inspection; This part of the car purchase process because involves physically to checking the state and </a:t>
            </a:r>
          </a:p>
        </p:txBody>
      </p:sp>
      <p:sp>
        <p:nvSpPr>
          <p:cNvPr name="TextBox 9" id="9"/>
          <p:cNvSpPr txBox="true"/>
          <p:nvPr/>
        </p:nvSpPr>
        <p:spPr>
          <a:xfrm rot="0">
            <a:off x="1272797" y="3968372"/>
            <a:ext cx="10178415" cy="632460"/>
          </a:xfrm>
          <a:prstGeom prst="rect">
            <a:avLst/>
          </a:prstGeom>
        </p:spPr>
        <p:txBody>
          <a:bodyPr anchor="t" rtlCol="false" tIns="0" lIns="0" bIns="0" rIns="0">
            <a:spAutoFit/>
          </a:bodyPr>
          <a:lstStyle/>
          <a:p>
            <a:pPr algn="l">
              <a:lnSpc>
                <a:spcPts val="2770"/>
              </a:lnSpc>
            </a:pPr>
            <a:r>
              <a:rPr lang="en-US" sz="1800">
                <a:solidFill>
                  <a:srgbClr val="000000"/>
                </a:solidFill>
                <a:latin typeface="Calibri (MS)"/>
              </a:rPr>
              <a:t>vitals of the car a person intends to purchase. It also ensures the likelihood of you getting the car you actually </a:t>
            </a:r>
          </a:p>
          <a:p>
            <a:pPr algn="l">
              <a:lnSpc>
                <a:spcPts val="1549"/>
              </a:lnSpc>
            </a:pPr>
            <a:r>
              <a:rPr lang="en-US" sz="1800">
                <a:solidFill>
                  <a:srgbClr val="000000"/>
                </a:solidFill>
                <a:latin typeface="Calibri (MS)"/>
              </a:rPr>
              <a:t>want</a:t>
            </a:r>
          </a:p>
        </p:txBody>
      </p:sp>
      <p:sp>
        <p:nvSpPr>
          <p:cNvPr name="TextBox 10" id="10"/>
          <p:cNvSpPr txBox="true"/>
          <p:nvPr/>
        </p:nvSpPr>
        <p:spPr>
          <a:xfrm rot="0">
            <a:off x="929640" y="4517012"/>
            <a:ext cx="10395033" cy="358140"/>
          </a:xfrm>
          <a:prstGeom prst="rect">
            <a:avLst/>
          </a:prstGeom>
        </p:spPr>
        <p:txBody>
          <a:bodyPr anchor="t" rtlCol="false" tIns="0" lIns="0" bIns="0" rIns="0">
            <a:spAutoFit/>
          </a:bodyPr>
          <a:lstStyle/>
          <a:p>
            <a:pPr algn="l">
              <a:lnSpc>
                <a:spcPts val="2770"/>
              </a:lnSpc>
            </a:pPr>
            <a:r>
              <a:rPr lang="en-US" sz="1800">
                <a:solidFill>
                  <a:srgbClr val="000000"/>
                </a:solidFill>
                <a:latin typeface="Calibri (MS)"/>
              </a:rPr>
              <a:t>6)Getting a professional mechanic to carry out necessary checks-This is especially important if one is buying a </a:t>
            </a:r>
          </a:p>
        </p:txBody>
      </p:sp>
      <p:sp>
        <p:nvSpPr>
          <p:cNvPr name="TextBox 11" id="11"/>
          <p:cNvSpPr txBox="true"/>
          <p:nvPr/>
        </p:nvSpPr>
        <p:spPr>
          <a:xfrm rot="0">
            <a:off x="1272797" y="4905632"/>
            <a:ext cx="10000574" cy="518160"/>
          </a:xfrm>
          <a:prstGeom prst="rect">
            <a:avLst/>
          </a:prstGeom>
        </p:spPr>
        <p:txBody>
          <a:bodyPr anchor="t" rtlCol="false" tIns="0" lIns="0" bIns="0" rIns="0">
            <a:spAutoFit/>
          </a:bodyPr>
          <a:lstStyle/>
          <a:p>
            <a:pPr algn="l">
              <a:lnSpc>
                <a:spcPts val="1549"/>
              </a:lnSpc>
            </a:pPr>
            <a:r>
              <a:rPr lang="en-US" sz="1800">
                <a:solidFill>
                  <a:srgbClr val="000000"/>
                </a:solidFill>
                <a:latin typeface="Calibri (MS)"/>
              </a:rPr>
              <a:t>used car because you want to be sure you are not purchasing a vehicle that is not fit to be on the roads and </a:t>
            </a:r>
          </a:p>
          <a:p>
            <a:pPr algn="l">
              <a:lnSpc>
                <a:spcPts val="2770"/>
              </a:lnSpc>
            </a:pPr>
            <a:r>
              <a:rPr lang="en-US" sz="1800">
                <a:solidFill>
                  <a:srgbClr val="000000"/>
                </a:solidFill>
                <a:latin typeface="Calibri (MS)"/>
              </a:rPr>
              <a:t>may be unsafe to drive.</a:t>
            </a:r>
          </a:p>
        </p:txBody>
      </p:sp>
      <p:sp>
        <p:nvSpPr>
          <p:cNvPr name="TextBox 12" id="12"/>
          <p:cNvSpPr txBox="true"/>
          <p:nvPr/>
        </p:nvSpPr>
        <p:spPr>
          <a:xfrm rot="0">
            <a:off x="929640" y="5454072"/>
            <a:ext cx="10621842" cy="244192"/>
          </a:xfrm>
          <a:prstGeom prst="rect">
            <a:avLst/>
          </a:prstGeom>
        </p:spPr>
        <p:txBody>
          <a:bodyPr anchor="t" rtlCol="false" tIns="0" lIns="0" bIns="0" rIns="0">
            <a:spAutoFit/>
          </a:bodyPr>
          <a:lstStyle/>
          <a:p>
            <a:pPr algn="l">
              <a:lnSpc>
                <a:spcPts val="1548"/>
              </a:lnSpc>
            </a:pPr>
            <a:r>
              <a:rPr lang="en-US" sz="1802">
                <a:solidFill>
                  <a:srgbClr val="000000"/>
                </a:solidFill>
                <a:latin typeface="Calibri (MS)"/>
              </a:rPr>
              <a:t>7)Car price negotiation and payment-This is the final step in the car purchase process. Making adequate findings </a:t>
            </a:r>
          </a:p>
        </p:txBody>
      </p:sp>
      <p:sp>
        <p:nvSpPr>
          <p:cNvPr name="TextBox 13" id="13"/>
          <p:cNvSpPr txBox="true"/>
          <p:nvPr/>
        </p:nvSpPr>
        <p:spPr>
          <a:xfrm rot="0">
            <a:off x="1272797" y="5614645"/>
            <a:ext cx="9564395" cy="632460"/>
          </a:xfrm>
          <a:prstGeom prst="rect">
            <a:avLst/>
          </a:prstGeom>
        </p:spPr>
        <p:txBody>
          <a:bodyPr anchor="t" rtlCol="false" tIns="0" lIns="0" bIns="0" rIns="0">
            <a:spAutoFit/>
          </a:bodyPr>
          <a:lstStyle/>
          <a:p>
            <a:pPr algn="l">
              <a:lnSpc>
                <a:spcPts val="2779"/>
              </a:lnSpc>
            </a:pPr>
            <a:r>
              <a:rPr lang="en-US" sz="1800">
                <a:solidFill>
                  <a:srgbClr val="000000"/>
                </a:solidFill>
                <a:latin typeface="Calibri (MS)"/>
              </a:rPr>
              <a:t>about a particular car helps a customer to avoid getting ripped off during the payment and negotiation </a:t>
            </a:r>
          </a:p>
          <a:p>
            <a:pPr algn="l">
              <a:lnSpc>
                <a:spcPts val="1540"/>
              </a:lnSpc>
            </a:pPr>
            <a:r>
              <a:rPr lang="en-US" sz="1800">
                <a:solidFill>
                  <a:srgbClr val="000000"/>
                </a:solidFill>
                <a:latin typeface="Calibri (MS)"/>
              </a:rPr>
              <a:t>process.. Taking delivery of vehicle or driving off with vehicle.</a:t>
            </a:r>
          </a:p>
        </p:txBody>
      </p:sp>
      <p:sp>
        <p:nvSpPr>
          <p:cNvPr name="TextBox 14" id="14"/>
          <p:cNvSpPr txBox="true"/>
          <p:nvPr/>
        </p:nvSpPr>
        <p:spPr>
          <a:xfrm rot="0">
            <a:off x="1968370" y="656215"/>
            <a:ext cx="8258927" cy="721662"/>
          </a:xfrm>
          <a:prstGeom prst="rect">
            <a:avLst/>
          </a:prstGeom>
        </p:spPr>
        <p:txBody>
          <a:bodyPr anchor="t" rtlCol="false" tIns="0" lIns="0" bIns="0" rIns="0">
            <a:spAutoFit/>
          </a:bodyPr>
          <a:lstStyle/>
          <a:p>
            <a:pPr algn="l">
              <a:lnSpc>
                <a:spcPts val="6165"/>
              </a:lnSpc>
            </a:pPr>
            <a:r>
              <a:rPr lang="en-US" sz="4404" spc="26">
                <a:solidFill>
                  <a:srgbClr val="000000"/>
                </a:solidFill>
                <a:latin typeface="IBM Plex Sans"/>
              </a:rPr>
              <a:t>Car-Buying Process User Journey</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768601" y="5677405"/>
            <a:ext cx="10426189" cy="966721"/>
          </a:xfrm>
          <a:custGeom>
            <a:avLst/>
            <a:gdLst/>
            <a:ahLst/>
            <a:cxnLst/>
            <a:rect r="r" b="b" t="t" l="l"/>
            <a:pathLst>
              <a:path h="966721" w="10426189">
                <a:moveTo>
                  <a:pt x="0" y="0"/>
                </a:moveTo>
                <a:lnTo>
                  <a:pt x="10426189" y="0"/>
                </a:lnTo>
                <a:lnTo>
                  <a:pt x="10426189" y="966721"/>
                </a:lnTo>
                <a:lnTo>
                  <a:pt x="0" y="96672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774697" y="802129"/>
            <a:ext cx="10413997" cy="4651753"/>
          </a:xfrm>
          <a:custGeom>
            <a:avLst/>
            <a:gdLst/>
            <a:ahLst/>
            <a:cxnLst/>
            <a:rect r="r" b="b" t="t" l="l"/>
            <a:pathLst>
              <a:path h="4651753" w="10413997">
                <a:moveTo>
                  <a:pt x="0" y="0"/>
                </a:moveTo>
                <a:lnTo>
                  <a:pt x="10413997" y="0"/>
                </a:lnTo>
                <a:lnTo>
                  <a:pt x="10413997" y="4651753"/>
                </a:lnTo>
                <a:lnTo>
                  <a:pt x="0" y="465175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5460235" y="291094"/>
            <a:ext cx="1270749" cy="721662"/>
          </a:xfrm>
          <a:prstGeom prst="rect">
            <a:avLst/>
          </a:prstGeom>
        </p:spPr>
        <p:txBody>
          <a:bodyPr anchor="t" rtlCol="false" tIns="0" lIns="0" bIns="0" rIns="0">
            <a:spAutoFit/>
          </a:bodyPr>
          <a:lstStyle/>
          <a:p>
            <a:pPr algn="l">
              <a:lnSpc>
                <a:spcPts val="6165"/>
              </a:lnSpc>
            </a:pPr>
            <a:r>
              <a:rPr lang="en-US" sz="4404" spc="26">
                <a:solidFill>
                  <a:srgbClr val="000000"/>
                </a:solidFill>
                <a:latin typeface="IBM Plex Sans"/>
              </a:rPr>
              <a:t>MVP</a:t>
            </a:r>
          </a:p>
        </p:txBody>
      </p:sp>
      <p:sp>
        <p:nvSpPr>
          <p:cNvPr name="TextBox 5" id="5"/>
          <p:cNvSpPr txBox="true"/>
          <p:nvPr/>
        </p:nvSpPr>
        <p:spPr>
          <a:xfrm rot="0">
            <a:off x="4437002" y="919858"/>
            <a:ext cx="3145765" cy="269586"/>
          </a:xfrm>
          <a:prstGeom prst="rect">
            <a:avLst/>
          </a:prstGeom>
        </p:spPr>
        <p:txBody>
          <a:bodyPr anchor="t" rtlCol="false" tIns="0" lIns="0" bIns="0" rIns="0">
            <a:spAutoFit/>
          </a:bodyPr>
          <a:lstStyle/>
          <a:p>
            <a:pPr algn="l">
              <a:lnSpc>
                <a:spcPts val="2160"/>
              </a:lnSpc>
            </a:pPr>
            <a:r>
              <a:rPr lang="en-US" sz="1800" spc="-19">
                <a:solidFill>
                  <a:srgbClr val="000000"/>
                </a:solidFill>
                <a:latin typeface="IBM Plex Sans Bold"/>
              </a:rPr>
              <a:t>Amazon Cars Key Assumptions </a:t>
            </a:r>
          </a:p>
        </p:txBody>
      </p:sp>
      <p:sp>
        <p:nvSpPr>
          <p:cNvPr name="TextBox 6" id="6"/>
          <p:cNvSpPr txBox="true"/>
          <p:nvPr/>
        </p:nvSpPr>
        <p:spPr>
          <a:xfrm rot="0">
            <a:off x="2761745" y="1194178"/>
            <a:ext cx="6437452" cy="3836632"/>
          </a:xfrm>
          <a:prstGeom prst="rect">
            <a:avLst/>
          </a:prstGeom>
        </p:spPr>
        <p:txBody>
          <a:bodyPr anchor="t" rtlCol="false" tIns="0" lIns="0" bIns="0" rIns="0">
            <a:spAutoFit/>
          </a:bodyPr>
          <a:lstStyle/>
          <a:p>
            <a:pPr algn="ctr">
              <a:lnSpc>
                <a:spcPts val="2160"/>
              </a:lnSpc>
            </a:pPr>
            <a:r>
              <a:rPr lang="en-US" sz="1800" spc="-19">
                <a:solidFill>
                  <a:srgbClr val="000000"/>
                </a:solidFill>
                <a:latin typeface="IBM Plex Sans"/>
              </a:rPr>
              <a:t>1)Customers want easy and convenient car purchase process. 2)Customers want to be able to access insurance. 3)Customers want car deals at the best prices. 4)Customers want to purchase cars online. 5)Customers are fed up with traditional car dealerships. 6)Customers want convenient payment plans and options </a:t>
            </a:r>
            <a:r>
              <a:rPr lang="en-US" sz="1800" spc="-19">
                <a:solidFill>
                  <a:srgbClr val="000000"/>
                </a:solidFill>
                <a:latin typeface="IBM Plex Sans Bold"/>
              </a:rPr>
              <a:t>Success Criteria </a:t>
            </a:r>
            <a:r>
              <a:rPr lang="en-US" sz="1800" spc="-19">
                <a:solidFill>
                  <a:srgbClr val="000000"/>
                </a:solidFill>
                <a:latin typeface="IBM Plex Sans"/>
              </a:rPr>
              <a:t>1)The number of customers that are subscribed to our payment plans 2)The number of registered users 3)The number of customers subscribed to our insurance plans 4)The percentage of click-through rate 5)Percentage of cars sold bi-annually 6)Customer ratings &amp; reviews</a:t>
            </a:r>
          </a:p>
        </p:txBody>
      </p:sp>
      <p:sp>
        <p:nvSpPr>
          <p:cNvPr name="TextBox 7" id="7"/>
          <p:cNvSpPr txBox="true"/>
          <p:nvPr/>
        </p:nvSpPr>
        <p:spPr>
          <a:xfrm rot="0">
            <a:off x="1043940" y="5801201"/>
            <a:ext cx="9910448" cy="543906"/>
          </a:xfrm>
          <a:prstGeom prst="rect">
            <a:avLst/>
          </a:prstGeom>
        </p:spPr>
        <p:txBody>
          <a:bodyPr anchor="t" rtlCol="false" tIns="0" lIns="0" bIns="0" rIns="0">
            <a:spAutoFit/>
          </a:bodyPr>
          <a:lstStyle/>
          <a:p>
            <a:pPr algn="l">
              <a:lnSpc>
                <a:spcPts val="2160"/>
              </a:lnSpc>
            </a:pPr>
            <a:r>
              <a:rPr lang="en-US" sz="1800" spc="-19">
                <a:solidFill>
                  <a:srgbClr val="000000"/>
                </a:solidFill>
                <a:latin typeface="IBM Plex Sans"/>
              </a:rPr>
              <a:t>The purpose of these is to continuously test assumptions and find out which of these assumptions are key to the development of the product. </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066800" y="1371600"/>
            <a:ext cx="9614916" cy="4619244"/>
          </a:xfrm>
          <a:custGeom>
            <a:avLst/>
            <a:gdLst/>
            <a:ahLst/>
            <a:cxnLst/>
            <a:rect r="r" b="b" t="t" l="l"/>
            <a:pathLst>
              <a:path h="4619244" w="9614916">
                <a:moveTo>
                  <a:pt x="0" y="0"/>
                </a:moveTo>
                <a:lnTo>
                  <a:pt x="9614916" y="0"/>
                </a:lnTo>
                <a:lnTo>
                  <a:pt x="9614916" y="4619244"/>
                </a:lnTo>
                <a:lnTo>
                  <a:pt x="0" y="461924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3776215" y="545106"/>
            <a:ext cx="4640513" cy="722005"/>
          </a:xfrm>
          <a:prstGeom prst="rect">
            <a:avLst/>
          </a:prstGeom>
        </p:spPr>
        <p:txBody>
          <a:bodyPr anchor="t" rtlCol="false" tIns="0" lIns="0" bIns="0" rIns="0">
            <a:spAutoFit/>
          </a:bodyPr>
          <a:lstStyle/>
          <a:p>
            <a:pPr algn="l">
              <a:lnSpc>
                <a:spcPts val="6168"/>
              </a:lnSpc>
            </a:pPr>
            <a:r>
              <a:rPr lang="en-US" sz="4406" spc="26">
                <a:solidFill>
                  <a:srgbClr val="000000"/>
                </a:solidFill>
                <a:latin typeface="IBM Plex Sans"/>
              </a:rPr>
              <a:t>Prototype Strategy</a:t>
            </a:r>
          </a:p>
        </p:txBody>
      </p:sp>
      <p:sp>
        <p:nvSpPr>
          <p:cNvPr name="TextBox 4" id="4"/>
          <p:cNvSpPr txBox="true"/>
          <p:nvPr/>
        </p:nvSpPr>
        <p:spPr>
          <a:xfrm rot="0">
            <a:off x="1158545" y="4701921"/>
            <a:ext cx="9429074" cy="1197273"/>
          </a:xfrm>
          <a:prstGeom prst="rect">
            <a:avLst/>
          </a:prstGeom>
        </p:spPr>
        <p:txBody>
          <a:bodyPr anchor="t" rtlCol="false" tIns="0" lIns="0" bIns="0" rIns="0">
            <a:spAutoFit/>
          </a:bodyPr>
          <a:lstStyle/>
          <a:p>
            <a:pPr algn="l">
              <a:lnSpc>
                <a:spcPts val="3240"/>
              </a:lnSpc>
            </a:pPr>
            <a:r>
              <a:rPr lang="en-US" sz="1800" spc="-19">
                <a:solidFill>
                  <a:srgbClr val="000000"/>
                </a:solidFill>
                <a:latin typeface="IBM Plex Sans"/>
              </a:rPr>
              <a:t>once. There would be a pop up chat feature where users can interact with an Amazon Cars representative to serve as a guide during their purchase process. This representative feature would also handle enquiries customers may have at any given time.</a:t>
            </a:r>
          </a:p>
        </p:txBody>
      </p:sp>
      <p:sp>
        <p:nvSpPr>
          <p:cNvPr name="TextBox 5" id="5"/>
          <p:cNvSpPr txBox="true"/>
          <p:nvPr/>
        </p:nvSpPr>
        <p:spPr>
          <a:xfrm rot="0">
            <a:off x="1158545" y="1409443"/>
            <a:ext cx="9445552" cy="3255045"/>
          </a:xfrm>
          <a:prstGeom prst="rect">
            <a:avLst/>
          </a:prstGeom>
        </p:spPr>
        <p:txBody>
          <a:bodyPr anchor="t" rtlCol="false" tIns="0" lIns="0" bIns="0" rIns="0">
            <a:spAutoFit/>
          </a:bodyPr>
          <a:lstStyle/>
          <a:p>
            <a:pPr algn="just">
              <a:lnSpc>
                <a:spcPts val="3240"/>
              </a:lnSpc>
            </a:pPr>
            <a:r>
              <a:rPr lang="en-US" sz="1800" spc="-19">
                <a:solidFill>
                  <a:srgbClr val="000000"/>
                </a:solidFill>
                <a:latin typeface="IBM Plex Sans"/>
                <a:ea typeface="IBM Plex Sans"/>
              </a:rPr>
              <a:t>My prototype of choice is a website. This is because in such a digital age, people are on their devices more and are likely find it more convenient than traditional car dealerships. Therefore, the use of a website would make it easier to monitor our growth through metrics such as click through rate, online traffic, email subscriptions etc. The website offers features such as payment plan feature where customers can pick finance plans that fit their budget or current income. A car insurance feature would be included. Search functionality/filter would be included to make the search process easy to navigate. There would be a 360°virtual showroom to create a realistic and interactive user shopping experience. </a:t>
            </a:r>
          </a:p>
          <a:p>
            <a:pPr algn="just">
              <a:lnSpc>
                <a:spcPts val="2523"/>
              </a:lnSpc>
            </a:pPr>
            <a:r>
              <a:rPr lang="en-US" sz="1802" spc="-19">
                <a:solidFill>
                  <a:srgbClr val="000000"/>
                </a:solidFill>
                <a:latin typeface="IBM Plex Sans"/>
              </a:rPr>
              <a:t>There would also be a compare cars feature where users can compare up to cars of different brands at </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066800" y="1371600"/>
            <a:ext cx="9614916" cy="2784348"/>
          </a:xfrm>
          <a:custGeom>
            <a:avLst/>
            <a:gdLst/>
            <a:ahLst/>
            <a:cxnLst/>
            <a:rect r="r" b="b" t="t" l="l"/>
            <a:pathLst>
              <a:path h="2784348" w="9614916">
                <a:moveTo>
                  <a:pt x="0" y="0"/>
                </a:moveTo>
                <a:lnTo>
                  <a:pt x="9614916" y="0"/>
                </a:lnTo>
                <a:lnTo>
                  <a:pt x="9614916" y="2784348"/>
                </a:lnTo>
                <a:lnTo>
                  <a:pt x="0" y="278434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4356859" y="545106"/>
            <a:ext cx="3478025" cy="722005"/>
          </a:xfrm>
          <a:prstGeom prst="rect">
            <a:avLst/>
          </a:prstGeom>
        </p:spPr>
        <p:txBody>
          <a:bodyPr anchor="t" rtlCol="false" tIns="0" lIns="0" bIns="0" rIns="0">
            <a:spAutoFit/>
          </a:bodyPr>
          <a:lstStyle/>
          <a:p>
            <a:pPr algn="l">
              <a:lnSpc>
                <a:spcPts val="6168"/>
              </a:lnSpc>
            </a:pPr>
            <a:r>
              <a:rPr lang="en-US" sz="4406" spc="26">
                <a:solidFill>
                  <a:srgbClr val="000000"/>
                </a:solidFill>
                <a:latin typeface="IBM Plex Sans"/>
              </a:rPr>
              <a:t>Finding Users</a:t>
            </a:r>
          </a:p>
        </p:txBody>
      </p:sp>
      <p:sp>
        <p:nvSpPr>
          <p:cNvPr name="TextBox 4" id="4"/>
          <p:cNvSpPr txBox="true"/>
          <p:nvPr/>
        </p:nvSpPr>
        <p:spPr>
          <a:xfrm rot="0">
            <a:off x="1158545" y="1393193"/>
            <a:ext cx="9265158" cy="2705357"/>
          </a:xfrm>
          <a:prstGeom prst="rect">
            <a:avLst/>
          </a:prstGeom>
        </p:spPr>
        <p:txBody>
          <a:bodyPr anchor="t" rtlCol="false" tIns="0" lIns="0" bIns="0" rIns="0">
            <a:spAutoFit/>
          </a:bodyPr>
          <a:lstStyle/>
          <a:p>
            <a:pPr algn="l">
              <a:lnSpc>
                <a:spcPts val="4320"/>
              </a:lnSpc>
            </a:pPr>
            <a:r>
              <a:rPr lang="en-US" sz="1800">
                <a:solidFill>
                  <a:srgbClr val="000000"/>
                </a:solidFill>
                <a:latin typeface="Calibri (MS)"/>
              </a:rPr>
              <a:t>Seeing as the target market has already been specified, we intend to find users by drafting surveys which contain questions that would pinpoint the users that are eligible for the product. A landing page is our best approach at giving our target market a comprehensive introduction to our product. From our landing page, users can sign up to be a part of the prototype testing. We would also run targeted ads on Instagram, Twitter and LinkedIn to source for users to test the prototype.</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838200" y="1161288"/>
            <a:ext cx="10570464" cy="4524756"/>
          </a:xfrm>
          <a:custGeom>
            <a:avLst/>
            <a:gdLst/>
            <a:ahLst/>
            <a:cxnLst/>
            <a:rect r="r" b="b" t="t" l="l"/>
            <a:pathLst>
              <a:path h="4524756" w="10570464">
                <a:moveTo>
                  <a:pt x="0" y="0"/>
                </a:moveTo>
                <a:lnTo>
                  <a:pt x="10570464" y="0"/>
                </a:lnTo>
                <a:lnTo>
                  <a:pt x="10570464" y="4524756"/>
                </a:lnTo>
                <a:lnTo>
                  <a:pt x="0" y="452475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768601" y="5809993"/>
            <a:ext cx="10426189" cy="968245"/>
          </a:xfrm>
          <a:custGeom>
            <a:avLst/>
            <a:gdLst/>
            <a:ahLst/>
            <a:cxnLst/>
            <a:rect r="r" b="b" t="t" l="l"/>
            <a:pathLst>
              <a:path h="968245" w="10426189">
                <a:moveTo>
                  <a:pt x="0" y="0"/>
                </a:moveTo>
                <a:lnTo>
                  <a:pt x="10426189" y="0"/>
                </a:lnTo>
                <a:lnTo>
                  <a:pt x="10426189" y="968245"/>
                </a:lnTo>
                <a:lnTo>
                  <a:pt x="0" y="96824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4609843" y="220732"/>
            <a:ext cx="2971048" cy="721662"/>
          </a:xfrm>
          <a:prstGeom prst="rect">
            <a:avLst/>
          </a:prstGeom>
        </p:spPr>
        <p:txBody>
          <a:bodyPr anchor="t" rtlCol="false" tIns="0" lIns="0" bIns="0" rIns="0">
            <a:spAutoFit/>
          </a:bodyPr>
          <a:lstStyle/>
          <a:p>
            <a:pPr algn="l">
              <a:lnSpc>
                <a:spcPts val="6165"/>
              </a:lnSpc>
            </a:pPr>
            <a:r>
              <a:rPr lang="en-US" sz="4404" spc="26">
                <a:solidFill>
                  <a:srgbClr val="000000"/>
                </a:solidFill>
                <a:latin typeface="IBM Plex Sans"/>
              </a:rPr>
              <a:t>User Stories</a:t>
            </a:r>
          </a:p>
        </p:txBody>
      </p:sp>
      <p:sp>
        <p:nvSpPr>
          <p:cNvPr name="TextBox 5" id="5"/>
          <p:cNvSpPr txBox="true"/>
          <p:nvPr/>
        </p:nvSpPr>
        <p:spPr>
          <a:xfrm rot="0">
            <a:off x="1158545" y="5887155"/>
            <a:ext cx="9555947" cy="818293"/>
          </a:xfrm>
          <a:prstGeom prst="rect">
            <a:avLst/>
          </a:prstGeom>
        </p:spPr>
        <p:txBody>
          <a:bodyPr anchor="t" rtlCol="false" tIns="0" lIns="0" bIns="0" rIns="0">
            <a:spAutoFit/>
          </a:bodyPr>
          <a:lstStyle/>
          <a:p>
            <a:pPr algn="l">
              <a:lnSpc>
                <a:spcPts val="2160"/>
              </a:lnSpc>
            </a:pPr>
            <a:r>
              <a:rPr lang="en-US" sz="1800" spc="-19">
                <a:solidFill>
                  <a:srgbClr val="000000"/>
                </a:solidFill>
                <a:latin typeface="IBM Plex Sans"/>
              </a:rPr>
              <a:t>A user story is a tool used in agile software development to capture the description of a software feature from an end-user perspective. The user story describes the type of user, what they want and why, A user </a:t>
            </a:r>
          </a:p>
          <a:p>
            <a:pPr algn="l">
              <a:lnSpc>
                <a:spcPts val="2523"/>
              </a:lnSpc>
            </a:pPr>
            <a:r>
              <a:rPr lang="en-US" sz="1802" spc="-19">
                <a:solidFill>
                  <a:srgbClr val="000000"/>
                </a:solidFill>
                <a:latin typeface="IBM Plex Sans"/>
              </a:rPr>
              <a:t>story helps to create a simplified description of a requirement. </a:t>
            </a:r>
          </a:p>
        </p:txBody>
      </p:sp>
      <p:sp>
        <p:nvSpPr>
          <p:cNvPr name="TextBox 6" id="6"/>
          <p:cNvSpPr txBox="true"/>
          <p:nvPr/>
        </p:nvSpPr>
        <p:spPr>
          <a:xfrm rot="0">
            <a:off x="929640" y="3136011"/>
            <a:ext cx="10386222" cy="1915887"/>
          </a:xfrm>
          <a:prstGeom prst="rect">
            <a:avLst/>
          </a:prstGeom>
        </p:spPr>
        <p:txBody>
          <a:bodyPr anchor="t" rtlCol="false" tIns="0" lIns="0" bIns="0" rIns="0">
            <a:spAutoFit/>
          </a:bodyPr>
          <a:lstStyle/>
          <a:p>
            <a:pPr algn="l">
              <a:lnSpc>
                <a:spcPts val="2160"/>
              </a:lnSpc>
            </a:pPr>
            <a:r>
              <a:rPr lang="en-US" sz="1800" spc="-19">
                <a:solidFill>
                  <a:srgbClr val="000000"/>
                </a:solidFill>
                <a:latin typeface="IBM Plex Sans"/>
              </a:rPr>
              <a:t>As newlyweds, we want to have access to payment plans on a car so as to be able to select a vehicle which we can afford. </a:t>
            </a:r>
            <a:r>
              <a:rPr lang="en-US" sz="1800" spc="-19">
                <a:solidFill>
                  <a:srgbClr val="000000"/>
                </a:solidFill>
                <a:latin typeface="IBM Plex Sans Bold"/>
              </a:rPr>
              <a:t>Feature 1 </a:t>
            </a:r>
            <a:r>
              <a:rPr lang="en-US" sz="1800" spc="-19">
                <a:solidFill>
                  <a:srgbClr val="000000"/>
                </a:solidFill>
                <a:latin typeface="IBM Plex Sans"/>
              </a:rPr>
              <a:t>The website will have a feature in the payment section that allows users to access different payment plans. It will also provide the customers with the option of making the vehicle payments over a mutually agreed period of time. This allows the couple to pay at their convenience and within their financial capacity.</a:t>
            </a:r>
          </a:p>
        </p:txBody>
      </p:sp>
      <p:sp>
        <p:nvSpPr>
          <p:cNvPr name="TextBox 7" id="7"/>
          <p:cNvSpPr txBox="true"/>
          <p:nvPr/>
        </p:nvSpPr>
        <p:spPr>
          <a:xfrm rot="0">
            <a:off x="929640" y="1489834"/>
            <a:ext cx="10411825" cy="1641253"/>
          </a:xfrm>
          <a:prstGeom prst="rect">
            <a:avLst/>
          </a:prstGeom>
        </p:spPr>
        <p:txBody>
          <a:bodyPr anchor="t" rtlCol="false" tIns="0" lIns="0" bIns="0" rIns="0">
            <a:spAutoFit/>
          </a:bodyPr>
          <a:lstStyle/>
          <a:p>
            <a:pPr algn="l">
              <a:lnSpc>
                <a:spcPts val="2160"/>
              </a:lnSpc>
            </a:pPr>
            <a:r>
              <a:rPr lang="en-US" sz="1800" spc="-19">
                <a:solidFill>
                  <a:srgbClr val="000000"/>
                </a:solidFill>
                <a:latin typeface="IBM Plex Sans"/>
              </a:rPr>
              <a:t>Mr. and Mrs. Ademide are newlyweds who would like to purchase a durable vehicle that would help with their day to day movements amidst being short on cash for the time being. Due to this, they want to purchase a vehicle that they can access a payment plan on. They want to be able to pay in installments but be able to use the vehicle while doing so.</a:t>
            </a:r>
          </a:p>
          <a:p>
            <a:pPr algn="l">
              <a:lnSpc>
                <a:spcPts val="2523"/>
              </a:lnSpc>
            </a:pPr>
            <a:r>
              <a:rPr lang="en-US" sz="1802" spc="-19">
                <a:solidFill>
                  <a:srgbClr val="000000"/>
                </a:solidFill>
                <a:latin typeface="IBM Plex Sans Bold"/>
              </a:rPr>
              <a:t>User Story 1</a:t>
            </a:r>
          </a:p>
        </p:txBody>
      </p:sp>
      <p:sp>
        <p:nvSpPr>
          <p:cNvPr name="TextBox 8" id="8"/>
          <p:cNvSpPr txBox="true"/>
          <p:nvPr/>
        </p:nvSpPr>
        <p:spPr>
          <a:xfrm rot="0">
            <a:off x="929640" y="1176747"/>
            <a:ext cx="2087613" cy="308048"/>
          </a:xfrm>
          <a:prstGeom prst="rect">
            <a:avLst/>
          </a:prstGeom>
        </p:spPr>
        <p:txBody>
          <a:bodyPr anchor="t" rtlCol="false" tIns="0" lIns="0" bIns="0" rIns="0">
            <a:spAutoFit/>
          </a:bodyPr>
          <a:lstStyle/>
          <a:p>
            <a:pPr algn="l">
              <a:lnSpc>
                <a:spcPts val="2523"/>
              </a:lnSpc>
            </a:pPr>
            <a:r>
              <a:rPr lang="en-US" sz="1802" spc="-19">
                <a:solidFill>
                  <a:srgbClr val="000000"/>
                </a:solidFill>
                <a:latin typeface="IBM Plex Sans Bold"/>
              </a:rPr>
              <a:t>Customer Research 1</a:t>
            </a: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768601" y="738121"/>
            <a:ext cx="10703557" cy="6040117"/>
          </a:xfrm>
          <a:custGeom>
            <a:avLst/>
            <a:gdLst/>
            <a:ahLst/>
            <a:cxnLst/>
            <a:rect r="r" b="b" t="t" l="l"/>
            <a:pathLst>
              <a:path h="6040117" w="10703557">
                <a:moveTo>
                  <a:pt x="0" y="0"/>
                </a:moveTo>
                <a:lnTo>
                  <a:pt x="10703557" y="0"/>
                </a:lnTo>
                <a:lnTo>
                  <a:pt x="10703557" y="6040117"/>
                </a:lnTo>
                <a:lnTo>
                  <a:pt x="0" y="604011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4609843" y="220732"/>
            <a:ext cx="2971048" cy="721662"/>
          </a:xfrm>
          <a:prstGeom prst="rect">
            <a:avLst/>
          </a:prstGeom>
        </p:spPr>
        <p:txBody>
          <a:bodyPr anchor="t" rtlCol="false" tIns="0" lIns="0" bIns="0" rIns="0">
            <a:spAutoFit/>
          </a:bodyPr>
          <a:lstStyle/>
          <a:p>
            <a:pPr algn="l">
              <a:lnSpc>
                <a:spcPts val="6165"/>
              </a:lnSpc>
            </a:pPr>
            <a:r>
              <a:rPr lang="en-US" sz="4404" spc="26">
                <a:solidFill>
                  <a:srgbClr val="000000"/>
                </a:solidFill>
                <a:latin typeface="IBM Plex Sans"/>
              </a:rPr>
              <a:t>User Stories</a:t>
            </a:r>
          </a:p>
        </p:txBody>
      </p:sp>
      <p:sp>
        <p:nvSpPr>
          <p:cNvPr name="TextBox 4" id="4"/>
          <p:cNvSpPr txBox="true"/>
          <p:nvPr/>
        </p:nvSpPr>
        <p:spPr>
          <a:xfrm rot="0">
            <a:off x="1158545" y="5887155"/>
            <a:ext cx="9555947" cy="818293"/>
          </a:xfrm>
          <a:prstGeom prst="rect">
            <a:avLst/>
          </a:prstGeom>
        </p:spPr>
        <p:txBody>
          <a:bodyPr anchor="t" rtlCol="false" tIns="0" lIns="0" bIns="0" rIns="0">
            <a:spAutoFit/>
          </a:bodyPr>
          <a:lstStyle/>
          <a:p>
            <a:pPr algn="l">
              <a:lnSpc>
                <a:spcPts val="2160"/>
              </a:lnSpc>
            </a:pPr>
            <a:r>
              <a:rPr lang="en-US" sz="1800" spc="-19">
                <a:solidFill>
                  <a:srgbClr val="000000"/>
                </a:solidFill>
                <a:latin typeface="IBM Plex Sans"/>
              </a:rPr>
              <a:t>A user story is a tool used in agile software development to capture the description of a software feature from an end-user perspective. The user story describes the type of user, what they want and why, A user </a:t>
            </a:r>
          </a:p>
          <a:p>
            <a:pPr algn="l">
              <a:lnSpc>
                <a:spcPts val="2523"/>
              </a:lnSpc>
            </a:pPr>
            <a:r>
              <a:rPr lang="en-US" sz="1802" spc="-19">
                <a:solidFill>
                  <a:srgbClr val="000000"/>
                </a:solidFill>
                <a:latin typeface="IBM Plex Sans"/>
              </a:rPr>
              <a:t>story helps to create a simplified description of a requirement. </a:t>
            </a:r>
          </a:p>
        </p:txBody>
      </p:sp>
      <p:sp>
        <p:nvSpPr>
          <p:cNvPr name="TextBox 5" id="5"/>
          <p:cNvSpPr txBox="true"/>
          <p:nvPr/>
        </p:nvSpPr>
        <p:spPr>
          <a:xfrm rot="0">
            <a:off x="929640" y="2227069"/>
            <a:ext cx="10423712" cy="2738914"/>
          </a:xfrm>
          <a:prstGeom prst="rect">
            <a:avLst/>
          </a:prstGeom>
        </p:spPr>
        <p:txBody>
          <a:bodyPr anchor="t" rtlCol="false" tIns="0" lIns="0" bIns="0" rIns="0">
            <a:spAutoFit/>
          </a:bodyPr>
          <a:lstStyle/>
          <a:p>
            <a:pPr algn="l">
              <a:lnSpc>
                <a:spcPts val="2160"/>
              </a:lnSpc>
            </a:pPr>
            <a:r>
              <a:rPr lang="en-US" sz="1800" spc="-19">
                <a:solidFill>
                  <a:srgbClr val="000000"/>
                </a:solidFill>
                <a:latin typeface="IBM Plex Sans Bold"/>
              </a:rPr>
              <a:t>User Story 2 </a:t>
            </a:r>
            <a:r>
              <a:rPr lang="en-US" sz="1800" spc="-19">
                <a:solidFill>
                  <a:srgbClr val="000000"/>
                </a:solidFill>
                <a:latin typeface="IBM Plex Sans"/>
              </a:rPr>
              <a:t>As a single parent</a:t>
            </a:r>
            <a:r>
              <a:rPr lang="en-US" sz="1800" spc="-19">
                <a:solidFill>
                  <a:srgbClr val="000000"/>
                </a:solidFill>
                <a:latin typeface="IBM Plex Sans Bold"/>
              </a:rPr>
              <a:t>, </a:t>
            </a:r>
            <a:r>
              <a:rPr lang="en-US" sz="1800" spc="-19">
                <a:solidFill>
                  <a:srgbClr val="000000"/>
                </a:solidFill>
                <a:latin typeface="IBM Plex Sans"/>
              </a:rPr>
              <a:t>I want to be able to purchase a spacious and safety enhanced vehicle conveniently so I can comfortably transport my kids to school and back home. I hope to be able to figure out the best possible car </a:t>
            </a:r>
          </a:p>
          <a:p>
            <a:pPr algn="l">
              <a:lnSpc>
                <a:spcPts val="2523"/>
              </a:lnSpc>
            </a:pPr>
            <a:r>
              <a:rPr lang="en-US" sz="1802" spc="-19">
                <a:solidFill>
                  <a:srgbClr val="000000"/>
                </a:solidFill>
                <a:latin typeface="IBM Plex Sans"/>
              </a:rPr>
              <a:t>during my search on the website.</a:t>
            </a:r>
          </a:p>
          <a:p>
            <a:pPr algn="l">
              <a:lnSpc>
                <a:spcPts val="2160"/>
              </a:lnSpc>
            </a:pPr>
            <a:r>
              <a:rPr lang="en-US" sz="1800" spc="-19">
                <a:solidFill>
                  <a:srgbClr val="000000"/>
                </a:solidFill>
                <a:latin typeface="IBM Plex Sans Bold"/>
              </a:rPr>
              <a:t>Feature 2 </a:t>
            </a:r>
            <a:r>
              <a:rPr lang="en-US" sz="1800" spc="-19">
                <a:solidFill>
                  <a:srgbClr val="000000"/>
                </a:solidFill>
                <a:latin typeface="IBM Plex Sans"/>
              </a:rPr>
              <a:t>The website will have search filter feature that can aid customers narrow down their searches based on their needs. There is a search filter with car ratings based on safety features from Child Lock, rear seats seatbelts, side Airbags and more. It will also include the most recent industry level safety features. The purchase process will be </a:t>
            </a:r>
          </a:p>
          <a:p>
            <a:pPr algn="l">
              <a:lnSpc>
                <a:spcPts val="2523"/>
              </a:lnSpc>
            </a:pPr>
            <a:r>
              <a:rPr lang="en-US" sz="1802" spc="-19">
                <a:solidFill>
                  <a:srgbClr val="000000"/>
                </a:solidFill>
                <a:latin typeface="IBM Plex Sans"/>
              </a:rPr>
              <a:t>straightforward and hassle-free.</a:t>
            </a:r>
          </a:p>
        </p:txBody>
      </p:sp>
      <p:sp>
        <p:nvSpPr>
          <p:cNvPr name="TextBox 6" id="6"/>
          <p:cNvSpPr txBox="true"/>
          <p:nvPr/>
        </p:nvSpPr>
        <p:spPr>
          <a:xfrm rot="0">
            <a:off x="929640" y="855212"/>
            <a:ext cx="10309412" cy="1092613"/>
          </a:xfrm>
          <a:prstGeom prst="rect">
            <a:avLst/>
          </a:prstGeom>
        </p:spPr>
        <p:txBody>
          <a:bodyPr anchor="t" rtlCol="false" tIns="0" lIns="0" bIns="0" rIns="0">
            <a:spAutoFit/>
          </a:bodyPr>
          <a:lstStyle/>
          <a:p>
            <a:pPr algn="l">
              <a:lnSpc>
                <a:spcPts val="2160"/>
              </a:lnSpc>
            </a:pPr>
            <a:r>
              <a:rPr lang="en-US" sz="1800" spc="-19">
                <a:solidFill>
                  <a:srgbClr val="000000"/>
                </a:solidFill>
                <a:latin typeface="IBM Plex Sans Bold"/>
              </a:rPr>
              <a:t>Customer Research 2 </a:t>
            </a:r>
            <a:r>
              <a:rPr lang="en-US" sz="1800" spc="-19">
                <a:solidFill>
                  <a:srgbClr val="000000"/>
                </a:solidFill>
                <a:latin typeface="IBM Plex Sans"/>
              </a:rPr>
              <a:t>Mrs. Lisa is a single parent that would like to get a car that has enough space and safety features to transport her family without having to worry a lot about the safety of her children. She hopes to find a car that best suits her </a:t>
            </a:r>
          </a:p>
          <a:p>
            <a:pPr algn="l">
              <a:lnSpc>
                <a:spcPts val="2523"/>
              </a:lnSpc>
            </a:pPr>
            <a:r>
              <a:rPr lang="en-US" sz="1802" spc="-19">
                <a:solidFill>
                  <a:srgbClr val="000000"/>
                </a:solidFill>
                <a:latin typeface="IBM Plex Sans"/>
              </a:rPr>
              <a:t>needs during the online search process.</a:t>
            </a:r>
          </a:p>
        </p:txBody>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838200" y="1161288"/>
            <a:ext cx="10570464" cy="4247388"/>
          </a:xfrm>
          <a:custGeom>
            <a:avLst/>
            <a:gdLst/>
            <a:ahLst/>
            <a:cxnLst/>
            <a:rect r="r" b="b" t="t" l="l"/>
            <a:pathLst>
              <a:path h="4247388" w="10570464">
                <a:moveTo>
                  <a:pt x="0" y="0"/>
                </a:moveTo>
                <a:lnTo>
                  <a:pt x="10570464" y="0"/>
                </a:lnTo>
                <a:lnTo>
                  <a:pt x="10570464" y="4247388"/>
                </a:lnTo>
                <a:lnTo>
                  <a:pt x="0" y="424738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768601" y="5809993"/>
            <a:ext cx="10426189" cy="968245"/>
          </a:xfrm>
          <a:custGeom>
            <a:avLst/>
            <a:gdLst/>
            <a:ahLst/>
            <a:cxnLst/>
            <a:rect r="r" b="b" t="t" l="l"/>
            <a:pathLst>
              <a:path h="968245" w="10426189">
                <a:moveTo>
                  <a:pt x="0" y="0"/>
                </a:moveTo>
                <a:lnTo>
                  <a:pt x="10426189" y="0"/>
                </a:lnTo>
                <a:lnTo>
                  <a:pt x="10426189" y="968245"/>
                </a:lnTo>
                <a:lnTo>
                  <a:pt x="0" y="96824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4609843" y="220732"/>
            <a:ext cx="2971048" cy="721662"/>
          </a:xfrm>
          <a:prstGeom prst="rect">
            <a:avLst/>
          </a:prstGeom>
        </p:spPr>
        <p:txBody>
          <a:bodyPr anchor="t" rtlCol="false" tIns="0" lIns="0" bIns="0" rIns="0">
            <a:spAutoFit/>
          </a:bodyPr>
          <a:lstStyle/>
          <a:p>
            <a:pPr algn="l">
              <a:lnSpc>
                <a:spcPts val="6165"/>
              </a:lnSpc>
            </a:pPr>
            <a:r>
              <a:rPr lang="en-US" sz="4404" spc="26">
                <a:solidFill>
                  <a:srgbClr val="000000"/>
                </a:solidFill>
                <a:latin typeface="IBM Plex Sans"/>
              </a:rPr>
              <a:t>User Stories</a:t>
            </a:r>
          </a:p>
        </p:txBody>
      </p:sp>
      <p:sp>
        <p:nvSpPr>
          <p:cNvPr name="TextBox 5" id="5"/>
          <p:cNvSpPr txBox="true"/>
          <p:nvPr/>
        </p:nvSpPr>
        <p:spPr>
          <a:xfrm rot="0">
            <a:off x="1158545" y="5887155"/>
            <a:ext cx="9555947" cy="818293"/>
          </a:xfrm>
          <a:prstGeom prst="rect">
            <a:avLst/>
          </a:prstGeom>
        </p:spPr>
        <p:txBody>
          <a:bodyPr anchor="t" rtlCol="false" tIns="0" lIns="0" bIns="0" rIns="0">
            <a:spAutoFit/>
          </a:bodyPr>
          <a:lstStyle/>
          <a:p>
            <a:pPr algn="l">
              <a:lnSpc>
                <a:spcPts val="2160"/>
              </a:lnSpc>
            </a:pPr>
            <a:r>
              <a:rPr lang="en-US" sz="1800" spc="-19">
                <a:solidFill>
                  <a:srgbClr val="000000"/>
                </a:solidFill>
                <a:latin typeface="IBM Plex Sans"/>
              </a:rPr>
              <a:t>A user story is a tool used in agile software development to capture the description of a software feature from an end-user perspective. The user story describes the type of user, what they want and why, A user </a:t>
            </a:r>
          </a:p>
          <a:p>
            <a:pPr algn="l">
              <a:lnSpc>
                <a:spcPts val="2523"/>
              </a:lnSpc>
            </a:pPr>
            <a:r>
              <a:rPr lang="en-US" sz="1802" spc="-19">
                <a:solidFill>
                  <a:srgbClr val="000000"/>
                </a:solidFill>
                <a:latin typeface="IBM Plex Sans"/>
              </a:rPr>
              <a:t>story helps to create a simplified description of a requirement. </a:t>
            </a:r>
          </a:p>
        </p:txBody>
      </p:sp>
      <p:sp>
        <p:nvSpPr>
          <p:cNvPr name="TextBox 6" id="6"/>
          <p:cNvSpPr txBox="true"/>
          <p:nvPr/>
        </p:nvSpPr>
        <p:spPr>
          <a:xfrm rot="0">
            <a:off x="929640" y="1489834"/>
            <a:ext cx="10410225" cy="3013043"/>
          </a:xfrm>
          <a:prstGeom prst="rect">
            <a:avLst/>
          </a:prstGeom>
        </p:spPr>
        <p:txBody>
          <a:bodyPr anchor="t" rtlCol="false" tIns="0" lIns="0" bIns="0" rIns="0">
            <a:spAutoFit/>
          </a:bodyPr>
          <a:lstStyle/>
          <a:p>
            <a:pPr algn="l">
              <a:lnSpc>
                <a:spcPts val="2160"/>
              </a:lnSpc>
            </a:pPr>
            <a:r>
              <a:rPr lang="en-US" sz="1800" spc="-19">
                <a:solidFill>
                  <a:srgbClr val="000000"/>
                </a:solidFill>
                <a:latin typeface="IBM Plex Sans"/>
              </a:rPr>
              <a:t>Mr.Kevin has been a delivery man for 4 years with a faulty delivery van. He has had to carry out continuous major repairs which have taken a toll on his finances and delivery times. He is looking to purchase a vehicle with low fuel consumption that can withstand long hours of use. </a:t>
            </a:r>
            <a:r>
              <a:rPr lang="en-US" sz="1800" spc="-19">
                <a:solidFill>
                  <a:srgbClr val="000000"/>
                </a:solidFill>
                <a:latin typeface="IBM Plex Sans Bold"/>
              </a:rPr>
              <a:t>User Story 3 </a:t>
            </a:r>
            <a:r>
              <a:rPr lang="en-US" sz="1800" spc="-19">
                <a:solidFill>
                  <a:srgbClr val="000000"/>
                </a:solidFill>
                <a:latin typeface="IBM Plex Sans"/>
              </a:rPr>
              <a:t>As a delivery man, I want to be able to find a big vehicle that is fuel efficient with parts that can be easily found in times of repair. I believe this would help me meet up with my job targets and set new milestones. </a:t>
            </a:r>
            <a:r>
              <a:rPr lang="en-US" sz="1800" spc="-19">
                <a:solidFill>
                  <a:srgbClr val="000000"/>
                </a:solidFill>
                <a:latin typeface="IBM Plex Sans Bold"/>
              </a:rPr>
              <a:t>Feature 3 </a:t>
            </a:r>
            <a:r>
              <a:rPr lang="en-US" sz="1800" spc="-19">
                <a:solidFill>
                  <a:srgbClr val="000000"/>
                </a:solidFill>
                <a:latin typeface="IBM Plex Sans"/>
              </a:rPr>
              <a:t>There will be a feature that allows users to be able to have a quick response conversation with an Amazon cars representative. This chat box will serve as an accessible guide to a buyer during their purchase process.</a:t>
            </a:r>
          </a:p>
        </p:txBody>
      </p:sp>
      <p:sp>
        <p:nvSpPr>
          <p:cNvPr name="TextBox 7" id="7"/>
          <p:cNvSpPr txBox="true"/>
          <p:nvPr/>
        </p:nvSpPr>
        <p:spPr>
          <a:xfrm rot="0">
            <a:off x="929640" y="1176747"/>
            <a:ext cx="2087613" cy="308048"/>
          </a:xfrm>
          <a:prstGeom prst="rect">
            <a:avLst/>
          </a:prstGeom>
        </p:spPr>
        <p:txBody>
          <a:bodyPr anchor="t" rtlCol="false" tIns="0" lIns="0" bIns="0" rIns="0">
            <a:spAutoFit/>
          </a:bodyPr>
          <a:lstStyle/>
          <a:p>
            <a:pPr algn="l">
              <a:lnSpc>
                <a:spcPts val="2523"/>
              </a:lnSpc>
            </a:pPr>
            <a:r>
              <a:rPr lang="en-US" sz="1802" spc="-19">
                <a:solidFill>
                  <a:srgbClr val="000000"/>
                </a:solidFill>
                <a:latin typeface="IBM Plex Sans Bold"/>
              </a:rPr>
              <a:t>Customer Research 3</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805177" y="1562605"/>
            <a:ext cx="10426189" cy="4790437"/>
          </a:xfrm>
          <a:custGeom>
            <a:avLst/>
            <a:gdLst/>
            <a:ahLst/>
            <a:cxnLst/>
            <a:rect r="r" b="b" t="t" l="l"/>
            <a:pathLst>
              <a:path h="4790437" w="10426189">
                <a:moveTo>
                  <a:pt x="0" y="0"/>
                </a:moveTo>
                <a:lnTo>
                  <a:pt x="10426189" y="0"/>
                </a:lnTo>
                <a:lnTo>
                  <a:pt x="10426189" y="4790437"/>
                </a:lnTo>
                <a:lnTo>
                  <a:pt x="0" y="479043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3003166" y="656215"/>
            <a:ext cx="6189859" cy="721662"/>
          </a:xfrm>
          <a:prstGeom prst="rect">
            <a:avLst/>
          </a:prstGeom>
        </p:spPr>
        <p:txBody>
          <a:bodyPr anchor="t" rtlCol="false" tIns="0" lIns="0" bIns="0" rIns="0">
            <a:spAutoFit/>
          </a:bodyPr>
          <a:lstStyle/>
          <a:p>
            <a:pPr algn="l">
              <a:lnSpc>
                <a:spcPts val="6165"/>
              </a:lnSpc>
            </a:pPr>
            <a:r>
              <a:rPr lang="en-US" sz="4404" spc="26">
                <a:solidFill>
                  <a:srgbClr val="000000"/>
                </a:solidFill>
                <a:latin typeface="IBM Plex Sans"/>
              </a:rPr>
              <a:t>Professional Background</a:t>
            </a:r>
          </a:p>
        </p:txBody>
      </p:sp>
      <p:sp>
        <p:nvSpPr>
          <p:cNvPr name="TextBox 4" id="4"/>
          <p:cNvSpPr txBox="true"/>
          <p:nvPr/>
        </p:nvSpPr>
        <p:spPr>
          <a:xfrm rot="0">
            <a:off x="1308230" y="2063496"/>
            <a:ext cx="9453096" cy="1092803"/>
          </a:xfrm>
          <a:prstGeom prst="rect">
            <a:avLst/>
          </a:prstGeom>
        </p:spPr>
        <p:txBody>
          <a:bodyPr anchor="t" rtlCol="false" tIns="0" lIns="0" bIns="0" rIns="0">
            <a:spAutoFit/>
          </a:bodyPr>
          <a:lstStyle/>
          <a:p>
            <a:pPr algn="l">
              <a:lnSpc>
                <a:spcPts val="2160"/>
              </a:lnSpc>
            </a:pPr>
            <a:r>
              <a:rPr lang="en-US" sz="1800" spc="-19">
                <a:solidFill>
                  <a:srgbClr val="1D154D"/>
                </a:solidFill>
                <a:latin typeface="IBM Plex Sans"/>
              </a:rPr>
              <a:t>Zoe Ndedde is a junior Product Manager with past experience as a Virtual Assistant/Digital Marketer and Project Manager, remotely working with tech and non-tech firms to grow and enhance their brand. These prior experiences have made her view points customer-centric, detail oriented and strategic in terms of how she formulates her work.</a:t>
            </a:r>
          </a:p>
        </p:txBody>
      </p:sp>
      <p:sp>
        <p:nvSpPr>
          <p:cNvPr name="TextBox 5" id="5"/>
          <p:cNvSpPr txBox="true"/>
          <p:nvPr/>
        </p:nvSpPr>
        <p:spPr>
          <a:xfrm rot="0">
            <a:off x="2882522" y="5187191"/>
            <a:ext cx="1802282" cy="339090"/>
          </a:xfrm>
          <a:prstGeom prst="rect">
            <a:avLst/>
          </a:prstGeom>
        </p:spPr>
        <p:txBody>
          <a:bodyPr anchor="t" rtlCol="false" tIns="0" lIns="0" bIns="0" rIns="0">
            <a:spAutoFit/>
          </a:bodyPr>
          <a:lstStyle/>
          <a:p>
            <a:pPr algn="l">
              <a:lnSpc>
                <a:spcPts val="2520"/>
              </a:lnSpc>
            </a:pPr>
            <a:r>
              <a:rPr lang="en-US" sz="1800">
                <a:solidFill>
                  <a:srgbClr val="FFFFFF"/>
                </a:solidFill>
                <a:latin typeface="Calibri (MS)"/>
              </a:rPr>
              <a:t>DIGITAL MARKETER</a:t>
            </a:r>
          </a:p>
        </p:txBody>
      </p:sp>
      <p:sp>
        <p:nvSpPr>
          <p:cNvPr name="TextBox 6" id="6"/>
          <p:cNvSpPr txBox="true"/>
          <p:nvPr/>
        </p:nvSpPr>
        <p:spPr>
          <a:xfrm rot="0">
            <a:off x="2834897" y="3630806"/>
            <a:ext cx="1831543" cy="339090"/>
          </a:xfrm>
          <a:prstGeom prst="rect">
            <a:avLst/>
          </a:prstGeom>
        </p:spPr>
        <p:txBody>
          <a:bodyPr anchor="t" rtlCol="false" tIns="0" lIns="0" bIns="0" rIns="0">
            <a:spAutoFit/>
          </a:bodyPr>
          <a:lstStyle/>
          <a:p>
            <a:pPr algn="l">
              <a:lnSpc>
                <a:spcPts val="2520"/>
              </a:lnSpc>
            </a:pPr>
            <a:r>
              <a:rPr lang="en-US" sz="1800">
                <a:solidFill>
                  <a:srgbClr val="FFFFFF"/>
                </a:solidFill>
                <a:latin typeface="Calibri (MS)"/>
              </a:rPr>
              <a:t>VIRTUAL ASSISTANT</a:t>
            </a:r>
          </a:p>
        </p:txBody>
      </p:sp>
      <p:sp>
        <p:nvSpPr>
          <p:cNvPr name="TextBox 7" id="7"/>
          <p:cNvSpPr txBox="true"/>
          <p:nvPr/>
        </p:nvSpPr>
        <p:spPr>
          <a:xfrm rot="0">
            <a:off x="2952874" y="4438650"/>
            <a:ext cx="2283781" cy="339442"/>
          </a:xfrm>
          <a:prstGeom prst="rect">
            <a:avLst/>
          </a:prstGeom>
        </p:spPr>
        <p:txBody>
          <a:bodyPr anchor="t" rtlCol="false" tIns="0" lIns="0" bIns="0" rIns="0">
            <a:spAutoFit/>
          </a:bodyPr>
          <a:lstStyle/>
          <a:p>
            <a:pPr algn="l">
              <a:lnSpc>
                <a:spcPts val="2523"/>
              </a:lnSpc>
            </a:pPr>
            <a:r>
              <a:rPr lang="en-US" sz="1802">
                <a:solidFill>
                  <a:srgbClr val="FFFFFF"/>
                </a:solidFill>
                <a:latin typeface="Calibri (MS)"/>
              </a:rPr>
              <a:t>PROJECT MANAGEMENT</a:t>
            </a:r>
          </a:p>
        </p:txBody>
      </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838200" y="1161288"/>
            <a:ext cx="10570464" cy="3694176"/>
          </a:xfrm>
          <a:custGeom>
            <a:avLst/>
            <a:gdLst/>
            <a:ahLst/>
            <a:cxnLst/>
            <a:rect r="r" b="b" t="t" l="l"/>
            <a:pathLst>
              <a:path h="3694176" w="10570464">
                <a:moveTo>
                  <a:pt x="0" y="0"/>
                </a:moveTo>
                <a:lnTo>
                  <a:pt x="10570464" y="0"/>
                </a:lnTo>
                <a:lnTo>
                  <a:pt x="10570464" y="3694176"/>
                </a:lnTo>
                <a:lnTo>
                  <a:pt x="0" y="369417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768601" y="5809993"/>
            <a:ext cx="10426189" cy="968245"/>
          </a:xfrm>
          <a:custGeom>
            <a:avLst/>
            <a:gdLst/>
            <a:ahLst/>
            <a:cxnLst/>
            <a:rect r="r" b="b" t="t" l="l"/>
            <a:pathLst>
              <a:path h="968245" w="10426189">
                <a:moveTo>
                  <a:pt x="0" y="0"/>
                </a:moveTo>
                <a:lnTo>
                  <a:pt x="10426189" y="0"/>
                </a:lnTo>
                <a:lnTo>
                  <a:pt x="10426189" y="968245"/>
                </a:lnTo>
                <a:lnTo>
                  <a:pt x="0" y="96824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4609843" y="220732"/>
            <a:ext cx="2971048" cy="721662"/>
          </a:xfrm>
          <a:prstGeom prst="rect">
            <a:avLst/>
          </a:prstGeom>
        </p:spPr>
        <p:txBody>
          <a:bodyPr anchor="t" rtlCol="false" tIns="0" lIns="0" bIns="0" rIns="0">
            <a:spAutoFit/>
          </a:bodyPr>
          <a:lstStyle/>
          <a:p>
            <a:pPr algn="l">
              <a:lnSpc>
                <a:spcPts val="6165"/>
              </a:lnSpc>
            </a:pPr>
            <a:r>
              <a:rPr lang="en-US" sz="4404" spc="26">
                <a:solidFill>
                  <a:srgbClr val="000000"/>
                </a:solidFill>
                <a:latin typeface="IBM Plex Sans"/>
              </a:rPr>
              <a:t>User Stories</a:t>
            </a:r>
          </a:p>
        </p:txBody>
      </p:sp>
      <p:sp>
        <p:nvSpPr>
          <p:cNvPr name="TextBox 5" id="5"/>
          <p:cNvSpPr txBox="true"/>
          <p:nvPr/>
        </p:nvSpPr>
        <p:spPr>
          <a:xfrm rot="0">
            <a:off x="1158545" y="5887155"/>
            <a:ext cx="9555947" cy="818293"/>
          </a:xfrm>
          <a:prstGeom prst="rect">
            <a:avLst/>
          </a:prstGeom>
        </p:spPr>
        <p:txBody>
          <a:bodyPr anchor="t" rtlCol="false" tIns="0" lIns="0" bIns="0" rIns="0">
            <a:spAutoFit/>
          </a:bodyPr>
          <a:lstStyle/>
          <a:p>
            <a:pPr algn="l">
              <a:lnSpc>
                <a:spcPts val="2160"/>
              </a:lnSpc>
            </a:pPr>
            <a:r>
              <a:rPr lang="en-US" sz="1800" spc="-19">
                <a:solidFill>
                  <a:srgbClr val="000000"/>
                </a:solidFill>
                <a:latin typeface="IBM Plex Sans"/>
              </a:rPr>
              <a:t>A user story is a tool used in agile software development to capture the description of a software feature from an end-user perspective. The user story describes the type of user, what they want and why, A user </a:t>
            </a:r>
          </a:p>
          <a:p>
            <a:pPr algn="l">
              <a:lnSpc>
                <a:spcPts val="2523"/>
              </a:lnSpc>
            </a:pPr>
            <a:r>
              <a:rPr lang="en-US" sz="1802" spc="-19">
                <a:solidFill>
                  <a:srgbClr val="000000"/>
                </a:solidFill>
                <a:latin typeface="IBM Plex Sans"/>
              </a:rPr>
              <a:t>story helps to create a simplified description of a requirement. </a:t>
            </a:r>
          </a:p>
        </p:txBody>
      </p:sp>
      <p:sp>
        <p:nvSpPr>
          <p:cNvPr name="TextBox 6" id="6"/>
          <p:cNvSpPr txBox="true"/>
          <p:nvPr/>
        </p:nvSpPr>
        <p:spPr>
          <a:xfrm rot="0">
            <a:off x="929640" y="1491224"/>
            <a:ext cx="10387584" cy="3287182"/>
          </a:xfrm>
          <a:prstGeom prst="rect">
            <a:avLst/>
          </a:prstGeom>
        </p:spPr>
        <p:txBody>
          <a:bodyPr anchor="t" rtlCol="false" tIns="0" lIns="0" bIns="0" rIns="0">
            <a:spAutoFit/>
          </a:bodyPr>
          <a:lstStyle/>
          <a:p>
            <a:pPr algn="l">
              <a:lnSpc>
                <a:spcPts val="2160"/>
              </a:lnSpc>
            </a:pPr>
            <a:r>
              <a:rPr lang="en-US" sz="1800" spc="-19">
                <a:solidFill>
                  <a:srgbClr val="000000"/>
                </a:solidFill>
                <a:latin typeface="IBM Plex Sans"/>
              </a:rPr>
              <a:t>Caleb is a young man in his early 30’s who enjoys spending the weekends with his friends, he is looking to purchase the perfect vehicle that allows him to comfortably go on evening drives luxuriously and comfortably. He wants to go through a range of vehicles that match his needs. </a:t>
            </a:r>
            <a:r>
              <a:rPr lang="en-US" sz="1800" spc="-19">
                <a:solidFill>
                  <a:srgbClr val="000000"/>
                </a:solidFill>
                <a:latin typeface="IBM Plex Sans Bold"/>
              </a:rPr>
              <a:t>User Story 4 </a:t>
            </a:r>
            <a:r>
              <a:rPr lang="en-US" sz="1800" spc="-19">
                <a:solidFill>
                  <a:srgbClr val="000000"/>
                </a:solidFill>
                <a:latin typeface="IBM Plex Sans"/>
              </a:rPr>
              <a:t>As a sociable young man, I want to browse through an array of cars while being able to compare and contrast them. This way I can make the best possible choice that suits my needs while spending time with my friends. </a:t>
            </a:r>
            <a:r>
              <a:rPr lang="en-US" sz="1800" spc="-19">
                <a:solidFill>
                  <a:srgbClr val="000000"/>
                </a:solidFill>
                <a:latin typeface="IBM Plex Sans Bold"/>
              </a:rPr>
              <a:t>Feature 4 </a:t>
            </a:r>
            <a:r>
              <a:rPr lang="en-US" sz="1800" spc="-19">
                <a:solidFill>
                  <a:srgbClr val="000000"/>
                </a:solidFill>
                <a:latin typeface="IBM Plex Sans"/>
              </a:rPr>
              <a:t>The website will have a compare feature that allows customers to access and browse through a range of vehicles, compare vehicles with sufficient information to make a well informed decision on the vehicle they want to purchase.</a:t>
            </a:r>
          </a:p>
        </p:txBody>
      </p:sp>
      <p:sp>
        <p:nvSpPr>
          <p:cNvPr name="TextBox 7" id="7"/>
          <p:cNvSpPr txBox="true"/>
          <p:nvPr/>
        </p:nvSpPr>
        <p:spPr>
          <a:xfrm rot="0">
            <a:off x="929640" y="1176747"/>
            <a:ext cx="2087613" cy="308048"/>
          </a:xfrm>
          <a:prstGeom prst="rect">
            <a:avLst/>
          </a:prstGeom>
        </p:spPr>
        <p:txBody>
          <a:bodyPr anchor="t" rtlCol="false" tIns="0" lIns="0" bIns="0" rIns="0">
            <a:spAutoFit/>
          </a:bodyPr>
          <a:lstStyle/>
          <a:p>
            <a:pPr algn="l">
              <a:lnSpc>
                <a:spcPts val="2523"/>
              </a:lnSpc>
            </a:pPr>
            <a:r>
              <a:rPr lang="en-US" sz="1802" spc="-19">
                <a:solidFill>
                  <a:srgbClr val="000000"/>
                </a:solidFill>
                <a:latin typeface="IBM Plex Sans Bold"/>
              </a:rPr>
              <a:t>Customer Research 4</a:t>
            </a:r>
          </a:p>
        </p:txBody>
      </p:sp>
    </p:spTree>
  </p:cSld>
  <p:clrMapOvr>
    <a:masterClrMapping/>
  </p:clrMapOvr>
</p:sld>
</file>

<file path=ppt/slides/slide2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838200" y="1161288"/>
            <a:ext cx="10570464" cy="4524756"/>
          </a:xfrm>
          <a:custGeom>
            <a:avLst/>
            <a:gdLst/>
            <a:ahLst/>
            <a:cxnLst/>
            <a:rect r="r" b="b" t="t" l="l"/>
            <a:pathLst>
              <a:path h="4524756" w="10570464">
                <a:moveTo>
                  <a:pt x="0" y="0"/>
                </a:moveTo>
                <a:lnTo>
                  <a:pt x="10570464" y="0"/>
                </a:lnTo>
                <a:lnTo>
                  <a:pt x="10570464" y="4524756"/>
                </a:lnTo>
                <a:lnTo>
                  <a:pt x="0" y="452475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768601" y="5809993"/>
            <a:ext cx="10426189" cy="968245"/>
          </a:xfrm>
          <a:custGeom>
            <a:avLst/>
            <a:gdLst/>
            <a:ahLst/>
            <a:cxnLst/>
            <a:rect r="r" b="b" t="t" l="l"/>
            <a:pathLst>
              <a:path h="968245" w="10426189">
                <a:moveTo>
                  <a:pt x="0" y="0"/>
                </a:moveTo>
                <a:lnTo>
                  <a:pt x="10426189" y="0"/>
                </a:lnTo>
                <a:lnTo>
                  <a:pt x="10426189" y="968245"/>
                </a:lnTo>
                <a:lnTo>
                  <a:pt x="0" y="96824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4609843" y="220732"/>
            <a:ext cx="2971048" cy="721662"/>
          </a:xfrm>
          <a:prstGeom prst="rect">
            <a:avLst/>
          </a:prstGeom>
        </p:spPr>
        <p:txBody>
          <a:bodyPr anchor="t" rtlCol="false" tIns="0" lIns="0" bIns="0" rIns="0">
            <a:spAutoFit/>
          </a:bodyPr>
          <a:lstStyle/>
          <a:p>
            <a:pPr algn="l">
              <a:lnSpc>
                <a:spcPts val="6165"/>
              </a:lnSpc>
            </a:pPr>
            <a:r>
              <a:rPr lang="en-US" sz="4404" spc="26">
                <a:solidFill>
                  <a:srgbClr val="000000"/>
                </a:solidFill>
                <a:latin typeface="IBM Plex Sans"/>
              </a:rPr>
              <a:t>User Stories</a:t>
            </a:r>
          </a:p>
        </p:txBody>
      </p:sp>
      <p:sp>
        <p:nvSpPr>
          <p:cNvPr name="TextBox 5" id="5"/>
          <p:cNvSpPr txBox="true"/>
          <p:nvPr/>
        </p:nvSpPr>
        <p:spPr>
          <a:xfrm rot="0">
            <a:off x="929640" y="3136011"/>
            <a:ext cx="9754010" cy="2190207"/>
          </a:xfrm>
          <a:prstGeom prst="rect">
            <a:avLst/>
          </a:prstGeom>
        </p:spPr>
        <p:txBody>
          <a:bodyPr anchor="t" rtlCol="false" tIns="0" lIns="0" bIns="0" rIns="0">
            <a:spAutoFit/>
          </a:bodyPr>
          <a:lstStyle/>
          <a:p>
            <a:pPr algn="l">
              <a:lnSpc>
                <a:spcPts val="2160"/>
              </a:lnSpc>
            </a:pPr>
            <a:r>
              <a:rPr lang="en-US" sz="1800" spc="-19">
                <a:solidFill>
                  <a:srgbClr val="000000"/>
                </a:solidFill>
                <a:latin typeface="IBM Plex Sans Bold"/>
              </a:rPr>
              <a:t>User Story 5 </a:t>
            </a:r>
            <a:r>
              <a:rPr lang="en-US" sz="1800" spc="-19">
                <a:solidFill>
                  <a:srgbClr val="000000"/>
                </a:solidFill>
                <a:latin typeface="IBM Plex Sans"/>
              </a:rPr>
              <a:t>As a new car owner, I want to be able to get a proper view of my car choices online so I can make a well informed decision when I decide to make a purchase. </a:t>
            </a:r>
            <a:r>
              <a:rPr lang="en-US" sz="1800" spc="-19">
                <a:solidFill>
                  <a:srgbClr val="000000"/>
                </a:solidFill>
                <a:latin typeface="IBM Plex Sans Bold"/>
              </a:rPr>
              <a:t>Feature 5 </a:t>
            </a:r>
            <a:r>
              <a:rPr lang="en-US" sz="1800" spc="-19">
                <a:solidFill>
                  <a:srgbClr val="000000"/>
                </a:solidFill>
                <a:latin typeface="IBM Plex Sans"/>
                <a:ea typeface="IBM Plex Sans"/>
              </a:rPr>
              <a:t>There will be a 360°virtual show room feature for users to get a view of vehicles between vehicles before making a purchase. There will also be an option to speak with an amazon cars representative for more information on the cars that they may likely not find on the platform.</a:t>
            </a:r>
          </a:p>
        </p:txBody>
      </p:sp>
      <p:sp>
        <p:nvSpPr>
          <p:cNvPr name="TextBox 6" id="6"/>
          <p:cNvSpPr txBox="true"/>
          <p:nvPr/>
        </p:nvSpPr>
        <p:spPr>
          <a:xfrm rot="0">
            <a:off x="1158545" y="5887155"/>
            <a:ext cx="9555947" cy="818293"/>
          </a:xfrm>
          <a:prstGeom prst="rect">
            <a:avLst/>
          </a:prstGeom>
        </p:spPr>
        <p:txBody>
          <a:bodyPr anchor="t" rtlCol="false" tIns="0" lIns="0" bIns="0" rIns="0">
            <a:spAutoFit/>
          </a:bodyPr>
          <a:lstStyle/>
          <a:p>
            <a:pPr algn="l">
              <a:lnSpc>
                <a:spcPts val="2160"/>
              </a:lnSpc>
            </a:pPr>
            <a:r>
              <a:rPr lang="en-US" sz="1800" spc="-19">
                <a:solidFill>
                  <a:srgbClr val="000000"/>
                </a:solidFill>
                <a:latin typeface="IBM Plex Sans"/>
              </a:rPr>
              <a:t>A user story is a tool used in agile software development to capture the description of a software feature from an end-user perspective. The user story describes the type of user, what they want and why, A user </a:t>
            </a:r>
          </a:p>
          <a:p>
            <a:pPr algn="l">
              <a:lnSpc>
                <a:spcPts val="2523"/>
              </a:lnSpc>
            </a:pPr>
            <a:r>
              <a:rPr lang="en-US" sz="1802" spc="-19">
                <a:solidFill>
                  <a:srgbClr val="000000"/>
                </a:solidFill>
                <a:latin typeface="IBM Plex Sans"/>
              </a:rPr>
              <a:t>story helps to create a simplified description of a requirement. </a:t>
            </a:r>
          </a:p>
        </p:txBody>
      </p:sp>
      <p:sp>
        <p:nvSpPr>
          <p:cNvPr name="TextBox 7" id="7"/>
          <p:cNvSpPr txBox="true"/>
          <p:nvPr/>
        </p:nvSpPr>
        <p:spPr>
          <a:xfrm rot="0">
            <a:off x="929640" y="1489834"/>
            <a:ext cx="10264150" cy="1092546"/>
          </a:xfrm>
          <a:prstGeom prst="rect">
            <a:avLst/>
          </a:prstGeom>
        </p:spPr>
        <p:txBody>
          <a:bodyPr anchor="t" rtlCol="false" tIns="0" lIns="0" bIns="0" rIns="0">
            <a:spAutoFit/>
          </a:bodyPr>
          <a:lstStyle/>
          <a:p>
            <a:pPr algn="l">
              <a:lnSpc>
                <a:spcPts val="2160"/>
              </a:lnSpc>
            </a:pPr>
            <a:r>
              <a:rPr lang="en-US" sz="1800" spc="-19">
                <a:solidFill>
                  <a:srgbClr val="000000"/>
                </a:solidFill>
                <a:latin typeface="IBM Plex Sans"/>
              </a:rPr>
              <a:t>Madeline is a new Masters Graduate who wants to purchase her first car. She wants a trusted platforms that allows her to choose between vehicles in her budget and make comparisons before making a purchase. She also wants to be able to view the insides of the car along with all the car information and specifications make her perfect first choice.</a:t>
            </a:r>
          </a:p>
        </p:txBody>
      </p:sp>
      <p:sp>
        <p:nvSpPr>
          <p:cNvPr name="TextBox 8" id="8"/>
          <p:cNvSpPr txBox="true"/>
          <p:nvPr/>
        </p:nvSpPr>
        <p:spPr>
          <a:xfrm rot="0">
            <a:off x="929640" y="1176747"/>
            <a:ext cx="2087613" cy="308048"/>
          </a:xfrm>
          <a:prstGeom prst="rect">
            <a:avLst/>
          </a:prstGeom>
        </p:spPr>
        <p:txBody>
          <a:bodyPr anchor="t" rtlCol="false" tIns="0" lIns="0" bIns="0" rIns="0">
            <a:spAutoFit/>
          </a:bodyPr>
          <a:lstStyle/>
          <a:p>
            <a:pPr algn="l">
              <a:lnSpc>
                <a:spcPts val="2523"/>
              </a:lnSpc>
            </a:pPr>
            <a:r>
              <a:rPr lang="en-US" sz="1802" spc="-19">
                <a:solidFill>
                  <a:srgbClr val="000000"/>
                </a:solidFill>
                <a:latin typeface="IBM Plex Sans Bold"/>
              </a:rPr>
              <a:t>Customer Research 5</a:t>
            </a:r>
          </a:p>
        </p:txBody>
      </p:sp>
    </p:spTree>
  </p:cSld>
  <p:clrMapOvr>
    <a:masterClrMapping/>
  </p:clrMapOvr>
</p:sld>
</file>

<file path=ppt/slides/slide2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838200" y="1161288"/>
            <a:ext cx="10570464" cy="4524756"/>
          </a:xfrm>
          <a:custGeom>
            <a:avLst/>
            <a:gdLst/>
            <a:ahLst/>
            <a:cxnLst/>
            <a:rect r="r" b="b" t="t" l="l"/>
            <a:pathLst>
              <a:path h="4524756" w="10570464">
                <a:moveTo>
                  <a:pt x="0" y="0"/>
                </a:moveTo>
                <a:lnTo>
                  <a:pt x="10570464" y="0"/>
                </a:lnTo>
                <a:lnTo>
                  <a:pt x="10570464" y="4524756"/>
                </a:lnTo>
                <a:lnTo>
                  <a:pt x="0" y="452475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768601" y="5809993"/>
            <a:ext cx="10426189" cy="968245"/>
          </a:xfrm>
          <a:custGeom>
            <a:avLst/>
            <a:gdLst/>
            <a:ahLst/>
            <a:cxnLst/>
            <a:rect r="r" b="b" t="t" l="l"/>
            <a:pathLst>
              <a:path h="968245" w="10426189">
                <a:moveTo>
                  <a:pt x="0" y="0"/>
                </a:moveTo>
                <a:lnTo>
                  <a:pt x="10426189" y="0"/>
                </a:lnTo>
                <a:lnTo>
                  <a:pt x="10426189" y="968245"/>
                </a:lnTo>
                <a:lnTo>
                  <a:pt x="0" y="96824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4609843" y="220732"/>
            <a:ext cx="2971048" cy="721662"/>
          </a:xfrm>
          <a:prstGeom prst="rect">
            <a:avLst/>
          </a:prstGeom>
        </p:spPr>
        <p:txBody>
          <a:bodyPr anchor="t" rtlCol="false" tIns="0" lIns="0" bIns="0" rIns="0">
            <a:spAutoFit/>
          </a:bodyPr>
          <a:lstStyle/>
          <a:p>
            <a:pPr algn="l">
              <a:lnSpc>
                <a:spcPts val="6165"/>
              </a:lnSpc>
            </a:pPr>
            <a:r>
              <a:rPr lang="en-US" sz="4404" spc="26">
                <a:solidFill>
                  <a:srgbClr val="000000"/>
                </a:solidFill>
                <a:latin typeface="IBM Plex Sans"/>
              </a:rPr>
              <a:t>User Stories</a:t>
            </a:r>
          </a:p>
        </p:txBody>
      </p:sp>
      <p:sp>
        <p:nvSpPr>
          <p:cNvPr name="TextBox 5" id="5"/>
          <p:cNvSpPr txBox="true"/>
          <p:nvPr/>
        </p:nvSpPr>
        <p:spPr>
          <a:xfrm rot="0">
            <a:off x="1158545" y="5887155"/>
            <a:ext cx="9555947" cy="818293"/>
          </a:xfrm>
          <a:prstGeom prst="rect">
            <a:avLst/>
          </a:prstGeom>
        </p:spPr>
        <p:txBody>
          <a:bodyPr anchor="t" rtlCol="false" tIns="0" lIns="0" bIns="0" rIns="0">
            <a:spAutoFit/>
          </a:bodyPr>
          <a:lstStyle/>
          <a:p>
            <a:pPr algn="l">
              <a:lnSpc>
                <a:spcPts val="2160"/>
              </a:lnSpc>
            </a:pPr>
            <a:r>
              <a:rPr lang="en-US" sz="1800" spc="-19">
                <a:solidFill>
                  <a:srgbClr val="000000"/>
                </a:solidFill>
                <a:latin typeface="IBM Plex Sans"/>
              </a:rPr>
              <a:t>A user story is a tool used in agile software development to capture the description of a software feature from an end-user perspective. The user story describes the type of user, what they want and why, A user </a:t>
            </a:r>
          </a:p>
          <a:p>
            <a:pPr algn="l">
              <a:lnSpc>
                <a:spcPts val="2523"/>
              </a:lnSpc>
            </a:pPr>
            <a:r>
              <a:rPr lang="en-US" sz="1802" spc="-19">
                <a:solidFill>
                  <a:srgbClr val="000000"/>
                </a:solidFill>
                <a:latin typeface="IBM Plex Sans"/>
              </a:rPr>
              <a:t>story helps to create a simplified description of a requirement. </a:t>
            </a:r>
          </a:p>
        </p:txBody>
      </p:sp>
      <p:sp>
        <p:nvSpPr>
          <p:cNvPr name="TextBox 6" id="6"/>
          <p:cNvSpPr txBox="true"/>
          <p:nvPr/>
        </p:nvSpPr>
        <p:spPr>
          <a:xfrm rot="0">
            <a:off x="929640" y="1489834"/>
            <a:ext cx="10437428" cy="3836384"/>
          </a:xfrm>
          <a:prstGeom prst="rect">
            <a:avLst/>
          </a:prstGeom>
        </p:spPr>
        <p:txBody>
          <a:bodyPr anchor="t" rtlCol="false" tIns="0" lIns="0" bIns="0" rIns="0">
            <a:spAutoFit/>
          </a:bodyPr>
          <a:lstStyle/>
          <a:p>
            <a:pPr algn="l">
              <a:lnSpc>
                <a:spcPts val="2160"/>
              </a:lnSpc>
            </a:pPr>
            <a:r>
              <a:rPr lang="en-US" sz="1800" spc="-19">
                <a:solidFill>
                  <a:srgbClr val="000000"/>
                </a:solidFill>
                <a:latin typeface="IBM Plex Sans"/>
              </a:rPr>
              <a:t>David is an Uber driver that experiences lo fuel very often during his trips. He is looking to purchase a vehicle that is fuel efficient and comfortable to transport his passengers to their respective destinations. On too many occasions he has had to disappoint his customers due to being late, interrupted trips to buy fuel or not being able to complete trips. He wants to be able to run his business smoothly.</a:t>
            </a:r>
          </a:p>
          <a:p>
            <a:pPr algn="l">
              <a:lnSpc>
                <a:spcPts val="2523"/>
              </a:lnSpc>
            </a:pPr>
            <a:r>
              <a:rPr lang="en-US" sz="1802" spc="-19">
                <a:solidFill>
                  <a:srgbClr val="000000"/>
                </a:solidFill>
                <a:latin typeface="IBM Plex Sans Bold"/>
              </a:rPr>
              <a:t>User Story 6</a:t>
            </a:r>
          </a:p>
          <a:p>
            <a:pPr algn="l">
              <a:lnSpc>
                <a:spcPts val="2160"/>
              </a:lnSpc>
            </a:pPr>
            <a:r>
              <a:rPr lang="en-US" sz="1800" spc="-19">
                <a:solidFill>
                  <a:srgbClr val="000000"/>
                </a:solidFill>
                <a:latin typeface="IBM Plex Sans"/>
              </a:rPr>
              <a:t>As a taxi driver, I want to purchase a car that is fuel efficient. This would help me transport as much customers as possible to their various destinations without interruptive gas station visits. </a:t>
            </a:r>
            <a:r>
              <a:rPr lang="en-US" sz="1800" spc="-19">
                <a:solidFill>
                  <a:srgbClr val="000000"/>
                </a:solidFill>
                <a:latin typeface="IBM Plex Sans Bold"/>
              </a:rPr>
              <a:t>Feature 6 </a:t>
            </a:r>
            <a:r>
              <a:rPr lang="en-US" sz="1800" spc="-19">
                <a:solidFill>
                  <a:srgbClr val="000000"/>
                </a:solidFill>
                <a:latin typeface="IBM Plex Sans"/>
              </a:rPr>
              <a:t>On the website, each vehicle’s information page will display Fuel Efficiency Ratings (FEV), to let the customer know how much fuel the vehicle consumes over a period of time. It will also display the quantity of gas the vehicle would need. There would also be a section that compares and contrasts each vehicles fuel consumption level.</a:t>
            </a:r>
          </a:p>
        </p:txBody>
      </p:sp>
      <p:sp>
        <p:nvSpPr>
          <p:cNvPr name="TextBox 7" id="7"/>
          <p:cNvSpPr txBox="true"/>
          <p:nvPr/>
        </p:nvSpPr>
        <p:spPr>
          <a:xfrm rot="0">
            <a:off x="929640" y="1176747"/>
            <a:ext cx="2087613" cy="308048"/>
          </a:xfrm>
          <a:prstGeom prst="rect">
            <a:avLst/>
          </a:prstGeom>
        </p:spPr>
        <p:txBody>
          <a:bodyPr anchor="t" rtlCol="false" tIns="0" lIns="0" bIns="0" rIns="0">
            <a:spAutoFit/>
          </a:bodyPr>
          <a:lstStyle/>
          <a:p>
            <a:pPr algn="l">
              <a:lnSpc>
                <a:spcPts val="2523"/>
              </a:lnSpc>
            </a:pPr>
            <a:r>
              <a:rPr lang="en-US" sz="1802" spc="-19">
                <a:solidFill>
                  <a:srgbClr val="000000"/>
                </a:solidFill>
                <a:latin typeface="IBM Plex Sans Bold"/>
              </a:rPr>
              <a:t>Customer Research 6</a:t>
            </a:r>
          </a:p>
        </p:txBody>
      </p:sp>
    </p:spTree>
  </p:cSld>
  <p:clrMapOvr>
    <a:masterClrMapping/>
  </p:clrMapOvr>
</p:sld>
</file>

<file path=ppt/slides/slide2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435835" y="1271140"/>
            <a:ext cx="10971552" cy="5650354"/>
          </a:xfrm>
          <a:custGeom>
            <a:avLst/>
            <a:gdLst/>
            <a:ahLst/>
            <a:cxnLst/>
            <a:rect r="r" b="b" t="t" l="l"/>
            <a:pathLst>
              <a:path h="5650354" w="10971552">
                <a:moveTo>
                  <a:pt x="0" y="0"/>
                </a:moveTo>
                <a:lnTo>
                  <a:pt x="10971553" y="0"/>
                </a:lnTo>
                <a:lnTo>
                  <a:pt x="10971553" y="5650354"/>
                </a:lnTo>
                <a:lnTo>
                  <a:pt x="0" y="565035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6400800" y="5279136"/>
            <a:ext cx="4474464" cy="1524000"/>
          </a:xfrm>
          <a:custGeom>
            <a:avLst/>
            <a:gdLst/>
            <a:ahLst/>
            <a:cxnLst/>
            <a:rect r="r" b="b" t="t" l="l"/>
            <a:pathLst>
              <a:path h="1524000" w="4474464">
                <a:moveTo>
                  <a:pt x="0" y="0"/>
                </a:moveTo>
                <a:lnTo>
                  <a:pt x="4474464" y="0"/>
                </a:lnTo>
                <a:lnTo>
                  <a:pt x="4474464" y="1524000"/>
                </a:lnTo>
                <a:lnTo>
                  <a:pt x="0" y="1524000"/>
                </a:lnTo>
                <a:lnTo>
                  <a:pt x="0" y="0"/>
                </a:lnTo>
                <a:close/>
              </a:path>
            </a:pathLst>
          </a:custGeom>
          <a:blipFill>
            <a:blip r:embed="rId4"/>
            <a:stretch>
              <a:fillRect l="0" t="0" r="0" b="0"/>
            </a:stretch>
          </a:blipFill>
        </p:spPr>
      </p:sp>
      <p:sp>
        <p:nvSpPr>
          <p:cNvPr name="TextBox 4" id="4"/>
          <p:cNvSpPr txBox="true"/>
          <p:nvPr/>
        </p:nvSpPr>
        <p:spPr>
          <a:xfrm rot="0">
            <a:off x="929640" y="1027690"/>
            <a:ext cx="7802347" cy="350187"/>
          </a:xfrm>
          <a:prstGeom prst="rect">
            <a:avLst/>
          </a:prstGeom>
        </p:spPr>
        <p:txBody>
          <a:bodyPr anchor="t" rtlCol="false" tIns="0" lIns="0" bIns="0" rIns="0">
            <a:spAutoFit/>
          </a:bodyPr>
          <a:lstStyle/>
          <a:p>
            <a:pPr algn="l">
              <a:lnSpc>
                <a:spcPts val="2202"/>
              </a:lnSpc>
            </a:pPr>
            <a:r>
              <a:rPr lang="en-US" sz="4404" spc="26">
                <a:solidFill>
                  <a:srgbClr val="000000"/>
                </a:solidFill>
                <a:latin typeface="IBM Plex Sans"/>
              </a:rPr>
              <a:t>MSCW Framework on Features</a:t>
            </a:r>
          </a:p>
        </p:txBody>
      </p:sp>
      <p:sp>
        <p:nvSpPr>
          <p:cNvPr name="TextBox 5" id="5"/>
          <p:cNvSpPr txBox="true"/>
          <p:nvPr/>
        </p:nvSpPr>
        <p:spPr>
          <a:xfrm rot="0">
            <a:off x="5234054" y="1441352"/>
            <a:ext cx="3742715" cy="294589"/>
          </a:xfrm>
          <a:prstGeom prst="rect">
            <a:avLst/>
          </a:prstGeom>
        </p:spPr>
        <p:txBody>
          <a:bodyPr anchor="t" rtlCol="false" tIns="0" lIns="0" bIns="0" rIns="0">
            <a:spAutoFit/>
          </a:bodyPr>
          <a:lstStyle/>
          <a:p>
            <a:pPr algn="l">
              <a:lnSpc>
                <a:spcPts val="2759"/>
              </a:lnSpc>
            </a:pPr>
            <a:r>
              <a:rPr lang="en-US" sz="1103" spc="-12">
                <a:solidFill>
                  <a:srgbClr val="FFFFFF"/>
                </a:solidFill>
                <a:latin typeface="IBM Plex Sans Condensed Bold"/>
              </a:rPr>
              <a:t>Car Search/Filters, Car Comparison, Payment Plan, Car Insurance</a:t>
            </a:r>
          </a:p>
        </p:txBody>
      </p:sp>
      <p:sp>
        <p:nvSpPr>
          <p:cNvPr name="TextBox 6" id="6"/>
          <p:cNvSpPr txBox="true"/>
          <p:nvPr/>
        </p:nvSpPr>
        <p:spPr>
          <a:xfrm rot="0">
            <a:off x="708050" y="5439232"/>
            <a:ext cx="4603547" cy="1398575"/>
          </a:xfrm>
          <a:prstGeom prst="rect">
            <a:avLst/>
          </a:prstGeom>
        </p:spPr>
        <p:txBody>
          <a:bodyPr anchor="t" rtlCol="false" tIns="0" lIns="0" bIns="0" rIns="0">
            <a:spAutoFit/>
          </a:bodyPr>
          <a:lstStyle/>
          <a:p>
            <a:pPr algn="l">
              <a:lnSpc>
                <a:spcPts val="2161"/>
              </a:lnSpc>
            </a:pPr>
            <a:r>
              <a:rPr lang="en-US" sz="1800">
                <a:solidFill>
                  <a:srgbClr val="000000"/>
                </a:solidFill>
                <a:latin typeface="Calibri (MS)"/>
              </a:rPr>
              <a:t>This framework gives a clear preview of the hierarchy by which the product features are classified and explains the purpose behind each part of the MSCW framework with regards to the product features. </a:t>
            </a:r>
          </a:p>
        </p:txBody>
      </p:sp>
      <p:sp>
        <p:nvSpPr>
          <p:cNvPr name="TextBox 7" id="7"/>
          <p:cNvSpPr txBox="true"/>
          <p:nvPr/>
        </p:nvSpPr>
        <p:spPr>
          <a:xfrm rot="0">
            <a:off x="1424683" y="4667593"/>
            <a:ext cx="532962" cy="233629"/>
          </a:xfrm>
          <a:prstGeom prst="rect">
            <a:avLst/>
          </a:prstGeom>
        </p:spPr>
        <p:txBody>
          <a:bodyPr anchor="t" rtlCol="false" tIns="0" lIns="0" bIns="0" rIns="0">
            <a:spAutoFit/>
          </a:bodyPr>
          <a:lstStyle/>
          <a:p>
            <a:pPr algn="l">
              <a:lnSpc>
                <a:spcPts val="1965"/>
              </a:lnSpc>
            </a:pPr>
            <a:r>
              <a:rPr lang="en-US" sz="1403" spc="-15">
                <a:solidFill>
                  <a:srgbClr val="FFFFFF"/>
                </a:solidFill>
                <a:latin typeface="IBM Plex Sans Condensed Bold"/>
              </a:rPr>
              <a:t>WON’T</a:t>
            </a:r>
          </a:p>
        </p:txBody>
      </p:sp>
      <p:sp>
        <p:nvSpPr>
          <p:cNvPr name="TextBox 8" id="8"/>
          <p:cNvSpPr txBox="true"/>
          <p:nvPr/>
        </p:nvSpPr>
        <p:spPr>
          <a:xfrm rot="0">
            <a:off x="1470022" y="1760058"/>
            <a:ext cx="482146" cy="233629"/>
          </a:xfrm>
          <a:prstGeom prst="rect">
            <a:avLst/>
          </a:prstGeom>
        </p:spPr>
        <p:txBody>
          <a:bodyPr anchor="t" rtlCol="false" tIns="0" lIns="0" bIns="0" rIns="0">
            <a:spAutoFit/>
          </a:bodyPr>
          <a:lstStyle/>
          <a:p>
            <a:pPr algn="l">
              <a:lnSpc>
                <a:spcPts val="1965"/>
              </a:lnSpc>
            </a:pPr>
            <a:r>
              <a:rPr lang="en-US" sz="1403" spc="-15">
                <a:solidFill>
                  <a:srgbClr val="FFFFFF"/>
                </a:solidFill>
                <a:latin typeface="IBM Plex Sans Condensed Bold"/>
              </a:rPr>
              <a:t>MUST </a:t>
            </a:r>
          </a:p>
        </p:txBody>
      </p:sp>
      <p:sp>
        <p:nvSpPr>
          <p:cNvPr name="TextBox 9" id="9"/>
          <p:cNvSpPr txBox="true"/>
          <p:nvPr/>
        </p:nvSpPr>
        <p:spPr>
          <a:xfrm rot="0">
            <a:off x="1380106" y="2729322"/>
            <a:ext cx="660092" cy="233629"/>
          </a:xfrm>
          <a:prstGeom prst="rect">
            <a:avLst/>
          </a:prstGeom>
        </p:spPr>
        <p:txBody>
          <a:bodyPr anchor="t" rtlCol="false" tIns="0" lIns="0" bIns="0" rIns="0">
            <a:spAutoFit/>
          </a:bodyPr>
          <a:lstStyle/>
          <a:p>
            <a:pPr algn="l">
              <a:lnSpc>
                <a:spcPts val="1965"/>
              </a:lnSpc>
            </a:pPr>
            <a:r>
              <a:rPr lang="en-US" sz="1403" spc="-15">
                <a:solidFill>
                  <a:srgbClr val="FFFFFF"/>
                </a:solidFill>
                <a:latin typeface="IBM Plex Sans Condensed Bold"/>
              </a:rPr>
              <a:t>SHOULD </a:t>
            </a:r>
          </a:p>
        </p:txBody>
      </p:sp>
      <p:sp>
        <p:nvSpPr>
          <p:cNvPr name="TextBox 10" id="10"/>
          <p:cNvSpPr txBox="true"/>
          <p:nvPr/>
        </p:nvSpPr>
        <p:spPr>
          <a:xfrm rot="0">
            <a:off x="6058786" y="3465347"/>
            <a:ext cx="2128361" cy="208864"/>
          </a:xfrm>
          <a:prstGeom prst="rect">
            <a:avLst/>
          </a:prstGeom>
        </p:spPr>
        <p:txBody>
          <a:bodyPr anchor="t" rtlCol="false" tIns="0" lIns="0" bIns="0" rIns="0">
            <a:spAutoFit/>
          </a:bodyPr>
          <a:lstStyle/>
          <a:p>
            <a:pPr algn="l">
              <a:lnSpc>
                <a:spcPts val="1545"/>
              </a:lnSpc>
            </a:pPr>
            <a:r>
              <a:rPr lang="en-US" sz="1103">
                <a:solidFill>
                  <a:srgbClr val="000000"/>
                </a:solidFill>
                <a:latin typeface="Calibri (MS)"/>
              </a:rPr>
              <a:t>Similar Cars, Chat Feature, Test Drive </a:t>
            </a:r>
          </a:p>
        </p:txBody>
      </p:sp>
      <p:sp>
        <p:nvSpPr>
          <p:cNvPr name="TextBox 11" id="11"/>
          <p:cNvSpPr txBox="true"/>
          <p:nvPr/>
        </p:nvSpPr>
        <p:spPr>
          <a:xfrm rot="0">
            <a:off x="6019162" y="4434611"/>
            <a:ext cx="2205333" cy="208864"/>
          </a:xfrm>
          <a:prstGeom prst="rect">
            <a:avLst/>
          </a:prstGeom>
        </p:spPr>
        <p:txBody>
          <a:bodyPr anchor="t" rtlCol="false" tIns="0" lIns="0" bIns="0" rIns="0">
            <a:spAutoFit/>
          </a:bodyPr>
          <a:lstStyle/>
          <a:p>
            <a:pPr algn="l">
              <a:lnSpc>
                <a:spcPts val="1545"/>
              </a:lnSpc>
            </a:pPr>
            <a:r>
              <a:rPr lang="en-US" sz="1103">
                <a:solidFill>
                  <a:srgbClr val="000000"/>
                </a:solidFill>
                <a:latin typeface="Calibri (MS)"/>
              </a:rPr>
              <a:t>Customer Referrals, Purchase Reviews </a:t>
            </a:r>
          </a:p>
        </p:txBody>
      </p:sp>
      <p:sp>
        <p:nvSpPr>
          <p:cNvPr name="TextBox 12" id="12"/>
          <p:cNvSpPr txBox="true"/>
          <p:nvPr/>
        </p:nvSpPr>
        <p:spPr>
          <a:xfrm rot="0">
            <a:off x="5070986" y="2496083"/>
            <a:ext cx="4101370" cy="208864"/>
          </a:xfrm>
          <a:prstGeom prst="rect">
            <a:avLst/>
          </a:prstGeom>
        </p:spPr>
        <p:txBody>
          <a:bodyPr anchor="t" rtlCol="false" tIns="0" lIns="0" bIns="0" rIns="0">
            <a:spAutoFit/>
          </a:bodyPr>
          <a:lstStyle/>
          <a:p>
            <a:pPr algn="l">
              <a:lnSpc>
                <a:spcPts val="1545"/>
              </a:lnSpc>
            </a:pPr>
            <a:r>
              <a:rPr lang="en-US" sz="1103">
                <a:solidFill>
                  <a:srgbClr val="000000"/>
                </a:solidFill>
                <a:latin typeface="Calibri (MS)"/>
              </a:rPr>
              <a:t>Car Representative, Car Hire, Virtual Showroom, Customer membership </a:t>
            </a:r>
          </a:p>
        </p:txBody>
      </p:sp>
      <p:sp>
        <p:nvSpPr>
          <p:cNvPr name="TextBox 13" id="13"/>
          <p:cNvSpPr txBox="true"/>
          <p:nvPr/>
        </p:nvSpPr>
        <p:spPr>
          <a:xfrm rot="0">
            <a:off x="1431922" y="3698081"/>
            <a:ext cx="556736" cy="233982"/>
          </a:xfrm>
          <a:prstGeom prst="rect">
            <a:avLst/>
          </a:prstGeom>
        </p:spPr>
        <p:txBody>
          <a:bodyPr anchor="t" rtlCol="false" tIns="0" lIns="0" bIns="0" rIns="0">
            <a:spAutoFit/>
          </a:bodyPr>
          <a:lstStyle/>
          <a:p>
            <a:pPr algn="l">
              <a:lnSpc>
                <a:spcPts val="1968"/>
              </a:lnSpc>
            </a:pPr>
            <a:r>
              <a:rPr lang="en-US" sz="1406" spc="-15">
                <a:solidFill>
                  <a:srgbClr val="FFFFFF"/>
                </a:solidFill>
                <a:latin typeface="IBM Plex Sans Condensed Bold"/>
              </a:rPr>
              <a:t>COULD </a:t>
            </a:r>
          </a:p>
        </p:txBody>
      </p:sp>
    </p:spTree>
  </p:cSld>
  <p:clrMapOvr>
    <a:masterClrMapping/>
  </p:clrMapOvr>
</p:sld>
</file>

<file path=ppt/slides/slide2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5031467" y="3039142"/>
            <a:ext cx="309410" cy="288760"/>
          </a:xfrm>
          <a:custGeom>
            <a:avLst/>
            <a:gdLst/>
            <a:ahLst/>
            <a:cxnLst/>
            <a:rect r="r" b="b" t="t" l="l"/>
            <a:pathLst>
              <a:path h="288760" w="309410">
                <a:moveTo>
                  <a:pt x="0" y="0"/>
                </a:moveTo>
                <a:lnTo>
                  <a:pt x="309410" y="0"/>
                </a:lnTo>
                <a:lnTo>
                  <a:pt x="309410" y="288760"/>
                </a:lnTo>
                <a:lnTo>
                  <a:pt x="0" y="28876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14300" y="0"/>
            <a:ext cx="11984736" cy="6818376"/>
          </a:xfrm>
          <a:custGeom>
            <a:avLst/>
            <a:gdLst/>
            <a:ahLst/>
            <a:cxnLst/>
            <a:rect r="r" b="b" t="t" l="l"/>
            <a:pathLst>
              <a:path h="6818376" w="11984736">
                <a:moveTo>
                  <a:pt x="0" y="0"/>
                </a:moveTo>
                <a:lnTo>
                  <a:pt x="11984736" y="0"/>
                </a:lnTo>
                <a:lnTo>
                  <a:pt x="11984736" y="6818376"/>
                </a:lnTo>
                <a:lnTo>
                  <a:pt x="0" y="6818376"/>
                </a:lnTo>
                <a:lnTo>
                  <a:pt x="0" y="0"/>
                </a:lnTo>
                <a:close/>
              </a:path>
            </a:pathLst>
          </a:custGeom>
          <a:blipFill>
            <a:blip r:embed="rId4"/>
            <a:stretch>
              <a:fillRect l="0" t="-2905" r="0" b="0"/>
            </a:stretch>
          </a:blipFill>
        </p:spPr>
      </p:sp>
    </p:spTree>
  </p:cSld>
  <p:clrMapOvr>
    <a:masterClrMapping/>
  </p:clrMapOvr>
</p:sld>
</file>

<file path=ppt/slides/slide2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461516" y="5359908"/>
            <a:ext cx="9663684" cy="923544"/>
          </a:xfrm>
          <a:custGeom>
            <a:avLst/>
            <a:gdLst/>
            <a:ahLst/>
            <a:cxnLst/>
            <a:rect r="r" b="b" t="t" l="l"/>
            <a:pathLst>
              <a:path h="923544" w="9663684">
                <a:moveTo>
                  <a:pt x="0" y="0"/>
                </a:moveTo>
                <a:lnTo>
                  <a:pt x="9663684" y="0"/>
                </a:lnTo>
                <a:lnTo>
                  <a:pt x="9663684" y="923544"/>
                </a:lnTo>
                <a:lnTo>
                  <a:pt x="0" y="92354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3188713" y="2135629"/>
            <a:ext cx="5814565" cy="2713225"/>
          </a:xfrm>
          <a:custGeom>
            <a:avLst/>
            <a:gdLst/>
            <a:ahLst/>
            <a:cxnLst/>
            <a:rect r="r" b="b" t="t" l="l"/>
            <a:pathLst>
              <a:path h="2713225" w="5814565">
                <a:moveTo>
                  <a:pt x="0" y="0"/>
                </a:moveTo>
                <a:lnTo>
                  <a:pt x="5814565" y="0"/>
                </a:lnTo>
                <a:lnTo>
                  <a:pt x="5814565" y="2713225"/>
                </a:lnTo>
                <a:lnTo>
                  <a:pt x="0" y="271322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1748914" y="656215"/>
            <a:ext cx="8690524" cy="721662"/>
          </a:xfrm>
          <a:prstGeom prst="rect">
            <a:avLst/>
          </a:prstGeom>
        </p:spPr>
        <p:txBody>
          <a:bodyPr anchor="t" rtlCol="false" tIns="0" lIns="0" bIns="0" rIns="0">
            <a:spAutoFit/>
          </a:bodyPr>
          <a:lstStyle/>
          <a:p>
            <a:pPr algn="l">
              <a:lnSpc>
                <a:spcPts val="6165"/>
              </a:lnSpc>
            </a:pPr>
            <a:r>
              <a:rPr lang="en-US" sz="4404" spc="26">
                <a:solidFill>
                  <a:srgbClr val="000000"/>
                </a:solidFill>
                <a:latin typeface="IBM Plex Sans"/>
              </a:rPr>
              <a:t>Effort Estimation using T Shirt Size</a:t>
            </a:r>
          </a:p>
        </p:txBody>
      </p:sp>
      <p:sp>
        <p:nvSpPr>
          <p:cNvPr name="TextBox 5" id="5"/>
          <p:cNvSpPr txBox="true"/>
          <p:nvPr/>
        </p:nvSpPr>
        <p:spPr>
          <a:xfrm rot="0">
            <a:off x="4541520" y="2232155"/>
            <a:ext cx="3109351" cy="301342"/>
          </a:xfrm>
          <a:prstGeom prst="rect">
            <a:avLst/>
          </a:prstGeom>
        </p:spPr>
        <p:txBody>
          <a:bodyPr anchor="t" rtlCol="false" tIns="0" lIns="0" bIns="0" rIns="0">
            <a:spAutoFit/>
          </a:bodyPr>
          <a:lstStyle/>
          <a:p>
            <a:pPr algn="l">
              <a:lnSpc>
                <a:spcPts val="2523"/>
              </a:lnSpc>
            </a:pPr>
            <a:r>
              <a:rPr lang="en-US" sz="1802" spc="-19">
                <a:solidFill>
                  <a:srgbClr val="000000"/>
                </a:solidFill>
                <a:latin typeface="IBM Plex Sans Condensed Bold"/>
              </a:rPr>
              <a:t>Estimating Effort with the T-Shirt</a:t>
            </a:r>
          </a:p>
        </p:txBody>
      </p:sp>
      <p:sp>
        <p:nvSpPr>
          <p:cNvPr name="TextBox 6" id="6"/>
          <p:cNvSpPr txBox="true"/>
          <p:nvPr/>
        </p:nvSpPr>
        <p:spPr>
          <a:xfrm rot="0">
            <a:off x="1553213" y="5354555"/>
            <a:ext cx="9451467" cy="888311"/>
          </a:xfrm>
          <a:prstGeom prst="rect">
            <a:avLst/>
          </a:prstGeom>
        </p:spPr>
        <p:txBody>
          <a:bodyPr anchor="t" rtlCol="false" tIns="0" lIns="0" bIns="0" rIns="0">
            <a:spAutoFit/>
          </a:bodyPr>
          <a:lstStyle/>
          <a:p>
            <a:pPr algn="l">
              <a:lnSpc>
                <a:spcPts val="2523"/>
              </a:lnSpc>
            </a:pPr>
            <a:r>
              <a:rPr lang="en-US" sz="1802">
                <a:solidFill>
                  <a:srgbClr val="000000"/>
                </a:solidFill>
                <a:latin typeface="Calibri (MS)"/>
              </a:rPr>
              <a:t>The T-shirt framework is a product management estimation and capacity planning tool that helps you </a:t>
            </a:r>
          </a:p>
          <a:p>
            <a:pPr algn="l">
              <a:lnSpc>
                <a:spcPts val="2160"/>
              </a:lnSpc>
            </a:pPr>
            <a:r>
              <a:rPr lang="en-US" sz="1800">
                <a:solidFill>
                  <a:srgbClr val="000000"/>
                </a:solidFill>
                <a:latin typeface="Calibri (MS)"/>
              </a:rPr>
              <a:t>track how much time or effort an initiative will take. This framework is used by selecting shirt sizes and deciding what each size represents. </a:t>
            </a:r>
          </a:p>
        </p:txBody>
      </p:sp>
      <p:sp>
        <p:nvSpPr>
          <p:cNvPr name="TextBox 7" id="7"/>
          <p:cNvSpPr txBox="true"/>
          <p:nvPr/>
        </p:nvSpPr>
        <p:spPr>
          <a:xfrm rot="0">
            <a:off x="3343399" y="2507104"/>
            <a:ext cx="5517566" cy="1672847"/>
          </a:xfrm>
          <a:prstGeom prst="rect">
            <a:avLst/>
          </a:prstGeom>
        </p:spPr>
        <p:txBody>
          <a:bodyPr anchor="t" rtlCol="false" tIns="0" lIns="0" bIns="0" rIns="0">
            <a:spAutoFit/>
          </a:bodyPr>
          <a:lstStyle/>
          <a:p>
            <a:pPr algn="l">
              <a:lnSpc>
                <a:spcPts val="2160"/>
              </a:lnSpc>
            </a:pPr>
            <a:r>
              <a:rPr lang="en-US" sz="1800">
                <a:solidFill>
                  <a:srgbClr val="000000"/>
                </a:solidFill>
                <a:latin typeface="Calibri (MS) Bold"/>
              </a:rPr>
              <a:t>XL</a:t>
            </a:r>
            <a:r>
              <a:rPr lang="en-US" sz="1800">
                <a:solidFill>
                  <a:srgbClr val="000000"/>
                </a:solidFill>
                <a:latin typeface="Calibri (MS)"/>
              </a:rPr>
              <a:t>–Virtual Showroom, Chat Feature. </a:t>
            </a:r>
            <a:r>
              <a:rPr lang="en-US" sz="1800">
                <a:solidFill>
                  <a:srgbClr val="000000"/>
                </a:solidFill>
                <a:latin typeface="Calibri (MS) Bold"/>
              </a:rPr>
              <a:t>L</a:t>
            </a:r>
            <a:r>
              <a:rPr lang="en-US" sz="1800">
                <a:solidFill>
                  <a:srgbClr val="000000"/>
                </a:solidFill>
                <a:latin typeface="Calibri (MS)"/>
              </a:rPr>
              <a:t>–Car Search/Filter, Car Comparison, Similar Cars, Test Drive. </a:t>
            </a:r>
            <a:r>
              <a:rPr lang="en-US" sz="1800">
                <a:solidFill>
                  <a:srgbClr val="000000"/>
                </a:solidFill>
                <a:latin typeface="Calibri (MS) Bold"/>
              </a:rPr>
              <a:t>M</a:t>
            </a:r>
            <a:r>
              <a:rPr lang="en-US" sz="1800">
                <a:solidFill>
                  <a:srgbClr val="000000"/>
                </a:solidFill>
                <a:latin typeface="Calibri (MS)"/>
              </a:rPr>
              <a:t>–Payment Plan, Car Insurance, Customer Membership. </a:t>
            </a:r>
            <a:r>
              <a:rPr lang="en-US" sz="1800">
                <a:solidFill>
                  <a:srgbClr val="000000"/>
                </a:solidFill>
                <a:latin typeface="Calibri (MS) Bold"/>
              </a:rPr>
              <a:t>S</a:t>
            </a:r>
            <a:r>
              <a:rPr lang="en-US" sz="1800">
                <a:solidFill>
                  <a:srgbClr val="000000"/>
                </a:solidFill>
                <a:latin typeface="Calibri (MS)"/>
              </a:rPr>
              <a:t>–Representative, Customer Referrals, Customer Reviews, Car Hire.</a:t>
            </a:r>
          </a:p>
        </p:txBody>
      </p:sp>
    </p:spTree>
  </p:cSld>
  <p:clrMapOvr>
    <a:masterClrMapping/>
  </p:clrMapOvr>
</p:sld>
</file>

<file path=ppt/slides/slide2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318516" y="5708904"/>
            <a:ext cx="11484864" cy="646176"/>
          </a:xfrm>
          <a:custGeom>
            <a:avLst/>
            <a:gdLst/>
            <a:ahLst/>
            <a:cxnLst/>
            <a:rect r="r" b="b" t="t" l="l"/>
            <a:pathLst>
              <a:path h="646176" w="11484864">
                <a:moveTo>
                  <a:pt x="0" y="0"/>
                </a:moveTo>
                <a:lnTo>
                  <a:pt x="11484864" y="0"/>
                </a:lnTo>
                <a:lnTo>
                  <a:pt x="11484864" y="646176"/>
                </a:lnTo>
                <a:lnTo>
                  <a:pt x="0" y="64617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190920" y="1011298"/>
            <a:ext cx="10232736" cy="4386329"/>
          </a:xfrm>
          <a:custGeom>
            <a:avLst/>
            <a:gdLst/>
            <a:ahLst/>
            <a:cxnLst/>
            <a:rect r="r" b="b" t="t" l="l"/>
            <a:pathLst>
              <a:path h="4386329" w="10232736">
                <a:moveTo>
                  <a:pt x="0" y="0"/>
                </a:moveTo>
                <a:lnTo>
                  <a:pt x="10232736" y="0"/>
                </a:lnTo>
                <a:lnTo>
                  <a:pt x="10232736" y="4386329"/>
                </a:lnTo>
                <a:lnTo>
                  <a:pt x="0" y="438632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3971287" y="291094"/>
            <a:ext cx="4249064" cy="721662"/>
          </a:xfrm>
          <a:prstGeom prst="rect">
            <a:avLst/>
          </a:prstGeom>
        </p:spPr>
        <p:txBody>
          <a:bodyPr anchor="t" rtlCol="false" tIns="0" lIns="0" bIns="0" rIns="0">
            <a:spAutoFit/>
          </a:bodyPr>
          <a:lstStyle/>
          <a:p>
            <a:pPr algn="l">
              <a:lnSpc>
                <a:spcPts val="6165"/>
              </a:lnSpc>
            </a:pPr>
            <a:r>
              <a:rPr lang="en-US" sz="4404" spc="26">
                <a:solidFill>
                  <a:srgbClr val="000000"/>
                </a:solidFill>
                <a:latin typeface="IBM Plex Sans"/>
              </a:rPr>
              <a:t>Effort Value Map</a:t>
            </a:r>
          </a:p>
        </p:txBody>
      </p:sp>
      <p:sp>
        <p:nvSpPr>
          <p:cNvPr name="TextBox 5" id="5"/>
          <p:cNvSpPr txBox="true"/>
          <p:nvPr/>
        </p:nvSpPr>
        <p:spPr>
          <a:xfrm rot="0">
            <a:off x="410261" y="5716314"/>
            <a:ext cx="80010" cy="307686"/>
          </a:xfrm>
          <a:prstGeom prst="rect">
            <a:avLst/>
          </a:prstGeom>
        </p:spPr>
        <p:txBody>
          <a:bodyPr anchor="t" rtlCol="false" tIns="0" lIns="0" bIns="0" rIns="0">
            <a:spAutoFit/>
          </a:bodyPr>
          <a:lstStyle/>
          <a:p>
            <a:pPr algn="l">
              <a:lnSpc>
                <a:spcPts val="2520"/>
              </a:lnSpc>
            </a:pPr>
            <a:r>
              <a:rPr lang="en-US" sz="1800" spc="-14">
                <a:solidFill>
                  <a:srgbClr val="000000"/>
                </a:solidFill>
                <a:latin typeface="IBM Plex Sans Condensed"/>
              </a:rPr>
              <a:t>•</a:t>
            </a:r>
          </a:p>
        </p:txBody>
      </p:sp>
      <p:sp>
        <p:nvSpPr>
          <p:cNvPr name="TextBox 6" id="6"/>
          <p:cNvSpPr txBox="true"/>
          <p:nvPr/>
        </p:nvSpPr>
        <p:spPr>
          <a:xfrm rot="0">
            <a:off x="696773" y="5742203"/>
            <a:ext cx="10708157" cy="576834"/>
          </a:xfrm>
          <a:prstGeom prst="rect">
            <a:avLst/>
          </a:prstGeom>
        </p:spPr>
        <p:txBody>
          <a:bodyPr anchor="t" rtlCol="false" tIns="0" lIns="0" bIns="0" rIns="0">
            <a:spAutoFit/>
          </a:bodyPr>
          <a:lstStyle/>
          <a:p>
            <a:pPr algn="l">
              <a:lnSpc>
                <a:spcPts val="2172"/>
              </a:lnSpc>
            </a:pPr>
            <a:r>
              <a:rPr lang="en-US" sz="1800">
                <a:solidFill>
                  <a:srgbClr val="000000"/>
                </a:solidFill>
                <a:latin typeface="Calibri (MS)"/>
              </a:rPr>
              <a:t>A Value-Effort Map is a tool that enables the team figure out what to work on next. It visually summarizes pieces of work in terms of the value the work will deliver and the effort that is required to get the work done.</a:t>
            </a:r>
          </a:p>
        </p:txBody>
      </p:sp>
      <p:sp>
        <p:nvSpPr>
          <p:cNvPr name="TextBox 7" id="7"/>
          <p:cNvSpPr txBox="true"/>
          <p:nvPr/>
        </p:nvSpPr>
        <p:spPr>
          <a:xfrm rot="0">
            <a:off x="1329566" y="3414865"/>
            <a:ext cx="868899" cy="233629"/>
          </a:xfrm>
          <a:prstGeom prst="rect">
            <a:avLst/>
          </a:prstGeom>
        </p:spPr>
        <p:txBody>
          <a:bodyPr anchor="t" rtlCol="false" tIns="0" lIns="0" bIns="0" rIns="0">
            <a:spAutoFit/>
          </a:bodyPr>
          <a:lstStyle/>
          <a:p>
            <a:pPr algn="l">
              <a:lnSpc>
                <a:spcPts val="1965"/>
              </a:lnSpc>
            </a:pPr>
            <a:r>
              <a:rPr lang="en-US" sz="1403" spc="-15">
                <a:solidFill>
                  <a:srgbClr val="FFFFFF"/>
                </a:solidFill>
                <a:latin typeface="IBM Plex Sans Condensed Bold"/>
              </a:rPr>
              <a:t>LOW VALUE</a:t>
            </a:r>
          </a:p>
        </p:txBody>
      </p:sp>
      <p:sp>
        <p:nvSpPr>
          <p:cNvPr name="TextBox 8" id="8"/>
          <p:cNvSpPr txBox="true"/>
          <p:nvPr/>
        </p:nvSpPr>
        <p:spPr>
          <a:xfrm rot="0">
            <a:off x="1329566" y="1076411"/>
            <a:ext cx="902056" cy="233629"/>
          </a:xfrm>
          <a:prstGeom prst="rect">
            <a:avLst/>
          </a:prstGeom>
        </p:spPr>
        <p:txBody>
          <a:bodyPr anchor="t" rtlCol="false" tIns="0" lIns="0" bIns="0" rIns="0">
            <a:spAutoFit/>
          </a:bodyPr>
          <a:lstStyle/>
          <a:p>
            <a:pPr algn="l">
              <a:lnSpc>
                <a:spcPts val="1965"/>
              </a:lnSpc>
            </a:pPr>
            <a:r>
              <a:rPr lang="en-US" sz="1403" spc="-15">
                <a:solidFill>
                  <a:srgbClr val="FFFFFF"/>
                </a:solidFill>
                <a:latin typeface="IBM Plex Sans Condensed Bold"/>
              </a:rPr>
              <a:t>HIGH VALUE</a:t>
            </a:r>
          </a:p>
        </p:txBody>
      </p:sp>
      <p:sp>
        <p:nvSpPr>
          <p:cNvPr name="TextBox 9" id="9"/>
          <p:cNvSpPr txBox="true"/>
          <p:nvPr/>
        </p:nvSpPr>
        <p:spPr>
          <a:xfrm rot="0">
            <a:off x="4693920" y="1095461"/>
            <a:ext cx="1237812" cy="1128979"/>
          </a:xfrm>
          <a:prstGeom prst="rect">
            <a:avLst/>
          </a:prstGeom>
        </p:spPr>
        <p:txBody>
          <a:bodyPr anchor="t" rtlCol="false" tIns="0" lIns="0" bIns="0" rIns="0">
            <a:spAutoFit/>
          </a:bodyPr>
          <a:lstStyle/>
          <a:p>
            <a:pPr algn="l">
              <a:lnSpc>
                <a:spcPts val="1799"/>
              </a:lnSpc>
            </a:pPr>
            <a:r>
              <a:rPr lang="en-US" sz="1403" spc="-15">
                <a:solidFill>
                  <a:srgbClr val="FFFFFF"/>
                </a:solidFill>
                <a:latin typeface="IBM Plex Sans Condensed Bold"/>
              </a:rPr>
              <a:t>Payment Plan Test Drive Car Insurance Representative Car Search/Filter</a:t>
            </a:r>
          </a:p>
        </p:txBody>
      </p:sp>
      <p:sp>
        <p:nvSpPr>
          <p:cNvPr name="TextBox 10" id="10"/>
          <p:cNvSpPr txBox="true"/>
          <p:nvPr/>
        </p:nvSpPr>
        <p:spPr>
          <a:xfrm rot="0">
            <a:off x="4693920" y="3386290"/>
            <a:ext cx="1662008" cy="490880"/>
          </a:xfrm>
          <a:prstGeom prst="rect">
            <a:avLst/>
          </a:prstGeom>
        </p:spPr>
        <p:txBody>
          <a:bodyPr anchor="t" rtlCol="false" tIns="0" lIns="0" bIns="0" rIns="0">
            <a:spAutoFit/>
          </a:bodyPr>
          <a:lstStyle/>
          <a:p>
            <a:pPr algn="l">
              <a:lnSpc>
                <a:spcPts val="1965"/>
              </a:lnSpc>
            </a:pPr>
            <a:r>
              <a:rPr lang="en-US" sz="1403">
                <a:solidFill>
                  <a:srgbClr val="000000"/>
                </a:solidFill>
                <a:latin typeface="Calibri (MS)"/>
              </a:rPr>
              <a:t>Customer Membership Customer Referrals</a:t>
            </a:r>
          </a:p>
        </p:txBody>
      </p:sp>
      <p:sp>
        <p:nvSpPr>
          <p:cNvPr name="TextBox 11" id="11"/>
          <p:cNvSpPr txBox="true"/>
          <p:nvPr/>
        </p:nvSpPr>
        <p:spPr>
          <a:xfrm rot="0">
            <a:off x="8058274" y="3233890"/>
            <a:ext cx="1284046" cy="872061"/>
          </a:xfrm>
          <a:prstGeom prst="rect">
            <a:avLst/>
          </a:prstGeom>
        </p:spPr>
        <p:txBody>
          <a:bodyPr anchor="t" rtlCol="false" tIns="0" lIns="0" bIns="0" rIns="0">
            <a:spAutoFit/>
          </a:bodyPr>
          <a:lstStyle/>
          <a:p>
            <a:pPr algn="l">
              <a:lnSpc>
                <a:spcPts val="3509"/>
              </a:lnSpc>
            </a:pPr>
            <a:r>
              <a:rPr lang="en-US" sz="1403">
                <a:solidFill>
                  <a:srgbClr val="000000"/>
                </a:solidFill>
                <a:latin typeface="Calibri (MS)"/>
              </a:rPr>
              <a:t>Similar Cars</a:t>
            </a:r>
          </a:p>
          <a:p>
            <a:pPr algn="l">
              <a:lnSpc>
                <a:spcPts val="1968"/>
              </a:lnSpc>
            </a:pPr>
            <a:r>
              <a:rPr lang="en-US" sz="1406">
                <a:solidFill>
                  <a:srgbClr val="000000"/>
                </a:solidFill>
                <a:latin typeface="Calibri (MS)"/>
              </a:rPr>
              <a:t>Purchase Reviews</a:t>
            </a:r>
          </a:p>
          <a:p>
            <a:pPr algn="l">
              <a:lnSpc>
                <a:spcPts val="3509"/>
              </a:lnSpc>
            </a:pPr>
            <a:r>
              <a:rPr lang="en-US" sz="1403">
                <a:solidFill>
                  <a:srgbClr val="000000"/>
                </a:solidFill>
                <a:latin typeface="Calibri (MS)"/>
              </a:rPr>
              <a:t>Car Hire</a:t>
            </a:r>
          </a:p>
        </p:txBody>
      </p:sp>
      <p:sp>
        <p:nvSpPr>
          <p:cNvPr name="TextBox 12" id="12"/>
          <p:cNvSpPr txBox="true"/>
          <p:nvPr/>
        </p:nvSpPr>
        <p:spPr>
          <a:xfrm rot="0">
            <a:off x="8058274" y="1095461"/>
            <a:ext cx="1348188" cy="671779"/>
          </a:xfrm>
          <a:prstGeom prst="rect">
            <a:avLst/>
          </a:prstGeom>
        </p:spPr>
        <p:txBody>
          <a:bodyPr anchor="t" rtlCol="false" tIns="0" lIns="0" bIns="0" rIns="0">
            <a:spAutoFit/>
          </a:bodyPr>
          <a:lstStyle/>
          <a:p>
            <a:pPr algn="l">
              <a:lnSpc>
                <a:spcPts val="1799"/>
              </a:lnSpc>
            </a:pPr>
            <a:r>
              <a:rPr lang="en-US" sz="1403" spc="-15">
                <a:solidFill>
                  <a:srgbClr val="FFFFFF"/>
                </a:solidFill>
                <a:latin typeface="IBM Plex Sans Condensed Bold"/>
              </a:rPr>
              <a:t>Virtual Showroom Chat Feature Car Comparison</a:t>
            </a:r>
          </a:p>
        </p:txBody>
      </p:sp>
      <p:sp>
        <p:nvSpPr>
          <p:cNvPr name="TextBox 13" id="13"/>
          <p:cNvSpPr txBox="true"/>
          <p:nvPr/>
        </p:nvSpPr>
        <p:spPr>
          <a:xfrm rot="0">
            <a:off x="4693920" y="4848387"/>
            <a:ext cx="1064333" cy="290246"/>
          </a:xfrm>
          <a:prstGeom prst="rect">
            <a:avLst/>
          </a:prstGeom>
        </p:spPr>
        <p:txBody>
          <a:bodyPr anchor="t" rtlCol="false" tIns="0" lIns="0" bIns="0" rIns="0">
            <a:spAutoFit/>
          </a:bodyPr>
          <a:lstStyle/>
          <a:p>
            <a:pPr algn="l">
              <a:lnSpc>
                <a:spcPts val="2234"/>
              </a:lnSpc>
            </a:pPr>
            <a:r>
              <a:rPr lang="en-US" sz="1596">
                <a:solidFill>
                  <a:srgbClr val="000000"/>
                </a:solidFill>
                <a:latin typeface="Calibri (MS)"/>
              </a:rPr>
              <a:t>LOW EFFORT</a:t>
            </a:r>
          </a:p>
        </p:txBody>
      </p:sp>
      <p:sp>
        <p:nvSpPr>
          <p:cNvPr name="TextBox 14" id="14"/>
          <p:cNvSpPr txBox="true"/>
          <p:nvPr/>
        </p:nvSpPr>
        <p:spPr>
          <a:xfrm rot="0">
            <a:off x="8058274" y="4848387"/>
            <a:ext cx="1104062" cy="290246"/>
          </a:xfrm>
          <a:prstGeom prst="rect">
            <a:avLst/>
          </a:prstGeom>
        </p:spPr>
        <p:txBody>
          <a:bodyPr anchor="t" rtlCol="false" tIns="0" lIns="0" bIns="0" rIns="0">
            <a:spAutoFit/>
          </a:bodyPr>
          <a:lstStyle/>
          <a:p>
            <a:pPr algn="l">
              <a:lnSpc>
                <a:spcPts val="2234"/>
              </a:lnSpc>
            </a:pPr>
            <a:r>
              <a:rPr lang="en-US" sz="1596">
                <a:solidFill>
                  <a:srgbClr val="000000"/>
                </a:solidFill>
                <a:latin typeface="Calibri (MS)"/>
              </a:rPr>
              <a:t>HIGH EFFORT</a:t>
            </a:r>
          </a:p>
        </p:txBody>
      </p:sp>
    </p:spTree>
  </p:cSld>
  <p:clrMapOvr>
    <a:masterClrMapping/>
  </p:clrMapOvr>
</p:sld>
</file>

<file path=ppt/slides/slide2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913381" y="393697"/>
            <a:ext cx="10455145" cy="5759701"/>
          </a:xfrm>
          <a:custGeom>
            <a:avLst/>
            <a:gdLst/>
            <a:ahLst/>
            <a:cxnLst/>
            <a:rect r="r" b="b" t="t" l="l"/>
            <a:pathLst>
              <a:path h="5759701" w="10455145">
                <a:moveTo>
                  <a:pt x="0" y="0"/>
                </a:moveTo>
                <a:lnTo>
                  <a:pt x="10455145" y="0"/>
                </a:lnTo>
                <a:lnTo>
                  <a:pt x="10455145" y="5759701"/>
                </a:lnTo>
                <a:lnTo>
                  <a:pt x="0" y="575970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5209670" y="489337"/>
            <a:ext cx="1861909" cy="301342"/>
          </a:xfrm>
          <a:prstGeom prst="rect">
            <a:avLst/>
          </a:prstGeom>
        </p:spPr>
        <p:txBody>
          <a:bodyPr anchor="t" rtlCol="false" tIns="0" lIns="0" bIns="0" rIns="0">
            <a:spAutoFit/>
          </a:bodyPr>
          <a:lstStyle/>
          <a:p>
            <a:pPr algn="l">
              <a:lnSpc>
                <a:spcPts val="2523"/>
              </a:lnSpc>
            </a:pPr>
            <a:r>
              <a:rPr lang="en-US" sz="1802" spc="-19">
                <a:solidFill>
                  <a:srgbClr val="000000"/>
                </a:solidFill>
                <a:latin typeface="IBM Plex Sans Condensed Bold"/>
              </a:rPr>
              <a:t>Rationale Summary</a:t>
            </a:r>
          </a:p>
        </p:txBody>
      </p:sp>
      <p:sp>
        <p:nvSpPr>
          <p:cNvPr name="TextBox 4" id="4"/>
          <p:cNvSpPr txBox="true"/>
          <p:nvPr/>
        </p:nvSpPr>
        <p:spPr>
          <a:xfrm rot="0">
            <a:off x="1068324" y="802262"/>
            <a:ext cx="10065944" cy="1634871"/>
          </a:xfrm>
          <a:prstGeom prst="rect">
            <a:avLst/>
          </a:prstGeom>
        </p:spPr>
        <p:txBody>
          <a:bodyPr anchor="t" rtlCol="false" tIns="0" lIns="0" bIns="0" rIns="0">
            <a:spAutoFit/>
          </a:bodyPr>
          <a:lstStyle/>
          <a:p>
            <a:pPr algn="l">
              <a:lnSpc>
                <a:spcPts val="2160"/>
              </a:lnSpc>
            </a:pPr>
            <a:r>
              <a:rPr lang="en-US" sz="1800" spc="-19">
                <a:solidFill>
                  <a:srgbClr val="000000"/>
                </a:solidFill>
                <a:latin typeface="IBM Plex Sans Condensed Bold"/>
                <a:ea typeface="IBM Plex Sans Condensed Bold"/>
              </a:rPr>
              <a:t>User Feature –360°Virtual Show room </a:t>
            </a:r>
          </a:p>
          <a:p>
            <a:pPr algn="l">
              <a:lnSpc>
                <a:spcPts val="2160"/>
              </a:lnSpc>
            </a:pPr>
            <a:r>
              <a:rPr lang="en-US" sz="1800">
                <a:solidFill>
                  <a:srgbClr val="000000"/>
                </a:solidFill>
                <a:latin typeface="Calibri (MS)"/>
              </a:rPr>
              <a:t>This feature was created to allow users have a realistic, interactive and authentic user shopping experience by being able to view. </a:t>
            </a:r>
          </a:p>
          <a:p>
            <a:pPr algn="l">
              <a:lnSpc>
                <a:spcPts val="2160"/>
              </a:lnSpc>
            </a:pPr>
            <a:r>
              <a:rPr lang="en-US" sz="1800" spc="-19">
                <a:solidFill>
                  <a:srgbClr val="000000"/>
                </a:solidFill>
                <a:latin typeface="IBM Plex Sans Condensed Bold"/>
              </a:rPr>
              <a:t>User Feature-Customer Membership</a:t>
            </a:r>
          </a:p>
          <a:p>
            <a:pPr algn="l">
              <a:lnSpc>
                <a:spcPts val="2160"/>
              </a:lnSpc>
            </a:pPr>
            <a:r>
              <a:rPr lang="en-US" sz="1800">
                <a:solidFill>
                  <a:srgbClr val="000000"/>
                </a:solidFill>
                <a:latin typeface="Calibri (MS)"/>
              </a:rPr>
              <a:t>This feature allows users to sign up to be permanent members on the website, giving them access to certain exclusive rights.</a:t>
            </a:r>
          </a:p>
        </p:txBody>
      </p:sp>
      <p:sp>
        <p:nvSpPr>
          <p:cNvPr name="TextBox 5" id="5"/>
          <p:cNvSpPr txBox="true"/>
          <p:nvPr/>
        </p:nvSpPr>
        <p:spPr>
          <a:xfrm rot="0">
            <a:off x="1120140" y="2448563"/>
            <a:ext cx="3081633" cy="262890"/>
          </a:xfrm>
          <a:prstGeom prst="rect">
            <a:avLst/>
          </a:prstGeom>
        </p:spPr>
        <p:txBody>
          <a:bodyPr anchor="t" rtlCol="false" tIns="0" lIns="0" bIns="0" rIns="0">
            <a:spAutoFit/>
          </a:bodyPr>
          <a:lstStyle/>
          <a:p>
            <a:pPr algn="l">
              <a:lnSpc>
                <a:spcPts val="2160"/>
              </a:lnSpc>
            </a:pPr>
            <a:r>
              <a:rPr lang="en-US" sz="1800" spc="-19">
                <a:solidFill>
                  <a:srgbClr val="000000"/>
                </a:solidFill>
                <a:latin typeface="IBM Plex Sans Condensed Bold"/>
              </a:rPr>
              <a:t>User Feature-Customer Referrals</a:t>
            </a:r>
          </a:p>
        </p:txBody>
      </p:sp>
      <p:sp>
        <p:nvSpPr>
          <p:cNvPr name="TextBox 6" id="6"/>
          <p:cNvSpPr txBox="true"/>
          <p:nvPr/>
        </p:nvSpPr>
        <p:spPr>
          <a:xfrm rot="0">
            <a:off x="1068324" y="2684783"/>
            <a:ext cx="9413062" cy="300990"/>
          </a:xfrm>
          <a:prstGeom prst="rect">
            <a:avLst/>
          </a:prstGeom>
        </p:spPr>
        <p:txBody>
          <a:bodyPr anchor="t" rtlCol="false" tIns="0" lIns="0" bIns="0" rIns="0">
            <a:spAutoFit/>
          </a:bodyPr>
          <a:lstStyle/>
          <a:p>
            <a:pPr algn="l">
              <a:lnSpc>
                <a:spcPts val="2160"/>
              </a:lnSpc>
            </a:pPr>
            <a:r>
              <a:rPr lang="en-US" sz="1800">
                <a:solidFill>
                  <a:srgbClr val="000000"/>
                </a:solidFill>
                <a:latin typeface="Calibri (MS)"/>
              </a:rPr>
              <a:t>This is a feature that reduces sales expenses and is very likely to build our level of satisfied customers.</a:t>
            </a:r>
          </a:p>
        </p:txBody>
      </p:sp>
      <p:sp>
        <p:nvSpPr>
          <p:cNvPr name="TextBox 7" id="7"/>
          <p:cNvSpPr txBox="true"/>
          <p:nvPr/>
        </p:nvSpPr>
        <p:spPr>
          <a:xfrm rot="0">
            <a:off x="1120140" y="2997203"/>
            <a:ext cx="2565454" cy="262890"/>
          </a:xfrm>
          <a:prstGeom prst="rect">
            <a:avLst/>
          </a:prstGeom>
        </p:spPr>
        <p:txBody>
          <a:bodyPr anchor="t" rtlCol="false" tIns="0" lIns="0" bIns="0" rIns="0">
            <a:spAutoFit/>
          </a:bodyPr>
          <a:lstStyle/>
          <a:p>
            <a:pPr algn="l">
              <a:lnSpc>
                <a:spcPts val="2160"/>
              </a:lnSpc>
            </a:pPr>
            <a:r>
              <a:rPr lang="en-US" sz="1800" spc="-19">
                <a:solidFill>
                  <a:srgbClr val="000000"/>
                </a:solidFill>
                <a:latin typeface="IBM Plex Sans Condensed Bold"/>
              </a:rPr>
              <a:t>User Feature-Car Insurance</a:t>
            </a:r>
          </a:p>
        </p:txBody>
      </p:sp>
      <p:sp>
        <p:nvSpPr>
          <p:cNvPr name="TextBox 8" id="8"/>
          <p:cNvSpPr txBox="true"/>
          <p:nvPr/>
        </p:nvSpPr>
        <p:spPr>
          <a:xfrm rot="0">
            <a:off x="1068324" y="3233423"/>
            <a:ext cx="10130819" cy="2770451"/>
          </a:xfrm>
          <a:prstGeom prst="rect">
            <a:avLst/>
          </a:prstGeom>
        </p:spPr>
        <p:txBody>
          <a:bodyPr anchor="t" rtlCol="false" tIns="0" lIns="0" bIns="0" rIns="0">
            <a:spAutoFit/>
          </a:bodyPr>
          <a:lstStyle/>
          <a:p>
            <a:pPr algn="l">
              <a:lnSpc>
                <a:spcPts val="2160"/>
              </a:lnSpc>
            </a:pPr>
            <a:r>
              <a:rPr lang="en-US" sz="1800">
                <a:solidFill>
                  <a:srgbClr val="000000"/>
                </a:solidFill>
                <a:latin typeface="Calibri (MS)"/>
              </a:rPr>
              <a:t>This is a feature customers can take advantage of toprotect their cars against financial loss in the event of an accident or theft.</a:t>
            </a:r>
          </a:p>
          <a:p>
            <a:pPr algn="l">
              <a:lnSpc>
                <a:spcPts val="2160"/>
              </a:lnSpc>
            </a:pPr>
            <a:r>
              <a:rPr lang="en-US" sz="1800" spc="-19">
                <a:solidFill>
                  <a:srgbClr val="000000"/>
                </a:solidFill>
                <a:latin typeface="IBM Plex Sans Condensed Bold"/>
              </a:rPr>
              <a:t>User Feature –View similar cars </a:t>
            </a:r>
          </a:p>
          <a:p>
            <a:pPr algn="l">
              <a:lnSpc>
                <a:spcPts val="2160"/>
              </a:lnSpc>
            </a:pPr>
            <a:r>
              <a:rPr lang="en-US" sz="1800">
                <a:solidFill>
                  <a:srgbClr val="000000"/>
                </a:solidFill>
                <a:latin typeface="Calibri (MS)"/>
              </a:rPr>
              <a:t>This feature was created to allow users see vehicles that share similarities with the current chosen vehicle. </a:t>
            </a:r>
          </a:p>
          <a:p>
            <a:pPr algn="l">
              <a:lnSpc>
                <a:spcPts val="2160"/>
              </a:lnSpc>
            </a:pPr>
            <a:r>
              <a:rPr lang="en-US" sz="1800" spc="-19">
                <a:solidFill>
                  <a:srgbClr val="000000"/>
                </a:solidFill>
                <a:latin typeface="IBM Plex Sans Condensed Bold"/>
              </a:rPr>
              <a:t>User Feature –Search by Mileage </a:t>
            </a:r>
          </a:p>
          <a:p>
            <a:pPr algn="l">
              <a:lnSpc>
                <a:spcPts val="2160"/>
              </a:lnSpc>
            </a:pPr>
            <a:r>
              <a:rPr lang="en-US" sz="1800">
                <a:solidFill>
                  <a:srgbClr val="000000"/>
                </a:solidFill>
                <a:latin typeface="Calibri (MS)"/>
              </a:rPr>
              <a:t>This feature was created to allow users to view the mileage information of the currently selected vehicle, both in miles and kilometers. </a:t>
            </a:r>
          </a:p>
          <a:p>
            <a:pPr algn="l">
              <a:lnSpc>
                <a:spcPts val="2162"/>
              </a:lnSpc>
            </a:pPr>
            <a:r>
              <a:rPr lang="en-US" sz="1802" spc="-19">
                <a:solidFill>
                  <a:srgbClr val="000000"/>
                </a:solidFill>
                <a:latin typeface="IBM Plex Sans Condensed Bold"/>
              </a:rPr>
              <a:t>User Feature –View Fuel Efficiency Rating </a:t>
            </a:r>
          </a:p>
          <a:p>
            <a:pPr algn="l">
              <a:lnSpc>
                <a:spcPts val="2160"/>
              </a:lnSpc>
            </a:pPr>
            <a:r>
              <a:rPr lang="en-US" sz="1800">
                <a:solidFill>
                  <a:srgbClr val="000000"/>
                </a:solidFill>
                <a:latin typeface="Calibri (MS)"/>
              </a:rPr>
              <a:t>This feature provides the users with fuel efficiency information, these include the average mile per gallon in city or on highway, the fuel efficiency rate and the fuel tank capacity. </a:t>
            </a:r>
          </a:p>
        </p:txBody>
      </p:sp>
    </p:spTree>
  </p:cSld>
  <p:clrMapOvr>
    <a:masterClrMapping/>
  </p:clrMapOvr>
</p:sld>
</file>

<file path=ppt/slides/slide2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774697" y="-49787"/>
            <a:ext cx="10455145" cy="6867649"/>
          </a:xfrm>
          <a:custGeom>
            <a:avLst/>
            <a:gdLst/>
            <a:ahLst/>
            <a:cxnLst/>
            <a:rect r="r" b="b" t="t" l="l"/>
            <a:pathLst>
              <a:path h="6867649" w="10455145">
                <a:moveTo>
                  <a:pt x="0" y="0"/>
                </a:moveTo>
                <a:lnTo>
                  <a:pt x="10455145" y="0"/>
                </a:lnTo>
                <a:lnTo>
                  <a:pt x="10455145" y="6867649"/>
                </a:lnTo>
                <a:lnTo>
                  <a:pt x="0" y="686764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5070986" y="84458"/>
            <a:ext cx="1861718" cy="262890"/>
          </a:xfrm>
          <a:prstGeom prst="rect">
            <a:avLst/>
          </a:prstGeom>
        </p:spPr>
        <p:txBody>
          <a:bodyPr anchor="t" rtlCol="false" tIns="0" lIns="0" bIns="0" rIns="0">
            <a:spAutoFit/>
          </a:bodyPr>
          <a:lstStyle/>
          <a:p>
            <a:pPr algn="l">
              <a:lnSpc>
                <a:spcPts val="2160"/>
              </a:lnSpc>
            </a:pPr>
            <a:r>
              <a:rPr lang="en-US" sz="1800" spc="-19">
                <a:solidFill>
                  <a:srgbClr val="000000"/>
                </a:solidFill>
                <a:latin typeface="IBM Plex Sans Condensed Bold"/>
              </a:rPr>
              <a:t>Rationale Summary</a:t>
            </a:r>
          </a:p>
        </p:txBody>
      </p:sp>
      <p:sp>
        <p:nvSpPr>
          <p:cNvPr name="TextBox 4" id="4"/>
          <p:cNvSpPr txBox="true"/>
          <p:nvPr/>
        </p:nvSpPr>
        <p:spPr>
          <a:xfrm rot="0">
            <a:off x="929640" y="358778"/>
            <a:ext cx="10150069" cy="5750252"/>
          </a:xfrm>
          <a:prstGeom prst="rect">
            <a:avLst/>
          </a:prstGeom>
        </p:spPr>
        <p:txBody>
          <a:bodyPr anchor="t" rtlCol="false" tIns="0" lIns="0" bIns="0" rIns="0">
            <a:spAutoFit/>
          </a:bodyPr>
          <a:lstStyle/>
          <a:p>
            <a:pPr algn="l">
              <a:lnSpc>
                <a:spcPts val="2160"/>
              </a:lnSpc>
            </a:pPr>
            <a:r>
              <a:rPr lang="en-US" sz="1800" spc="-19">
                <a:solidFill>
                  <a:srgbClr val="000000"/>
                </a:solidFill>
                <a:latin typeface="IBM Plex Sans Condensed Bold"/>
              </a:rPr>
              <a:t>User Feature-Car Search/Filter</a:t>
            </a:r>
          </a:p>
          <a:p>
            <a:pPr algn="l">
              <a:lnSpc>
                <a:spcPts val="2160"/>
              </a:lnSpc>
            </a:pPr>
            <a:r>
              <a:rPr lang="en-US" sz="1800">
                <a:solidFill>
                  <a:srgbClr val="000000"/>
                </a:solidFill>
                <a:latin typeface="Calibri (MS)"/>
              </a:rPr>
              <a:t>This feature gives the user an array of metrics by which they can search up a vehicle during their purchase.</a:t>
            </a:r>
          </a:p>
          <a:p>
            <a:pPr algn="l">
              <a:lnSpc>
                <a:spcPts val="2160"/>
              </a:lnSpc>
            </a:pPr>
            <a:r>
              <a:rPr lang="en-US" sz="1800" spc="-19">
                <a:solidFill>
                  <a:srgbClr val="000000"/>
                </a:solidFill>
                <a:latin typeface="IBM Plex Sans Condensed Bold"/>
              </a:rPr>
              <a:t>User Feature-Test Drive</a:t>
            </a:r>
          </a:p>
          <a:p>
            <a:pPr algn="l">
              <a:lnSpc>
                <a:spcPts val="2160"/>
              </a:lnSpc>
            </a:pPr>
            <a:r>
              <a:rPr lang="en-US" sz="1800">
                <a:solidFill>
                  <a:srgbClr val="000000"/>
                </a:solidFill>
                <a:latin typeface="Calibri (MS)"/>
              </a:rPr>
              <a:t>This feature lets users test drive the vehicle(s) of choice to aid them make a satisfactory decision.</a:t>
            </a:r>
          </a:p>
          <a:p>
            <a:pPr algn="l">
              <a:lnSpc>
                <a:spcPts val="2160"/>
              </a:lnSpc>
            </a:pPr>
            <a:r>
              <a:rPr lang="en-US" sz="1800" spc="-19">
                <a:solidFill>
                  <a:srgbClr val="000000"/>
                </a:solidFill>
                <a:latin typeface="IBM Plex Sans Condensed Bold"/>
              </a:rPr>
              <a:t>User Feature-Purchase Reviews</a:t>
            </a:r>
          </a:p>
          <a:p>
            <a:pPr algn="l">
              <a:lnSpc>
                <a:spcPts val="2160"/>
              </a:lnSpc>
            </a:pPr>
            <a:r>
              <a:rPr lang="en-US" sz="1800">
                <a:solidFill>
                  <a:srgbClr val="000000"/>
                </a:solidFill>
                <a:latin typeface="Calibri (MS)"/>
              </a:rPr>
              <a:t>This feature lets new users view the opinions of prior customers and their shopping experience.</a:t>
            </a:r>
          </a:p>
          <a:p>
            <a:pPr algn="l">
              <a:lnSpc>
                <a:spcPts val="2160"/>
              </a:lnSpc>
            </a:pPr>
            <a:r>
              <a:rPr lang="en-US" sz="1800" spc="-19">
                <a:solidFill>
                  <a:srgbClr val="000000"/>
                </a:solidFill>
                <a:latin typeface="IBM Plex Sans Condensed Bold"/>
              </a:rPr>
              <a:t>User Feature-View Payment Plan</a:t>
            </a:r>
          </a:p>
          <a:p>
            <a:pPr algn="l">
              <a:lnSpc>
                <a:spcPts val="2160"/>
              </a:lnSpc>
            </a:pPr>
            <a:r>
              <a:rPr lang="en-US" sz="1800">
                <a:solidFill>
                  <a:srgbClr val="000000"/>
                </a:solidFill>
                <a:latin typeface="Calibri (MS)"/>
              </a:rPr>
              <a:t>This allows customers to view the different finance plans they can have access to make for a seamless purchase process and suit their finances.</a:t>
            </a:r>
          </a:p>
          <a:p>
            <a:pPr algn="l">
              <a:lnSpc>
                <a:spcPts val="2162"/>
              </a:lnSpc>
            </a:pPr>
            <a:r>
              <a:rPr lang="en-US" sz="1802" spc="-19">
                <a:solidFill>
                  <a:srgbClr val="000000"/>
                </a:solidFill>
                <a:latin typeface="IBM Plex Sans Condensed Bold"/>
              </a:rPr>
              <a:t>User Feature –Compare by model </a:t>
            </a:r>
          </a:p>
          <a:p>
            <a:pPr algn="l">
              <a:lnSpc>
                <a:spcPts val="2160"/>
              </a:lnSpc>
            </a:pPr>
            <a:r>
              <a:rPr lang="en-US" sz="1800">
                <a:solidFill>
                  <a:srgbClr val="000000"/>
                </a:solidFill>
                <a:latin typeface="Calibri (MS)"/>
              </a:rPr>
              <a:t>This feature provides the users with the option of comparing two or more vehicles by their model, these could be similar or dissimilar vehicles. </a:t>
            </a:r>
          </a:p>
          <a:p>
            <a:pPr algn="l">
              <a:lnSpc>
                <a:spcPts val="2160"/>
              </a:lnSpc>
            </a:pPr>
            <a:r>
              <a:rPr lang="en-US" sz="1800" spc="-19">
                <a:solidFill>
                  <a:srgbClr val="000000"/>
                </a:solidFill>
                <a:latin typeface="IBM Plex Sans Condensed Bold"/>
              </a:rPr>
              <a:t>User Feature –Compare by price </a:t>
            </a:r>
          </a:p>
          <a:p>
            <a:pPr algn="l">
              <a:lnSpc>
                <a:spcPts val="2160"/>
              </a:lnSpc>
            </a:pPr>
            <a:r>
              <a:rPr lang="en-US" sz="1800">
                <a:solidFill>
                  <a:srgbClr val="000000"/>
                </a:solidFill>
                <a:latin typeface="Calibri (MS)"/>
              </a:rPr>
              <a:t>This feature provides the users with the option of comparing two or more vehicles by their price/value. </a:t>
            </a:r>
          </a:p>
          <a:p>
            <a:pPr algn="l">
              <a:lnSpc>
                <a:spcPts val="2160"/>
              </a:lnSpc>
            </a:pPr>
            <a:r>
              <a:rPr lang="en-US" sz="1800" spc="-19">
                <a:solidFill>
                  <a:srgbClr val="000000"/>
                </a:solidFill>
                <a:latin typeface="IBM Plex Sans Condensed Bold"/>
              </a:rPr>
              <a:t>User Feature –Speak to User Representative </a:t>
            </a:r>
          </a:p>
          <a:p>
            <a:pPr algn="l">
              <a:lnSpc>
                <a:spcPts val="2162"/>
              </a:lnSpc>
            </a:pPr>
            <a:r>
              <a:rPr lang="en-US" sz="1802">
                <a:solidFill>
                  <a:srgbClr val="000000"/>
                </a:solidFill>
                <a:latin typeface="Calibri (MS)"/>
              </a:rPr>
              <a:t>This feature provides the users with the option of speaking to an amazon cars user representative, so as to be able to gain more information on a vehicle or more. The rep could also help out with other vehicle related enquiries. </a:t>
            </a:r>
          </a:p>
          <a:p>
            <a:pPr algn="l">
              <a:lnSpc>
                <a:spcPts val="2160"/>
              </a:lnSpc>
            </a:pPr>
            <a:r>
              <a:rPr lang="en-US" sz="1800" spc="-19">
                <a:solidFill>
                  <a:srgbClr val="000000"/>
                </a:solidFill>
                <a:latin typeface="IBM Plex Sans Condensed Bold"/>
              </a:rPr>
              <a:t>User Feature –Access payment plans </a:t>
            </a:r>
          </a:p>
          <a:p>
            <a:pPr algn="l">
              <a:lnSpc>
                <a:spcPts val="2160"/>
              </a:lnSpc>
            </a:pPr>
            <a:r>
              <a:rPr lang="en-US" sz="1800">
                <a:solidFill>
                  <a:srgbClr val="000000"/>
                </a:solidFill>
                <a:latin typeface="Calibri (MS)"/>
              </a:rPr>
              <a:t>This feature provides the users with access to several payment plans with the goal of allowing them select a plan that works for them and allows them purchase a vehicle via instrumental payments. </a:t>
            </a:r>
          </a:p>
        </p:txBody>
      </p:sp>
    </p:spTree>
  </p:cSld>
  <p:clrMapOvr>
    <a:masterClrMapping/>
  </p:clrMapOvr>
</p:sld>
</file>

<file path=ppt/slides/slide2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774697" y="1468117"/>
            <a:ext cx="10426189" cy="5182105"/>
          </a:xfrm>
          <a:custGeom>
            <a:avLst/>
            <a:gdLst/>
            <a:ahLst/>
            <a:cxnLst/>
            <a:rect r="r" b="b" t="t" l="l"/>
            <a:pathLst>
              <a:path h="5182105" w="10426189">
                <a:moveTo>
                  <a:pt x="0" y="0"/>
                </a:moveTo>
                <a:lnTo>
                  <a:pt x="10426189" y="0"/>
                </a:lnTo>
                <a:lnTo>
                  <a:pt x="10426189" y="5182105"/>
                </a:lnTo>
                <a:lnTo>
                  <a:pt x="0" y="518210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4692139" y="656215"/>
            <a:ext cx="2806608" cy="721662"/>
          </a:xfrm>
          <a:prstGeom prst="rect">
            <a:avLst/>
          </a:prstGeom>
        </p:spPr>
        <p:txBody>
          <a:bodyPr anchor="t" rtlCol="false" tIns="0" lIns="0" bIns="0" rIns="0">
            <a:spAutoFit/>
          </a:bodyPr>
          <a:lstStyle/>
          <a:p>
            <a:pPr algn="l">
              <a:lnSpc>
                <a:spcPts val="6165"/>
              </a:lnSpc>
            </a:pPr>
            <a:r>
              <a:rPr lang="en-US" sz="4404" spc="26">
                <a:solidFill>
                  <a:srgbClr val="000000"/>
                </a:solidFill>
                <a:latin typeface="IBM Plex Sans"/>
              </a:rPr>
              <a:t>Conclusion</a:t>
            </a:r>
          </a:p>
        </p:txBody>
      </p:sp>
      <p:sp>
        <p:nvSpPr>
          <p:cNvPr name="TextBox 4" id="4"/>
          <p:cNvSpPr txBox="true"/>
          <p:nvPr/>
        </p:nvSpPr>
        <p:spPr>
          <a:xfrm rot="0">
            <a:off x="1050646" y="6235541"/>
            <a:ext cx="5394046" cy="307686"/>
          </a:xfrm>
          <a:prstGeom prst="rect">
            <a:avLst/>
          </a:prstGeom>
        </p:spPr>
        <p:txBody>
          <a:bodyPr anchor="t" rtlCol="false" tIns="0" lIns="0" bIns="0" rIns="0">
            <a:spAutoFit/>
          </a:bodyPr>
          <a:lstStyle/>
          <a:p>
            <a:pPr algn="l">
              <a:lnSpc>
                <a:spcPts val="2520"/>
              </a:lnSpc>
            </a:pPr>
            <a:r>
              <a:rPr lang="en-US" sz="1800" spc="-19">
                <a:solidFill>
                  <a:srgbClr val="000000"/>
                </a:solidFill>
                <a:latin typeface="IBM Plex Sans"/>
              </a:rPr>
              <a:t>the effort estimation tool and creating an effort value map. </a:t>
            </a:r>
          </a:p>
        </p:txBody>
      </p:sp>
      <p:sp>
        <p:nvSpPr>
          <p:cNvPr name="TextBox 5" id="5"/>
          <p:cNvSpPr txBox="true"/>
          <p:nvPr/>
        </p:nvSpPr>
        <p:spPr>
          <a:xfrm rot="0">
            <a:off x="1050646" y="1674114"/>
            <a:ext cx="9918783" cy="4320245"/>
          </a:xfrm>
          <a:prstGeom prst="rect">
            <a:avLst/>
          </a:prstGeom>
        </p:spPr>
        <p:txBody>
          <a:bodyPr anchor="t" rtlCol="false" tIns="0" lIns="0" bIns="0" rIns="0">
            <a:spAutoFit/>
          </a:bodyPr>
          <a:lstStyle/>
          <a:p>
            <a:pPr algn="just">
              <a:lnSpc>
                <a:spcPts val="4320"/>
              </a:lnSpc>
            </a:pPr>
            <a:r>
              <a:rPr lang="en-US" sz="1800" spc="-19">
                <a:solidFill>
                  <a:srgbClr val="000000"/>
                </a:solidFill>
                <a:latin typeface="IBM Plex Sans"/>
              </a:rPr>
              <a:t>Throughout my PM journey, I have learnt a good number of product management terms, techniques and the part they play in solving product management problems. I have learnt in detail the Product Management Process; from Discovery to Delivery and Market Adoption. Within these three stages are processes like road-mapping, writing user stories, drawing a risk importance graph, flowcharting, creating product assumptions and filtering the important assumptions, conducting user surveys and interviews. I have also been able to learn how to ideate a potential product solution and conducting analysis to refine it into a working solution. Some of the other techniques I have picked up during the course of this case study </a:t>
            </a:r>
          </a:p>
          <a:p>
            <a:pPr algn="just">
              <a:lnSpc>
                <a:spcPts val="2523"/>
              </a:lnSpc>
            </a:pPr>
            <a:r>
              <a:rPr lang="en-US" sz="1802" spc="-19">
                <a:solidFill>
                  <a:srgbClr val="000000"/>
                </a:solidFill>
                <a:latin typeface="IBM Plex Sans"/>
              </a:rPr>
              <a:t>include market validation, prototyping and finding users for tests, applying the MSCW Framework, using </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805177" y="1562605"/>
            <a:ext cx="10426189" cy="4790437"/>
          </a:xfrm>
          <a:custGeom>
            <a:avLst/>
            <a:gdLst/>
            <a:ahLst/>
            <a:cxnLst/>
            <a:rect r="r" b="b" t="t" l="l"/>
            <a:pathLst>
              <a:path h="4790437" w="10426189">
                <a:moveTo>
                  <a:pt x="0" y="0"/>
                </a:moveTo>
                <a:lnTo>
                  <a:pt x="10426189" y="0"/>
                </a:lnTo>
                <a:lnTo>
                  <a:pt x="10426189" y="4790437"/>
                </a:lnTo>
                <a:lnTo>
                  <a:pt x="0" y="479043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5047231" y="656215"/>
            <a:ext cx="2095167" cy="721662"/>
          </a:xfrm>
          <a:prstGeom prst="rect">
            <a:avLst/>
          </a:prstGeom>
        </p:spPr>
        <p:txBody>
          <a:bodyPr anchor="t" rtlCol="false" tIns="0" lIns="0" bIns="0" rIns="0">
            <a:spAutoFit/>
          </a:bodyPr>
          <a:lstStyle/>
          <a:p>
            <a:pPr algn="l">
              <a:lnSpc>
                <a:spcPts val="6165"/>
              </a:lnSpc>
            </a:pPr>
            <a:r>
              <a:rPr lang="en-US" sz="4404" spc="26">
                <a:solidFill>
                  <a:srgbClr val="000000"/>
                </a:solidFill>
                <a:latin typeface="IBM Plex Sans"/>
              </a:rPr>
              <a:t>Abstract</a:t>
            </a:r>
          </a:p>
        </p:txBody>
      </p:sp>
      <p:sp>
        <p:nvSpPr>
          <p:cNvPr name="TextBox 4" id="4"/>
          <p:cNvSpPr txBox="true"/>
          <p:nvPr/>
        </p:nvSpPr>
        <p:spPr>
          <a:xfrm rot="0">
            <a:off x="1271273" y="2437086"/>
            <a:ext cx="9419234" cy="2920403"/>
          </a:xfrm>
          <a:prstGeom prst="rect">
            <a:avLst/>
          </a:prstGeom>
        </p:spPr>
        <p:txBody>
          <a:bodyPr anchor="t" rtlCol="false" tIns="0" lIns="0" bIns="0" rIns="0">
            <a:spAutoFit/>
          </a:bodyPr>
          <a:lstStyle/>
          <a:p>
            <a:pPr algn="l">
              <a:lnSpc>
                <a:spcPts val="2879"/>
              </a:lnSpc>
            </a:pPr>
            <a:r>
              <a:rPr lang="en-US" sz="2400" spc="-26">
                <a:solidFill>
                  <a:srgbClr val="000000"/>
                </a:solidFill>
                <a:latin typeface="IBM Plex Sans"/>
              </a:rPr>
              <a:t>The amazon cars case study is an analysis of the possible approach that amazon could use if and when they decide to launch the amazon cars section of the company. The portfolio analyses and provides concise data gotten through weeks of research, interviews and observations. Several methods such as identifying the problem statement, assumption mapping, plotting a risk importance graph, conducting a market validation, conducting user interviews and selecting a MVP strategy etc. were used to arrive at a well informed conclusion for the case study.</a:t>
            </a:r>
          </a:p>
        </p:txBody>
      </p:sp>
    </p:spTree>
  </p:cSld>
  <p:clrMapOvr>
    <a:masterClrMapping/>
  </p:clrMapOvr>
</p:sld>
</file>

<file path=ppt/slides/slide3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63503" y="-63503"/>
            <a:ext cx="12318997" cy="6984997"/>
          </a:xfrm>
          <a:custGeom>
            <a:avLst/>
            <a:gdLst/>
            <a:ahLst/>
            <a:cxnLst/>
            <a:rect r="r" b="b" t="t" l="l"/>
            <a:pathLst>
              <a:path h="6984997" w="12318997">
                <a:moveTo>
                  <a:pt x="0" y="0"/>
                </a:moveTo>
                <a:lnTo>
                  <a:pt x="12318997" y="0"/>
                </a:lnTo>
                <a:lnTo>
                  <a:pt x="12318997" y="6984997"/>
                </a:lnTo>
                <a:lnTo>
                  <a:pt x="0" y="698499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1067288" y="0"/>
            <a:ext cx="1008888" cy="993648"/>
          </a:xfrm>
          <a:custGeom>
            <a:avLst/>
            <a:gdLst/>
            <a:ahLst/>
            <a:cxnLst/>
            <a:rect r="r" b="b" t="t" l="l"/>
            <a:pathLst>
              <a:path h="993648" w="1008888">
                <a:moveTo>
                  <a:pt x="0" y="0"/>
                </a:moveTo>
                <a:lnTo>
                  <a:pt x="1008888" y="0"/>
                </a:lnTo>
                <a:lnTo>
                  <a:pt x="1008888" y="993648"/>
                </a:lnTo>
                <a:lnTo>
                  <a:pt x="0" y="993648"/>
                </a:lnTo>
                <a:lnTo>
                  <a:pt x="0" y="0"/>
                </a:lnTo>
                <a:close/>
              </a:path>
            </a:pathLst>
          </a:custGeom>
          <a:blipFill>
            <a:blip r:embed="rId4"/>
            <a:stretch>
              <a:fillRect l="0" t="0" r="0" b="0"/>
            </a:stretch>
          </a:blipFill>
        </p:spPr>
      </p:sp>
      <p:sp>
        <p:nvSpPr>
          <p:cNvPr name="TextBox 4" id="4"/>
          <p:cNvSpPr txBox="true"/>
          <p:nvPr/>
        </p:nvSpPr>
        <p:spPr>
          <a:xfrm rot="0">
            <a:off x="4186171" y="2311679"/>
            <a:ext cx="3817163" cy="2189521"/>
          </a:xfrm>
          <a:prstGeom prst="rect">
            <a:avLst/>
          </a:prstGeom>
        </p:spPr>
        <p:txBody>
          <a:bodyPr anchor="t" rtlCol="false" tIns="0" lIns="0" bIns="0" rIns="0">
            <a:spAutoFit/>
          </a:bodyPr>
          <a:lstStyle/>
          <a:p>
            <a:pPr algn="ctr">
              <a:lnSpc>
                <a:spcPts val="7559"/>
              </a:lnSpc>
            </a:pPr>
            <a:r>
              <a:rPr lang="en-US" sz="5400" spc="-118">
                <a:solidFill>
                  <a:srgbClr val="000000"/>
                </a:solidFill>
                <a:latin typeface="IBM Plex Sans"/>
              </a:rPr>
              <a:t>Amazon Cars Portfolio</a:t>
            </a:r>
          </a:p>
          <a:p>
            <a:pPr algn="ctr">
              <a:lnSpc>
                <a:spcPts val="3359"/>
              </a:lnSpc>
            </a:pPr>
            <a:r>
              <a:rPr lang="en-US" sz="2400" spc="43">
                <a:solidFill>
                  <a:srgbClr val="000000"/>
                </a:solidFill>
                <a:latin typeface="IBM Plex Sans Condensed"/>
              </a:rPr>
              <a:t>Thank You</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710689" y="1550413"/>
            <a:ext cx="10654789" cy="4875781"/>
          </a:xfrm>
          <a:custGeom>
            <a:avLst/>
            <a:gdLst/>
            <a:ahLst/>
            <a:cxnLst/>
            <a:rect r="r" b="b" t="t" l="l"/>
            <a:pathLst>
              <a:path h="4875781" w="10654789">
                <a:moveTo>
                  <a:pt x="0" y="0"/>
                </a:moveTo>
                <a:lnTo>
                  <a:pt x="10654789" y="0"/>
                </a:lnTo>
                <a:lnTo>
                  <a:pt x="10654789" y="4875781"/>
                </a:lnTo>
                <a:lnTo>
                  <a:pt x="0" y="487578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3954780" y="621306"/>
            <a:ext cx="4166873" cy="722005"/>
          </a:xfrm>
          <a:prstGeom prst="rect">
            <a:avLst/>
          </a:prstGeom>
        </p:spPr>
        <p:txBody>
          <a:bodyPr anchor="t" rtlCol="false" tIns="0" lIns="0" bIns="0" rIns="0">
            <a:spAutoFit/>
          </a:bodyPr>
          <a:lstStyle/>
          <a:p>
            <a:pPr algn="l">
              <a:lnSpc>
                <a:spcPts val="6168"/>
              </a:lnSpc>
            </a:pPr>
            <a:r>
              <a:rPr lang="en-US" sz="4406" spc="26">
                <a:solidFill>
                  <a:srgbClr val="000000"/>
                </a:solidFill>
                <a:latin typeface="IBM Plex Sans"/>
              </a:rPr>
              <a:t>Portfolio Outline</a:t>
            </a:r>
          </a:p>
        </p:txBody>
      </p:sp>
      <p:sp>
        <p:nvSpPr>
          <p:cNvPr name="TextBox 4" id="4"/>
          <p:cNvSpPr txBox="true"/>
          <p:nvPr/>
        </p:nvSpPr>
        <p:spPr>
          <a:xfrm rot="0">
            <a:off x="1539497" y="1763268"/>
            <a:ext cx="2196751" cy="398497"/>
          </a:xfrm>
          <a:prstGeom prst="rect">
            <a:avLst/>
          </a:prstGeom>
        </p:spPr>
        <p:txBody>
          <a:bodyPr anchor="t" rtlCol="false" tIns="0" lIns="0" bIns="0" rIns="0">
            <a:spAutoFit/>
          </a:bodyPr>
          <a:lstStyle/>
          <a:p>
            <a:pPr algn="l">
              <a:lnSpc>
                <a:spcPts val="3363"/>
              </a:lnSpc>
            </a:pPr>
            <a:r>
              <a:rPr lang="en-US" sz="2402" spc="-26">
                <a:solidFill>
                  <a:srgbClr val="000000"/>
                </a:solidFill>
                <a:latin typeface="IBM Plex Sans Condensed Bold"/>
              </a:rPr>
              <a:t>Table of Contents</a:t>
            </a:r>
          </a:p>
        </p:txBody>
      </p:sp>
      <p:sp>
        <p:nvSpPr>
          <p:cNvPr name="TextBox 5" id="5"/>
          <p:cNvSpPr txBox="true"/>
          <p:nvPr/>
        </p:nvSpPr>
        <p:spPr>
          <a:xfrm rot="0">
            <a:off x="1252118" y="2193636"/>
            <a:ext cx="89183" cy="3948770"/>
          </a:xfrm>
          <a:prstGeom prst="rect">
            <a:avLst/>
          </a:prstGeom>
        </p:spPr>
        <p:txBody>
          <a:bodyPr anchor="t" rtlCol="false" tIns="0" lIns="0" bIns="0" rIns="0">
            <a:spAutoFit/>
          </a:bodyPr>
          <a:lstStyle/>
          <a:p>
            <a:pPr algn="just">
              <a:lnSpc>
                <a:spcPts val="2398"/>
              </a:lnSpc>
            </a:pPr>
            <a:r>
              <a:rPr lang="en-US" sz="2004" spc="-16">
                <a:solidFill>
                  <a:srgbClr val="0070C0"/>
                </a:solidFill>
                <a:latin typeface="IBM Plex Sans Condensed"/>
              </a:rPr>
              <a:t>• • • • • • • • • • • •</a:t>
            </a:r>
          </a:p>
        </p:txBody>
      </p:sp>
      <p:sp>
        <p:nvSpPr>
          <p:cNvPr name="TextBox 6" id="6"/>
          <p:cNvSpPr txBox="true"/>
          <p:nvPr/>
        </p:nvSpPr>
        <p:spPr>
          <a:xfrm rot="0">
            <a:off x="1594990" y="2179244"/>
            <a:ext cx="4402484" cy="3963305"/>
          </a:xfrm>
          <a:prstGeom prst="rect">
            <a:avLst/>
          </a:prstGeom>
        </p:spPr>
        <p:txBody>
          <a:bodyPr anchor="t" rtlCol="false" tIns="0" lIns="0" bIns="0" rIns="0">
            <a:spAutoFit/>
          </a:bodyPr>
          <a:lstStyle/>
          <a:p>
            <a:pPr algn="l">
              <a:lnSpc>
                <a:spcPts val="2400"/>
              </a:lnSpc>
            </a:pPr>
            <a:r>
              <a:rPr lang="en-US" sz="2004" spc="36">
                <a:solidFill>
                  <a:srgbClr val="0070C0"/>
                </a:solidFill>
                <a:latin typeface="IBM Plex Sans Condensed"/>
              </a:rPr>
              <a:t>Professional Background Abstract Table of Contents Problem Statement</a:t>
            </a:r>
          </a:p>
          <a:p>
            <a:pPr algn="l">
              <a:lnSpc>
                <a:spcPts val="2808"/>
              </a:lnSpc>
            </a:pPr>
            <a:r>
              <a:rPr lang="en-US" sz="2006" spc="36">
                <a:solidFill>
                  <a:srgbClr val="0070C0"/>
                </a:solidFill>
                <a:latin typeface="IBM Plex Sans Condensed"/>
              </a:rPr>
              <a:t>Assumption Mapping –Risk Importance </a:t>
            </a:r>
          </a:p>
          <a:p>
            <a:pPr algn="l">
              <a:lnSpc>
                <a:spcPts val="2400"/>
              </a:lnSpc>
            </a:pPr>
            <a:r>
              <a:rPr lang="en-US" sz="2004" spc="36">
                <a:solidFill>
                  <a:srgbClr val="0070C0"/>
                </a:solidFill>
                <a:latin typeface="IBM Plex Sans Condensed"/>
              </a:rPr>
              <a:t>Graph Market Validation User Interviews MVP Strategy User Stories and Features Prioritization and Estimation Effort / Value Map Conclusion</a:t>
            </a:r>
          </a:p>
        </p:txBody>
      </p:sp>
    </p:spTree>
  </p:cSld>
  <p:clrMapOvr>
    <a:masterClrMapping/>
  </p:clrMapOvr>
</p:sld>
</file>

<file path=ppt/slides/slide5.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3454908" y="295923"/>
            <a:ext cx="4715523" cy="721662"/>
          </a:xfrm>
          <a:prstGeom prst="rect">
            <a:avLst/>
          </a:prstGeom>
        </p:spPr>
        <p:txBody>
          <a:bodyPr anchor="t" rtlCol="false" tIns="0" lIns="0" bIns="0" rIns="0">
            <a:spAutoFit/>
          </a:bodyPr>
          <a:lstStyle/>
          <a:p>
            <a:pPr algn="l">
              <a:lnSpc>
                <a:spcPts val="6165"/>
              </a:lnSpc>
            </a:pPr>
            <a:r>
              <a:rPr lang="en-US" sz="4404" spc="26">
                <a:solidFill>
                  <a:srgbClr val="000000"/>
                </a:solidFill>
                <a:latin typeface="IBM Plex Sans"/>
              </a:rPr>
              <a:t>Problem Statement</a:t>
            </a:r>
          </a:p>
        </p:txBody>
      </p:sp>
      <p:sp>
        <p:nvSpPr>
          <p:cNvPr name="TextBox 3" id="3"/>
          <p:cNvSpPr txBox="true"/>
          <p:nvPr/>
        </p:nvSpPr>
        <p:spPr>
          <a:xfrm rot="0">
            <a:off x="646786" y="3118447"/>
            <a:ext cx="9418434" cy="2465022"/>
          </a:xfrm>
          <a:prstGeom prst="rect">
            <a:avLst/>
          </a:prstGeom>
        </p:spPr>
        <p:txBody>
          <a:bodyPr anchor="t" rtlCol="false" tIns="0" lIns="0" bIns="0" rIns="0">
            <a:spAutoFit/>
          </a:bodyPr>
          <a:lstStyle/>
          <a:p>
            <a:pPr algn="l">
              <a:lnSpc>
                <a:spcPts val="2400"/>
              </a:lnSpc>
            </a:pPr>
            <a:r>
              <a:rPr lang="en-US" sz="2004">
                <a:solidFill>
                  <a:srgbClr val="FFC000"/>
                </a:solidFill>
                <a:latin typeface="Calibri (MS)"/>
              </a:rPr>
              <a:t>[Amazon Cars] Is a [website] That [enables online access and purchase of cars] Unlike [the traditional car purchase process] My Product [is cheaper, convenient, reliable and offers payment options and plans] </a:t>
            </a:r>
            <a:r>
              <a:rPr lang="en-US" sz="2004">
                <a:solidFill>
                  <a:srgbClr val="FF0000"/>
                </a:solidFill>
                <a:latin typeface="Calibri (MS)"/>
              </a:rPr>
              <a:t>We’ll know this is true when [people are purchasing via Amazon Cars more than at physical dealerships]</a:t>
            </a:r>
          </a:p>
        </p:txBody>
      </p:sp>
      <p:sp>
        <p:nvSpPr>
          <p:cNvPr name="TextBox 4" id="4"/>
          <p:cNvSpPr txBox="true"/>
          <p:nvPr/>
        </p:nvSpPr>
        <p:spPr>
          <a:xfrm rot="0">
            <a:off x="646786" y="1289390"/>
            <a:ext cx="10613298" cy="1245441"/>
          </a:xfrm>
          <a:prstGeom prst="rect">
            <a:avLst/>
          </a:prstGeom>
        </p:spPr>
        <p:txBody>
          <a:bodyPr anchor="t" rtlCol="false" tIns="0" lIns="0" bIns="0" rIns="0">
            <a:spAutoFit/>
          </a:bodyPr>
          <a:lstStyle/>
          <a:p>
            <a:pPr algn="l">
              <a:lnSpc>
                <a:spcPts val="2400"/>
              </a:lnSpc>
            </a:pPr>
            <a:r>
              <a:rPr lang="en-US" sz="2004">
                <a:solidFill>
                  <a:srgbClr val="00B050"/>
                </a:solidFill>
                <a:latin typeface="Calibri (MS)"/>
              </a:rPr>
              <a:t>For [Individuals who enjoy shopping online and would want to purchase cars with convenient payment plans/options] Do individuals want to shop for cars online? Do they want payment plans and options? Who have [a need to access and purchase car information/cars conveniently] </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837181" y="1495549"/>
            <a:ext cx="10426189" cy="4833109"/>
          </a:xfrm>
          <a:custGeom>
            <a:avLst/>
            <a:gdLst/>
            <a:ahLst/>
            <a:cxnLst/>
            <a:rect r="r" b="b" t="t" l="l"/>
            <a:pathLst>
              <a:path h="4833109" w="10426189">
                <a:moveTo>
                  <a:pt x="0" y="0"/>
                </a:moveTo>
                <a:lnTo>
                  <a:pt x="10426189" y="0"/>
                </a:lnTo>
                <a:lnTo>
                  <a:pt x="10426189" y="4833109"/>
                </a:lnTo>
                <a:lnTo>
                  <a:pt x="0" y="48331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3360163" y="656215"/>
            <a:ext cx="5471150" cy="721662"/>
          </a:xfrm>
          <a:prstGeom prst="rect">
            <a:avLst/>
          </a:prstGeom>
        </p:spPr>
        <p:txBody>
          <a:bodyPr anchor="t" rtlCol="false" tIns="0" lIns="0" bIns="0" rIns="0">
            <a:spAutoFit/>
          </a:bodyPr>
          <a:lstStyle/>
          <a:p>
            <a:pPr algn="l">
              <a:lnSpc>
                <a:spcPts val="6165"/>
              </a:lnSpc>
            </a:pPr>
            <a:r>
              <a:rPr lang="en-US" sz="4404" spc="26">
                <a:solidFill>
                  <a:srgbClr val="000000"/>
                </a:solidFill>
                <a:latin typeface="IBM Plex Sans"/>
              </a:rPr>
              <a:t>Assumption Mapping</a:t>
            </a:r>
          </a:p>
        </p:txBody>
      </p:sp>
      <p:sp>
        <p:nvSpPr>
          <p:cNvPr name="TextBox 4" id="4"/>
          <p:cNvSpPr txBox="true"/>
          <p:nvPr/>
        </p:nvSpPr>
        <p:spPr>
          <a:xfrm rot="0">
            <a:off x="1906524" y="1938147"/>
            <a:ext cx="6183811" cy="2190274"/>
          </a:xfrm>
          <a:prstGeom prst="rect">
            <a:avLst/>
          </a:prstGeom>
        </p:spPr>
        <p:txBody>
          <a:bodyPr anchor="t" rtlCol="false" tIns="0" lIns="0" bIns="0" rIns="0">
            <a:spAutoFit/>
          </a:bodyPr>
          <a:lstStyle/>
          <a:p>
            <a:pPr algn="l">
              <a:lnSpc>
                <a:spcPts val="2160"/>
              </a:lnSpc>
            </a:pPr>
            <a:r>
              <a:rPr lang="en-US" sz="1800" spc="-19">
                <a:solidFill>
                  <a:srgbClr val="000000"/>
                </a:solidFill>
                <a:latin typeface="IBM Plex Sans"/>
              </a:rPr>
              <a:t>1)Customers want easy and convenient and car purchase process. 2)Customers want to be able to access insurance. 3)Customers want to be able to access mileage information 4)Customers want to be able to access accident history 5)Customers want car deals at the best prices. 6)Customers want to purchase cars online. 7)Customers are fed up with traditional car dealerships.</a:t>
            </a:r>
          </a:p>
          <a:p>
            <a:pPr algn="l">
              <a:lnSpc>
                <a:spcPts val="2523"/>
              </a:lnSpc>
            </a:pPr>
            <a:r>
              <a:rPr lang="en-US" sz="1802" spc="-19">
                <a:solidFill>
                  <a:srgbClr val="000000"/>
                </a:solidFill>
                <a:latin typeface="IBM Plex Sans"/>
              </a:rPr>
              <a:t>8)Customers want convenient payment plans and options</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332232" y="609600"/>
            <a:ext cx="11209020" cy="5015484"/>
          </a:xfrm>
          <a:custGeom>
            <a:avLst/>
            <a:gdLst/>
            <a:ahLst/>
            <a:cxnLst/>
            <a:rect r="r" b="b" t="t" l="l"/>
            <a:pathLst>
              <a:path h="5015484" w="11209020">
                <a:moveTo>
                  <a:pt x="0" y="0"/>
                </a:moveTo>
                <a:lnTo>
                  <a:pt x="11209020" y="0"/>
                </a:lnTo>
                <a:lnTo>
                  <a:pt x="11209020" y="5015484"/>
                </a:lnTo>
                <a:lnTo>
                  <a:pt x="0" y="5015484"/>
                </a:lnTo>
                <a:lnTo>
                  <a:pt x="0" y="0"/>
                </a:lnTo>
                <a:close/>
              </a:path>
            </a:pathLst>
          </a:custGeom>
          <a:blipFill>
            <a:blip r:embed="rId2"/>
            <a:stretch>
              <a:fillRect l="0" t="0" r="0" b="0"/>
            </a:stretch>
          </a:blipFill>
        </p:spPr>
      </p:sp>
      <p:sp>
        <p:nvSpPr>
          <p:cNvPr name="Freeform 3" id="3"/>
          <p:cNvSpPr/>
          <p:nvPr/>
        </p:nvSpPr>
        <p:spPr>
          <a:xfrm flipH="false" flipV="false" rot="0">
            <a:off x="61465" y="5555485"/>
            <a:ext cx="12194029" cy="1366009"/>
          </a:xfrm>
          <a:custGeom>
            <a:avLst/>
            <a:gdLst/>
            <a:ahLst/>
            <a:cxnLst/>
            <a:rect r="r" b="b" t="t" l="l"/>
            <a:pathLst>
              <a:path h="1366009" w="12194029">
                <a:moveTo>
                  <a:pt x="0" y="0"/>
                </a:moveTo>
                <a:lnTo>
                  <a:pt x="12194029" y="0"/>
                </a:lnTo>
                <a:lnTo>
                  <a:pt x="12194029" y="1366009"/>
                </a:lnTo>
                <a:lnTo>
                  <a:pt x="0" y="1366009"/>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4" id="4"/>
          <p:cNvSpPr txBox="true"/>
          <p:nvPr/>
        </p:nvSpPr>
        <p:spPr>
          <a:xfrm rot="0">
            <a:off x="3036065" y="8906"/>
            <a:ext cx="5800382" cy="722005"/>
          </a:xfrm>
          <a:prstGeom prst="rect">
            <a:avLst/>
          </a:prstGeom>
        </p:spPr>
        <p:txBody>
          <a:bodyPr anchor="t" rtlCol="false" tIns="0" lIns="0" bIns="0" rIns="0">
            <a:spAutoFit/>
          </a:bodyPr>
          <a:lstStyle/>
          <a:p>
            <a:pPr algn="l">
              <a:lnSpc>
                <a:spcPts val="6168"/>
              </a:lnSpc>
            </a:pPr>
            <a:r>
              <a:rPr lang="en-US" sz="4406" spc="26">
                <a:solidFill>
                  <a:srgbClr val="000000"/>
                </a:solidFill>
                <a:latin typeface="IBM Plex Sans"/>
              </a:rPr>
              <a:t>Risk Importance Graph</a:t>
            </a:r>
          </a:p>
        </p:txBody>
      </p:sp>
      <p:sp>
        <p:nvSpPr>
          <p:cNvPr name="TextBox 5" id="5"/>
          <p:cNvSpPr txBox="true"/>
          <p:nvPr/>
        </p:nvSpPr>
        <p:spPr>
          <a:xfrm rot="0">
            <a:off x="223114" y="5812117"/>
            <a:ext cx="4276611" cy="1064019"/>
          </a:xfrm>
          <a:prstGeom prst="rect">
            <a:avLst/>
          </a:prstGeom>
        </p:spPr>
        <p:txBody>
          <a:bodyPr anchor="t" rtlCol="false" tIns="0" lIns="0" bIns="0" rIns="0">
            <a:spAutoFit/>
          </a:bodyPr>
          <a:lstStyle/>
          <a:p>
            <a:pPr algn="l">
              <a:lnSpc>
                <a:spcPts val="1680"/>
              </a:lnSpc>
            </a:pPr>
            <a:r>
              <a:rPr lang="en-US" sz="1403" spc="-15">
                <a:solidFill>
                  <a:srgbClr val="000000"/>
                </a:solidFill>
                <a:latin typeface="IBM Plex Sans"/>
              </a:rPr>
              <a:t>The purpose of the risk importance graph is to point out the level of importance of each of the assumptions made Some of these assumptions are unknown but important because they likely are the core/foundation upon which the product would be developed. </a:t>
            </a:r>
          </a:p>
        </p:txBody>
      </p:sp>
      <p:sp>
        <p:nvSpPr>
          <p:cNvPr name="TextBox 6" id="6"/>
          <p:cNvSpPr txBox="true"/>
          <p:nvPr/>
        </p:nvSpPr>
        <p:spPr>
          <a:xfrm rot="0">
            <a:off x="9188196" y="5918797"/>
            <a:ext cx="2854004" cy="850659"/>
          </a:xfrm>
          <a:prstGeom prst="rect">
            <a:avLst/>
          </a:prstGeom>
        </p:spPr>
        <p:txBody>
          <a:bodyPr anchor="t" rtlCol="false" tIns="0" lIns="0" bIns="0" rIns="0">
            <a:spAutoFit/>
          </a:bodyPr>
          <a:lstStyle/>
          <a:p>
            <a:pPr algn="l">
              <a:lnSpc>
                <a:spcPts val="1680"/>
              </a:lnSpc>
            </a:pPr>
            <a:r>
              <a:rPr lang="en-US" sz="1403" spc="-15">
                <a:solidFill>
                  <a:srgbClr val="000000"/>
                </a:solidFill>
                <a:latin typeface="IBM Plex Sans"/>
              </a:rPr>
              <a:t>Finally, some of these assumptions are also known and important because they are factors without which the entire product would not exist at all.</a:t>
            </a:r>
          </a:p>
        </p:txBody>
      </p:sp>
      <p:sp>
        <p:nvSpPr>
          <p:cNvPr name="TextBox 7" id="7"/>
          <p:cNvSpPr txBox="true"/>
          <p:nvPr/>
        </p:nvSpPr>
        <p:spPr>
          <a:xfrm rot="0">
            <a:off x="4705474" y="5859494"/>
            <a:ext cx="4184571" cy="970855"/>
          </a:xfrm>
          <a:prstGeom prst="rect">
            <a:avLst/>
          </a:prstGeom>
        </p:spPr>
        <p:txBody>
          <a:bodyPr anchor="t" rtlCol="false" tIns="0" lIns="0" bIns="0" rIns="0">
            <a:spAutoFit/>
          </a:bodyPr>
          <a:lstStyle/>
          <a:p>
            <a:pPr algn="l">
              <a:lnSpc>
                <a:spcPts val="1921"/>
              </a:lnSpc>
            </a:pPr>
            <a:r>
              <a:rPr lang="en-US" sz="1596" spc="-15">
                <a:solidFill>
                  <a:srgbClr val="000000"/>
                </a:solidFill>
                <a:latin typeface="IBM Plex Sans"/>
              </a:rPr>
              <a:t>Similarly, some of these assumptions are unknown and unimportant because the product could still be developed with or without them and they would simply be add-ons</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838200" y="963168"/>
            <a:ext cx="10515600" cy="5631180"/>
          </a:xfrm>
          <a:custGeom>
            <a:avLst/>
            <a:gdLst/>
            <a:ahLst/>
            <a:cxnLst/>
            <a:rect r="r" b="b" t="t" l="l"/>
            <a:pathLst>
              <a:path h="5631180" w="10515600">
                <a:moveTo>
                  <a:pt x="0" y="0"/>
                </a:moveTo>
                <a:lnTo>
                  <a:pt x="10515600" y="0"/>
                </a:lnTo>
                <a:lnTo>
                  <a:pt x="10515600" y="5631180"/>
                </a:lnTo>
                <a:lnTo>
                  <a:pt x="0" y="563118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3125467" y="386382"/>
            <a:ext cx="5940209" cy="536257"/>
          </a:xfrm>
          <a:prstGeom prst="rect">
            <a:avLst/>
          </a:prstGeom>
        </p:spPr>
        <p:txBody>
          <a:bodyPr anchor="t" rtlCol="false" tIns="0" lIns="0" bIns="0" rIns="0">
            <a:spAutoFit/>
          </a:bodyPr>
          <a:lstStyle/>
          <a:p>
            <a:pPr algn="l">
              <a:lnSpc>
                <a:spcPts val="4485"/>
              </a:lnSpc>
            </a:pPr>
            <a:r>
              <a:rPr lang="en-US" sz="3204" spc="19">
                <a:solidFill>
                  <a:srgbClr val="000000"/>
                </a:solidFill>
                <a:latin typeface="IBM Plex Sans"/>
              </a:rPr>
              <a:t>Market Validation-Target Market</a:t>
            </a:r>
          </a:p>
        </p:txBody>
      </p:sp>
      <p:sp>
        <p:nvSpPr>
          <p:cNvPr name="TextBox 4" id="4"/>
          <p:cNvSpPr txBox="true"/>
          <p:nvPr/>
        </p:nvSpPr>
        <p:spPr>
          <a:xfrm rot="0">
            <a:off x="929640" y="971988"/>
            <a:ext cx="10288133" cy="5520309"/>
          </a:xfrm>
          <a:prstGeom prst="rect">
            <a:avLst/>
          </a:prstGeom>
        </p:spPr>
        <p:txBody>
          <a:bodyPr anchor="t" rtlCol="false" tIns="0" lIns="0" bIns="0" rIns="0">
            <a:spAutoFit/>
          </a:bodyPr>
          <a:lstStyle/>
          <a:p>
            <a:pPr algn="l">
              <a:lnSpc>
                <a:spcPts val="2523"/>
              </a:lnSpc>
            </a:pPr>
            <a:r>
              <a:rPr lang="en-US" sz="1802" spc="-19">
                <a:solidFill>
                  <a:srgbClr val="000000"/>
                </a:solidFill>
                <a:latin typeface="IBM Plex Sans"/>
              </a:rPr>
              <a:t>-What need does the product/service fulfil?</a:t>
            </a:r>
          </a:p>
          <a:p>
            <a:pPr algn="l">
              <a:lnSpc>
                <a:spcPts val="2160"/>
              </a:lnSpc>
            </a:pPr>
            <a:r>
              <a:rPr lang="en-US" sz="1800" spc="-19">
                <a:solidFill>
                  <a:srgbClr val="000000"/>
                </a:solidFill>
                <a:latin typeface="IBM Plex Sans"/>
              </a:rPr>
              <a:t>The product offers individuals who want to purchase cars an easy and convenient purchase process online. This convenience is one that traditional car dealerships have been unable to achieve. -Are there any problems or pain points it solves? Our product solves an array of pain points ;long documentation, physical inspection and strenuous negotiation and payment process. On the contrary our product does not require bulky documentation, all car specifications and info are online and we have payment plans available to suit every client's needs. -Who would benefit most from the product or service? Prospective car owners, with stable income sources (or pension), aged 25-60 My target market are individuals/automobile customers who enjoy shopping online and would want to purchase cars with convenient finance and payment options Specific Target Market Demographic information: Income earners/Pensioned, middle class, 25-60 Geographic information: Urban area residents (wherever Amazon operates) Psychographic information: Individuals who enjoy online shopping Behavioral information: Individuals who have need for private transportation to minimize cost from public transportation</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837181" y="1455925"/>
            <a:ext cx="4944361" cy="3821173"/>
          </a:xfrm>
          <a:custGeom>
            <a:avLst/>
            <a:gdLst/>
            <a:ahLst/>
            <a:cxnLst/>
            <a:rect r="r" b="b" t="t" l="l"/>
            <a:pathLst>
              <a:path h="3821173" w="4944361">
                <a:moveTo>
                  <a:pt x="0" y="0"/>
                </a:moveTo>
                <a:lnTo>
                  <a:pt x="4944361" y="0"/>
                </a:lnTo>
                <a:lnTo>
                  <a:pt x="4944361" y="3821173"/>
                </a:lnTo>
                <a:lnTo>
                  <a:pt x="0" y="382117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768601" y="5361937"/>
            <a:ext cx="10426189" cy="1302001"/>
          </a:xfrm>
          <a:custGeom>
            <a:avLst/>
            <a:gdLst/>
            <a:ahLst/>
            <a:cxnLst/>
            <a:rect r="r" b="b" t="t" l="l"/>
            <a:pathLst>
              <a:path h="1302001" w="10426189">
                <a:moveTo>
                  <a:pt x="0" y="0"/>
                </a:moveTo>
                <a:lnTo>
                  <a:pt x="10426189" y="0"/>
                </a:lnTo>
                <a:lnTo>
                  <a:pt x="10426189" y="1302001"/>
                </a:lnTo>
                <a:lnTo>
                  <a:pt x="0" y="130200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6437881" y="1455925"/>
            <a:ext cx="4944361" cy="3821173"/>
          </a:xfrm>
          <a:custGeom>
            <a:avLst/>
            <a:gdLst/>
            <a:ahLst/>
            <a:cxnLst/>
            <a:rect r="r" b="b" t="t" l="l"/>
            <a:pathLst>
              <a:path h="3821173" w="4944361">
                <a:moveTo>
                  <a:pt x="0" y="0"/>
                </a:moveTo>
                <a:lnTo>
                  <a:pt x="4944361" y="0"/>
                </a:lnTo>
                <a:lnTo>
                  <a:pt x="4944361" y="3821173"/>
                </a:lnTo>
                <a:lnTo>
                  <a:pt x="0" y="3821173"/>
                </a:lnTo>
                <a:lnTo>
                  <a:pt x="0" y="0"/>
                </a:lnTo>
                <a:close/>
              </a:path>
            </a:pathLst>
          </a:custGeom>
          <a:blipFill>
            <a:blip r:embed="rId2">
              <a:extLst>
                <a:ext uri="{96DAC541-7B7A-43D3-8B79-37D633B846F1}">
                  <asvg:svgBlip xmlns:asvg="http://schemas.microsoft.com/office/drawing/2016/SVG/main" r:embed="rId6"/>
                </a:ext>
              </a:extLst>
            </a:blip>
            <a:stretch>
              <a:fillRect l="0" t="0" r="0" b="0"/>
            </a:stretch>
          </a:blipFill>
        </p:spPr>
      </p:sp>
      <p:sp>
        <p:nvSpPr>
          <p:cNvPr name="TextBox 5" id="5"/>
          <p:cNvSpPr txBox="true"/>
          <p:nvPr/>
        </p:nvSpPr>
        <p:spPr>
          <a:xfrm rot="0">
            <a:off x="3850891" y="656215"/>
            <a:ext cx="4492923" cy="721662"/>
          </a:xfrm>
          <a:prstGeom prst="rect">
            <a:avLst/>
          </a:prstGeom>
        </p:spPr>
        <p:txBody>
          <a:bodyPr anchor="t" rtlCol="false" tIns="0" lIns="0" bIns="0" rIns="0">
            <a:spAutoFit/>
          </a:bodyPr>
          <a:lstStyle/>
          <a:p>
            <a:pPr algn="l">
              <a:lnSpc>
                <a:spcPts val="6165"/>
              </a:lnSpc>
            </a:pPr>
            <a:r>
              <a:rPr lang="en-US" sz="4404" spc="26">
                <a:solidFill>
                  <a:srgbClr val="000000"/>
                </a:solidFill>
                <a:latin typeface="IBM Plex Sans"/>
              </a:rPr>
              <a:t>Market Validation</a:t>
            </a:r>
          </a:p>
        </p:txBody>
      </p:sp>
      <p:sp>
        <p:nvSpPr>
          <p:cNvPr name="TextBox 6" id="6"/>
          <p:cNvSpPr txBox="true"/>
          <p:nvPr/>
        </p:nvSpPr>
        <p:spPr>
          <a:xfrm rot="0">
            <a:off x="1361570" y="2108835"/>
            <a:ext cx="3467176" cy="2464527"/>
          </a:xfrm>
          <a:prstGeom prst="rect">
            <a:avLst/>
          </a:prstGeom>
        </p:spPr>
        <p:txBody>
          <a:bodyPr anchor="t" rtlCol="false" tIns="0" lIns="0" bIns="0" rIns="0">
            <a:spAutoFit/>
          </a:bodyPr>
          <a:lstStyle/>
          <a:p>
            <a:pPr algn="l">
              <a:lnSpc>
                <a:spcPts val="2160"/>
              </a:lnSpc>
            </a:pPr>
            <a:r>
              <a:rPr lang="en-US" sz="1800" spc="-19">
                <a:solidFill>
                  <a:srgbClr val="000000"/>
                </a:solidFill>
                <a:latin typeface="IBM Plex Sans Bold"/>
              </a:rPr>
              <a:t>Market Growth </a:t>
            </a:r>
            <a:r>
              <a:rPr lang="en-US" sz="1800" spc="-19">
                <a:solidFill>
                  <a:srgbClr val="000000"/>
                </a:solidFill>
                <a:latin typeface="IBM Plex Sans"/>
              </a:rPr>
              <a:t>The growth prospect is high with statistical forecast showing that the global online car buying market size was US$ 261.9 billion in 2021. It is forecast to grow to US$ 721.6 billion by 2030 at an compound annual growth rate of 13.2% from 2022 to 2030.</a:t>
            </a:r>
          </a:p>
        </p:txBody>
      </p:sp>
      <p:sp>
        <p:nvSpPr>
          <p:cNvPr name="TextBox 7" id="7"/>
          <p:cNvSpPr txBox="true"/>
          <p:nvPr/>
        </p:nvSpPr>
        <p:spPr>
          <a:xfrm rot="0">
            <a:off x="7185022" y="2108835"/>
            <a:ext cx="2857348" cy="2190207"/>
          </a:xfrm>
          <a:prstGeom prst="rect">
            <a:avLst/>
          </a:prstGeom>
        </p:spPr>
        <p:txBody>
          <a:bodyPr anchor="t" rtlCol="false" tIns="0" lIns="0" bIns="0" rIns="0">
            <a:spAutoFit/>
          </a:bodyPr>
          <a:lstStyle/>
          <a:p>
            <a:pPr algn="l">
              <a:lnSpc>
                <a:spcPts val="2160"/>
              </a:lnSpc>
            </a:pPr>
            <a:r>
              <a:rPr lang="en-US" sz="1800" spc="-19">
                <a:solidFill>
                  <a:srgbClr val="000000"/>
                </a:solidFill>
                <a:latin typeface="IBM Plex Sans Bold"/>
              </a:rPr>
              <a:t>Market Competitors </a:t>
            </a:r>
            <a:r>
              <a:rPr lang="en-US" sz="1800" spc="-19">
                <a:solidFill>
                  <a:srgbClr val="000000"/>
                </a:solidFill>
                <a:latin typeface="IBM Plex Sans"/>
              </a:rPr>
              <a:t>AutoNation, Inc. Car gurus, Inc. Cars Direct Asbury Automotive Group, Inc Cox Automotive Inc Lithia Motors, Inc. HendrickAutomotive Group</a:t>
            </a:r>
          </a:p>
        </p:txBody>
      </p:sp>
      <p:sp>
        <p:nvSpPr>
          <p:cNvPr name="TextBox 8" id="8"/>
          <p:cNvSpPr txBox="true"/>
          <p:nvPr/>
        </p:nvSpPr>
        <p:spPr>
          <a:xfrm rot="0">
            <a:off x="929640" y="5473236"/>
            <a:ext cx="10150307" cy="1092613"/>
          </a:xfrm>
          <a:prstGeom prst="rect">
            <a:avLst/>
          </a:prstGeom>
        </p:spPr>
        <p:txBody>
          <a:bodyPr anchor="t" rtlCol="false" tIns="0" lIns="0" bIns="0" rIns="0">
            <a:spAutoFit/>
          </a:bodyPr>
          <a:lstStyle/>
          <a:p>
            <a:pPr algn="l">
              <a:lnSpc>
                <a:spcPts val="2160"/>
              </a:lnSpc>
            </a:pPr>
            <a:r>
              <a:rPr lang="en-US" sz="1800" spc="-19">
                <a:solidFill>
                  <a:srgbClr val="000000"/>
                </a:solidFill>
                <a:latin typeface="IBM Plex Sans"/>
              </a:rPr>
              <a:t>Market validation is used to determine whether or not there is a need for a product in the market and is also used to recognize who the target market for a product might be. Market growth is information about the rise in demand for a product in the market and it is also a tool for forecasting just how much growth the market for </a:t>
            </a:r>
          </a:p>
          <a:p>
            <a:pPr algn="l">
              <a:lnSpc>
                <a:spcPts val="2523"/>
              </a:lnSpc>
            </a:pPr>
            <a:r>
              <a:rPr lang="en-US" sz="1802" spc="-19">
                <a:solidFill>
                  <a:srgbClr val="000000"/>
                </a:solidFill>
                <a:latin typeface="IBM Plex Sans"/>
              </a:rPr>
              <a:t>a product would see. The market competitors are already existing products in the market.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DAGFLCwKAHA</dc:identifier>
  <dcterms:modified xsi:type="dcterms:W3CDTF">2011-08-01T06:04:30Z</dcterms:modified>
  <cp:revision>1</cp:revision>
  <dc:title>Amazon Cars.pdf</dc:title>
</cp:coreProperties>
</file>