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0"/>
  </p:notesMasterIdLst>
  <p:sldIdLst>
    <p:sldId id="256" r:id="rId2"/>
    <p:sldId id="257" r:id="rId3"/>
    <p:sldId id="258" r:id="rId4"/>
    <p:sldId id="273"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2"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70" autoAdjust="0"/>
  </p:normalViewPr>
  <p:slideViewPr>
    <p:cSldViewPr>
      <p:cViewPr varScale="1">
        <p:scale>
          <a:sx n="81" d="100"/>
          <a:sy n="81" d="100"/>
        </p:scale>
        <p:origin x="-1020" y="-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E3BF6-B85F-45A4-B1AA-69EBA281376A}" type="datetimeFigureOut">
              <a:rPr lang="en-SG" smtClean="0"/>
              <a:t>9/5/2016</a:t>
            </a:fld>
            <a:endParaRPr lang="en-SG"/>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14DD9-FFF8-46F2-A834-347A4C954C2D}" type="slidenum">
              <a:rPr lang="en-SG" smtClean="0"/>
              <a:t>‹#›</a:t>
            </a:fld>
            <a:endParaRPr lang="en-SG"/>
          </a:p>
        </p:txBody>
      </p:sp>
    </p:spTree>
    <p:extLst>
      <p:ext uri="{BB962C8B-B14F-4D97-AF65-F5344CB8AC3E}">
        <p14:creationId xmlns:p14="http://schemas.microsoft.com/office/powerpoint/2010/main" val="31842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Good afternoon, Prof </a:t>
            </a:r>
            <a:r>
              <a:rPr lang="en-US" dirty="0" smtClean="0"/>
              <a:t>Qian</a:t>
            </a:r>
            <a:r>
              <a:rPr lang="en-US" baseline="0" dirty="0" smtClean="0"/>
              <a:t> and Prof Tan! My project topic is to do the implementation realizing 3D digital image correlation.</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a:t>
            </a:fld>
            <a:endParaRPr lang="en-SG"/>
          </a:p>
        </p:txBody>
      </p:sp>
    </p:spTree>
    <p:extLst>
      <p:ext uri="{BB962C8B-B14F-4D97-AF65-F5344CB8AC3E}">
        <p14:creationId xmlns:p14="http://schemas.microsoft.com/office/powerpoint/2010/main" val="318585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a:t>
            </a:r>
            <a:r>
              <a:rPr lang="en-SG" baseline="0" dirty="0" smtClean="0"/>
              <a:t> what is </a:t>
            </a:r>
            <a:r>
              <a:rPr lang="en-SG" baseline="0" dirty="0" err="1" smtClean="0"/>
              <a:t>homography</a:t>
            </a:r>
            <a:r>
              <a:rPr lang="en-SG" baseline="0" dirty="0" smtClean="0"/>
              <a:t>? It is defined as the combination of camera matrix and extrinsic matrices, which is the whole transformation from world coordinates to image coordinates. This can be obtained by finding the image coordinates of some specified object points in the </a:t>
            </a:r>
            <a:r>
              <a:rPr lang="en-SG" baseline="0" smtClean="0"/>
              <a:t>world coordinates, </a:t>
            </a:r>
            <a:r>
              <a:rPr lang="en-SG" baseline="0" dirty="0" smtClean="0"/>
              <a:t>which is the </a:t>
            </a:r>
            <a:r>
              <a:rPr lang="en-US" altLang="zh-CN" baseline="0" dirty="0" smtClean="0"/>
              <a:t>process of </a:t>
            </a:r>
            <a:r>
              <a:rPr lang="en-SG" baseline="0" dirty="0" smtClean="0"/>
              <a:t>camera calibration. After we get the intrinsic parameters, the extrinsic parameters are easily obtained by the equations shown here. Note that r3 is omitted initially because during calibration, we assume that all the specified points in the world are on the same plane, which means Z equals to 0. And since r1 and r2 are orthogonal normal vectors, we can get r3 simply from the cross product of r1 and r2 later.  </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10</a:t>
            </a:fld>
            <a:endParaRPr lang="en-SG"/>
          </a:p>
        </p:txBody>
      </p:sp>
    </p:spTree>
    <p:extLst>
      <p:ext uri="{BB962C8B-B14F-4D97-AF65-F5344CB8AC3E}">
        <p14:creationId xmlns:p14="http://schemas.microsoft.com/office/powerpoint/2010/main" val="82108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When</a:t>
            </a:r>
            <a:r>
              <a:rPr lang="en-SG" baseline="0" dirty="0" smtClean="0"/>
              <a:t> estimating the parameters, the </a:t>
            </a:r>
            <a:r>
              <a:rPr lang="en-SG" baseline="0" dirty="0" err="1" smtClean="0"/>
              <a:t>Levenberg</a:t>
            </a:r>
            <a:r>
              <a:rPr lang="en-SG" baseline="0" dirty="0" smtClean="0"/>
              <a:t>-Marquardt algorithm is used to set the threshold of estimations. It uses gradient to find local minimum, and is the most popular least squares method. It is also used to estimate the </a:t>
            </a:r>
            <a:r>
              <a:rPr lang="en-SG" baseline="0" dirty="0" err="1" smtClean="0"/>
              <a:t>reprojection</a:t>
            </a:r>
            <a:r>
              <a:rPr lang="en-SG" baseline="0" dirty="0" smtClean="0"/>
              <a:t> error. That is the variance from the original image coordinates to the </a:t>
            </a:r>
            <a:r>
              <a:rPr lang="en-SG" baseline="0" dirty="0" err="1" smtClean="0"/>
              <a:t>reprojected</a:t>
            </a:r>
            <a:r>
              <a:rPr lang="en-SG" baseline="0" dirty="0" smtClean="0"/>
              <a:t> image coordinates, </a:t>
            </a:r>
            <a:r>
              <a:rPr lang="en-SG" baseline="0" smtClean="0"/>
              <a:t>which is </a:t>
            </a:r>
            <a:r>
              <a:rPr lang="en-SG" baseline="0" dirty="0" smtClean="0"/>
              <a:t>from the world coordinates calculated.</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11</a:t>
            </a:fld>
            <a:endParaRPr lang="en-SG"/>
          </a:p>
        </p:txBody>
      </p:sp>
    </p:spTree>
    <p:extLst>
      <p:ext uri="{BB962C8B-B14F-4D97-AF65-F5344CB8AC3E}">
        <p14:creationId xmlns:p14="http://schemas.microsoft.com/office/powerpoint/2010/main" val="3273774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a:t>
            </a:r>
            <a:r>
              <a:rPr lang="en-SG" baseline="0" dirty="0" smtClean="0"/>
              <a:t> o</a:t>
            </a:r>
            <a:r>
              <a:rPr lang="en-SG" dirty="0" smtClean="0"/>
              <a:t>nce we get the intrinsic and extrinsic parameter</a:t>
            </a:r>
            <a:r>
              <a:rPr lang="en-SG" baseline="0" dirty="0" smtClean="0"/>
              <a:t>s for the cameras respectively, we need to do the stereo correspondence of the left and right images in order to find the disparities. This </a:t>
            </a:r>
            <a:r>
              <a:rPr lang="en-SG" baseline="0" dirty="0" err="1" smtClean="0"/>
              <a:t>Bouguet’s</a:t>
            </a:r>
            <a:r>
              <a:rPr lang="en-SG" baseline="0" dirty="0" smtClean="0"/>
              <a:t> method is used to rectify the cameras, so that the two cameras are aligned horizontally to each other, which makes the correspondence process easier. In this method, instead of aligning the cameras horizontally one by one, it aligns them to each other first, then apply the rotation to both of them to obtain the final rectified images.</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12</a:t>
            </a:fld>
            <a:endParaRPr lang="en-SG" dirty="0"/>
          </a:p>
        </p:txBody>
      </p:sp>
    </p:spTree>
    <p:extLst>
      <p:ext uri="{BB962C8B-B14F-4D97-AF65-F5344CB8AC3E}">
        <p14:creationId xmlns:p14="http://schemas.microsoft.com/office/powerpoint/2010/main" val="1292403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After rectification, we can use block matching function</a:t>
            </a:r>
            <a:r>
              <a:rPr lang="en-SG" baseline="0" dirty="0" smtClean="0"/>
              <a:t> to calculate the disparity map for the image pairs. There are two algorithms in order to achieve this. One is the block matching algorithm. For each pixel in the left image, the algorithm search through a specified range to find the most suitable disparity. Another one is semi-global block matching algorithm. This generates the more detailed disparity map. Researches show that the SGBM algorithm is better, but I tried and found that it generates inaccurate and noisy maps in my case, and it is slower, so I still used BM algorithm.</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13</a:t>
            </a:fld>
            <a:endParaRPr lang="en-SG"/>
          </a:p>
        </p:txBody>
      </p:sp>
    </p:spTree>
    <p:extLst>
      <p:ext uri="{BB962C8B-B14F-4D97-AF65-F5344CB8AC3E}">
        <p14:creationId xmlns:p14="http://schemas.microsoft.com/office/powerpoint/2010/main" val="2118779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 the last step is to transform</a:t>
            </a:r>
            <a:r>
              <a:rPr lang="en-SG" baseline="0" dirty="0" smtClean="0"/>
              <a:t> the disparity into depth information. The matrix Q is defined for this purpose. The expression is derived from the stereo geometry introduced in the beginning of this presentation. So finally we can get the 3D coordinates of the object points.</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14</a:t>
            </a:fld>
            <a:endParaRPr lang="en-SG"/>
          </a:p>
        </p:txBody>
      </p:sp>
    </p:spTree>
    <p:extLst>
      <p:ext uri="{BB962C8B-B14F-4D97-AF65-F5344CB8AC3E}">
        <p14:creationId xmlns:p14="http://schemas.microsoft.com/office/powerpoint/2010/main" val="1565202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15</a:t>
            </a:fld>
            <a:endParaRPr lang="en-SG"/>
          </a:p>
        </p:txBody>
      </p:sp>
    </p:spTree>
    <p:extLst>
      <p:ext uri="{BB962C8B-B14F-4D97-AF65-F5344CB8AC3E}">
        <p14:creationId xmlns:p14="http://schemas.microsoft.com/office/powerpoint/2010/main" val="1185056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16</a:t>
            </a:fld>
            <a:endParaRPr lang="en-SG"/>
          </a:p>
        </p:txBody>
      </p:sp>
    </p:spTree>
    <p:extLst>
      <p:ext uri="{BB962C8B-B14F-4D97-AF65-F5344CB8AC3E}">
        <p14:creationId xmlns:p14="http://schemas.microsoft.com/office/powerpoint/2010/main" val="248949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Today I’ll first briefly</a:t>
            </a:r>
            <a:r>
              <a:rPr lang="en-SG" baseline="0" dirty="0" smtClean="0"/>
              <a:t> talk about the concepts and theories applied in the image correlation process, and then since I’m using the </a:t>
            </a:r>
            <a:r>
              <a:rPr lang="en-SG" baseline="0" dirty="0" err="1" smtClean="0"/>
              <a:t>OpenCV</a:t>
            </a:r>
            <a:r>
              <a:rPr lang="en-SG" baseline="0" dirty="0" smtClean="0"/>
              <a:t> library to do the implementation, I’ll introduce you some of the important models and algorithms used in </a:t>
            </a:r>
            <a:r>
              <a:rPr lang="en-SG" baseline="0" dirty="0" err="1" smtClean="0"/>
              <a:t>OpenCV</a:t>
            </a:r>
            <a:r>
              <a:rPr lang="en-SG" baseline="0" dirty="0" smtClean="0"/>
              <a:t>. After that, I’ll talk about different parts of the project and steps of the implementation process. Then I’ll give you a demo of the projects, followed by possible future work.</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2</a:t>
            </a:fld>
            <a:endParaRPr lang="en-SG"/>
          </a:p>
        </p:txBody>
      </p:sp>
    </p:spTree>
    <p:extLst>
      <p:ext uri="{BB962C8B-B14F-4D97-AF65-F5344CB8AC3E}">
        <p14:creationId xmlns:p14="http://schemas.microsoft.com/office/powerpoint/2010/main" val="362912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About</a:t>
            </a:r>
            <a:r>
              <a:rPr lang="en-SG" baseline="0" dirty="0" smtClean="0"/>
              <a:t> the concept of digital image correlation (DIC), we should start with 2D DIC. It is often used to find the displacement of certain points on an object surface after some deformation. Like what is shown in this diagram, the original image is compared with the deformed image by a correlation function, so the corresponding target </a:t>
            </a:r>
            <a:r>
              <a:rPr lang="en-SG" baseline="0" dirty="0" err="1" smtClean="0"/>
              <a:t>subimage</a:t>
            </a:r>
            <a:r>
              <a:rPr lang="en-SG" baseline="0" dirty="0" smtClean="0"/>
              <a:t> can be found for any specified </a:t>
            </a:r>
            <a:r>
              <a:rPr lang="en-SG" baseline="0" dirty="0" err="1" smtClean="0"/>
              <a:t>subimage</a:t>
            </a:r>
            <a:r>
              <a:rPr lang="en-SG" baseline="0" dirty="0" smtClean="0"/>
              <a:t>. For example, if we are using the standardized correlation function, we’ll take the reference </a:t>
            </a:r>
            <a:r>
              <a:rPr lang="en-SG" baseline="0" dirty="0" err="1" smtClean="0"/>
              <a:t>subimage</a:t>
            </a:r>
            <a:r>
              <a:rPr lang="en-SG" baseline="0" dirty="0" smtClean="0"/>
              <a:t>, and compare with a subset in the target image by substituting the intensity value</a:t>
            </a:r>
            <a:r>
              <a:rPr lang="en-US" baseline="0" dirty="0" smtClean="0"/>
              <a:t>s</a:t>
            </a:r>
            <a:r>
              <a:rPr lang="en-SG" baseline="0" dirty="0" smtClean="0"/>
              <a:t> into the correlation function. After that, we define the target </a:t>
            </a:r>
            <a:r>
              <a:rPr lang="en-SG" baseline="0" dirty="0" err="1" smtClean="0"/>
              <a:t>subimage</a:t>
            </a:r>
            <a:r>
              <a:rPr lang="en-SG" baseline="0" dirty="0" smtClean="0"/>
              <a:t> as the subset maximising the correlation function value, because larger value indicates that the </a:t>
            </a:r>
            <a:r>
              <a:rPr lang="en-SG" baseline="0" dirty="0" err="1" smtClean="0"/>
              <a:t>subimages</a:t>
            </a:r>
            <a:r>
              <a:rPr lang="en-SG" baseline="0" dirty="0" smtClean="0"/>
              <a:t> are more similar to each other. </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3</a:t>
            </a:fld>
            <a:endParaRPr lang="en-SG"/>
          </a:p>
        </p:txBody>
      </p:sp>
    </p:spTree>
    <p:extLst>
      <p:ext uri="{BB962C8B-B14F-4D97-AF65-F5344CB8AC3E}">
        <p14:creationId xmlns:p14="http://schemas.microsoft.com/office/powerpoint/2010/main" val="3990007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smtClean="0"/>
              <a:t>The setup and implementation of 2D DIC is relatively simple. We only need sample images before and after the deformation, one camera, and the implementation of the correlation function, which is already available in many language libraries and tools, such as </a:t>
            </a:r>
            <a:r>
              <a:rPr lang="en-SG" baseline="0" dirty="0" err="1" smtClean="0"/>
              <a:t>MatLab</a:t>
            </a:r>
            <a:r>
              <a:rPr lang="en-SG" baseline="0" dirty="0" smtClean="0"/>
              <a:t> and </a:t>
            </a:r>
            <a:r>
              <a:rPr lang="en-SG" baseline="0" dirty="0" err="1" smtClean="0"/>
              <a:t>OpenCV</a:t>
            </a:r>
            <a:r>
              <a:rPr lang="en-SG" baseline="0" dirty="0" smtClean="0"/>
              <a:t> etc. However there are some limitations of 2D DIC method. It requires that the object surface is planar and smooth, and it cannot detect the depth displacement, so in order to detect the depth information, we need 3D DIC. </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4</a:t>
            </a:fld>
            <a:endParaRPr lang="en-SG"/>
          </a:p>
        </p:txBody>
      </p:sp>
    </p:spTree>
    <p:extLst>
      <p:ext uri="{BB962C8B-B14F-4D97-AF65-F5344CB8AC3E}">
        <p14:creationId xmlns:p14="http://schemas.microsoft.com/office/powerpoint/2010/main" val="2508979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This</a:t>
            </a:r>
            <a:r>
              <a:rPr lang="en-SG" baseline="0" dirty="0" smtClean="0"/>
              <a:t> concept is mainly based on the stereo geometry model, which is shown in the diagram. So we need two cameras instead of one, and we take pictures from left and right cameras, and observe the disparity between object points from left and right images. If we take closer look at this diagram, Z is the distance from the camera to the object, which is also the depth information we want to obtain, b is the baseline of the two cameras, which is the distance between the optical </a:t>
            </a:r>
            <a:r>
              <a:rPr lang="en-SG" baseline="0" dirty="0" err="1" smtClean="0"/>
              <a:t>centers</a:t>
            </a:r>
            <a:r>
              <a:rPr lang="en-SG" baseline="0" dirty="0" smtClean="0"/>
              <a:t> of the two cameras, and f is the focal length, d is the disparity. If we overlap the image planes within the two cameras, we get the small diagram, and we can find the pair of similar triangles in the diagrams. Therefore, we have the relationship of the depth Z and disparity d represented in this equation. This means that, as long as we can find the disparity between the images, we can get the depth information accordingly. Then the other steps will be the same as 2D DIC.</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5</a:t>
            </a:fld>
            <a:endParaRPr lang="en-SG"/>
          </a:p>
        </p:txBody>
      </p:sp>
    </p:spTree>
    <p:extLst>
      <p:ext uri="{BB962C8B-B14F-4D97-AF65-F5344CB8AC3E}">
        <p14:creationId xmlns:p14="http://schemas.microsoft.com/office/powerpoint/2010/main" val="209071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 the main task of 3D DIC is to find</a:t>
            </a:r>
            <a:r>
              <a:rPr lang="en-SG" baseline="0" dirty="0" smtClean="0"/>
              <a:t> the 3D coordinates of each object </a:t>
            </a:r>
            <a:r>
              <a:rPr lang="en-SG" baseline="0" dirty="0" smtClean="0"/>
              <a:t>point </a:t>
            </a:r>
            <a:r>
              <a:rPr lang="en-SG" baseline="0" dirty="0" smtClean="0"/>
              <a:t>from the 2D image plane. In this process, we apply the pinhole camera model. We assume that </a:t>
            </a:r>
            <a:r>
              <a:rPr lang="en-SG" sz="1200" kern="1200" baseline="0" dirty="0" smtClean="0">
                <a:solidFill>
                  <a:schemeClr val="tx1"/>
                </a:solidFill>
                <a:effectLst/>
                <a:latin typeface="+mn-lt"/>
                <a:ea typeface="+mn-ea"/>
                <a:cs typeface="+mn-cs"/>
              </a:rPr>
              <a:t>the</a:t>
            </a:r>
            <a:r>
              <a:rPr lang="en-SG" sz="1200" kern="1200" dirty="0" smtClean="0">
                <a:solidFill>
                  <a:schemeClr val="tx1"/>
                </a:solidFill>
                <a:effectLst/>
                <a:latin typeface="+mn-lt"/>
                <a:ea typeface="+mn-ea"/>
                <a:cs typeface="+mn-cs"/>
              </a:rPr>
              <a:t> cameras are without lens, and the aperture is a small pinhole that allows light going through and projecting an inversed object on the image plane. As shown in the diagram, the extrinsic parameters</a:t>
            </a:r>
            <a:r>
              <a:rPr lang="en-SG" sz="1200" kern="1200" baseline="0" dirty="0" smtClean="0">
                <a:solidFill>
                  <a:schemeClr val="tx1"/>
                </a:solidFill>
                <a:effectLst/>
                <a:latin typeface="+mn-lt"/>
                <a:ea typeface="+mn-ea"/>
                <a:cs typeface="+mn-cs"/>
              </a:rPr>
              <a:t> capture the transformation of the object from world coordinates to camera coordinates. This includes the rotation and translation matrices of the camera. And the intrinsic parameters capture the transformation from the camera frame to the image plane. This includes the focal length and optical </a:t>
            </a:r>
            <a:r>
              <a:rPr lang="en-SG" sz="1200" kern="1200" baseline="0" dirty="0" err="1" smtClean="0">
                <a:solidFill>
                  <a:schemeClr val="tx1"/>
                </a:solidFill>
                <a:effectLst/>
                <a:latin typeface="+mn-lt"/>
                <a:ea typeface="+mn-ea"/>
                <a:cs typeface="+mn-cs"/>
              </a:rPr>
              <a:t>center</a:t>
            </a:r>
            <a:r>
              <a:rPr lang="en-SG" sz="1200" kern="1200" baseline="0" dirty="0" smtClean="0">
                <a:solidFill>
                  <a:schemeClr val="tx1"/>
                </a:solidFill>
                <a:effectLst/>
                <a:latin typeface="+mn-lt"/>
                <a:ea typeface="+mn-ea"/>
                <a:cs typeface="+mn-cs"/>
              </a:rPr>
              <a:t> positions. This model can be represented by the equation given here. The distortion coefficients should also be considered when calculating the parameters. This is usually done by substituting the coefficients into the image coordinates as parameters too. Once we get some image to world coordinates pairs, we can calculate the parameters and store them, and they can be applied to any image points to get the 3D </a:t>
            </a:r>
            <a:r>
              <a:rPr lang="en-SG" sz="1200" kern="1200" baseline="0" dirty="0" err="1" smtClean="0">
                <a:solidFill>
                  <a:schemeClr val="tx1"/>
                </a:solidFill>
                <a:effectLst/>
                <a:latin typeface="+mn-lt"/>
                <a:ea typeface="+mn-ea"/>
                <a:cs typeface="+mn-cs"/>
              </a:rPr>
              <a:t>coodinates</a:t>
            </a:r>
            <a:r>
              <a:rPr lang="en-SG" sz="1200" kern="1200" baseline="0" dirty="0" smtClean="0">
                <a:solidFill>
                  <a:schemeClr val="tx1"/>
                </a:solidFill>
                <a:effectLst/>
                <a:latin typeface="+mn-lt"/>
                <a:ea typeface="+mn-ea"/>
                <a:cs typeface="+mn-cs"/>
              </a:rPr>
              <a:t>.</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6</a:t>
            </a:fld>
            <a:endParaRPr lang="en-SG"/>
          </a:p>
        </p:txBody>
      </p:sp>
    </p:spTree>
    <p:extLst>
      <p:ext uri="{BB962C8B-B14F-4D97-AF65-F5344CB8AC3E}">
        <p14:creationId xmlns:p14="http://schemas.microsoft.com/office/powerpoint/2010/main" val="3823732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 this is our main task,</a:t>
            </a:r>
            <a:r>
              <a:rPr lang="en-SG" baseline="0" dirty="0" smtClean="0"/>
              <a:t> and there are available functions in order to complete this task provided by open source libraries like </a:t>
            </a:r>
            <a:r>
              <a:rPr lang="en-SG" baseline="0" dirty="0" err="1" smtClean="0"/>
              <a:t>OpenCV</a:t>
            </a:r>
            <a:r>
              <a:rPr lang="en-SG" baseline="0" dirty="0" smtClean="0"/>
              <a:t> and </a:t>
            </a:r>
            <a:r>
              <a:rPr lang="en-SG" baseline="0" dirty="0" err="1" smtClean="0"/>
              <a:t>MatLab</a:t>
            </a:r>
            <a:r>
              <a:rPr lang="en-SG" baseline="0" dirty="0" smtClean="0"/>
              <a:t>. I chose to utilise </a:t>
            </a:r>
            <a:r>
              <a:rPr lang="en-SG" baseline="0" dirty="0" err="1" smtClean="0"/>
              <a:t>OpenCV</a:t>
            </a:r>
            <a:r>
              <a:rPr lang="en-SG" baseline="0" dirty="0" smtClean="0"/>
              <a:t> library mainly because of these 3 reasons. Firstly, </a:t>
            </a:r>
            <a:r>
              <a:rPr lang="en-SG" baseline="0" dirty="0" err="1" smtClean="0"/>
              <a:t>MatLab</a:t>
            </a:r>
            <a:r>
              <a:rPr lang="en-SG" baseline="0" dirty="0" smtClean="0"/>
              <a:t> is interpreted language, which makes it quite slow, if I use </a:t>
            </a:r>
            <a:r>
              <a:rPr lang="en-SG" baseline="0" dirty="0" err="1" smtClean="0"/>
              <a:t>OpenCV</a:t>
            </a:r>
            <a:r>
              <a:rPr lang="en-SG" baseline="0" dirty="0" smtClean="0"/>
              <a:t> with C++, the performance would be much better. Secondly, it is very possible that this software would be moved to other platforms to be used, improved and maintained. </a:t>
            </a:r>
            <a:r>
              <a:rPr lang="en-SG" baseline="0" dirty="0" err="1" smtClean="0"/>
              <a:t>OpenCV</a:t>
            </a:r>
            <a:r>
              <a:rPr lang="en-SG" baseline="0" dirty="0" smtClean="0"/>
              <a:t> with C++ is highly portable among platforms, while </a:t>
            </a:r>
            <a:r>
              <a:rPr lang="en-SG" baseline="0" dirty="0" err="1" smtClean="0"/>
              <a:t>MatLab</a:t>
            </a:r>
            <a:r>
              <a:rPr lang="en-SG" baseline="0" dirty="0" smtClean="0"/>
              <a:t> can only run on very limited platforms. The last reason is that I have used C++ in a course project previously, so I can save some time learning the language syntax. So next, I’ll introduce you some of the key algorithms used in the implementation with </a:t>
            </a:r>
            <a:r>
              <a:rPr lang="en-SG" baseline="0" dirty="0" err="1" smtClean="0"/>
              <a:t>OpenCV</a:t>
            </a:r>
            <a:r>
              <a:rPr lang="en-SG" baseline="0" dirty="0" smtClean="0"/>
              <a:t>.</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7</a:t>
            </a:fld>
            <a:endParaRPr lang="en-SG"/>
          </a:p>
        </p:txBody>
      </p:sp>
    </p:spTree>
    <p:extLst>
      <p:ext uri="{BB962C8B-B14F-4D97-AF65-F5344CB8AC3E}">
        <p14:creationId xmlns:p14="http://schemas.microsoft.com/office/powerpoint/2010/main" val="71797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 models used in</a:t>
            </a:r>
            <a:r>
              <a:rPr lang="en-SG" baseline="0" dirty="0" smtClean="0"/>
              <a:t> </a:t>
            </a:r>
            <a:r>
              <a:rPr lang="en-SG" baseline="0" dirty="0" err="1" smtClean="0"/>
              <a:t>OpenCV</a:t>
            </a:r>
            <a:r>
              <a:rPr lang="en-SG" baseline="0" dirty="0" smtClean="0"/>
              <a:t> was mainly adopted from the method introduced by Mr Zhang from Microsoft. This is the pinhole camera model used in </a:t>
            </a:r>
            <a:r>
              <a:rPr lang="en-SG" baseline="0" dirty="0" err="1" smtClean="0"/>
              <a:t>OpenCV</a:t>
            </a:r>
            <a:r>
              <a:rPr lang="en-SG" baseline="0" dirty="0" smtClean="0"/>
              <a:t>. It is almost the same as the original one, except that the skewness parameter is always 0 in this model, that is the second number in the first row of matrix A. This is a safe assumption if recent </a:t>
            </a:r>
            <a:r>
              <a:rPr lang="en-US" altLang="zh-CN" baseline="0" dirty="0" smtClean="0"/>
              <a:t>digital</a:t>
            </a:r>
            <a:r>
              <a:rPr lang="en-SG" baseline="0" dirty="0" smtClean="0"/>
              <a:t> cameras are exploited.</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8</a:t>
            </a:fld>
            <a:endParaRPr lang="en-SG"/>
          </a:p>
        </p:txBody>
      </p:sp>
    </p:spTree>
    <p:extLst>
      <p:ext uri="{BB962C8B-B14F-4D97-AF65-F5344CB8AC3E}">
        <p14:creationId xmlns:p14="http://schemas.microsoft.com/office/powerpoint/2010/main" val="1285459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Zhang </a:t>
            </a:r>
            <a:r>
              <a:rPr lang="en-US" dirty="0" smtClean="0"/>
              <a:t>newly</a:t>
            </a:r>
            <a:r>
              <a:rPr lang="en-US" baseline="0" dirty="0" smtClean="0"/>
              <a:t> defined a matrix B, which encapsulates all the intrinsic parameters. Therefore, as long as we get matrix B, we get all the intrinsic parameters. Since B is symmetric, it can be defined as a vector with 6 elements, and we can substitute it into the intrinsic constraints shown in the equations. The resulted expression can be solved by a stack of </a:t>
            </a:r>
            <a:r>
              <a:rPr lang="en-US" baseline="0" dirty="0" err="1" smtClean="0"/>
              <a:t>homographies</a:t>
            </a:r>
            <a:r>
              <a:rPr lang="en-US" baseline="0" dirty="0" smtClean="0"/>
              <a:t> of left and right images.</a:t>
            </a:r>
            <a:endParaRPr lang="en-SG" dirty="0"/>
          </a:p>
        </p:txBody>
      </p:sp>
      <p:sp>
        <p:nvSpPr>
          <p:cNvPr id="4" name="Slide Number Placeholder 3"/>
          <p:cNvSpPr>
            <a:spLocks noGrp="1"/>
          </p:cNvSpPr>
          <p:nvPr>
            <p:ph type="sldNum" sz="quarter" idx="10"/>
          </p:nvPr>
        </p:nvSpPr>
        <p:spPr/>
        <p:txBody>
          <a:bodyPr/>
          <a:lstStyle/>
          <a:p>
            <a:fld id="{DC514DD9-FFF8-46F2-A834-347A4C954C2D}" type="slidenum">
              <a:rPr lang="en-SG" smtClean="0"/>
              <a:t>9</a:t>
            </a:fld>
            <a:endParaRPr lang="en-SG"/>
          </a:p>
        </p:txBody>
      </p:sp>
    </p:spTree>
    <p:extLst>
      <p:ext uri="{BB962C8B-B14F-4D97-AF65-F5344CB8AC3E}">
        <p14:creationId xmlns:p14="http://schemas.microsoft.com/office/powerpoint/2010/main" val="98803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1D8BD707-D9CF-40AE-B4C6-C98DA3205C09}" type="datetimeFigureOut">
              <a:rPr lang="en-US" smtClean="0"/>
              <a:pPr/>
              <a:t>5/9/2016</a:t>
            </a:fld>
            <a:endParaRPr lang="en-US"/>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1735074"/>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5/9/2016</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5/9/2016</a:t>
            </a:fld>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5/9/2016</a:t>
            </a:fld>
            <a:endParaRPr lang="en-US"/>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3</a:t>
            </a:r>
            <a:r>
              <a:rPr lang="en-US" altLang="zh-CN" dirty="0" smtClean="0"/>
              <a:t>D Digital Image Correlation</a:t>
            </a:r>
            <a:endParaRPr lang="en-SG" dirty="0"/>
          </a:p>
        </p:txBody>
      </p:sp>
      <p:sp>
        <p:nvSpPr>
          <p:cNvPr id="3" name="Subtitle 2"/>
          <p:cNvSpPr>
            <a:spLocks noGrp="1"/>
          </p:cNvSpPr>
          <p:nvPr>
            <p:ph type="subTitle" idx="1"/>
          </p:nvPr>
        </p:nvSpPr>
        <p:spPr/>
        <p:txBody>
          <a:bodyPr>
            <a:normAutofit/>
          </a:bodyPr>
          <a:lstStyle/>
          <a:p>
            <a:r>
              <a:rPr lang="en-SG" dirty="0" smtClean="0"/>
              <a:t>Presented by</a:t>
            </a:r>
          </a:p>
          <a:p>
            <a:r>
              <a:rPr lang="en-SG" dirty="0" smtClean="0"/>
              <a:t>Qi </a:t>
            </a:r>
            <a:r>
              <a:rPr lang="en-SG" dirty="0" err="1" smtClean="0"/>
              <a:t>Yiru</a:t>
            </a:r>
            <a:endParaRPr lang="en-SG" dirty="0"/>
          </a:p>
        </p:txBody>
      </p:sp>
    </p:spTree>
    <p:extLst>
      <p:ext uri="{BB962C8B-B14F-4D97-AF65-F5344CB8AC3E}">
        <p14:creationId xmlns:p14="http://schemas.microsoft.com/office/powerpoint/2010/main" val="188694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altLang="zh-CN" dirty="0" smtClean="0"/>
              <a:t>Solve the Model Using </a:t>
            </a:r>
            <a:r>
              <a:rPr lang="en-US" altLang="zh-CN" dirty="0" err="1" smtClean="0"/>
              <a:t>Homography</a:t>
            </a:r>
            <a:r>
              <a:rPr lang="en-US" altLang="zh-CN" dirty="0" smtClean="0"/>
              <a:t> Matrix</a:t>
            </a:r>
            <a:endParaRPr lang="en-US" dirty="0" smtClean="0"/>
          </a:p>
          <a:p>
            <a:pPr marL="0" indent="0">
              <a:buNone/>
            </a:pPr>
            <a:endParaRPr lang="en-US" dirty="0" smtClean="0"/>
          </a:p>
          <a:p>
            <a:pPr marL="365760" lvl="1" indent="0">
              <a:buNone/>
            </a:pPr>
            <a:endParaRPr lang="en-US" dirty="0" smtClean="0"/>
          </a:p>
          <a:p>
            <a:pPr lvl="1"/>
            <a:endParaRPr lang="en-SG" dirty="0"/>
          </a:p>
        </p:txBody>
      </p:sp>
      <p:pic>
        <p:nvPicPr>
          <p:cNvPr id="7" name="Picture 6"/>
          <p:cNvPicPr/>
          <p:nvPr/>
        </p:nvPicPr>
        <p:blipFill>
          <a:blip r:embed="rId3"/>
          <a:stretch>
            <a:fillRect/>
          </a:stretch>
        </p:blipFill>
        <p:spPr>
          <a:xfrm>
            <a:off x="1666874" y="2279014"/>
            <a:ext cx="2981326" cy="368936"/>
          </a:xfrm>
          <a:prstGeom prst="rect">
            <a:avLst/>
          </a:prstGeom>
        </p:spPr>
      </p:pic>
      <p:pic>
        <p:nvPicPr>
          <p:cNvPr id="8" name="Picture 7"/>
          <p:cNvPicPr/>
          <p:nvPr/>
        </p:nvPicPr>
        <p:blipFill>
          <a:blip r:embed="rId4"/>
          <a:stretch>
            <a:fillRect/>
          </a:stretch>
        </p:blipFill>
        <p:spPr>
          <a:xfrm>
            <a:off x="1666874" y="2800350"/>
            <a:ext cx="1490663" cy="304800"/>
          </a:xfrm>
          <a:prstGeom prst="rect">
            <a:avLst/>
          </a:prstGeom>
        </p:spPr>
      </p:pic>
      <p:grpSp>
        <p:nvGrpSpPr>
          <p:cNvPr id="9" name="Group 8"/>
          <p:cNvGrpSpPr/>
          <p:nvPr/>
        </p:nvGrpSpPr>
        <p:grpSpPr>
          <a:xfrm>
            <a:off x="1629076" y="3183355"/>
            <a:ext cx="4200526" cy="1524000"/>
            <a:chOff x="0" y="0"/>
            <a:chExt cx="3767328" cy="1089965"/>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185062" cy="108996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0355" y="760781"/>
              <a:ext cx="2296973" cy="256032"/>
            </a:xfrm>
            <a:prstGeom prst="rect">
              <a:avLst/>
            </a:prstGeom>
          </p:spPr>
        </p:pic>
      </p:grpSp>
    </p:spTree>
    <p:extLst>
      <p:ext uri="{BB962C8B-B14F-4D97-AF65-F5344CB8AC3E}">
        <p14:creationId xmlns:p14="http://schemas.microsoft.com/office/powerpoint/2010/main" val="3775133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altLang="zh-CN" dirty="0" err="1" smtClean="0"/>
              <a:t>Optimisation</a:t>
            </a:r>
            <a:r>
              <a:rPr lang="en-US" altLang="zh-CN" dirty="0" smtClean="0"/>
              <a:t> Using </a:t>
            </a:r>
            <a:r>
              <a:rPr lang="en-SG" dirty="0" err="1" smtClean="0"/>
              <a:t>Levenberg</a:t>
            </a:r>
            <a:r>
              <a:rPr lang="en-SG" dirty="0" smtClean="0"/>
              <a:t>-Marquardt Algorithm</a:t>
            </a:r>
          </a:p>
          <a:p>
            <a:endParaRPr lang="en-SG" dirty="0" smtClean="0"/>
          </a:p>
          <a:p>
            <a:pPr lvl="1"/>
            <a:r>
              <a:rPr lang="en-US" dirty="0" smtClean="0"/>
              <a:t>Parameter estimation</a:t>
            </a:r>
          </a:p>
          <a:p>
            <a:pPr lvl="1"/>
            <a:r>
              <a:rPr lang="en-US" dirty="0" smtClean="0"/>
              <a:t>Re-projection error estimation</a:t>
            </a:r>
          </a:p>
          <a:p>
            <a:pPr lvl="1"/>
            <a:endParaRPr lang="en-US" dirty="0" smtClean="0"/>
          </a:p>
          <a:p>
            <a:pPr marL="0" indent="0">
              <a:buNone/>
            </a:pPr>
            <a:endParaRPr lang="en-US" dirty="0" smtClean="0"/>
          </a:p>
          <a:p>
            <a:pPr marL="365760" lvl="1" indent="0">
              <a:buNone/>
            </a:pPr>
            <a:endParaRPr lang="en-US" dirty="0" smtClean="0"/>
          </a:p>
          <a:p>
            <a:pPr lvl="1"/>
            <a:endParaRPr lang="en-SG" dirty="0"/>
          </a:p>
        </p:txBody>
      </p:sp>
    </p:spTree>
    <p:extLst>
      <p:ext uri="{BB962C8B-B14F-4D97-AF65-F5344CB8AC3E}">
        <p14:creationId xmlns:p14="http://schemas.microsoft.com/office/powerpoint/2010/main" val="2400047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altLang="zh-CN" dirty="0" smtClean="0"/>
              <a:t>Rectification Using </a:t>
            </a:r>
            <a:r>
              <a:rPr lang="en-SG" dirty="0" err="1" smtClean="0"/>
              <a:t>Bouguet’s</a:t>
            </a:r>
            <a:r>
              <a:rPr lang="en-SG" dirty="0" smtClean="0"/>
              <a:t> Method</a:t>
            </a:r>
          </a:p>
          <a:p>
            <a:pPr marL="365760" lvl="1" indent="0">
              <a:buNone/>
            </a:pPr>
            <a:endParaRPr lang="en-US" dirty="0" smtClean="0"/>
          </a:p>
          <a:p>
            <a:pPr marL="0" indent="0">
              <a:buNone/>
            </a:pPr>
            <a:endParaRPr lang="en-US" dirty="0" smtClean="0"/>
          </a:p>
          <a:p>
            <a:pPr marL="365760" lvl="1" indent="0">
              <a:buNone/>
            </a:pPr>
            <a:endParaRPr lang="en-US" dirty="0" smtClean="0"/>
          </a:p>
          <a:p>
            <a:pPr lvl="1"/>
            <a:endParaRPr lang="en-SG" dirty="0"/>
          </a:p>
        </p:txBody>
      </p:sp>
      <p:grpSp>
        <p:nvGrpSpPr>
          <p:cNvPr id="4" name="Group 3"/>
          <p:cNvGrpSpPr/>
          <p:nvPr/>
        </p:nvGrpSpPr>
        <p:grpSpPr>
          <a:xfrm>
            <a:off x="772427" y="2476028"/>
            <a:ext cx="6904990" cy="2040890"/>
            <a:chOff x="0" y="0"/>
            <a:chExt cx="6905548" cy="2040940"/>
          </a:xfrm>
        </p:grpSpPr>
        <p:grpSp>
          <p:nvGrpSpPr>
            <p:cNvPr id="5" name="Group 4"/>
            <p:cNvGrpSpPr/>
            <p:nvPr/>
          </p:nvGrpSpPr>
          <p:grpSpPr>
            <a:xfrm>
              <a:off x="2201875" y="58521"/>
              <a:ext cx="2392045" cy="1908810"/>
              <a:chOff x="0" y="0"/>
              <a:chExt cx="7125816" cy="5686425"/>
            </a:xfrm>
          </p:grpSpPr>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324600"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6516" y="1854746"/>
                <a:ext cx="20193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5619" y="0"/>
              <a:ext cx="2179929" cy="1967788"/>
            </a:xfrm>
            <a:prstGeom prst="rect">
              <a:avLst/>
            </a:prstGeom>
            <a:noFill/>
            <a:ln>
              <a:noFill/>
            </a:ln>
            <a:ex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2267712" cy="2040940"/>
            </a:xfrm>
            <a:prstGeom prst="rect">
              <a:avLst/>
            </a:prstGeom>
            <a:noFill/>
            <a:ln>
              <a:noFill/>
            </a:ln>
            <a:extLst/>
          </p:spPr>
        </p:pic>
      </p:grpSp>
    </p:spTree>
    <p:extLst>
      <p:ext uri="{BB962C8B-B14F-4D97-AF65-F5344CB8AC3E}">
        <p14:creationId xmlns:p14="http://schemas.microsoft.com/office/powerpoint/2010/main" val="1755924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altLang="zh-CN" dirty="0" smtClean="0"/>
              <a:t>Block and Semi-global Block Matching</a:t>
            </a:r>
            <a:endParaRPr lang="en-SG" dirty="0" smtClean="0"/>
          </a:p>
          <a:p>
            <a:endParaRPr lang="en-SG" dirty="0" smtClean="0"/>
          </a:p>
          <a:p>
            <a:pPr marL="365760" lvl="1" indent="0">
              <a:buNone/>
            </a:pPr>
            <a:endParaRPr lang="en-US" dirty="0" smtClean="0"/>
          </a:p>
          <a:p>
            <a:pPr marL="0" indent="0">
              <a:buNone/>
            </a:pPr>
            <a:endParaRPr lang="en-US" dirty="0" smtClean="0"/>
          </a:p>
          <a:p>
            <a:pPr marL="365760" lvl="1" indent="0">
              <a:buNone/>
            </a:pPr>
            <a:endParaRPr lang="en-US" dirty="0" smtClean="0"/>
          </a:p>
          <a:p>
            <a:pPr lvl="1"/>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343150"/>
            <a:ext cx="3081337" cy="244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2324096"/>
            <a:ext cx="3133291" cy="246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146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altLang="zh-CN" dirty="0" smtClean="0"/>
              <a:t>Re-projection Using Disparity-to-Depth Matrix Q</a:t>
            </a:r>
            <a:endParaRPr lang="en-SG" dirty="0" smtClean="0"/>
          </a:p>
          <a:p>
            <a:endParaRPr lang="en-SG" dirty="0" smtClean="0"/>
          </a:p>
          <a:p>
            <a:pPr marL="365760" lvl="1" indent="0">
              <a:buNone/>
            </a:pPr>
            <a:endParaRPr lang="en-US" dirty="0" smtClean="0"/>
          </a:p>
          <a:p>
            <a:pPr marL="0" indent="0">
              <a:buNone/>
            </a:pPr>
            <a:endParaRPr lang="en-US" dirty="0" smtClean="0"/>
          </a:p>
          <a:p>
            <a:pPr marL="365760" lvl="1" indent="0">
              <a:buNone/>
            </a:pPr>
            <a:endParaRPr lang="en-US" dirty="0" smtClean="0"/>
          </a:p>
          <a:p>
            <a:pPr lvl="1"/>
            <a:endParaRPr lang="en-SG" dirty="0"/>
          </a:p>
        </p:txBody>
      </p:sp>
      <p:pic>
        <p:nvPicPr>
          <p:cNvPr id="4" name="Picture 3"/>
          <p:cNvPicPr/>
          <p:nvPr/>
        </p:nvPicPr>
        <p:blipFill>
          <a:blip r:embed="rId3"/>
          <a:stretch>
            <a:fillRect/>
          </a:stretch>
        </p:blipFill>
        <p:spPr>
          <a:xfrm>
            <a:off x="914400" y="2954011"/>
            <a:ext cx="3733800" cy="685800"/>
          </a:xfrm>
          <a:prstGeom prst="rect">
            <a:avLst/>
          </a:prstGeom>
        </p:spPr>
      </p:pic>
      <p:pic>
        <p:nvPicPr>
          <p:cNvPr id="5" name="Picture 4" descr="D:\Study\FYP\Stereo vision\matrix Q.gif"/>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802873"/>
            <a:ext cx="2667000" cy="988077"/>
          </a:xfrm>
          <a:prstGeom prst="rect">
            <a:avLst/>
          </a:prstGeom>
          <a:noFill/>
          <a:ln>
            <a:noFill/>
          </a:ln>
        </p:spPr>
      </p:pic>
    </p:spTree>
    <p:extLst>
      <p:ext uri="{BB962C8B-B14F-4D97-AF65-F5344CB8AC3E}">
        <p14:creationId xmlns:p14="http://schemas.microsoft.com/office/powerpoint/2010/main" val="658146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Process</a:t>
            </a:r>
            <a:endParaRPr lang="en-SG" dirty="0"/>
          </a:p>
        </p:txBody>
      </p:sp>
      <p:sp>
        <p:nvSpPr>
          <p:cNvPr id="3" name="Content Placeholder 2"/>
          <p:cNvSpPr>
            <a:spLocks noGrp="1"/>
          </p:cNvSpPr>
          <p:nvPr>
            <p:ph idx="1"/>
          </p:nvPr>
        </p:nvSpPr>
        <p:spPr/>
        <p:txBody>
          <a:bodyPr/>
          <a:lstStyle/>
          <a:p>
            <a:endParaRPr lang="en-US" dirty="0" smtClean="0"/>
          </a:p>
          <a:p>
            <a:r>
              <a:rPr lang="en-US" dirty="0" smtClean="0"/>
              <a:t>Camera Calibration</a:t>
            </a:r>
          </a:p>
          <a:p>
            <a:r>
              <a:rPr lang="en-US" dirty="0" smtClean="0"/>
              <a:t>Stereo Correspondence</a:t>
            </a:r>
          </a:p>
          <a:p>
            <a:r>
              <a:rPr lang="en-US" dirty="0" smtClean="0"/>
              <a:t>3D Reconstruction</a:t>
            </a:r>
            <a:endParaRPr lang="en-SG" dirty="0"/>
          </a:p>
        </p:txBody>
      </p:sp>
    </p:spTree>
    <p:extLst>
      <p:ext uri="{BB962C8B-B14F-4D97-AF65-F5344CB8AC3E}">
        <p14:creationId xmlns:p14="http://schemas.microsoft.com/office/powerpoint/2010/main" val="727232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SG" dirty="0"/>
          </a:p>
        </p:txBody>
      </p:sp>
      <p:sp>
        <p:nvSpPr>
          <p:cNvPr id="3" name="Content Placeholder 2"/>
          <p:cNvSpPr>
            <a:spLocks noGrp="1"/>
          </p:cNvSpPr>
          <p:nvPr>
            <p:ph idx="1"/>
          </p:nvPr>
        </p:nvSpPr>
        <p:spPr/>
        <p:txBody>
          <a:bodyPr/>
          <a:lstStyle/>
          <a:p>
            <a:endParaRPr lang="en-SG" dirty="0"/>
          </a:p>
        </p:txBody>
      </p:sp>
    </p:spTree>
    <p:extLst>
      <p:ext uri="{BB962C8B-B14F-4D97-AF65-F5344CB8AC3E}">
        <p14:creationId xmlns:p14="http://schemas.microsoft.com/office/powerpoint/2010/main" val="222977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Future Work</a:t>
            </a:r>
            <a:endParaRPr lang="en-SG" dirty="0"/>
          </a:p>
        </p:txBody>
      </p:sp>
      <p:sp>
        <p:nvSpPr>
          <p:cNvPr id="3" name="Content Placeholder 2"/>
          <p:cNvSpPr>
            <a:spLocks noGrp="1"/>
          </p:cNvSpPr>
          <p:nvPr>
            <p:ph idx="1"/>
          </p:nvPr>
        </p:nvSpPr>
        <p:spPr/>
        <p:txBody>
          <a:bodyPr/>
          <a:lstStyle/>
          <a:p>
            <a:endParaRPr lang="en-SG" dirty="0" smtClean="0"/>
          </a:p>
          <a:p>
            <a:r>
              <a:rPr lang="en-SG" dirty="0" smtClean="0"/>
              <a:t>Experimental validation</a:t>
            </a:r>
          </a:p>
          <a:p>
            <a:r>
              <a:rPr lang="en-SG" dirty="0" smtClean="0"/>
              <a:t>3D Model Correlation</a:t>
            </a:r>
          </a:p>
          <a:p>
            <a:r>
              <a:rPr lang="en-SG" dirty="0" smtClean="0"/>
              <a:t>Integration and UI</a:t>
            </a:r>
            <a:endParaRPr lang="en-SG" dirty="0"/>
          </a:p>
        </p:txBody>
      </p:sp>
    </p:spTree>
    <p:extLst>
      <p:ext uri="{BB962C8B-B14F-4D97-AF65-F5344CB8AC3E}">
        <p14:creationId xmlns:p14="http://schemas.microsoft.com/office/powerpoint/2010/main" val="138557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SG" dirty="0"/>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271627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Overview</a:t>
            </a:r>
            <a:endParaRPr lang="en-SG" dirty="0"/>
          </a:p>
        </p:txBody>
      </p:sp>
      <p:sp>
        <p:nvSpPr>
          <p:cNvPr id="3" name="Content Placeholder 2"/>
          <p:cNvSpPr>
            <a:spLocks noGrp="1"/>
          </p:cNvSpPr>
          <p:nvPr>
            <p:ph idx="1"/>
          </p:nvPr>
        </p:nvSpPr>
        <p:spPr/>
        <p:txBody>
          <a:bodyPr>
            <a:normAutofit lnSpcReduction="10000"/>
          </a:bodyPr>
          <a:lstStyle/>
          <a:p>
            <a:r>
              <a:rPr lang="en-SG" dirty="0" smtClean="0"/>
              <a:t>Concepts and Theories</a:t>
            </a:r>
          </a:p>
          <a:p>
            <a:r>
              <a:rPr lang="en-SG" dirty="0" smtClean="0"/>
              <a:t>Algorithms and </a:t>
            </a:r>
            <a:r>
              <a:rPr lang="en-SG" dirty="0" err="1" smtClean="0"/>
              <a:t>OpenCV</a:t>
            </a:r>
            <a:endParaRPr lang="en-SG" dirty="0" smtClean="0"/>
          </a:p>
          <a:p>
            <a:r>
              <a:rPr lang="en-SG" dirty="0" smtClean="0"/>
              <a:t>Implementation Process</a:t>
            </a:r>
          </a:p>
          <a:p>
            <a:r>
              <a:rPr lang="en-SG" dirty="0" smtClean="0"/>
              <a:t>Live Demo</a:t>
            </a:r>
          </a:p>
          <a:p>
            <a:r>
              <a:rPr lang="en-SG" dirty="0" smtClean="0"/>
              <a:t>Future Work</a:t>
            </a:r>
          </a:p>
          <a:p>
            <a:r>
              <a:rPr lang="en-US" altLang="zh-CN" dirty="0" smtClean="0"/>
              <a:t>Q&amp;A</a:t>
            </a:r>
            <a:endParaRPr lang="en-SG" dirty="0" smtClean="0"/>
          </a:p>
          <a:p>
            <a:endParaRPr lang="en-SG" dirty="0"/>
          </a:p>
        </p:txBody>
      </p:sp>
    </p:spTree>
    <p:extLst>
      <p:ext uri="{BB962C8B-B14F-4D97-AF65-F5344CB8AC3E}">
        <p14:creationId xmlns:p14="http://schemas.microsoft.com/office/powerpoint/2010/main" val="2055049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Concepts and Theories</a:t>
            </a:r>
            <a:endParaRPr lang="en-SG" dirty="0"/>
          </a:p>
        </p:txBody>
      </p:sp>
      <p:sp>
        <p:nvSpPr>
          <p:cNvPr id="5" name="Content Placeholder 4"/>
          <p:cNvSpPr>
            <a:spLocks noGrp="1"/>
          </p:cNvSpPr>
          <p:nvPr>
            <p:ph idx="1"/>
          </p:nvPr>
        </p:nvSpPr>
        <p:spPr/>
        <p:txBody>
          <a:bodyPr/>
          <a:lstStyle/>
          <a:p>
            <a:r>
              <a:rPr lang="en-SG" dirty="0" smtClean="0"/>
              <a:t>2D DIC</a:t>
            </a:r>
          </a:p>
          <a:p>
            <a:endParaRPr lang="en-SG" dirty="0"/>
          </a:p>
        </p:txBody>
      </p:sp>
      <p:pic>
        <p:nvPicPr>
          <p:cNvPr id="6" name="图片 4"/>
          <p:cNvPicPr/>
          <p:nvPr/>
        </p:nvPicPr>
        <p:blipFill>
          <a:blip r:embed="rId3"/>
          <a:stretch>
            <a:fillRect/>
          </a:stretch>
        </p:blipFill>
        <p:spPr>
          <a:xfrm>
            <a:off x="685800" y="2740978"/>
            <a:ext cx="5562600" cy="2028190"/>
          </a:xfrm>
          <a:prstGeom prst="rect">
            <a:avLst/>
          </a:prstGeom>
        </p:spPr>
      </p:pic>
      <p:pic>
        <p:nvPicPr>
          <p:cNvPr id="7" name="Picture 6"/>
          <p:cNvPicPr/>
          <p:nvPr/>
        </p:nvPicPr>
        <p:blipFill>
          <a:blip r:embed="rId4"/>
          <a:stretch>
            <a:fillRect/>
          </a:stretch>
        </p:blipFill>
        <p:spPr>
          <a:xfrm>
            <a:off x="3276600" y="1657350"/>
            <a:ext cx="4837113" cy="1083628"/>
          </a:xfrm>
          <a:prstGeom prst="rect">
            <a:avLst/>
          </a:prstGeom>
        </p:spPr>
      </p:pic>
    </p:spTree>
    <p:extLst>
      <p:ext uri="{BB962C8B-B14F-4D97-AF65-F5344CB8AC3E}">
        <p14:creationId xmlns:p14="http://schemas.microsoft.com/office/powerpoint/2010/main" val="149534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Concepts and Theories</a:t>
            </a:r>
            <a:endParaRPr lang="en-SG" dirty="0"/>
          </a:p>
        </p:txBody>
      </p:sp>
      <p:sp>
        <p:nvSpPr>
          <p:cNvPr id="3" name="Content Placeholder 2"/>
          <p:cNvSpPr>
            <a:spLocks noGrp="1"/>
          </p:cNvSpPr>
          <p:nvPr>
            <p:ph idx="1"/>
          </p:nvPr>
        </p:nvSpPr>
        <p:spPr/>
        <p:txBody>
          <a:bodyPr/>
          <a:lstStyle/>
          <a:p>
            <a:r>
              <a:rPr lang="en-SG" dirty="0" smtClean="0"/>
              <a:t>Setup for 2D DIC</a:t>
            </a:r>
          </a:p>
          <a:p>
            <a:endParaRPr lang="en-SG" dirty="0"/>
          </a:p>
        </p:txBody>
      </p:sp>
      <p:pic>
        <p:nvPicPr>
          <p:cNvPr id="4" name="图片占位符 6"/>
          <p:cNvPicPr/>
          <p:nvPr/>
        </p:nvPicPr>
        <p:blipFill>
          <a:blip r:embed="rId3">
            <a:extLst>
              <a:ext uri="{28A0092B-C50C-407E-A947-70E740481C1C}">
                <a14:useLocalDpi xmlns:a14="http://schemas.microsoft.com/office/drawing/2010/main" val="0"/>
              </a:ext>
            </a:extLst>
          </a:blip>
          <a:stretch>
            <a:fillRect/>
          </a:stretch>
        </p:blipFill>
        <p:spPr>
          <a:xfrm>
            <a:off x="2514600" y="2230315"/>
            <a:ext cx="4114800" cy="2447290"/>
          </a:xfrm>
          <a:prstGeom prst="rect">
            <a:avLst/>
          </a:prstGeom>
          <a:solidFill>
            <a:schemeClr val="tx2">
              <a:lumMod val="20000"/>
              <a:lumOff val="80000"/>
            </a:schemeClr>
          </a:solidFill>
        </p:spPr>
      </p:pic>
    </p:spTree>
    <p:extLst>
      <p:ext uri="{BB962C8B-B14F-4D97-AF65-F5344CB8AC3E}">
        <p14:creationId xmlns:p14="http://schemas.microsoft.com/office/powerpoint/2010/main" val="1161661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Concepts and Theories</a:t>
            </a:r>
            <a:endParaRPr lang="en-SG" dirty="0"/>
          </a:p>
        </p:txBody>
      </p:sp>
      <p:sp>
        <p:nvSpPr>
          <p:cNvPr id="5" name="Content Placeholder 4"/>
          <p:cNvSpPr>
            <a:spLocks noGrp="1"/>
          </p:cNvSpPr>
          <p:nvPr>
            <p:ph idx="1"/>
          </p:nvPr>
        </p:nvSpPr>
        <p:spPr>
          <a:xfrm>
            <a:off x="1043493" y="1742739"/>
            <a:ext cx="2842707" cy="2631733"/>
          </a:xfrm>
        </p:spPr>
        <p:txBody>
          <a:bodyPr/>
          <a:lstStyle/>
          <a:p>
            <a:r>
              <a:rPr lang="en-SG" dirty="0"/>
              <a:t>3</a:t>
            </a:r>
            <a:r>
              <a:rPr lang="en-SG" dirty="0" smtClean="0"/>
              <a:t>D DIC Stereo Geometry</a:t>
            </a:r>
          </a:p>
          <a:p>
            <a:endParaRPr lang="en-SG" dirty="0" smtClean="0"/>
          </a:p>
          <a:p>
            <a:endParaRPr lang="en-SG"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bwMode="auto">
          <a:xfrm>
            <a:off x="3733800" y="1678405"/>
            <a:ext cx="4780052" cy="29779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1149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Concepts and Theories</a:t>
            </a:r>
            <a:endParaRPr lang="en-SG" dirty="0"/>
          </a:p>
        </p:txBody>
      </p:sp>
      <p:sp>
        <p:nvSpPr>
          <p:cNvPr id="5" name="Content Placeholder 4"/>
          <p:cNvSpPr>
            <a:spLocks noGrp="1"/>
          </p:cNvSpPr>
          <p:nvPr>
            <p:ph idx="1"/>
          </p:nvPr>
        </p:nvSpPr>
        <p:spPr/>
        <p:txBody>
          <a:bodyPr/>
          <a:lstStyle/>
          <a:p>
            <a:r>
              <a:rPr lang="en-US" altLang="zh-CN" dirty="0" smtClean="0"/>
              <a:t>Pinhole Camera </a:t>
            </a:r>
            <a:r>
              <a:rPr lang="en-SG" altLang="zh-CN" dirty="0" smtClean="0"/>
              <a:t>Model</a:t>
            </a:r>
            <a:endParaRPr lang="en-SG" dirty="0" smtClean="0"/>
          </a:p>
          <a:p>
            <a:endParaRPr lang="en-SG" dirty="0" smtClean="0"/>
          </a:p>
          <a:p>
            <a:endParaRPr lang="en-SG"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838200" y="2190750"/>
            <a:ext cx="5105400" cy="2571750"/>
          </a:xfrm>
          <a:prstGeom prst="rect">
            <a:avLst/>
          </a:prstGeom>
        </p:spPr>
      </p:pic>
      <p:pic>
        <p:nvPicPr>
          <p:cNvPr id="8" name="图片 3"/>
          <p:cNvPicPr/>
          <p:nvPr/>
        </p:nvPicPr>
        <p:blipFill>
          <a:blip r:embed="rId4">
            <a:extLst>
              <a:ext uri="{28A0092B-C50C-407E-A947-70E740481C1C}">
                <a14:useLocalDpi xmlns:a14="http://schemas.microsoft.com/office/drawing/2010/main" val="0"/>
              </a:ext>
            </a:extLst>
          </a:blip>
          <a:stretch>
            <a:fillRect/>
          </a:stretch>
        </p:blipFill>
        <p:spPr>
          <a:xfrm>
            <a:off x="6248400" y="2406870"/>
            <a:ext cx="2362200" cy="1666205"/>
          </a:xfrm>
          <a:prstGeom prst="rect">
            <a:avLst/>
          </a:prstGeom>
        </p:spPr>
      </p:pic>
    </p:spTree>
    <p:extLst>
      <p:ext uri="{BB962C8B-B14F-4D97-AF65-F5344CB8AC3E}">
        <p14:creationId xmlns:p14="http://schemas.microsoft.com/office/powerpoint/2010/main" val="790357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dirty="0" smtClean="0"/>
              <a:t>Advantages of </a:t>
            </a:r>
            <a:r>
              <a:rPr lang="en-US" dirty="0" err="1" smtClean="0"/>
              <a:t>OpenCV</a:t>
            </a:r>
            <a:endParaRPr lang="en-US" dirty="0" smtClean="0"/>
          </a:p>
          <a:p>
            <a:pPr marL="0" indent="0">
              <a:buNone/>
            </a:pPr>
            <a:endParaRPr lang="en-US" dirty="0" smtClean="0"/>
          </a:p>
          <a:p>
            <a:pPr lvl="1"/>
            <a:r>
              <a:rPr lang="en-US" dirty="0" smtClean="0"/>
              <a:t>Better performance</a:t>
            </a:r>
          </a:p>
          <a:p>
            <a:pPr lvl="1"/>
            <a:r>
              <a:rPr lang="en-US" dirty="0" smtClean="0"/>
              <a:t>Portability</a:t>
            </a:r>
          </a:p>
          <a:p>
            <a:pPr lvl="1"/>
            <a:r>
              <a:rPr lang="en-US" dirty="0" smtClean="0"/>
              <a:t>Experience with C++</a:t>
            </a:r>
          </a:p>
          <a:p>
            <a:pPr lvl="1"/>
            <a:endParaRPr lang="en-SG" dirty="0"/>
          </a:p>
        </p:txBody>
      </p:sp>
    </p:spTree>
    <p:extLst>
      <p:ext uri="{BB962C8B-B14F-4D97-AF65-F5344CB8AC3E}">
        <p14:creationId xmlns:p14="http://schemas.microsoft.com/office/powerpoint/2010/main" val="1024552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dirty="0" smtClean="0"/>
              <a:t>Camera Model in </a:t>
            </a:r>
            <a:r>
              <a:rPr lang="en-US" dirty="0" err="1" smtClean="0"/>
              <a:t>OpenCV</a:t>
            </a:r>
            <a:endParaRPr lang="en-US" dirty="0" smtClean="0"/>
          </a:p>
          <a:p>
            <a:pPr marL="0" indent="0">
              <a:buNone/>
            </a:pPr>
            <a:endParaRPr lang="en-US" dirty="0" smtClean="0"/>
          </a:p>
          <a:p>
            <a:pPr marL="365760" lvl="1" indent="0">
              <a:buNone/>
            </a:pPr>
            <a:endParaRPr lang="en-US" dirty="0" smtClean="0"/>
          </a:p>
          <a:p>
            <a:pPr lvl="1"/>
            <a:endParaRPr lang="en-SG" dirty="0"/>
          </a:p>
        </p:txBody>
      </p:sp>
      <p:grpSp>
        <p:nvGrpSpPr>
          <p:cNvPr id="4" name="Group 3"/>
          <p:cNvGrpSpPr/>
          <p:nvPr/>
        </p:nvGrpSpPr>
        <p:grpSpPr>
          <a:xfrm>
            <a:off x="2057400" y="2440513"/>
            <a:ext cx="4114800" cy="1769108"/>
            <a:chOff x="0" y="0"/>
            <a:chExt cx="3408883" cy="1236269"/>
          </a:xfrm>
        </p:grpSpPr>
        <p:pic>
          <p:nvPicPr>
            <p:cNvPr id="5" name="Picture 4" descr="s  \; m' = A [R|t] M'"/>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58214" cy="182880"/>
            </a:xfrm>
            <a:prstGeom prst="rect">
              <a:avLst/>
            </a:prstGeom>
            <a:noFill/>
            <a:ln>
              <a:noFill/>
            </a:ln>
          </p:spPr>
        </p:pic>
        <p:pic>
          <p:nvPicPr>
            <p:cNvPr id="6" name="Picture 5" descr="s  \vecthree{u}{v}{1} = \vecthreethree{f_x}{0}{c_x}{0}{f_y}{c_y}{0}{0}{1}&#10;\begin{bmatrix}&#10;r_{11} &amp; r_{12} &amp; r_{13} &amp; t_1  \\&#10;r_{21} &amp; r_{22} &amp; r_{23} &amp; t_2  \\&#10;r_{31} &amp; r_{32} &amp; r_{33} &amp; t_3&#10;\end{bmatrix}&#10;\begin{bmatrix}&#10;X \\&#10;Y \\&#10;Z \\&#10;1&#10;\end{bmatrix}"/>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87706"/>
              <a:ext cx="3408883" cy="848563"/>
            </a:xfrm>
            <a:prstGeom prst="rect">
              <a:avLst/>
            </a:prstGeom>
            <a:noFill/>
            <a:ln>
              <a:noFill/>
            </a:ln>
          </p:spPr>
        </p:pic>
      </p:grpSp>
    </p:spTree>
    <p:extLst>
      <p:ext uri="{BB962C8B-B14F-4D97-AF65-F5344CB8AC3E}">
        <p14:creationId xmlns:p14="http://schemas.microsoft.com/office/powerpoint/2010/main" val="2440502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Algorithm and </a:t>
            </a:r>
            <a:r>
              <a:rPr lang="en-US" altLang="zh-CN" dirty="0" err="1" smtClean="0"/>
              <a:t>OpenCV</a:t>
            </a:r>
            <a:endParaRPr lang="en-SG" dirty="0"/>
          </a:p>
        </p:txBody>
      </p:sp>
      <p:sp>
        <p:nvSpPr>
          <p:cNvPr id="3" name="Content Placeholder 2"/>
          <p:cNvSpPr>
            <a:spLocks noGrp="1"/>
          </p:cNvSpPr>
          <p:nvPr>
            <p:ph idx="1"/>
          </p:nvPr>
        </p:nvSpPr>
        <p:spPr/>
        <p:txBody>
          <a:bodyPr/>
          <a:lstStyle/>
          <a:p>
            <a:r>
              <a:rPr lang="en-US" dirty="0" smtClean="0"/>
              <a:t>Obtain Intrinsic Parameters by Matrix B</a:t>
            </a:r>
          </a:p>
          <a:p>
            <a:pPr marL="0" indent="0">
              <a:buNone/>
            </a:pPr>
            <a:endParaRPr lang="en-US" dirty="0" smtClean="0"/>
          </a:p>
          <a:p>
            <a:pPr marL="365760" lvl="1" indent="0">
              <a:buNone/>
            </a:pPr>
            <a:endParaRPr lang="en-US" dirty="0" smtClean="0"/>
          </a:p>
          <a:p>
            <a:pPr lvl="1"/>
            <a:endParaRPr lang="en-SG" dirty="0"/>
          </a:p>
        </p:txBody>
      </p:sp>
      <p:pic>
        <p:nvPicPr>
          <p:cNvPr id="7" name="Picture 6"/>
          <p:cNvPicPr/>
          <p:nvPr/>
        </p:nvPicPr>
        <p:blipFill>
          <a:blip r:embed="rId3"/>
          <a:stretch>
            <a:fillRect/>
          </a:stretch>
        </p:blipFill>
        <p:spPr>
          <a:xfrm>
            <a:off x="490888" y="2124650"/>
            <a:ext cx="4267200" cy="1853007"/>
          </a:xfrm>
          <a:prstGeom prst="rect">
            <a:avLst/>
          </a:prstGeom>
        </p:spPr>
      </p:pic>
      <p:pic>
        <p:nvPicPr>
          <p:cNvPr id="8" name="Picture 7"/>
          <p:cNvPicPr/>
          <p:nvPr/>
        </p:nvPicPr>
        <p:blipFill>
          <a:blip r:embed="rId4"/>
          <a:stretch>
            <a:fillRect/>
          </a:stretch>
        </p:blipFill>
        <p:spPr>
          <a:xfrm>
            <a:off x="609600" y="4095750"/>
            <a:ext cx="2667000" cy="441960"/>
          </a:xfrm>
          <a:prstGeom prst="rect">
            <a:avLst/>
          </a:prstGeom>
        </p:spPr>
      </p:pic>
      <p:grpSp>
        <p:nvGrpSpPr>
          <p:cNvPr id="10" name="Group 9"/>
          <p:cNvGrpSpPr/>
          <p:nvPr/>
        </p:nvGrpSpPr>
        <p:grpSpPr>
          <a:xfrm>
            <a:off x="5093298" y="2196352"/>
            <a:ext cx="3547712" cy="1061198"/>
            <a:chOff x="0" y="0"/>
            <a:chExt cx="3975653" cy="985962"/>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96063" cy="373711"/>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08" y="373711"/>
              <a:ext cx="3927945" cy="612251"/>
            </a:xfrm>
            <a:prstGeom prst="rect">
              <a:avLst/>
            </a:prstGeom>
          </p:spPr>
        </p:pic>
      </p:grpSp>
      <p:pic>
        <p:nvPicPr>
          <p:cNvPr id="14" name="Picture 13"/>
          <p:cNvPicPr/>
          <p:nvPr/>
        </p:nvPicPr>
        <p:blipFill>
          <a:blip r:embed="rId7"/>
          <a:stretch>
            <a:fillRect/>
          </a:stretch>
        </p:blipFill>
        <p:spPr>
          <a:xfrm>
            <a:off x="5151111" y="4095750"/>
            <a:ext cx="1630689" cy="609600"/>
          </a:xfrm>
          <a:prstGeom prst="rect">
            <a:avLst/>
          </a:prstGeom>
        </p:spPr>
      </p:pic>
      <p:pic>
        <p:nvPicPr>
          <p:cNvPr id="15" name="Picture 14"/>
          <p:cNvPicPr/>
          <p:nvPr/>
        </p:nvPicPr>
        <p:blipFill>
          <a:blip r:embed="rId8"/>
          <a:stretch>
            <a:fillRect/>
          </a:stretch>
        </p:blipFill>
        <p:spPr>
          <a:xfrm>
            <a:off x="5135871" y="3333749"/>
            <a:ext cx="2286000" cy="643908"/>
          </a:xfrm>
          <a:prstGeom prst="rect">
            <a:avLst/>
          </a:prstGeom>
        </p:spPr>
      </p:pic>
      <p:sp>
        <p:nvSpPr>
          <p:cNvPr id="4" name="Right Brace 3"/>
          <p:cNvSpPr/>
          <p:nvPr/>
        </p:nvSpPr>
        <p:spPr>
          <a:xfrm>
            <a:off x="7463192" y="3389002"/>
            <a:ext cx="128372" cy="5334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TextBox 4"/>
          <p:cNvSpPr txBox="1"/>
          <p:nvPr/>
        </p:nvSpPr>
        <p:spPr>
          <a:xfrm>
            <a:off x="7591564" y="3399183"/>
            <a:ext cx="1171436" cy="523220"/>
          </a:xfrm>
          <a:prstGeom prst="rect">
            <a:avLst/>
          </a:prstGeom>
          <a:noFill/>
        </p:spPr>
        <p:txBody>
          <a:bodyPr wrap="square" rtlCol="0">
            <a:spAutoFit/>
          </a:bodyPr>
          <a:lstStyle/>
          <a:p>
            <a:r>
              <a:rPr lang="en-SG" sz="1400" dirty="0" smtClean="0"/>
              <a:t>Intrinsic Constraints</a:t>
            </a:r>
            <a:endParaRPr lang="en-SG" sz="1400" dirty="0"/>
          </a:p>
        </p:txBody>
      </p:sp>
    </p:spTree>
    <p:extLst>
      <p:ext uri="{BB962C8B-B14F-4D97-AF65-F5344CB8AC3E}">
        <p14:creationId xmlns:p14="http://schemas.microsoft.com/office/powerpoint/2010/main" val="37665735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2357</TotalTime>
  <Words>1663</Words>
  <Application>Microsoft Office PowerPoint</Application>
  <PresentationFormat>On-screen Show (16:9)</PresentationFormat>
  <Paragraphs>97</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Austin</vt:lpstr>
      <vt:lpstr>3D Digital Image Correlation</vt:lpstr>
      <vt:lpstr>Overview</vt:lpstr>
      <vt:lpstr>Concepts and Theories</vt:lpstr>
      <vt:lpstr>Concepts and Theories</vt:lpstr>
      <vt:lpstr>Concepts and Theories</vt:lpstr>
      <vt:lpstr>Concepts and Theories</vt:lpstr>
      <vt:lpstr>Algorithm and OpenCV</vt:lpstr>
      <vt:lpstr>Algorithm and OpenCV</vt:lpstr>
      <vt:lpstr>Algorithm and OpenCV</vt:lpstr>
      <vt:lpstr>Algorithm and OpenCV</vt:lpstr>
      <vt:lpstr>Algorithm and OpenCV</vt:lpstr>
      <vt:lpstr>Algorithm and OpenCV</vt:lpstr>
      <vt:lpstr>Algorithm and OpenCV</vt:lpstr>
      <vt:lpstr>Algorithm and OpenCV</vt:lpstr>
      <vt:lpstr>Implementation Process</vt:lpstr>
      <vt:lpstr>Live Demo</vt:lpstr>
      <vt:lpstr>Future Work</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Digital Image Correlation</dc:title>
  <dc:creator>Zoe Qi</dc:creator>
  <cp:lastModifiedBy>Zoe Qi</cp:lastModifiedBy>
  <cp:revision>123</cp:revision>
  <dcterms:created xsi:type="dcterms:W3CDTF">2006-08-16T00:00:00Z</dcterms:created>
  <dcterms:modified xsi:type="dcterms:W3CDTF">2016-05-09T04:38:19Z</dcterms:modified>
</cp:coreProperties>
</file>