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9" r:id="rId3"/>
    <p:sldId id="272" r:id="rId4"/>
    <p:sldId id="270" r:id="rId5"/>
    <p:sldId id="271" r:id="rId6"/>
    <p:sldId id="274" r:id="rId7"/>
    <p:sldId id="275" r:id="rId8"/>
    <p:sldId id="276" r:id="rId9"/>
    <p:sldId id="273" r:id="rId10"/>
    <p:sldId id="277" r:id="rId11"/>
    <p:sldId id="278" r:id="rId12"/>
    <p:sldId id="280" r:id="rId13"/>
    <p:sldId id="281" r:id="rId14"/>
    <p:sldId id="282" r:id="rId15"/>
    <p:sldId id="283" r:id="rId16"/>
    <p:sldId id="284" r:id="rId17"/>
    <p:sldId id="285" r:id="rId18"/>
    <p:sldId id="286" r:id="rId19"/>
    <p:sldId id="287"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212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16/1/28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16/1/28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16/1/28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16/1/28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8AEBBE-F8B2-42CF-9895-E86A608384EB}" type="datetime1">
              <a:rPr lang="en-US" smtClean="0"/>
              <a:pPr/>
              <a:t>16/1/28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16/1/28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16/1/28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16/1/28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16/1/28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16/1/28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8856D55-EFBE-4F9B-8A5F-09D42CA22A9B}" type="datetime1">
              <a:rPr lang="en-US" smtClean="0"/>
              <a:pPr/>
              <a:t>16/1/28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16/1/28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nblogs.com/TomXu/archive/2012/02/29/2354979.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JavaScript</a:t>
            </a:r>
            <a:r>
              <a:rPr kumimoji="1" lang="zh-CN" altLang="en-US" dirty="0" smtClean="0"/>
              <a:t>设计模式</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470634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001832"/>
            <a:ext cx="7408333" cy="4856168"/>
          </a:xfrm>
        </p:spPr>
        <p:txBody>
          <a:bodyPr>
            <a:normAutofit fontScale="85000" lnSpcReduction="20000"/>
          </a:bodyPr>
          <a:lstStyle/>
          <a:p>
            <a:r>
              <a:rPr kumimoji="1" lang="zh-CN" altLang="en-US" dirty="0"/>
              <a:t>另外</a:t>
            </a:r>
            <a:r>
              <a:rPr kumimoji="1" lang="en-US" altLang="zh-CN" dirty="0"/>
              <a:t>,</a:t>
            </a:r>
            <a:r>
              <a:rPr kumimoji="1" lang="zh-CN" altLang="en-US" dirty="0"/>
              <a:t>在面向对象的程序设计中</a:t>
            </a:r>
            <a:r>
              <a:rPr kumimoji="1" lang="en-US" altLang="zh-CN" dirty="0"/>
              <a:t>,</a:t>
            </a:r>
            <a:r>
              <a:rPr kumimoji="1" lang="zh-CN" altLang="en-US" dirty="0"/>
              <a:t>大多数情况下</a:t>
            </a:r>
            <a:r>
              <a:rPr kumimoji="1" lang="en-US" altLang="zh-CN" dirty="0"/>
              <a:t>,</a:t>
            </a:r>
            <a:r>
              <a:rPr kumimoji="1" lang="zh-CN" altLang="en-US" dirty="0"/>
              <a:t>若违反其他任何原则</a:t>
            </a:r>
            <a:r>
              <a:rPr kumimoji="1" lang="en-US" altLang="zh-CN" dirty="0"/>
              <a:t>,</a:t>
            </a:r>
            <a:r>
              <a:rPr kumimoji="1" lang="zh-CN" altLang="en-US" dirty="0"/>
              <a:t>同时将违反开放</a:t>
            </a:r>
            <a:r>
              <a:rPr kumimoji="1" lang="en-US" altLang="zh-CN" dirty="0"/>
              <a:t>— </a:t>
            </a:r>
            <a:r>
              <a:rPr kumimoji="1" lang="zh-CN" altLang="en-US" dirty="0"/>
              <a:t>封闭原则。如果我们只是从网络上获取一些体积很小的图片</a:t>
            </a:r>
            <a:r>
              <a:rPr kumimoji="1" lang="en-US" altLang="zh-CN" dirty="0"/>
              <a:t>,</a:t>
            </a:r>
            <a:r>
              <a:rPr kumimoji="1" lang="zh-CN" altLang="en-US" dirty="0"/>
              <a:t>或者 </a:t>
            </a:r>
            <a:r>
              <a:rPr kumimoji="1" lang="en-US" altLang="zh-CN" dirty="0"/>
              <a:t>5 </a:t>
            </a:r>
            <a:r>
              <a:rPr kumimoji="1" lang="zh-CN" altLang="en-US" dirty="0"/>
              <a:t>年后的网速快到根本不再需 要预加载</a:t>
            </a:r>
            <a:r>
              <a:rPr kumimoji="1" lang="en-US" altLang="zh-CN" dirty="0"/>
              <a:t>,</a:t>
            </a:r>
            <a:r>
              <a:rPr kumimoji="1" lang="zh-CN" altLang="en-US" dirty="0"/>
              <a:t>我们可能希望把预加载图片的这段代码从 </a:t>
            </a:r>
            <a:r>
              <a:rPr kumimoji="1" lang="en-US" altLang="zh-CN" dirty="0" err="1"/>
              <a:t>MyImage</a:t>
            </a:r>
            <a:r>
              <a:rPr kumimoji="1" lang="en-US" altLang="zh-CN" dirty="0"/>
              <a:t> </a:t>
            </a:r>
            <a:r>
              <a:rPr kumimoji="1" lang="zh-CN" altLang="en-US" dirty="0"/>
              <a:t>对象里删掉。这时候就不得不改动 </a:t>
            </a:r>
            <a:r>
              <a:rPr kumimoji="1" lang="en-US" altLang="zh-CN" dirty="0" err="1"/>
              <a:t>MyImage</a:t>
            </a:r>
            <a:r>
              <a:rPr kumimoji="1" lang="en-US" altLang="zh-CN" dirty="0"/>
              <a:t> </a:t>
            </a:r>
            <a:r>
              <a:rPr kumimoji="1" lang="zh-CN" altLang="en-US" dirty="0"/>
              <a:t>对象了</a:t>
            </a:r>
            <a:r>
              <a:rPr kumimoji="1" lang="zh-CN" altLang="en-US" dirty="0" smtClean="0"/>
              <a:t>。</a:t>
            </a:r>
            <a:endParaRPr kumimoji="1" lang="en-US" altLang="zh-CN" dirty="0" smtClean="0"/>
          </a:p>
          <a:p>
            <a:endParaRPr kumimoji="1" lang="en-US" altLang="zh-CN" dirty="0" smtClean="0"/>
          </a:p>
          <a:p>
            <a:r>
              <a:rPr kumimoji="1" lang="zh-CN" altLang="en-US" dirty="0"/>
              <a:t>实际上</a:t>
            </a:r>
            <a:r>
              <a:rPr kumimoji="1" lang="en-US" altLang="zh-CN" dirty="0"/>
              <a:t>,</a:t>
            </a:r>
            <a:r>
              <a:rPr kumimoji="1" lang="zh-CN" altLang="en-US" dirty="0"/>
              <a:t>我们需要的只是给 </a:t>
            </a:r>
            <a:r>
              <a:rPr kumimoji="1" lang="en-US" altLang="zh-CN" dirty="0" err="1"/>
              <a:t>img</a:t>
            </a:r>
            <a:r>
              <a:rPr kumimoji="1" lang="en-US" altLang="zh-CN" dirty="0"/>
              <a:t> </a:t>
            </a:r>
            <a:r>
              <a:rPr kumimoji="1" lang="zh-CN" altLang="en-US" dirty="0"/>
              <a:t>节点设置 </a:t>
            </a:r>
            <a:r>
              <a:rPr kumimoji="1" lang="en-US" altLang="zh-CN" dirty="0" err="1"/>
              <a:t>src</a:t>
            </a:r>
            <a:r>
              <a:rPr kumimoji="1" lang="en-US" altLang="zh-CN" dirty="0"/>
              <a:t>,</a:t>
            </a:r>
            <a:r>
              <a:rPr kumimoji="1" lang="zh-CN" altLang="en-US" dirty="0"/>
              <a:t>预加载图片只是一个锦上添花的功能。如果 能把这个操作放在另一个对象里面</a:t>
            </a:r>
            <a:r>
              <a:rPr kumimoji="1" lang="en-US" altLang="zh-CN" dirty="0"/>
              <a:t>,</a:t>
            </a:r>
            <a:r>
              <a:rPr kumimoji="1" lang="zh-CN" altLang="en-US" dirty="0"/>
              <a:t>自然是一个非常好的方法。于是代理的作用在这里就体现出 来了</a:t>
            </a:r>
            <a:r>
              <a:rPr kumimoji="1" lang="en-US" altLang="zh-CN" dirty="0"/>
              <a:t>,</a:t>
            </a:r>
            <a:r>
              <a:rPr kumimoji="1" lang="zh-CN" altLang="en-US" dirty="0"/>
              <a:t>代理负责预加载图片</a:t>
            </a:r>
            <a:r>
              <a:rPr kumimoji="1" lang="en-US" altLang="zh-CN" dirty="0"/>
              <a:t>,</a:t>
            </a:r>
            <a:r>
              <a:rPr kumimoji="1" lang="zh-CN" altLang="en-US" dirty="0"/>
              <a:t>预加载的操作完成之后</a:t>
            </a:r>
            <a:r>
              <a:rPr kumimoji="1" lang="en-US" altLang="zh-CN" dirty="0"/>
              <a:t>,</a:t>
            </a:r>
            <a:r>
              <a:rPr kumimoji="1" lang="zh-CN" altLang="en-US" dirty="0"/>
              <a:t>把请求重新交给本体 </a:t>
            </a:r>
            <a:r>
              <a:rPr kumimoji="1" lang="en-US" altLang="zh-CN" dirty="0" err="1"/>
              <a:t>MyImage</a:t>
            </a:r>
            <a:r>
              <a:rPr kumimoji="1" lang="zh-CN" altLang="en-US" dirty="0" smtClean="0"/>
              <a:t>。</a:t>
            </a:r>
            <a:endParaRPr kumimoji="1" lang="en-US" altLang="zh-CN" dirty="0" smtClean="0"/>
          </a:p>
          <a:p>
            <a:endParaRPr kumimoji="1" lang="en-US" altLang="zh-CN" dirty="0" smtClean="0"/>
          </a:p>
          <a:p>
            <a:r>
              <a:rPr kumimoji="1" lang="zh-CN" altLang="en-US" dirty="0"/>
              <a:t>纵观整个程序</a:t>
            </a:r>
            <a:r>
              <a:rPr kumimoji="1" lang="en-US" altLang="zh-CN" dirty="0"/>
              <a:t>,</a:t>
            </a:r>
            <a:r>
              <a:rPr kumimoji="1" lang="zh-CN" altLang="en-US" dirty="0"/>
              <a:t>我们并没有改变或者增加 </a:t>
            </a:r>
            <a:r>
              <a:rPr kumimoji="1" lang="en-US" altLang="zh-CN" dirty="0" err="1"/>
              <a:t>MyImage</a:t>
            </a:r>
            <a:r>
              <a:rPr kumimoji="1" lang="en-US" altLang="zh-CN" dirty="0"/>
              <a:t> </a:t>
            </a:r>
            <a:r>
              <a:rPr kumimoji="1" lang="zh-CN" altLang="en-US" dirty="0"/>
              <a:t>的接口</a:t>
            </a:r>
            <a:r>
              <a:rPr kumimoji="1" lang="en-US" altLang="zh-CN" dirty="0"/>
              <a:t>,</a:t>
            </a:r>
            <a:r>
              <a:rPr kumimoji="1" lang="zh-CN" altLang="en-US" dirty="0"/>
              <a:t>但是通过代理对象</a:t>
            </a:r>
            <a:r>
              <a:rPr kumimoji="1" lang="en-US" altLang="zh-CN" dirty="0"/>
              <a:t>,</a:t>
            </a:r>
            <a:r>
              <a:rPr kumimoji="1" lang="zh-CN" altLang="en-US" dirty="0"/>
              <a:t>实际上给系 统添加了新的行为。这是符合开放</a:t>
            </a:r>
            <a:r>
              <a:rPr kumimoji="1" lang="en-US" altLang="zh-CN" dirty="0"/>
              <a:t>—</a:t>
            </a:r>
            <a:r>
              <a:rPr kumimoji="1" lang="zh-CN" altLang="en-US" dirty="0"/>
              <a:t>封闭原则的。给 </a:t>
            </a:r>
            <a:r>
              <a:rPr kumimoji="1" lang="en-US" altLang="zh-CN" dirty="0" err="1"/>
              <a:t>img</a:t>
            </a:r>
            <a:r>
              <a:rPr kumimoji="1" lang="en-US" altLang="zh-CN" dirty="0"/>
              <a:t> </a:t>
            </a:r>
            <a:r>
              <a:rPr kumimoji="1" lang="zh-CN" altLang="en-US" dirty="0"/>
              <a:t>节点设置 </a:t>
            </a:r>
            <a:r>
              <a:rPr kumimoji="1" lang="en-US" altLang="zh-CN" dirty="0" err="1"/>
              <a:t>src</a:t>
            </a:r>
            <a:r>
              <a:rPr kumimoji="1" lang="en-US" altLang="zh-CN" dirty="0"/>
              <a:t> </a:t>
            </a:r>
            <a:r>
              <a:rPr kumimoji="1" lang="zh-CN" altLang="en-US" dirty="0"/>
              <a:t>和图片预加载这两个功能</a:t>
            </a:r>
            <a:r>
              <a:rPr kumimoji="1" lang="en-US" altLang="zh-CN" dirty="0"/>
              <a:t>, </a:t>
            </a:r>
            <a:r>
              <a:rPr kumimoji="1" lang="zh-CN" altLang="en-US" dirty="0"/>
              <a:t>被隔离在两个对象里</a:t>
            </a:r>
            <a:r>
              <a:rPr kumimoji="1" lang="en-US" altLang="zh-CN" dirty="0"/>
              <a:t>,</a:t>
            </a:r>
            <a:r>
              <a:rPr kumimoji="1" lang="zh-CN" altLang="en-US" dirty="0"/>
              <a:t>它们可以各自变化而不影响对方。何况就算有一天我们不再需要预加载</a:t>
            </a:r>
            <a:r>
              <a:rPr kumimoji="1" lang="en-US" altLang="zh-CN" dirty="0"/>
              <a:t>, </a:t>
            </a:r>
            <a:r>
              <a:rPr kumimoji="1" lang="zh-CN" altLang="en-US" dirty="0"/>
              <a:t>那么只需要改成请求本体而不是请求代理对象即可。</a:t>
            </a:r>
          </a:p>
        </p:txBody>
      </p:sp>
      <p:sp>
        <p:nvSpPr>
          <p:cNvPr id="3" name="标题 2"/>
          <p:cNvSpPr>
            <a:spLocks noGrp="1"/>
          </p:cNvSpPr>
          <p:nvPr>
            <p:ph type="title"/>
          </p:nvPr>
        </p:nvSpPr>
        <p:spPr/>
        <p:txBody>
          <a:bodyPr/>
          <a:lstStyle/>
          <a:p>
            <a:r>
              <a:rPr kumimoji="1" lang="zh-CN" altLang="en-US" dirty="0" smtClean="0"/>
              <a:t>代理的意义</a:t>
            </a:r>
            <a:endParaRPr kumimoji="1" lang="zh-CN" altLang="en-US" dirty="0"/>
          </a:p>
        </p:txBody>
      </p:sp>
    </p:spTree>
    <p:extLst>
      <p:ext uri="{BB962C8B-B14F-4D97-AF65-F5344CB8AC3E}">
        <p14:creationId xmlns:p14="http://schemas.microsoft.com/office/powerpoint/2010/main" val="260138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242516"/>
            <a:ext cx="7408333" cy="759316"/>
          </a:xfrm>
        </p:spPr>
        <p:txBody>
          <a:bodyPr>
            <a:normAutofit/>
          </a:bodyPr>
          <a:lstStyle/>
          <a:p>
            <a:r>
              <a:rPr kumimoji="1" lang="zh-CN" altLang="en-US" sz="1800" dirty="0"/>
              <a:t>如果代理对象和本体对象都为一个函数</a:t>
            </a:r>
            <a:r>
              <a:rPr kumimoji="1" lang="en-US" altLang="zh-CN" sz="1800" dirty="0"/>
              <a:t>(</a:t>
            </a:r>
            <a:r>
              <a:rPr kumimoji="1" lang="zh-CN" altLang="en-US" sz="1800" dirty="0"/>
              <a:t>函数也是对象</a:t>
            </a:r>
            <a:r>
              <a:rPr kumimoji="1" lang="en-US" altLang="zh-CN" sz="1800" dirty="0"/>
              <a:t>),</a:t>
            </a:r>
            <a:r>
              <a:rPr kumimoji="1" lang="zh-CN" altLang="en-US" sz="1800" dirty="0"/>
              <a:t>函数必然都 能被执行</a:t>
            </a:r>
            <a:r>
              <a:rPr kumimoji="1" lang="en-US" altLang="zh-CN" sz="1800" dirty="0"/>
              <a:t>,</a:t>
            </a:r>
            <a:r>
              <a:rPr kumimoji="1" lang="zh-CN" altLang="en-US" sz="1800" dirty="0"/>
              <a:t>则可以认为它们也具有一致的“接口”</a:t>
            </a:r>
            <a:r>
              <a:rPr kumimoji="1" lang="en-US" altLang="zh-CN" sz="1800" dirty="0"/>
              <a:t>,</a:t>
            </a:r>
            <a:r>
              <a:rPr kumimoji="1" lang="zh-CN" altLang="en-US" sz="1800" dirty="0"/>
              <a:t>代码如下</a:t>
            </a:r>
            <a:r>
              <a:rPr kumimoji="1" lang="en-US" altLang="zh-CN" sz="1800" dirty="0"/>
              <a:t>:</a:t>
            </a:r>
            <a:endParaRPr kumimoji="1" lang="zh-CN" altLang="en-US" sz="1800" dirty="0"/>
          </a:p>
        </p:txBody>
      </p:sp>
      <p:sp>
        <p:nvSpPr>
          <p:cNvPr id="3" name="标题 2"/>
          <p:cNvSpPr>
            <a:spLocks noGrp="1"/>
          </p:cNvSpPr>
          <p:nvPr>
            <p:ph type="title"/>
          </p:nvPr>
        </p:nvSpPr>
        <p:spPr>
          <a:xfrm>
            <a:off x="457200" y="338328"/>
            <a:ext cx="8229600" cy="904188"/>
          </a:xfrm>
        </p:spPr>
        <p:txBody>
          <a:bodyPr/>
          <a:lstStyle/>
          <a:p>
            <a:r>
              <a:rPr kumimoji="1" lang="zh-CN" altLang="en-US" dirty="0"/>
              <a:t>代理和本体接口的一致性</a:t>
            </a:r>
          </a:p>
        </p:txBody>
      </p:sp>
      <p:pic>
        <p:nvPicPr>
          <p:cNvPr id="5" name="图片 4"/>
          <p:cNvPicPr>
            <a:picLocks noChangeAspect="1"/>
          </p:cNvPicPr>
          <p:nvPr/>
        </p:nvPicPr>
        <p:blipFill>
          <a:blip r:embed="rId2"/>
          <a:stretch>
            <a:fillRect/>
          </a:stretch>
        </p:blipFill>
        <p:spPr>
          <a:xfrm>
            <a:off x="1206500" y="2001832"/>
            <a:ext cx="6718300" cy="4851400"/>
          </a:xfrm>
          <a:prstGeom prst="rect">
            <a:avLst/>
          </a:prstGeom>
        </p:spPr>
      </p:pic>
    </p:spTree>
    <p:extLst>
      <p:ext uri="{BB962C8B-B14F-4D97-AF65-F5344CB8AC3E}">
        <p14:creationId xmlns:p14="http://schemas.microsoft.com/office/powerpoint/2010/main" val="2821001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615821"/>
            <a:ext cx="7408333" cy="5242179"/>
          </a:xfrm>
        </p:spPr>
        <p:txBody>
          <a:bodyPr>
            <a:normAutofit fontScale="85000" lnSpcReduction="20000"/>
          </a:bodyPr>
          <a:lstStyle/>
          <a:p>
            <a:r>
              <a:rPr kumimoji="1" lang="zh-CN" altLang="en-US" dirty="0"/>
              <a:t>这个例子很容易引起共鸣，在</a:t>
            </a:r>
            <a:r>
              <a:rPr kumimoji="1" lang="en-US" altLang="zh-CN" dirty="0"/>
              <a:t>web</a:t>
            </a:r>
            <a:r>
              <a:rPr kumimoji="1" lang="zh-CN" altLang="en-US" dirty="0"/>
              <a:t>开发中</a:t>
            </a:r>
            <a:r>
              <a:rPr kumimoji="1" lang="en-US" altLang="zh-CN" dirty="0"/>
              <a:t>,</a:t>
            </a:r>
            <a:r>
              <a:rPr kumimoji="1" lang="zh-CN" altLang="en-US" dirty="0"/>
              <a:t>也许最大的开销就是网络请求。假设我们在做一个文件同步的功能，当我们选中一个</a:t>
            </a:r>
            <a:r>
              <a:rPr kumimoji="1" lang="en-US" altLang="zh-CN" dirty="0"/>
              <a:t>checkbox</a:t>
            </a:r>
            <a:r>
              <a:rPr kumimoji="1" lang="zh-CN" altLang="en-US" dirty="0"/>
              <a:t>的时候，它对应的文件就会被同步到另外一台备用服务器</a:t>
            </a:r>
            <a:r>
              <a:rPr kumimoji="1" lang="zh-CN" altLang="en-US" dirty="0" smtClean="0"/>
              <a:t>上面</a:t>
            </a:r>
            <a:endParaRPr kumimoji="1" lang="en-US" altLang="zh-CN" dirty="0" smtClean="0"/>
          </a:p>
          <a:p>
            <a:r>
              <a:rPr kumimoji="1" lang="en-US" altLang="zh-CN" dirty="0"/>
              <a:t>&lt;div&gt;</a:t>
            </a:r>
          </a:p>
          <a:p>
            <a:r>
              <a:rPr kumimoji="1" lang="en-US" altLang="zh-CN" dirty="0"/>
              <a:t>		&lt;input type="checkbox" name="" id="1"&gt;</a:t>
            </a:r>
            <a:r>
              <a:rPr kumimoji="1" lang="en-US" altLang="zh-CN" dirty="0" smtClean="0"/>
              <a:t>1</a:t>
            </a:r>
            <a:endParaRPr kumimoji="1" lang="en-US" altLang="zh-CN" dirty="0"/>
          </a:p>
          <a:p>
            <a:r>
              <a:rPr kumimoji="1" lang="en-US" altLang="zh-CN" dirty="0"/>
              <a:t>		&lt;input type="checkbox" name="" id="2"&gt;2	</a:t>
            </a:r>
            <a:r>
              <a:rPr kumimoji="1" lang="en-US" altLang="zh-CN" dirty="0" smtClean="0"/>
              <a:t> </a:t>
            </a:r>
          </a:p>
          <a:p>
            <a:r>
              <a:rPr kumimoji="1" lang="en-US" altLang="zh-CN" dirty="0" smtClean="0"/>
              <a:t>		&lt;input type="checkbox" name="" id="3"&gt;3	 </a:t>
            </a:r>
          </a:p>
          <a:p>
            <a:r>
              <a:rPr kumimoji="1" lang="en-US" altLang="zh-CN" dirty="0" smtClean="0"/>
              <a:t>		&lt;input type="checkbox" name="" id="4"&gt;4  </a:t>
            </a:r>
          </a:p>
          <a:p>
            <a:r>
              <a:rPr kumimoji="1" lang="en-US" altLang="zh-CN" dirty="0" smtClean="0"/>
              <a:t>		&lt;input type="checkbox" name="" id="5"&gt;5  </a:t>
            </a:r>
          </a:p>
          <a:p>
            <a:r>
              <a:rPr kumimoji="1" lang="en-US" altLang="zh-CN" dirty="0"/>
              <a:t>		&lt;input type="checkbox" name="" id="6"&gt;6  </a:t>
            </a:r>
          </a:p>
          <a:p>
            <a:r>
              <a:rPr kumimoji="1" lang="en-US" altLang="zh-CN" dirty="0"/>
              <a:t>		&lt;input type="checkbox" name="" id="7"&gt;7  </a:t>
            </a:r>
          </a:p>
          <a:p>
            <a:r>
              <a:rPr kumimoji="1" lang="en-US" altLang="zh-CN" dirty="0"/>
              <a:t>		&lt;input type="checkbox" name="" id="8"&gt;8  </a:t>
            </a:r>
          </a:p>
          <a:p>
            <a:r>
              <a:rPr kumimoji="1" lang="en-US" altLang="zh-CN" dirty="0"/>
              <a:t>		&lt;input type="checkbox" name="" id="9"&gt;9  </a:t>
            </a:r>
          </a:p>
          <a:p>
            <a:r>
              <a:rPr kumimoji="1" lang="en-US" altLang="zh-CN" dirty="0"/>
              <a:t>	&lt;/div</a:t>
            </a:r>
            <a:r>
              <a:rPr kumimoji="1" lang="en-US" altLang="zh-CN" dirty="0" smtClean="0"/>
              <a:t>&gt;</a:t>
            </a:r>
          </a:p>
          <a:p>
            <a:r>
              <a:rPr kumimoji="1" lang="zh-CN" altLang="en-US" dirty="0" smtClean="0"/>
              <a:t>给这些 </a:t>
            </a:r>
            <a:r>
              <a:rPr kumimoji="1" lang="en-US" altLang="zh-CN" dirty="0"/>
              <a:t>checkbox </a:t>
            </a:r>
            <a:r>
              <a:rPr kumimoji="1" lang="zh-CN" altLang="en-US" dirty="0"/>
              <a:t>绑定点击事件，并且在点击的同时往另一台服务器同步文件：</a:t>
            </a:r>
          </a:p>
        </p:txBody>
      </p:sp>
      <p:sp>
        <p:nvSpPr>
          <p:cNvPr id="3" name="标题 2"/>
          <p:cNvSpPr>
            <a:spLocks noGrp="1"/>
          </p:cNvSpPr>
          <p:nvPr>
            <p:ph type="title"/>
          </p:nvPr>
        </p:nvSpPr>
        <p:spPr/>
        <p:txBody>
          <a:bodyPr/>
          <a:lstStyle/>
          <a:p>
            <a:r>
              <a:rPr kumimoji="1" lang="zh-CN" altLang="en-US" dirty="0"/>
              <a:t>虚拟代理合并</a:t>
            </a:r>
            <a:r>
              <a:rPr kumimoji="1" lang="en-US" altLang="zh-CN" dirty="0"/>
              <a:t>HTTP</a:t>
            </a:r>
            <a:r>
              <a:rPr kumimoji="1" lang="zh-CN" altLang="en-US" dirty="0"/>
              <a:t>请求</a:t>
            </a:r>
          </a:p>
        </p:txBody>
      </p:sp>
    </p:spTree>
    <p:extLst>
      <p:ext uri="{BB962C8B-B14F-4D97-AF65-F5344CB8AC3E}">
        <p14:creationId xmlns:p14="http://schemas.microsoft.com/office/powerpoint/2010/main" val="15360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739523"/>
            <a:ext cx="7408333" cy="4386640"/>
          </a:xfrm>
        </p:spPr>
        <p:txBody>
          <a:bodyPr>
            <a:normAutofit fontScale="70000" lnSpcReduction="20000"/>
          </a:bodyPr>
          <a:lstStyle/>
          <a:p>
            <a:r>
              <a:rPr kumimoji="1" lang="en-US" altLang="zh-CN" dirty="0" err="1"/>
              <a:t>var</a:t>
            </a:r>
            <a:r>
              <a:rPr kumimoji="1" lang="en-US" altLang="zh-CN" dirty="0"/>
              <a:t> </a:t>
            </a:r>
            <a:r>
              <a:rPr kumimoji="1" lang="en-US" altLang="zh-CN" dirty="0" err="1"/>
              <a:t>synchronousFile</a:t>
            </a:r>
            <a:r>
              <a:rPr kumimoji="1" lang="en-US" altLang="zh-CN" dirty="0"/>
              <a:t> = function(id){</a:t>
            </a:r>
          </a:p>
          <a:p>
            <a:r>
              <a:rPr kumimoji="1" lang="en-US" altLang="zh-CN" dirty="0"/>
              <a:t>		</a:t>
            </a:r>
            <a:r>
              <a:rPr kumimoji="1" lang="en-US" altLang="zh-CN" dirty="0" err="1"/>
              <a:t>console.log</a:t>
            </a:r>
            <a:r>
              <a:rPr kumimoji="1" lang="en-US" altLang="zh-CN" dirty="0"/>
              <a:t>('</a:t>
            </a:r>
            <a:r>
              <a:rPr kumimoji="1" lang="zh-CN" altLang="en-US" dirty="0"/>
              <a:t>开始同步文件，</a:t>
            </a:r>
            <a:r>
              <a:rPr kumimoji="1" lang="en-US" altLang="zh-CN" dirty="0"/>
              <a:t>id</a:t>
            </a:r>
            <a:r>
              <a:rPr kumimoji="1" lang="zh-CN" altLang="en-US" dirty="0"/>
              <a:t>为：</a:t>
            </a:r>
            <a:r>
              <a:rPr kumimoji="1" lang="en-US" altLang="zh-CN" dirty="0"/>
              <a:t>' + id);</a:t>
            </a:r>
          </a:p>
          <a:p>
            <a:r>
              <a:rPr kumimoji="1" lang="en-US" altLang="zh-CN" dirty="0"/>
              <a:t>	};</a:t>
            </a:r>
          </a:p>
          <a:p>
            <a:endParaRPr kumimoji="1" lang="en-US" altLang="zh-CN" dirty="0"/>
          </a:p>
          <a:p>
            <a:r>
              <a:rPr kumimoji="1" lang="en-US" altLang="zh-CN" dirty="0"/>
              <a:t>	</a:t>
            </a:r>
            <a:r>
              <a:rPr kumimoji="1" lang="en-US" altLang="zh-CN" dirty="0" err="1"/>
              <a:t>var</a:t>
            </a:r>
            <a:r>
              <a:rPr kumimoji="1" lang="en-US" altLang="zh-CN" dirty="0"/>
              <a:t> checkbox = </a:t>
            </a:r>
            <a:r>
              <a:rPr kumimoji="1" lang="en-US" altLang="zh-CN" dirty="0" err="1"/>
              <a:t>document.getElementsByTagName</a:t>
            </a:r>
            <a:r>
              <a:rPr kumimoji="1" lang="en-US" altLang="zh-CN" dirty="0"/>
              <a:t>('input');</a:t>
            </a:r>
          </a:p>
          <a:p>
            <a:endParaRPr kumimoji="1" lang="en-US" altLang="zh-CN" dirty="0"/>
          </a:p>
          <a:p>
            <a:r>
              <a:rPr kumimoji="1" lang="en-US" altLang="zh-CN" dirty="0"/>
              <a:t>	for(</a:t>
            </a:r>
            <a:r>
              <a:rPr kumimoji="1" lang="en-US" altLang="zh-CN" dirty="0" err="1"/>
              <a:t>var</a:t>
            </a:r>
            <a:r>
              <a:rPr kumimoji="1" lang="en-US" altLang="zh-CN" dirty="0"/>
              <a:t> </a:t>
            </a:r>
            <a:r>
              <a:rPr kumimoji="1" lang="en-US" altLang="zh-CN" dirty="0" err="1"/>
              <a:t>i</a:t>
            </a:r>
            <a:r>
              <a:rPr kumimoji="1" lang="en-US" altLang="zh-CN" dirty="0"/>
              <a:t> = 0, c; c = checkbox[ </a:t>
            </a:r>
            <a:r>
              <a:rPr kumimoji="1" lang="en-US" altLang="zh-CN" dirty="0" err="1"/>
              <a:t>i</a:t>
            </a:r>
            <a:r>
              <a:rPr kumimoji="1" lang="en-US" altLang="zh-CN" dirty="0"/>
              <a:t>++ ]; ){</a:t>
            </a:r>
          </a:p>
          <a:p>
            <a:r>
              <a:rPr kumimoji="1" lang="en-US" altLang="zh-CN" dirty="0"/>
              <a:t>		// </a:t>
            </a:r>
            <a:r>
              <a:rPr kumimoji="1" lang="en-US" altLang="zh-CN" dirty="0" err="1"/>
              <a:t>console.log</a:t>
            </a:r>
            <a:r>
              <a:rPr kumimoji="1" lang="en-US" altLang="zh-CN" dirty="0"/>
              <a:t>(</a:t>
            </a:r>
            <a:r>
              <a:rPr kumimoji="1" lang="en-US" altLang="zh-CN" dirty="0" err="1"/>
              <a:t>i,c</a:t>
            </a:r>
            <a:r>
              <a:rPr kumimoji="1" lang="en-US" altLang="zh-CN" dirty="0"/>
              <a:t>);</a:t>
            </a:r>
          </a:p>
          <a:p>
            <a:r>
              <a:rPr kumimoji="1" lang="en-US" altLang="zh-CN" dirty="0"/>
              <a:t>		</a:t>
            </a:r>
            <a:r>
              <a:rPr kumimoji="1" lang="en-US" altLang="zh-CN" dirty="0" err="1"/>
              <a:t>c.onclick</a:t>
            </a:r>
            <a:r>
              <a:rPr kumimoji="1" lang="en-US" altLang="zh-CN" dirty="0"/>
              <a:t> = function(){</a:t>
            </a:r>
          </a:p>
          <a:p>
            <a:r>
              <a:rPr kumimoji="1" lang="en-US" altLang="zh-CN" dirty="0"/>
              <a:t>			if( </a:t>
            </a:r>
            <a:r>
              <a:rPr kumimoji="1" lang="en-US" altLang="zh-CN" dirty="0" err="1"/>
              <a:t>this.checked</a:t>
            </a:r>
            <a:r>
              <a:rPr kumimoji="1" lang="en-US" altLang="zh-CN" dirty="0"/>
              <a:t> === true ){</a:t>
            </a:r>
          </a:p>
          <a:p>
            <a:r>
              <a:rPr kumimoji="1" lang="en-US" altLang="zh-CN" dirty="0"/>
              <a:t>				</a:t>
            </a:r>
            <a:r>
              <a:rPr kumimoji="1" lang="en-US" altLang="zh-CN" dirty="0" err="1"/>
              <a:t>synchronousFile</a:t>
            </a:r>
            <a:r>
              <a:rPr kumimoji="1" lang="en-US" altLang="zh-CN" dirty="0"/>
              <a:t>( </a:t>
            </a:r>
            <a:r>
              <a:rPr kumimoji="1" lang="en-US" altLang="zh-CN" dirty="0" err="1"/>
              <a:t>this.id</a:t>
            </a:r>
            <a:r>
              <a:rPr kumimoji="1" lang="en-US" altLang="zh-CN" dirty="0"/>
              <a:t> );</a:t>
            </a:r>
          </a:p>
          <a:p>
            <a:r>
              <a:rPr kumimoji="1" lang="en-US" altLang="zh-CN" dirty="0"/>
              <a:t>			}</a:t>
            </a:r>
          </a:p>
          <a:p>
            <a:r>
              <a:rPr kumimoji="1" lang="en-US" altLang="zh-CN" dirty="0"/>
              <a:t>		}</a:t>
            </a:r>
          </a:p>
          <a:p>
            <a:r>
              <a:rPr kumimoji="1" lang="en-US" altLang="zh-CN" dirty="0"/>
              <a:t>	}</a:t>
            </a:r>
            <a:r>
              <a:rPr kumimoji="1" lang="en-US" altLang="zh-CN" dirty="0" smtClean="0"/>
              <a:t>;</a:t>
            </a:r>
          </a:p>
          <a:p>
            <a:r>
              <a:rPr kumimoji="1" lang="zh-CN" altLang="en-US" dirty="0"/>
              <a:t>当我们选中</a:t>
            </a:r>
            <a:r>
              <a:rPr kumimoji="1" lang="en-US" altLang="zh-CN" dirty="0"/>
              <a:t>3</a:t>
            </a:r>
            <a:r>
              <a:rPr kumimoji="1" lang="zh-CN" altLang="en-US" dirty="0"/>
              <a:t>个</a:t>
            </a:r>
            <a:r>
              <a:rPr kumimoji="1" lang="en-US" altLang="zh-CN" dirty="0"/>
              <a:t>checkbox</a:t>
            </a:r>
            <a:r>
              <a:rPr kumimoji="1" lang="zh-CN" altLang="en-US" dirty="0"/>
              <a:t>的时候，依次往服务器发送了</a:t>
            </a:r>
            <a:r>
              <a:rPr kumimoji="1" lang="en-US" altLang="zh-CN" dirty="0"/>
              <a:t>3</a:t>
            </a:r>
            <a:r>
              <a:rPr kumimoji="1" lang="zh-CN" altLang="en-US" dirty="0"/>
              <a:t>次同步文件的请求。而点击一个</a:t>
            </a:r>
            <a:r>
              <a:rPr kumimoji="1" lang="en-US" altLang="zh-CN" dirty="0"/>
              <a:t>checkbox</a:t>
            </a:r>
            <a:r>
              <a:rPr kumimoji="1" lang="zh-CN" altLang="en-US" dirty="0"/>
              <a:t>并不是很复杂的操作，一秒钟可以点击多次，如此频繁的网络请求将会带来相当大的开销。</a:t>
            </a:r>
          </a:p>
        </p:txBody>
      </p:sp>
      <p:sp>
        <p:nvSpPr>
          <p:cNvPr id="3" name="标题 2"/>
          <p:cNvSpPr>
            <a:spLocks noGrp="1"/>
          </p:cNvSpPr>
          <p:nvPr>
            <p:ph type="title"/>
          </p:nvPr>
        </p:nvSpPr>
        <p:spPr/>
        <p:txBody>
          <a:bodyPr/>
          <a:lstStyle/>
          <a:p>
            <a:r>
              <a:rPr kumimoji="1" lang="zh-CN" altLang="en-US" dirty="0" smtClean="0"/>
              <a:t>不用虚拟代理</a:t>
            </a:r>
            <a:endParaRPr kumimoji="1" lang="zh-CN" altLang="en-US" dirty="0"/>
          </a:p>
        </p:txBody>
      </p:sp>
    </p:spTree>
    <p:extLst>
      <p:ext uri="{BB962C8B-B14F-4D97-AF65-F5344CB8AC3E}">
        <p14:creationId xmlns:p14="http://schemas.microsoft.com/office/powerpoint/2010/main" val="3600744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解决方案是，我们可以通过一个代理函数</a:t>
            </a:r>
            <a:r>
              <a:rPr kumimoji="1" lang="en-US" altLang="zh-CN" dirty="0" err="1"/>
              <a:t>proxySynchronousFile</a:t>
            </a:r>
            <a:r>
              <a:rPr kumimoji="1" lang="zh-CN" altLang="en-US" dirty="0"/>
              <a:t>来收集一段时间内的请求，最后一次性的发送给服务器。可以减少服务</a:t>
            </a:r>
            <a:r>
              <a:rPr kumimoji="1" lang="zh-CN" altLang="en-US" dirty="0" smtClean="0"/>
              <a:t>器的压力</a:t>
            </a:r>
            <a:endParaRPr kumimoji="1" lang="en-US" altLang="zh-CN" dirty="0" smtClean="0"/>
          </a:p>
          <a:p>
            <a:endParaRPr kumimoji="1" lang="en-US" altLang="zh-CN" dirty="0" smtClean="0"/>
          </a:p>
          <a:p>
            <a:r>
              <a:rPr kumimoji="1" lang="en-US" altLang="zh-CN" dirty="0" err="1"/>
              <a:t>var</a:t>
            </a:r>
            <a:r>
              <a:rPr kumimoji="1" lang="en-US" altLang="zh-CN" dirty="0"/>
              <a:t> </a:t>
            </a:r>
            <a:r>
              <a:rPr kumimoji="1" lang="en-US" altLang="zh-CN" dirty="0" err="1"/>
              <a:t>synchronousFile</a:t>
            </a:r>
            <a:r>
              <a:rPr kumimoji="1" lang="en-US" altLang="zh-CN" dirty="0"/>
              <a:t> = function(id){</a:t>
            </a:r>
          </a:p>
          <a:p>
            <a:r>
              <a:rPr kumimoji="1" lang="en-US" altLang="zh-CN" dirty="0"/>
              <a:t>		</a:t>
            </a:r>
            <a:r>
              <a:rPr kumimoji="1" lang="en-US" altLang="zh-CN" dirty="0" err="1"/>
              <a:t>console.log</a:t>
            </a:r>
            <a:r>
              <a:rPr kumimoji="1" lang="en-US" altLang="zh-CN" dirty="0"/>
              <a:t>(' </a:t>
            </a:r>
            <a:r>
              <a:rPr kumimoji="1" lang="zh-CN" altLang="en-US" dirty="0"/>
              <a:t>开始同步文件，</a:t>
            </a:r>
            <a:r>
              <a:rPr kumimoji="1" lang="en-US" altLang="zh-CN" dirty="0"/>
              <a:t>id </a:t>
            </a:r>
            <a:r>
              <a:rPr kumimoji="1" lang="zh-CN" altLang="en-US" dirty="0"/>
              <a:t>为： </a:t>
            </a:r>
            <a:r>
              <a:rPr kumimoji="1" lang="en-US" altLang="zh-CN" dirty="0"/>
              <a:t>'+ id);</a:t>
            </a:r>
          </a:p>
          <a:p>
            <a:r>
              <a:rPr kumimoji="1" lang="en-US" altLang="zh-CN" dirty="0"/>
              <a:t>	}; </a:t>
            </a:r>
            <a:endParaRPr kumimoji="1" lang="zh-CN" altLang="en-US" dirty="0"/>
          </a:p>
        </p:txBody>
      </p:sp>
      <p:sp>
        <p:nvSpPr>
          <p:cNvPr id="3" name="标题 2"/>
          <p:cNvSpPr>
            <a:spLocks noGrp="1"/>
          </p:cNvSpPr>
          <p:nvPr>
            <p:ph type="title"/>
          </p:nvPr>
        </p:nvSpPr>
        <p:spPr/>
        <p:txBody>
          <a:bodyPr/>
          <a:lstStyle/>
          <a:p>
            <a:r>
              <a:rPr kumimoji="1" lang="zh-CN" altLang="en-US" dirty="0" smtClean="0"/>
              <a:t>用虚拟代理合并</a:t>
            </a:r>
            <a:r>
              <a:rPr kumimoji="1" lang="en-US" altLang="zh-CN" dirty="0" smtClean="0"/>
              <a:t>HTTP</a:t>
            </a:r>
            <a:r>
              <a:rPr kumimoji="1" lang="zh-CN" altLang="en-US" dirty="0" smtClean="0"/>
              <a:t>请求</a:t>
            </a:r>
            <a:endParaRPr kumimoji="1" lang="zh-CN" altLang="en-US" dirty="0"/>
          </a:p>
        </p:txBody>
      </p:sp>
    </p:spTree>
    <p:extLst>
      <p:ext uri="{BB962C8B-B14F-4D97-AF65-F5344CB8AC3E}">
        <p14:creationId xmlns:p14="http://schemas.microsoft.com/office/powerpoint/2010/main" val="357003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1853" y="856356"/>
            <a:ext cx="8840293" cy="338554"/>
          </a:xfrm>
          <a:prstGeom prst="rect">
            <a:avLst/>
          </a:prstGeom>
          <a:noFill/>
        </p:spPr>
        <p:txBody>
          <a:bodyPr wrap="square" rtlCol="0">
            <a:spAutoFit/>
          </a:bodyPr>
          <a:lstStyle/>
          <a:p>
            <a:r>
              <a:rPr kumimoji="1" lang="en-US" altLang="zh-TW" sz="1600" dirty="0" smtClean="0"/>
              <a:t>	</a:t>
            </a:r>
            <a:endParaRPr kumimoji="1" lang="zh-CN" altLang="en-US" sz="1600" dirty="0"/>
          </a:p>
        </p:txBody>
      </p:sp>
      <p:pic>
        <p:nvPicPr>
          <p:cNvPr id="5" name="图片 4"/>
          <p:cNvPicPr>
            <a:picLocks noChangeAspect="1"/>
          </p:cNvPicPr>
          <p:nvPr/>
        </p:nvPicPr>
        <p:blipFill>
          <a:blip r:embed="rId2"/>
          <a:stretch>
            <a:fillRect/>
          </a:stretch>
        </p:blipFill>
        <p:spPr>
          <a:xfrm>
            <a:off x="25400" y="524618"/>
            <a:ext cx="9093200" cy="5647582"/>
          </a:xfrm>
          <a:prstGeom prst="rect">
            <a:avLst/>
          </a:prstGeom>
        </p:spPr>
      </p:pic>
    </p:spTree>
    <p:extLst>
      <p:ext uri="{BB962C8B-B14F-4D97-AF65-F5344CB8AC3E}">
        <p14:creationId xmlns:p14="http://schemas.microsoft.com/office/powerpoint/2010/main" val="283316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72067" y="1591056"/>
            <a:ext cx="7408333" cy="5077115"/>
          </a:xfrm>
        </p:spPr>
        <p:txBody>
          <a:bodyPr>
            <a:normAutofit fontScale="92500" lnSpcReduction="20000"/>
          </a:bodyPr>
          <a:lstStyle/>
          <a:p>
            <a:r>
              <a:rPr kumimoji="1" lang="zh-CN" altLang="en-US" dirty="0"/>
              <a:t>缓存代理可以为一些开销大的运算结果提供暂时的存储，在下次运算时，如果传递进来的参数跟之前一致，则可以直接返回前面存储的运算结果</a:t>
            </a:r>
            <a:r>
              <a:rPr kumimoji="1" lang="zh-CN" altLang="en-US" dirty="0" smtClean="0"/>
              <a:t>。</a:t>
            </a:r>
            <a:endParaRPr kumimoji="1" lang="en-US" altLang="zh-CN" dirty="0" smtClean="0"/>
          </a:p>
          <a:p>
            <a:r>
              <a:rPr kumimoji="1" lang="zh-CN" altLang="en-US" dirty="0"/>
              <a:t>缓存代理的例子</a:t>
            </a:r>
            <a:r>
              <a:rPr kumimoji="1" lang="en-US" altLang="zh-CN" dirty="0"/>
              <a:t>——</a:t>
            </a:r>
            <a:r>
              <a:rPr kumimoji="1" lang="zh-CN" altLang="en-US" dirty="0" smtClean="0"/>
              <a:t>计算乘积</a:t>
            </a:r>
            <a:endParaRPr kumimoji="1" lang="en-US" altLang="zh-CN" dirty="0"/>
          </a:p>
          <a:p>
            <a:r>
              <a:rPr kumimoji="1" lang="zh-CN" altLang="en-US" dirty="0"/>
              <a:t>先创建一个用于求乘积的</a:t>
            </a:r>
            <a:r>
              <a:rPr kumimoji="1" lang="zh-CN" altLang="en-US" dirty="0" smtClean="0"/>
              <a:t>函数</a:t>
            </a:r>
            <a:endParaRPr kumimoji="1" lang="en-US" altLang="zh-CN" dirty="0" smtClean="0"/>
          </a:p>
          <a:p>
            <a:r>
              <a:rPr kumimoji="1" lang="en-US" altLang="zh-TW" dirty="0" err="1"/>
              <a:t>var</a:t>
            </a:r>
            <a:r>
              <a:rPr kumimoji="1" lang="en-US" altLang="zh-TW" dirty="0"/>
              <a:t> </a:t>
            </a:r>
            <a:r>
              <a:rPr kumimoji="1" lang="en-US" altLang="zh-TW" dirty="0" err="1"/>
              <a:t>mult</a:t>
            </a:r>
            <a:r>
              <a:rPr kumimoji="1" lang="en-US" altLang="zh-TW" dirty="0"/>
              <a:t> = function(){</a:t>
            </a:r>
          </a:p>
          <a:p>
            <a:r>
              <a:rPr kumimoji="1" lang="en-US" altLang="zh-TW" dirty="0"/>
              <a:t>	</a:t>
            </a:r>
            <a:r>
              <a:rPr kumimoji="1" lang="en-US" altLang="zh-TW" dirty="0" smtClean="0"/>
              <a:t>	</a:t>
            </a:r>
            <a:r>
              <a:rPr kumimoji="1" lang="en-US" altLang="zh-TW" dirty="0" err="1" smtClean="0"/>
              <a:t>console.log</a:t>
            </a:r>
            <a:r>
              <a:rPr kumimoji="1" lang="en-US" altLang="zh-TW" dirty="0"/>
              <a:t>('</a:t>
            </a:r>
            <a:r>
              <a:rPr kumimoji="1" lang="zh-TW" altLang="en-US" dirty="0"/>
              <a:t>开始计算乘积</a:t>
            </a:r>
            <a:r>
              <a:rPr kumimoji="1" lang="en-US" altLang="zh-TW" dirty="0"/>
              <a:t>');</a:t>
            </a:r>
          </a:p>
          <a:p>
            <a:r>
              <a:rPr kumimoji="1" lang="en-US" altLang="zh-TW" dirty="0"/>
              <a:t>		</a:t>
            </a:r>
            <a:r>
              <a:rPr kumimoji="1" lang="en-US" altLang="zh-TW" dirty="0" err="1" smtClean="0"/>
              <a:t>var</a:t>
            </a:r>
            <a:r>
              <a:rPr kumimoji="1" lang="en-US" altLang="zh-TW" dirty="0" smtClean="0"/>
              <a:t> </a:t>
            </a:r>
            <a:r>
              <a:rPr kumimoji="1" lang="en-US" altLang="zh-TW" dirty="0"/>
              <a:t>a = 1;</a:t>
            </a:r>
          </a:p>
          <a:p>
            <a:r>
              <a:rPr kumimoji="1" lang="en-US" altLang="zh-TW" dirty="0"/>
              <a:t>		</a:t>
            </a:r>
            <a:r>
              <a:rPr kumimoji="1" lang="en-US" altLang="zh-TW" dirty="0" smtClean="0"/>
              <a:t>for</a:t>
            </a:r>
            <a:r>
              <a:rPr kumimoji="1" lang="en-US" altLang="zh-TW" dirty="0"/>
              <a:t>(</a:t>
            </a:r>
            <a:r>
              <a:rPr kumimoji="1" lang="en-US" altLang="zh-TW" dirty="0" err="1"/>
              <a:t>var</a:t>
            </a:r>
            <a:r>
              <a:rPr kumimoji="1" lang="en-US" altLang="zh-TW" dirty="0"/>
              <a:t> </a:t>
            </a:r>
            <a:r>
              <a:rPr kumimoji="1" lang="en-US" altLang="zh-TW" dirty="0" err="1"/>
              <a:t>i</a:t>
            </a:r>
            <a:r>
              <a:rPr kumimoji="1" lang="en-US" altLang="zh-TW" dirty="0"/>
              <a:t> = 0, l = </a:t>
            </a:r>
            <a:r>
              <a:rPr kumimoji="1" lang="en-US" altLang="zh-TW" dirty="0" err="1"/>
              <a:t>arguments.length</a:t>
            </a:r>
            <a:r>
              <a:rPr kumimoji="1" lang="en-US" altLang="zh-TW" dirty="0"/>
              <a:t>; </a:t>
            </a:r>
            <a:r>
              <a:rPr kumimoji="1" lang="en-US" altLang="zh-TW" dirty="0" err="1"/>
              <a:t>i</a:t>
            </a:r>
            <a:r>
              <a:rPr kumimoji="1" lang="en-US" altLang="zh-TW" dirty="0"/>
              <a:t> &lt; l; </a:t>
            </a:r>
            <a:r>
              <a:rPr kumimoji="1" lang="en-US" altLang="zh-TW" dirty="0" err="1"/>
              <a:t>i</a:t>
            </a:r>
            <a:r>
              <a:rPr kumimoji="1" lang="en-US" altLang="zh-TW" dirty="0"/>
              <a:t>++ ){</a:t>
            </a:r>
          </a:p>
          <a:p>
            <a:r>
              <a:rPr kumimoji="1" lang="en-US" altLang="zh-TW" dirty="0"/>
              <a:t>			</a:t>
            </a:r>
            <a:r>
              <a:rPr kumimoji="1" lang="en-US" altLang="zh-TW" dirty="0" smtClean="0"/>
              <a:t>a </a:t>
            </a:r>
            <a:r>
              <a:rPr kumimoji="1" lang="en-US" altLang="zh-TW" dirty="0"/>
              <a:t>= a * arguments[</a:t>
            </a:r>
            <a:r>
              <a:rPr kumimoji="1" lang="en-US" altLang="zh-TW" dirty="0" err="1"/>
              <a:t>i</a:t>
            </a:r>
            <a:r>
              <a:rPr kumimoji="1" lang="en-US" altLang="zh-TW" dirty="0"/>
              <a:t>];</a:t>
            </a:r>
          </a:p>
          <a:p>
            <a:r>
              <a:rPr kumimoji="1" lang="en-US" altLang="zh-TW" dirty="0"/>
              <a:t>		</a:t>
            </a:r>
            <a:r>
              <a:rPr kumimoji="1" lang="en-US" altLang="zh-TW" dirty="0" smtClean="0"/>
              <a:t>}</a:t>
            </a:r>
            <a:endParaRPr kumimoji="1" lang="en-US" altLang="zh-TW" dirty="0"/>
          </a:p>
          <a:p>
            <a:r>
              <a:rPr kumimoji="1" lang="en-US" altLang="zh-TW" dirty="0"/>
              <a:t>		</a:t>
            </a:r>
            <a:r>
              <a:rPr kumimoji="1" lang="en-US" altLang="zh-TW" dirty="0" smtClean="0"/>
              <a:t>return </a:t>
            </a:r>
            <a:r>
              <a:rPr kumimoji="1" lang="en-US" altLang="zh-TW" dirty="0"/>
              <a:t>a;</a:t>
            </a:r>
          </a:p>
          <a:p>
            <a:r>
              <a:rPr kumimoji="1" lang="en-US" altLang="zh-TW" dirty="0"/>
              <a:t>	</a:t>
            </a:r>
            <a:r>
              <a:rPr kumimoji="1" lang="en-US" altLang="zh-TW" dirty="0" smtClean="0"/>
              <a:t>};</a:t>
            </a:r>
          </a:p>
          <a:p>
            <a:r>
              <a:rPr kumimoji="1" lang="en-US" altLang="zh-CN" dirty="0" err="1"/>
              <a:t>console.log</a:t>
            </a:r>
            <a:r>
              <a:rPr kumimoji="1" lang="en-US" altLang="zh-CN" dirty="0"/>
              <a:t>(</a:t>
            </a:r>
            <a:r>
              <a:rPr kumimoji="1" lang="en-US" altLang="zh-CN" dirty="0" err="1"/>
              <a:t>mult</a:t>
            </a:r>
            <a:r>
              <a:rPr kumimoji="1" lang="en-US" altLang="zh-CN" dirty="0"/>
              <a:t>(2,3));	</a:t>
            </a:r>
          </a:p>
          <a:p>
            <a:r>
              <a:rPr kumimoji="1" lang="en-US" altLang="zh-CN" dirty="0"/>
              <a:t>	</a:t>
            </a:r>
            <a:r>
              <a:rPr kumimoji="1" lang="en-US" altLang="zh-CN" dirty="0" err="1" smtClean="0"/>
              <a:t>console.log</a:t>
            </a:r>
            <a:r>
              <a:rPr kumimoji="1" lang="en-US" altLang="zh-CN" dirty="0"/>
              <a:t>(</a:t>
            </a:r>
            <a:r>
              <a:rPr kumimoji="1" lang="en-US" altLang="zh-CN" dirty="0" err="1"/>
              <a:t>mult</a:t>
            </a:r>
            <a:r>
              <a:rPr kumimoji="1" lang="en-US" altLang="zh-CN" dirty="0"/>
              <a:t>(2,3,4));</a:t>
            </a:r>
            <a:endParaRPr kumimoji="1" lang="zh-CN" altLang="en-US" dirty="0"/>
          </a:p>
        </p:txBody>
      </p:sp>
      <p:sp>
        <p:nvSpPr>
          <p:cNvPr id="4" name="标题 3"/>
          <p:cNvSpPr>
            <a:spLocks noGrp="1"/>
          </p:cNvSpPr>
          <p:nvPr>
            <p:ph type="title"/>
          </p:nvPr>
        </p:nvSpPr>
        <p:spPr/>
        <p:txBody>
          <a:bodyPr/>
          <a:lstStyle/>
          <a:p>
            <a:r>
              <a:rPr kumimoji="1" lang="zh-CN" altLang="en-US" dirty="0"/>
              <a:t>缓存代理</a:t>
            </a:r>
          </a:p>
        </p:txBody>
      </p:sp>
    </p:spTree>
    <p:extLst>
      <p:ext uri="{BB962C8B-B14F-4D97-AF65-F5344CB8AC3E}">
        <p14:creationId xmlns:p14="http://schemas.microsoft.com/office/powerpoint/2010/main" val="3603223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591056"/>
            <a:ext cx="7408333" cy="5266944"/>
          </a:xfrm>
        </p:spPr>
        <p:txBody>
          <a:bodyPr>
            <a:normAutofit lnSpcReduction="10000"/>
          </a:bodyPr>
          <a:lstStyle/>
          <a:p>
            <a:r>
              <a:rPr kumimoji="1" lang="en-US" altLang="zh-CN" sz="1900" dirty="0" err="1"/>
              <a:t>var</a:t>
            </a:r>
            <a:r>
              <a:rPr kumimoji="1" lang="en-US" altLang="zh-CN" sz="1900" dirty="0"/>
              <a:t> </a:t>
            </a:r>
            <a:r>
              <a:rPr kumimoji="1" lang="en-US" altLang="zh-CN" sz="1900" dirty="0" err="1"/>
              <a:t>proxyMult</a:t>
            </a:r>
            <a:r>
              <a:rPr kumimoji="1" lang="en-US" altLang="zh-CN" sz="1900" dirty="0"/>
              <a:t> = (function(){</a:t>
            </a:r>
          </a:p>
          <a:p>
            <a:r>
              <a:rPr kumimoji="1" lang="en-US" altLang="zh-CN" sz="1900" dirty="0"/>
              <a:t>		</a:t>
            </a:r>
            <a:r>
              <a:rPr kumimoji="1" lang="en-US" altLang="zh-CN" sz="1900" dirty="0" err="1" smtClean="0"/>
              <a:t>var</a:t>
            </a:r>
            <a:r>
              <a:rPr kumimoji="1" lang="en-US" altLang="zh-CN" sz="1900" dirty="0" smtClean="0"/>
              <a:t> </a:t>
            </a:r>
            <a:r>
              <a:rPr kumimoji="1" lang="en-US" altLang="zh-CN" sz="1900" dirty="0"/>
              <a:t>cache = {};</a:t>
            </a:r>
          </a:p>
          <a:p>
            <a:r>
              <a:rPr kumimoji="1" lang="en-US" altLang="zh-CN" sz="1900" dirty="0"/>
              <a:t>		</a:t>
            </a:r>
            <a:r>
              <a:rPr kumimoji="1" lang="en-US" altLang="zh-CN" sz="1900" dirty="0" smtClean="0"/>
              <a:t>return </a:t>
            </a:r>
            <a:r>
              <a:rPr kumimoji="1" lang="en-US" altLang="zh-CN" sz="1900" dirty="0"/>
              <a:t>function(){</a:t>
            </a:r>
          </a:p>
          <a:p>
            <a:r>
              <a:rPr kumimoji="1" lang="en-US" altLang="zh-CN" sz="1900" dirty="0"/>
              <a:t>		</a:t>
            </a:r>
            <a:r>
              <a:rPr kumimoji="1" lang="en-US" altLang="zh-CN" sz="1900" dirty="0" smtClean="0"/>
              <a:t>	</a:t>
            </a:r>
            <a:r>
              <a:rPr kumimoji="1" lang="en-US" altLang="zh-CN" sz="1900" dirty="0" err="1" smtClean="0"/>
              <a:t>var</a:t>
            </a:r>
            <a:r>
              <a:rPr kumimoji="1" lang="en-US" altLang="zh-CN" sz="1900" dirty="0" smtClean="0"/>
              <a:t> </a:t>
            </a:r>
            <a:r>
              <a:rPr kumimoji="1" lang="en-US" altLang="zh-CN" sz="1900" dirty="0" err="1"/>
              <a:t>args</a:t>
            </a:r>
            <a:r>
              <a:rPr kumimoji="1" lang="en-US" altLang="zh-CN" sz="1900" dirty="0"/>
              <a:t> = </a:t>
            </a:r>
            <a:r>
              <a:rPr kumimoji="1" lang="en-US" altLang="zh-CN" sz="1900" dirty="0" err="1"/>
              <a:t>Array.prototype.join.call</a:t>
            </a:r>
            <a:r>
              <a:rPr kumimoji="1" lang="en-US" altLang="zh-CN" sz="1900" dirty="0"/>
              <a:t>(arguments, ',');</a:t>
            </a:r>
          </a:p>
          <a:p>
            <a:r>
              <a:rPr kumimoji="1" lang="en-US" altLang="zh-CN" sz="1900" dirty="0"/>
              <a:t>			</a:t>
            </a:r>
            <a:r>
              <a:rPr kumimoji="1" lang="en-US" altLang="zh-CN" sz="1900" dirty="0" smtClean="0"/>
              <a:t>if</a:t>
            </a:r>
            <a:r>
              <a:rPr kumimoji="1" lang="en-US" altLang="zh-CN" sz="1900" dirty="0"/>
              <a:t>(</a:t>
            </a:r>
            <a:r>
              <a:rPr kumimoji="1" lang="en-US" altLang="zh-CN" sz="1900" dirty="0" err="1"/>
              <a:t>args</a:t>
            </a:r>
            <a:r>
              <a:rPr kumimoji="1" lang="en-US" altLang="zh-CN" sz="1900" dirty="0"/>
              <a:t> in cache){</a:t>
            </a:r>
          </a:p>
          <a:p>
            <a:r>
              <a:rPr kumimoji="1" lang="en-US" altLang="zh-CN" sz="1900" dirty="0"/>
              <a:t>				</a:t>
            </a:r>
            <a:r>
              <a:rPr kumimoji="1" lang="en-US" altLang="zh-CN" sz="1900" dirty="0" smtClean="0"/>
              <a:t>return </a:t>
            </a:r>
            <a:r>
              <a:rPr kumimoji="1" lang="en-US" altLang="zh-CN" sz="1900" dirty="0"/>
              <a:t>cache[ </a:t>
            </a:r>
            <a:r>
              <a:rPr kumimoji="1" lang="en-US" altLang="zh-CN" sz="1900" dirty="0" err="1"/>
              <a:t>args</a:t>
            </a:r>
            <a:r>
              <a:rPr kumimoji="1" lang="en-US" altLang="zh-CN" sz="1900" dirty="0"/>
              <a:t> ];</a:t>
            </a:r>
          </a:p>
          <a:p>
            <a:r>
              <a:rPr kumimoji="1" lang="en-US" altLang="zh-CN" sz="1900" dirty="0"/>
              <a:t>			</a:t>
            </a:r>
            <a:r>
              <a:rPr kumimoji="1" lang="en-US" altLang="zh-CN" sz="1900" dirty="0" smtClean="0"/>
              <a:t>}</a:t>
            </a:r>
            <a:endParaRPr kumimoji="1" lang="en-US" altLang="zh-CN" sz="1900" dirty="0"/>
          </a:p>
          <a:p>
            <a:r>
              <a:rPr kumimoji="1" lang="en-US" altLang="zh-CN" sz="1900" dirty="0"/>
              <a:t>			</a:t>
            </a:r>
            <a:r>
              <a:rPr kumimoji="1" lang="en-US" altLang="zh-CN" sz="1900" dirty="0" smtClean="0"/>
              <a:t>return </a:t>
            </a:r>
            <a:r>
              <a:rPr kumimoji="1" lang="en-US" altLang="zh-CN" sz="1900" dirty="0"/>
              <a:t>cache[ </a:t>
            </a:r>
            <a:r>
              <a:rPr kumimoji="1" lang="en-US" altLang="zh-CN" sz="1900" dirty="0" err="1"/>
              <a:t>args</a:t>
            </a:r>
            <a:r>
              <a:rPr kumimoji="1" lang="en-US" altLang="zh-CN" sz="1900" dirty="0"/>
              <a:t> ] = </a:t>
            </a:r>
            <a:r>
              <a:rPr kumimoji="1" lang="en-US" altLang="zh-CN" sz="1900" dirty="0" err="1"/>
              <a:t>mult.apply</a:t>
            </a:r>
            <a:r>
              <a:rPr kumimoji="1" lang="en-US" altLang="zh-CN" sz="1900" dirty="0"/>
              <a:t>(this, arguments );</a:t>
            </a:r>
          </a:p>
          <a:p>
            <a:r>
              <a:rPr kumimoji="1" lang="en-US" altLang="zh-CN" sz="1900" dirty="0"/>
              <a:t>		</a:t>
            </a:r>
            <a:r>
              <a:rPr kumimoji="1" lang="en-US" altLang="zh-CN" sz="1900" dirty="0" smtClean="0"/>
              <a:t>}</a:t>
            </a:r>
            <a:endParaRPr kumimoji="1" lang="en-US" altLang="zh-CN" sz="1900" dirty="0"/>
          </a:p>
          <a:p>
            <a:r>
              <a:rPr kumimoji="1" lang="en-US" altLang="zh-CN" sz="1900" dirty="0"/>
              <a:t>	</a:t>
            </a:r>
            <a:r>
              <a:rPr kumimoji="1" lang="en-US" altLang="zh-CN" sz="1900" dirty="0" smtClean="0"/>
              <a:t>}</a:t>
            </a:r>
            <a:r>
              <a:rPr kumimoji="1" lang="en-US" altLang="zh-CN" sz="1900" dirty="0"/>
              <a:t>)()</a:t>
            </a:r>
            <a:r>
              <a:rPr kumimoji="1" lang="en-US" altLang="zh-CN" sz="1900" dirty="0" smtClean="0"/>
              <a:t>;</a:t>
            </a:r>
          </a:p>
          <a:p>
            <a:r>
              <a:rPr kumimoji="1" lang="en-US" altLang="zh-CN" sz="1800" dirty="0" err="1"/>
              <a:t>console.log</a:t>
            </a:r>
            <a:r>
              <a:rPr kumimoji="1" lang="en-US" altLang="zh-CN" sz="1800" dirty="0"/>
              <a:t>(</a:t>
            </a:r>
            <a:r>
              <a:rPr kumimoji="1" lang="en-US" altLang="zh-CN" sz="1800" dirty="0" err="1"/>
              <a:t>proxyMult</a:t>
            </a:r>
            <a:r>
              <a:rPr kumimoji="1" lang="en-US" altLang="zh-CN" sz="1800" dirty="0"/>
              <a:t>(1,2,3,4));</a:t>
            </a:r>
          </a:p>
          <a:p>
            <a:r>
              <a:rPr kumimoji="1" lang="en-US" altLang="zh-CN" sz="1800" dirty="0"/>
              <a:t>	</a:t>
            </a:r>
            <a:r>
              <a:rPr kumimoji="1" lang="en-US" altLang="zh-CN" sz="1800" dirty="0" err="1" smtClean="0"/>
              <a:t>proxyMult</a:t>
            </a:r>
            <a:r>
              <a:rPr kumimoji="1" lang="en-US" altLang="zh-CN" sz="1800" dirty="0"/>
              <a:t>(1,2,3,4)</a:t>
            </a:r>
            <a:r>
              <a:rPr kumimoji="1" lang="en-US" altLang="zh-CN" sz="1800" dirty="0" smtClean="0"/>
              <a:t>;</a:t>
            </a:r>
          </a:p>
          <a:p>
            <a:endParaRPr kumimoji="1" lang="en-US" altLang="zh-CN" sz="1800" dirty="0"/>
          </a:p>
          <a:p>
            <a:r>
              <a:rPr kumimoji="1" lang="zh-CN" altLang="en-US" sz="1800" dirty="0"/>
              <a:t>当我们第二次调用 </a:t>
            </a:r>
            <a:r>
              <a:rPr kumimoji="1" lang="en-US" altLang="zh-CN" sz="1800" dirty="0" err="1"/>
              <a:t>proxyMult</a:t>
            </a:r>
            <a:r>
              <a:rPr kumimoji="1" lang="en-US" altLang="zh-CN" sz="1800" dirty="0"/>
              <a:t>( 1, 2, 3, 4 )</a:t>
            </a:r>
            <a:r>
              <a:rPr kumimoji="1" lang="zh-CN" altLang="en-US" sz="1800" dirty="0"/>
              <a:t>的时候</a:t>
            </a:r>
            <a:r>
              <a:rPr kumimoji="1" lang="en-US" altLang="zh-CN" sz="1800" dirty="0"/>
              <a:t>,</a:t>
            </a:r>
            <a:r>
              <a:rPr kumimoji="1" lang="zh-CN" altLang="en-US" sz="1800" dirty="0"/>
              <a:t>本体 </a:t>
            </a:r>
            <a:r>
              <a:rPr kumimoji="1" lang="en-US" altLang="zh-CN" sz="1800" dirty="0" err="1"/>
              <a:t>mult</a:t>
            </a:r>
            <a:r>
              <a:rPr kumimoji="1" lang="en-US" altLang="zh-CN" sz="1800" dirty="0"/>
              <a:t> </a:t>
            </a:r>
            <a:r>
              <a:rPr kumimoji="1" lang="zh-CN" altLang="en-US" sz="1800" dirty="0"/>
              <a:t>函数并没有被计算</a:t>
            </a:r>
            <a:r>
              <a:rPr kumimoji="1" lang="en-US" altLang="zh-CN" sz="1800" dirty="0"/>
              <a:t>,</a:t>
            </a:r>
            <a:r>
              <a:rPr kumimoji="1" lang="en-US" altLang="zh-CN" sz="1800" dirty="0" err="1"/>
              <a:t>proxyMult</a:t>
            </a:r>
            <a:r>
              <a:rPr kumimoji="1" lang="zh-CN" altLang="en-US" sz="1800" dirty="0"/>
              <a:t>直接返回了之前缓存好的计算结果</a:t>
            </a:r>
            <a:r>
              <a:rPr kumimoji="1" lang="zh-CN" altLang="en-US" sz="1800" dirty="0" smtClean="0"/>
              <a:t>。</a:t>
            </a:r>
            <a:endParaRPr kumimoji="1" lang="en-US" altLang="zh-CN" sz="1800" dirty="0" smtClean="0"/>
          </a:p>
          <a:p>
            <a:r>
              <a:rPr kumimoji="1" lang="zh-CN" altLang="en-US" sz="1800" dirty="0"/>
              <a:t>通过增加缓存代理的方式</a:t>
            </a:r>
            <a:r>
              <a:rPr kumimoji="1" lang="en-US" altLang="zh-CN" sz="1800" dirty="0"/>
              <a:t>,</a:t>
            </a:r>
            <a:r>
              <a:rPr kumimoji="1" lang="en-US" altLang="zh-CN" sz="1800" dirty="0" err="1"/>
              <a:t>mult</a:t>
            </a:r>
            <a:r>
              <a:rPr kumimoji="1" lang="en-US" altLang="zh-CN" sz="1800" dirty="0"/>
              <a:t> </a:t>
            </a:r>
            <a:r>
              <a:rPr kumimoji="1" lang="zh-CN" altLang="en-US" sz="1800" dirty="0"/>
              <a:t>函数可以继续专注于自身的职责</a:t>
            </a:r>
            <a:r>
              <a:rPr kumimoji="1" lang="en-US" altLang="zh-CN" sz="1800" dirty="0"/>
              <a:t>——</a:t>
            </a:r>
            <a:r>
              <a:rPr kumimoji="1" lang="zh-CN" altLang="en-US" sz="1800" dirty="0"/>
              <a:t>计算乘积</a:t>
            </a:r>
            <a:r>
              <a:rPr kumimoji="1" lang="en-US" altLang="zh-CN" sz="1800" dirty="0"/>
              <a:t>,</a:t>
            </a:r>
            <a:r>
              <a:rPr kumimoji="1" lang="zh-CN" altLang="en-US" sz="1800" dirty="0"/>
              <a:t>缓存的功能 是由代理对象实现的。</a:t>
            </a:r>
          </a:p>
        </p:txBody>
      </p:sp>
      <p:sp>
        <p:nvSpPr>
          <p:cNvPr id="3" name="标题 2"/>
          <p:cNvSpPr>
            <a:spLocks noGrp="1"/>
          </p:cNvSpPr>
          <p:nvPr>
            <p:ph type="title"/>
          </p:nvPr>
        </p:nvSpPr>
        <p:spPr/>
        <p:txBody>
          <a:bodyPr/>
          <a:lstStyle/>
          <a:p>
            <a:r>
              <a:rPr kumimoji="1" lang="zh-CN" altLang="en-US" dirty="0"/>
              <a:t>现在加入缓存代理</a:t>
            </a:r>
          </a:p>
        </p:txBody>
      </p:sp>
    </p:spTree>
    <p:extLst>
      <p:ext uri="{BB962C8B-B14F-4D97-AF65-F5344CB8AC3E}">
        <p14:creationId xmlns:p14="http://schemas.microsoft.com/office/powerpoint/2010/main" val="177413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591056"/>
            <a:ext cx="7408333" cy="4535107"/>
          </a:xfrm>
        </p:spPr>
        <p:txBody>
          <a:bodyPr>
            <a:normAutofit fontScale="92500" lnSpcReduction="10000"/>
          </a:bodyPr>
          <a:lstStyle/>
          <a:p>
            <a:r>
              <a:rPr kumimoji="1" lang="zh-CN" altLang="en-US" dirty="0"/>
              <a:t>通过传入高阶函数这种更加灵活的方式</a:t>
            </a:r>
            <a:r>
              <a:rPr kumimoji="1" lang="en-US" altLang="zh-CN" dirty="0"/>
              <a:t>,</a:t>
            </a:r>
            <a:r>
              <a:rPr kumimoji="1" lang="zh-CN" altLang="en-US" dirty="0"/>
              <a:t>可以为各种计算方法创建缓存代理。现在这些计算方法被当作参数传入一个专门用于创建缓存代理的工厂中</a:t>
            </a:r>
            <a:r>
              <a:rPr kumimoji="1" lang="en-US" altLang="zh-CN" dirty="0"/>
              <a:t>, </a:t>
            </a:r>
            <a:r>
              <a:rPr kumimoji="1" lang="zh-CN" altLang="en-US" dirty="0"/>
              <a:t>这样一来</a:t>
            </a:r>
            <a:r>
              <a:rPr kumimoji="1" lang="en-US" altLang="zh-CN" dirty="0"/>
              <a:t>,</a:t>
            </a:r>
            <a:r>
              <a:rPr kumimoji="1" lang="zh-CN" altLang="en-US" dirty="0"/>
              <a:t>我们就可以为乘法、加法、减法等创建缓存代理</a:t>
            </a:r>
            <a:r>
              <a:rPr kumimoji="1" lang="en-US" altLang="zh-CN" dirty="0"/>
              <a:t>,</a:t>
            </a:r>
            <a:r>
              <a:rPr kumimoji="1" lang="zh-CN" altLang="en-US" dirty="0"/>
              <a:t>代码如下</a:t>
            </a:r>
            <a:r>
              <a:rPr kumimoji="1" lang="en-US" altLang="zh-CN" dirty="0" smtClean="0"/>
              <a:t>:</a:t>
            </a:r>
          </a:p>
          <a:p>
            <a:r>
              <a:rPr kumimoji="1" lang="en-US" altLang="zh-CN" dirty="0"/>
              <a:t>/**************** </a:t>
            </a:r>
            <a:r>
              <a:rPr kumimoji="1" lang="zh-CN" altLang="en-US" dirty="0"/>
              <a:t>计算乘积 *****************</a:t>
            </a:r>
            <a:r>
              <a:rPr kumimoji="1" lang="en-US" altLang="zh-CN" dirty="0"/>
              <a:t>/ </a:t>
            </a:r>
          </a:p>
          <a:p>
            <a:r>
              <a:rPr kumimoji="1" lang="en-US" altLang="zh-CN" dirty="0"/>
              <a:t>	</a:t>
            </a:r>
            <a:r>
              <a:rPr kumimoji="1" lang="en-US" altLang="zh-CN" dirty="0" err="1" smtClean="0"/>
              <a:t>var</a:t>
            </a:r>
            <a:r>
              <a:rPr kumimoji="1" lang="en-US" altLang="zh-CN" dirty="0" smtClean="0"/>
              <a:t> </a:t>
            </a:r>
            <a:r>
              <a:rPr kumimoji="1" lang="en-US" altLang="zh-CN" dirty="0" err="1"/>
              <a:t>mult</a:t>
            </a:r>
            <a:r>
              <a:rPr kumimoji="1" lang="en-US" altLang="zh-CN" dirty="0"/>
              <a:t> = function(){</a:t>
            </a:r>
          </a:p>
          <a:p>
            <a:r>
              <a:rPr kumimoji="1" lang="en-US" altLang="zh-CN" dirty="0"/>
              <a:t>		</a:t>
            </a:r>
            <a:r>
              <a:rPr kumimoji="1" lang="en-US" altLang="zh-CN" dirty="0" err="1" smtClean="0"/>
              <a:t>var</a:t>
            </a:r>
            <a:r>
              <a:rPr kumimoji="1" lang="en-US" altLang="zh-CN" dirty="0" smtClean="0"/>
              <a:t> </a:t>
            </a:r>
            <a:r>
              <a:rPr kumimoji="1" lang="en-US" altLang="zh-CN" dirty="0"/>
              <a:t>a = 1;</a:t>
            </a:r>
          </a:p>
          <a:p>
            <a:r>
              <a:rPr kumimoji="1" lang="en-US" altLang="zh-CN" dirty="0"/>
              <a:t>		</a:t>
            </a:r>
            <a:r>
              <a:rPr kumimoji="1" lang="en-US" altLang="zh-CN" dirty="0" smtClean="0"/>
              <a:t>for</a:t>
            </a:r>
            <a:r>
              <a:rPr kumimoji="1" lang="en-US" altLang="zh-CN" dirty="0"/>
              <a:t>(</a:t>
            </a:r>
            <a:r>
              <a:rPr kumimoji="1" lang="en-US" altLang="zh-CN" dirty="0" err="1"/>
              <a:t>var</a:t>
            </a:r>
            <a:r>
              <a:rPr kumimoji="1" lang="en-US" altLang="zh-CN" dirty="0"/>
              <a:t> </a:t>
            </a:r>
            <a:r>
              <a:rPr kumimoji="1" lang="en-US" altLang="zh-CN" dirty="0" err="1"/>
              <a:t>i</a:t>
            </a:r>
            <a:r>
              <a:rPr kumimoji="1" lang="en-US" altLang="zh-CN" dirty="0"/>
              <a:t> = 0, l = </a:t>
            </a:r>
            <a:r>
              <a:rPr kumimoji="1" lang="en-US" altLang="zh-CN" dirty="0" err="1"/>
              <a:t>arguments.length</a:t>
            </a:r>
            <a:r>
              <a:rPr kumimoji="1" lang="en-US" altLang="zh-CN" dirty="0"/>
              <a:t>; </a:t>
            </a:r>
            <a:r>
              <a:rPr kumimoji="1" lang="en-US" altLang="zh-CN" dirty="0" err="1"/>
              <a:t>i</a:t>
            </a:r>
            <a:r>
              <a:rPr kumimoji="1" lang="en-US" altLang="zh-CN" dirty="0"/>
              <a:t> &lt; l; </a:t>
            </a:r>
            <a:r>
              <a:rPr kumimoji="1" lang="en-US" altLang="zh-CN" dirty="0" err="1"/>
              <a:t>i</a:t>
            </a:r>
            <a:r>
              <a:rPr kumimoji="1" lang="en-US" altLang="zh-CN" dirty="0"/>
              <a:t>++ ){</a:t>
            </a:r>
          </a:p>
          <a:p>
            <a:r>
              <a:rPr kumimoji="1" lang="en-US" altLang="zh-CN" dirty="0"/>
              <a:t>			</a:t>
            </a:r>
            <a:r>
              <a:rPr kumimoji="1" lang="en-US" altLang="zh-CN" dirty="0" smtClean="0"/>
              <a:t>a </a:t>
            </a:r>
            <a:r>
              <a:rPr kumimoji="1" lang="en-US" altLang="zh-CN" dirty="0"/>
              <a:t>= a * arguments[</a:t>
            </a:r>
            <a:r>
              <a:rPr kumimoji="1" lang="en-US" altLang="zh-CN" dirty="0" err="1"/>
              <a:t>i</a:t>
            </a:r>
            <a:r>
              <a:rPr kumimoji="1" lang="en-US" altLang="zh-CN" dirty="0"/>
              <a:t>];</a:t>
            </a:r>
          </a:p>
          <a:p>
            <a:r>
              <a:rPr kumimoji="1" lang="en-US" altLang="zh-CN" dirty="0"/>
              <a:t>		</a:t>
            </a:r>
            <a:r>
              <a:rPr kumimoji="1" lang="en-US" altLang="zh-CN" dirty="0" smtClean="0"/>
              <a:t>}</a:t>
            </a:r>
            <a:endParaRPr kumimoji="1" lang="en-US" altLang="zh-CN" dirty="0"/>
          </a:p>
          <a:p>
            <a:r>
              <a:rPr kumimoji="1" lang="en-US" altLang="zh-CN" dirty="0"/>
              <a:t>		</a:t>
            </a:r>
            <a:r>
              <a:rPr kumimoji="1" lang="en-US" altLang="zh-CN" dirty="0" smtClean="0"/>
              <a:t>return </a:t>
            </a:r>
            <a:r>
              <a:rPr kumimoji="1" lang="en-US" altLang="zh-CN" dirty="0"/>
              <a:t>a;</a:t>
            </a:r>
          </a:p>
          <a:p>
            <a:r>
              <a:rPr kumimoji="1" lang="en-US" altLang="zh-CN" dirty="0"/>
              <a:t>	</a:t>
            </a:r>
            <a:r>
              <a:rPr kumimoji="1" lang="en-US" altLang="zh-CN" dirty="0" smtClean="0"/>
              <a:t>}</a:t>
            </a:r>
            <a:r>
              <a:rPr kumimoji="1" lang="en-US" altLang="zh-CN" dirty="0"/>
              <a:t>;</a:t>
            </a:r>
            <a:endParaRPr kumimoji="1" lang="zh-CN" altLang="en-US" dirty="0"/>
          </a:p>
        </p:txBody>
      </p:sp>
      <p:sp>
        <p:nvSpPr>
          <p:cNvPr id="3" name="标题 2"/>
          <p:cNvSpPr>
            <a:spLocks noGrp="1"/>
          </p:cNvSpPr>
          <p:nvPr>
            <p:ph type="title"/>
          </p:nvPr>
        </p:nvSpPr>
        <p:spPr/>
        <p:txBody>
          <a:bodyPr/>
          <a:lstStyle/>
          <a:p>
            <a:r>
              <a:rPr kumimoji="1" lang="zh-CN" altLang="en-US" dirty="0"/>
              <a:t>用高阶函数动态创建代理</a:t>
            </a:r>
          </a:p>
        </p:txBody>
      </p:sp>
    </p:spTree>
    <p:extLst>
      <p:ext uri="{BB962C8B-B14F-4D97-AF65-F5344CB8AC3E}">
        <p14:creationId xmlns:p14="http://schemas.microsoft.com/office/powerpoint/2010/main" val="358651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4683" y="262309"/>
            <a:ext cx="8158677" cy="6432532"/>
          </a:xfrm>
          <a:prstGeom prst="rect">
            <a:avLst/>
          </a:prstGeom>
          <a:noFill/>
        </p:spPr>
        <p:txBody>
          <a:bodyPr wrap="square" rtlCol="0">
            <a:spAutoFit/>
          </a:bodyPr>
          <a:lstStyle/>
          <a:p>
            <a:r>
              <a:rPr kumimoji="1" lang="en-US" altLang="zh-CN" dirty="0"/>
              <a:t>/**************** </a:t>
            </a:r>
            <a:r>
              <a:rPr kumimoji="1" lang="zh-CN" altLang="en-US" dirty="0"/>
              <a:t>计算加和 *****************</a:t>
            </a:r>
            <a:r>
              <a:rPr kumimoji="1" lang="en-US" altLang="zh-CN" dirty="0"/>
              <a:t>/</a:t>
            </a:r>
          </a:p>
          <a:p>
            <a:r>
              <a:rPr kumimoji="1" lang="en-US" altLang="zh-CN" dirty="0" err="1"/>
              <a:t>var</a:t>
            </a:r>
            <a:r>
              <a:rPr kumimoji="1" lang="en-US" altLang="zh-CN" dirty="0"/>
              <a:t> plus = function(){</a:t>
            </a:r>
          </a:p>
          <a:p>
            <a:r>
              <a:rPr kumimoji="1" lang="en-US" altLang="zh-CN" dirty="0"/>
              <a:t>	</a:t>
            </a:r>
            <a:r>
              <a:rPr kumimoji="1" lang="en-US" altLang="zh-CN" dirty="0" err="1"/>
              <a:t>var</a:t>
            </a:r>
            <a:r>
              <a:rPr kumimoji="1" lang="en-US" altLang="zh-CN" dirty="0"/>
              <a:t> a = 0;</a:t>
            </a:r>
          </a:p>
          <a:p>
            <a:r>
              <a:rPr kumimoji="1" lang="en-US" altLang="zh-CN" dirty="0"/>
              <a:t>	for(</a:t>
            </a:r>
            <a:r>
              <a:rPr kumimoji="1" lang="en-US" altLang="zh-CN" dirty="0" err="1"/>
              <a:t>var</a:t>
            </a:r>
            <a:r>
              <a:rPr kumimoji="1" lang="en-US" altLang="zh-CN" dirty="0"/>
              <a:t> </a:t>
            </a:r>
            <a:r>
              <a:rPr kumimoji="1" lang="en-US" altLang="zh-CN" dirty="0" err="1"/>
              <a:t>i</a:t>
            </a:r>
            <a:r>
              <a:rPr kumimoji="1" lang="en-US" altLang="zh-CN" dirty="0"/>
              <a:t> = 0, l = </a:t>
            </a:r>
            <a:r>
              <a:rPr kumimoji="1" lang="en-US" altLang="zh-CN" dirty="0" err="1"/>
              <a:t>arguments.length</a:t>
            </a:r>
            <a:r>
              <a:rPr kumimoji="1" lang="en-US" altLang="zh-CN" dirty="0"/>
              <a:t>; </a:t>
            </a:r>
            <a:r>
              <a:rPr kumimoji="1" lang="en-US" altLang="zh-CN" dirty="0" err="1"/>
              <a:t>i</a:t>
            </a:r>
            <a:r>
              <a:rPr kumimoji="1" lang="en-US" altLang="zh-CN" dirty="0"/>
              <a:t> &lt; l; </a:t>
            </a:r>
            <a:r>
              <a:rPr kumimoji="1" lang="en-US" altLang="zh-CN" dirty="0" err="1"/>
              <a:t>i</a:t>
            </a:r>
            <a:r>
              <a:rPr kumimoji="1" lang="en-US" altLang="zh-CN" dirty="0"/>
              <a:t>++ ){</a:t>
            </a:r>
          </a:p>
          <a:p>
            <a:r>
              <a:rPr kumimoji="1" lang="en-US" altLang="zh-CN" dirty="0"/>
              <a:t>		a = a + arguments[</a:t>
            </a:r>
            <a:r>
              <a:rPr kumimoji="1" lang="en-US" altLang="zh-CN" dirty="0" err="1"/>
              <a:t>i</a:t>
            </a:r>
            <a:r>
              <a:rPr kumimoji="1" lang="en-US" altLang="zh-CN" dirty="0"/>
              <a:t>];</a:t>
            </a:r>
          </a:p>
          <a:p>
            <a:r>
              <a:rPr kumimoji="1" lang="en-US" altLang="zh-CN" dirty="0"/>
              <a:t>	}</a:t>
            </a:r>
          </a:p>
          <a:p>
            <a:r>
              <a:rPr kumimoji="1" lang="en-US" altLang="zh-CN" dirty="0"/>
              <a:t>	return a;</a:t>
            </a:r>
          </a:p>
          <a:p>
            <a:r>
              <a:rPr kumimoji="1" lang="en-US" altLang="zh-CN" dirty="0"/>
              <a:t>};</a:t>
            </a:r>
          </a:p>
          <a:p>
            <a:r>
              <a:rPr kumimoji="1" lang="en-US" altLang="zh-CN" dirty="0"/>
              <a:t>/**************** </a:t>
            </a:r>
            <a:r>
              <a:rPr kumimoji="1" lang="zh-CN" altLang="en-US" dirty="0"/>
              <a:t>创建缓存代理的工厂 *****************</a:t>
            </a:r>
            <a:r>
              <a:rPr kumimoji="1" lang="en-US" altLang="zh-CN" dirty="0"/>
              <a:t>/</a:t>
            </a:r>
          </a:p>
          <a:p>
            <a:r>
              <a:rPr kumimoji="1" lang="en-US" altLang="zh-CN" dirty="0" err="1"/>
              <a:t>var</a:t>
            </a:r>
            <a:r>
              <a:rPr kumimoji="1" lang="en-US" altLang="zh-CN" dirty="0"/>
              <a:t> </a:t>
            </a:r>
            <a:r>
              <a:rPr kumimoji="1" lang="en-US" altLang="zh-CN" dirty="0" err="1"/>
              <a:t>createProxyFactory</a:t>
            </a:r>
            <a:r>
              <a:rPr kumimoji="1" lang="en-US" altLang="zh-CN" dirty="0"/>
              <a:t> = function(</a:t>
            </a:r>
            <a:r>
              <a:rPr kumimoji="1" lang="en-US" altLang="zh-CN" dirty="0" err="1"/>
              <a:t>fn</a:t>
            </a:r>
            <a:r>
              <a:rPr kumimoji="1" lang="en-US" altLang="zh-CN" dirty="0"/>
              <a:t>){</a:t>
            </a:r>
          </a:p>
          <a:p>
            <a:r>
              <a:rPr kumimoji="1" lang="en-US" altLang="zh-CN" dirty="0"/>
              <a:t>	</a:t>
            </a:r>
            <a:r>
              <a:rPr kumimoji="1" lang="en-US" altLang="zh-CN" dirty="0" err="1"/>
              <a:t>var</a:t>
            </a:r>
            <a:r>
              <a:rPr kumimoji="1" lang="en-US" altLang="zh-CN" dirty="0"/>
              <a:t> cache = {};</a:t>
            </a:r>
          </a:p>
          <a:p>
            <a:r>
              <a:rPr kumimoji="1" lang="en-US" altLang="zh-CN" dirty="0"/>
              <a:t>	return function(){</a:t>
            </a:r>
          </a:p>
          <a:p>
            <a:r>
              <a:rPr kumimoji="1" lang="en-US" altLang="zh-CN" dirty="0"/>
              <a:t>		</a:t>
            </a:r>
            <a:r>
              <a:rPr kumimoji="1" lang="en-US" altLang="zh-CN" dirty="0" err="1"/>
              <a:t>var</a:t>
            </a:r>
            <a:r>
              <a:rPr kumimoji="1" lang="en-US" altLang="zh-CN" dirty="0"/>
              <a:t> </a:t>
            </a:r>
            <a:r>
              <a:rPr kumimoji="1" lang="en-US" altLang="zh-CN" dirty="0" err="1"/>
              <a:t>args</a:t>
            </a:r>
            <a:r>
              <a:rPr kumimoji="1" lang="en-US" altLang="zh-CN" dirty="0"/>
              <a:t> = </a:t>
            </a:r>
            <a:r>
              <a:rPr kumimoji="1" lang="en-US" altLang="zh-CN" dirty="0" err="1"/>
              <a:t>Array.prototype.join.call</a:t>
            </a:r>
            <a:r>
              <a:rPr kumimoji="1" lang="en-US" altLang="zh-CN" dirty="0"/>
              <a:t>(arguments, ',');</a:t>
            </a:r>
          </a:p>
          <a:p>
            <a:r>
              <a:rPr kumimoji="1" lang="en-US" altLang="zh-CN" dirty="0"/>
              <a:t>		if( </a:t>
            </a:r>
            <a:r>
              <a:rPr kumimoji="1" lang="en-US" altLang="zh-CN" dirty="0" err="1"/>
              <a:t>args</a:t>
            </a:r>
            <a:r>
              <a:rPr kumimoji="1" lang="en-US" altLang="zh-CN" dirty="0"/>
              <a:t> in cache ){</a:t>
            </a:r>
          </a:p>
          <a:p>
            <a:r>
              <a:rPr kumimoji="1" lang="en-US" altLang="zh-CN" dirty="0"/>
              <a:t>			return cache[</a:t>
            </a:r>
            <a:r>
              <a:rPr kumimoji="1" lang="en-US" altLang="zh-CN" dirty="0" err="1"/>
              <a:t>args</a:t>
            </a:r>
            <a:r>
              <a:rPr kumimoji="1" lang="en-US" altLang="zh-CN" dirty="0"/>
              <a:t>];</a:t>
            </a:r>
          </a:p>
          <a:p>
            <a:r>
              <a:rPr kumimoji="1" lang="en-US" altLang="zh-CN" dirty="0"/>
              <a:t>		}</a:t>
            </a:r>
          </a:p>
          <a:p>
            <a:r>
              <a:rPr kumimoji="1" lang="en-US" altLang="zh-CN" dirty="0"/>
              <a:t>		return cache[</a:t>
            </a:r>
            <a:r>
              <a:rPr kumimoji="1" lang="en-US" altLang="zh-CN" dirty="0" err="1"/>
              <a:t>args</a:t>
            </a:r>
            <a:r>
              <a:rPr kumimoji="1" lang="en-US" altLang="zh-CN" dirty="0"/>
              <a:t>] = </a:t>
            </a:r>
            <a:r>
              <a:rPr kumimoji="1" lang="en-US" altLang="zh-CN" dirty="0" err="1"/>
              <a:t>fn.apply</a:t>
            </a:r>
            <a:r>
              <a:rPr kumimoji="1" lang="en-US" altLang="zh-CN" dirty="0"/>
              <a:t>(this, arguments );</a:t>
            </a:r>
          </a:p>
          <a:p>
            <a:r>
              <a:rPr kumimoji="1" lang="en-US" altLang="zh-CN" dirty="0"/>
              <a:t>	}</a:t>
            </a:r>
          </a:p>
          <a:p>
            <a:r>
              <a:rPr kumimoji="1" lang="en-US" altLang="zh-CN" dirty="0"/>
              <a:t>}</a:t>
            </a:r>
            <a:r>
              <a:rPr kumimoji="1" lang="en-US" altLang="zh-CN" dirty="0" smtClean="0"/>
              <a:t>;</a:t>
            </a:r>
            <a:endParaRPr kumimoji="1" lang="en-US" altLang="zh-CN" dirty="0"/>
          </a:p>
          <a:p>
            <a:r>
              <a:rPr kumimoji="1" lang="en-US" altLang="zh-CN" dirty="0" err="1" smtClean="0"/>
              <a:t>var</a:t>
            </a:r>
            <a:r>
              <a:rPr kumimoji="1" lang="en-US" altLang="zh-CN" dirty="0" smtClean="0"/>
              <a:t> </a:t>
            </a:r>
            <a:r>
              <a:rPr kumimoji="1" lang="en-US" altLang="zh-CN" dirty="0" err="1" smtClean="0"/>
              <a:t>proxyMult</a:t>
            </a:r>
            <a:r>
              <a:rPr kumimoji="1" lang="en-US" altLang="zh-CN" dirty="0" smtClean="0"/>
              <a:t> = </a:t>
            </a:r>
            <a:r>
              <a:rPr kumimoji="1" lang="en-US" altLang="zh-CN" dirty="0" err="1" smtClean="0"/>
              <a:t>createProxyFactory</a:t>
            </a:r>
            <a:r>
              <a:rPr kumimoji="1" lang="en-US" altLang="zh-CN" dirty="0" smtClean="0"/>
              <a:t>(</a:t>
            </a:r>
            <a:r>
              <a:rPr kumimoji="1" lang="en-US" altLang="zh-CN" dirty="0" err="1" smtClean="0"/>
              <a:t>mult</a:t>
            </a:r>
            <a:r>
              <a:rPr kumimoji="1" lang="en-US" altLang="zh-CN" dirty="0" smtClean="0"/>
              <a:t>),	</a:t>
            </a:r>
          </a:p>
          <a:p>
            <a:r>
              <a:rPr kumimoji="1" lang="en-US" altLang="zh-CN" dirty="0" err="1" smtClean="0"/>
              <a:t>proxyPlus</a:t>
            </a:r>
            <a:r>
              <a:rPr kumimoji="1" lang="en-US" altLang="zh-CN" dirty="0" smtClean="0"/>
              <a:t> </a:t>
            </a:r>
            <a:r>
              <a:rPr kumimoji="1" lang="en-US" altLang="zh-CN" dirty="0"/>
              <a:t>= </a:t>
            </a:r>
            <a:r>
              <a:rPr kumimoji="1" lang="en-US" altLang="zh-CN" dirty="0" err="1"/>
              <a:t>createProxyFactory</a:t>
            </a:r>
            <a:r>
              <a:rPr kumimoji="1" lang="en-US" altLang="zh-CN" dirty="0"/>
              <a:t>(plus)</a:t>
            </a:r>
            <a:r>
              <a:rPr kumimoji="1" lang="en-US" altLang="zh-CN" dirty="0" smtClean="0"/>
              <a:t>;</a:t>
            </a:r>
          </a:p>
          <a:p>
            <a:endParaRPr kumimoji="1" lang="en-US" altLang="zh-CN" dirty="0" smtClean="0"/>
          </a:p>
          <a:p>
            <a:r>
              <a:rPr kumimoji="1" lang="en-US" altLang="zh-CN" sz="1600" dirty="0" err="1"/>
              <a:t>proxyMult</a:t>
            </a:r>
            <a:r>
              <a:rPr kumimoji="1" lang="en-US" altLang="zh-CN" sz="1600" dirty="0"/>
              <a:t>(1,2,3,4</a:t>
            </a:r>
            <a:r>
              <a:rPr kumimoji="1" lang="en-US" altLang="zh-CN" sz="1600" dirty="0" smtClean="0"/>
              <a:t>)</a:t>
            </a:r>
            <a:r>
              <a:rPr kumimoji="1" lang="zh-CN" altLang="en-US" sz="1600" dirty="0" smtClean="0"/>
              <a:t>; </a:t>
            </a:r>
            <a:r>
              <a:rPr kumimoji="1" lang="en-US" altLang="zh-CN" sz="1600" dirty="0" err="1"/>
              <a:t>proxyMult</a:t>
            </a:r>
            <a:r>
              <a:rPr kumimoji="1" lang="en-US" altLang="zh-CN" sz="1600" dirty="0"/>
              <a:t>(1,2,3,4</a:t>
            </a:r>
            <a:r>
              <a:rPr kumimoji="1" lang="en-US" altLang="zh-CN" sz="1600" dirty="0" smtClean="0"/>
              <a:t>);</a:t>
            </a:r>
            <a:r>
              <a:rPr kumimoji="1" lang="zh-CN" altLang="en-US" sz="1600" dirty="0" smtClean="0"/>
              <a:t> </a:t>
            </a:r>
            <a:r>
              <a:rPr kumimoji="1" lang="en-US" altLang="zh-CN" sz="1600" dirty="0" err="1"/>
              <a:t>proxyPlus</a:t>
            </a:r>
            <a:r>
              <a:rPr kumimoji="1" lang="en-US" altLang="zh-CN" sz="1600" dirty="0"/>
              <a:t>(1,2,3,4</a:t>
            </a:r>
            <a:r>
              <a:rPr kumimoji="1" lang="en-US" altLang="zh-CN" sz="1600" dirty="0" smtClean="0"/>
              <a:t>);</a:t>
            </a:r>
            <a:r>
              <a:rPr kumimoji="1" lang="zh-CN" altLang="en-US" sz="1600" dirty="0" smtClean="0"/>
              <a:t> </a:t>
            </a:r>
            <a:r>
              <a:rPr kumimoji="1" lang="en-US" altLang="zh-CN" sz="1600" dirty="0" err="1"/>
              <a:t>proxyPlus</a:t>
            </a:r>
            <a:r>
              <a:rPr kumimoji="1" lang="en-US" altLang="zh-CN" sz="1600" dirty="0"/>
              <a:t>(1,2,3,4)</a:t>
            </a:r>
            <a:r>
              <a:rPr kumimoji="1" lang="zh-CN" altLang="en-US" sz="1600" dirty="0" smtClean="0"/>
              <a:t> </a:t>
            </a:r>
            <a:r>
              <a:rPr kumimoji="1" lang="en-US" altLang="zh-CN" sz="1600" dirty="0" smtClean="0"/>
              <a:t>;</a:t>
            </a:r>
            <a:endParaRPr kumimoji="1" lang="en-US" altLang="zh-CN" sz="1600" dirty="0"/>
          </a:p>
        </p:txBody>
      </p:sp>
    </p:spTree>
    <p:extLst>
      <p:ext uri="{BB962C8B-B14F-4D97-AF65-F5344CB8AC3E}">
        <p14:creationId xmlns:p14="http://schemas.microsoft.com/office/powerpoint/2010/main" val="4008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代理，就是帮别人做事，</a:t>
            </a:r>
            <a:r>
              <a:rPr kumimoji="1" lang="en-US" altLang="zh-CN" dirty="0" err="1" smtClean="0"/>
              <a:t>GoF</a:t>
            </a:r>
            <a:r>
              <a:rPr kumimoji="1" lang="zh-CN" altLang="en-US" dirty="0" smtClean="0"/>
              <a:t>对代理模式定义如下：</a:t>
            </a:r>
            <a:endParaRPr kumimoji="1" lang="en-US" altLang="zh-CN" dirty="0" smtClean="0"/>
          </a:p>
          <a:p>
            <a:pPr lvl="2"/>
            <a:r>
              <a:rPr kumimoji="1" lang="zh-CN" altLang="en-US" dirty="0"/>
              <a:t>代理模式（</a:t>
            </a:r>
            <a:r>
              <a:rPr kumimoji="1" lang="en-US" altLang="zh-CN" dirty="0"/>
              <a:t>Proxy</a:t>
            </a:r>
            <a:r>
              <a:rPr kumimoji="1" lang="zh-CN" altLang="en-US" dirty="0"/>
              <a:t>），为其他对象提供一种代理以控制对这个对象的访问。</a:t>
            </a:r>
            <a:endParaRPr kumimoji="1" lang="en-US" altLang="zh-CN" dirty="0"/>
          </a:p>
          <a:p>
            <a:pPr lvl="2"/>
            <a:r>
              <a:rPr kumimoji="1" lang="zh-CN" altLang="en-US" dirty="0"/>
              <a:t>代理模式使得代理对象控制具体对象的引用，代理几乎可以是任何对象：文件，资源，内存中的对象，或是一些难以复制的东西</a:t>
            </a:r>
            <a:endParaRPr kumimoji="1" lang="en-US" altLang="zh-CN" dirty="0"/>
          </a:p>
          <a:p>
            <a:r>
              <a:rPr kumimoji="1" lang="zh-CN" altLang="en-US" dirty="0" smtClean="0"/>
              <a:t>代理模式是为一个对象提供一个代用品或占位符，以便控制对它的访问</a:t>
            </a:r>
            <a:endParaRPr kumimoji="1" lang="en-US" altLang="zh-CN" dirty="0"/>
          </a:p>
          <a:p>
            <a:endParaRPr kumimoji="1" lang="en-US" altLang="zh-CN" dirty="0" smtClean="0"/>
          </a:p>
          <a:p>
            <a:endParaRPr kumimoji="1" lang="en-US" altLang="zh-CN" dirty="0" smtClean="0"/>
          </a:p>
          <a:p>
            <a:pPr lvl="2"/>
            <a:endParaRPr kumimoji="1" lang="en-US" altLang="zh-CN" dirty="0" smtClean="0"/>
          </a:p>
          <a:p>
            <a:pPr lvl="2"/>
            <a:endParaRPr kumimoji="1" lang="en-US" altLang="zh-CN" dirty="0"/>
          </a:p>
          <a:p>
            <a:pPr lvl="2"/>
            <a:endParaRPr kumimoji="1" lang="en-US" altLang="zh-CN" dirty="0"/>
          </a:p>
        </p:txBody>
      </p:sp>
      <p:sp>
        <p:nvSpPr>
          <p:cNvPr id="3" name="标题 2"/>
          <p:cNvSpPr>
            <a:spLocks noGrp="1"/>
          </p:cNvSpPr>
          <p:nvPr>
            <p:ph type="title"/>
          </p:nvPr>
        </p:nvSpPr>
        <p:spPr/>
        <p:txBody>
          <a:bodyPr/>
          <a:lstStyle/>
          <a:p>
            <a:r>
              <a:rPr kumimoji="1" lang="zh-CN" altLang="en-US" dirty="0" smtClean="0"/>
              <a:t>代理模式概念</a:t>
            </a:r>
            <a:endParaRPr kumimoji="1" lang="zh-CN" altLang="en-US" dirty="0"/>
          </a:p>
        </p:txBody>
      </p:sp>
    </p:spTree>
    <p:extLst>
      <p:ext uri="{BB962C8B-B14F-4D97-AF65-F5344CB8AC3E}">
        <p14:creationId xmlns:p14="http://schemas.microsoft.com/office/powerpoint/2010/main" val="2529683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23089"/>
            <a:ext cx="7408333" cy="3503073"/>
          </a:xfrm>
        </p:spPr>
        <p:txBody>
          <a:bodyPr/>
          <a:lstStyle/>
          <a:p>
            <a:r>
              <a:rPr kumimoji="1" lang="zh-CN" altLang="en-US" dirty="0"/>
              <a:t>代理模式包括许多小分类</a:t>
            </a:r>
            <a:r>
              <a:rPr kumimoji="1" lang="en-US" altLang="zh-CN" dirty="0"/>
              <a:t>,</a:t>
            </a:r>
            <a:r>
              <a:rPr kumimoji="1" lang="zh-CN" altLang="en-US" dirty="0"/>
              <a:t>在 </a:t>
            </a:r>
            <a:r>
              <a:rPr kumimoji="1" lang="en-US" altLang="zh-CN" dirty="0"/>
              <a:t>JavaScript </a:t>
            </a:r>
            <a:r>
              <a:rPr kumimoji="1" lang="zh-CN" altLang="en-US" dirty="0"/>
              <a:t>开发中最常用的是虚拟代理和缓存代理。虽然代理 模式非常有用</a:t>
            </a:r>
            <a:r>
              <a:rPr kumimoji="1" lang="en-US" altLang="zh-CN" dirty="0"/>
              <a:t>,</a:t>
            </a:r>
            <a:r>
              <a:rPr kumimoji="1" lang="zh-CN" altLang="en-US" dirty="0"/>
              <a:t>但我们在编写业务代码的时候</a:t>
            </a:r>
            <a:r>
              <a:rPr kumimoji="1" lang="en-US" altLang="zh-CN" dirty="0"/>
              <a:t>,</a:t>
            </a:r>
            <a:r>
              <a:rPr kumimoji="1" lang="zh-CN" altLang="en-US" dirty="0"/>
              <a:t>往往不需要去预先猜测是否需要使用代理模式。 当真正发现不方便直接访问某个对象的时候</a:t>
            </a:r>
            <a:r>
              <a:rPr kumimoji="1" lang="en-US" altLang="zh-CN" dirty="0"/>
              <a:t>,</a:t>
            </a:r>
            <a:r>
              <a:rPr kumimoji="1" lang="zh-CN" altLang="en-US" dirty="0"/>
              <a:t>再编写代理也不迟。</a:t>
            </a:r>
          </a:p>
        </p:txBody>
      </p:sp>
      <p:sp>
        <p:nvSpPr>
          <p:cNvPr id="3" name="标题 2"/>
          <p:cNvSpPr>
            <a:spLocks noGrp="1"/>
          </p:cNvSpPr>
          <p:nvPr>
            <p:ph type="title"/>
          </p:nvPr>
        </p:nvSpPr>
        <p:spPr/>
        <p:txBody>
          <a:bodyPr/>
          <a:lstStyle/>
          <a:p>
            <a:r>
              <a:rPr kumimoji="1" lang="zh-CN" altLang="en-US" dirty="0" smtClean="0"/>
              <a:t>代理模式小结</a:t>
            </a:r>
            <a:endParaRPr kumimoji="1" lang="zh-CN" altLang="en-US" dirty="0"/>
          </a:p>
        </p:txBody>
      </p:sp>
    </p:spTree>
    <p:extLst>
      <p:ext uri="{BB962C8B-B14F-4D97-AF65-F5344CB8AC3E}">
        <p14:creationId xmlns:p14="http://schemas.microsoft.com/office/powerpoint/2010/main" val="138115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代理模式的关键是，当客户不方便直接访问一个对象或者不满足需要的时候，提供一个替身对象来控制对这个对象的访问，客户实际上访问的是替身对象。替身对象对请求做出一些处理之后，再把请求转交给本体对象</a:t>
            </a:r>
            <a:endParaRPr lang="zh-TW" altLang="en-US" dirty="0"/>
          </a:p>
          <a:p>
            <a:endParaRPr kumimoji="1" lang="zh-CN" altLang="en-US" dirty="0"/>
          </a:p>
        </p:txBody>
      </p:sp>
      <p:sp>
        <p:nvSpPr>
          <p:cNvPr id="3" name="标题 2"/>
          <p:cNvSpPr>
            <a:spLocks noGrp="1"/>
          </p:cNvSpPr>
          <p:nvPr>
            <p:ph type="title"/>
          </p:nvPr>
        </p:nvSpPr>
        <p:spPr/>
        <p:txBody>
          <a:bodyPr/>
          <a:lstStyle/>
          <a:p>
            <a:r>
              <a:rPr kumimoji="1" lang="zh-CN" altLang="en-US" dirty="0" smtClean="0"/>
              <a:t>代理结构</a:t>
            </a:r>
            <a:endParaRPr kumimoji="1" lang="zh-CN" altLang="en-US" dirty="0"/>
          </a:p>
        </p:txBody>
      </p:sp>
    </p:spTree>
    <p:extLst>
      <p:ext uri="{BB962C8B-B14F-4D97-AF65-F5344CB8AC3E}">
        <p14:creationId xmlns:p14="http://schemas.microsoft.com/office/powerpoint/2010/main" val="158049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kumimoji="1" lang="en-US" altLang="zh-CN" dirty="0" smtClean="0"/>
              <a:t>1</a:t>
            </a:r>
            <a:r>
              <a:rPr kumimoji="1" lang="zh-CN" altLang="en-US" dirty="0" smtClean="0"/>
              <a:t>、远程代理（一个对象将不同空间的对象进行局部代理）。</a:t>
            </a:r>
            <a:endParaRPr kumimoji="1" lang="en-US" altLang="zh-CN" dirty="0" smtClean="0"/>
          </a:p>
          <a:p>
            <a:r>
              <a:rPr kumimoji="1" lang="zh-CN" altLang="zh-CN" dirty="0"/>
              <a:t>2</a:t>
            </a:r>
            <a:r>
              <a:rPr kumimoji="1" lang="zh-CN" altLang="en-US" dirty="0" smtClean="0"/>
              <a:t>、虚拟代理（根据需要创建开销很大的对象如渲染网页暂时用占位代替真图）</a:t>
            </a:r>
            <a:endParaRPr kumimoji="1" lang="en-US" altLang="zh-CN" dirty="0" smtClean="0"/>
          </a:p>
          <a:p>
            <a:r>
              <a:rPr kumimoji="1" lang="zh-CN" altLang="zh-CN" dirty="0" smtClean="0"/>
              <a:t>3</a:t>
            </a:r>
            <a:r>
              <a:rPr kumimoji="1" lang="zh-CN" altLang="en-US" dirty="0" smtClean="0"/>
              <a:t>、安全代理（控制真是对象的访问权限）</a:t>
            </a:r>
            <a:endParaRPr kumimoji="1" lang="en-US" altLang="zh-CN" dirty="0" smtClean="0"/>
          </a:p>
          <a:p>
            <a:r>
              <a:rPr kumimoji="1" lang="zh-CN" altLang="zh-CN" dirty="0" smtClean="0"/>
              <a:t>4</a:t>
            </a:r>
            <a:r>
              <a:rPr kumimoji="1" lang="zh-CN" altLang="en-US" dirty="0" smtClean="0"/>
              <a:t>、智能指引（调用对象代理处理另外一些事情如垃圾回收机制）</a:t>
            </a:r>
            <a:endParaRPr kumimoji="1" lang="en-US" altLang="zh-CN" dirty="0" smtClean="0"/>
          </a:p>
          <a:p>
            <a:r>
              <a:rPr kumimoji="1" lang="en-US" altLang="zh-CN" dirty="0" smtClean="0"/>
              <a:t>^(*</a:t>
            </a:r>
            <a:r>
              <a:rPr kumimoji="1" lang="zh-CN" altLang="en-US" dirty="0" smtClean="0"/>
              <a:t>￣</a:t>
            </a:r>
            <a:r>
              <a:rPr kumimoji="1" lang="en-US" altLang="zh-CN" dirty="0" smtClean="0"/>
              <a:t>(</a:t>
            </a:r>
            <a:r>
              <a:rPr kumimoji="1" lang="en-US" altLang="zh-CN" dirty="0" err="1" smtClean="0"/>
              <a:t>oo</a:t>
            </a:r>
            <a:r>
              <a:rPr kumimoji="1" lang="en-US" altLang="zh-CN" dirty="0" smtClean="0"/>
              <a:t>)</a:t>
            </a:r>
            <a:r>
              <a:rPr kumimoji="1" lang="zh-CN" altLang="en-US" dirty="0" smtClean="0"/>
              <a:t>￣</a:t>
            </a:r>
            <a:r>
              <a:rPr kumimoji="1" lang="en-US" altLang="zh-CN" dirty="0" smtClean="0"/>
              <a:t>)^</a:t>
            </a:r>
            <a:r>
              <a:rPr kumimoji="1" lang="zh-CN" altLang="en-US" dirty="0" smtClean="0"/>
              <a:t>  不能滥用代理，有的时候仅仅给代码增加复杂度</a:t>
            </a:r>
            <a:endParaRPr kumimoji="1" lang="zh-CN" altLang="en-US" dirty="0"/>
          </a:p>
        </p:txBody>
      </p:sp>
      <p:sp>
        <p:nvSpPr>
          <p:cNvPr id="3" name="标题 2"/>
          <p:cNvSpPr>
            <a:spLocks noGrp="1"/>
          </p:cNvSpPr>
          <p:nvPr>
            <p:ph type="title"/>
          </p:nvPr>
        </p:nvSpPr>
        <p:spPr/>
        <p:txBody>
          <a:bodyPr/>
          <a:lstStyle/>
          <a:p>
            <a:r>
              <a:rPr kumimoji="1" lang="zh-CN" altLang="en-US" dirty="0" smtClean="0"/>
              <a:t>其他代理模式</a:t>
            </a:r>
            <a:endParaRPr kumimoji="1" lang="zh-CN" altLang="en-US" dirty="0"/>
          </a:p>
        </p:txBody>
      </p:sp>
    </p:spTree>
    <p:extLst>
      <p:ext uri="{BB962C8B-B14F-4D97-AF65-F5344CB8AC3E}">
        <p14:creationId xmlns:p14="http://schemas.microsoft.com/office/powerpoint/2010/main" val="270323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a:hlinkClick r:id="rId2"/>
              </a:rPr>
              <a:t>http://www.cnblogs.com/TomXu/archive/2012/02/29/2354979.</a:t>
            </a:r>
            <a:r>
              <a:rPr kumimoji="1" lang="en-US" altLang="zh-CN" dirty="0" smtClean="0">
                <a:hlinkClick r:id="rId2"/>
              </a:rPr>
              <a:t>html</a:t>
            </a:r>
            <a:endParaRPr kumimoji="1" lang="en-US" altLang="zh-CN" dirty="0" smtClean="0"/>
          </a:p>
          <a:p>
            <a:endParaRPr kumimoji="1" lang="en-US" altLang="zh-CN" dirty="0"/>
          </a:p>
          <a:p>
            <a:r>
              <a:rPr kumimoji="1" lang="en-US" altLang="zh-CN" dirty="0"/>
              <a:t>http://</a:t>
            </a:r>
            <a:r>
              <a:rPr kumimoji="1" lang="en-US" altLang="zh-CN" dirty="0" err="1"/>
              <a:t>blog.csdn.net</a:t>
            </a:r>
            <a:r>
              <a:rPr kumimoji="1" lang="en-US" altLang="zh-CN" dirty="0"/>
              <a:t>/pigpigpig4587/article/details/</a:t>
            </a:r>
            <a:r>
              <a:rPr kumimoji="1" lang="en-US" altLang="zh-CN" dirty="0" smtClean="0"/>
              <a:t>2656635</a:t>
            </a:r>
            <a:endParaRPr kumimoji="1" lang="zh-CN" altLang="en-US" dirty="0"/>
          </a:p>
        </p:txBody>
      </p:sp>
      <p:sp>
        <p:nvSpPr>
          <p:cNvPr id="3" name="标题 2"/>
          <p:cNvSpPr>
            <a:spLocks noGrp="1"/>
          </p:cNvSpPr>
          <p:nvPr>
            <p:ph type="title"/>
          </p:nvPr>
        </p:nvSpPr>
        <p:spPr/>
        <p:txBody>
          <a:bodyPr/>
          <a:lstStyle/>
          <a:p>
            <a:r>
              <a:rPr kumimoji="1" lang="zh-CN" altLang="en-US" dirty="0" smtClean="0"/>
              <a:t>资料</a:t>
            </a:r>
            <a:endParaRPr kumimoji="1" lang="zh-CN" altLang="en-US" dirty="0"/>
          </a:p>
        </p:txBody>
      </p:sp>
    </p:spTree>
    <p:extLst>
      <p:ext uri="{BB962C8B-B14F-4D97-AF65-F5344CB8AC3E}">
        <p14:creationId xmlns:p14="http://schemas.microsoft.com/office/powerpoint/2010/main" val="39599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代理模式的实例</a:t>
            </a:r>
            <a:endParaRPr kumimoji="1" lang="zh-CN" altLang="en-US" dirty="0"/>
          </a:p>
        </p:txBody>
      </p:sp>
      <p:pic>
        <p:nvPicPr>
          <p:cNvPr id="8" name="内容占位符 7"/>
          <p:cNvPicPr>
            <a:picLocks noGrp="1" noChangeAspect="1"/>
          </p:cNvPicPr>
          <p:nvPr>
            <p:ph idx="1"/>
          </p:nvPr>
        </p:nvPicPr>
        <p:blipFill>
          <a:blip r:embed="rId2"/>
          <a:srcRect t="-25253" b="-25253"/>
          <a:stretch>
            <a:fillRect/>
          </a:stretch>
        </p:blipFill>
        <p:spPr>
          <a:xfrm>
            <a:off x="871537" y="1929378"/>
            <a:ext cx="7408862" cy="4400550"/>
          </a:xfrm>
        </p:spPr>
      </p:pic>
      <p:sp>
        <p:nvSpPr>
          <p:cNvPr id="9" name="文本框 8"/>
          <p:cNvSpPr txBox="1"/>
          <p:nvPr/>
        </p:nvSpPr>
        <p:spPr>
          <a:xfrm>
            <a:off x="871537" y="1912147"/>
            <a:ext cx="2220753" cy="369332"/>
          </a:xfrm>
          <a:prstGeom prst="rect">
            <a:avLst/>
          </a:prstGeom>
          <a:noFill/>
        </p:spPr>
        <p:txBody>
          <a:bodyPr wrap="square" rtlCol="0">
            <a:spAutoFit/>
          </a:bodyPr>
          <a:lstStyle/>
          <a:p>
            <a:r>
              <a:rPr kumimoji="1" lang="zh-CN" altLang="en-US" dirty="0" smtClean="0"/>
              <a:t>普通加载图片</a:t>
            </a:r>
            <a:endParaRPr kumimoji="1" lang="zh-CN" altLang="en-US" dirty="0"/>
          </a:p>
        </p:txBody>
      </p:sp>
    </p:spTree>
    <p:extLst>
      <p:ext uri="{BB962C8B-B14F-4D97-AF65-F5344CB8AC3E}">
        <p14:creationId xmlns:p14="http://schemas.microsoft.com/office/powerpoint/2010/main" val="370574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441161"/>
            <a:ext cx="7408333" cy="570757"/>
          </a:xfrm>
        </p:spPr>
        <p:txBody>
          <a:bodyPr/>
          <a:lstStyle/>
          <a:p>
            <a:r>
              <a:rPr kumimoji="1" lang="zh-CN" altLang="en-US" dirty="0" smtClean="0"/>
              <a:t>虚拟代理加载图片</a:t>
            </a:r>
            <a:endParaRPr kumimoji="1" lang="en-US" altLang="zh-CN" dirty="0" smtClean="0"/>
          </a:p>
          <a:p>
            <a:endParaRPr kumimoji="1" lang="zh-CN" altLang="en-US" dirty="0"/>
          </a:p>
        </p:txBody>
      </p:sp>
      <p:sp>
        <p:nvSpPr>
          <p:cNvPr id="3" name="标题 2"/>
          <p:cNvSpPr>
            <a:spLocks noGrp="1"/>
          </p:cNvSpPr>
          <p:nvPr>
            <p:ph type="title"/>
          </p:nvPr>
        </p:nvSpPr>
        <p:spPr/>
        <p:txBody>
          <a:bodyPr/>
          <a:lstStyle/>
          <a:p>
            <a:r>
              <a:rPr kumimoji="1" lang="zh-CN" altLang="en-US" dirty="0"/>
              <a:t>代理模式的实例</a:t>
            </a:r>
          </a:p>
        </p:txBody>
      </p:sp>
      <p:pic>
        <p:nvPicPr>
          <p:cNvPr id="5" name="图片 4"/>
          <p:cNvPicPr>
            <a:picLocks noChangeAspect="1"/>
          </p:cNvPicPr>
          <p:nvPr/>
        </p:nvPicPr>
        <p:blipFill>
          <a:blip r:embed="rId2"/>
          <a:stretch>
            <a:fillRect/>
          </a:stretch>
        </p:blipFill>
        <p:spPr>
          <a:xfrm>
            <a:off x="1186066" y="2011918"/>
            <a:ext cx="6997700" cy="2933700"/>
          </a:xfrm>
          <a:prstGeom prst="rect">
            <a:avLst/>
          </a:prstGeom>
        </p:spPr>
      </p:pic>
      <p:sp>
        <p:nvSpPr>
          <p:cNvPr id="6" name="文本框 5"/>
          <p:cNvSpPr txBox="1"/>
          <p:nvPr/>
        </p:nvSpPr>
        <p:spPr>
          <a:xfrm>
            <a:off x="501562" y="4988376"/>
            <a:ext cx="8648484" cy="369332"/>
          </a:xfrm>
          <a:prstGeom prst="rect">
            <a:avLst/>
          </a:prstGeom>
          <a:noFill/>
        </p:spPr>
        <p:txBody>
          <a:bodyPr wrap="none" rtlCol="0">
            <a:spAutoFit/>
          </a:bodyPr>
          <a:lstStyle/>
          <a:p>
            <a:r>
              <a:rPr kumimoji="1" lang="en-US" altLang="zh-CN" dirty="0" err="1"/>
              <a:t>proxyImage.setSrc</a:t>
            </a:r>
            <a:r>
              <a:rPr kumimoji="1" lang="en-US" altLang="zh-CN" dirty="0"/>
              <a:t>("http://</a:t>
            </a:r>
            <a:r>
              <a:rPr kumimoji="1" lang="en-US" altLang="zh-CN" dirty="0" err="1"/>
              <a:t>jiuye.jikexueyuan.com</a:t>
            </a:r>
            <a:r>
              <a:rPr kumimoji="1" lang="en-US" altLang="zh-CN" dirty="0"/>
              <a:t>/Current/home/images/web/</a:t>
            </a:r>
            <a:r>
              <a:rPr kumimoji="1" lang="en-US" altLang="zh-CN" dirty="0" err="1"/>
              <a:t>ban.jpg</a:t>
            </a:r>
            <a:r>
              <a:rPr kumimoji="1" lang="en-US" altLang="zh-CN" dirty="0"/>
              <a:t>");</a:t>
            </a:r>
            <a:endParaRPr kumimoji="1" lang="zh-CN" altLang="en-US" dirty="0"/>
          </a:p>
        </p:txBody>
      </p:sp>
      <p:sp>
        <p:nvSpPr>
          <p:cNvPr id="7" name="文本框 6"/>
          <p:cNvSpPr txBox="1"/>
          <p:nvPr/>
        </p:nvSpPr>
        <p:spPr>
          <a:xfrm>
            <a:off x="501562" y="5496664"/>
            <a:ext cx="8509962" cy="923330"/>
          </a:xfrm>
          <a:prstGeom prst="rect">
            <a:avLst/>
          </a:prstGeom>
          <a:noFill/>
        </p:spPr>
        <p:txBody>
          <a:bodyPr wrap="none" rtlCol="0">
            <a:spAutoFit/>
          </a:bodyPr>
          <a:lstStyle/>
          <a:p>
            <a:r>
              <a:rPr kumimoji="1" lang="zh-CN" altLang="en-US" dirty="0"/>
              <a:t>现在我们通过</a:t>
            </a:r>
            <a:r>
              <a:rPr kumimoji="1" lang="en-US" altLang="zh-CN" dirty="0" err="1"/>
              <a:t>proxyImage</a:t>
            </a:r>
            <a:r>
              <a:rPr kumimoji="1" lang="zh-CN" altLang="en-US" dirty="0"/>
              <a:t>间接的访问</a:t>
            </a:r>
            <a:r>
              <a:rPr kumimoji="1" lang="en-US" altLang="zh-CN" dirty="0" err="1"/>
              <a:t>MyImage</a:t>
            </a:r>
            <a:r>
              <a:rPr kumimoji="1" lang="zh-CN" altLang="en-US" dirty="0"/>
              <a:t>。</a:t>
            </a:r>
            <a:r>
              <a:rPr kumimoji="1" lang="en-US" altLang="zh-CN" dirty="0" err="1"/>
              <a:t>proxyImage</a:t>
            </a:r>
            <a:r>
              <a:rPr kumimoji="1" lang="zh-CN" altLang="en-US" dirty="0"/>
              <a:t>控制了客户对</a:t>
            </a:r>
            <a:r>
              <a:rPr kumimoji="1" lang="en-US" altLang="zh-CN" dirty="0" err="1" smtClean="0"/>
              <a:t>MyImage</a:t>
            </a:r>
            <a:endParaRPr kumimoji="1" lang="en-US" altLang="zh-CN" dirty="0" smtClean="0"/>
          </a:p>
          <a:p>
            <a:r>
              <a:rPr kumimoji="1" lang="zh-CN" altLang="en-US" dirty="0" smtClean="0"/>
              <a:t>的访问</a:t>
            </a:r>
            <a:r>
              <a:rPr kumimoji="1" lang="zh-CN" altLang="en-US" dirty="0"/>
              <a:t>，并且在此过程中加入了一些额外的操作，比如在真正的图片加载好之前</a:t>
            </a:r>
            <a:r>
              <a:rPr kumimoji="1" lang="zh-CN" altLang="en-US" dirty="0" smtClean="0"/>
              <a:t>，</a:t>
            </a:r>
            <a:endParaRPr kumimoji="1" lang="en-US" altLang="zh-CN" dirty="0" smtClean="0"/>
          </a:p>
          <a:p>
            <a:r>
              <a:rPr kumimoji="1" lang="zh-CN" altLang="en-US" dirty="0" smtClean="0"/>
              <a:t>先把</a:t>
            </a:r>
            <a:r>
              <a:rPr kumimoji="1" lang="en-US" altLang="zh-CN" dirty="0" err="1"/>
              <a:t>img</a:t>
            </a:r>
            <a:r>
              <a:rPr kumimoji="1" lang="zh-CN" altLang="en-US" dirty="0"/>
              <a:t>节点的</a:t>
            </a:r>
            <a:r>
              <a:rPr kumimoji="1" lang="en-US" altLang="zh-CN" dirty="0" err="1"/>
              <a:t>src</a:t>
            </a:r>
            <a:r>
              <a:rPr kumimoji="1" lang="zh-CN" altLang="en-US" dirty="0"/>
              <a:t>设置为一张本地的</a:t>
            </a:r>
            <a:r>
              <a:rPr kumimoji="1" lang="en-US" altLang="zh-CN" dirty="0"/>
              <a:t>loading</a:t>
            </a:r>
            <a:r>
              <a:rPr kumimoji="1" lang="zh-CN" altLang="en-US" dirty="0"/>
              <a:t>图</a:t>
            </a:r>
          </a:p>
        </p:txBody>
      </p:sp>
    </p:spTree>
    <p:extLst>
      <p:ext uri="{BB962C8B-B14F-4D97-AF65-F5344CB8AC3E}">
        <p14:creationId xmlns:p14="http://schemas.microsoft.com/office/powerpoint/2010/main" val="321814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591055"/>
            <a:ext cx="7408333" cy="568881"/>
          </a:xfrm>
        </p:spPr>
        <p:txBody>
          <a:bodyPr/>
          <a:lstStyle/>
          <a:p>
            <a:r>
              <a:rPr kumimoji="1" lang="zh-CN" altLang="en-US" dirty="0"/>
              <a:t>不用代理的预加载图片的函数实现</a:t>
            </a:r>
          </a:p>
        </p:txBody>
      </p:sp>
      <p:sp>
        <p:nvSpPr>
          <p:cNvPr id="3" name="标题 2"/>
          <p:cNvSpPr>
            <a:spLocks noGrp="1"/>
          </p:cNvSpPr>
          <p:nvPr>
            <p:ph type="title"/>
          </p:nvPr>
        </p:nvSpPr>
        <p:spPr/>
        <p:txBody>
          <a:bodyPr/>
          <a:lstStyle/>
          <a:p>
            <a:r>
              <a:rPr kumimoji="1" lang="zh-CN" altLang="en-US" dirty="0"/>
              <a:t>代理的意义</a:t>
            </a:r>
          </a:p>
        </p:txBody>
      </p:sp>
      <p:sp>
        <p:nvSpPr>
          <p:cNvPr id="4" name="文本框 3"/>
          <p:cNvSpPr txBox="1"/>
          <p:nvPr/>
        </p:nvSpPr>
        <p:spPr>
          <a:xfrm>
            <a:off x="3216534" y="3727549"/>
            <a:ext cx="184666" cy="369332"/>
          </a:xfrm>
          <a:prstGeom prst="rect">
            <a:avLst/>
          </a:prstGeom>
          <a:noFill/>
        </p:spPr>
        <p:txBody>
          <a:bodyPr wrap="none" rtlCol="0">
            <a:spAutoFit/>
          </a:bodyPr>
          <a:lstStyle/>
          <a:p>
            <a:endParaRPr kumimoji="1" lang="zh-CN" altLang="en-US" dirty="0"/>
          </a:p>
        </p:txBody>
      </p:sp>
      <p:pic>
        <p:nvPicPr>
          <p:cNvPr id="5" name="图片 4"/>
          <p:cNvPicPr>
            <a:picLocks noChangeAspect="1"/>
          </p:cNvPicPr>
          <p:nvPr/>
        </p:nvPicPr>
        <p:blipFill>
          <a:blip r:embed="rId2"/>
          <a:stretch>
            <a:fillRect/>
          </a:stretch>
        </p:blipFill>
        <p:spPr>
          <a:xfrm>
            <a:off x="1172808" y="2159936"/>
            <a:ext cx="6273800" cy="3670300"/>
          </a:xfrm>
          <a:prstGeom prst="rect">
            <a:avLst/>
          </a:prstGeom>
        </p:spPr>
      </p:pic>
      <p:sp>
        <p:nvSpPr>
          <p:cNvPr id="6" name="文本框 5"/>
          <p:cNvSpPr txBox="1"/>
          <p:nvPr/>
        </p:nvSpPr>
        <p:spPr>
          <a:xfrm>
            <a:off x="1172808" y="6179779"/>
            <a:ext cx="6341575" cy="400110"/>
          </a:xfrm>
          <a:prstGeom prst="rect">
            <a:avLst/>
          </a:prstGeom>
          <a:noFill/>
        </p:spPr>
        <p:txBody>
          <a:bodyPr wrap="none" rtlCol="0">
            <a:spAutoFit/>
          </a:bodyPr>
          <a:lstStyle/>
          <a:p>
            <a:r>
              <a:rPr kumimoji="1" lang="en-US" altLang="zh-CN" sz="2000" dirty="0" err="1"/>
              <a:t>MyImage.setSrc</a:t>
            </a:r>
            <a:r>
              <a:rPr kumimoji="1" lang="en-US" altLang="zh-CN" sz="2000" dirty="0"/>
              <a:t>("http://</a:t>
            </a:r>
            <a:r>
              <a:rPr kumimoji="1" lang="en-US" altLang="zh-CN" sz="2000" dirty="0" err="1" smtClean="0"/>
              <a:t>jiuye.jikexueyuan.com</a:t>
            </a:r>
            <a:r>
              <a:rPr kumimoji="1" lang="en-US" altLang="zh-CN" sz="2000" dirty="0" smtClean="0"/>
              <a:t>/</a:t>
            </a:r>
            <a:r>
              <a:rPr kumimoji="1" lang="en-US" altLang="zh-CN" sz="2000" dirty="0" err="1"/>
              <a:t>ban.jpg</a:t>
            </a:r>
            <a:r>
              <a:rPr kumimoji="1" lang="en-US" altLang="zh-CN" sz="2000" dirty="0"/>
              <a:t>");</a:t>
            </a:r>
            <a:endParaRPr kumimoji="1" lang="zh-CN" altLang="en-US" sz="2000" dirty="0"/>
          </a:p>
        </p:txBody>
      </p:sp>
    </p:spTree>
    <p:extLst>
      <p:ext uri="{BB962C8B-B14F-4D97-AF65-F5344CB8AC3E}">
        <p14:creationId xmlns:p14="http://schemas.microsoft.com/office/powerpoint/2010/main" val="319345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767134"/>
            <a:ext cx="7408333" cy="4359029"/>
          </a:xfrm>
        </p:spPr>
        <p:txBody>
          <a:bodyPr>
            <a:normAutofit fontScale="85000" lnSpcReduction="20000"/>
          </a:bodyPr>
          <a:lstStyle/>
          <a:p>
            <a:r>
              <a:rPr kumimoji="1" lang="zh-CN" altLang="en-US" dirty="0"/>
              <a:t>为了说明代理的意义，下面我们引入一个面向对象设计的原则</a:t>
            </a:r>
            <a:r>
              <a:rPr kumimoji="1" lang="en-US" altLang="zh-CN" dirty="0"/>
              <a:t>——</a:t>
            </a:r>
            <a:r>
              <a:rPr kumimoji="1" lang="zh-CN" altLang="en-US" dirty="0" smtClean="0"/>
              <a:t>单一职责原则</a:t>
            </a:r>
            <a:endParaRPr kumimoji="1" lang="en-US" altLang="zh-CN" dirty="0" smtClean="0"/>
          </a:p>
          <a:p>
            <a:endParaRPr kumimoji="1" lang="en-US" altLang="zh-CN" dirty="0" smtClean="0"/>
          </a:p>
          <a:p>
            <a:r>
              <a:rPr kumimoji="1" lang="zh-CN" altLang="en-US" dirty="0"/>
              <a:t>单一职责原则指的是</a:t>
            </a:r>
            <a:r>
              <a:rPr kumimoji="1" lang="en-US" altLang="zh-CN" dirty="0"/>
              <a:t>,</a:t>
            </a:r>
            <a:r>
              <a:rPr kumimoji="1" lang="zh-CN" altLang="en-US" dirty="0"/>
              <a:t>就一个类</a:t>
            </a:r>
            <a:r>
              <a:rPr kumimoji="1" lang="en-US" altLang="zh-CN" dirty="0"/>
              <a:t>(</a:t>
            </a:r>
            <a:r>
              <a:rPr kumimoji="1" lang="zh-CN" altLang="en-US" dirty="0"/>
              <a:t>通常也包括对象和函数等</a:t>
            </a:r>
            <a:r>
              <a:rPr kumimoji="1" lang="en-US" altLang="zh-CN" dirty="0"/>
              <a:t>)</a:t>
            </a:r>
            <a:r>
              <a:rPr kumimoji="1" lang="zh-CN" altLang="en-US" dirty="0"/>
              <a:t>而言</a:t>
            </a:r>
            <a:r>
              <a:rPr kumimoji="1" lang="en-US" altLang="zh-CN" dirty="0"/>
              <a:t>,</a:t>
            </a:r>
            <a:r>
              <a:rPr kumimoji="1" lang="zh-CN" altLang="en-US" dirty="0"/>
              <a:t>应该仅有一个引起它变 化的原因。如果一个对象承担了多项职责</a:t>
            </a:r>
            <a:r>
              <a:rPr kumimoji="1" lang="en-US" altLang="zh-CN" dirty="0"/>
              <a:t>,</a:t>
            </a:r>
            <a:r>
              <a:rPr kumimoji="1" lang="zh-CN" altLang="en-US" dirty="0"/>
              <a:t>就意味着这个对象将变得巨大</a:t>
            </a:r>
            <a:r>
              <a:rPr kumimoji="1" lang="en-US" altLang="zh-CN" dirty="0"/>
              <a:t>,</a:t>
            </a:r>
            <a:r>
              <a:rPr kumimoji="1" lang="zh-CN" altLang="en-US" dirty="0"/>
              <a:t>引起它变化的原因可 能会有多个。面向对象设计鼓励将行为分布到细粒度的对象之中</a:t>
            </a:r>
            <a:r>
              <a:rPr kumimoji="1" lang="en-US" altLang="zh-CN" dirty="0"/>
              <a:t>,</a:t>
            </a:r>
            <a:r>
              <a:rPr kumimoji="1" lang="zh-CN" altLang="en-US" dirty="0"/>
              <a:t>如果一个对象承担的职责过多</a:t>
            </a:r>
            <a:r>
              <a:rPr kumimoji="1" lang="en-US" altLang="zh-CN" dirty="0"/>
              <a:t>, </a:t>
            </a:r>
            <a:r>
              <a:rPr kumimoji="1" lang="zh-CN" altLang="en-US" dirty="0"/>
              <a:t>等于把这些职责耦合到了一起</a:t>
            </a:r>
            <a:r>
              <a:rPr kumimoji="1" lang="en-US" altLang="zh-CN" dirty="0"/>
              <a:t>,</a:t>
            </a:r>
            <a:r>
              <a:rPr kumimoji="1" lang="zh-CN" altLang="en-US" dirty="0"/>
              <a:t>这种耦合会导致脆弱和低内聚的设计。当变化发生时</a:t>
            </a:r>
            <a:r>
              <a:rPr kumimoji="1" lang="en-US" altLang="zh-CN" dirty="0"/>
              <a:t>,</a:t>
            </a:r>
            <a:r>
              <a:rPr kumimoji="1" lang="zh-CN" altLang="en-US" dirty="0"/>
              <a:t>设计可能 会遭到意外的破坏</a:t>
            </a:r>
            <a:r>
              <a:rPr kumimoji="1" lang="zh-CN" altLang="en-US" dirty="0" smtClean="0"/>
              <a:t>。</a:t>
            </a:r>
            <a:endParaRPr kumimoji="1" lang="en-US" altLang="zh-CN" dirty="0" smtClean="0"/>
          </a:p>
          <a:p>
            <a:endParaRPr kumimoji="1" lang="en-US" altLang="zh-CN" dirty="0"/>
          </a:p>
          <a:p>
            <a:r>
              <a:rPr kumimoji="1" lang="zh-CN" altLang="en-US" dirty="0"/>
              <a:t>职责被定义为“引起变化的原因”。上段代码中的 </a:t>
            </a:r>
            <a:r>
              <a:rPr kumimoji="1" lang="en-US" altLang="zh-CN" dirty="0" err="1"/>
              <a:t>MyImage</a:t>
            </a:r>
            <a:r>
              <a:rPr kumimoji="1" lang="en-US" altLang="zh-CN" dirty="0"/>
              <a:t> </a:t>
            </a:r>
            <a:r>
              <a:rPr kumimoji="1" lang="zh-CN" altLang="en-US" dirty="0"/>
              <a:t>对象除了负责给 </a:t>
            </a:r>
            <a:r>
              <a:rPr kumimoji="1" lang="en-US" altLang="zh-CN" dirty="0" err="1"/>
              <a:t>img</a:t>
            </a:r>
            <a:r>
              <a:rPr kumimoji="1" lang="en-US" altLang="zh-CN" dirty="0"/>
              <a:t> </a:t>
            </a:r>
            <a:r>
              <a:rPr kumimoji="1" lang="zh-CN" altLang="en-US" dirty="0"/>
              <a:t>节点设置 </a:t>
            </a:r>
            <a:r>
              <a:rPr kumimoji="1" lang="en-US" altLang="zh-CN" dirty="0" err="1"/>
              <a:t>src</a:t>
            </a:r>
            <a:r>
              <a:rPr kumimoji="1" lang="en-US" altLang="zh-CN" dirty="0"/>
              <a:t> </a:t>
            </a:r>
            <a:r>
              <a:rPr kumimoji="1" lang="zh-CN" altLang="en-US" dirty="0"/>
              <a:t>外</a:t>
            </a:r>
            <a:r>
              <a:rPr kumimoji="1" lang="en-US" altLang="zh-CN" dirty="0"/>
              <a:t>,</a:t>
            </a:r>
            <a:r>
              <a:rPr kumimoji="1" lang="zh-CN" altLang="en-US" dirty="0"/>
              <a:t>还要负责预加载图片。我们在处理其中一个职责时</a:t>
            </a:r>
            <a:r>
              <a:rPr kumimoji="1" lang="en-US" altLang="zh-CN" dirty="0"/>
              <a:t>,</a:t>
            </a:r>
            <a:r>
              <a:rPr kumimoji="1" lang="zh-CN" altLang="en-US" dirty="0"/>
              <a:t>有可能因为其强耦合性影响另外一个职 责的实现。</a:t>
            </a:r>
          </a:p>
        </p:txBody>
      </p:sp>
      <p:sp>
        <p:nvSpPr>
          <p:cNvPr id="3" name="标题 2"/>
          <p:cNvSpPr>
            <a:spLocks noGrp="1"/>
          </p:cNvSpPr>
          <p:nvPr>
            <p:ph type="title"/>
          </p:nvPr>
        </p:nvSpPr>
        <p:spPr/>
        <p:txBody>
          <a:bodyPr>
            <a:normAutofit/>
          </a:bodyPr>
          <a:lstStyle/>
          <a:p>
            <a:r>
              <a:rPr kumimoji="1" lang="zh-CN" altLang="en-US" dirty="0" smtClean="0"/>
              <a:t>代理的意义</a:t>
            </a:r>
            <a:r>
              <a:rPr kumimoji="1" lang="zh-CN" altLang="zh-CN" dirty="0"/>
              <a:t>——</a:t>
            </a:r>
            <a:r>
              <a:rPr kumimoji="1" lang="zh-CN" altLang="en-US" dirty="0" smtClean="0"/>
              <a:t>单一职责原则</a:t>
            </a:r>
            <a:endParaRPr kumimoji="1" lang="zh-CN" altLang="en-US" dirty="0"/>
          </a:p>
        </p:txBody>
      </p:sp>
    </p:spTree>
    <p:extLst>
      <p:ext uri="{BB962C8B-B14F-4D97-AF65-F5344CB8AC3E}">
        <p14:creationId xmlns:p14="http://schemas.microsoft.com/office/powerpoint/2010/main" val="3697540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1815</TotalTime>
  <Words>740</Words>
  <Application>Microsoft Macintosh PowerPoint</Application>
  <PresentationFormat>全屏显示(4:3)</PresentationFormat>
  <Paragraphs>148</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波形</vt:lpstr>
      <vt:lpstr>JavaScript设计模式</vt:lpstr>
      <vt:lpstr>代理模式概念</vt:lpstr>
      <vt:lpstr>代理结构</vt:lpstr>
      <vt:lpstr>其他代理模式</vt:lpstr>
      <vt:lpstr>资料</vt:lpstr>
      <vt:lpstr>代理模式的实例</vt:lpstr>
      <vt:lpstr>代理模式的实例</vt:lpstr>
      <vt:lpstr>代理的意义</vt:lpstr>
      <vt:lpstr>代理的意义——单一职责原则</vt:lpstr>
      <vt:lpstr>代理的意义</vt:lpstr>
      <vt:lpstr>代理和本体接口的一致性</vt:lpstr>
      <vt:lpstr>虚拟代理合并HTTP请求</vt:lpstr>
      <vt:lpstr>不用虚拟代理</vt:lpstr>
      <vt:lpstr>用虚拟代理合并HTTP请求</vt:lpstr>
      <vt:lpstr>PowerPoint 演示文稿</vt:lpstr>
      <vt:lpstr>缓存代理</vt:lpstr>
      <vt:lpstr>现在加入缓存代理</vt:lpstr>
      <vt:lpstr>用高阶函数动态创建代理</vt:lpstr>
      <vt:lpstr>PowerPoint 演示文稿</vt:lpstr>
      <vt:lpstr>代理模式小结</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JavaScript设计模式——适配器模式</dc:title>
  <dc:creator>zoe 王</dc:creator>
  <cp:lastModifiedBy>zoe 王</cp:lastModifiedBy>
  <cp:revision>78</cp:revision>
  <dcterms:created xsi:type="dcterms:W3CDTF">2016-01-11T06:53:17Z</dcterms:created>
  <dcterms:modified xsi:type="dcterms:W3CDTF">2016-01-28T07:59:26Z</dcterms:modified>
</cp:coreProperties>
</file>