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2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16/1/29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16/1/29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16/1/29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16/1/29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16/1/29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16/1/29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16/1/29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16/1/29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16/1/29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16/1/29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16/1/29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16/1/29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装饰者模式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634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62293" y="1591056"/>
            <a:ext cx="8669457" cy="5266944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异常发生在</a:t>
            </a:r>
            <a:r>
              <a:rPr kumimoji="1" lang="en-US" altLang="zh-CN" dirty="0"/>
              <a:t>(1) </a:t>
            </a:r>
            <a:r>
              <a:rPr kumimoji="1" lang="zh-CN" altLang="en-US" dirty="0"/>
              <a:t>处的</a:t>
            </a:r>
            <a:r>
              <a:rPr kumimoji="1" lang="en-US" altLang="zh-CN" dirty="0"/>
              <a:t>_</a:t>
            </a:r>
            <a:r>
              <a:rPr kumimoji="1" lang="en-US" altLang="zh-CN" dirty="0" err="1"/>
              <a:t>getElementById</a:t>
            </a:r>
            <a:r>
              <a:rPr kumimoji="1" lang="en-US" altLang="zh-CN" dirty="0"/>
              <a:t>( id )</a:t>
            </a:r>
            <a:r>
              <a:rPr kumimoji="1" lang="zh-CN" altLang="en-US" dirty="0"/>
              <a:t>这句代码上</a:t>
            </a:r>
            <a:r>
              <a:rPr kumimoji="1" lang="en-US" altLang="zh-CN" dirty="0"/>
              <a:t>,</a:t>
            </a:r>
            <a:r>
              <a:rPr kumimoji="1" lang="zh-CN" altLang="en-US" dirty="0"/>
              <a:t>此时</a:t>
            </a:r>
            <a:r>
              <a:rPr kumimoji="1" lang="en-US" altLang="zh-CN" dirty="0"/>
              <a:t>_</a:t>
            </a:r>
            <a:r>
              <a:rPr kumimoji="1" lang="en-US" altLang="zh-CN" dirty="0" err="1"/>
              <a:t>getElementById</a:t>
            </a:r>
            <a:r>
              <a:rPr kumimoji="1" lang="en-US" altLang="zh-CN" dirty="0"/>
              <a:t> </a:t>
            </a:r>
            <a:r>
              <a:rPr kumimoji="1" lang="zh-CN" altLang="en-US" dirty="0"/>
              <a:t>是一个全局函数</a:t>
            </a:r>
            <a:r>
              <a:rPr kumimoji="1" lang="en-US" altLang="zh-CN" dirty="0"/>
              <a:t>, </a:t>
            </a:r>
            <a:r>
              <a:rPr kumimoji="1" lang="zh-CN" altLang="en-US" dirty="0"/>
              <a:t>当调用一个全局函数时</a:t>
            </a:r>
            <a:r>
              <a:rPr kumimoji="1" lang="en-US" altLang="zh-CN" dirty="0"/>
              <a:t>,this </a:t>
            </a:r>
            <a:r>
              <a:rPr kumimoji="1" lang="zh-CN" altLang="en-US" dirty="0"/>
              <a:t>是指向 </a:t>
            </a:r>
            <a:r>
              <a:rPr kumimoji="1" lang="en-US" altLang="zh-CN" dirty="0"/>
              <a:t>window </a:t>
            </a:r>
            <a:r>
              <a:rPr kumimoji="1" lang="zh-CN" altLang="en-US" dirty="0"/>
              <a:t>的</a:t>
            </a:r>
            <a:r>
              <a:rPr kumimoji="1" lang="en-US" altLang="zh-CN" dirty="0"/>
              <a:t>,</a:t>
            </a:r>
            <a:r>
              <a:rPr kumimoji="1" lang="zh-CN" altLang="en-US" dirty="0"/>
              <a:t>而 </a:t>
            </a:r>
            <a:r>
              <a:rPr kumimoji="1" lang="en-US" altLang="zh-CN" dirty="0" err="1"/>
              <a:t>document.getElementById</a:t>
            </a:r>
            <a:r>
              <a:rPr kumimoji="1" lang="en-US" altLang="zh-CN" dirty="0"/>
              <a:t> </a:t>
            </a:r>
            <a:r>
              <a:rPr kumimoji="1" lang="zh-CN" altLang="en-US" dirty="0"/>
              <a:t>方法的内部实现需要 使用 </a:t>
            </a:r>
            <a:r>
              <a:rPr kumimoji="1" lang="en-US" altLang="zh-CN" dirty="0"/>
              <a:t>this </a:t>
            </a:r>
            <a:r>
              <a:rPr kumimoji="1" lang="zh-CN" altLang="en-US" dirty="0"/>
              <a:t>引用</a:t>
            </a:r>
            <a:r>
              <a:rPr kumimoji="1" lang="en-US" altLang="zh-CN" dirty="0"/>
              <a:t>,this </a:t>
            </a:r>
            <a:r>
              <a:rPr kumimoji="1" lang="zh-CN" altLang="en-US" dirty="0"/>
              <a:t>在这个方法内预期是指向 </a:t>
            </a:r>
            <a:r>
              <a:rPr kumimoji="1" lang="en-US" altLang="zh-CN" dirty="0"/>
              <a:t>document,</a:t>
            </a:r>
            <a:r>
              <a:rPr kumimoji="1" lang="zh-CN" altLang="en-US" dirty="0"/>
              <a:t>而不是 </a:t>
            </a:r>
            <a:r>
              <a:rPr kumimoji="1" lang="en-US" altLang="zh-CN" dirty="0"/>
              <a:t>window, </a:t>
            </a:r>
            <a:r>
              <a:rPr kumimoji="1" lang="zh-CN" altLang="en-US" dirty="0"/>
              <a:t>这是错误发生的原因</a:t>
            </a:r>
            <a:r>
              <a:rPr kumimoji="1" lang="en-US" altLang="zh-CN" dirty="0"/>
              <a:t>, </a:t>
            </a:r>
            <a:r>
              <a:rPr kumimoji="1" lang="zh-CN" altLang="en-US" dirty="0"/>
              <a:t>所以使用现在的方式给函数增加功能并不保险。</a:t>
            </a:r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_</a:t>
            </a:r>
            <a:r>
              <a:rPr kumimoji="1" lang="en-US" altLang="zh-CN" dirty="0" err="1"/>
              <a:t>getElementById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document.getElementById</a:t>
            </a:r>
            <a:r>
              <a:rPr kumimoji="1" lang="en-US" altLang="zh-CN" dirty="0"/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document.getElementById</a:t>
            </a:r>
            <a:r>
              <a:rPr kumimoji="1" lang="en-US" altLang="zh-CN" dirty="0"/>
              <a:t> = function(){ </a:t>
            </a:r>
          </a:p>
          <a:p>
            <a:r>
              <a:rPr kumimoji="1" lang="en-US" altLang="zh-CN" dirty="0"/>
              <a:t>		alert (1);</a:t>
            </a:r>
          </a:p>
          <a:p>
            <a:r>
              <a:rPr kumimoji="1" lang="en-US" altLang="zh-CN" dirty="0"/>
              <a:t>		return _</a:t>
            </a:r>
            <a:r>
              <a:rPr kumimoji="1" lang="en-US" altLang="zh-CN" dirty="0" err="1"/>
              <a:t>getElementById.apply</a:t>
            </a:r>
            <a:r>
              <a:rPr kumimoji="1" lang="en-US" altLang="zh-CN" dirty="0"/>
              <a:t>( document, arguments ); </a:t>
            </a:r>
          </a:p>
          <a:p>
            <a:r>
              <a:rPr kumimoji="1" lang="en-US" altLang="zh-CN" dirty="0"/>
              <a:t>	}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button = </a:t>
            </a:r>
            <a:r>
              <a:rPr kumimoji="1" lang="en-US" altLang="zh-CN" dirty="0" err="1"/>
              <a:t>document.getElementById</a:t>
            </a:r>
            <a:r>
              <a:rPr kumimoji="1" lang="en-US" altLang="zh-CN" dirty="0"/>
              <a:t>( 'button' )</a:t>
            </a:r>
            <a:r>
              <a:rPr kumimoji="1" lang="en-US" altLang="zh-CN" dirty="0" smtClean="0"/>
              <a:t>;</a:t>
            </a:r>
          </a:p>
          <a:p>
            <a:r>
              <a:rPr kumimoji="1" lang="zh-CN" altLang="en-US" dirty="0"/>
              <a:t>但这样做显然很不方便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劫持原因、解决方法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086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48488" y="1711910"/>
            <a:ext cx="8655651" cy="4928649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1800" dirty="0"/>
              <a:t>首先给出 </a:t>
            </a:r>
            <a:r>
              <a:rPr kumimoji="1" lang="en-US" altLang="zh-CN" sz="1800" dirty="0" err="1"/>
              <a:t>Function.prototype.before</a:t>
            </a:r>
            <a:r>
              <a:rPr kumimoji="1" lang="en-US" altLang="zh-CN" sz="1800" dirty="0"/>
              <a:t> </a:t>
            </a:r>
            <a:r>
              <a:rPr kumimoji="1" lang="zh-CN" altLang="en-US" sz="1800" dirty="0"/>
              <a:t>方法和 </a:t>
            </a:r>
            <a:r>
              <a:rPr kumimoji="1" lang="en-US" altLang="zh-CN" sz="1800" dirty="0" err="1"/>
              <a:t>Function.prototype.after</a:t>
            </a:r>
            <a:r>
              <a:rPr kumimoji="1" lang="en-US" altLang="zh-CN" sz="1800" dirty="0"/>
              <a:t> </a:t>
            </a:r>
            <a:r>
              <a:rPr kumimoji="1" lang="zh-CN" altLang="en-US" sz="1800" dirty="0"/>
              <a:t>方法</a:t>
            </a:r>
            <a:r>
              <a:rPr kumimoji="1" lang="en-US" altLang="zh-CN" sz="1800" dirty="0" smtClean="0"/>
              <a:t>:</a:t>
            </a:r>
          </a:p>
          <a:p>
            <a:r>
              <a:rPr kumimoji="1" lang="en-US" altLang="zh-CN" sz="1800" dirty="0" err="1"/>
              <a:t>Function.prototype.before</a:t>
            </a:r>
            <a:r>
              <a:rPr kumimoji="1" lang="en-US" altLang="zh-CN" sz="1800" dirty="0"/>
              <a:t> = function( </a:t>
            </a:r>
            <a:r>
              <a:rPr kumimoji="1" lang="en-US" altLang="zh-CN" sz="1800" dirty="0" err="1"/>
              <a:t>beforefn</a:t>
            </a:r>
            <a:r>
              <a:rPr kumimoji="1" lang="en-US" altLang="zh-CN" sz="1800" dirty="0"/>
              <a:t> ){</a:t>
            </a:r>
          </a:p>
          <a:p>
            <a:pPr lvl="1"/>
            <a:r>
              <a:rPr kumimoji="1" lang="en-US" altLang="zh-CN" sz="1600" dirty="0"/>
              <a:t>		</a:t>
            </a:r>
            <a:r>
              <a:rPr kumimoji="1" lang="en-US" altLang="zh-CN" sz="1600" dirty="0" err="1" smtClean="0"/>
              <a:t>var</a:t>
            </a:r>
            <a:r>
              <a:rPr kumimoji="1" lang="en-US" altLang="zh-CN" sz="1600" dirty="0" smtClean="0"/>
              <a:t> </a:t>
            </a:r>
            <a:r>
              <a:rPr kumimoji="1" lang="en-US" altLang="zh-CN" sz="1600" dirty="0"/>
              <a:t>_self = this; // </a:t>
            </a:r>
            <a:r>
              <a:rPr kumimoji="1" lang="zh-CN" altLang="en-US" sz="1600" dirty="0"/>
              <a:t>保存原函数的引用</a:t>
            </a:r>
          </a:p>
          <a:p>
            <a:pPr lvl="1"/>
            <a:r>
              <a:rPr kumimoji="1" lang="zh-CN" altLang="en-US" sz="1600" dirty="0"/>
              <a:t>		</a:t>
            </a:r>
            <a:r>
              <a:rPr kumimoji="1" lang="en-US" altLang="zh-CN" sz="1600" dirty="0" smtClean="0"/>
              <a:t>return </a:t>
            </a:r>
            <a:r>
              <a:rPr kumimoji="1" lang="en-US" altLang="zh-CN" sz="1600" dirty="0"/>
              <a:t>function(){ // </a:t>
            </a:r>
            <a:r>
              <a:rPr kumimoji="1" lang="zh-CN" altLang="en-US" sz="1600" dirty="0"/>
              <a:t>返回包含了原函数和新函数的</a:t>
            </a:r>
            <a:r>
              <a:rPr kumimoji="1" lang="en-US" altLang="zh-CN" sz="1600" dirty="0"/>
              <a:t>"</a:t>
            </a:r>
            <a:r>
              <a:rPr kumimoji="1" lang="zh-CN" altLang="en-US" sz="1600" dirty="0"/>
              <a:t>代理</a:t>
            </a:r>
            <a:r>
              <a:rPr kumimoji="1" lang="en-US" altLang="zh-CN" sz="1600" dirty="0"/>
              <a:t>"</a:t>
            </a:r>
            <a:r>
              <a:rPr kumimoji="1" lang="zh-CN" altLang="en-US" sz="1600" dirty="0"/>
              <a:t>函数</a:t>
            </a:r>
          </a:p>
          <a:p>
            <a:pPr lvl="1"/>
            <a:r>
              <a:rPr kumimoji="1" lang="zh-CN" altLang="en-US" sz="1600" dirty="0"/>
              <a:t>			</a:t>
            </a:r>
            <a:r>
              <a:rPr kumimoji="1" lang="en-US" altLang="zh-CN" sz="1600" dirty="0" err="1" smtClean="0"/>
              <a:t>beforefn.apply</a:t>
            </a:r>
            <a:r>
              <a:rPr kumimoji="1" lang="en-US" altLang="zh-CN" sz="1600" dirty="0"/>
              <a:t>( this, arguments ); // </a:t>
            </a:r>
            <a:r>
              <a:rPr kumimoji="1" lang="zh-CN" altLang="en-US" sz="1600" dirty="0"/>
              <a:t>执行新函数</a:t>
            </a:r>
            <a:r>
              <a:rPr kumimoji="1" lang="en-US" altLang="zh-CN" sz="1600" dirty="0"/>
              <a:t>,</a:t>
            </a:r>
            <a:r>
              <a:rPr kumimoji="1" lang="zh-CN" altLang="en-US" sz="1600" dirty="0"/>
              <a:t>且保证 </a:t>
            </a:r>
            <a:r>
              <a:rPr kumimoji="1" lang="en-US" altLang="zh-CN" sz="1600" dirty="0"/>
              <a:t>this </a:t>
            </a:r>
            <a:r>
              <a:rPr kumimoji="1" lang="zh-CN" altLang="en-US" sz="1600" dirty="0"/>
              <a:t>不被劫持</a:t>
            </a:r>
            <a:r>
              <a:rPr kumimoji="1" lang="en-US" altLang="zh-CN" sz="1600" dirty="0"/>
              <a:t>,</a:t>
            </a:r>
            <a:r>
              <a:rPr kumimoji="1" lang="zh-CN" altLang="en-US" sz="1600" dirty="0"/>
              <a:t>新函数接受的参数 </a:t>
            </a:r>
            <a:r>
              <a:rPr kumimoji="1" lang="en-US" altLang="zh-CN" sz="1600" dirty="0"/>
              <a:t>// </a:t>
            </a:r>
            <a:r>
              <a:rPr kumimoji="1" lang="zh-CN" altLang="en-US" sz="1600" dirty="0"/>
              <a:t>也会被原封不动地传入原函数</a:t>
            </a:r>
            <a:r>
              <a:rPr kumimoji="1" lang="en-US" altLang="zh-CN" sz="1600" dirty="0"/>
              <a:t>,</a:t>
            </a:r>
            <a:r>
              <a:rPr kumimoji="1" lang="zh-CN" altLang="en-US" sz="1600" dirty="0"/>
              <a:t>新函数在原函数之前执行</a:t>
            </a:r>
          </a:p>
          <a:p>
            <a:pPr lvl="1"/>
            <a:r>
              <a:rPr kumimoji="1" lang="zh-CN" altLang="en-US" sz="1600" dirty="0"/>
              <a:t>			</a:t>
            </a:r>
            <a:r>
              <a:rPr kumimoji="1" lang="en-US" altLang="zh-CN" sz="1600" dirty="0" smtClean="0"/>
              <a:t>return </a:t>
            </a:r>
            <a:r>
              <a:rPr kumimoji="1" lang="en-US" altLang="zh-CN" sz="1600" dirty="0"/>
              <a:t>_</a:t>
            </a:r>
            <a:r>
              <a:rPr kumimoji="1" lang="en-US" altLang="zh-CN" sz="1600" dirty="0" err="1"/>
              <a:t>self.apply</a:t>
            </a:r>
            <a:r>
              <a:rPr kumimoji="1" lang="en-US" altLang="zh-CN" sz="1600" dirty="0"/>
              <a:t>( this, arguments ); // </a:t>
            </a:r>
            <a:r>
              <a:rPr kumimoji="1" lang="zh-CN" altLang="en-US" sz="1600" dirty="0"/>
              <a:t>执行原函数并返回原函数的执行结果</a:t>
            </a:r>
            <a:r>
              <a:rPr kumimoji="1" lang="en-US" altLang="zh-CN" sz="1600" dirty="0"/>
              <a:t>, 2 // </a:t>
            </a:r>
            <a:r>
              <a:rPr kumimoji="1" lang="zh-CN" altLang="en-US" sz="1600" dirty="0"/>
              <a:t>并且保证 </a:t>
            </a:r>
            <a:r>
              <a:rPr kumimoji="1" lang="en-US" altLang="zh-CN" sz="1600" dirty="0"/>
              <a:t>this </a:t>
            </a:r>
            <a:r>
              <a:rPr kumimoji="1" lang="zh-CN" altLang="en-US" sz="1600" dirty="0"/>
              <a:t>不被劫持</a:t>
            </a:r>
          </a:p>
          <a:p>
            <a:pPr lvl="1"/>
            <a:r>
              <a:rPr kumimoji="1" lang="zh-CN" altLang="en-US" sz="1600" dirty="0"/>
              <a:t>		</a:t>
            </a:r>
            <a:r>
              <a:rPr kumimoji="1" lang="en-US" altLang="zh-CN" sz="1600" dirty="0" smtClean="0"/>
              <a:t>} </a:t>
            </a:r>
            <a:endParaRPr kumimoji="1" lang="en-US" altLang="zh-CN" sz="1600" dirty="0"/>
          </a:p>
          <a:p>
            <a:pPr lvl="1"/>
            <a:r>
              <a:rPr kumimoji="1" lang="en-US" altLang="zh-CN" sz="1600" dirty="0"/>
              <a:t>	</a:t>
            </a:r>
            <a:r>
              <a:rPr kumimoji="1" lang="en-US" altLang="zh-CN" sz="1600" dirty="0" smtClean="0"/>
              <a:t>}</a:t>
            </a:r>
            <a:endParaRPr kumimoji="1" lang="en-US" altLang="zh-CN" sz="1600" dirty="0"/>
          </a:p>
          <a:p>
            <a:pPr lvl="1"/>
            <a:endParaRPr kumimoji="1" lang="en-US" altLang="zh-CN" sz="1600" dirty="0"/>
          </a:p>
          <a:p>
            <a:pPr lvl="1"/>
            <a:r>
              <a:rPr kumimoji="1" lang="en-US" altLang="zh-CN" sz="1600" dirty="0"/>
              <a:t>	</a:t>
            </a:r>
            <a:r>
              <a:rPr kumimoji="1" lang="en-US" altLang="zh-CN" sz="1600" dirty="0" err="1" smtClean="0"/>
              <a:t>Function.prototype.after</a:t>
            </a:r>
            <a:r>
              <a:rPr kumimoji="1" lang="en-US" altLang="zh-CN" sz="1600" dirty="0" smtClean="0"/>
              <a:t> </a:t>
            </a:r>
            <a:r>
              <a:rPr kumimoji="1" lang="en-US" altLang="zh-CN" sz="1600" dirty="0"/>
              <a:t>= function( </a:t>
            </a:r>
            <a:r>
              <a:rPr kumimoji="1" lang="en-US" altLang="zh-CN" sz="1600" dirty="0" err="1"/>
              <a:t>afterfn</a:t>
            </a:r>
            <a:r>
              <a:rPr kumimoji="1" lang="en-US" altLang="zh-CN" sz="1600" dirty="0"/>
              <a:t> ){ </a:t>
            </a:r>
          </a:p>
          <a:p>
            <a:pPr lvl="1"/>
            <a:r>
              <a:rPr kumimoji="1" lang="en-US" altLang="zh-CN" sz="1600" dirty="0"/>
              <a:t>		</a:t>
            </a:r>
            <a:r>
              <a:rPr kumimoji="1" lang="en-US" altLang="zh-CN" sz="1600" dirty="0" err="1" smtClean="0"/>
              <a:t>var</a:t>
            </a:r>
            <a:r>
              <a:rPr kumimoji="1" lang="en-US" altLang="zh-CN" sz="1600" dirty="0" smtClean="0"/>
              <a:t> </a:t>
            </a:r>
            <a:r>
              <a:rPr kumimoji="1" lang="en-US" altLang="zh-CN" sz="1600" dirty="0"/>
              <a:t>_self = this;</a:t>
            </a:r>
          </a:p>
          <a:p>
            <a:pPr lvl="1"/>
            <a:r>
              <a:rPr kumimoji="1" lang="en-US" altLang="zh-CN" sz="1600" dirty="0"/>
              <a:t>		</a:t>
            </a:r>
            <a:r>
              <a:rPr kumimoji="1" lang="en-US" altLang="zh-CN" sz="1600" dirty="0" smtClean="0"/>
              <a:t>return </a:t>
            </a:r>
            <a:r>
              <a:rPr kumimoji="1" lang="en-US" altLang="zh-CN" sz="1600" dirty="0"/>
              <a:t>function(){</a:t>
            </a:r>
          </a:p>
          <a:p>
            <a:pPr lvl="1"/>
            <a:r>
              <a:rPr kumimoji="1" lang="en-US" altLang="zh-CN" sz="1600" dirty="0"/>
              <a:t>			</a:t>
            </a:r>
            <a:r>
              <a:rPr kumimoji="1" lang="en-US" altLang="zh-CN" sz="1600" dirty="0" err="1" smtClean="0"/>
              <a:t>var</a:t>
            </a:r>
            <a:r>
              <a:rPr kumimoji="1" lang="en-US" altLang="zh-CN" sz="1600" dirty="0" smtClean="0"/>
              <a:t> </a:t>
            </a:r>
            <a:r>
              <a:rPr kumimoji="1" lang="en-US" altLang="zh-CN" sz="1600" dirty="0"/>
              <a:t>ret = _</a:t>
            </a:r>
            <a:r>
              <a:rPr kumimoji="1" lang="en-US" altLang="zh-CN" sz="1600" dirty="0" err="1"/>
              <a:t>self.apply</a:t>
            </a:r>
            <a:r>
              <a:rPr kumimoji="1" lang="en-US" altLang="zh-CN" sz="1600" dirty="0"/>
              <a:t>( this, arguments ); </a:t>
            </a:r>
          </a:p>
          <a:p>
            <a:pPr lvl="1"/>
            <a:r>
              <a:rPr kumimoji="1" lang="en-US" altLang="zh-CN" sz="1600" dirty="0"/>
              <a:t>			</a:t>
            </a:r>
            <a:r>
              <a:rPr kumimoji="1" lang="en-US" altLang="zh-CN" sz="1600" dirty="0" err="1" smtClean="0"/>
              <a:t>afterfn.apply</a:t>
            </a:r>
            <a:r>
              <a:rPr kumimoji="1" lang="en-US" altLang="zh-CN" sz="1600" dirty="0"/>
              <a:t>( this, arguments );</a:t>
            </a:r>
          </a:p>
          <a:p>
            <a:pPr lvl="1"/>
            <a:r>
              <a:rPr kumimoji="1" lang="en-US" altLang="zh-CN" sz="1600" dirty="0"/>
              <a:t>			</a:t>
            </a:r>
            <a:r>
              <a:rPr kumimoji="1" lang="en-US" altLang="zh-CN" sz="1600" dirty="0" smtClean="0"/>
              <a:t>return </a:t>
            </a:r>
            <a:r>
              <a:rPr kumimoji="1" lang="en-US" altLang="zh-CN" sz="1600" dirty="0"/>
              <a:t>ret;</a:t>
            </a:r>
          </a:p>
          <a:p>
            <a:pPr lvl="1"/>
            <a:r>
              <a:rPr kumimoji="1" lang="en-US" altLang="zh-CN" sz="1600" dirty="0"/>
              <a:t>		</a:t>
            </a:r>
            <a:r>
              <a:rPr kumimoji="1" lang="en-US" altLang="zh-CN" sz="1600" dirty="0" smtClean="0"/>
              <a:t>} </a:t>
            </a:r>
            <a:endParaRPr kumimoji="1" lang="en-US" altLang="zh-CN" sz="1600" dirty="0"/>
          </a:p>
          <a:p>
            <a:pPr lvl="1"/>
            <a:r>
              <a:rPr kumimoji="1" lang="en-US" altLang="zh-CN" sz="1600" dirty="0"/>
              <a:t>	</a:t>
            </a:r>
            <a:r>
              <a:rPr kumimoji="1" lang="en-US" altLang="zh-CN" sz="1600" dirty="0" smtClean="0"/>
              <a:t>}</a:t>
            </a:r>
            <a:r>
              <a:rPr kumimoji="1" lang="en-US" altLang="zh-CN" sz="1600" dirty="0"/>
              <a:t>;</a:t>
            </a:r>
            <a:endParaRPr kumimoji="1"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</a:t>
            </a:r>
            <a:r>
              <a:rPr kumimoji="1" lang="en-US" altLang="zh-CN" dirty="0"/>
              <a:t>AOP</a:t>
            </a:r>
            <a:r>
              <a:rPr kumimoji="1" lang="zh-CN" altLang="en-US" dirty="0"/>
              <a:t>装饰函数</a:t>
            </a:r>
          </a:p>
        </p:txBody>
      </p:sp>
    </p:spTree>
    <p:extLst>
      <p:ext uri="{BB962C8B-B14F-4D97-AF65-F5344CB8AC3E}">
        <p14:creationId xmlns:p14="http://schemas.microsoft.com/office/powerpoint/2010/main" val="19151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591056"/>
            <a:ext cx="7408333" cy="4980475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000" dirty="0" err="1"/>
              <a:t>Function.prototype.before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接受一个函数当作参数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这个函数即为新添加的函数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它装载了 新添加的功能代码</a:t>
            </a:r>
            <a:r>
              <a:rPr kumimoji="1" lang="zh-CN" altLang="en-US" sz="2000" dirty="0" smtClean="0"/>
              <a:t>。</a:t>
            </a:r>
            <a:endParaRPr kumimoji="1" lang="en-US" altLang="zh-CN" sz="2000" dirty="0" smtClean="0"/>
          </a:p>
          <a:p>
            <a:endParaRPr kumimoji="1" lang="en-US" altLang="zh-CN" sz="2000" dirty="0" smtClean="0"/>
          </a:p>
          <a:p>
            <a:r>
              <a:rPr kumimoji="1" lang="zh-CN" altLang="en-US" sz="2000" dirty="0"/>
              <a:t>接下来把当前的 </a:t>
            </a:r>
            <a:r>
              <a:rPr kumimoji="1" lang="en-US" altLang="zh-CN" sz="2000" dirty="0"/>
              <a:t>this </a:t>
            </a:r>
            <a:r>
              <a:rPr kumimoji="1" lang="zh-CN" altLang="en-US" sz="2000" dirty="0"/>
              <a:t>保存起来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这个 </a:t>
            </a:r>
            <a:r>
              <a:rPr kumimoji="1" lang="en-US" altLang="zh-CN" sz="2000" dirty="0"/>
              <a:t>this </a:t>
            </a:r>
            <a:r>
              <a:rPr kumimoji="1" lang="zh-CN" altLang="en-US" sz="2000" dirty="0"/>
              <a:t>指向原函数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然后返回一个“代理”函数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这个“代理”函数只是结构上像代理而已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并不承担代理的职责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比如控制对象的访问等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。它的工作 是把请求分别转发给新添加的函数和原函数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且负责保证它们的执行顺序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让新添加的函数在原函数之前执行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前置装饰</a:t>
            </a:r>
            <a:r>
              <a:rPr kumimoji="1" lang="en-US" altLang="zh-CN" sz="2000" dirty="0"/>
              <a:t>),</a:t>
            </a:r>
            <a:r>
              <a:rPr kumimoji="1" lang="zh-CN" altLang="en-US" sz="2000" dirty="0"/>
              <a:t>这样就实现了动态装饰的效果</a:t>
            </a:r>
            <a:r>
              <a:rPr kumimoji="1" lang="zh-CN" altLang="en-US" sz="2000" dirty="0" smtClean="0"/>
              <a:t>。</a:t>
            </a:r>
            <a:endParaRPr kumimoji="1" lang="en-US" altLang="zh-CN" sz="2000" dirty="0" smtClean="0"/>
          </a:p>
          <a:p>
            <a:endParaRPr kumimoji="1" lang="en-US" altLang="zh-CN" sz="2000" dirty="0" smtClean="0"/>
          </a:p>
          <a:p>
            <a:r>
              <a:rPr kumimoji="1" lang="zh-CN" altLang="en-US" sz="2000" dirty="0"/>
              <a:t>我们注意到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通过 </a:t>
            </a:r>
            <a:r>
              <a:rPr kumimoji="1" lang="en-US" altLang="zh-CN" sz="2000" dirty="0" err="1"/>
              <a:t>Function.prototype.apply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来动态传入正确的 </a:t>
            </a:r>
            <a:r>
              <a:rPr kumimoji="1" lang="en-US" altLang="zh-CN" sz="2000" dirty="0"/>
              <a:t>this,</a:t>
            </a:r>
            <a:r>
              <a:rPr kumimoji="1" lang="zh-CN" altLang="en-US" sz="2000" dirty="0"/>
              <a:t>保证了函数在被装饰之后</a:t>
            </a:r>
            <a:r>
              <a:rPr kumimoji="1" lang="en-US" altLang="zh-CN" sz="2000" dirty="0"/>
              <a:t>,this </a:t>
            </a:r>
            <a:r>
              <a:rPr kumimoji="1" lang="zh-CN" altLang="en-US" sz="2000" dirty="0"/>
              <a:t>不会被劫持</a:t>
            </a:r>
            <a:r>
              <a:rPr kumimoji="1" lang="zh-CN" altLang="en-US" sz="2000" dirty="0" smtClean="0"/>
              <a:t>。</a:t>
            </a:r>
            <a:endParaRPr kumimoji="1" lang="en-US" altLang="zh-CN" sz="2000" dirty="0" smtClean="0"/>
          </a:p>
          <a:p>
            <a:endParaRPr kumimoji="1" lang="en-US" altLang="zh-CN" sz="2000" dirty="0" smtClean="0"/>
          </a:p>
          <a:p>
            <a:r>
              <a:rPr kumimoji="1" lang="en-US" altLang="zh-CN" sz="2000" dirty="0" err="1"/>
              <a:t>Function.prototype.after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的原理跟 </a:t>
            </a:r>
            <a:r>
              <a:rPr kumimoji="1" lang="en-US" altLang="zh-CN" sz="2000" dirty="0" err="1"/>
              <a:t>Function.prototype.before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一模一样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唯一不同的地方在于让新添加的函数在原函数执行之后再执行。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AOP</a:t>
            </a:r>
            <a:r>
              <a:rPr kumimoji="1" lang="zh-CN" altLang="en-US" dirty="0" smtClean="0"/>
              <a:t>装饰函数</a:t>
            </a:r>
            <a:r>
              <a:rPr kumimoji="1" lang="zh-CN" altLang="en-US" dirty="0" smtClean="0"/>
              <a:t>说明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773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34683" y="1698106"/>
            <a:ext cx="8669457" cy="4762979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CN" dirty="0" err="1"/>
              <a:t>Function.prototype.before</a:t>
            </a:r>
            <a:r>
              <a:rPr kumimoji="1" lang="en-US" altLang="zh-CN" dirty="0"/>
              <a:t> = function( </a:t>
            </a:r>
            <a:r>
              <a:rPr kumimoji="1" lang="en-US" altLang="zh-CN" dirty="0" err="1"/>
              <a:t>beforefn</a:t>
            </a:r>
            <a:r>
              <a:rPr kumimoji="1" lang="en-US" altLang="zh-CN" dirty="0"/>
              <a:t> ){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_self = this; 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smtClean="0"/>
              <a:t>return </a:t>
            </a:r>
            <a:r>
              <a:rPr kumimoji="1" lang="en-US" altLang="zh-CN" dirty="0"/>
              <a:t>function(){</a:t>
            </a:r>
          </a:p>
          <a:p>
            <a:r>
              <a:rPr kumimoji="1" lang="en-US" altLang="zh-CN" dirty="0"/>
              <a:t>			</a:t>
            </a:r>
            <a:r>
              <a:rPr kumimoji="1" lang="en-US" altLang="zh-CN" dirty="0" err="1" smtClean="0"/>
              <a:t>beforefn.apply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this,arguments</a:t>
            </a:r>
            <a:r>
              <a:rPr kumimoji="1" lang="en-US" altLang="zh-CN" dirty="0"/>
              <a:t>); </a:t>
            </a:r>
          </a:p>
          <a:p>
            <a:r>
              <a:rPr kumimoji="1" lang="en-US" altLang="zh-CN" dirty="0"/>
              <a:t>			</a:t>
            </a:r>
            <a:r>
              <a:rPr kumimoji="1" lang="en-US" altLang="zh-CN" dirty="0" smtClean="0"/>
              <a:t>return </a:t>
            </a:r>
            <a:r>
              <a:rPr kumimoji="1" lang="en-US" altLang="zh-CN" dirty="0"/>
              <a:t>_</a:t>
            </a:r>
            <a:r>
              <a:rPr kumimoji="1" lang="en-US" altLang="zh-CN" dirty="0" err="1"/>
              <a:t>self.apply</a:t>
            </a:r>
            <a:r>
              <a:rPr kumimoji="1" lang="en-US" altLang="zh-CN" dirty="0"/>
              <a:t>( this, arguments ); 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document.getElementById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document.getElementById.before</a:t>
            </a:r>
            <a:r>
              <a:rPr kumimoji="1" lang="en-US" altLang="zh-CN" dirty="0"/>
              <a:t>(function(){ 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smtClean="0"/>
              <a:t>alert </a:t>
            </a:r>
            <a:r>
              <a:rPr kumimoji="1" lang="en-US" altLang="zh-CN" dirty="0"/>
              <a:t>('before');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}</a:t>
            </a:r>
            <a:r>
              <a:rPr kumimoji="1" lang="en-US" altLang="zh-CN" dirty="0"/>
              <a:t>);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button = </a:t>
            </a:r>
            <a:r>
              <a:rPr kumimoji="1" lang="en-US" altLang="zh-CN" dirty="0" err="1"/>
              <a:t>document.getElementById</a:t>
            </a:r>
            <a:r>
              <a:rPr kumimoji="1" lang="en-US" altLang="zh-CN" dirty="0"/>
              <a:t>( 'doc2' );</a:t>
            </a:r>
          </a:p>
          <a:p>
            <a:r>
              <a:rPr kumimoji="1" lang="en-US" altLang="zh-CN" dirty="0"/>
              <a:t>		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 </a:t>
            </a:r>
            <a:r>
              <a:rPr kumimoji="1" lang="en-US" altLang="zh-CN" dirty="0" err="1"/>
              <a:t>Function.prototype.before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169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48488" y="1698106"/>
            <a:ext cx="8669457" cy="4693950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再回到 </a:t>
            </a:r>
            <a:r>
              <a:rPr kumimoji="1" lang="en-US" altLang="zh-CN" dirty="0" err="1"/>
              <a:t>window.onload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的例子</a:t>
            </a:r>
            <a:r>
              <a:rPr kumimoji="1" lang="en-US" altLang="zh-CN" dirty="0"/>
              <a:t>,</a:t>
            </a:r>
            <a:r>
              <a:rPr kumimoji="1" lang="zh-CN" altLang="en-US" dirty="0"/>
              <a:t>看看用 </a:t>
            </a:r>
            <a:r>
              <a:rPr kumimoji="1" lang="en-US" altLang="zh-CN" dirty="0" err="1"/>
              <a:t>Function.prototype.before</a:t>
            </a:r>
            <a:r>
              <a:rPr kumimoji="1" lang="en-US" altLang="zh-CN" dirty="0"/>
              <a:t> </a:t>
            </a:r>
            <a:r>
              <a:rPr kumimoji="1" lang="zh-CN" altLang="en-US" dirty="0"/>
              <a:t>来增加新的 </a:t>
            </a:r>
            <a:r>
              <a:rPr kumimoji="1" lang="en-US" altLang="zh-CN" dirty="0" err="1"/>
              <a:t>window.onload</a:t>
            </a:r>
            <a:r>
              <a:rPr kumimoji="1" lang="en-US" altLang="zh-CN" dirty="0"/>
              <a:t> </a:t>
            </a:r>
            <a:r>
              <a:rPr kumimoji="1" lang="zh-CN" altLang="en-US" dirty="0"/>
              <a:t>事件是多么简单</a:t>
            </a:r>
            <a:r>
              <a:rPr kumimoji="1" lang="en-US" altLang="zh-CN" dirty="0" smtClean="0"/>
              <a:t>:</a:t>
            </a:r>
          </a:p>
          <a:p>
            <a:r>
              <a:rPr kumimoji="1" lang="en-US" altLang="zh-CN" dirty="0" err="1"/>
              <a:t>window.onload</a:t>
            </a:r>
            <a:r>
              <a:rPr kumimoji="1" lang="en-US" altLang="zh-CN" dirty="0"/>
              <a:t> = function(){ 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smtClean="0"/>
              <a:t>alert </a:t>
            </a:r>
            <a:r>
              <a:rPr kumimoji="1" lang="en-US" altLang="zh-CN" dirty="0"/>
              <a:t>('AOP1');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window.onload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( </a:t>
            </a:r>
            <a:r>
              <a:rPr kumimoji="1" lang="en-US" altLang="zh-CN" dirty="0" err="1"/>
              <a:t>window.onload</a:t>
            </a:r>
            <a:r>
              <a:rPr kumimoji="1" lang="en-US" altLang="zh-CN" dirty="0"/>
              <a:t> || function(){} ).after(function(){ 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smtClean="0"/>
              <a:t>alert </a:t>
            </a:r>
            <a:r>
              <a:rPr kumimoji="1" lang="en-US" altLang="zh-CN" dirty="0"/>
              <a:t>('AOP2');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}</a:t>
            </a:r>
            <a:r>
              <a:rPr kumimoji="1" lang="en-US" altLang="zh-CN" dirty="0"/>
              <a:t>).after(function(){ 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smtClean="0"/>
              <a:t>alert </a:t>
            </a:r>
            <a:r>
              <a:rPr kumimoji="1" lang="en-US" altLang="zh-CN" dirty="0"/>
              <a:t>('AOP3');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}</a:t>
            </a:r>
            <a:r>
              <a:rPr kumimoji="1" lang="en-US" altLang="zh-CN" dirty="0"/>
              <a:t>).after(function(){ 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smtClean="0"/>
              <a:t>alert </a:t>
            </a:r>
            <a:r>
              <a:rPr kumimoji="1" lang="en-US" altLang="zh-CN" dirty="0"/>
              <a:t>('AOP4');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}</a:t>
            </a:r>
            <a:r>
              <a:rPr kumimoji="1" lang="en-US" altLang="zh-CN" dirty="0"/>
              <a:t>);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应用</a:t>
            </a:r>
            <a:r>
              <a:rPr kumimoji="1" lang="en-US" altLang="zh-CN" dirty="0" smtClean="0"/>
              <a:t>AOP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937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698106"/>
            <a:ext cx="7408333" cy="5025288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值得提到的是</a:t>
            </a:r>
            <a:r>
              <a:rPr kumimoji="1" lang="en-US" altLang="zh-CN" dirty="0"/>
              <a:t>,</a:t>
            </a:r>
            <a:r>
              <a:rPr kumimoji="1" lang="zh-CN" altLang="en-US" dirty="0"/>
              <a:t>上面的 </a:t>
            </a:r>
            <a:r>
              <a:rPr kumimoji="1" lang="en-US" altLang="zh-CN" dirty="0"/>
              <a:t>AOP </a:t>
            </a:r>
            <a:r>
              <a:rPr kumimoji="1" lang="zh-CN" altLang="en-US" dirty="0"/>
              <a:t>实现是在 </a:t>
            </a:r>
            <a:r>
              <a:rPr kumimoji="1" lang="en-US" altLang="zh-CN" dirty="0" err="1"/>
              <a:t>Function.prototype</a:t>
            </a:r>
            <a:r>
              <a:rPr kumimoji="1" lang="en-US" altLang="zh-CN" dirty="0"/>
              <a:t> </a:t>
            </a:r>
            <a:r>
              <a:rPr kumimoji="1" lang="zh-CN" altLang="en-US" dirty="0"/>
              <a:t>上添加 </a:t>
            </a:r>
            <a:r>
              <a:rPr kumimoji="1" lang="en-US" altLang="zh-CN" dirty="0"/>
              <a:t>before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after </a:t>
            </a:r>
            <a:r>
              <a:rPr kumimoji="1" lang="zh-CN" altLang="en-US" dirty="0"/>
              <a:t>方法</a:t>
            </a:r>
            <a:r>
              <a:rPr kumimoji="1" lang="en-US" altLang="zh-CN" dirty="0"/>
              <a:t>,</a:t>
            </a:r>
            <a:r>
              <a:rPr kumimoji="1" lang="zh-CN" altLang="en-US" dirty="0"/>
              <a:t>但许 多人不喜欢这种污染原型的方式</a:t>
            </a:r>
            <a:r>
              <a:rPr kumimoji="1" lang="en-US" altLang="zh-CN" dirty="0"/>
              <a:t>,</a:t>
            </a:r>
            <a:r>
              <a:rPr kumimoji="1" lang="zh-CN" altLang="en-US" dirty="0"/>
              <a:t>那么我们可以做一些变通</a:t>
            </a:r>
            <a:r>
              <a:rPr kumimoji="1" lang="en-US" altLang="zh-CN" dirty="0"/>
              <a:t>,</a:t>
            </a:r>
            <a:r>
              <a:rPr kumimoji="1" lang="zh-CN" altLang="en-US" dirty="0"/>
              <a:t>把原函数和新函数都作为参数传入 </a:t>
            </a:r>
            <a:r>
              <a:rPr kumimoji="1" lang="en-US" altLang="zh-CN" dirty="0"/>
              <a:t>before </a:t>
            </a:r>
            <a:r>
              <a:rPr kumimoji="1" lang="zh-CN" altLang="en-US" dirty="0"/>
              <a:t>或者 </a:t>
            </a:r>
            <a:r>
              <a:rPr kumimoji="1" lang="en-US" altLang="zh-CN" dirty="0"/>
              <a:t>after </a:t>
            </a:r>
            <a:r>
              <a:rPr kumimoji="1" lang="zh-CN" altLang="en-US" dirty="0" smtClean="0"/>
              <a:t>方法</a:t>
            </a:r>
            <a:endParaRPr kumimoji="1" lang="en-US" altLang="zh-CN" dirty="0" smtClean="0"/>
          </a:p>
          <a:p>
            <a:r>
              <a:rPr kumimoji="1" lang="en-US" altLang="zh-CN" dirty="0" err="1"/>
              <a:t>var</a:t>
            </a:r>
            <a:r>
              <a:rPr kumimoji="1" lang="en-US" altLang="zh-CN" dirty="0"/>
              <a:t> before = function(</a:t>
            </a:r>
            <a:r>
              <a:rPr kumimoji="1" lang="en-US" altLang="zh-CN" dirty="0" err="1"/>
              <a:t>fn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beforefn</a:t>
            </a:r>
            <a:r>
              <a:rPr kumimoji="1" lang="en-US" altLang="zh-CN" dirty="0"/>
              <a:t>){</a:t>
            </a:r>
          </a:p>
          <a:p>
            <a:r>
              <a:rPr kumimoji="1" lang="en-US" altLang="zh-CN" dirty="0"/>
              <a:t>		return function(){</a:t>
            </a:r>
          </a:p>
          <a:p>
            <a:r>
              <a:rPr kumimoji="1" lang="en-US" altLang="zh-CN" dirty="0"/>
              <a:t>			</a:t>
            </a:r>
            <a:r>
              <a:rPr kumimoji="1" lang="en-US" altLang="zh-CN" dirty="0" err="1"/>
              <a:t>beforefn.apply</a:t>
            </a:r>
            <a:r>
              <a:rPr kumimoji="1" lang="en-US" altLang="zh-CN" dirty="0"/>
              <a:t>(this, arguments);</a:t>
            </a:r>
          </a:p>
          <a:p>
            <a:r>
              <a:rPr kumimoji="1" lang="en-US" altLang="zh-CN" dirty="0"/>
              <a:t>			return </a:t>
            </a:r>
            <a:r>
              <a:rPr kumimoji="1" lang="en-US" altLang="zh-CN" dirty="0" err="1"/>
              <a:t>fn.apply</a:t>
            </a:r>
            <a:r>
              <a:rPr kumimoji="1" lang="en-US" altLang="zh-CN" dirty="0"/>
              <a:t>(this, arguments);</a:t>
            </a:r>
          </a:p>
          <a:p>
            <a:r>
              <a:rPr kumimoji="1" lang="en-US" altLang="zh-CN" dirty="0"/>
              <a:t>		}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a = before(</a:t>
            </a:r>
          </a:p>
          <a:p>
            <a:r>
              <a:rPr kumimoji="1" lang="en-US" altLang="zh-CN" dirty="0"/>
              <a:t>		function(){alert('new 3')},</a:t>
            </a:r>
          </a:p>
          <a:p>
            <a:r>
              <a:rPr kumimoji="1" lang="en-US" altLang="zh-CN" dirty="0"/>
              <a:t>		function(){alert('new 2')}</a:t>
            </a:r>
          </a:p>
          <a:p>
            <a:r>
              <a:rPr kumimoji="1" lang="en-US" altLang="zh-CN" dirty="0"/>
              <a:t>	)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r>
              <a:rPr kumimoji="1" lang="en-US" altLang="zh-CN" dirty="0"/>
              <a:t>	a = before(a, function(){alert('new 1');});</a:t>
            </a:r>
          </a:p>
          <a:p>
            <a:r>
              <a:rPr kumimoji="1" lang="en-US" altLang="zh-CN" dirty="0"/>
              <a:t>a();</a:t>
            </a:r>
          </a:p>
          <a:p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应用</a:t>
            </a:r>
            <a:r>
              <a:rPr kumimoji="1" lang="en-US" altLang="zh-CN" dirty="0" smtClean="0"/>
              <a:t>AOP</a:t>
            </a:r>
            <a:r>
              <a:rPr kumimoji="1" lang="zh-CN" altLang="en-US" dirty="0" smtClean="0"/>
              <a:t>实现的另一种方法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199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591056"/>
            <a:ext cx="7408333" cy="4535107"/>
          </a:xfrm>
        </p:spPr>
        <p:txBody>
          <a:bodyPr/>
          <a:lstStyle/>
          <a:p>
            <a:r>
              <a:rPr kumimoji="1" lang="zh-CN" altLang="en-US" dirty="0"/>
              <a:t>在一个 </a:t>
            </a:r>
            <a:r>
              <a:rPr kumimoji="1" lang="en-US" altLang="zh-CN" dirty="0"/>
              <a:t>Web </a:t>
            </a:r>
            <a:r>
              <a:rPr kumimoji="1" lang="zh-CN" altLang="en-US" dirty="0"/>
              <a:t>项目中</a:t>
            </a:r>
            <a:r>
              <a:rPr kumimoji="1" lang="en-US" altLang="zh-CN" dirty="0"/>
              <a:t>,</a:t>
            </a:r>
            <a:r>
              <a:rPr kumimoji="1" lang="zh-CN" altLang="en-US" dirty="0"/>
              <a:t>可能存在非常多的表单</a:t>
            </a:r>
            <a:r>
              <a:rPr kumimoji="1" lang="en-US" altLang="zh-CN" dirty="0"/>
              <a:t>,</a:t>
            </a:r>
            <a:r>
              <a:rPr kumimoji="1" lang="zh-CN" altLang="en-US" dirty="0"/>
              <a:t>如 注册、登录、修改用户信息等。在表单数据提交给后台之前</a:t>
            </a:r>
            <a:r>
              <a:rPr kumimoji="1" lang="en-US" altLang="zh-CN" dirty="0"/>
              <a:t>,</a:t>
            </a:r>
            <a:r>
              <a:rPr kumimoji="1" lang="zh-CN" altLang="en-US" dirty="0"/>
              <a:t>常常要做一些校验</a:t>
            </a:r>
            <a:r>
              <a:rPr kumimoji="1" lang="en-US" altLang="zh-CN" dirty="0"/>
              <a:t>,</a:t>
            </a:r>
            <a:r>
              <a:rPr kumimoji="1" lang="zh-CN" altLang="en-US" dirty="0"/>
              <a:t>比如登录的时 候需要验证用户名和密码是否为空</a:t>
            </a:r>
            <a:r>
              <a:rPr kumimoji="1" lang="en-US" altLang="zh-CN" dirty="0"/>
              <a:t>,</a:t>
            </a:r>
            <a:r>
              <a:rPr kumimoji="1" lang="zh-CN" altLang="en-US" dirty="0"/>
              <a:t>代码如下</a:t>
            </a:r>
            <a:r>
              <a:rPr kumimoji="1" lang="en-US" altLang="zh-CN" dirty="0" smtClean="0"/>
              <a:t>:</a:t>
            </a:r>
          </a:p>
          <a:p>
            <a:endParaRPr kumimoji="1" lang="en-US" altLang="zh-CN" dirty="0" smtClean="0"/>
          </a:p>
          <a:p>
            <a:r>
              <a:rPr kumimoji="1" lang="zh-CN" altLang="en-US" dirty="0"/>
              <a:t>用户名</a:t>
            </a:r>
            <a:r>
              <a:rPr kumimoji="1" lang="en-US" altLang="zh-CN" dirty="0"/>
              <a:t>:&lt;input id="username" type="text"/&gt;</a:t>
            </a:r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密码</a:t>
            </a:r>
            <a:r>
              <a:rPr kumimoji="1" lang="en-US" altLang="zh-CN" dirty="0"/>
              <a:t>: &lt;input id="password" type="password"/&gt;</a:t>
            </a:r>
          </a:p>
          <a:p>
            <a:r>
              <a:rPr kumimoji="1" lang="en-US" altLang="zh-CN" dirty="0"/>
              <a:t>	&lt;input id="</a:t>
            </a:r>
            <a:r>
              <a:rPr kumimoji="1" lang="en-US" altLang="zh-CN" dirty="0" err="1"/>
              <a:t>submitBtn</a:t>
            </a:r>
            <a:r>
              <a:rPr kumimoji="1" lang="en-US" altLang="zh-CN" dirty="0"/>
              <a:t>" type="button" value="</a:t>
            </a:r>
            <a:r>
              <a:rPr kumimoji="1" lang="zh-CN" altLang="en-US" dirty="0"/>
              <a:t>提交</a:t>
            </a:r>
            <a:r>
              <a:rPr kumimoji="1" lang="en-US" altLang="zh-CN" dirty="0"/>
              <a:t>"&gt;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AOP </a:t>
            </a:r>
            <a:r>
              <a:rPr kumimoji="1" lang="zh-CN" altLang="en-US" dirty="0" smtClean="0"/>
              <a:t>的应用实例</a:t>
            </a:r>
            <a:r>
              <a:rPr kumimoji="1" lang="en-US" altLang="zh-CN" dirty="0" smtClean="0"/>
              <a:t>-</a:t>
            </a:r>
            <a:r>
              <a:rPr kumimoji="1" lang="zh-CN" altLang="en-US" dirty="0"/>
              <a:t>插件式的表单验证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357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48488" y="1725717"/>
            <a:ext cx="8655651" cy="4956260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CN" dirty="0" err="1"/>
              <a:t>var</a:t>
            </a:r>
            <a:r>
              <a:rPr kumimoji="1" lang="en-US" altLang="zh-CN" dirty="0"/>
              <a:t> username = </a:t>
            </a:r>
            <a:r>
              <a:rPr kumimoji="1" lang="en-US" altLang="zh-CN" dirty="0" err="1"/>
              <a:t>document.getElementById</a:t>
            </a:r>
            <a:r>
              <a:rPr kumimoji="1" lang="en-US" altLang="zh-CN" dirty="0"/>
              <a:t>( 'username' ),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password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document.getElementById</a:t>
            </a:r>
            <a:r>
              <a:rPr kumimoji="1" lang="en-US" altLang="zh-CN" dirty="0"/>
              <a:t>( 'password' ), 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submitBtn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document.getElementById</a:t>
            </a:r>
            <a:r>
              <a:rPr kumimoji="1" lang="en-US" altLang="zh-CN" dirty="0"/>
              <a:t>( '</a:t>
            </a:r>
            <a:r>
              <a:rPr kumimoji="1" lang="en-US" altLang="zh-CN" dirty="0" err="1"/>
              <a:t>submitBtn</a:t>
            </a:r>
            <a:r>
              <a:rPr kumimoji="1" lang="en-US" altLang="zh-CN" dirty="0"/>
              <a:t>' )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</a:t>
            </a:r>
            <a:r>
              <a:rPr kumimoji="1" lang="en-US" altLang="zh-CN" dirty="0" err="1"/>
              <a:t>formSubmit</a:t>
            </a:r>
            <a:r>
              <a:rPr kumimoji="1" lang="en-US" altLang="zh-CN" dirty="0"/>
              <a:t> = function(){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smtClean="0"/>
              <a:t>if </a:t>
            </a:r>
            <a:r>
              <a:rPr kumimoji="1" lang="en-US" altLang="zh-CN" dirty="0"/>
              <a:t>( </a:t>
            </a:r>
            <a:r>
              <a:rPr kumimoji="1" lang="en-US" altLang="zh-CN" dirty="0" err="1"/>
              <a:t>username.value</a:t>
            </a:r>
            <a:r>
              <a:rPr kumimoji="1" lang="en-US" altLang="zh-CN" dirty="0"/>
              <a:t> === '' ){</a:t>
            </a:r>
          </a:p>
          <a:p>
            <a:r>
              <a:rPr kumimoji="1" lang="en-US" altLang="zh-CN" dirty="0"/>
              <a:t>			</a:t>
            </a:r>
            <a:r>
              <a:rPr kumimoji="1" lang="en-US" altLang="zh-CN" dirty="0" smtClean="0"/>
              <a:t>return </a:t>
            </a:r>
            <a:r>
              <a:rPr kumimoji="1" lang="en-US" altLang="zh-CN" dirty="0"/>
              <a:t>alert ( '</a:t>
            </a:r>
            <a:r>
              <a:rPr kumimoji="1" lang="zh-CN" altLang="en-US" dirty="0"/>
              <a:t>用户名不能为空</a:t>
            </a:r>
            <a:r>
              <a:rPr kumimoji="1" lang="en-US" altLang="zh-CN" dirty="0"/>
              <a:t>' ); }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smtClean="0"/>
              <a:t>if </a:t>
            </a:r>
            <a:r>
              <a:rPr kumimoji="1" lang="en-US" altLang="zh-CN" dirty="0"/>
              <a:t>( </a:t>
            </a:r>
            <a:r>
              <a:rPr kumimoji="1" lang="en-US" altLang="zh-CN" dirty="0" err="1"/>
              <a:t>password.value</a:t>
            </a:r>
            <a:r>
              <a:rPr kumimoji="1" lang="en-US" altLang="zh-CN" dirty="0"/>
              <a:t> === '' ){</a:t>
            </a:r>
          </a:p>
          <a:p>
            <a:r>
              <a:rPr kumimoji="1" lang="en-US" altLang="zh-CN" dirty="0"/>
              <a:t>			</a:t>
            </a:r>
            <a:r>
              <a:rPr kumimoji="1" lang="en-US" altLang="zh-CN" dirty="0" smtClean="0"/>
              <a:t>return </a:t>
            </a:r>
            <a:r>
              <a:rPr kumimoji="1" lang="en-US" altLang="zh-CN" dirty="0"/>
              <a:t>alert ( '</a:t>
            </a:r>
            <a:r>
              <a:rPr kumimoji="1" lang="zh-CN" altLang="en-US" dirty="0"/>
              <a:t>密码不能为空</a:t>
            </a:r>
            <a:r>
              <a:rPr kumimoji="1" lang="en-US" altLang="zh-CN" dirty="0"/>
              <a:t>' );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r>
              <a:rPr kumimoji="1" lang="en-US" altLang="zh-CN" dirty="0"/>
              <a:t>		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</a:t>
            </a:r>
            <a:r>
              <a:rPr kumimoji="1" lang="en-US" altLang="zh-CN" dirty="0" err="1"/>
              <a:t>param</a:t>
            </a:r>
            <a:r>
              <a:rPr kumimoji="1" lang="en-US" altLang="zh-CN" dirty="0"/>
              <a:t> = {</a:t>
            </a:r>
          </a:p>
          <a:p>
            <a:r>
              <a:rPr kumimoji="1" lang="en-US" altLang="zh-CN" dirty="0"/>
              <a:t>			</a:t>
            </a:r>
            <a:r>
              <a:rPr kumimoji="1" lang="en-US" altLang="zh-CN" dirty="0" smtClean="0"/>
              <a:t>username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username.value</a:t>
            </a:r>
            <a:r>
              <a:rPr kumimoji="1" lang="en-US" altLang="zh-CN" dirty="0"/>
              <a:t>, </a:t>
            </a:r>
          </a:p>
          <a:p>
            <a:r>
              <a:rPr kumimoji="1" lang="en-US" altLang="zh-CN" dirty="0"/>
              <a:t>			</a:t>
            </a:r>
            <a:r>
              <a:rPr kumimoji="1" lang="en-US" altLang="zh-CN" dirty="0" smtClean="0"/>
              <a:t>password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password.value</a:t>
            </a:r>
            <a:endParaRPr kumimoji="1" lang="en-US" altLang="zh-CN" dirty="0"/>
          </a:p>
          <a:p>
            <a:r>
              <a:rPr kumimoji="1" lang="en-US" altLang="zh-CN" dirty="0"/>
              <a:t>		</a:t>
            </a:r>
            <a:r>
              <a:rPr kumimoji="1" lang="en-US" altLang="zh-CN" dirty="0" smtClean="0"/>
              <a:t>}</a:t>
            </a:r>
          </a:p>
          <a:p>
            <a:pPr marL="914400" lvl="3" indent="0">
              <a:buNone/>
            </a:pPr>
            <a:r>
              <a:rPr kumimoji="1" lang="en-US" altLang="zh-CN" dirty="0" err="1"/>
              <a:t>a</a:t>
            </a:r>
            <a:r>
              <a:rPr kumimoji="1" lang="en-US" altLang="zh-CN" dirty="0" err="1" smtClean="0"/>
              <a:t>jax</a:t>
            </a:r>
            <a:r>
              <a:rPr kumimoji="1" lang="en-US" altLang="zh-CN" dirty="0" smtClean="0"/>
              <a:t>(‘xxxxxxx.</a:t>
            </a:r>
            <a:r>
              <a:rPr kumimoji="1" lang="en-US" altLang="zh-CN" dirty="0" err="1" smtClean="0"/>
              <a:t>php</a:t>
            </a:r>
            <a:r>
              <a:rPr kumimoji="1" lang="en-US" altLang="zh-CN" dirty="0" smtClean="0"/>
              <a:t>’,</a:t>
            </a:r>
            <a:r>
              <a:rPr kumimoji="1" lang="en-US" altLang="zh-CN" dirty="0" err="1" smtClean="0"/>
              <a:t>param</a:t>
            </a:r>
            <a:r>
              <a:rPr kumimoji="1" lang="en-US" altLang="zh-CN" dirty="0" smtClean="0"/>
              <a:t>);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submitBtn.onclick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function(){ 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 smtClean="0"/>
              <a:t>formSubmit</a:t>
            </a:r>
            <a:r>
              <a:rPr kumimoji="1" lang="en-US" altLang="zh-CN" dirty="0"/>
              <a:t>();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} 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验证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518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865431" y="1680925"/>
            <a:ext cx="7408862" cy="4048456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formSubmit</a:t>
            </a:r>
            <a:r>
              <a:rPr kumimoji="1" lang="en-US" altLang="zh-CN" dirty="0"/>
              <a:t> </a:t>
            </a:r>
            <a:r>
              <a:rPr kumimoji="1" lang="zh-CN" altLang="en-US" dirty="0"/>
              <a:t>函数在此处承担了两个职责</a:t>
            </a:r>
            <a:r>
              <a:rPr kumimoji="1" lang="en-US" altLang="zh-CN" dirty="0"/>
              <a:t>,</a:t>
            </a:r>
            <a:r>
              <a:rPr kumimoji="1" lang="zh-CN" altLang="en-US" dirty="0"/>
              <a:t>除了提交 </a:t>
            </a:r>
            <a:r>
              <a:rPr kumimoji="1" lang="en-US" altLang="zh-CN" dirty="0" err="1"/>
              <a:t>ajax</a:t>
            </a:r>
            <a:r>
              <a:rPr kumimoji="1" lang="en-US" altLang="zh-CN" dirty="0"/>
              <a:t> </a:t>
            </a:r>
            <a:r>
              <a:rPr kumimoji="1" lang="zh-CN" altLang="en-US" dirty="0"/>
              <a:t>请求之外</a:t>
            </a:r>
            <a:r>
              <a:rPr kumimoji="1" lang="en-US" altLang="zh-CN" dirty="0"/>
              <a:t>,</a:t>
            </a:r>
            <a:r>
              <a:rPr kumimoji="1" lang="zh-CN" altLang="en-US" dirty="0"/>
              <a:t>还要验证用户输入的合法</a:t>
            </a:r>
          </a:p>
          <a:p>
            <a:r>
              <a:rPr kumimoji="1" lang="zh-CN" altLang="en-US" dirty="0"/>
              <a:t>性。这种代码一来会造成函数臃肿</a:t>
            </a:r>
            <a:r>
              <a:rPr kumimoji="1" lang="en-US" altLang="zh-CN" dirty="0"/>
              <a:t>,</a:t>
            </a:r>
            <a:r>
              <a:rPr kumimoji="1" lang="zh-CN" altLang="en-US" dirty="0"/>
              <a:t>职责混乱</a:t>
            </a:r>
            <a:r>
              <a:rPr kumimoji="1" lang="en-US" altLang="zh-CN" dirty="0"/>
              <a:t>,</a:t>
            </a:r>
            <a:r>
              <a:rPr kumimoji="1" lang="zh-CN" altLang="en-US" dirty="0"/>
              <a:t>二来谈不上任何可复用性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/>
              <a:t>本节的目的是分离校验输入和提交 </a:t>
            </a:r>
            <a:r>
              <a:rPr kumimoji="1" lang="en-US" altLang="zh-CN" dirty="0" err="1"/>
              <a:t>ajax</a:t>
            </a:r>
            <a:r>
              <a:rPr kumimoji="1" lang="en-US" altLang="zh-CN" dirty="0"/>
              <a:t> </a:t>
            </a:r>
            <a:r>
              <a:rPr kumimoji="1" lang="zh-CN" altLang="en-US" dirty="0"/>
              <a:t>请求的代码</a:t>
            </a:r>
            <a:r>
              <a:rPr kumimoji="1" lang="en-US" altLang="zh-CN" dirty="0"/>
              <a:t>,</a:t>
            </a:r>
            <a:r>
              <a:rPr kumimoji="1" lang="zh-CN" altLang="en-US" dirty="0"/>
              <a:t>我们把校验输入的逻辑放到 </a:t>
            </a:r>
            <a:r>
              <a:rPr kumimoji="1" lang="en-US" altLang="zh-CN" dirty="0" err="1"/>
              <a:t>validata</a:t>
            </a:r>
            <a:endParaRPr kumimoji="1" lang="en-US" altLang="zh-CN" dirty="0"/>
          </a:p>
          <a:p>
            <a:r>
              <a:rPr kumimoji="1" lang="zh-CN" altLang="en-US" dirty="0"/>
              <a:t>函数中</a:t>
            </a:r>
            <a:r>
              <a:rPr kumimoji="1" lang="en-US" altLang="zh-CN" dirty="0"/>
              <a:t>,</a:t>
            </a:r>
            <a:r>
              <a:rPr kumimoji="1" lang="zh-CN" altLang="en-US" dirty="0"/>
              <a:t>并且约定当 </a:t>
            </a:r>
            <a:r>
              <a:rPr kumimoji="1" lang="en-US" altLang="zh-CN" dirty="0" err="1"/>
              <a:t>validata</a:t>
            </a:r>
            <a:r>
              <a:rPr kumimoji="1" lang="en-US" altLang="zh-CN" dirty="0"/>
              <a:t> </a:t>
            </a:r>
            <a:r>
              <a:rPr kumimoji="1" lang="zh-CN" altLang="en-US" dirty="0"/>
              <a:t>函数返回 </a:t>
            </a:r>
            <a:r>
              <a:rPr kumimoji="1" lang="en-US" altLang="zh-CN" dirty="0"/>
              <a:t>false </a:t>
            </a:r>
            <a:r>
              <a:rPr kumimoji="1" lang="zh-CN" altLang="en-US" dirty="0"/>
              <a:t>的时候</a:t>
            </a:r>
            <a:r>
              <a:rPr kumimoji="1" lang="en-US" altLang="zh-CN" dirty="0"/>
              <a:t>,</a:t>
            </a:r>
            <a:r>
              <a:rPr kumimoji="1" lang="zh-CN" altLang="en-US" dirty="0"/>
              <a:t>表示校验未通过</a:t>
            </a:r>
            <a:r>
              <a:rPr kumimoji="1" lang="en-US" altLang="zh-CN" dirty="0"/>
              <a:t>,</a:t>
            </a:r>
            <a:r>
              <a:rPr kumimoji="1" lang="zh-CN" altLang="en-US" dirty="0"/>
              <a:t>代码如下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979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2292" y="250177"/>
            <a:ext cx="715851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var</a:t>
            </a:r>
            <a:r>
              <a:rPr kumimoji="1" lang="en-US" altLang="zh-CN" dirty="0"/>
              <a:t> validata2 = function(){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if </a:t>
            </a:r>
            <a:r>
              <a:rPr kumimoji="1" lang="en-US" altLang="zh-CN" dirty="0"/>
              <a:t>( </a:t>
            </a:r>
            <a:r>
              <a:rPr kumimoji="1" lang="en-US" altLang="zh-CN" dirty="0" err="1"/>
              <a:t>username.value</a:t>
            </a:r>
            <a:r>
              <a:rPr kumimoji="1" lang="en-US" altLang="zh-CN" dirty="0"/>
              <a:t> === '' ){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smtClean="0"/>
              <a:t>alert </a:t>
            </a:r>
            <a:r>
              <a:rPr kumimoji="1" lang="en-US" altLang="zh-CN" dirty="0"/>
              <a:t>( '</a:t>
            </a:r>
            <a:r>
              <a:rPr kumimoji="1" lang="zh-CN" altLang="en-US" dirty="0"/>
              <a:t>用户名不能为空</a:t>
            </a:r>
            <a:r>
              <a:rPr kumimoji="1" lang="en-US" altLang="zh-CN" dirty="0"/>
              <a:t>' );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smtClean="0"/>
              <a:t>return </a:t>
            </a:r>
            <a:r>
              <a:rPr kumimoji="1" lang="en-US" altLang="zh-CN" dirty="0"/>
              <a:t>false; 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if </a:t>
            </a:r>
            <a:r>
              <a:rPr kumimoji="1" lang="en-US" altLang="zh-CN" dirty="0"/>
              <a:t>( </a:t>
            </a:r>
            <a:r>
              <a:rPr kumimoji="1" lang="en-US" altLang="zh-CN" dirty="0" err="1"/>
              <a:t>password.value</a:t>
            </a:r>
            <a:r>
              <a:rPr kumimoji="1" lang="en-US" altLang="zh-CN" dirty="0"/>
              <a:t> === '' ){ 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smtClean="0"/>
              <a:t>alert </a:t>
            </a:r>
            <a:r>
              <a:rPr kumimoji="1" lang="en-US" altLang="zh-CN" dirty="0"/>
              <a:t>( '</a:t>
            </a:r>
            <a:r>
              <a:rPr kumimoji="1" lang="zh-CN" altLang="en-US" dirty="0"/>
              <a:t>密码不能为空</a:t>
            </a:r>
            <a:r>
              <a:rPr kumimoji="1" lang="en-US" altLang="zh-CN" dirty="0"/>
              <a:t>' ); 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smtClean="0"/>
              <a:t>return </a:t>
            </a:r>
            <a:r>
              <a:rPr kumimoji="1" lang="en-US" altLang="zh-CN" dirty="0"/>
              <a:t>false;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} </a:t>
            </a:r>
            <a:endParaRPr kumimoji="1" lang="en-US" altLang="zh-CN" dirty="0"/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2292" y="3112500"/>
            <a:ext cx="71585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var</a:t>
            </a:r>
            <a:r>
              <a:rPr kumimoji="1" lang="en-US" altLang="zh-CN" dirty="0"/>
              <a:t> formSubmit2 = function(){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if </a:t>
            </a:r>
            <a:r>
              <a:rPr kumimoji="1" lang="en-US" altLang="zh-CN" dirty="0"/>
              <a:t>( validata2() === false ){	//</a:t>
            </a:r>
            <a:r>
              <a:rPr kumimoji="1" lang="zh-CN" altLang="en-US" dirty="0"/>
              <a:t>校验未通过</a:t>
            </a:r>
          </a:p>
          <a:p>
            <a:r>
              <a:rPr kumimoji="1" lang="zh-CN" altLang="en-US" dirty="0"/>
              <a:t>		</a:t>
            </a:r>
            <a:r>
              <a:rPr kumimoji="1" lang="en-US" altLang="zh-CN" dirty="0" smtClean="0"/>
              <a:t>return</a:t>
            </a:r>
            <a:r>
              <a:rPr kumimoji="1" lang="en-US" altLang="zh-CN" dirty="0"/>
              <a:t>; 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</a:t>
            </a:r>
            <a:r>
              <a:rPr kumimoji="1" lang="en-US" altLang="zh-CN" dirty="0" err="1"/>
              <a:t>param</a:t>
            </a:r>
            <a:r>
              <a:rPr kumimoji="1" lang="en-US" altLang="zh-CN" dirty="0"/>
              <a:t> = 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smtClean="0"/>
              <a:t>username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username.value</a:t>
            </a:r>
            <a:r>
              <a:rPr kumimoji="1" lang="en-US" altLang="zh-CN" dirty="0"/>
              <a:t>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smtClean="0"/>
              <a:t>password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password.value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ajax</a:t>
            </a:r>
            <a:r>
              <a:rPr kumimoji="1" lang="en-US" altLang="zh-CN" dirty="0" smtClean="0"/>
              <a:t>(‘</a:t>
            </a:r>
            <a:r>
              <a:rPr kumimoji="1" lang="en-US" altLang="zh-CN" dirty="0" err="1" smtClean="0"/>
              <a:t>xxxxx</a:t>
            </a:r>
            <a:r>
              <a:rPr kumimoji="1" lang="en-US" altLang="zh-CN" dirty="0" smtClean="0"/>
              <a:t>’,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param</a:t>
            </a:r>
            <a:r>
              <a:rPr kumimoji="1" lang="en-US" altLang="zh-CN" dirty="0" smtClean="0"/>
              <a:t>)</a:t>
            </a:r>
            <a:r>
              <a:rPr kumimoji="1" lang="en-US" altLang="zh-CN" dirty="0"/>
              <a:t>	// </a:t>
            </a:r>
            <a:r>
              <a:rPr kumimoji="1" lang="en-US" altLang="zh-CN" dirty="0" err="1"/>
              <a:t>ajax</a:t>
            </a:r>
            <a:r>
              <a:rPr kumimoji="1" lang="en-US" altLang="zh-CN" dirty="0"/>
              <a:t> </a:t>
            </a:r>
            <a:r>
              <a:rPr kumimoji="1" lang="zh-CN" altLang="en-US" dirty="0"/>
              <a:t>具体实现略 </a:t>
            </a:r>
          </a:p>
          <a:p>
            <a:r>
              <a:rPr kumimoji="1" lang="en-US" altLang="zh-CN" dirty="0" smtClean="0"/>
              <a:t>}</a:t>
            </a:r>
          </a:p>
          <a:p>
            <a:r>
              <a:rPr kumimoji="1" lang="en-US" altLang="zh-CN" dirty="0"/>
              <a:t>submitBtn2.onclick = function(){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formSubmit2</a:t>
            </a:r>
            <a:r>
              <a:rPr kumimoji="1" lang="en-US" altLang="zh-CN" dirty="0"/>
              <a:t>();</a:t>
            </a:r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21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141612"/>
            <a:ext cx="7408333" cy="3984551"/>
          </a:xfrm>
        </p:spPr>
        <p:txBody>
          <a:bodyPr/>
          <a:lstStyle/>
          <a:p>
            <a:r>
              <a:rPr kumimoji="1" lang="zh-CN" altLang="en-US" dirty="0"/>
              <a:t>装饰者模式可以动态地 给某个对象添加一些额外的职责</a:t>
            </a:r>
            <a:r>
              <a:rPr kumimoji="1" lang="en-US" altLang="zh-CN" dirty="0"/>
              <a:t>,</a:t>
            </a:r>
            <a:r>
              <a:rPr kumimoji="1" lang="zh-CN" altLang="en-US" dirty="0"/>
              <a:t>而不会影响从这个类中派生的其他对象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/>
              <a:t>装饰者模式能够在不改变对象自身的基础上</a:t>
            </a:r>
            <a:r>
              <a:rPr kumimoji="1" lang="en-US" altLang="zh-CN" dirty="0"/>
              <a:t>,</a:t>
            </a:r>
            <a:r>
              <a:rPr kumimoji="1" lang="zh-CN" altLang="en-US" dirty="0"/>
              <a:t>在程序运行期间给对象动态地添加职责。跟继承相比</a:t>
            </a:r>
            <a:r>
              <a:rPr kumimoji="1" lang="en-US" altLang="zh-CN" dirty="0"/>
              <a:t>,</a:t>
            </a:r>
            <a:r>
              <a:rPr kumimoji="1" lang="zh-CN" altLang="en-US" dirty="0"/>
              <a:t>装饰者是一种更轻便灵活的做法</a:t>
            </a:r>
            <a:r>
              <a:rPr kumimoji="1" lang="en-US" altLang="zh-CN" dirty="0"/>
              <a:t>,</a:t>
            </a:r>
            <a:r>
              <a:rPr kumimoji="1" lang="zh-CN" altLang="en-US" dirty="0"/>
              <a:t>这是一种“即用即付”的方式</a:t>
            </a:r>
            <a:r>
              <a:rPr kumimoji="1" lang="en-US" altLang="zh-CN" dirty="0"/>
              <a:t>,</a:t>
            </a:r>
            <a:r>
              <a:rPr kumimoji="1" lang="zh-CN" altLang="en-US" dirty="0"/>
              <a:t>比如天冷了就多穿一件外套</a:t>
            </a:r>
            <a:r>
              <a:rPr kumimoji="1" lang="en-US" altLang="zh-CN" dirty="0"/>
              <a:t>,</a:t>
            </a:r>
            <a:r>
              <a:rPr kumimoji="1" lang="zh-CN" altLang="en-US" dirty="0"/>
              <a:t>需要飞行时就在头上插一支竹蜻蜓</a:t>
            </a:r>
            <a:r>
              <a:rPr kumimoji="1" lang="en-US" altLang="zh-CN" dirty="0"/>
              <a:t>,</a:t>
            </a:r>
            <a:r>
              <a:rPr kumimoji="1" lang="zh-CN" altLang="en-US" dirty="0"/>
              <a:t>遇到一堆丧尸的时候就启动群攻</a:t>
            </a:r>
            <a:r>
              <a:rPr kumimoji="1" lang="zh-CN" altLang="en-US" dirty="0" smtClean="0"/>
              <a:t>技能。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装饰者模式概念理解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493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28332" y="734364"/>
            <a:ext cx="8705174" cy="6014835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现在的代码已经有了一些改进，我们把校验的逻辑都放到了</a:t>
            </a:r>
            <a:r>
              <a:rPr kumimoji="1" lang="en-US" altLang="zh-CN" dirty="0" err="1"/>
              <a:t>validata</a:t>
            </a:r>
            <a:r>
              <a:rPr kumimoji="1" lang="en-US" altLang="zh-CN" dirty="0"/>
              <a:t> </a:t>
            </a:r>
            <a:r>
              <a:rPr kumimoji="1" lang="zh-CN" altLang="en-US" dirty="0"/>
              <a:t>函数中，但 </a:t>
            </a:r>
            <a:r>
              <a:rPr kumimoji="1" lang="en-US" altLang="zh-CN" dirty="0" err="1"/>
              <a:t>formSubmit</a:t>
            </a:r>
            <a:r>
              <a:rPr kumimoji="1" lang="en-US" altLang="zh-CN" dirty="0"/>
              <a:t> </a:t>
            </a:r>
            <a:r>
              <a:rPr kumimoji="1" lang="zh-CN" altLang="en-US" dirty="0"/>
              <a:t>函数的内部还要计算</a:t>
            </a:r>
            <a:r>
              <a:rPr kumimoji="1" lang="en-US" altLang="zh-CN" dirty="0" err="1"/>
              <a:t>validata</a:t>
            </a:r>
            <a:r>
              <a:rPr kumimoji="1" lang="zh-CN" altLang="en-US" dirty="0"/>
              <a:t>函数的返回值，因为返回值的结果</a:t>
            </a:r>
            <a:r>
              <a:rPr kumimoji="1" lang="zh-CN" altLang="en-US" dirty="0" smtClean="0"/>
              <a:t>表明了是否通过校验</a:t>
            </a:r>
            <a:endParaRPr kumimoji="1" lang="en-US" altLang="zh-CN" dirty="0" smtClean="0"/>
          </a:p>
          <a:p>
            <a:r>
              <a:rPr kumimoji="1" lang="zh-CN" altLang="en-US" dirty="0"/>
              <a:t>进一步优化这段代码，使</a:t>
            </a:r>
            <a:r>
              <a:rPr kumimoji="1" lang="en-US" altLang="zh-CN" dirty="0" err="1"/>
              <a:t>validata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formSubmit</a:t>
            </a:r>
            <a:r>
              <a:rPr kumimoji="1" lang="zh-CN" altLang="en-US" dirty="0"/>
              <a:t>完全分离开来。首先要改写</a:t>
            </a:r>
            <a:r>
              <a:rPr kumimoji="1" lang="en-US" altLang="zh-CN" dirty="0" err="1"/>
              <a:t>Function.prototype.before</a:t>
            </a:r>
            <a:r>
              <a:rPr kumimoji="1" lang="en-US" altLang="zh-CN" dirty="0"/>
              <a:t>,</a:t>
            </a:r>
            <a:r>
              <a:rPr kumimoji="1" lang="zh-CN" altLang="en-US" dirty="0"/>
              <a:t>如果 </a:t>
            </a:r>
            <a:r>
              <a:rPr kumimoji="1" lang="en-US" altLang="zh-CN" dirty="0" err="1"/>
              <a:t>beforefn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的执行结果返回 </a:t>
            </a:r>
            <a:r>
              <a:rPr kumimoji="1" lang="en-US" altLang="zh-CN" dirty="0"/>
              <a:t>false,</a:t>
            </a:r>
            <a:r>
              <a:rPr kumimoji="1" lang="zh-CN" altLang="en-US" dirty="0"/>
              <a:t>表示不再执行后面的原函数</a:t>
            </a:r>
            <a:r>
              <a:rPr kumimoji="1" lang="en-US" altLang="zh-CN" dirty="0"/>
              <a:t>,</a:t>
            </a:r>
            <a:r>
              <a:rPr kumimoji="1" lang="zh-CN" altLang="en-US" dirty="0"/>
              <a:t>代码如下</a:t>
            </a:r>
            <a:r>
              <a:rPr kumimoji="1" lang="en-US" altLang="zh-CN" dirty="0" smtClean="0"/>
              <a:t>:</a:t>
            </a:r>
          </a:p>
          <a:p>
            <a:r>
              <a:rPr kumimoji="1" lang="en-US" altLang="zh-CN" dirty="0" err="1"/>
              <a:t>Function.prototype.beforeLogin</a:t>
            </a:r>
            <a:r>
              <a:rPr kumimoji="1" lang="en-US" altLang="zh-CN" dirty="0"/>
              <a:t> = function( </a:t>
            </a:r>
            <a:r>
              <a:rPr kumimoji="1" lang="en-US" altLang="zh-CN" dirty="0" err="1"/>
              <a:t>beforefn</a:t>
            </a:r>
            <a:r>
              <a:rPr kumimoji="1" lang="en-US" altLang="zh-CN" dirty="0"/>
              <a:t> ){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__self = this; 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smtClean="0"/>
              <a:t>return </a:t>
            </a:r>
            <a:r>
              <a:rPr kumimoji="1" lang="en-US" altLang="zh-CN" dirty="0"/>
              <a:t>function(){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	if </a:t>
            </a:r>
            <a:r>
              <a:rPr kumimoji="1" lang="en-US" altLang="zh-CN" dirty="0"/>
              <a:t>( </a:t>
            </a:r>
            <a:r>
              <a:rPr kumimoji="1" lang="en-US" altLang="zh-CN" dirty="0" err="1"/>
              <a:t>beforefn.apply</a:t>
            </a:r>
            <a:r>
              <a:rPr kumimoji="1" lang="en-US" altLang="zh-CN" dirty="0"/>
              <a:t>( this, arguments ) === false ){</a:t>
            </a:r>
          </a:p>
          <a:p>
            <a:r>
              <a:rPr kumimoji="1" lang="en-US" altLang="zh-CN" dirty="0"/>
              <a:t>			</a:t>
            </a:r>
            <a:r>
              <a:rPr kumimoji="1" lang="en-US" altLang="zh-CN" dirty="0" smtClean="0"/>
              <a:t>/</a:t>
            </a:r>
            <a:r>
              <a:rPr kumimoji="1" lang="en-US" altLang="zh-CN" dirty="0"/>
              <a:t>/ </a:t>
            </a:r>
            <a:r>
              <a:rPr kumimoji="1" lang="en-US" altLang="zh-CN" dirty="0" err="1"/>
              <a:t>beforefn</a:t>
            </a:r>
            <a:r>
              <a:rPr kumimoji="1" lang="en-US" altLang="zh-CN" dirty="0"/>
              <a:t> </a:t>
            </a:r>
            <a:r>
              <a:rPr kumimoji="1" lang="zh-CN" altLang="en-US" dirty="0"/>
              <a:t>返回 </a:t>
            </a:r>
            <a:r>
              <a:rPr kumimoji="1" lang="en-US" altLang="zh-CN" dirty="0"/>
              <a:t>false </a:t>
            </a:r>
            <a:r>
              <a:rPr kumimoji="1" lang="zh-CN" altLang="en-US" dirty="0"/>
              <a:t>的情况直接 </a:t>
            </a:r>
            <a:r>
              <a:rPr kumimoji="1" lang="en-US" altLang="zh-CN" dirty="0"/>
              <a:t>return,</a:t>
            </a:r>
            <a:r>
              <a:rPr kumimoji="1" lang="zh-CN" altLang="en-US" dirty="0"/>
              <a:t>不再执行后面的原函数 </a:t>
            </a:r>
          </a:p>
          <a:p>
            <a:r>
              <a:rPr kumimoji="1" lang="zh-CN" altLang="en-US" dirty="0"/>
              <a:t>			</a:t>
            </a:r>
            <a:r>
              <a:rPr kumimoji="1" lang="en-US" altLang="zh-CN" dirty="0" smtClean="0"/>
              <a:t>	return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smtClean="0"/>
              <a:t>	}</a:t>
            </a:r>
            <a:endParaRPr kumimoji="1" lang="en-US" altLang="zh-CN" dirty="0"/>
          </a:p>
          <a:p>
            <a:r>
              <a:rPr kumimoji="1" lang="en-US" altLang="zh-CN" dirty="0"/>
              <a:t>		</a:t>
            </a:r>
            <a:r>
              <a:rPr kumimoji="1" lang="en-US" altLang="zh-CN" dirty="0" smtClean="0"/>
              <a:t>return </a:t>
            </a:r>
            <a:r>
              <a:rPr kumimoji="1" lang="en-US" altLang="zh-CN" dirty="0"/>
              <a:t>__</a:t>
            </a:r>
            <a:r>
              <a:rPr kumimoji="1" lang="en-US" altLang="zh-CN" dirty="0" err="1"/>
              <a:t>self.apply</a:t>
            </a:r>
            <a:r>
              <a:rPr kumimoji="1" lang="en-US" altLang="zh-CN" dirty="0"/>
              <a:t>( this, arguments ); 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849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13225" y="228303"/>
            <a:ext cx="7320908" cy="646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rgbClr val="073E87"/>
                </a:solidFill>
              </a:rPr>
              <a:t>var</a:t>
            </a:r>
            <a:r>
              <a:rPr kumimoji="1" lang="en-US" altLang="zh-CN" dirty="0">
                <a:solidFill>
                  <a:srgbClr val="073E87"/>
                </a:solidFill>
              </a:rPr>
              <a:t> validata3 = function(){</a:t>
            </a:r>
          </a:p>
          <a:p>
            <a:r>
              <a:rPr kumimoji="1" lang="en-US" altLang="zh-CN" dirty="0">
                <a:solidFill>
                  <a:srgbClr val="073E87"/>
                </a:solidFill>
              </a:rPr>
              <a:t>	if ( </a:t>
            </a:r>
            <a:r>
              <a:rPr kumimoji="1" lang="en-US" altLang="zh-CN" dirty="0" err="1">
                <a:solidFill>
                  <a:srgbClr val="073E87"/>
                </a:solidFill>
              </a:rPr>
              <a:t>username.value</a:t>
            </a:r>
            <a:r>
              <a:rPr kumimoji="1" lang="en-US" altLang="zh-CN" dirty="0">
                <a:solidFill>
                  <a:srgbClr val="073E87"/>
                </a:solidFill>
              </a:rPr>
              <a:t> === '' ){</a:t>
            </a:r>
          </a:p>
          <a:p>
            <a:r>
              <a:rPr kumimoji="1" lang="en-US" altLang="zh-CN" dirty="0">
                <a:solidFill>
                  <a:srgbClr val="073E87"/>
                </a:solidFill>
              </a:rPr>
              <a:t>		alert ( '</a:t>
            </a:r>
            <a:r>
              <a:rPr kumimoji="1" lang="zh-CN" altLang="en-US" dirty="0">
                <a:solidFill>
                  <a:srgbClr val="073E87"/>
                </a:solidFill>
              </a:rPr>
              <a:t>用户名不能为空</a:t>
            </a:r>
            <a:r>
              <a:rPr kumimoji="1" lang="en-US" altLang="zh-CN" dirty="0">
                <a:solidFill>
                  <a:srgbClr val="073E87"/>
                </a:solidFill>
              </a:rPr>
              <a:t>' );</a:t>
            </a:r>
          </a:p>
          <a:p>
            <a:r>
              <a:rPr kumimoji="1" lang="en-US" altLang="zh-CN" dirty="0">
                <a:solidFill>
                  <a:srgbClr val="073E87"/>
                </a:solidFill>
              </a:rPr>
              <a:t>		return false; </a:t>
            </a:r>
          </a:p>
          <a:p>
            <a:r>
              <a:rPr kumimoji="1" lang="en-US" altLang="zh-CN" dirty="0">
                <a:solidFill>
                  <a:srgbClr val="073E87"/>
                </a:solidFill>
              </a:rPr>
              <a:t>	}</a:t>
            </a:r>
          </a:p>
          <a:p>
            <a:r>
              <a:rPr kumimoji="1" lang="en-US" altLang="zh-CN" dirty="0">
                <a:solidFill>
                  <a:srgbClr val="073E87"/>
                </a:solidFill>
              </a:rPr>
              <a:t>	if ( </a:t>
            </a:r>
            <a:r>
              <a:rPr kumimoji="1" lang="en-US" altLang="zh-CN" dirty="0" err="1">
                <a:solidFill>
                  <a:srgbClr val="073E87"/>
                </a:solidFill>
              </a:rPr>
              <a:t>password.value</a:t>
            </a:r>
            <a:r>
              <a:rPr kumimoji="1" lang="en-US" altLang="zh-CN" dirty="0">
                <a:solidFill>
                  <a:srgbClr val="073E87"/>
                </a:solidFill>
              </a:rPr>
              <a:t> === '' ){ </a:t>
            </a:r>
          </a:p>
          <a:p>
            <a:r>
              <a:rPr kumimoji="1" lang="en-US" altLang="zh-CN" dirty="0">
                <a:solidFill>
                  <a:srgbClr val="073E87"/>
                </a:solidFill>
              </a:rPr>
              <a:t>		alert ( '</a:t>
            </a:r>
            <a:r>
              <a:rPr kumimoji="1" lang="zh-CN" altLang="en-US" dirty="0">
                <a:solidFill>
                  <a:srgbClr val="073E87"/>
                </a:solidFill>
              </a:rPr>
              <a:t>密码不能为空</a:t>
            </a:r>
            <a:r>
              <a:rPr kumimoji="1" lang="en-US" altLang="zh-CN" dirty="0">
                <a:solidFill>
                  <a:srgbClr val="073E87"/>
                </a:solidFill>
              </a:rPr>
              <a:t>' ); </a:t>
            </a:r>
          </a:p>
          <a:p>
            <a:r>
              <a:rPr kumimoji="1" lang="en-US" altLang="zh-CN" dirty="0">
                <a:solidFill>
                  <a:srgbClr val="073E87"/>
                </a:solidFill>
              </a:rPr>
              <a:t>		return false;</a:t>
            </a:r>
          </a:p>
          <a:p>
            <a:r>
              <a:rPr kumimoji="1" lang="en-US" altLang="zh-CN" dirty="0">
                <a:solidFill>
                  <a:srgbClr val="073E87"/>
                </a:solidFill>
              </a:rPr>
              <a:t>	} </a:t>
            </a:r>
          </a:p>
          <a:p>
            <a:r>
              <a:rPr kumimoji="1" lang="en-US" altLang="zh-CN" dirty="0" smtClean="0">
                <a:solidFill>
                  <a:srgbClr val="073E87"/>
                </a:solidFill>
              </a:rPr>
              <a:t>}</a:t>
            </a:r>
            <a:endParaRPr kumimoji="1" lang="en-US" altLang="zh-CN" dirty="0">
              <a:solidFill>
                <a:srgbClr val="073E87"/>
              </a:solidFill>
            </a:endParaRPr>
          </a:p>
          <a:p>
            <a:r>
              <a:rPr kumimoji="1" lang="en-US" altLang="zh-CN" dirty="0" err="1">
                <a:solidFill>
                  <a:srgbClr val="073E87"/>
                </a:solidFill>
              </a:rPr>
              <a:t>var</a:t>
            </a:r>
            <a:r>
              <a:rPr kumimoji="1" lang="en-US" altLang="zh-CN" dirty="0">
                <a:solidFill>
                  <a:srgbClr val="073E87"/>
                </a:solidFill>
              </a:rPr>
              <a:t>  formSubmit3 = function(){</a:t>
            </a:r>
          </a:p>
          <a:p>
            <a:r>
              <a:rPr kumimoji="1" lang="en-US" altLang="zh-CN" dirty="0">
                <a:solidFill>
                  <a:srgbClr val="073E87"/>
                </a:solidFill>
              </a:rPr>
              <a:t>	</a:t>
            </a:r>
            <a:r>
              <a:rPr kumimoji="1" lang="en-US" altLang="zh-CN" dirty="0" err="1">
                <a:solidFill>
                  <a:srgbClr val="073E87"/>
                </a:solidFill>
              </a:rPr>
              <a:t>var</a:t>
            </a:r>
            <a:r>
              <a:rPr kumimoji="1" lang="en-US" altLang="zh-CN" dirty="0">
                <a:solidFill>
                  <a:srgbClr val="073E87"/>
                </a:solidFill>
              </a:rPr>
              <a:t> </a:t>
            </a:r>
            <a:r>
              <a:rPr kumimoji="1" lang="en-US" altLang="zh-CN" dirty="0" err="1">
                <a:solidFill>
                  <a:srgbClr val="073E87"/>
                </a:solidFill>
              </a:rPr>
              <a:t>param</a:t>
            </a:r>
            <a:r>
              <a:rPr kumimoji="1" lang="en-US" altLang="zh-CN" dirty="0">
                <a:solidFill>
                  <a:srgbClr val="073E87"/>
                </a:solidFill>
              </a:rPr>
              <a:t> = {</a:t>
            </a:r>
          </a:p>
          <a:p>
            <a:r>
              <a:rPr kumimoji="1" lang="en-US" altLang="zh-CN" dirty="0">
                <a:solidFill>
                  <a:srgbClr val="073E87"/>
                </a:solidFill>
              </a:rPr>
              <a:t>		username: </a:t>
            </a:r>
            <a:r>
              <a:rPr kumimoji="1" lang="en-US" altLang="zh-CN" dirty="0" err="1">
                <a:solidFill>
                  <a:srgbClr val="073E87"/>
                </a:solidFill>
              </a:rPr>
              <a:t>username.value</a:t>
            </a:r>
            <a:r>
              <a:rPr kumimoji="1" lang="en-US" altLang="zh-CN" dirty="0">
                <a:solidFill>
                  <a:srgbClr val="073E87"/>
                </a:solidFill>
              </a:rPr>
              <a:t>,</a:t>
            </a:r>
          </a:p>
          <a:p>
            <a:r>
              <a:rPr kumimoji="1" lang="en-US" altLang="zh-CN" dirty="0">
                <a:solidFill>
                  <a:srgbClr val="073E87"/>
                </a:solidFill>
              </a:rPr>
              <a:t>		password: </a:t>
            </a:r>
            <a:r>
              <a:rPr kumimoji="1" lang="en-US" altLang="zh-CN" dirty="0" err="1">
                <a:solidFill>
                  <a:srgbClr val="073E87"/>
                </a:solidFill>
              </a:rPr>
              <a:t>password.value</a:t>
            </a:r>
            <a:endParaRPr kumimoji="1" lang="en-US" altLang="zh-CN" dirty="0">
              <a:solidFill>
                <a:srgbClr val="073E87"/>
              </a:solidFill>
            </a:endParaRPr>
          </a:p>
          <a:p>
            <a:r>
              <a:rPr kumimoji="1" lang="en-US" altLang="zh-CN" dirty="0">
                <a:solidFill>
                  <a:srgbClr val="073E87"/>
                </a:solidFill>
              </a:rPr>
              <a:t>	}</a:t>
            </a:r>
          </a:p>
          <a:p>
            <a:r>
              <a:rPr kumimoji="1" lang="en-US" altLang="zh-CN" dirty="0">
                <a:solidFill>
                  <a:srgbClr val="073E87"/>
                </a:solidFill>
              </a:rPr>
              <a:t>	</a:t>
            </a:r>
            <a:r>
              <a:rPr kumimoji="1" lang="en-US" altLang="zh-CN" dirty="0" err="1" smtClean="0">
                <a:solidFill>
                  <a:srgbClr val="073E87"/>
                </a:solidFill>
              </a:rPr>
              <a:t>ajax</a:t>
            </a:r>
            <a:r>
              <a:rPr kumimoji="1" lang="en-US" altLang="zh-CN" dirty="0" smtClean="0">
                <a:solidFill>
                  <a:srgbClr val="073E87"/>
                </a:solidFill>
              </a:rPr>
              <a:t>(‘</a:t>
            </a:r>
            <a:r>
              <a:rPr kumimoji="1" lang="en-US" altLang="zh-CN" dirty="0" err="1" smtClean="0">
                <a:solidFill>
                  <a:srgbClr val="073E87"/>
                </a:solidFill>
              </a:rPr>
              <a:t>xxxxxxxx.php</a:t>
            </a:r>
            <a:r>
              <a:rPr kumimoji="1" lang="en-US" altLang="zh-CN" dirty="0" smtClean="0">
                <a:solidFill>
                  <a:srgbClr val="073E87"/>
                </a:solidFill>
              </a:rPr>
              <a:t>’, </a:t>
            </a:r>
            <a:r>
              <a:rPr kumimoji="1" lang="en-US" altLang="zh-CN" dirty="0" err="1" smtClean="0">
                <a:solidFill>
                  <a:srgbClr val="073E87"/>
                </a:solidFill>
              </a:rPr>
              <a:t>param</a:t>
            </a:r>
            <a:r>
              <a:rPr kumimoji="1" lang="en-US" altLang="zh-CN" dirty="0" smtClean="0">
                <a:solidFill>
                  <a:srgbClr val="073E87"/>
                </a:solidFill>
              </a:rPr>
              <a:t>)</a:t>
            </a:r>
            <a:r>
              <a:rPr kumimoji="1" lang="en-US" altLang="zh-CN" dirty="0">
                <a:solidFill>
                  <a:srgbClr val="073E87"/>
                </a:solidFill>
              </a:rPr>
              <a:t>	// </a:t>
            </a:r>
            <a:r>
              <a:rPr kumimoji="1" lang="en-US" altLang="zh-CN" dirty="0" err="1">
                <a:solidFill>
                  <a:srgbClr val="073E87"/>
                </a:solidFill>
              </a:rPr>
              <a:t>ajax</a:t>
            </a:r>
            <a:r>
              <a:rPr kumimoji="1" lang="en-US" altLang="zh-CN" dirty="0">
                <a:solidFill>
                  <a:srgbClr val="073E87"/>
                </a:solidFill>
              </a:rPr>
              <a:t> </a:t>
            </a:r>
            <a:r>
              <a:rPr kumimoji="1" lang="zh-CN" altLang="en-US" dirty="0">
                <a:solidFill>
                  <a:srgbClr val="073E87"/>
                </a:solidFill>
              </a:rPr>
              <a:t>具体实现略 </a:t>
            </a:r>
          </a:p>
          <a:p>
            <a:r>
              <a:rPr kumimoji="1" lang="en-US" altLang="zh-CN" dirty="0" smtClean="0">
                <a:solidFill>
                  <a:srgbClr val="073E87"/>
                </a:solidFill>
              </a:rPr>
              <a:t>}</a:t>
            </a:r>
          </a:p>
          <a:p>
            <a:endParaRPr kumimoji="1" lang="en-US" altLang="zh-CN" dirty="0">
              <a:solidFill>
                <a:srgbClr val="073E87"/>
              </a:solidFill>
            </a:endParaRPr>
          </a:p>
          <a:p>
            <a:r>
              <a:rPr kumimoji="1" lang="en-US" altLang="zh-CN" dirty="0">
                <a:solidFill>
                  <a:srgbClr val="073E87"/>
                </a:solidFill>
              </a:rPr>
              <a:t>formSubmit3 = formSubmit3.beforeLogin( validata3 )</a:t>
            </a:r>
            <a:r>
              <a:rPr kumimoji="1" lang="en-US" altLang="zh-CN" dirty="0" smtClean="0">
                <a:solidFill>
                  <a:srgbClr val="073E87"/>
                </a:solidFill>
              </a:rPr>
              <a:t>;</a:t>
            </a:r>
          </a:p>
          <a:p>
            <a:endParaRPr kumimoji="1" lang="en-US" altLang="zh-CN" dirty="0">
              <a:solidFill>
                <a:srgbClr val="073E87"/>
              </a:solidFill>
            </a:endParaRPr>
          </a:p>
          <a:p>
            <a:r>
              <a:rPr kumimoji="1" lang="en-US" altLang="zh-CN" dirty="0">
                <a:solidFill>
                  <a:srgbClr val="073E87"/>
                </a:solidFill>
              </a:rPr>
              <a:t>submitBtn3.onclick = function(){ </a:t>
            </a:r>
          </a:p>
          <a:p>
            <a:r>
              <a:rPr kumimoji="1" lang="en-US" altLang="zh-CN" dirty="0">
                <a:solidFill>
                  <a:srgbClr val="073E87"/>
                </a:solidFill>
              </a:rPr>
              <a:t>	formSubmit3();</a:t>
            </a:r>
          </a:p>
          <a:p>
            <a:r>
              <a:rPr kumimoji="1" lang="en-US" altLang="zh-CN" dirty="0">
                <a:solidFill>
                  <a:srgbClr val="073E87"/>
                </a:solidFill>
              </a:rPr>
              <a:t>}</a:t>
            </a:r>
            <a:endParaRPr kumimoji="1" lang="zh-CN" altLang="en-US" dirty="0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927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25927" y="174080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注意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提示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72067" y="1740808"/>
            <a:ext cx="7408333" cy="4385355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在这段代码中</a:t>
            </a:r>
            <a:r>
              <a:rPr kumimoji="1" lang="en-US" altLang="zh-CN" dirty="0"/>
              <a:t>,</a:t>
            </a:r>
            <a:r>
              <a:rPr kumimoji="1" lang="zh-CN" altLang="en-US" dirty="0"/>
              <a:t>校验输入和提交表单的代码完全分离开来</a:t>
            </a:r>
            <a:r>
              <a:rPr kumimoji="1" lang="en-US" altLang="zh-CN" dirty="0"/>
              <a:t>,</a:t>
            </a:r>
            <a:r>
              <a:rPr kumimoji="1" lang="zh-CN" altLang="en-US" dirty="0"/>
              <a:t>它们不再有任何耦合关系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formSubmit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formSubmit.before</a:t>
            </a:r>
            <a:r>
              <a:rPr kumimoji="1" lang="en-US" altLang="zh-CN" dirty="0"/>
              <a:t>( </a:t>
            </a:r>
            <a:r>
              <a:rPr kumimoji="1" lang="en-US" altLang="zh-CN" dirty="0" err="1"/>
              <a:t>validata</a:t>
            </a:r>
            <a:r>
              <a:rPr kumimoji="1" lang="en-US" altLang="zh-CN" dirty="0"/>
              <a:t> )</a:t>
            </a:r>
            <a:r>
              <a:rPr kumimoji="1" lang="zh-CN" altLang="en-US" dirty="0"/>
              <a:t>这句代码</a:t>
            </a:r>
            <a:r>
              <a:rPr kumimoji="1" lang="en-US" altLang="zh-CN" dirty="0"/>
              <a:t>,</a:t>
            </a:r>
            <a:r>
              <a:rPr kumimoji="1" lang="zh-CN" altLang="en-US" dirty="0"/>
              <a:t>如同把校验规则动态接在 </a:t>
            </a:r>
            <a:r>
              <a:rPr kumimoji="1" lang="en-US" altLang="zh-CN" dirty="0" err="1"/>
              <a:t>formSubmit</a:t>
            </a:r>
            <a:r>
              <a:rPr kumimoji="1" lang="en-US" altLang="zh-CN" dirty="0"/>
              <a:t> </a:t>
            </a:r>
            <a:r>
              <a:rPr kumimoji="1" lang="zh-CN" altLang="en-US" dirty="0"/>
              <a:t>函数 之前</a:t>
            </a:r>
            <a:r>
              <a:rPr kumimoji="1" lang="en-US" altLang="zh-CN" dirty="0"/>
              <a:t>,</a:t>
            </a:r>
            <a:r>
              <a:rPr kumimoji="1" lang="en-US" altLang="zh-CN" dirty="0" err="1"/>
              <a:t>validata</a:t>
            </a:r>
            <a:r>
              <a:rPr kumimoji="1" lang="en-US" altLang="zh-CN" dirty="0"/>
              <a:t> </a:t>
            </a:r>
            <a:r>
              <a:rPr kumimoji="1" lang="zh-CN" altLang="en-US" dirty="0"/>
              <a:t>成为一个即插即用的函数</a:t>
            </a:r>
            <a:r>
              <a:rPr kumimoji="1" lang="en-US" altLang="zh-CN" dirty="0"/>
              <a:t>,</a:t>
            </a:r>
            <a:r>
              <a:rPr kumimoji="1" lang="zh-CN" altLang="en-US" dirty="0"/>
              <a:t>它甚至可以被写成配置文件的形式</a:t>
            </a:r>
            <a:r>
              <a:rPr kumimoji="1" lang="en-US" altLang="zh-CN" dirty="0"/>
              <a:t>,</a:t>
            </a:r>
            <a:r>
              <a:rPr kumimoji="1" lang="zh-CN" altLang="en-US" dirty="0"/>
              <a:t>这有利于我们分 开维护这两个函数。再利用策略模式稍加改造</a:t>
            </a:r>
            <a:r>
              <a:rPr kumimoji="1" lang="en-US" altLang="zh-CN" dirty="0"/>
              <a:t>,</a:t>
            </a:r>
            <a:r>
              <a:rPr kumimoji="1" lang="zh-CN" altLang="en-US" dirty="0"/>
              <a:t>我们就可以把这些校验规则都写成插件的形式</a:t>
            </a:r>
            <a:r>
              <a:rPr kumimoji="1" lang="en-US" altLang="zh-CN" dirty="0"/>
              <a:t>, </a:t>
            </a:r>
            <a:r>
              <a:rPr kumimoji="1" lang="zh-CN" altLang="en-US" dirty="0"/>
              <a:t>用在不同的项目当中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/>
              <a:t>值得注意的是</a:t>
            </a:r>
            <a:r>
              <a:rPr kumimoji="1" lang="en-US" altLang="zh-CN" dirty="0"/>
              <a:t>,</a:t>
            </a:r>
            <a:r>
              <a:rPr kumimoji="1" lang="zh-CN" altLang="en-US" dirty="0"/>
              <a:t>因为函数通过 </a:t>
            </a:r>
            <a:r>
              <a:rPr kumimoji="1" lang="en-US" altLang="zh-CN" dirty="0" err="1"/>
              <a:t>Function.prototype.before</a:t>
            </a:r>
            <a:r>
              <a:rPr kumimoji="1" lang="en-US" altLang="zh-CN" dirty="0"/>
              <a:t> </a:t>
            </a:r>
            <a:r>
              <a:rPr kumimoji="1" lang="zh-CN" altLang="en-US" dirty="0"/>
              <a:t>或者 </a:t>
            </a:r>
            <a:r>
              <a:rPr kumimoji="1" lang="en-US" altLang="zh-CN" dirty="0" err="1"/>
              <a:t>Function.prototype.after</a:t>
            </a:r>
            <a:r>
              <a:rPr kumimoji="1" lang="en-US" altLang="zh-CN" dirty="0"/>
              <a:t> </a:t>
            </a:r>
            <a:r>
              <a:rPr kumimoji="1" lang="zh-CN" altLang="en-US" dirty="0"/>
              <a:t>被装 饰之后</a:t>
            </a:r>
            <a:r>
              <a:rPr kumimoji="1" lang="en-US" altLang="zh-CN" dirty="0"/>
              <a:t>,</a:t>
            </a:r>
            <a:r>
              <a:rPr kumimoji="1" lang="zh-CN" altLang="en-US" dirty="0"/>
              <a:t>返回的实际上是一个新的函数</a:t>
            </a:r>
            <a:r>
              <a:rPr kumimoji="1" lang="en-US" altLang="zh-CN" dirty="0"/>
              <a:t>,</a:t>
            </a:r>
            <a:r>
              <a:rPr kumimoji="1" lang="zh-CN" altLang="en-US" dirty="0"/>
              <a:t>如果在原函数上保存了一些属性</a:t>
            </a:r>
            <a:r>
              <a:rPr kumimoji="1" lang="en-US" altLang="zh-CN" dirty="0"/>
              <a:t>,</a:t>
            </a:r>
            <a:r>
              <a:rPr kumimoji="1" lang="zh-CN" altLang="en-US" dirty="0"/>
              <a:t>那么这些属性会丢失。 代码如下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750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783614"/>
            <a:ext cx="7408333" cy="4794357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func</a:t>
            </a:r>
            <a:r>
              <a:rPr kumimoji="1" lang="en-US" altLang="zh-CN" dirty="0"/>
              <a:t> = function(){ 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smtClean="0"/>
              <a:t>alert</a:t>
            </a:r>
            <a:r>
              <a:rPr kumimoji="1" lang="en-US" altLang="zh-CN" dirty="0"/>
              <a:t>( 1 );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func.a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'</a:t>
            </a:r>
            <a:r>
              <a:rPr kumimoji="1" lang="en-US" altLang="zh-CN" dirty="0" err="1"/>
              <a:t>aaa</a:t>
            </a:r>
            <a:r>
              <a:rPr kumimoji="1" lang="en-US" altLang="zh-CN" dirty="0"/>
              <a:t>';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func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func.after</a:t>
            </a:r>
            <a:r>
              <a:rPr kumimoji="1" lang="en-US" altLang="zh-CN" dirty="0"/>
              <a:t>( function(){ 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smtClean="0"/>
              <a:t>alert</a:t>
            </a:r>
            <a:r>
              <a:rPr kumimoji="1" lang="en-US" altLang="zh-CN" dirty="0"/>
              <a:t>( 2 );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}</a:t>
            </a:r>
            <a:r>
              <a:rPr kumimoji="1" lang="en-US" altLang="zh-CN" dirty="0"/>
              <a:t>)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lert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func.a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);</a:t>
            </a:r>
          </a:p>
          <a:p>
            <a:endParaRPr kumimoji="1" lang="en-US" altLang="zh-CN" dirty="0" smtClean="0"/>
          </a:p>
          <a:p>
            <a:r>
              <a:rPr kumimoji="1" lang="zh-CN" altLang="en-US" dirty="0"/>
              <a:t>另外</a:t>
            </a:r>
            <a:r>
              <a:rPr kumimoji="1" lang="en-US" altLang="zh-CN" dirty="0"/>
              <a:t>,</a:t>
            </a:r>
            <a:r>
              <a:rPr kumimoji="1" lang="zh-CN" altLang="en-US" dirty="0"/>
              <a:t>这种装饰方式也叠加了函数的作用域</a:t>
            </a:r>
            <a:r>
              <a:rPr kumimoji="1" lang="en-US" altLang="zh-CN" dirty="0"/>
              <a:t>,</a:t>
            </a:r>
            <a:r>
              <a:rPr kumimoji="1" lang="zh-CN" altLang="en-US" dirty="0"/>
              <a:t>如果装饰的链条过长</a:t>
            </a:r>
            <a:r>
              <a:rPr kumimoji="1" lang="en-US" altLang="zh-CN" dirty="0"/>
              <a:t>,</a:t>
            </a:r>
            <a:r>
              <a:rPr kumimoji="1" lang="zh-CN" altLang="en-US" dirty="0"/>
              <a:t>性能上也会受到一些 影响。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原函数丢失属性实例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79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42603" y="1591056"/>
            <a:ext cx="8662361" cy="5266944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装饰者模式和代理模式的结构看起来非常相像</a:t>
            </a:r>
            <a:r>
              <a:rPr kumimoji="1" lang="en-US" altLang="zh-CN" dirty="0"/>
              <a:t>,</a:t>
            </a:r>
            <a:r>
              <a:rPr kumimoji="1" lang="zh-CN" altLang="en-US" dirty="0"/>
              <a:t>这两种模式都描述了怎样为对象提供 一定程度上的间接引用</a:t>
            </a:r>
            <a:r>
              <a:rPr kumimoji="1" lang="en-US" altLang="zh-CN" dirty="0"/>
              <a:t>,</a:t>
            </a:r>
            <a:r>
              <a:rPr kumimoji="1" lang="zh-CN" altLang="en-US" dirty="0"/>
              <a:t>它们的实现部分都保留了对另外一个对象的引用</a:t>
            </a:r>
            <a:r>
              <a:rPr kumimoji="1" lang="en-US" altLang="zh-CN" dirty="0"/>
              <a:t>,</a:t>
            </a:r>
            <a:r>
              <a:rPr kumimoji="1" lang="zh-CN" altLang="en-US" dirty="0"/>
              <a:t>并且向那个对象发送 请求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/>
              <a:t>代理模式和装饰者模式最重要的区别在于它们的意图和设计目的。代理模式的目的是</a:t>
            </a:r>
            <a:r>
              <a:rPr kumimoji="1" lang="en-US" altLang="zh-CN" dirty="0"/>
              <a:t>,</a:t>
            </a:r>
            <a:r>
              <a:rPr kumimoji="1" lang="zh-CN" altLang="en-US" dirty="0"/>
              <a:t>当直 接访问本体不方便或者不符合需要时</a:t>
            </a:r>
            <a:r>
              <a:rPr kumimoji="1" lang="en-US" altLang="zh-CN" dirty="0"/>
              <a:t>,</a:t>
            </a:r>
            <a:r>
              <a:rPr kumimoji="1" lang="zh-CN" altLang="en-US" dirty="0"/>
              <a:t>为这个本体提供一个替代者。本体定义了关键功能</a:t>
            </a:r>
            <a:r>
              <a:rPr kumimoji="1" lang="en-US" altLang="zh-CN" dirty="0"/>
              <a:t>,</a:t>
            </a:r>
            <a:r>
              <a:rPr kumimoji="1" lang="zh-CN" altLang="en-US" dirty="0"/>
              <a:t>而代 理提供或拒绝对它的访问</a:t>
            </a:r>
            <a:r>
              <a:rPr kumimoji="1" lang="en-US" altLang="zh-CN" dirty="0"/>
              <a:t>,</a:t>
            </a:r>
            <a:r>
              <a:rPr kumimoji="1" lang="zh-CN" altLang="en-US" dirty="0"/>
              <a:t>或者在访问本体之前做一些额外的事情。装饰者模式的作用就是为对 象动态加入行为。换句话说</a:t>
            </a:r>
            <a:r>
              <a:rPr kumimoji="1" lang="en-US" altLang="zh-CN" dirty="0"/>
              <a:t>,</a:t>
            </a:r>
            <a:r>
              <a:rPr kumimoji="1" lang="zh-CN" altLang="en-US" dirty="0"/>
              <a:t>代理模式强调一种关系</a:t>
            </a:r>
            <a:r>
              <a:rPr kumimoji="1" lang="en-US" altLang="zh-CN" dirty="0"/>
              <a:t>(Proxy </a:t>
            </a:r>
            <a:r>
              <a:rPr kumimoji="1" lang="zh-CN" altLang="en-US" dirty="0"/>
              <a:t>与它的实体之间的关系</a:t>
            </a:r>
            <a:r>
              <a:rPr kumimoji="1" lang="en-US" altLang="zh-CN" dirty="0"/>
              <a:t>),</a:t>
            </a:r>
            <a:r>
              <a:rPr kumimoji="1" lang="zh-CN" altLang="en-US" dirty="0"/>
              <a:t>这种关系 可以静态的表达</a:t>
            </a:r>
            <a:r>
              <a:rPr kumimoji="1" lang="en-US" altLang="zh-CN" dirty="0"/>
              <a:t>,</a:t>
            </a:r>
            <a:r>
              <a:rPr kumimoji="1" lang="zh-CN" altLang="en-US" dirty="0"/>
              <a:t>也就是说</a:t>
            </a:r>
            <a:r>
              <a:rPr kumimoji="1" lang="en-US" altLang="zh-CN" dirty="0"/>
              <a:t>,</a:t>
            </a:r>
            <a:r>
              <a:rPr kumimoji="1" lang="zh-CN" altLang="en-US" dirty="0"/>
              <a:t>这种关系在一开始就可以被确定。而装饰者模式用于一开始不能确 定对象的全部功能时。代理模式通常只有一层代理本体的引用</a:t>
            </a:r>
            <a:r>
              <a:rPr kumimoji="1" lang="en-US" altLang="zh-CN" dirty="0"/>
              <a:t>,</a:t>
            </a:r>
            <a:r>
              <a:rPr kumimoji="1" lang="zh-CN" altLang="en-US" dirty="0"/>
              <a:t>而装饰者模式经常会形成一条 长长的装饰链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装饰者模式与代理模式的区别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133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997648"/>
            <a:ext cx="8229600" cy="4551787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在虚拟代理实现图片预加载的例子中</a:t>
            </a:r>
            <a:r>
              <a:rPr kumimoji="1" lang="en-US" altLang="zh-CN" dirty="0"/>
              <a:t>,</a:t>
            </a:r>
            <a:r>
              <a:rPr kumimoji="1" lang="zh-CN" altLang="en-US" dirty="0"/>
              <a:t>本体负责设置 </a:t>
            </a:r>
            <a:r>
              <a:rPr kumimoji="1" lang="en-US" altLang="zh-CN" dirty="0" err="1"/>
              <a:t>img</a:t>
            </a:r>
            <a:r>
              <a:rPr kumimoji="1" lang="en-US" altLang="zh-CN" dirty="0"/>
              <a:t> </a:t>
            </a:r>
            <a:r>
              <a:rPr kumimoji="1" lang="zh-CN" altLang="en-US" dirty="0"/>
              <a:t>节点的 </a:t>
            </a:r>
            <a:r>
              <a:rPr kumimoji="1" lang="en-US" altLang="zh-CN" dirty="0" err="1"/>
              <a:t>src</a:t>
            </a:r>
            <a:r>
              <a:rPr kumimoji="1" lang="en-US" altLang="zh-CN" dirty="0"/>
              <a:t>,</a:t>
            </a:r>
            <a:r>
              <a:rPr kumimoji="1" lang="zh-CN" altLang="en-US" dirty="0"/>
              <a:t>代理则提供了预加载 的功能</a:t>
            </a:r>
            <a:r>
              <a:rPr kumimoji="1" lang="en-US" altLang="zh-CN" dirty="0"/>
              <a:t>,</a:t>
            </a:r>
            <a:r>
              <a:rPr kumimoji="1" lang="zh-CN" altLang="en-US" dirty="0"/>
              <a:t>这看起来也是“加入行为”的一种方式</a:t>
            </a:r>
            <a:r>
              <a:rPr kumimoji="1" lang="en-US" altLang="zh-CN" dirty="0"/>
              <a:t>,</a:t>
            </a:r>
            <a:r>
              <a:rPr kumimoji="1" lang="zh-CN" altLang="en-US" dirty="0"/>
              <a:t>但这种加入行为的方式和装饰者模式的偏重点 是不一样的。装饰者模式是实实在在的为对象增加新的职责和行为</a:t>
            </a:r>
            <a:r>
              <a:rPr kumimoji="1" lang="en-US" altLang="zh-CN" dirty="0"/>
              <a:t>,</a:t>
            </a:r>
            <a:r>
              <a:rPr kumimoji="1" lang="zh-CN" altLang="en-US" dirty="0"/>
              <a:t>而代理做的事情还是跟本体 一样</a:t>
            </a:r>
            <a:r>
              <a:rPr kumimoji="1" lang="en-US" altLang="zh-CN" dirty="0"/>
              <a:t>,</a:t>
            </a:r>
            <a:r>
              <a:rPr kumimoji="1" lang="zh-CN" altLang="en-US" dirty="0"/>
              <a:t>最终都是设置 </a:t>
            </a:r>
            <a:r>
              <a:rPr kumimoji="1" lang="en-US" altLang="zh-CN" dirty="0" err="1"/>
              <a:t>src</a:t>
            </a:r>
            <a:r>
              <a:rPr kumimoji="1" lang="zh-CN" altLang="en-US" dirty="0"/>
              <a:t>。但代理可以加入一些“聪明”的功能</a:t>
            </a:r>
            <a:r>
              <a:rPr kumimoji="1" lang="en-US" altLang="zh-CN" dirty="0"/>
              <a:t>,</a:t>
            </a:r>
            <a:r>
              <a:rPr kumimoji="1" lang="zh-CN" altLang="en-US" dirty="0"/>
              <a:t>比如在图片真正加载好之前</a:t>
            </a:r>
            <a:r>
              <a:rPr kumimoji="1" lang="en-US" altLang="zh-CN" dirty="0"/>
              <a:t>,</a:t>
            </a:r>
            <a:r>
              <a:rPr kumimoji="1" lang="zh-CN" altLang="en-US" dirty="0"/>
              <a:t>先使用一张占位的 </a:t>
            </a:r>
            <a:r>
              <a:rPr kumimoji="1" lang="en-US" altLang="zh-CN" dirty="0"/>
              <a:t>loading </a:t>
            </a:r>
            <a:r>
              <a:rPr kumimoji="1" lang="zh-CN" altLang="en-US" dirty="0"/>
              <a:t>图片反馈给客户。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/>
              <a:t>这种模式在实际开发中非常 有用</a:t>
            </a:r>
            <a:r>
              <a:rPr kumimoji="1" lang="en-US" altLang="zh-CN" dirty="0"/>
              <a:t>,</a:t>
            </a:r>
            <a:r>
              <a:rPr kumimoji="1" lang="zh-CN" altLang="en-US" dirty="0"/>
              <a:t>它在框架开发中也十分有用。作为框架作者</a:t>
            </a:r>
            <a:r>
              <a:rPr kumimoji="1" lang="en-US" altLang="zh-CN" dirty="0"/>
              <a:t>,</a:t>
            </a:r>
            <a:r>
              <a:rPr kumimoji="1" lang="zh-CN" altLang="en-US" dirty="0"/>
              <a:t>我们希望框架里的函 数提供的是一些稳定而方便移植的功能</a:t>
            </a:r>
            <a:r>
              <a:rPr kumimoji="1" lang="en-US" altLang="zh-CN" dirty="0"/>
              <a:t>,</a:t>
            </a:r>
            <a:r>
              <a:rPr kumimoji="1" lang="zh-CN" altLang="en-US" dirty="0"/>
              <a:t>那些个性化的功能可以在框架之外动态装饰上去</a:t>
            </a:r>
            <a:r>
              <a:rPr kumimoji="1" lang="en-US" altLang="zh-CN" dirty="0"/>
              <a:t>,</a:t>
            </a:r>
            <a:r>
              <a:rPr kumimoji="1" lang="zh-CN" altLang="en-US" dirty="0"/>
              <a:t>这可 以避免为了让框架拥有更多的功能</a:t>
            </a:r>
            <a:r>
              <a:rPr kumimoji="1" lang="en-US" altLang="zh-CN" dirty="0"/>
              <a:t>,</a:t>
            </a:r>
            <a:r>
              <a:rPr kumimoji="1" lang="zh-CN" altLang="en-US" dirty="0"/>
              <a:t>而去使用一些 </a:t>
            </a:r>
            <a:r>
              <a:rPr kumimoji="1" lang="en-US" altLang="zh-CN" dirty="0"/>
              <a:t>if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else </a:t>
            </a:r>
            <a:r>
              <a:rPr kumimoji="1" lang="zh-CN" altLang="en-US" dirty="0"/>
              <a:t>语句预测用户的实际需要。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装饰者模式小结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82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15276" y="1969422"/>
            <a:ext cx="3499326" cy="4605753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假设我们在编写一个飞机大战的游戏</a:t>
            </a:r>
            <a:r>
              <a:rPr kumimoji="1" lang="en-US" altLang="zh-CN" dirty="0"/>
              <a:t>,</a:t>
            </a:r>
            <a:r>
              <a:rPr kumimoji="1" lang="zh-CN" altLang="en-US" dirty="0"/>
              <a:t>随着经验值的增加</a:t>
            </a:r>
            <a:r>
              <a:rPr kumimoji="1" lang="en-US" altLang="zh-CN" dirty="0"/>
              <a:t>,</a:t>
            </a:r>
            <a:r>
              <a:rPr kumimoji="1" lang="zh-CN" altLang="en-US" dirty="0"/>
              <a:t>我们操作的飞机对象可以升级成 更厉害的飞机</a:t>
            </a:r>
            <a:r>
              <a:rPr kumimoji="1" lang="en-US" altLang="zh-CN" dirty="0"/>
              <a:t>,</a:t>
            </a:r>
            <a:r>
              <a:rPr kumimoji="1" lang="zh-CN" altLang="en-US" dirty="0"/>
              <a:t>一开始这些飞机只能发射普通的子弹</a:t>
            </a:r>
            <a:r>
              <a:rPr kumimoji="1" lang="en-US" altLang="zh-CN" dirty="0"/>
              <a:t>,</a:t>
            </a:r>
            <a:r>
              <a:rPr kumimoji="1" lang="zh-CN" altLang="en-US" dirty="0"/>
              <a:t>升到第二级时可以发射导弹</a:t>
            </a:r>
            <a:r>
              <a:rPr kumimoji="1" lang="en-US" altLang="zh-CN" dirty="0"/>
              <a:t>,</a:t>
            </a:r>
            <a:r>
              <a:rPr kumimoji="1" lang="zh-CN" altLang="en-US" dirty="0"/>
              <a:t>升到第三级 时可以发射原子弹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/>
              <a:t>导弹类和原子弹类的构造函数都接受参数 </a:t>
            </a:r>
            <a:r>
              <a:rPr kumimoji="1" lang="en-US" altLang="zh-CN" dirty="0"/>
              <a:t>plane </a:t>
            </a:r>
            <a:r>
              <a:rPr kumimoji="1" lang="zh-CN" altLang="en-US" dirty="0"/>
              <a:t>对象</a:t>
            </a:r>
            <a:r>
              <a:rPr kumimoji="1" lang="en-US" altLang="zh-CN" dirty="0"/>
              <a:t>,</a:t>
            </a:r>
            <a:r>
              <a:rPr kumimoji="1" lang="zh-CN" altLang="en-US" dirty="0"/>
              <a:t>并且保存好这个参数</a:t>
            </a:r>
            <a:r>
              <a:rPr kumimoji="1" lang="en-US" altLang="zh-CN" dirty="0"/>
              <a:t>,</a:t>
            </a:r>
            <a:r>
              <a:rPr kumimoji="1" lang="zh-CN" altLang="en-US" dirty="0"/>
              <a:t>在它们的 </a:t>
            </a:r>
            <a:r>
              <a:rPr kumimoji="1" lang="en-US" altLang="zh-CN" dirty="0"/>
              <a:t>fire</a:t>
            </a:r>
            <a:r>
              <a:rPr kumimoji="1" lang="zh-CN" altLang="en-US" dirty="0"/>
              <a:t>方法中</a:t>
            </a:r>
            <a:r>
              <a:rPr kumimoji="1" lang="en-US" altLang="zh-CN" dirty="0"/>
              <a:t>,</a:t>
            </a:r>
            <a:r>
              <a:rPr kumimoji="1" lang="zh-CN" altLang="en-US" dirty="0"/>
              <a:t>除了执行自身的操作之外</a:t>
            </a:r>
            <a:r>
              <a:rPr kumimoji="1" lang="en-US" altLang="zh-CN" dirty="0"/>
              <a:t>,</a:t>
            </a:r>
            <a:r>
              <a:rPr kumimoji="1" lang="zh-CN" altLang="en-US" dirty="0"/>
              <a:t>还调用 </a:t>
            </a:r>
            <a:r>
              <a:rPr kumimoji="1" lang="en-US" altLang="zh-CN" dirty="0"/>
              <a:t>plane </a:t>
            </a:r>
            <a:r>
              <a:rPr kumimoji="1" lang="zh-CN" altLang="en-US" dirty="0"/>
              <a:t>对象的 </a:t>
            </a:r>
            <a:r>
              <a:rPr kumimoji="1" lang="en-US" altLang="zh-CN" dirty="0"/>
              <a:t>fire </a:t>
            </a:r>
            <a:r>
              <a:rPr kumimoji="1" lang="zh-CN" altLang="en-US" dirty="0"/>
              <a:t>方法。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模拟传统面向对象语言的装饰者模式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74" y="1668090"/>
            <a:ext cx="4530980" cy="489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3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591056"/>
            <a:ext cx="7408333" cy="2992449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这种给对象动态增加职责的方式</a:t>
            </a:r>
            <a:r>
              <a:rPr kumimoji="1" lang="en-US" altLang="zh-CN" dirty="0"/>
              <a:t>,</a:t>
            </a:r>
            <a:r>
              <a:rPr kumimoji="1" lang="zh-CN" altLang="en-US" dirty="0"/>
              <a:t>并没有真正地改动对象自身</a:t>
            </a:r>
            <a:r>
              <a:rPr kumimoji="1" lang="en-US" altLang="zh-CN" dirty="0"/>
              <a:t>,</a:t>
            </a:r>
            <a:r>
              <a:rPr kumimoji="1" lang="zh-CN" altLang="en-US" dirty="0"/>
              <a:t>而是将对象放入另一个对象 之中</a:t>
            </a:r>
            <a:r>
              <a:rPr kumimoji="1" lang="en-US" altLang="zh-CN" dirty="0"/>
              <a:t>,</a:t>
            </a:r>
            <a:r>
              <a:rPr kumimoji="1" lang="zh-CN" altLang="en-US" dirty="0"/>
              <a:t>这些对象以一条链的方式进行引用</a:t>
            </a:r>
            <a:r>
              <a:rPr kumimoji="1" lang="en-US" altLang="zh-CN" dirty="0"/>
              <a:t>,</a:t>
            </a:r>
            <a:r>
              <a:rPr kumimoji="1" lang="zh-CN" altLang="en-US" dirty="0"/>
              <a:t>形成一个聚合对象。这些对象都拥有相同的接口</a:t>
            </a:r>
            <a:r>
              <a:rPr kumimoji="1" lang="en-US" altLang="zh-CN" dirty="0"/>
              <a:t>(fire </a:t>
            </a:r>
            <a:r>
              <a:rPr kumimoji="1" lang="zh-CN" altLang="en-US" dirty="0"/>
              <a:t>方法</a:t>
            </a:r>
            <a:r>
              <a:rPr kumimoji="1" lang="en-US" altLang="zh-CN" dirty="0"/>
              <a:t>),</a:t>
            </a:r>
            <a:r>
              <a:rPr kumimoji="1" lang="zh-CN" altLang="en-US" dirty="0"/>
              <a:t>当请求达到链中的某个对象时</a:t>
            </a:r>
            <a:r>
              <a:rPr kumimoji="1" lang="en-US" altLang="zh-CN" dirty="0"/>
              <a:t>,</a:t>
            </a:r>
            <a:r>
              <a:rPr kumimoji="1" lang="zh-CN" altLang="en-US" dirty="0"/>
              <a:t>这个对象会执行自身的操作</a:t>
            </a:r>
            <a:r>
              <a:rPr kumimoji="1" lang="en-US" altLang="zh-CN" dirty="0"/>
              <a:t>,</a:t>
            </a:r>
            <a:r>
              <a:rPr kumimoji="1" lang="zh-CN" altLang="en-US" dirty="0"/>
              <a:t>随后把请求转发给链中的 下一个对象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/>
              <a:t>因为装饰者对象和它所装饰的对象拥有一致的接口</a:t>
            </a:r>
            <a:r>
              <a:rPr kumimoji="1" lang="en-US" altLang="zh-CN" dirty="0"/>
              <a:t>,</a:t>
            </a:r>
            <a:r>
              <a:rPr kumimoji="1" lang="zh-CN" altLang="en-US" dirty="0"/>
              <a:t>所以它们对使用该对象的客户来说是透 明的</a:t>
            </a:r>
            <a:r>
              <a:rPr kumimoji="1" lang="en-US" altLang="zh-CN" dirty="0"/>
              <a:t>,</a:t>
            </a:r>
            <a:r>
              <a:rPr kumimoji="1" lang="zh-CN" altLang="en-US" dirty="0"/>
              <a:t>被装饰的对象也并不需要了解它曾经被装饰过</a:t>
            </a:r>
            <a:r>
              <a:rPr kumimoji="1" lang="en-US" altLang="zh-CN" dirty="0"/>
              <a:t>,</a:t>
            </a:r>
            <a:r>
              <a:rPr kumimoji="1" lang="zh-CN" altLang="en-US" dirty="0"/>
              <a:t>这种透明性使得我们可以递归地嵌套任意 多个装饰者对象</a:t>
            </a:r>
            <a:r>
              <a:rPr kumimoji="1" lang="en-US" altLang="zh-CN" dirty="0" smtClean="0"/>
              <a:t>,</a:t>
            </a: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递归地嵌套任意 多个装饰者对象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375" y="4872653"/>
            <a:ext cx="57785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装饰者也是包装器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72067" y="2396435"/>
            <a:ext cx="7408333" cy="3729728"/>
          </a:xfrm>
        </p:spPr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《</a:t>
            </a:r>
            <a:r>
              <a:rPr kumimoji="1" lang="zh-CN" altLang="en-US" dirty="0"/>
              <a:t>设计模式</a:t>
            </a:r>
            <a:r>
              <a:rPr kumimoji="1" lang="en-US" altLang="zh-CN" dirty="0"/>
              <a:t>》</a:t>
            </a:r>
            <a:r>
              <a:rPr kumimoji="1" lang="zh-CN" altLang="en-US" dirty="0"/>
              <a:t>成书之前</a:t>
            </a:r>
            <a:r>
              <a:rPr kumimoji="1" lang="en-US" altLang="zh-CN" dirty="0"/>
              <a:t>,</a:t>
            </a:r>
            <a:r>
              <a:rPr kumimoji="1" lang="en-US" altLang="zh-CN" dirty="0" err="1"/>
              <a:t>GoF</a:t>
            </a:r>
            <a:r>
              <a:rPr kumimoji="1" lang="en-US" altLang="zh-CN" dirty="0"/>
              <a:t> </a:t>
            </a:r>
            <a:r>
              <a:rPr kumimoji="1" lang="zh-CN" altLang="en-US" dirty="0"/>
              <a:t>原想把装 饰者</a:t>
            </a:r>
            <a:r>
              <a:rPr kumimoji="1" lang="en-US" altLang="zh-CN" dirty="0"/>
              <a:t>(decorator)</a:t>
            </a:r>
            <a:r>
              <a:rPr kumimoji="1" lang="zh-CN" altLang="en-US" dirty="0"/>
              <a:t>模式称为包装器</a:t>
            </a:r>
            <a:r>
              <a:rPr kumimoji="1" lang="en-US" altLang="zh-CN" dirty="0"/>
              <a:t>(wrapper) </a:t>
            </a:r>
            <a:r>
              <a:rPr kumimoji="1" lang="zh-CN" altLang="en-US" dirty="0"/>
              <a:t>模式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从</a:t>
            </a:r>
            <a:r>
              <a:rPr kumimoji="1" lang="zh-CN" altLang="en-US" dirty="0"/>
              <a:t>功能上而言</a:t>
            </a:r>
            <a:r>
              <a:rPr kumimoji="1" lang="en-US" altLang="zh-CN" dirty="0"/>
              <a:t>,decorator </a:t>
            </a:r>
            <a:r>
              <a:rPr kumimoji="1" lang="zh-CN" altLang="en-US" dirty="0"/>
              <a:t>能很好地描述这 个模式</a:t>
            </a:r>
            <a:r>
              <a:rPr kumimoji="1" lang="en-US" altLang="zh-CN" dirty="0"/>
              <a:t>,</a:t>
            </a:r>
            <a:r>
              <a:rPr kumimoji="1" lang="zh-CN" altLang="en-US" dirty="0"/>
              <a:t>但从结构上看</a:t>
            </a:r>
            <a:r>
              <a:rPr kumimoji="1" lang="en-US" altLang="zh-CN" dirty="0"/>
              <a:t>,wrapper </a:t>
            </a:r>
            <a:r>
              <a:rPr kumimoji="1" lang="zh-CN" altLang="en-US" dirty="0"/>
              <a:t>的说法更加 贴切。装饰者模式将一个对象嵌入另一个对象 之中</a:t>
            </a:r>
            <a:r>
              <a:rPr kumimoji="1" lang="en-US" altLang="zh-CN" dirty="0"/>
              <a:t>,</a:t>
            </a:r>
            <a:r>
              <a:rPr kumimoji="1" lang="zh-CN" altLang="en-US" dirty="0"/>
              <a:t>实际上相当于这个对象被另一个对象包 装起来</a:t>
            </a:r>
            <a:r>
              <a:rPr kumimoji="1" lang="en-US" altLang="zh-CN" dirty="0"/>
              <a:t>,</a:t>
            </a:r>
            <a:r>
              <a:rPr kumimoji="1" lang="zh-CN" altLang="en-US" dirty="0"/>
              <a:t>形成一条包装链。请求随着这条链依 次传递到所有的对象</a:t>
            </a:r>
            <a:r>
              <a:rPr kumimoji="1" lang="en-US" altLang="zh-CN" dirty="0"/>
              <a:t>,</a:t>
            </a:r>
            <a:r>
              <a:rPr kumimoji="1" lang="zh-CN" altLang="en-US" dirty="0"/>
              <a:t>每个对象都有处理这条 请求的机会</a:t>
            </a:r>
          </a:p>
        </p:txBody>
      </p:sp>
    </p:spTree>
    <p:extLst>
      <p:ext uri="{BB962C8B-B14F-4D97-AF65-F5344CB8AC3E}">
        <p14:creationId xmlns:p14="http://schemas.microsoft.com/office/powerpoint/2010/main" val="258221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343" r="343"/>
          <a:stretch>
            <a:fillRect/>
          </a:stretch>
        </p:blipFill>
        <p:spPr>
          <a:xfrm>
            <a:off x="623888" y="1590675"/>
            <a:ext cx="5305425" cy="4694238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回到</a:t>
            </a:r>
            <a:r>
              <a:rPr kumimoji="1" lang="en-US" altLang="zh-TW" dirty="0"/>
              <a:t>JavaScript</a:t>
            </a:r>
            <a:r>
              <a:rPr kumimoji="1" lang="zh-TW" altLang="en-US" dirty="0"/>
              <a:t>的装饰者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72696" y="3066681"/>
            <a:ext cx="241410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JavaScript </a:t>
            </a:r>
            <a:r>
              <a:rPr kumimoji="1" lang="zh-CN" altLang="en-US" dirty="0"/>
              <a:t>语言动态改变对象相当容易</a:t>
            </a:r>
            <a:r>
              <a:rPr kumimoji="1" lang="en-US" altLang="zh-CN" dirty="0"/>
              <a:t>,</a:t>
            </a:r>
            <a:r>
              <a:rPr kumimoji="1" lang="zh-CN" altLang="en-US" dirty="0"/>
              <a:t>我们可以直接改写对象或者对象的某个方法</a:t>
            </a:r>
            <a:r>
              <a:rPr kumimoji="1" lang="en-US" altLang="zh-CN" dirty="0"/>
              <a:t>,</a:t>
            </a:r>
            <a:r>
              <a:rPr kumimoji="1" lang="zh-CN" altLang="en-US" dirty="0"/>
              <a:t>并不 需要使用“类”来实现装饰者</a:t>
            </a:r>
            <a:r>
              <a:rPr kumimoji="1" lang="zh-CN" altLang="en-US" dirty="0" smtClean="0"/>
              <a:t>模式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33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8" y="1591057"/>
            <a:ext cx="3379832" cy="4662942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保存原引用的方式就可以改写某个</a:t>
            </a:r>
            <a:r>
              <a:rPr kumimoji="1" lang="zh-CN" altLang="en-US" dirty="0" smtClean="0"/>
              <a:t>函数</a:t>
            </a:r>
            <a:endParaRPr kumimoji="1" lang="en-US" altLang="zh-CN" dirty="0" smtClean="0"/>
          </a:p>
          <a:p>
            <a:r>
              <a:rPr kumimoji="1" lang="en-US" altLang="zh-CN" dirty="0" err="1"/>
              <a:t>var</a:t>
            </a:r>
            <a:r>
              <a:rPr kumimoji="1" lang="en-US" altLang="zh-CN" dirty="0"/>
              <a:t> a = function(){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alert</a:t>
            </a:r>
            <a:r>
              <a:rPr kumimoji="1" lang="en-US" altLang="zh-CN" dirty="0"/>
              <a:t>(1);</a:t>
            </a:r>
          </a:p>
          <a:p>
            <a:r>
              <a:rPr kumimoji="1" lang="en-US" altLang="zh-CN" dirty="0"/>
              <a:t>	}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_a = a;</a:t>
            </a:r>
          </a:p>
          <a:p>
            <a:r>
              <a:rPr kumimoji="1" lang="en-US" altLang="zh-CN" dirty="0"/>
              <a:t>	</a:t>
            </a:r>
          </a:p>
          <a:p>
            <a:r>
              <a:rPr kumimoji="1" lang="en-US" altLang="zh-CN" dirty="0"/>
              <a:t>	a=function(){</a:t>
            </a:r>
          </a:p>
          <a:p>
            <a:r>
              <a:rPr kumimoji="1" lang="en-US" altLang="zh-CN" dirty="0"/>
              <a:t>		_a();</a:t>
            </a:r>
          </a:p>
          <a:p>
            <a:r>
              <a:rPr kumimoji="1" lang="en-US" altLang="zh-CN" dirty="0"/>
              <a:t>		alert(a);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}</a:t>
            </a:r>
          </a:p>
          <a:p>
            <a:r>
              <a:rPr kumimoji="1" lang="en-US" altLang="zh-CN" dirty="0" smtClean="0"/>
              <a:t>a();</a:t>
            </a: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装饰函数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265705" y="1511619"/>
            <a:ext cx="4533175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tx2"/>
                </a:solidFill>
              </a:rPr>
              <a:t>这是实际开发中很常见的一种做法</a:t>
            </a:r>
            <a:r>
              <a:rPr kumimoji="1" lang="en-US" altLang="zh-CN" dirty="0">
                <a:solidFill>
                  <a:schemeClr val="tx2"/>
                </a:solidFill>
              </a:rPr>
              <a:t>,</a:t>
            </a:r>
            <a:r>
              <a:rPr kumimoji="1" lang="zh-CN" altLang="en-US" dirty="0">
                <a:solidFill>
                  <a:schemeClr val="tx2"/>
                </a:solidFill>
              </a:rPr>
              <a:t>比如我们想给 </a:t>
            </a:r>
            <a:r>
              <a:rPr kumimoji="1" lang="en-US" altLang="zh-CN" dirty="0">
                <a:solidFill>
                  <a:schemeClr val="tx2"/>
                </a:solidFill>
              </a:rPr>
              <a:t>window </a:t>
            </a:r>
            <a:r>
              <a:rPr kumimoji="1" lang="zh-CN" altLang="en-US" dirty="0">
                <a:solidFill>
                  <a:schemeClr val="tx2"/>
                </a:solidFill>
              </a:rPr>
              <a:t>绑定 </a:t>
            </a:r>
            <a:r>
              <a:rPr kumimoji="1" lang="en-US" altLang="zh-CN" dirty="0" err="1">
                <a:solidFill>
                  <a:schemeClr val="tx2"/>
                </a:solidFill>
              </a:rPr>
              <a:t>onload</a:t>
            </a:r>
            <a:r>
              <a:rPr kumimoji="1" lang="en-US" altLang="zh-CN" dirty="0">
                <a:solidFill>
                  <a:schemeClr val="tx2"/>
                </a:solidFill>
              </a:rPr>
              <a:t> </a:t>
            </a:r>
            <a:r>
              <a:rPr kumimoji="1" lang="zh-CN" altLang="en-US" dirty="0">
                <a:solidFill>
                  <a:schemeClr val="tx2"/>
                </a:solidFill>
              </a:rPr>
              <a:t>事件</a:t>
            </a:r>
            <a:r>
              <a:rPr kumimoji="1" lang="en-US" altLang="zh-CN" dirty="0">
                <a:solidFill>
                  <a:schemeClr val="tx2"/>
                </a:solidFill>
              </a:rPr>
              <a:t>,</a:t>
            </a:r>
            <a:r>
              <a:rPr kumimoji="1" lang="zh-CN" altLang="en-US" dirty="0">
                <a:solidFill>
                  <a:schemeClr val="tx2"/>
                </a:solidFill>
              </a:rPr>
              <a:t>但是又不确定 这个事件是不是已经被其他人绑定过</a:t>
            </a:r>
            <a:r>
              <a:rPr kumimoji="1" lang="en-US" altLang="zh-CN" dirty="0">
                <a:solidFill>
                  <a:schemeClr val="tx2"/>
                </a:solidFill>
              </a:rPr>
              <a:t>,</a:t>
            </a:r>
            <a:r>
              <a:rPr kumimoji="1" lang="zh-CN" altLang="en-US" dirty="0">
                <a:solidFill>
                  <a:schemeClr val="tx2"/>
                </a:solidFill>
              </a:rPr>
              <a:t>为了避免覆盖掉之前的 </a:t>
            </a:r>
            <a:r>
              <a:rPr kumimoji="1" lang="en-US" altLang="zh-CN" dirty="0" err="1">
                <a:solidFill>
                  <a:schemeClr val="tx2"/>
                </a:solidFill>
              </a:rPr>
              <a:t>window.onload</a:t>
            </a:r>
            <a:r>
              <a:rPr kumimoji="1" lang="en-US" altLang="zh-CN" dirty="0">
                <a:solidFill>
                  <a:schemeClr val="tx2"/>
                </a:solidFill>
              </a:rPr>
              <a:t> </a:t>
            </a:r>
            <a:r>
              <a:rPr kumimoji="1" lang="zh-CN" altLang="en-US" dirty="0">
                <a:solidFill>
                  <a:schemeClr val="tx2"/>
                </a:solidFill>
              </a:rPr>
              <a:t>函数中的行为</a:t>
            </a:r>
            <a:r>
              <a:rPr kumimoji="1" lang="en-US" altLang="zh-CN" dirty="0">
                <a:solidFill>
                  <a:schemeClr val="tx2"/>
                </a:solidFill>
              </a:rPr>
              <a:t>,</a:t>
            </a:r>
            <a:r>
              <a:rPr kumimoji="1" lang="zh-CN" altLang="en-US" dirty="0">
                <a:solidFill>
                  <a:schemeClr val="tx2"/>
                </a:solidFill>
              </a:rPr>
              <a:t>我 们一般都会先保存好原先的 </a:t>
            </a:r>
            <a:r>
              <a:rPr kumimoji="1" lang="en-US" altLang="zh-CN" dirty="0" err="1">
                <a:solidFill>
                  <a:schemeClr val="tx2"/>
                </a:solidFill>
              </a:rPr>
              <a:t>window.onload</a:t>
            </a:r>
            <a:r>
              <a:rPr kumimoji="1" lang="en-US" altLang="zh-CN" dirty="0">
                <a:solidFill>
                  <a:schemeClr val="tx2"/>
                </a:solidFill>
              </a:rPr>
              <a:t>,</a:t>
            </a:r>
            <a:r>
              <a:rPr kumimoji="1" lang="zh-CN" altLang="en-US" dirty="0">
                <a:solidFill>
                  <a:schemeClr val="tx2"/>
                </a:solidFill>
              </a:rPr>
              <a:t>把它放入新的 </a:t>
            </a:r>
            <a:r>
              <a:rPr kumimoji="1" lang="en-US" altLang="zh-CN" dirty="0" err="1">
                <a:solidFill>
                  <a:schemeClr val="tx2"/>
                </a:solidFill>
              </a:rPr>
              <a:t>window.onload</a:t>
            </a:r>
            <a:r>
              <a:rPr kumimoji="1" lang="en-US" altLang="zh-CN" dirty="0">
                <a:solidFill>
                  <a:schemeClr val="tx2"/>
                </a:solidFill>
              </a:rPr>
              <a:t> </a:t>
            </a:r>
            <a:r>
              <a:rPr kumimoji="1" lang="zh-CN" altLang="en-US" dirty="0">
                <a:solidFill>
                  <a:schemeClr val="tx2"/>
                </a:solidFill>
              </a:rPr>
              <a:t>里执行</a:t>
            </a:r>
            <a:r>
              <a:rPr kumimoji="1" lang="en-US" altLang="zh-CN" dirty="0">
                <a:solidFill>
                  <a:schemeClr val="tx2"/>
                </a:solidFill>
              </a:rPr>
              <a:t>:</a:t>
            </a:r>
            <a:endParaRPr kumimoji="1" lang="zh-CN" altLang="en-US" dirty="0">
              <a:solidFill>
                <a:schemeClr val="tx2"/>
              </a:solidFill>
            </a:endParaRPr>
          </a:p>
          <a:p>
            <a:endParaRPr kumimoji="1" lang="en-US" altLang="zh-CN" dirty="0" smtClean="0">
              <a:solidFill>
                <a:schemeClr val="tx2"/>
              </a:solidFill>
            </a:endParaRPr>
          </a:p>
          <a:p>
            <a:r>
              <a:rPr kumimoji="1" lang="en-US" altLang="zh-CN" dirty="0" err="1" smtClean="0">
                <a:solidFill>
                  <a:schemeClr val="tx2"/>
                </a:solidFill>
              </a:rPr>
              <a:t>window.onload</a:t>
            </a:r>
            <a:r>
              <a:rPr kumimoji="1" lang="en-US" altLang="zh-CN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dirty="0">
                <a:solidFill>
                  <a:schemeClr val="tx2"/>
                </a:solidFill>
              </a:rPr>
              <a:t>= function(){ </a:t>
            </a:r>
          </a:p>
          <a:p>
            <a:r>
              <a:rPr kumimoji="1" lang="en-US" altLang="zh-CN" dirty="0">
                <a:solidFill>
                  <a:schemeClr val="tx2"/>
                </a:solidFill>
              </a:rPr>
              <a:t>	</a:t>
            </a:r>
            <a:r>
              <a:rPr kumimoji="1" lang="en-US" altLang="zh-CN" dirty="0" smtClean="0">
                <a:solidFill>
                  <a:schemeClr val="tx2"/>
                </a:solidFill>
              </a:rPr>
              <a:t>alert </a:t>
            </a:r>
            <a:r>
              <a:rPr kumimoji="1" lang="en-US" altLang="zh-CN" dirty="0">
                <a:solidFill>
                  <a:schemeClr val="tx2"/>
                </a:solidFill>
              </a:rPr>
              <a:t>('onload1');</a:t>
            </a:r>
          </a:p>
          <a:p>
            <a:r>
              <a:rPr kumimoji="1" lang="en-US" altLang="zh-CN" dirty="0" smtClean="0">
                <a:solidFill>
                  <a:schemeClr val="tx2"/>
                </a:solidFill>
              </a:rPr>
              <a:t>}</a:t>
            </a:r>
            <a:endParaRPr kumimoji="1" lang="en-US" altLang="zh-CN" dirty="0">
              <a:solidFill>
                <a:schemeClr val="tx2"/>
              </a:solidFill>
            </a:endParaRPr>
          </a:p>
          <a:p>
            <a:endParaRPr kumimoji="1" lang="en-US" altLang="zh-CN" dirty="0">
              <a:solidFill>
                <a:schemeClr val="tx2"/>
              </a:solidFill>
            </a:endParaRPr>
          </a:p>
          <a:p>
            <a:r>
              <a:rPr kumimoji="1" lang="en-US" altLang="zh-CN" dirty="0" err="1" smtClean="0">
                <a:solidFill>
                  <a:schemeClr val="tx2"/>
                </a:solidFill>
              </a:rPr>
              <a:t>var</a:t>
            </a:r>
            <a:r>
              <a:rPr kumimoji="1" lang="en-US" altLang="zh-CN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dirty="0">
                <a:solidFill>
                  <a:schemeClr val="tx2"/>
                </a:solidFill>
              </a:rPr>
              <a:t>_</a:t>
            </a:r>
            <a:r>
              <a:rPr kumimoji="1" lang="en-US" altLang="zh-CN" dirty="0" err="1">
                <a:solidFill>
                  <a:schemeClr val="tx2"/>
                </a:solidFill>
              </a:rPr>
              <a:t>onload</a:t>
            </a:r>
            <a:r>
              <a:rPr kumimoji="1" lang="en-US" altLang="zh-CN" dirty="0">
                <a:solidFill>
                  <a:schemeClr val="tx2"/>
                </a:solidFill>
              </a:rPr>
              <a:t> = </a:t>
            </a:r>
            <a:r>
              <a:rPr kumimoji="1" lang="en-US" altLang="zh-CN" dirty="0" err="1">
                <a:solidFill>
                  <a:schemeClr val="tx2"/>
                </a:solidFill>
              </a:rPr>
              <a:t>window.onload</a:t>
            </a:r>
            <a:r>
              <a:rPr kumimoji="1" lang="en-US" altLang="zh-CN" dirty="0">
                <a:solidFill>
                  <a:schemeClr val="tx2"/>
                </a:solidFill>
              </a:rPr>
              <a:t> || function(){};</a:t>
            </a:r>
          </a:p>
          <a:p>
            <a:endParaRPr kumimoji="1" lang="en-US" altLang="zh-CN" dirty="0">
              <a:solidFill>
                <a:schemeClr val="tx2"/>
              </a:solidFill>
            </a:endParaRPr>
          </a:p>
          <a:p>
            <a:r>
              <a:rPr kumimoji="1" lang="en-US" altLang="zh-CN" dirty="0" err="1" smtClean="0">
                <a:solidFill>
                  <a:schemeClr val="tx2"/>
                </a:solidFill>
              </a:rPr>
              <a:t>window.onload</a:t>
            </a:r>
            <a:r>
              <a:rPr kumimoji="1" lang="en-US" altLang="zh-CN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dirty="0">
                <a:solidFill>
                  <a:schemeClr val="tx2"/>
                </a:solidFill>
              </a:rPr>
              <a:t>= function(){ </a:t>
            </a:r>
          </a:p>
          <a:p>
            <a:r>
              <a:rPr kumimoji="1" lang="en-US" altLang="zh-CN" dirty="0">
                <a:solidFill>
                  <a:schemeClr val="tx2"/>
                </a:solidFill>
              </a:rPr>
              <a:t>	</a:t>
            </a:r>
            <a:r>
              <a:rPr kumimoji="1" lang="en-US" altLang="zh-CN" dirty="0" smtClean="0">
                <a:solidFill>
                  <a:schemeClr val="tx2"/>
                </a:solidFill>
              </a:rPr>
              <a:t>_</a:t>
            </a:r>
            <a:r>
              <a:rPr kumimoji="1" lang="en-US" altLang="zh-CN" dirty="0" err="1" smtClean="0">
                <a:solidFill>
                  <a:schemeClr val="tx2"/>
                </a:solidFill>
              </a:rPr>
              <a:t>onload</a:t>
            </a:r>
            <a:r>
              <a:rPr kumimoji="1" lang="en-US" altLang="zh-CN" dirty="0">
                <a:solidFill>
                  <a:schemeClr val="tx2"/>
                </a:solidFill>
              </a:rPr>
              <a:t>();</a:t>
            </a:r>
          </a:p>
          <a:p>
            <a:r>
              <a:rPr kumimoji="1" lang="en-US" altLang="zh-CN" dirty="0">
                <a:solidFill>
                  <a:schemeClr val="tx2"/>
                </a:solidFill>
              </a:rPr>
              <a:t>	</a:t>
            </a:r>
            <a:r>
              <a:rPr kumimoji="1" lang="en-US" altLang="zh-CN" dirty="0" smtClean="0">
                <a:solidFill>
                  <a:schemeClr val="tx2"/>
                </a:solidFill>
              </a:rPr>
              <a:t>alert </a:t>
            </a:r>
            <a:r>
              <a:rPr kumimoji="1" lang="en-US" altLang="zh-CN" dirty="0">
                <a:solidFill>
                  <a:schemeClr val="tx2"/>
                </a:solidFill>
              </a:rPr>
              <a:t>('onload2'); </a:t>
            </a:r>
          </a:p>
          <a:p>
            <a:r>
              <a:rPr kumimoji="1" lang="en-US" altLang="zh-CN" dirty="0" smtClean="0">
                <a:solidFill>
                  <a:schemeClr val="tx2"/>
                </a:solidFill>
              </a:rPr>
              <a:t>}</a:t>
            </a:r>
            <a:endParaRPr kumimoji="1"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89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711911"/>
            <a:ext cx="7408333" cy="497006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这样的代码当然是符合开放封闭原则的</a:t>
            </a:r>
            <a:r>
              <a:rPr kumimoji="1" lang="en-US" altLang="zh-CN" dirty="0"/>
              <a:t>,</a:t>
            </a:r>
            <a:r>
              <a:rPr kumimoji="1" lang="zh-CN" altLang="en-US" dirty="0"/>
              <a:t>我们在增加新功能的时候</a:t>
            </a:r>
            <a:r>
              <a:rPr kumimoji="1" lang="en-US" altLang="zh-CN" dirty="0"/>
              <a:t>,</a:t>
            </a:r>
            <a:r>
              <a:rPr kumimoji="1" lang="zh-CN" altLang="en-US" dirty="0"/>
              <a:t>确实没有修改原来的 </a:t>
            </a:r>
            <a:r>
              <a:rPr kumimoji="1" lang="en-US" altLang="zh-CN" dirty="0" err="1"/>
              <a:t>window.onload</a:t>
            </a:r>
            <a:r>
              <a:rPr kumimoji="1" lang="en-US" altLang="zh-CN" dirty="0"/>
              <a:t> </a:t>
            </a:r>
            <a:r>
              <a:rPr kumimoji="1" lang="zh-CN" altLang="en-US" dirty="0"/>
              <a:t>代码</a:t>
            </a:r>
            <a:r>
              <a:rPr kumimoji="1" lang="en-US" altLang="zh-CN" dirty="0"/>
              <a:t>,</a:t>
            </a:r>
            <a:r>
              <a:rPr kumimoji="1" lang="zh-CN" altLang="en-US" dirty="0"/>
              <a:t>但是这种方式存在以下两个问题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/>
              <a:t>必须维护</a:t>
            </a:r>
            <a:r>
              <a:rPr kumimoji="1" lang="en-US" altLang="zh-CN" dirty="0"/>
              <a:t>_</a:t>
            </a:r>
            <a:r>
              <a:rPr kumimoji="1" lang="en-US" altLang="zh-CN" dirty="0" err="1"/>
              <a:t>onload</a:t>
            </a:r>
            <a:r>
              <a:rPr kumimoji="1" lang="en-US" altLang="zh-CN" dirty="0"/>
              <a:t> </a:t>
            </a:r>
            <a:r>
              <a:rPr kumimoji="1" lang="zh-CN" altLang="en-US" dirty="0"/>
              <a:t>这个中间变量</a:t>
            </a:r>
            <a:r>
              <a:rPr kumimoji="1" lang="en-US" altLang="zh-CN" dirty="0"/>
              <a:t>,</a:t>
            </a:r>
            <a:r>
              <a:rPr kumimoji="1" lang="zh-CN" altLang="en-US" dirty="0"/>
              <a:t>虽然看起来并不起眼</a:t>
            </a:r>
            <a:r>
              <a:rPr kumimoji="1" lang="en-US" altLang="zh-CN" dirty="0"/>
              <a:t>,</a:t>
            </a:r>
            <a:r>
              <a:rPr kumimoji="1" lang="zh-CN" altLang="en-US" dirty="0"/>
              <a:t>但如果函数的装饰链较长</a:t>
            </a:r>
            <a:r>
              <a:rPr kumimoji="1" lang="en-US" altLang="zh-CN" dirty="0"/>
              <a:t>,</a:t>
            </a:r>
            <a:r>
              <a:rPr kumimoji="1" lang="zh-CN" altLang="en-US" dirty="0"/>
              <a:t>或者 需要装饰的函数变多</a:t>
            </a:r>
            <a:r>
              <a:rPr kumimoji="1" lang="en-US" altLang="zh-CN" dirty="0"/>
              <a:t>,</a:t>
            </a:r>
            <a:r>
              <a:rPr kumimoji="1" lang="zh-CN" altLang="en-US" dirty="0"/>
              <a:t>这些中间变量的数量也会越来越多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/>
              <a:t>其实还遇到了 </a:t>
            </a:r>
            <a:r>
              <a:rPr kumimoji="1" lang="en-US" altLang="zh-CN" dirty="0"/>
              <a:t>this </a:t>
            </a:r>
            <a:r>
              <a:rPr kumimoji="1" lang="zh-CN" altLang="en-US" dirty="0"/>
              <a:t>被劫持的问题</a:t>
            </a:r>
            <a:r>
              <a:rPr kumimoji="1" lang="en-US" altLang="zh-CN" dirty="0"/>
              <a:t>,</a:t>
            </a:r>
            <a:r>
              <a:rPr kumimoji="1" lang="zh-CN" altLang="en-US" dirty="0"/>
              <a:t>在 </a:t>
            </a:r>
            <a:r>
              <a:rPr kumimoji="1" lang="en-US" altLang="zh-CN" dirty="0" err="1"/>
              <a:t>window.onload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的例子中没有这个烦恼</a:t>
            </a:r>
            <a:r>
              <a:rPr kumimoji="1" lang="en-US" altLang="zh-CN" dirty="0"/>
              <a:t>,</a:t>
            </a:r>
            <a:r>
              <a:rPr kumimoji="1" lang="zh-CN" altLang="en-US" dirty="0"/>
              <a:t>是因为调用 普通函数</a:t>
            </a:r>
            <a:r>
              <a:rPr kumimoji="1" lang="en-US" altLang="zh-CN" dirty="0"/>
              <a:t>_</a:t>
            </a:r>
            <a:r>
              <a:rPr kumimoji="1" lang="en-US" altLang="zh-CN" dirty="0" err="1"/>
              <a:t>onload</a:t>
            </a:r>
            <a:r>
              <a:rPr kumimoji="1" lang="en-US" altLang="zh-CN" dirty="0"/>
              <a:t> </a:t>
            </a:r>
            <a:r>
              <a:rPr kumimoji="1" lang="zh-CN" altLang="en-US" dirty="0"/>
              <a:t>时</a:t>
            </a:r>
            <a:r>
              <a:rPr kumimoji="1" lang="en-US" altLang="zh-CN" dirty="0"/>
              <a:t>,this </a:t>
            </a:r>
            <a:r>
              <a:rPr kumimoji="1" lang="zh-CN" altLang="en-US" dirty="0"/>
              <a:t>也指向 </a:t>
            </a:r>
            <a:r>
              <a:rPr kumimoji="1" lang="en-US" altLang="zh-CN" dirty="0"/>
              <a:t>window,</a:t>
            </a:r>
            <a:r>
              <a:rPr kumimoji="1" lang="zh-CN" altLang="en-US" dirty="0"/>
              <a:t>跟调用 </a:t>
            </a:r>
            <a:r>
              <a:rPr kumimoji="1" lang="en-US" altLang="zh-CN" dirty="0" err="1"/>
              <a:t>window.onload</a:t>
            </a:r>
            <a:r>
              <a:rPr kumimoji="1" lang="en-US" altLang="zh-CN" dirty="0"/>
              <a:t> </a:t>
            </a:r>
            <a:r>
              <a:rPr kumimoji="1" lang="zh-CN" altLang="en-US" dirty="0"/>
              <a:t>时一样</a:t>
            </a:r>
            <a:r>
              <a:rPr kumimoji="1" lang="en-US" altLang="zh-CN" dirty="0"/>
              <a:t>(</a:t>
            </a:r>
            <a:r>
              <a:rPr kumimoji="1" lang="zh-CN" altLang="en-US" dirty="0"/>
              <a:t>函数作为对象的 方法被调用时</a:t>
            </a:r>
            <a:r>
              <a:rPr kumimoji="1" lang="en-US" altLang="zh-CN" dirty="0"/>
              <a:t>,this </a:t>
            </a:r>
            <a:r>
              <a:rPr kumimoji="1" lang="zh-CN" altLang="en-US" dirty="0"/>
              <a:t>指向该对象</a:t>
            </a:r>
            <a:r>
              <a:rPr kumimoji="1" lang="en-US" altLang="zh-CN" dirty="0"/>
              <a:t>,</a:t>
            </a:r>
            <a:r>
              <a:rPr kumimoji="1" lang="zh-CN" altLang="en-US" dirty="0"/>
              <a:t>所以此处 </a:t>
            </a:r>
            <a:r>
              <a:rPr kumimoji="1" lang="en-US" altLang="zh-CN" dirty="0"/>
              <a:t>this </a:t>
            </a:r>
            <a:r>
              <a:rPr kumimoji="1" lang="zh-CN" altLang="en-US" dirty="0"/>
              <a:t>也只指向 </a:t>
            </a:r>
            <a:r>
              <a:rPr kumimoji="1" lang="en-US" altLang="zh-CN" dirty="0"/>
              <a:t>window)</a:t>
            </a:r>
            <a:r>
              <a:rPr kumimoji="1" lang="zh-CN" altLang="en-US" dirty="0"/>
              <a:t>。现在把 </a:t>
            </a:r>
            <a:r>
              <a:rPr kumimoji="1" lang="en-US" altLang="zh-CN" dirty="0" err="1"/>
              <a:t>window.onload</a:t>
            </a:r>
            <a:r>
              <a:rPr kumimoji="1" lang="en-US" altLang="zh-CN" dirty="0"/>
              <a:t> </a:t>
            </a:r>
            <a:r>
              <a:rPr kumimoji="1" lang="zh-CN" altLang="en-US" dirty="0"/>
              <a:t>换成 </a:t>
            </a:r>
            <a:r>
              <a:rPr kumimoji="1" lang="en-US" altLang="zh-CN" dirty="0" err="1"/>
              <a:t>document.getElementById</a:t>
            </a:r>
            <a:r>
              <a:rPr kumimoji="1" lang="en-US" altLang="zh-CN" dirty="0"/>
              <a:t>,</a:t>
            </a:r>
            <a:r>
              <a:rPr kumimoji="1" lang="zh-CN" altLang="en-US" dirty="0"/>
              <a:t>代码如下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装饰函数的问题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92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711910"/>
            <a:ext cx="7408333" cy="5146089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var</a:t>
            </a:r>
            <a:r>
              <a:rPr kumimoji="1" lang="en-US" altLang="zh-CN" dirty="0"/>
              <a:t> _</a:t>
            </a:r>
            <a:r>
              <a:rPr kumimoji="1" lang="en-US" altLang="zh-CN" dirty="0" err="1"/>
              <a:t>getElementById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document.getElementById</a:t>
            </a:r>
            <a:r>
              <a:rPr kumimoji="1" lang="en-US" altLang="zh-CN" dirty="0"/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document.getElementById</a:t>
            </a:r>
            <a:r>
              <a:rPr kumimoji="1" lang="en-US" altLang="zh-CN" dirty="0"/>
              <a:t> = function( id ){ </a:t>
            </a:r>
          </a:p>
          <a:p>
            <a:r>
              <a:rPr kumimoji="1" lang="en-US" altLang="zh-CN" dirty="0"/>
              <a:t>		alert (1);</a:t>
            </a:r>
          </a:p>
          <a:p>
            <a:r>
              <a:rPr kumimoji="1" lang="en-US" altLang="zh-CN" dirty="0"/>
              <a:t>		return _</a:t>
            </a:r>
            <a:r>
              <a:rPr kumimoji="1" lang="en-US" altLang="zh-CN" dirty="0" err="1"/>
              <a:t>getElementById</a:t>
            </a:r>
            <a:r>
              <a:rPr kumimoji="1" lang="en-US" altLang="zh-CN" dirty="0"/>
              <a:t>( id ); // (1) </a:t>
            </a:r>
          </a:p>
          <a:p>
            <a:r>
              <a:rPr kumimoji="1" lang="en-US" altLang="zh-CN" dirty="0"/>
              <a:t>	}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button = </a:t>
            </a:r>
            <a:r>
              <a:rPr kumimoji="1" lang="en-US" altLang="zh-CN" dirty="0" err="1"/>
              <a:t>document.getElementById</a:t>
            </a:r>
            <a:r>
              <a:rPr kumimoji="1" lang="en-US" altLang="zh-CN" dirty="0"/>
              <a:t>( 'document' ); </a:t>
            </a:r>
            <a:endParaRPr kumimoji="1" lang="en-US" altLang="zh-CN" dirty="0" smtClean="0"/>
          </a:p>
          <a:p>
            <a:r>
              <a:rPr kumimoji="1" lang="en-US" altLang="zh-CN" dirty="0"/>
              <a:t>// </a:t>
            </a:r>
            <a:r>
              <a:rPr kumimoji="1" lang="zh-CN" altLang="en-US" dirty="0"/>
              <a:t>执行这段代码</a:t>
            </a:r>
            <a:r>
              <a:rPr kumimoji="1" lang="en-US" altLang="zh-CN" dirty="0"/>
              <a:t>,</a:t>
            </a:r>
            <a:r>
              <a:rPr kumimoji="1" lang="zh-CN" altLang="en-US" dirty="0"/>
              <a:t>我们看到在弹出 </a:t>
            </a:r>
            <a:r>
              <a:rPr kumimoji="1" lang="en-US" altLang="zh-CN" dirty="0"/>
              <a:t>alert(1)</a:t>
            </a:r>
            <a:r>
              <a:rPr kumimoji="1" lang="zh-CN" altLang="en-US" dirty="0"/>
              <a:t>之后</a:t>
            </a:r>
            <a:r>
              <a:rPr kumimoji="1" lang="en-US" altLang="zh-CN" dirty="0"/>
              <a:t>,</a:t>
            </a:r>
            <a:r>
              <a:rPr kumimoji="1" lang="zh-CN" altLang="en-US" dirty="0"/>
              <a:t>紧接着控制台抛出了异常</a:t>
            </a:r>
            <a:r>
              <a:rPr kumimoji="1" lang="en-US" altLang="zh-CN" dirty="0"/>
              <a:t>: </a:t>
            </a:r>
          </a:p>
          <a:p>
            <a:r>
              <a:rPr kumimoji="1" lang="en-US" altLang="zh-CN" dirty="0"/>
              <a:t>	// </a:t>
            </a:r>
            <a:r>
              <a:rPr kumimoji="1" lang="zh-CN" altLang="en-US" dirty="0"/>
              <a:t>输出</a:t>
            </a:r>
            <a:r>
              <a:rPr kumimoji="1" lang="en-US" altLang="zh-CN" dirty="0"/>
              <a:t>: Uncaught </a:t>
            </a:r>
            <a:r>
              <a:rPr kumimoji="1" lang="en-US" altLang="zh-CN" dirty="0" err="1"/>
              <a:t>TypeError</a:t>
            </a:r>
            <a:r>
              <a:rPr kumimoji="1" lang="en-US" altLang="zh-CN" dirty="0"/>
              <a:t>: Illegal </a:t>
            </a:r>
            <a:r>
              <a:rPr kumimoji="1" lang="en-US" altLang="zh-CN" dirty="0" smtClean="0"/>
              <a:t>invocation</a:t>
            </a:r>
          </a:p>
          <a:p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劫持问题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470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1563</TotalTime>
  <Words>1197</Words>
  <Application>Microsoft Macintosh PowerPoint</Application>
  <PresentationFormat>全屏显示(4:3)</PresentationFormat>
  <Paragraphs>248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波形</vt:lpstr>
      <vt:lpstr>装饰者模式</vt:lpstr>
      <vt:lpstr>装饰者模式概念理解</vt:lpstr>
      <vt:lpstr>模拟传统面向对象语言的装饰者模式</vt:lpstr>
      <vt:lpstr>递归地嵌套任意 多个装饰者对象</vt:lpstr>
      <vt:lpstr>装饰者也是包装器</vt:lpstr>
      <vt:lpstr>回到JavaScript的装饰者</vt:lpstr>
      <vt:lpstr>装饰函数</vt:lpstr>
      <vt:lpstr>装饰函数的问题</vt:lpstr>
      <vt:lpstr>This 劫持问题</vt:lpstr>
      <vt:lpstr>This劫持原因、解决方法</vt:lpstr>
      <vt:lpstr>用AOP装饰函数</vt:lpstr>
      <vt:lpstr>AOP装饰函数说明</vt:lpstr>
      <vt:lpstr>用 Function.prototype.before</vt:lpstr>
      <vt:lpstr>应用AOP</vt:lpstr>
      <vt:lpstr>应用AOP实现的另一种方法</vt:lpstr>
      <vt:lpstr>AOP 的应用实例-插件式的表单验证</vt:lpstr>
      <vt:lpstr>Js验证</vt:lpstr>
      <vt:lpstr>PowerPoint 演示文稿</vt:lpstr>
      <vt:lpstr>PowerPoint 演示文稿</vt:lpstr>
      <vt:lpstr>PowerPoint 演示文稿</vt:lpstr>
      <vt:lpstr>PowerPoint 演示文稿</vt:lpstr>
      <vt:lpstr>注意——提示</vt:lpstr>
      <vt:lpstr>原函数丢失属性实例</vt:lpstr>
      <vt:lpstr>装饰者模式与代理模式的区别</vt:lpstr>
      <vt:lpstr>装饰者模式小结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JavaScript设计模式——适配器模式</dc:title>
  <dc:creator>zoe 王</dc:creator>
  <cp:lastModifiedBy>zoe 王</cp:lastModifiedBy>
  <cp:revision>100</cp:revision>
  <dcterms:created xsi:type="dcterms:W3CDTF">2016-01-11T06:53:17Z</dcterms:created>
  <dcterms:modified xsi:type="dcterms:W3CDTF">2016-01-29T07:03:30Z</dcterms:modified>
</cp:coreProperties>
</file>