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3" r:id="rId9"/>
    <p:sldId id="267" r:id="rId10"/>
    <p:sldId id="268" r:id="rId11"/>
    <p:sldId id="269" r:id="rId12"/>
    <p:sldId id="270" r:id="rId13"/>
    <p:sldId id="271" r:id="rId14"/>
    <p:sldId id="273" r:id="rId15"/>
    <p:sldId id="27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0F5F-3294-448A-8DB5-0E2D1A0D0A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48A29C24-EC3A-4A63-86DE-7BEE890DC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1D48634E-1867-467F-A2DE-2FF425EBC4BB}"/>
              </a:ext>
            </a:extLst>
          </p:cNvPr>
          <p:cNvSpPr>
            <a:spLocks noGrp="1"/>
          </p:cNvSpPr>
          <p:nvPr>
            <p:ph type="dt" sz="half" idx="10"/>
          </p:nvPr>
        </p:nvSpPr>
        <p:spPr/>
        <p:txBody>
          <a:bodyPr/>
          <a:lstStyle/>
          <a:p>
            <a:fld id="{FD57A6D8-6038-4E3D-BE9D-05596D1748A5}" type="datetimeFigureOut">
              <a:rPr lang="en-NZ" smtClean="0"/>
              <a:t>9/03/2021</a:t>
            </a:fld>
            <a:endParaRPr lang="en-NZ"/>
          </a:p>
        </p:txBody>
      </p:sp>
      <p:sp>
        <p:nvSpPr>
          <p:cNvPr id="5" name="Footer Placeholder 4">
            <a:extLst>
              <a:ext uri="{FF2B5EF4-FFF2-40B4-BE49-F238E27FC236}">
                <a16:creationId xmlns:a16="http://schemas.microsoft.com/office/drawing/2014/main" id="{6D9A9BB7-50A3-41B7-8CB2-A2B7328A920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8B03267-BF8A-49BC-99CE-E6B728CC7563}"/>
              </a:ext>
            </a:extLst>
          </p:cNvPr>
          <p:cNvSpPr>
            <a:spLocks noGrp="1"/>
          </p:cNvSpPr>
          <p:nvPr>
            <p:ph type="sldNum" sz="quarter" idx="12"/>
          </p:nvPr>
        </p:nvSpPr>
        <p:spPr/>
        <p:txBody>
          <a:bodyPr/>
          <a:lstStyle/>
          <a:p>
            <a:fld id="{7764CD50-0307-46F4-9732-52FB51654291}" type="slidenum">
              <a:rPr lang="en-NZ" smtClean="0"/>
              <a:t>‹#›</a:t>
            </a:fld>
            <a:endParaRPr lang="en-NZ"/>
          </a:p>
        </p:txBody>
      </p:sp>
    </p:spTree>
    <p:extLst>
      <p:ext uri="{BB962C8B-B14F-4D97-AF65-F5344CB8AC3E}">
        <p14:creationId xmlns:p14="http://schemas.microsoft.com/office/powerpoint/2010/main" val="165624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493E-81FF-4243-AA0F-B3C0EA9A0F36}"/>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2FC4E6BD-83ED-48FC-9176-EC0B76021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39B0495-EC8E-414D-BD7B-86AAC6B3857B}"/>
              </a:ext>
            </a:extLst>
          </p:cNvPr>
          <p:cNvSpPr>
            <a:spLocks noGrp="1"/>
          </p:cNvSpPr>
          <p:nvPr>
            <p:ph type="dt" sz="half" idx="10"/>
          </p:nvPr>
        </p:nvSpPr>
        <p:spPr/>
        <p:txBody>
          <a:bodyPr/>
          <a:lstStyle/>
          <a:p>
            <a:fld id="{FD57A6D8-6038-4E3D-BE9D-05596D1748A5}" type="datetimeFigureOut">
              <a:rPr lang="en-NZ" smtClean="0"/>
              <a:t>9/03/2021</a:t>
            </a:fld>
            <a:endParaRPr lang="en-NZ"/>
          </a:p>
        </p:txBody>
      </p:sp>
      <p:sp>
        <p:nvSpPr>
          <p:cNvPr id="5" name="Footer Placeholder 4">
            <a:extLst>
              <a:ext uri="{FF2B5EF4-FFF2-40B4-BE49-F238E27FC236}">
                <a16:creationId xmlns:a16="http://schemas.microsoft.com/office/drawing/2014/main" id="{1650FDE0-1AFB-46F3-90A8-1F17BC48C26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BF3BEA-22C5-4E59-BBDC-16D99DEA0726}"/>
              </a:ext>
            </a:extLst>
          </p:cNvPr>
          <p:cNvSpPr>
            <a:spLocks noGrp="1"/>
          </p:cNvSpPr>
          <p:nvPr>
            <p:ph type="sldNum" sz="quarter" idx="12"/>
          </p:nvPr>
        </p:nvSpPr>
        <p:spPr/>
        <p:txBody>
          <a:bodyPr/>
          <a:lstStyle/>
          <a:p>
            <a:fld id="{7764CD50-0307-46F4-9732-52FB51654291}" type="slidenum">
              <a:rPr lang="en-NZ" smtClean="0"/>
              <a:t>‹#›</a:t>
            </a:fld>
            <a:endParaRPr lang="en-NZ"/>
          </a:p>
        </p:txBody>
      </p:sp>
    </p:spTree>
    <p:extLst>
      <p:ext uri="{BB962C8B-B14F-4D97-AF65-F5344CB8AC3E}">
        <p14:creationId xmlns:p14="http://schemas.microsoft.com/office/powerpoint/2010/main" val="423096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BDD1E-93F7-4377-8699-4F6BCA8598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BDDA548-0438-4AA3-9950-0015A06495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FE3EBBD-9F3E-48E8-88D0-B6225F65AB7C}"/>
              </a:ext>
            </a:extLst>
          </p:cNvPr>
          <p:cNvSpPr>
            <a:spLocks noGrp="1"/>
          </p:cNvSpPr>
          <p:nvPr>
            <p:ph type="dt" sz="half" idx="10"/>
          </p:nvPr>
        </p:nvSpPr>
        <p:spPr/>
        <p:txBody>
          <a:bodyPr/>
          <a:lstStyle/>
          <a:p>
            <a:fld id="{FD57A6D8-6038-4E3D-BE9D-05596D1748A5}" type="datetimeFigureOut">
              <a:rPr lang="en-NZ" smtClean="0"/>
              <a:t>9/03/2021</a:t>
            </a:fld>
            <a:endParaRPr lang="en-NZ"/>
          </a:p>
        </p:txBody>
      </p:sp>
      <p:sp>
        <p:nvSpPr>
          <p:cNvPr id="5" name="Footer Placeholder 4">
            <a:extLst>
              <a:ext uri="{FF2B5EF4-FFF2-40B4-BE49-F238E27FC236}">
                <a16:creationId xmlns:a16="http://schemas.microsoft.com/office/drawing/2014/main" id="{8E901F86-51A0-4090-9C29-77071C32792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31B32FA-4C87-4016-A50B-C57F7948C2FF}"/>
              </a:ext>
            </a:extLst>
          </p:cNvPr>
          <p:cNvSpPr>
            <a:spLocks noGrp="1"/>
          </p:cNvSpPr>
          <p:nvPr>
            <p:ph type="sldNum" sz="quarter" idx="12"/>
          </p:nvPr>
        </p:nvSpPr>
        <p:spPr/>
        <p:txBody>
          <a:bodyPr/>
          <a:lstStyle/>
          <a:p>
            <a:fld id="{7764CD50-0307-46F4-9732-52FB51654291}" type="slidenum">
              <a:rPr lang="en-NZ" smtClean="0"/>
              <a:t>‹#›</a:t>
            </a:fld>
            <a:endParaRPr lang="en-NZ"/>
          </a:p>
        </p:txBody>
      </p:sp>
    </p:spTree>
    <p:extLst>
      <p:ext uri="{BB962C8B-B14F-4D97-AF65-F5344CB8AC3E}">
        <p14:creationId xmlns:p14="http://schemas.microsoft.com/office/powerpoint/2010/main" val="398533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0794-E36F-453D-B75F-53C76E8706D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6A8C9B0C-4732-4C67-A655-C03BD55B8C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8CC064B-890E-478E-8E0E-E1AC9C992F30}"/>
              </a:ext>
            </a:extLst>
          </p:cNvPr>
          <p:cNvSpPr>
            <a:spLocks noGrp="1"/>
          </p:cNvSpPr>
          <p:nvPr>
            <p:ph type="dt" sz="half" idx="10"/>
          </p:nvPr>
        </p:nvSpPr>
        <p:spPr/>
        <p:txBody>
          <a:bodyPr/>
          <a:lstStyle/>
          <a:p>
            <a:fld id="{FD57A6D8-6038-4E3D-BE9D-05596D1748A5}" type="datetimeFigureOut">
              <a:rPr lang="en-NZ" smtClean="0"/>
              <a:t>9/03/2021</a:t>
            </a:fld>
            <a:endParaRPr lang="en-NZ"/>
          </a:p>
        </p:txBody>
      </p:sp>
      <p:sp>
        <p:nvSpPr>
          <p:cNvPr id="5" name="Footer Placeholder 4">
            <a:extLst>
              <a:ext uri="{FF2B5EF4-FFF2-40B4-BE49-F238E27FC236}">
                <a16:creationId xmlns:a16="http://schemas.microsoft.com/office/drawing/2014/main" id="{06761C5B-6C71-4371-9AF2-E97574B3EE1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10464FD-AD6C-4BC0-A2E1-80E9DCA156EF}"/>
              </a:ext>
            </a:extLst>
          </p:cNvPr>
          <p:cNvSpPr>
            <a:spLocks noGrp="1"/>
          </p:cNvSpPr>
          <p:nvPr>
            <p:ph type="sldNum" sz="quarter" idx="12"/>
          </p:nvPr>
        </p:nvSpPr>
        <p:spPr/>
        <p:txBody>
          <a:bodyPr/>
          <a:lstStyle/>
          <a:p>
            <a:fld id="{7764CD50-0307-46F4-9732-52FB51654291}" type="slidenum">
              <a:rPr lang="en-NZ" smtClean="0"/>
              <a:t>‹#›</a:t>
            </a:fld>
            <a:endParaRPr lang="en-NZ"/>
          </a:p>
        </p:txBody>
      </p:sp>
    </p:spTree>
    <p:extLst>
      <p:ext uri="{BB962C8B-B14F-4D97-AF65-F5344CB8AC3E}">
        <p14:creationId xmlns:p14="http://schemas.microsoft.com/office/powerpoint/2010/main" val="205067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122E-508A-452F-A916-909163B186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BC69BCC4-C89E-489A-A278-DE9473E5C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499504-B91B-46DC-AF41-683FB9C8DD59}"/>
              </a:ext>
            </a:extLst>
          </p:cNvPr>
          <p:cNvSpPr>
            <a:spLocks noGrp="1"/>
          </p:cNvSpPr>
          <p:nvPr>
            <p:ph type="dt" sz="half" idx="10"/>
          </p:nvPr>
        </p:nvSpPr>
        <p:spPr/>
        <p:txBody>
          <a:bodyPr/>
          <a:lstStyle/>
          <a:p>
            <a:fld id="{FD57A6D8-6038-4E3D-BE9D-05596D1748A5}" type="datetimeFigureOut">
              <a:rPr lang="en-NZ" smtClean="0"/>
              <a:t>9/03/2021</a:t>
            </a:fld>
            <a:endParaRPr lang="en-NZ"/>
          </a:p>
        </p:txBody>
      </p:sp>
      <p:sp>
        <p:nvSpPr>
          <p:cNvPr id="5" name="Footer Placeholder 4">
            <a:extLst>
              <a:ext uri="{FF2B5EF4-FFF2-40B4-BE49-F238E27FC236}">
                <a16:creationId xmlns:a16="http://schemas.microsoft.com/office/drawing/2014/main" id="{A7453789-CECE-457C-A1C2-2C8B963CFEF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1BC08C7-795D-42F9-AC20-0F6F51EA2FCB}"/>
              </a:ext>
            </a:extLst>
          </p:cNvPr>
          <p:cNvSpPr>
            <a:spLocks noGrp="1"/>
          </p:cNvSpPr>
          <p:nvPr>
            <p:ph type="sldNum" sz="quarter" idx="12"/>
          </p:nvPr>
        </p:nvSpPr>
        <p:spPr/>
        <p:txBody>
          <a:bodyPr/>
          <a:lstStyle/>
          <a:p>
            <a:fld id="{7764CD50-0307-46F4-9732-52FB51654291}" type="slidenum">
              <a:rPr lang="en-NZ" smtClean="0"/>
              <a:t>‹#›</a:t>
            </a:fld>
            <a:endParaRPr lang="en-NZ"/>
          </a:p>
        </p:txBody>
      </p:sp>
    </p:spTree>
    <p:extLst>
      <p:ext uri="{BB962C8B-B14F-4D97-AF65-F5344CB8AC3E}">
        <p14:creationId xmlns:p14="http://schemas.microsoft.com/office/powerpoint/2010/main" val="343321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B79C-6A24-4C9A-A69C-7C4883907DF5}"/>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04634CCF-DDDD-443C-939F-3C562A00C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169188CD-21B1-4DA8-BC46-D59BD630B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27446566-830B-42CE-9BCC-F96557A11260}"/>
              </a:ext>
            </a:extLst>
          </p:cNvPr>
          <p:cNvSpPr>
            <a:spLocks noGrp="1"/>
          </p:cNvSpPr>
          <p:nvPr>
            <p:ph type="dt" sz="half" idx="10"/>
          </p:nvPr>
        </p:nvSpPr>
        <p:spPr/>
        <p:txBody>
          <a:bodyPr/>
          <a:lstStyle/>
          <a:p>
            <a:fld id="{FD57A6D8-6038-4E3D-BE9D-05596D1748A5}" type="datetimeFigureOut">
              <a:rPr lang="en-NZ" smtClean="0"/>
              <a:t>9/03/2021</a:t>
            </a:fld>
            <a:endParaRPr lang="en-NZ"/>
          </a:p>
        </p:txBody>
      </p:sp>
      <p:sp>
        <p:nvSpPr>
          <p:cNvPr id="6" name="Footer Placeholder 5">
            <a:extLst>
              <a:ext uri="{FF2B5EF4-FFF2-40B4-BE49-F238E27FC236}">
                <a16:creationId xmlns:a16="http://schemas.microsoft.com/office/drawing/2014/main" id="{7284B6B9-0167-40BB-96A3-8E9E261D5B6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23B6B86-72AD-4939-9D50-487CA9843CE2}"/>
              </a:ext>
            </a:extLst>
          </p:cNvPr>
          <p:cNvSpPr>
            <a:spLocks noGrp="1"/>
          </p:cNvSpPr>
          <p:nvPr>
            <p:ph type="sldNum" sz="quarter" idx="12"/>
          </p:nvPr>
        </p:nvSpPr>
        <p:spPr/>
        <p:txBody>
          <a:bodyPr/>
          <a:lstStyle/>
          <a:p>
            <a:fld id="{7764CD50-0307-46F4-9732-52FB51654291}" type="slidenum">
              <a:rPr lang="en-NZ" smtClean="0"/>
              <a:t>‹#›</a:t>
            </a:fld>
            <a:endParaRPr lang="en-NZ"/>
          </a:p>
        </p:txBody>
      </p:sp>
    </p:spTree>
    <p:extLst>
      <p:ext uri="{BB962C8B-B14F-4D97-AF65-F5344CB8AC3E}">
        <p14:creationId xmlns:p14="http://schemas.microsoft.com/office/powerpoint/2010/main" val="242452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1DCB-2449-4DF7-9AC0-146CD2576E77}"/>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10FF40C6-C1D7-4E32-94FF-AC4C69B85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C0BD4B-462B-4A4F-B788-F690D62E4A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5E7BE8ED-4C8D-49C6-9FD0-0A08AA2F4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54229-185C-4239-994D-CABA69DF0A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72FD81BD-63DF-4AC7-A1F9-8DDBAC7624A8}"/>
              </a:ext>
            </a:extLst>
          </p:cNvPr>
          <p:cNvSpPr>
            <a:spLocks noGrp="1"/>
          </p:cNvSpPr>
          <p:nvPr>
            <p:ph type="dt" sz="half" idx="10"/>
          </p:nvPr>
        </p:nvSpPr>
        <p:spPr/>
        <p:txBody>
          <a:bodyPr/>
          <a:lstStyle/>
          <a:p>
            <a:fld id="{FD57A6D8-6038-4E3D-BE9D-05596D1748A5}" type="datetimeFigureOut">
              <a:rPr lang="en-NZ" smtClean="0"/>
              <a:t>9/03/2021</a:t>
            </a:fld>
            <a:endParaRPr lang="en-NZ"/>
          </a:p>
        </p:txBody>
      </p:sp>
      <p:sp>
        <p:nvSpPr>
          <p:cNvPr id="8" name="Footer Placeholder 7">
            <a:extLst>
              <a:ext uri="{FF2B5EF4-FFF2-40B4-BE49-F238E27FC236}">
                <a16:creationId xmlns:a16="http://schemas.microsoft.com/office/drawing/2014/main" id="{F783FF70-FE94-4B4C-82B0-38ECFADC3372}"/>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126FA550-DCCE-4CD7-803A-1BC53FD3CBDF}"/>
              </a:ext>
            </a:extLst>
          </p:cNvPr>
          <p:cNvSpPr>
            <a:spLocks noGrp="1"/>
          </p:cNvSpPr>
          <p:nvPr>
            <p:ph type="sldNum" sz="quarter" idx="12"/>
          </p:nvPr>
        </p:nvSpPr>
        <p:spPr/>
        <p:txBody>
          <a:bodyPr/>
          <a:lstStyle/>
          <a:p>
            <a:fld id="{7764CD50-0307-46F4-9732-52FB51654291}" type="slidenum">
              <a:rPr lang="en-NZ" smtClean="0"/>
              <a:t>‹#›</a:t>
            </a:fld>
            <a:endParaRPr lang="en-NZ"/>
          </a:p>
        </p:txBody>
      </p:sp>
    </p:spTree>
    <p:extLst>
      <p:ext uri="{BB962C8B-B14F-4D97-AF65-F5344CB8AC3E}">
        <p14:creationId xmlns:p14="http://schemas.microsoft.com/office/powerpoint/2010/main" val="74099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6DC0-B8F6-465F-8DD3-4D9C0C123A3F}"/>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92BF193E-6873-4750-B643-68D6727109C5}"/>
              </a:ext>
            </a:extLst>
          </p:cNvPr>
          <p:cNvSpPr>
            <a:spLocks noGrp="1"/>
          </p:cNvSpPr>
          <p:nvPr>
            <p:ph type="dt" sz="half" idx="10"/>
          </p:nvPr>
        </p:nvSpPr>
        <p:spPr/>
        <p:txBody>
          <a:bodyPr/>
          <a:lstStyle/>
          <a:p>
            <a:fld id="{FD57A6D8-6038-4E3D-BE9D-05596D1748A5}" type="datetimeFigureOut">
              <a:rPr lang="en-NZ" smtClean="0"/>
              <a:t>9/03/2021</a:t>
            </a:fld>
            <a:endParaRPr lang="en-NZ"/>
          </a:p>
        </p:txBody>
      </p:sp>
      <p:sp>
        <p:nvSpPr>
          <p:cNvPr id="4" name="Footer Placeholder 3">
            <a:extLst>
              <a:ext uri="{FF2B5EF4-FFF2-40B4-BE49-F238E27FC236}">
                <a16:creationId xmlns:a16="http://schemas.microsoft.com/office/drawing/2014/main" id="{572C2DDE-A27B-4B7A-93AA-E7939BC8E35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881C8E93-E8D2-4632-A56B-AAF85023F4F8}"/>
              </a:ext>
            </a:extLst>
          </p:cNvPr>
          <p:cNvSpPr>
            <a:spLocks noGrp="1"/>
          </p:cNvSpPr>
          <p:nvPr>
            <p:ph type="sldNum" sz="quarter" idx="12"/>
          </p:nvPr>
        </p:nvSpPr>
        <p:spPr/>
        <p:txBody>
          <a:bodyPr/>
          <a:lstStyle/>
          <a:p>
            <a:fld id="{7764CD50-0307-46F4-9732-52FB51654291}" type="slidenum">
              <a:rPr lang="en-NZ" smtClean="0"/>
              <a:t>‹#›</a:t>
            </a:fld>
            <a:endParaRPr lang="en-NZ"/>
          </a:p>
        </p:txBody>
      </p:sp>
    </p:spTree>
    <p:extLst>
      <p:ext uri="{BB962C8B-B14F-4D97-AF65-F5344CB8AC3E}">
        <p14:creationId xmlns:p14="http://schemas.microsoft.com/office/powerpoint/2010/main" val="169477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33EEAB-1183-4668-A77D-44C731C53531}"/>
              </a:ext>
            </a:extLst>
          </p:cNvPr>
          <p:cNvSpPr>
            <a:spLocks noGrp="1"/>
          </p:cNvSpPr>
          <p:nvPr>
            <p:ph type="dt" sz="half" idx="10"/>
          </p:nvPr>
        </p:nvSpPr>
        <p:spPr/>
        <p:txBody>
          <a:bodyPr/>
          <a:lstStyle/>
          <a:p>
            <a:fld id="{FD57A6D8-6038-4E3D-BE9D-05596D1748A5}" type="datetimeFigureOut">
              <a:rPr lang="en-NZ" smtClean="0"/>
              <a:t>9/03/2021</a:t>
            </a:fld>
            <a:endParaRPr lang="en-NZ"/>
          </a:p>
        </p:txBody>
      </p:sp>
      <p:sp>
        <p:nvSpPr>
          <p:cNvPr id="3" name="Footer Placeholder 2">
            <a:extLst>
              <a:ext uri="{FF2B5EF4-FFF2-40B4-BE49-F238E27FC236}">
                <a16:creationId xmlns:a16="http://schemas.microsoft.com/office/drawing/2014/main" id="{6D0C703E-ED4B-4CAE-81E0-2572013E2F5B}"/>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C4ED03EF-E03B-462F-82B3-0F425108C8BD}"/>
              </a:ext>
            </a:extLst>
          </p:cNvPr>
          <p:cNvSpPr>
            <a:spLocks noGrp="1"/>
          </p:cNvSpPr>
          <p:nvPr>
            <p:ph type="sldNum" sz="quarter" idx="12"/>
          </p:nvPr>
        </p:nvSpPr>
        <p:spPr/>
        <p:txBody>
          <a:bodyPr/>
          <a:lstStyle/>
          <a:p>
            <a:fld id="{7764CD50-0307-46F4-9732-52FB51654291}" type="slidenum">
              <a:rPr lang="en-NZ" smtClean="0"/>
              <a:t>‹#›</a:t>
            </a:fld>
            <a:endParaRPr lang="en-NZ"/>
          </a:p>
        </p:txBody>
      </p:sp>
    </p:spTree>
    <p:extLst>
      <p:ext uri="{BB962C8B-B14F-4D97-AF65-F5344CB8AC3E}">
        <p14:creationId xmlns:p14="http://schemas.microsoft.com/office/powerpoint/2010/main" val="381131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1C1E-6199-4C57-AB6D-8983D08C5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185DB2F7-22C8-464E-9C63-4335B09B90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0AA066A-A320-4B10-A793-3055BB181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CCBC5-5066-4C55-94CB-24E170C008A7}"/>
              </a:ext>
            </a:extLst>
          </p:cNvPr>
          <p:cNvSpPr>
            <a:spLocks noGrp="1"/>
          </p:cNvSpPr>
          <p:nvPr>
            <p:ph type="dt" sz="half" idx="10"/>
          </p:nvPr>
        </p:nvSpPr>
        <p:spPr/>
        <p:txBody>
          <a:bodyPr/>
          <a:lstStyle/>
          <a:p>
            <a:fld id="{FD57A6D8-6038-4E3D-BE9D-05596D1748A5}" type="datetimeFigureOut">
              <a:rPr lang="en-NZ" smtClean="0"/>
              <a:t>9/03/2021</a:t>
            </a:fld>
            <a:endParaRPr lang="en-NZ"/>
          </a:p>
        </p:txBody>
      </p:sp>
      <p:sp>
        <p:nvSpPr>
          <p:cNvPr id="6" name="Footer Placeholder 5">
            <a:extLst>
              <a:ext uri="{FF2B5EF4-FFF2-40B4-BE49-F238E27FC236}">
                <a16:creationId xmlns:a16="http://schemas.microsoft.com/office/drawing/2014/main" id="{952FB6F0-F313-4D8A-9D4A-E2B464718BF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9594157-7123-439A-8C3A-8F6E8962F863}"/>
              </a:ext>
            </a:extLst>
          </p:cNvPr>
          <p:cNvSpPr>
            <a:spLocks noGrp="1"/>
          </p:cNvSpPr>
          <p:nvPr>
            <p:ph type="sldNum" sz="quarter" idx="12"/>
          </p:nvPr>
        </p:nvSpPr>
        <p:spPr/>
        <p:txBody>
          <a:bodyPr/>
          <a:lstStyle/>
          <a:p>
            <a:fld id="{7764CD50-0307-46F4-9732-52FB51654291}" type="slidenum">
              <a:rPr lang="en-NZ" smtClean="0"/>
              <a:t>‹#›</a:t>
            </a:fld>
            <a:endParaRPr lang="en-NZ"/>
          </a:p>
        </p:txBody>
      </p:sp>
    </p:spTree>
    <p:extLst>
      <p:ext uri="{BB962C8B-B14F-4D97-AF65-F5344CB8AC3E}">
        <p14:creationId xmlns:p14="http://schemas.microsoft.com/office/powerpoint/2010/main" val="21108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8DA8-5A0A-40EC-839A-B626D6366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B1B0DC0-2E26-47ED-B210-7B1F8D132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884B88F7-F03F-4FCB-A44C-7D51ABB9B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8C491-3FC8-44BC-9B54-234A608EEE70}"/>
              </a:ext>
            </a:extLst>
          </p:cNvPr>
          <p:cNvSpPr>
            <a:spLocks noGrp="1"/>
          </p:cNvSpPr>
          <p:nvPr>
            <p:ph type="dt" sz="half" idx="10"/>
          </p:nvPr>
        </p:nvSpPr>
        <p:spPr/>
        <p:txBody>
          <a:bodyPr/>
          <a:lstStyle/>
          <a:p>
            <a:fld id="{FD57A6D8-6038-4E3D-BE9D-05596D1748A5}" type="datetimeFigureOut">
              <a:rPr lang="en-NZ" smtClean="0"/>
              <a:t>9/03/2021</a:t>
            </a:fld>
            <a:endParaRPr lang="en-NZ"/>
          </a:p>
        </p:txBody>
      </p:sp>
      <p:sp>
        <p:nvSpPr>
          <p:cNvPr id="6" name="Footer Placeholder 5">
            <a:extLst>
              <a:ext uri="{FF2B5EF4-FFF2-40B4-BE49-F238E27FC236}">
                <a16:creationId xmlns:a16="http://schemas.microsoft.com/office/drawing/2014/main" id="{9ABEB87A-0E86-42B0-B423-C4C4DE1EDE5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6E60D24-2635-4147-A1A0-ADEABE1E148B}"/>
              </a:ext>
            </a:extLst>
          </p:cNvPr>
          <p:cNvSpPr>
            <a:spLocks noGrp="1"/>
          </p:cNvSpPr>
          <p:nvPr>
            <p:ph type="sldNum" sz="quarter" idx="12"/>
          </p:nvPr>
        </p:nvSpPr>
        <p:spPr/>
        <p:txBody>
          <a:bodyPr/>
          <a:lstStyle/>
          <a:p>
            <a:fld id="{7764CD50-0307-46F4-9732-52FB51654291}" type="slidenum">
              <a:rPr lang="en-NZ" smtClean="0"/>
              <a:t>‹#›</a:t>
            </a:fld>
            <a:endParaRPr lang="en-NZ"/>
          </a:p>
        </p:txBody>
      </p:sp>
    </p:spTree>
    <p:extLst>
      <p:ext uri="{BB962C8B-B14F-4D97-AF65-F5344CB8AC3E}">
        <p14:creationId xmlns:p14="http://schemas.microsoft.com/office/powerpoint/2010/main" val="234757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56621A-FC7D-4ED4-B718-FA2124FFBF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54523DD-48E4-447D-8E5E-32165308F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55C4615-BF35-4D39-832A-62A7E501A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7A6D8-6038-4E3D-BE9D-05596D1748A5}" type="datetimeFigureOut">
              <a:rPr lang="en-NZ" smtClean="0"/>
              <a:t>9/03/2021</a:t>
            </a:fld>
            <a:endParaRPr lang="en-NZ"/>
          </a:p>
        </p:txBody>
      </p:sp>
      <p:sp>
        <p:nvSpPr>
          <p:cNvPr id="5" name="Footer Placeholder 4">
            <a:extLst>
              <a:ext uri="{FF2B5EF4-FFF2-40B4-BE49-F238E27FC236}">
                <a16:creationId xmlns:a16="http://schemas.microsoft.com/office/drawing/2014/main" id="{E0242290-5F5F-418B-9203-4F6A8471FD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EC9279E-0963-4245-8D7E-F253D7E64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4CD50-0307-46F4-9732-52FB51654291}" type="slidenum">
              <a:rPr lang="en-NZ" smtClean="0"/>
              <a:t>‹#›</a:t>
            </a:fld>
            <a:endParaRPr lang="en-NZ"/>
          </a:p>
        </p:txBody>
      </p:sp>
    </p:spTree>
    <p:extLst>
      <p:ext uri="{BB962C8B-B14F-4D97-AF65-F5344CB8AC3E}">
        <p14:creationId xmlns:p14="http://schemas.microsoft.com/office/powerpoint/2010/main" val="1567771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A3EA-7B9B-4F7D-9450-D2226FFE2B82}"/>
              </a:ext>
            </a:extLst>
          </p:cNvPr>
          <p:cNvSpPr>
            <a:spLocks noGrp="1"/>
          </p:cNvSpPr>
          <p:nvPr>
            <p:ph type="ctrTitle"/>
          </p:nvPr>
        </p:nvSpPr>
        <p:spPr/>
        <p:txBody>
          <a:bodyPr>
            <a:normAutofit fontScale="90000"/>
          </a:bodyPr>
          <a:lstStyle/>
          <a:p>
            <a:r>
              <a:rPr lang="en-NZ" sz="4000" b="1" dirty="0">
                <a:latin typeface="+mn-lt"/>
              </a:rPr>
              <a:t>Using clustering method to find the most convenient place for a fiend to live in Toronto</a:t>
            </a:r>
            <a:br>
              <a:rPr lang="en-NZ" dirty="0"/>
            </a:br>
            <a:endParaRPr lang="en-NZ" dirty="0"/>
          </a:p>
        </p:txBody>
      </p:sp>
      <p:sp>
        <p:nvSpPr>
          <p:cNvPr id="3" name="Subtitle 2">
            <a:extLst>
              <a:ext uri="{FF2B5EF4-FFF2-40B4-BE49-F238E27FC236}">
                <a16:creationId xmlns:a16="http://schemas.microsoft.com/office/drawing/2014/main" id="{DE30C8D7-1936-4782-9F31-71769E067217}"/>
              </a:ext>
            </a:extLst>
          </p:cNvPr>
          <p:cNvSpPr>
            <a:spLocks noGrp="1"/>
          </p:cNvSpPr>
          <p:nvPr>
            <p:ph type="subTitle" idx="1"/>
          </p:nvPr>
        </p:nvSpPr>
        <p:spPr/>
        <p:txBody>
          <a:bodyPr/>
          <a:lstStyle/>
          <a:p>
            <a:r>
              <a:rPr lang="en-NZ" dirty="0"/>
              <a:t>Zuyu Yang </a:t>
            </a:r>
          </a:p>
          <a:p>
            <a:r>
              <a:rPr lang="en-NZ" dirty="0"/>
              <a:t>2021.03.09</a:t>
            </a:r>
          </a:p>
        </p:txBody>
      </p:sp>
    </p:spTree>
    <p:extLst>
      <p:ext uri="{BB962C8B-B14F-4D97-AF65-F5344CB8AC3E}">
        <p14:creationId xmlns:p14="http://schemas.microsoft.com/office/powerpoint/2010/main" val="413059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A883-3D0E-413D-83B3-D9D868C46429}"/>
              </a:ext>
            </a:extLst>
          </p:cNvPr>
          <p:cNvSpPr>
            <a:spLocks noGrp="1"/>
          </p:cNvSpPr>
          <p:nvPr>
            <p:ph type="title"/>
          </p:nvPr>
        </p:nvSpPr>
        <p:spPr/>
        <p:txBody>
          <a:bodyPr/>
          <a:lstStyle/>
          <a:p>
            <a:r>
              <a:rPr lang="en-NZ" dirty="0"/>
              <a:t>Results</a:t>
            </a:r>
          </a:p>
        </p:txBody>
      </p:sp>
      <p:sp>
        <p:nvSpPr>
          <p:cNvPr id="3" name="Content Placeholder 2">
            <a:extLst>
              <a:ext uri="{FF2B5EF4-FFF2-40B4-BE49-F238E27FC236}">
                <a16:creationId xmlns:a16="http://schemas.microsoft.com/office/drawing/2014/main" id="{5CC782A0-63CE-429F-A2AD-3EF08EC9C35E}"/>
              </a:ext>
            </a:extLst>
          </p:cNvPr>
          <p:cNvSpPr>
            <a:spLocks noGrp="1"/>
          </p:cNvSpPr>
          <p:nvPr>
            <p:ph idx="1"/>
          </p:nvPr>
        </p:nvSpPr>
        <p:spPr/>
        <p:txBody>
          <a:bodyPr/>
          <a:lstStyle/>
          <a:p>
            <a:r>
              <a:rPr lang="en-NZ" b="1" dirty="0"/>
              <a:t>Create the new </a:t>
            </a:r>
            <a:r>
              <a:rPr lang="en-NZ" b="1" dirty="0" err="1"/>
              <a:t>dataframe</a:t>
            </a:r>
            <a:r>
              <a:rPr lang="en-NZ" b="1" dirty="0"/>
              <a:t> and display the top 10 venues for each </a:t>
            </a:r>
            <a:r>
              <a:rPr lang="en-NZ" b="1" dirty="0" err="1"/>
              <a:t>neighborhood</a:t>
            </a:r>
            <a:r>
              <a:rPr lang="en-NZ" b="1" dirty="0"/>
              <a:t>.</a:t>
            </a:r>
          </a:p>
          <a:p>
            <a:endParaRPr lang="en-NZ" dirty="0"/>
          </a:p>
        </p:txBody>
      </p:sp>
      <p:pic>
        <p:nvPicPr>
          <p:cNvPr id="5" name="Picture 4">
            <a:extLst>
              <a:ext uri="{FF2B5EF4-FFF2-40B4-BE49-F238E27FC236}">
                <a16:creationId xmlns:a16="http://schemas.microsoft.com/office/drawing/2014/main" id="{7CE3BFF5-06CC-4710-BAFA-E04B4F51F6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9615" y="2865308"/>
            <a:ext cx="9104428" cy="3827321"/>
          </a:xfrm>
          <a:prstGeom prst="rect">
            <a:avLst/>
          </a:prstGeom>
          <a:noFill/>
          <a:ln>
            <a:noFill/>
          </a:ln>
        </p:spPr>
      </p:pic>
    </p:spTree>
    <p:extLst>
      <p:ext uri="{BB962C8B-B14F-4D97-AF65-F5344CB8AC3E}">
        <p14:creationId xmlns:p14="http://schemas.microsoft.com/office/powerpoint/2010/main" val="124667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6781-555D-4DA6-9AFC-279F6E3173EC}"/>
              </a:ext>
            </a:extLst>
          </p:cNvPr>
          <p:cNvSpPr>
            <a:spLocks noGrp="1"/>
          </p:cNvSpPr>
          <p:nvPr>
            <p:ph type="title"/>
          </p:nvPr>
        </p:nvSpPr>
        <p:spPr/>
        <p:txBody>
          <a:bodyPr/>
          <a:lstStyle/>
          <a:p>
            <a:r>
              <a:rPr lang="en-NZ" dirty="0"/>
              <a:t>Results</a:t>
            </a:r>
          </a:p>
        </p:txBody>
      </p:sp>
      <p:sp>
        <p:nvSpPr>
          <p:cNvPr id="3" name="Content Placeholder 2">
            <a:extLst>
              <a:ext uri="{FF2B5EF4-FFF2-40B4-BE49-F238E27FC236}">
                <a16:creationId xmlns:a16="http://schemas.microsoft.com/office/drawing/2014/main" id="{9A76F241-0573-47C5-B2FF-2FC05D7A548F}"/>
              </a:ext>
            </a:extLst>
          </p:cNvPr>
          <p:cNvSpPr>
            <a:spLocks noGrp="1"/>
          </p:cNvSpPr>
          <p:nvPr>
            <p:ph idx="1"/>
          </p:nvPr>
        </p:nvSpPr>
        <p:spPr>
          <a:xfrm>
            <a:off x="838200" y="1421928"/>
            <a:ext cx="10515600" cy="4351338"/>
          </a:xfrm>
        </p:spPr>
        <p:txBody>
          <a:bodyPr/>
          <a:lstStyle/>
          <a:p>
            <a:r>
              <a:rPr lang="en-NZ" b="1" dirty="0"/>
              <a:t>Cluster neighbourhoods</a:t>
            </a:r>
            <a:r>
              <a:rPr lang="en-NZ" b="1" dirty="0">
                <a:effectLst/>
              </a:rPr>
              <a:t>: </a:t>
            </a:r>
            <a:r>
              <a:rPr lang="en-NZ" dirty="0"/>
              <a:t>set number of clusters as 5, and run k-means clustering. visualise the clusters</a:t>
            </a:r>
            <a:r>
              <a:rPr lang="en-NZ" dirty="0">
                <a:effectLst/>
              </a:rPr>
              <a:t> using folium. </a:t>
            </a:r>
            <a:endParaRPr lang="en-NZ" dirty="0"/>
          </a:p>
        </p:txBody>
      </p:sp>
      <p:pic>
        <p:nvPicPr>
          <p:cNvPr id="4" name="Picture 3">
            <a:extLst>
              <a:ext uri="{FF2B5EF4-FFF2-40B4-BE49-F238E27FC236}">
                <a16:creationId xmlns:a16="http://schemas.microsoft.com/office/drawing/2014/main" id="{DB06DD5E-4A68-4FC7-805F-B767EBBA6C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4062" y="2550376"/>
            <a:ext cx="6292499" cy="4239530"/>
          </a:xfrm>
          <a:prstGeom prst="rect">
            <a:avLst/>
          </a:prstGeom>
          <a:noFill/>
          <a:ln>
            <a:noFill/>
          </a:ln>
        </p:spPr>
      </p:pic>
      <p:sp>
        <p:nvSpPr>
          <p:cNvPr id="5" name="Oval 4">
            <a:extLst>
              <a:ext uri="{FF2B5EF4-FFF2-40B4-BE49-F238E27FC236}">
                <a16:creationId xmlns:a16="http://schemas.microsoft.com/office/drawing/2014/main" id="{F6A81285-039C-422F-ABC2-93C27C4B79CA}"/>
              </a:ext>
            </a:extLst>
          </p:cNvPr>
          <p:cNvSpPr/>
          <p:nvPr/>
        </p:nvSpPr>
        <p:spPr>
          <a:xfrm>
            <a:off x="5680850" y="5104815"/>
            <a:ext cx="175098" cy="14105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Oval 5">
            <a:extLst>
              <a:ext uri="{FF2B5EF4-FFF2-40B4-BE49-F238E27FC236}">
                <a16:creationId xmlns:a16="http://schemas.microsoft.com/office/drawing/2014/main" id="{AB9B9BFF-D0EF-4654-9A0B-C5258F394F9B}"/>
              </a:ext>
            </a:extLst>
          </p:cNvPr>
          <p:cNvSpPr/>
          <p:nvPr/>
        </p:nvSpPr>
        <p:spPr>
          <a:xfrm>
            <a:off x="5690849" y="5360409"/>
            <a:ext cx="175098" cy="14105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Oval 6">
            <a:extLst>
              <a:ext uri="{FF2B5EF4-FFF2-40B4-BE49-F238E27FC236}">
                <a16:creationId xmlns:a16="http://schemas.microsoft.com/office/drawing/2014/main" id="{FB594136-214D-4AD4-BA79-CD156E75735E}"/>
              </a:ext>
            </a:extLst>
          </p:cNvPr>
          <p:cNvSpPr/>
          <p:nvPr/>
        </p:nvSpPr>
        <p:spPr>
          <a:xfrm>
            <a:off x="5680850" y="5633557"/>
            <a:ext cx="175098" cy="14105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Oval 7">
            <a:extLst>
              <a:ext uri="{FF2B5EF4-FFF2-40B4-BE49-F238E27FC236}">
                <a16:creationId xmlns:a16="http://schemas.microsoft.com/office/drawing/2014/main" id="{A48CAA52-C9F0-4398-A822-640FBFDFA9A9}"/>
              </a:ext>
            </a:extLst>
          </p:cNvPr>
          <p:cNvSpPr/>
          <p:nvPr/>
        </p:nvSpPr>
        <p:spPr>
          <a:xfrm>
            <a:off x="5679854" y="5884763"/>
            <a:ext cx="175098" cy="141051"/>
          </a:xfrm>
          <a:prstGeom prst="ellipse">
            <a:avLst/>
          </a:prstGeom>
          <a:solidFill>
            <a:srgbClr val="00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51C96BC0-AB1B-4FBB-884B-F00783D122EF}"/>
              </a:ext>
            </a:extLst>
          </p:cNvPr>
          <p:cNvSpPr/>
          <p:nvPr/>
        </p:nvSpPr>
        <p:spPr>
          <a:xfrm>
            <a:off x="5690849" y="6112579"/>
            <a:ext cx="175098" cy="14105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TextBox 9">
            <a:extLst>
              <a:ext uri="{FF2B5EF4-FFF2-40B4-BE49-F238E27FC236}">
                <a16:creationId xmlns:a16="http://schemas.microsoft.com/office/drawing/2014/main" id="{A073CC0D-DD0A-474B-829B-678CD0F68A7C}"/>
              </a:ext>
            </a:extLst>
          </p:cNvPr>
          <p:cNvSpPr txBox="1"/>
          <p:nvPr/>
        </p:nvSpPr>
        <p:spPr>
          <a:xfrm>
            <a:off x="5865947" y="4959654"/>
            <a:ext cx="1009956" cy="369332"/>
          </a:xfrm>
          <a:prstGeom prst="rect">
            <a:avLst/>
          </a:prstGeom>
          <a:noFill/>
        </p:spPr>
        <p:txBody>
          <a:bodyPr wrap="none" rtlCol="0">
            <a:spAutoFit/>
          </a:bodyPr>
          <a:lstStyle/>
          <a:p>
            <a:r>
              <a:rPr lang="en-NZ" dirty="0"/>
              <a:t>Cluster 0</a:t>
            </a:r>
          </a:p>
        </p:txBody>
      </p:sp>
      <p:sp>
        <p:nvSpPr>
          <p:cNvPr id="11" name="TextBox 10">
            <a:extLst>
              <a:ext uri="{FF2B5EF4-FFF2-40B4-BE49-F238E27FC236}">
                <a16:creationId xmlns:a16="http://schemas.microsoft.com/office/drawing/2014/main" id="{E0EFA6BB-2B6B-4AFB-A42F-CE2A28549E87}"/>
              </a:ext>
            </a:extLst>
          </p:cNvPr>
          <p:cNvSpPr txBox="1"/>
          <p:nvPr/>
        </p:nvSpPr>
        <p:spPr>
          <a:xfrm>
            <a:off x="5854952" y="5236990"/>
            <a:ext cx="1009956" cy="369332"/>
          </a:xfrm>
          <a:prstGeom prst="rect">
            <a:avLst/>
          </a:prstGeom>
          <a:noFill/>
        </p:spPr>
        <p:txBody>
          <a:bodyPr wrap="none" rtlCol="0">
            <a:spAutoFit/>
          </a:bodyPr>
          <a:lstStyle/>
          <a:p>
            <a:r>
              <a:rPr lang="en-NZ" dirty="0"/>
              <a:t>Cluster 1</a:t>
            </a:r>
          </a:p>
        </p:txBody>
      </p:sp>
      <p:sp>
        <p:nvSpPr>
          <p:cNvPr id="12" name="TextBox 11">
            <a:extLst>
              <a:ext uri="{FF2B5EF4-FFF2-40B4-BE49-F238E27FC236}">
                <a16:creationId xmlns:a16="http://schemas.microsoft.com/office/drawing/2014/main" id="{92E52A38-50D1-455C-A25A-8DEFA394D4A4}"/>
              </a:ext>
            </a:extLst>
          </p:cNvPr>
          <p:cNvSpPr txBox="1"/>
          <p:nvPr/>
        </p:nvSpPr>
        <p:spPr>
          <a:xfrm>
            <a:off x="5847097" y="5521368"/>
            <a:ext cx="1009956" cy="369332"/>
          </a:xfrm>
          <a:prstGeom prst="rect">
            <a:avLst/>
          </a:prstGeom>
          <a:noFill/>
        </p:spPr>
        <p:txBody>
          <a:bodyPr wrap="none" rtlCol="0">
            <a:spAutoFit/>
          </a:bodyPr>
          <a:lstStyle/>
          <a:p>
            <a:r>
              <a:rPr lang="en-NZ" dirty="0"/>
              <a:t>Cluster 2</a:t>
            </a:r>
          </a:p>
        </p:txBody>
      </p:sp>
      <p:sp>
        <p:nvSpPr>
          <p:cNvPr id="13" name="TextBox 12">
            <a:extLst>
              <a:ext uri="{FF2B5EF4-FFF2-40B4-BE49-F238E27FC236}">
                <a16:creationId xmlns:a16="http://schemas.microsoft.com/office/drawing/2014/main" id="{946E67C9-BC94-4433-B46D-8AD529CB63DF}"/>
              </a:ext>
            </a:extLst>
          </p:cNvPr>
          <p:cNvSpPr txBox="1"/>
          <p:nvPr/>
        </p:nvSpPr>
        <p:spPr>
          <a:xfrm>
            <a:off x="5848665" y="5758611"/>
            <a:ext cx="1009956" cy="369332"/>
          </a:xfrm>
          <a:prstGeom prst="rect">
            <a:avLst/>
          </a:prstGeom>
          <a:noFill/>
        </p:spPr>
        <p:txBody>
          <a:bodyPr wrap="none" rtlCol="0">
            <a:spAutoFit/>
          </a:bodyPr>
          <a:lstStyle/>
          <a:p>
            <a:r>
              <a:rPr lang="en-NZ" dirty="0"/>
              <a:t>Cluster 3</a:t>
            </a:r>
          </a:p>
        </p:txBody>
      </p:sp>
      <p:sp>
        <p:nvSpPr>
          <p:cNvPr id="14" name="TextBox 13">
            <a:extLst>
              <a:ext uri="{FF2B5EF4-FFF2-40B4-BE49-F238E27FC236}">
                <a16:creationId xmlns:a16="http://schemas.microsoft.com/office/drawing/2014/main" id="{3263C280-DE5C-48FE-809E-8186FE8D173C}"/>
              </a:ext>
            </a:extLst>
          </p:cNvPr>
          <p:cNvSpPr txBox="1"/>
          <p:nvPr/>
        </p:nvSpPr>
        <p:spPr>
          <a:xfrm>
            <a:off x="5850237" y="5986427"/>
            <a:ext cx="1009956" cy="369332"/>
          </a:xfrm>
          <a:prstGeom prst="rect">
            <a:avLst/>
          </a:prstGeom>
          <a:noFill/>
        </p:spPr>
        <p:txBody>
          <a:bodyPr wrap="none" rtlCol="0">
            <a:spAutoFit/>
          </a:bodyPr>
          <a:lstStyle/>
          <a:p>
            <a:r>
              <a:rPr lang="en-NZ" dirty="0"/>
              <a:t>Cluster 4</a:t>
            </a:r>
          </a:p>
        </p:txBody>
      </p:sp>
    </p:spTree>
    <p:extLst>
      <p:ext uri="{BB962C8B-B14F-4D97-AF65-F5344CB8AC3E}">
        <p14:creationId xmlns:p14="http://schemas.microsoft.com/office/powerpoint/2010/main" val="304093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6704-0E9E-43AA-882A-7B9417E160F0}"/>
              </a:ext>
            </a:extLst>
          </p:cNvPr>
          <p:cNvSpPr>
            <a:spLocks noGrp="1"/>
          </p:cNvSpPr>
          <p:nvPr>
            <p:ph type="title"/>
          </p:nvPr>
        </p:nvSpPr>
        <p:spPr/>
        <p:txBody>
          <a:bodyPr/>
          <a:lstStyle/>
          <a:p>
            <a:r>
              <a:rPr lang="en-NZ" dirty="0"/>
              <a:t>results</a:t>
            </a:r>
          </a:p>
        </p:txBody>
      </p:sp>
      <p:sp>
        <p:nvSpPr>
          <p:cNvPr id="3" name="Content Placeholder 2">
            <a:extLst>
              <a:ext uri="{FF2B5EF4-FFF2-40B4-BE49-F238E27FC236}">
                <a16:creationId xmlns:a16="http://schemas.microsoft.com/office/drawing/2014/main" id="{4DB95DDE-4070-4825-826B-EFC347BB3DB1}"/>
              </a:ext>
            </a:extLst>
          </p:cNvPr>
          <p:cNvSpPr>
            <a:spLocks noGrp="1"/>
          </p:cNvSpPr>
          <p:nvPr>
            <p:ph idx="1"/>
          </p:nvPr>
        </p:nvSpPr>
        <p:spPr/>
        <p:txBody>
          <a:bodyPr/>
          <a:lstStyle/>
          <a:p>
            <a:r>
              <a:rPr lang="en-NZ" b="1" dirty="0"/>
              <a:t>Cluster 0</a:t>
            </a:r>
            <a:r>
              <a:rPr lang="en-NZ" dirty="0"/>
              <a:t> (red) focuses on Parks, Gyms, and places to practice sports and/or chillout outside. This cluster is the places that you want to go if you want to do exercise and outdoor activities.</a:t>
            </a:r>
          </a:p>
          <a:p>
            <a:endParaRPr lang="en-NZ" dirty="0"/>
          </a:p>
          <a:p>
            <a:endParaRPr lang="en-NZ" dirty="0"/>
          </a:p>
        </p:txBody>
      </p:sp>
      <p:pic>
        <p:nvPicPr>
          <p:cNvPr id="5" name="Picture 4">
            <a:extLst>
              <a:ext uri="{FF2B5EF4-FFF2-40B4-BE49-F238E27FC236}">
                <a16:creationId xmlns:a16="http://schemas.microsoft.com/office/drawing/2014/main" id="{3EE087BE-4EC8-40A3-9675-0B82A83459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1118" y="3137171"/>
            <a:ext cx="9580123" cy="2882900"/>
          </a:xfrm>
          <a:prstGeom prst="rect">
            <a:avLst/>
          </a:prstGeom>
          <a:noFill/>
          <a:ln>
            <a:noFill/>
          </a:ln>
        </p:spPr>
      </p:pic>
    </p:spTree>
    <p:extLst>
      <p:ext uri="{BB962C8B-B14F-4D97-AF65-F5344CB8AC3E}">
        <p14:creationId xmlns:p14="http://schemas.microsoft.com/office/powerpoint/2010/main" val="2049601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6704-0E9E-43AA-882A-7B9417E160F0}"/>
              </a:ext>
            </a:extLst>
          </p:cNvPr>
          <p:cNvSpPr>
            <a:spLocks noGrp="1"/>
          </p:cNvSpPr>
          <p:nvPr>
            <p:ph type="title"/>
          </p:nvPr>
        </p:nvSpPr>
        <p:spPr/>
        <p:txBody>
          <a:bodyPr/>
          <a:lstStyle/>
          <a:p>
            <a:r>
              <a:rPr lang="en-NZ" dirty="0"/>
              <a:t>results</a:t>
            </a:r>
          </a:p>
        </p:txBody>
      </p:sp>
      <p:sp>
        <p:nvSpPr>
          <p:cNvPr id="3" name="Content Placeholder 2">
            <a:extLst>
              <a:ext uri="{FF2B5EF4-FFF2-40B4-BE49-F238E27FC236}">
                <a16:creationId xmlns:a16="http://schemas.microsoft.com/office/drawing/2014/main" id="{4DB95DDE-4070-4825-826B-EFC347BB3DB1}"/>
              </a:ext>
            </a:extLst>
          </p:cNvPr>
          <p:cNvSpPr>
            <a:spLocks noGrp="1"/>
          </p:cNvSpPr>
          <p:nvPr>
            <p:ph idx="1"/>
          </p:nvPr>
        </p:nvSpPr>
        <p:spPr/>
        <p:txBody>
          <a:bodyPr/>
          <a:lstStyle/>
          <a:p>
            <a:r>
              <a:rPr lang="en-NZ" b="1" dirty="0"/>
              <a:t>Cluster 1 (purple) </a:t>
            </a:r>
            <a:r>
              <a:rPr lang="en-NZ" dirty="0"/>
              <a:t>focuses on the diversity of coffee shops, Restaurant, and bars. Its 1st common Venue is Zoo Exhibit, We can see that the downtown of Toronto is highly categorised in this cluster.</a:t>
            </a:r>
          </a:p>
          <a:p>
            <a:endParaRPr lang="en-NZ" dirty="0"/>
          </a:p>
        </p:txBody>
      </p:sp>
      <p:pic>
        <p:nvPicPr>
          <p:cNvPr id="4" name="Picture 3">
            <a:extLst>
              <a:ext uri="{FF2B5EF4-FFF2-40B4-BE49-F238E27FC236}">
                <a16:creationId xmlns:a16="http://schemas.microsoft.com/office/drawing/2014/main" id="{9FC979CA-E2C5-4C27-8045-807CAFA93E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8400" y="3029268"/>
            <a:ext cx="5907405" cy="3147695"/>
          </a:xfrm>
          <a:prstGeom prst="rect">
            <a:avLst/>
          </a:prstGeom>
          <a:noFill/>
          <a:ln>
            <a:noFill/>
          </a:ln>
        </p:spPr>
      </p:pic>
    </p:spTree>
    <p:extLst>
      <p:ext uri="{BB962C8B-B14F-4D97-AF65-F5344CB8AC3E}">
        <p14:creationId xmlns:p14="http://schemas.microsoft.com/office/powerpoint/2010/main" val="256970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6704-0E9E-43AA-882A-7B9417E160F0}"/>
              </a:ext>
            </a:extLst>
          </p:cNvPr>
          <p:cNvSpPr>
            <a:spLocks noGrp="1"/>
          </p:cNvSpPr>
          <p:nvPr>
            <p:ph type="title"/>
          </p:nvPr>
        </p:nvSpPr>
        <p:spPr/>
        <p:txBody>
          <a:bodyPr/>
          <a:lstStyle/>
          <a:p>
            <a:r>
              <a:rPr lang="en-NZ" dirty="0"/>
              <a:t>results</a:t>
            </a:r>
          </a:p>
        </p:txBody>
      </p:sp>
      <p:sp>
        <p:nvSpPr>
          <p:cNvPr id="3" name="Content Placeholder 2">
            <a:extLst>
              <a:ext uri="{FF2B5EF4-FFF2-40B4-BE49-F238E27FC236}">
                <a16:creationId xmlns:a16="http://schemas.microsoft.com/office/drawing/2014/main" id="{4DB95DDE-4070-4825-826B-EFC347BB3DB1}"/>
              </a:ext>
            </a:extLst>
          </p:cNvPr>
          <p:cNvSpPr>
            <a:spLocks noGrp="1"/>
          </p:cNvSpPr>
          <p:nvPr>
            <p:ph idx="1"/>
          </p:nvPr>
        </p:nvSpPr>
        <p:spPr/>
        <p:txBody>
          <a:bodyPr/>
          <a:lstStyle/>
          <a:p>
            <a:r>
              <a:rPr lang="en-NZ" b="1" dirty="0"/>
              <a:t>Cluster 2 (blue)</a:t>
            </a:r>
            <a:r>
              <a:rPr lang="en-NZ" dirty="0"/>
              <a:t> focuses on the diversity of Restaurant, Grocery </a:t>
            </a:r>
            <a:r>
              <a:rPr lang="en-NZ" dirty="0" err="1"/>
              <a:t>storesm</a:t>
            </a:r>
            <a:r>
              <a:rPr lang="en-NZ" dirty="0"/>
              <a:t>, Convenience store. This cluster is predominant outside of the downtown.</a:t>
            </a:r>
          </a:p>
          <a:p>
            <a:endParaRPr lang="en-NZ" dirty="0"/>
          </a:p>
        </p:txBody>
      </p:sp>
      <p:pic>
        <p:nvPicPr>
          <p:cNvPr id="5" name="Picture 4">
            <a:extLst>
              <a:ext uri="{FF2B5EF4-FFF2-40B4-BE49-F238E27FC236}">
                <a16:creationId xmlns:a16="http://schemas.microsoft.com/office/drawing/2014/main" id="{C91361CA-C192-4B29-A585-857DA3A01C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3431" y="2987514"/>
            <a:ext cx="7614458" cy="3505362"/>
          </a:xfrm>
          <a:prstGeom prst="rect">
            <a:avLst/>
          </a:prstGeom>
          <a:noFill/>
          <a:ln>
            <a:noFill/>
          </a:ln>
        </p:spPr>
      </p:pic>
    </p:spTree>
    <p:extLst>
      <p:ext uri="{BB962C8B-B14F-4D97-AF65-F5344CB8AC3E}">
        <p14:creationId xmlns:p14="http://schemas.microsoft.com/office/powerpoint/2010/main" val="733264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4F1F-5633-4335-A1D4-F3F696C7A85F}"/>
              </a:ext>
            </a:extLst>
          </p:cNvPr>
          <p:cNvSpPr>
            <a:spLocks noGrp="1"/>
          </p:cNvSpPr>
          <p:nvPr>
            <p:ph type="title"/>
          </p:nvPr>
        </p:nvSpPr>
        <p:spPr/>
        <p:txBody>
          <a:bodyPr/>
          <a:lstStyle/>
          <a:p>
            <a:r>
              <a:rPr lang="en-NZ" dirty="0"/>
              <a:t>Result</a:t>
            </a:r>
          </a:p>
        </p:txBody>
      </p:sp>
      <p:sp>
        <p:nvSpPr>
          <p:cNvPr id="3" name="Content Placeholder 2">
            <a:extLst>
              <a:ext uri="{FF2B5EF4-FFF2-40B4-BE49-F238E27FC236}">
                <a16:creationId xmlns:a16="http://schemas.microsoft.com/office/drawing/2014/main" id="{ADD8AB1A-7822-4E90-8D0C-AF586769AC76}"/>
              </a:ext>
            </a:extLst>
          </p:cNvPr>
          <p:cNvSpPr>
            <a:spLocks noGrp="1"/>
          </p:cNvSpPr>
          <p:nvPr>
            <p:ph idx="1"/>
          </p:nvPr>
        </p:nvSpPr>
        <p:spPr/>
        <p:txBody>
          <a:bodyPr/>
          <a:lstStyle/>
          <a:p>
            <a:r>
              <a:rPr lang="en-NZ" b="1" dirty="0"/>
              <a:t>Cluster 3 (green)</a:t>
            </a:r>
            <a:r>
              <a:rPr lang="en-NZ" dirty="0"/>
              <a:t> is an outlier, its 1st </a:t>
            </a:r>
            <a:r>
              <a:rPr lang="en-NZ" dirty="0" err="1"/>
              <a:t>commont</a:t>
            </a:r>
            <a:r>
              <a:rPr lang="en-NZ" dirty="0"/>
              <a:t> venue is Ski Area.</a:t>
            </a:r>
          </a:p>
          <a:p>
            <a:endParaRPr lang="en-NZ" dirty="0"/>
          </a:p>
          <a:p>
            <a:pPr marL="0" indent="0">
              <a:buNone/>
            </a:pPr>
            <a:endParaRPr lang="en-NZ" dirty="0"/>
          </a:p>
          <a:p>
            <a:pPr marL="0" indent="0">
              <a:buNone/>
            </a:pPr>
            <a:endParaRPr lang="en-NZ" dirty="0"/>
          </a:p>
          <a:p>
            <a:r>
              <a:rPr lang="en-NZ" b="1" dirty="0"/>
              <a:t>Cluster 4 (orange)</a:t>
            </a:r>
            <a:r>
              <a:rPr lang="en-NZ" dirty="0"/>
              <a:t> focuses on Food Truck, Park and Baseball field and restaurants</a:t>
            </a:r>
          </a:p>
          <a:p>
            <a:endParaRPr lang="en-NZ" dirty="0"/>
          </a:p>
        </p:txBody>
      </p:sp>
      <p:pic>
        <p:nvPicPr>
          <p:cNvPr id="4" name="Picture 3">
            <a:extLst>
              <a:ext uri="{FF2B5EF4-FFF2-40B4-BE49-F238E27FC236}">
                <a16:creationId xmlns:a16="http://schemas.microsoft.com/office/drawing/2014/main" id="{6B1EB08D-3CB8-4856-A098-42A284F4B5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00" y="2348230"/>
            <a:ext cx="5730240" cy="1080770"/>
          </a:xfrm>
          <a:prstGeom prst="rect">
            <a:avLst/>
          </a:prstGeom>
          <a:noFill/>
          <a:ln>
            <a:noFill/>
          </a:ln>
        </p:spPr>
      </p:pic>
      <p:pic>
        <p:nvPicPr>
          <p:cNvPr id="6" name="Picture 5">
            <a:extLst>
              <a:ext uri="{FF2B5EF4-FFF2-40B4-BE49-F238E27FC236}">
                <a16:creationId xmlns:a16="http://schemas.microsoft.com/office/drawing/2014/main" id="{7B2ADE40-9389-49DA-882E-6717E4BCDA0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2200" y="4745223"/>
            <a:ext cx="8340751" cy="1256744"/>
          </a:xfrm>
          <a:prstGeom prst="rect">
            <a:avLst/>
          </a:prstGeom>
          <a:noFill/>
          <a:ln>
            <a:noFill/>
          </a:ln>
        </p:spPr>
      </p:pic>
    </p:spTree>
    <p:extLst>
      <p:ext uri="{BB962C8B-B14F-4D97-AF65-F5344CB8AC3E}">
        <p14:creationId xmlns:p14="http://schemas.microsoft.com/office/powerpoint/2010/main" val="357883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855D-8583-4CF9-9E3E-5B4C5149FFA6}"/>
              </a:ext>
            </a:extLst>
          </p:cNvPr>
          <p:cNvSpPr>
            <a:spLocks noGrp="1"/>
          </p:cNvSpPr>
          <p:nvPr>
            <p:ph type="title"/>
          </p:nvPr>
        </p:nvSpPr>
        <p:spPr/>
        <p:txBody>
          <a:bodyPr/>
          <a:lstStyle/>
          <a:p>
            <a:r>
              <a:rPr lang="en-NZ" dirty="0"/>
              <a:t>Summary</a:t>
            </a:r>
          </a:p>
        </p:txBody>
      </p:sp>
      <p:sp>
        <p:nvSpPr>
          <p:cNvPr id="3" name="Content Placeholder 2">
            <a:extLst>
              <a:ext uri="{FF2B5EF4-FFF2-40B4-BE49-F238E27FC236}">
                <a16:creationId xmlns:a16="http://schemas.microsoft.com/office/drawing/2014/main" id="{86F6C165-3B95-458C-A0B4-B2BF2B3B8B86}"/>
              </a:ext>
            </a:extLst>
          </p:cNvPr>
          <p:cNvSpPr>
            <a:spLocks noGrp="1"/>
          </p:cNvSpPr>
          <p:nvPr>
            <p:ph idx="1"/>
          </p:nvPr>
        </p:nvSpPr>
        <p:spPr>
          <a:xfrm>
            <a:off x="696798" y="1429699"/>
            <a:ext cx="10515600" cy="4351338"/>
          </a:xfrm>
        </p:spPr>
        <p:txBody>
          <a:bodyPr/>
          <a:lstStyle/>
          <a:p>
            <a:r>
              <a:rPr lang="en-NZ" dirty="0"/>
              <a:t>Since Lin prefers to live close to gyms, parks, as well as restaurant, the North York region of near both cluster 0 and cluster 1 could be a good choice for her.</a:t>
            </a:r>
          </a:p>
        </p:txBody>
      </p:sp>
      <p:pic>
        <p:nvPicPr>
          <p:cNvPr id="4" name="Picture 3">
            <a:extLst>
              <a:ext uri="{FF2B5EF4-FFF2-40B4-BE49-F238E27FC236}">
                <a16:creationId xmlns:a16="http://schemas.microsoft.com/office/drawing/2014/main" id="{AB46E174-DA68-4F4B-AA1F-3AB75E4E7F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4062" y="2550376"/>
            <a:ext cx="6292499" cy="4239530"/>
          </a:xfrm>
          <a:prstGeom prst="rect">
            <a:avLst/>
          </a:prstGeom>
          <a:noFill/>
          <a:ln>
            <a:noFill/>
          </a:ln>
        </p:spPr>
      </p:pic>
      <p:sp>
        <p:nvSpPr>
          <p:cNvPr id="5" name="Oval 4">
            <a:extLst>
              <a:ext uri="{FF2B5EF4-FFF2-40B4-BE49-F238E27FC236}">
                <a16:creationId xmlns:a16="http://schemas.microsoft.com/office/drawing/2014/main" id="{144F42D2-1F09-4D1E-A80B-5D50E0515702}"/>
              </a:ext>
            </a:extLst>
          </p:cNvPr>
          <p:cNvSpPr/>
          <p:nvPr/>
        </p:nvSpPr>
        <p:spPr>
          <a:xfrm>
            <a:off x="5680850" y="5104815"/>
            <a:ext cx="175098" cy="14105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Oval 5">
            <a:extLst>
              <a:ext uri="{FF2B5EF4-FFF2-40B4-BE49-F238E27FC236}">
                <a16:creationId xmlns:a16="http://schemas.microsoft.com/office/drawing/2014/main" id="{9E144491-2683-4733-B84F-278BAAD3E44E}"/>
              </a:ext>
            </a:extLst>
          </p:cNvPr>
          <p:cNvSpPr/>
          <p:nvPr/>
        </p:nvSpPr>
        <p:spPr>
          <a:xfrm>
            <a:off x="5690849" y="5360409"/>
            <a:ext cx="175098" cy="14105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Oval 6">
            <a:extLst>
              <a:ext uri="{FF2B5EF4-FFF2-40B4-BE49-F238E27FC236}">
                <a16:creationId xmlns:a16="http://schemas.microsoft.com/office/drawing/2014/main" id="{5A1B3E78-E7DE-4645-B573-F2FDCD3A4175}"/>
              </a:ext>
            </a:extLst>
          </p:cNvPr>
          <p:cNvSpPr/>
          <p:nvPr/>
        </p:nvSpPr>
        <p:spPr>
          <a:xfrm>
            <a:off x="5680850" y="5633557"/>
            <a:ext cx="175098" cy="14105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Oval 7">
            <a:extLst>
              <a:ext uri="{FF2B5EF4-FFF2-40B4-BE49-F238E27FC236}">
                <a16:creationId xmlns:a16="http://schemas.microsoft.com/office/drawing/2014/main" id="{B3B6B6FB-9C06-4410-9846-56F65AADA123}"/>
              </a:ext>
            </a:extLst>
          </p:cNvPr>
          <p:cNvSpPr/>
          <p:nvPr/>
        </p:nvSpPr>
        <p:spPr>
          <a:xfrm>
            <a:off x="5679854" y="5884763"/>
            <a:ext cx="175098" cy="141051"/>
          </a:xfrm>
          <a:prstGeom prst="ellipse">
            <a:avLst/>
          </a:prstGeom>
          <a:solidFill>
            <a:srgbClr val="00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9C82656A-3416-4D35-BD98-2C0E7FAE861E}"/>
              </a:ext>
            </a:extLst>
          </p:cNvPr>
          <p:cNvSpPr/>
          <p:nvPr/>
        </p:nvSpPr>
        <p:spPr>
          <a:xfrm>
            <a:off x="5690849" y="6112579"/>
            <a:ext cx="175098" cy="14105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TextBox 9">
            <a:extLst>
              <a:ext uri="{FF2B5EF4-FFF2-40B4-BE49-F238E27FC236}">
                <a16:creationId xmlns:a16="http://schemas.microsoft.com/office/drawing/2014/main" id="{EDFBDE5B-3BCA-46F6-B085-E616FB38D48F}"/>
              </a:ext>
            </a:extLst>
          </p:cNvPr>
          <p:cNvSpPr txBox="1"/>
          <p:nvPr/>
        </p:nvSpPr>
        <p:spPr>
          <a:xfrm>
            <a:off x="5865947" y="4959654"/>
            <a:ext cx="1009956" cy="369332"/>
          </a:xfrm>
          <a:prstGeom prst="rect">
            <a:avLst/>
          </a:prstGeom>
          <a:noFill/>
        </p:spPr>
        <p:txBody>
          <a:bodyPr wrap="none" rtlCol="0">
            <a:spAutoFit/>
          </a:bodyPr>
          <a:lstStyle/>
          <a:p>
            <a:r>
              <a:rPr lang="en-NZ" dirty="0"/>
              <a:t>Cluster 0</a:t>
            </a:r>
          </a:p>
        </p:txBody>
      </p:sp>
      <p:sp>
        <p:nvSpPr>
          <p:cNvPr id="11" name="TextBox 10">
            <a:extLst>
              <a:ext uri="{FF2B5EF4-FFF2-40B4-BE49-F238E27FC236}">
                <a16:creationId xmlns:a16="http://schemas.microsoft.com/office/drawing/2014/main" id="{0AFDAC00-9121-4127-A4CF-8BCA73933614}"/>
              </a:ext>
            </a:extLst>
          </p:cNvPr>
          <p:cNvSpPr txBox="1"/>
          <p:nvPr/>
        </p:nvSpPr>
        <p:spPr>
          <a:xfrm>
            <a:off x="5854952" y="5236990"/>
            <a:ext cx="1009956" cy="369332"/>
          </a:xfrm>
          <a:prstGeom prst="rect">
            <a:avLst/>
          </a:prstGeom>
          <a:noFill/>
        </p:spPr>
        <p:txBody>
          <a:bodyPr wrap="none" rtlCol="0">
            <a:spAutoFit/>
          </a:bodyPr>
          <a:lstStyle/>
          <a:p>
            <a:r>
              <a:rPr lang="en-NZ" dirty="0"/>
              <a:t>Cluster 1</a:t>
            </a:r>
          </a:p>
        </p:txBody>
      </p:sp>
      <p:sp>
        <p:nvSpPr>
          <p:cNvPr id="12" name="TextBox 11">
            <a:extLst>
              <a:ext uri="{FF2B5EF4-FFF2-40B4-BE49-F238E27FC236}">
                <a16:creationId xmlns:a16="http://schemas.microsoft.com/office/drawing/2014/main" id="{5F20C2FB-1421-42EF-BBA9-7AA6A45E8962}"/>
              </a:ext>
            </a:extLst>
          </p:cNvPr>
          <p:cNvSpPr txBox="1"/>
          <p:nvPr/>
        </p:nvSpPr>
        <p:spPr>
          <a:xfrm>
            <a:off x="5847097" y="5521368"/>
            <a:ext cx="1009956" cy="369332"/>
          </a:xfrm>
          <a:prstGeom prst="rect">
            <a:avLst/>
          </a:prstGeom>
          <a:noFill/>
        </p:spPr>
        <p:txBody>
          <a:bodyPr wrap="none" rtlCol="0">
            <a:spAutoFit/>
          </a:bodyPr>
          <a:lstStyle/>
          <a:p>
            <a:r>
              <a:rPr lang="en-NZ" dirty="0"/>
              <a:t>Cluster 2</a:t>
            </a:r>
          </a:p>
        </p:txBody>
      </p:sp>
      <p:sp>
        <p:nvSpPr>
          <p:cNvPr id="13" name="TextBox 12">
            <a:extLst>
              <a:ext uri="{FF2B5EF4-FFF2-40B4-BE49-F238E27FC236}">
                <a16:creationId xmlns:a16="http://schemas.microsoft.com/office/drawing/2014/main" id="{4EA608A2-C764-42EE-9A78-B9B42993B4D9}"/>
              </a:ext>
            </a:extLst>
          </p:cNvPr>
          <p:cNvSpPr txBox="1"/>
          <p:nvPr/>
        </p:nvSpPr>
        <p:spPr>
          <a:xfrm>
            <a:off x="5848665" y="5758611"/>
            <a:ext cx="1009956" cy="369332"/>
          </a:xfrm>
          <a:prstGeom prst="rect">
            <a:avLst/>
          </a:prstGeom>
          <a:noFill/>
        </p:spPr>
        <p:txBody>
          <a:bodyPr wrap="none" rtlCol="0">
            <a:spAutoFit/>
          </a:bodyPr>
          <a:lstStyle/>
          <a:p>
            <a:r>
              <a:rPr lang="en-NZ" dirty="0"/>
              <a:t>Cluster 3</a:t>
            </a:r>
          </a:p>
        </p:txBody>
      </p:sp>
      <p:sp>
        <p:nvSpPr>
          <p:cNvPr id="14" name="TextBox 13">
            <a:extLst>
              <a:ext uri="{FF2B5EF4-FFF2-40B4-BE49-F238E27FC236}">
                <a16:creationId xmlns:a16="http://schemas.microsoft.com/office/drawing/2014/main" id="{2993DBC0-C00D-4BAE-998A-EBE08B1B169C}"/>
              </a:ext>
            </a:extLst>
          </p:cNvPr>
          <p:cNvSpPr txBox="1"/>
          <p:nvPr/>
        </p:nvSpPr>
        <p:spPr>
          <a:xfrm>
            <a:off x="5850237" y="5986427"/>
            <a:ext cx="1009956" cy="369332"/>
          </a:xfrm>
          <a:prstGeom prst="rect">
            <a:avLst/>
          </a:prstGeom>
          <a:noFill/>
        </p:spPr>
        <p:txBody>
          <a:bodyPr wrap="none" rtlCol="0">
            <a:spAutoFit/>
          </a:bodyPr>
          <a:lstStyle/>
          <a:p>
            <a:r>
              <a:rPr lang="en-NZ" dirty="0"/>
              <a:t>Cluster 4</a:t>
            </a:r>
          </a:p>
        </p:txBody>
      </p:sp>
      <p:sp>
        <p:nvSpPr>
          <p:cNvPr id="15" name="Oval 14">
            <a:extLst>
              <a:ext uri="{FF2B5EF4-FFF2-40B4-BE49-F238E27FC236}">
                <a16:creationId xmlns:a16="http://schemas.microsoft.com/office/drawing/2014/main" id="{FE083964-0846-49F7-94BA-6B3360D4FD59}"/>
              </a:ext>
            </a:extLst>
          </p:cNvPr>
          <p:cNvSpPr/>
          <p:nvPr/>
        </p:nvSpPr>
        <p:spPr>
          <a:xfrm>
            <a:off x="3799002" y="3261672"/>
            <a:ext cx="650449" cy="7164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noFill/>
            </a:endParaRPr>
          </a:p>
        </p:txBody>
      </p:sp>
    </p:spTree>
    <p:extLst>
      <p:ext uri="{BB962C8B-B14F-4D97-AF65-F5344CB8AC3E}">
        <p14:creationId xmlns:p14="http://schemas.microsoft.com/office/powerpoint/2010/main" val="1142957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89FF-DCD3-4ADE-863C-185949BF0689}"/>
              </a:ext>
            </a:extLst>
          </p:cNvPr>
          <p:cNvSpPr>
            <a:spLocks noGrp="1"/>
          </p:cNvSpPr>
          <p:nvPr>
            <p:ph type="title"/>
          </p:nvPr>
        </p:nvSpPr>
        <p:spPr>
          <a:xfrm>
            <a:off x="753359" y="1"/>
            <a:ext cx="10515600" cy="856034"/>
          </a:xfrm>
        </p:spPr>
        <p:txBody>
          <a:bodyPr/>
          <a:lstStyle/>
          <a:p>
            <a:r>
              <a:rPr lang="en-NZ" dirty="0"/>
              <a:t>Background </a:t>
            </a:r>
          </a:p>
        </p:txBody>
      </p:sp>
      <p:sp>
        <p:nvSpPr>
          <p:cNvPr id="3" name="Content Placeholder 2">
            <a:extLst>
              <a:ext uri="{FF2B5EF4-FFF2-40B4-BE49-F238E27FC236}">
                <a16:creationId xmlns:a16="http://schemas.microsoft.com/office/drawing/2014/main" id="{10C1D447-F699-4BFE-95AD-E18B993A8E14}"/>
              </a:ext>
            </a:extLst>
          </p:cNvPr>
          <p:cNvSpPr>
            <a:spLocks noGrp="1"/>
          </p:cNvSpPr>
          <p:nvPr>
            <p:ph idx="1"/>
          </p:nvPr>
        </p:nvSpPr>
        <p:spPr>
          <a:xfrm>
            <a:off x="560590" y="1206230"/>
            <a:ext cx="6805032" cy="4825320"/>
          </a:xfrm>
        </p:spPr>
        <p:txBody>
          <a:bodyPr/>
          <a:lstStyle/>
          <a:p>
            <a:r>
              <a:rPr lang="en-NZ" dirty="0"/>
              <a:t>One of my friends named Lin who will relocate from </a:t>
            </a:r>
            <a:r>
              <a:rPr lang="en-NZ" dirty="0" err="1"/>
              <a:t>BeiJing</a:t>
            </a:r>
            <a:r>
              <a:rPr lang="en-NZ" dirty="0"/>
              <a:t> to Toronto. </a:t>
            </a:r>
          </a:p>
          <a:p>
            <a:endParaRPr lang="en-NZ" dirty="0"/>
          </a:p>
          <a:p>
            <a:r>
              <a:rPr lang="en-NZ" dirty="0"/>
              <a:t>She is asking my suggestion where is the most convenient for her to live. Lin likes doing exercise and enjoys going out for dinner. </a:t>
            </a:r>
          </a:p>
          <a:p>
            <a:endParaRPr lang="en-NZ" dirty="0"/>
          </a:p>
          <a:p>
            <a:r>
              <a:rPr lang="en-NZ" dirty="0"/>
              <a:t>So the regions that she prefers to live needs to be close to gyms, parks, as well as restaurant.</a:t>
            </a:r>
          </a:p>
          <a:p>
            <a:endParaRPr lang="en-NZ" dirty="0"/>
          </a:p>
        </p:txBody>
      </p:sp>
      <p:pic>
        <p:nvPicPr>
          <p:cNvPr id="4" name="Picture 3">
            <a:extLst>
              <a:ext uri="{FF2B5EF4-FFF2-40B4-BE49-F238E27FC236}">
                <a16:creationId xmlns:a16="http://schemas.microsoft.com/office/drawing/2014/main" id="{63ABC0B3-E1C8-430B-B19E-7649CFB79262}"/>
              </a:ext>
            </a:extLst>
          </p:cNvPr>
          <p:cNvPicPr>
            <a:picLocks noChangeAspect="1"/>
          </p:cNvPicPr>
          <p:nvPr/>
        </p:nvPicPr>
        <p:blipFill>
          <a:blip r:embed="rId2"/>
          <a:stretch>
            <a:fillRect/>
          </a:stretch>
        </p:blipFill>
        <p:spPr>
          <a:xfrm>
            <a:off x="7626485" y="1897651"/>
            <a:ext cx="4004925" cy="2800851"/>
          </a:xfrm>
          <a:prstGeom prst="rect">
            <a:avLst/>
          </a:prstGeom>
        </p:spPr>
      </p:pic>
    </p:spTree>
    <p:extLst>
      <p:ext uri="{BB962C8B-B14F-4D97-AF65-F5344CB8AC3E}">
        <p14:creationId xmlns:p14="http://schemas.microsoft.com/office/powerpoint/2010/main" val="245535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32AA-C03E-4B68-9AD2-EEEFEA0AFE09}"/>
              </a:ext>
            </a:extLst>
          </p:cNvPr>
          <p:cNvSpPr>
            <a:spLocks noGrp="1"/>
          </p:cNvSpPr>
          <p:nvPr>
            <p:ph type="title"/>
          </p:nvPr>
        </p:nvSpPr>
        <p:spPr/>
        <p:txBody>
          <a:bodyPr/>
          <a:lstStyle/>
          <a:p>
            <a:r>
              <a:rPr lang="en-NZ" dirty="0"/>
              <a:t>Question</a:t>
            </a:r>
          </a:p>
        </p:txBody>
      </p:sp>
      <p:sp>
        <p:nvSpPr>
          <p:cNvPr id="3" name="Content Placeholder 2">
            <a:extLst>
              <a:ext uri="{FF2B5EF4-FFF2-40B4-BE49-F238E27FC236}">
                <a16:creationId xmlns:a16="http://schemas.microsoft.com/office/drawing/2014/main" id="{3A85CDE9-9D93-4918-B0BF-8D2839C630A1}"/>
              </a:ext>
            </a:extLst>
          </p:cNvPr>
          <p:cNvSpPr>
            <a:spLocks noGrp="1"/>
          </p:cNvSpPr>
          <p:nvPr>
            <p:ph idx="1"/>
          </p:nvPr>
        </p:nvSpPr>
        <p:spPr>
          <a:xfrm>
            <a:off x="838200" y="1825625"/>
            <a:ext cx="10515600" cy="1603375"/>
          </a:xfrm>
        </p:spPr>
        <p:txBody>
          <a:bodyPr/>
          <a:lstStyle/>
          <a:p>
            <a:r>
              <a:rPr lang="en-NZ" dirty="0"/>
              <a:t>Which region in Toronto is most close to gyms, parks, as well as restaurant.</a:t>
            </a:r>
          </a:p>
          <a:p>
            <a:endParaRPr lang="en-NZ" dirty="0"/>
          </a:p>
        </p:txBody>
      </p:sp>
    </p:spTree>
    <p:extLst>
      <p:ext uri="{BB962C8B-B14F-4D97-AF65-F5344CB8AC3E}">
        <p14:creationId xmlns:p14="http://schemas.microsoft.com/office/powerpoint/2010/main" val="7740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0B65-44BE-48BE-89EF-2B7145BAC61E}"/>
              </a:ext>
            </a:extLst>
          </p:cNvPr>
          <p:cNvSpPr>
            <a:spLocks noGrp="1"/>
          </p:cNvSpPr>
          <p:nvPr>
            <p:ph type="title"/>
          </p:nvPr>
        </p:nvSpPr>
        <p:spPr/>
        <p:txBody>
          <a:bodyPr/>
          <a:lstStyle/>
          <a:p>
            <a:r>
              <a:rPr lang="en-NZ" dirty="0"/>
              <a:t>Methods</a:t>
            </a:r>
          </a:p>
        </p:txBody>
      </p:sp>
      <p:sp>
        <p:nvSpPr>
          <p:cNvPr id="3" name="Content Placeholder 2">
            <a:extLst>
              <a:ext uri="{FF2B5EF4-FFF2-40B4-BE49-F238E27FC236}">
                <a16:creationId xmlns:a16="http://schemas.microsoft.com/office/drawing/2014/main" id="{DDDDF0B8-69C6-4289-A539-C95D37D20EDF}"/>
              </a:ext>
            </a:extLst>
          </p:cNvPr>
          <p:cNvSpPr>
            <a:spLocks noGrp="1"/>
          </p:cNvSpPr>
          <p:nvPr>
            <p:ph idx="1"/>
          </p:nvPr>
        </p:nvSpPr>
        <p:spPr/>
        <p:txBody>
          <a:bodyPr>
            <a:normAutofit fontScale="92500"/>
          </a:bodyPr>
          <a:lstStyle/>
          <a:p>
            <a:r>
              <a:rPr lang="en-NZ" dirty="0"/>
              <a:t>library </a:t>
            </a:r>
            <a:r>
              <a:rPr lang="en-NZ" dirty="0" err="1"/>
              <a:t>BeautifulSoup</a:t>
            </a:r>
            <a:r>
              <a:rPr lang="en-NZ" dirty="0"/>
              <a:t> to scrape the list of neighbourhoods of Toronto Wikipedia. </a:t>
            </a:r>
          </a:p>
          <a:p>
            <a:r>
              <a:rPr lang="en-NZ" dirty="0"/>
              <a:t>Each neighbourhood's coordinates were retrieved using Geocoder.</a:t>
            </a:r>
          </a:p>
          <a:p>
            <a:r>
              <a:rPr lang="en-NZ" dirty="0"/>
              <a:t>Retrieve the list of venues for each neighbourhood from </a:t>
            </a:r>
            <a:r>
              <a:rPr lang="en-NZ" dirty="0" err="1"/>
              <a:t>FoursquareAPI</a:t>
            </a:r>
            <a:r>
              <a:rPr lang="en-NZ" dirty="0"/>
              <a:t>. </a:t>
            </a:r>
          </a:p>
          <a:p>
            <a:r>
              <a:rPr lang="en-NZ" dirty="0"/>
              <a:t>K-means algorithm  to perform the clustering analysis after dataset combined and cleaned.</a:t>
            </a:r>
          </a:p>
          <a:p>
            <a:r>
              <a:rPr lang="en-NZ" dirty="0"/>
              <a:t> The neighbourhoods were displayed with different </a:t>
            </a:r>
            <a:r>
              <a:rPr lang="en-NZ" dirty="0" err="1"/>
              <a:t>colors</a:t>
            </a:r>
            <a:r>
              <a:rPr lang="en-NZ" dirty="0"/>
              <a:t> on a map using Folium. </a:t>
            </a:r>
          </a:p>
          <a:p>
            <a:r>
              <a:rPr lang="en-NZ" dirty="0"/>
              <a:t>Look detail of each cluster and find the regions that match Lin's requirement for setting her new home.</a:t>
            </a:r>
          </a:p>
          <a:p>
            <a:endParaRPr lang="en-NZ" dirty="0"/>
          </a:p>
        </p:txBody>
      </p:sp>
    </p:spTree>
    <p:extLst>
      <p:ext uri="{BB962C8B-B14F-4D97-AF65-F5344CB8AC3E}">
        <p14:creationId xmlns:p14="http://schemas.microsoft.com/office/powerpoint/2010/main" val="237012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AC73-9F6C-4F24-B2CB-81081F674969}"/>
              </a:ext>
            </a:extLst>
          </p:cNvPr>
          <p:cNvSpPr>
            <a:spLocks noGrp="1"/>
          </p:cNvSpPr>
          <p:nvPr>
            <p:ph type="title"/>
          </p:nvPr>
        </p:nvSpPr>
        <p:spPr/>
        <p:txBody>
          <a:bodyPr/>
          <a:lstStyle/>
          <a:p>
            <a:r>
              <a:rPr lang="en-NZ" dirty="0"/>
              <a:t>Results</a:t>
            </a:r>
          </a:p>
        </p:txBody>
      </p:sp>
      <p:sp>
        <p:nvSpPr>
          <p:cNvPr id="3" name="Content Placeholder 2">
            <a:extLst>
              <a:ext uri="{FF2B5EF4-FFF2-40B4-BE49-F238E27FC236}">
                <a16:creationId xmlns:a16="http://schemas.microsoft.com/office/drawing/2014/main" id="{7B7192F8-6183-408F-9BA6-649F89DC8114}"/>
              </a:ext>
            </a:extLst>
          </p:cNvPr>
          <p:cNvSpPr>
            <a:spLocks noGrp="1"/>
          </p:cNvSpPr>
          <p:nvPr>
            <p:ph idx="1"/>
          </p:nvPr>
        </p:nvSpPr>
        <p:spPr/>
        <p:txBody>
          <a:bodyPr/>
          <a:lstStyle/>
          <a:p>
            <a:r>
              <a:rPr lang="en-NZ" b="1" dirty="0"/>
              <a:t>Scrape the list of neighbourhoods</a:t>
            </a:r>
          </a:p>
          <a:p>
            <a:r>
              <a:rPr lang="en-NZ" dirty="0"/>
              <a:t>The Wikipedia page contains a table of postal codes followed in Toronto, along with the boroughs and </a:t>
            </a:r>
            <a:r>
              <a:rPr lang="en-NZ" dirty="0" err="1"/>
              <a:t>neighborhoods</a:t>
            </a:r>
            <a:r>
              <a:rPr lang="en-NZ" dirty="0"/>
              <a:t> in Toronto city. I used the library </a:t>
            </a:r>
            <a:r>
              <a:rPr lang="en-NZ" dirty="0" err="1"/>
              <a:t>BeautifulSoup</a:t>
            </a:r>
            <a:r>
              <a:rPr lang="en-NZ" dirty="0"/>
              <a:t> to scrape the list of neighbourhoods of Toronto Wikipedia</a:t>
            </a:r>
          </a:p>
          <a:p>
            <a:endParaRPr lang="en-NZ" dirty="0"/>
          </a:p>
        </p:txBody>
      </p:sp>
      <p:pic>
        <p:nvPicPr>
          <p:cNvPr id="4" name="Picture 3">
            <a:extLst>
              <a:ext uri="{FF2B5EF4-FFF2-40B4-BE49-F238E27FC236}">
                <a16:creationId xmlns:a16="http://schemas.microsoft.com/office/drawing/2014/main" id="{CDE66D9D-889D-4B39-B6A3-4FA404A8EB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1146" y="3929320"/>
            <a:ext cx="2416175" cy="1496060"/>
          </a:xfrm>
          <a:prstGeom prst="rect">
            <a:avLst/>
          </a:prstGeom>
          <a:noFill/>
          <a:ln>
            <a:noFill/>
          </a:ln>
        </p:spPr>
      </p:pic>
    </p:spTree>
    <p:extLst>
      <p:ext uri="{BB962C8B-B14F-4D97-AF65-F5344CB8AC3E}">
        <p14:creationId xmlns:p14="http://schemas.microsoft.com/office/powerpoint/2010/main" val="1544962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A883-3D0E-413D-83B3-D9D868C46429}"/>
              </a:ext>
            </a:extLst>
          </p:cNvPr>
          <p:cNvSpPr>
            <a:spLocks noGrp="1"/>
          </p:cNvSpPr>
          <p:nvPr>
            <p:ph type="title"/>
          </p:nvPr>
        </p:nvSpPr>
        <p:spPr/>
        <p:txBody>
          <a:bodyPr/>
          <a:lstStyle/>
          <a:p>
            <a:r>
              <a:rPr lang="en-NZ" dirty="0"/>
              <a:t>Results</a:t>
            </a:r>
          </a:p>
        </p:txBody>
      </p:sp>
      <p:sp>
        <p:nvSpPr>
          <p:cNvPr id="3" name="Content Placeholder 2">
            <a:extLst>
              <a:ext uri="{FF2B5EF4-FFF2-40B4-BE49-F238E27FC236}">
                <a16:creationId xmlns:a16="http://schemas.microsoft.com/office/drawing/2014/main" id="{5CC782A0-63CE-429F-A2AD-3EF08EC9C35E}"/>
              </a:ext>
            </a:extLst>
          </p:cNvPr>
          <p:cNvSpPr>
            <a:spLocks noGrp="1"/>
          </p:cNvSpPr>
          <p:nvPr>
            <p:ph idx="1"/>
          </p:nvPr>
        </p:nvSpPr>
        <p:spPr/>
        <p:txBody>
          <a:bodyPr/>
          <a:lstStyle/>
          <a:p>
            <a:r>
              <a:rPr lang="en-NZ" b="1" dirty="0"/>
              <a:t>Combine the latitude and the longitude coordinates of each neighbourhood</a:t>
            </a:r>
          </a:p>
          <a:p>
            <a:r>
              <a:rPr lang="en-NZ" dirty="0"/>
              <a:t>Each neighbourhood's coordinates were retrieved using Geocoder. Merge the coordinates </a:t>
            </a:r>
            <a:r>
              <a:rPr lang="en-NZ" dirty="0" err="1"/>
              <a:t>dataframe</a:t>
            </a:r>
            <a:r>
              <a:rPr lang="en-NZ" dirty="0"/>
              <a:t> with the original neighbourhoods </a:t>
            </a:r>
            <a:r>
              <a:rPr lang="en-NZ" dirty="0" err="1"/>
              <a:t>dataframe</a:t>
            </a:r>
            <a:r>
              <a:rPr lang="en-NZ" dirty="0"/>
              <a:t>. With the head() function, the data in the form of table now looks like this:</a:t>
            </a:r>
          </a:p>
          <a:p>
            <a:endParaRPr lang="en-NZ" dirty="0"/>
          </a:p>
        </p:txBody>
      </p:sp>
      <p:pic>
        <p:nvPicPr>
          <p:cNvPr id="4" name="Picture 3">
            <a:extLst>
              <a:ext uri="{FF2B5EF4-FFF2-40B4-BE49-F238E27FC236}">
                <a16:creationId xmlns:a16="http://schemas.microsoft.com/office/drawing/2014/main" id="{00EE7A06-C636-4814-A681-6928711395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9534" y="4600008"/>
            <a:ext cx="4693920" cy="1485265"/>
          </a:xfrm>
          <a:prstGeom prst="rect">
            <a:avLst/>
          </a:prstGeom>
          <a:noFill/>
          <a:ln>
            <a:noFill/>
          </a:ln>
        </p:spPr>
      </p:pic>
    </p:spTree>
    <p:extLst>
      <p:ext uri="{BB962C8B-B14F-4D97-AF65-F5344CB8AC3E}">
        <p14:creationId xmlns:p14="http://schemas.microsoft.com/office/powerpoint/2010/main" val="380694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A883-3D0E-413D-83B3-D9D868C46429}"/>
              </a:ext>
            </a:extLst>
          </p:cNvPr>
          <p:cNvSpPr>
            <a:spLocks noGrp="1"/>
          </p:cNvSpPr>
          <p:nvPr>
            <p:ph type="title"/>
          </p:nvPr>
        </p:nvSpPr>
        <p:spPr/>
        <p:txBody>
          <a:bodyPr/>
          <a:lstStyle/>
          <a:p>
            <a:r>
              <a:rPr lang="en-NZ" dirty="0"/>
              <a:t>Results</a:t>
            </a:r>
          </a:p>
        </p:txBody>
      </p:sp>
      <p:sp>
        <p:nvSpPr>
          <p:cNvPr id="3" name="Content Placeholder 2">
            <a:extLst>
              <a:ext uri="{FF2B5EF4-FFF2-40B4-BE49-F238E27FC236}">
                <a16:creationId xmlns:a16="http://schemas.microsoft.com/office/drawing/2014/main" id="{5CC782A0-63CE-429F-A2AD-3EF08EC9C35E}"/>
              </a:ext>
            </a:extLst>
          </p:cNvPr>
          <p:cNvSpPr>
            <a:spLocks noGrp="1"/>
          </p:cNvSpPr>
          <p:nvPr>
            <p:ph idx="1"/>
          </p:nvPr>
        </p:nvSpPr>
        <p:spPr/>
        <p:txBody>
          <a:bodyPr/>
          <a:lstStyle/>
          <a:p>
            <a:r>
              <a:rPr lang="en-NZ" b="1" dirty="0"/>
              <a:t>Draw the city of Toronto with the neighbourhoods from the </a:t>
            </a:r>
            <a:r>
              <a:rPr lang="en-NZ" b="1" dirty="0" err="1"/>
              <a:t>dataframe</a:t>
            </a:r>
            <a:r>
              <a:rPr lang="en-NZ" b="1" dirty="0"/>
              <a:t>:</a:t>
            </a:r>
            <a:r>
              <a:rPr lang="en-NZ" dirty="0"/>
              <a:t> create map of Toronto using latitude and longitude values and add markers to map:</a:t>
            </a:r>
          </a:p>
          <a:p>
            <a:endParaRPr lang="en-NZ" dirty="0"/>
          </a:p>
        </p:txBody>
      </p:sp>
      <p:pic>
        <p:nvPicPr>
          <p:cNvPr id="5" name="Picture 4">
            <a:extLst>
              <a:ext uri="{FF2B5EF4-FFF2-40B4-BE49-F238E27FC236}">
                <a16:creationId xmlns:a16="http://schemas.microsoft.com/office/drawing/2014/main" id="{829204DE-097C-4C0D-A943-D608CE8A8A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28949"/>
            <a:ext cx="5730240" cy="3463925"/>
          </a:xfrm>
          <a:prstGeom prst="rect">
            <a:avLst/>
          </a:prstGeom>
          <a:noFill/>
          <a:ln>
            <a:noFill/>
          </a:ln>
        </p:spPr>
      </p:pic>
      <p:pic>
        <p:nvPicPr>
          <p:cNvPr id="6" name="Picture 5">
            <a:extLst>
              <a:ext uri="{FF2B5EF4-FFF2-40B4-BE49-F238E27FC236}">
                <a16:creationId xmlns:a16="http://schemas.microsoft.com/office/drawing/2014/main" id="{D74B71EB-785C-4B8E-A076-7522DFEAF8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70450" y="3028950"/>
            <a:ext cx="5039169" cy="3463925"/>
          </a:xfrm>
          <a:prstGeom prst="rect">
            <a:avLst/>
          </a:prstGeom>
          <a:noFill/>
          <a:ln>
            <a:noFill/>
          </a:ln>
        </p:spPr>
      </p:pic>
    </p:spTree>
    <p:extLst>
      <p:ext uri="{BB962C8B-B14F-4D97-AF65-F5344CB8AC3E}">
        <p14:creationId xmlns:p14="http://schemas.microsoft.com/office/powerpoint/2010/main" val="101408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A883-3D0E-413D-83B3-D9D868C46429}"/>
              </a:ext>
            </a:extLst>
          </p:cNvPr>
          <p:cNvSpPr>
            <a:spLocks noGrp="1"/>
          </p:cNvSpPr>
          <p:nvPr>
            <p:ph type="title"/>
          </p:nvPr>
        </p:nvSpPr>
        <p:spPr>
          <a:xfrm>
            <a:off x="838200" y="-383908"/>
            <a:ext cx="10515600" cy="1325563"/>
          </a:xfrm>
        </p:spPr>
        <p:txBody>
          <a:bodyPr/>
          <a:lstStyle/>
          <a:p>
            <a:r>
              <a:rPr lang="en-NZ" dirty="0"/>
              <a:t>Results</a:t>
            </a:r>
          </a:p>
        </p:txBody>
      </p:sp>
      <p:sp>
        <p:nvSpPr>
          <p:cNvPr id="3" name="Content Placeholder 2">
            <a:extLst>
              <a:ext uri="{FF2B5EF4-FFF2-40B4-BE49-F238E27FC236}">
                <a16:creationId xmlns:a16="http://schemas.microsoft.com/office/drawing/2014/main" id="{5CC782A0-63CE-429F-A2AD-3EF08EC9C35E}"/>
              </a:ext>
            </a:extLst>
          </p:cNvPr>
          <p:cNvSpPr>
            <a:spLocks noGrp="1"/>
          </p:cNvSpPr>
          <p:nvPr>
            <p:ph idx="1"/>
          </p:nvPr>
        </p:nvSpPr>
        <p:spPr>
          <a:xfrm>
            <a:off x="740923" y="658303"/>
            <a:ext cx="10515600" cy="4351338"/>
          </a:xfrm>
        </p:spPr>
        <p:txBody>
          <a:bodyPr>
            <a:normAutofit/>
          </a:bodyPr>
          <a:lstStyle/>
          <a:p>
            <a:pPr marL="0" indent="0">
              <a:buNone/>
            </a:pPr>
            <a:r>
              <a:rPr lang="en-NZ" sz="2400" b="1" dirty="0"/>
              <a:t>Get the venues in Toronto, using </a:t>
            </a:r>
            <a:r>
              <a:rPr lang="en-NZ" sz="2400" b="1" dirty="0" err="1"/>
              <a:t>FoursquareAPI</a:t>
            </a:r>
            <a:r>
              <a:rPr lang="en-NZ" sz="2400" b="1" dirty="0"/>
              <a:t>: </a:t>
            </a:r>
            <a:r>
              <a:rPr lang="en-NZ" sz="2400" dirty="0"/>
              <a:t>Retrieve the list of venues for each neighbourhood from </a:t>
            </a:r>
            <a:r>
              <a:rPr lang="en-NZ" sz="2400" dirty="0" err="1"/>
              <a:t>FoursquareAPI</a:t>
            </a:r>
            <a:r>
              <a:rPr lang="en-NZ" sz="2400" dirty="0"/>
              <a:t>, the follow table shows its first 5 lines:</a:t>
            </a:r>
          </a:p>
        </p:txBody>
      </p:sp>
      <p:pic>
        <p:nvPicPr>
          <p:cNvPr id="6" name="Picture 5">
            <a:extLst>
              <a:ext uri="{FF2B5EF4-FFF2-40B4-BE49-F238E27FC236}">
                <a16:creationId xmlns:a16="http://schemas.microsoft.com/office/drawing/2014/main" id="{A43A27AD-B86A-44B7-9085-800C8CE8FA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4601" y="1444424"/>
            <a:ext cx="5730240" cy="1773555"/>
          </a:xfrm>
          <a:prstGeom prst="rect">
            <a:avLst/>
          </a:prstGeom>
          <a:noFill/>
          <a:ln>
            <a:noFill/>
          </a:ln>
        </p:spPr>
      </p:pic>
      <p:sp>
        <p:nvSpPr>
          <p:cNvPr id="7" name="Rectangle 6">
            <a:extLst>
              <a:ext uri="{FF2B5EF4-FFF2-40B4-BE49-F238E27FC236}">
                <a16:creationId xmlns:a16="http://schemas.microsoft.com/office/drawing/2014/main" id="{B26A121E-2E51-4C05-BD16-E72405466752}"/>
              </a:ext>
            </a:extLst>
          </p:cNvPr>
          <p:cNvSpPr/>
          <p:nvPr/>
        </p:nvSpPr>
        <p:spPr>
          <a:xfrm>
            <a:off x="526914" y="3720749"/>
            <a:ext cx="10202694" cy="830997"/>
          </a:xfrm>
          <a:prstGeom prst="rect">
            <a:avLst/>
          </a:prstGeom>
        </p:spPr>
        <p:txBody>
          <a:bodyPr wrap="square">
            <a:spAutoFit/>
          </a:bodyPr>
          <a:lstStyle/>
          <a:p>
            <a:r>
              <a:rPr lang="en-NZ" sz="2400" b="1" dirty="0">
                <a:solidFill>
                  <a:srgbClr val="000000"/>
                </a:solidFill>
                <a:latin typeface="Times New Roman" panose="02020603050405020304" pitchFamily="18" charset="0"/>
                <a:ea typeface="Calibri" panose="020F0502020204030204" pitchFamily="34" charset="0"/>
              </a:rPr>
              <a:t>Analyse each </a:t>
            </a:r>
            <a:r>
              <a:rPr lang="en-NZ" sz="2400" b="1" dirty="0" err="1">
                <a:solidFill>
                  <a:srgbClr val="000000"/>
                </a:solidFill>
                <a:latin typeface="Times New Roman" panose="02020603050405020304" pitchFamily="18" charset="0"/>
                <a:ea typeface="Calibri" panose="020F0502020204030204" pitchFamily="34" charset="0"/>
              </a:rPr>
              <a:t>neighborhood</a:t>
            </a:r>
            <a:r>
              <a:rPr lang="en-NZ" sz="2400" dirty="0">
                <a:solidFill>
                  <a:srgbClr val="000000"/>
                </a:solidFill>
                <a:latin typeface="Times New Roman" panose="02020603050405020304" pitchFamily="18" charset="0"/>
                <a:ea typeface="Calibri" panose="020F0502020204030204" pitchFamily="34" charset="0"/>
              </a:rPr>
              <a:t> : As we are going to perform a K-means clustering on the </a:t>
            </a:r>
            <a:r>
              <a:rPr lang="en-NZ" sz="2400" dirty="0" err="1">
                <a:solidFill>
                  <a:srgbClr val="000000"/>
                </a:solidFill>
                <a:latin typeface="Times New Roman" panose="02020603050405020304" pitchFamily="18" charset="0"/>
                <a:ea typeface="Calibri" panose="020F0502020204030204" pitchFamily="34" charset="0"/>
              </a:rPr>
              <a:t>dataframe</a:t>
            </a:r>
            <a:r>
              <a:rPr lang="en-NZ" sz="2400" dirty="0">
                <a:effectLst/>
              </a:rPr>
              <a:t> each type of venue will be one hot encoded. </a:t>
            </a:r>
            <a:endParaRPr lang="en-NZ" sz="2400" dirty="0"/>
          </a:p>
        </p:txBody>
      </p:sp>
      <p:pic>
        <p:nvPicPr>
          <p:cNvPr id="8" name="Picture 7">
            <a:extLst>
              <a:ext uri="{FF2B5EF4-FFF2-40B4-BE49-F238E27FC236}">
                <a16:creationId xmlns:a16="http://schemas.microsoft.com/office/drawing/2014/main" id="{5322D5FA-728E-42E9-885A-6B1C5CBCDF3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3646" y="4435358"/>
            <a:ext cx="5724525" cy="1956435"/>
          </a:xfrm>
          <a:prstGeom prst="rect">
            <a:avLst/>
          </a:prstGeom>
          <a:noFill/>
          <a:ln>
            <a:noFill/>
          </a:ln>
        </p:spPr>
      </p:pic>
    </p:spTree>
    <p:extLst>
      <p:ext uri="{BB962C8B-B14F-4D97-AF65-F5344CB8AC3E}">
        <p14:creationId xmlns:p14="http://schemas.microsoft.com/office/powerpoint/2010/main" val="344342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A883-3D0E-413D-83B3-D9D868C46429}"/>
              </a:ext>
            </a:extLst>
          </p:cNvPr>
          <p:cNvSpPr>
            <a:spLocks noGrp="1"/>
          </p:cNvSpPr>
          <p:nvPr>
            <p:ph type="title"/>
          </p:nvPr>
        </p:nvSpPr>
        <p:spPr/>
        <p:txBody>
          <a:bodyPr/>
          <a:lstStyle/>
          <a:p>
            <a:r>
              <a:rPr lang="en-NZ" dirty="0"/>
              <a:t>Results</a:t>
            </a:r>
          </a:p>
        </p:txBody>
      </p:sp>
      <p:sp>
        <p:nvSpPr>
          <p:cNvPr id="3" name="Content Placeholder 2">
            <a:extLst>
              <a:ext uri="{FF2B5EF4-FFF2-40B4-BE49-F238E27FC236}">
                <a16:creationId xmlns:a16="http://schemas.microsoft.com/office/drawing/2014/main" id="{5CC782A0-63CE-429F-A2AD-3EF08EC9C35E}"/>
              </a:ext>
            </a:extLst>
          </p:cNvPr>
          <p:cNvSpPr>
            <a:spLocks noGrp="1"/>
          </p:cNvSpPr>
          <p:nvPr>
            <p:ph idx="1"/>
          </p:nvPr>
        </p:nvSpPr>
        <p:spPr/>
        <p:txBody>
          <a:bodyPr/>
          <a:lstStyle/>
          <a:p>
            <a:r>
              <a:rPr lang="en-NZ" b="1" dirty="0"/>
              <a:t>Group rows by postal code, borough and neighbourhood, using means</a:t>
            </a:r>
            <a:endParaRPr lang="en-NZ" dirty="0"/>
          </a:p>
        </p:txBody>
      </p:sp>
      <p:pic>
        <p:nvPicPr>
          <p:cNvPr id="5" name="Picture 4">
            <a:extLst>
              <a:ext uri="{FF2B5EF4-FFF2-40B4-BE49-F238E27FC236}">
                <a16:creationId xmlns:a16="http://schemas.microsoft.com/office/drawing/2014/main" id="{9F955A61-1353-4C03-BA0C-2332D1A511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1936" y="2755120"/>
            <a:ext cx="9210472" cy="2653459"/>
          </a:xfrm>
          <a:prstGeom prst="rect">
            <a:avLst/>
          </a:prstGeom>
          <a:noFill/>
          <a:ln>
            <a:noFill/>
          </a:ln>
        </p:spPr>
      </p:pic>
    </p:spTree>
    <p:extLst>
      <p:ext uri="{BB962C8B-B14F-4D97-AF65-F5344CB8AC3E}">
        <p14:creationId xmlns:p14="http://schemas.microsoft.com/office/powerpoint/2010/main" val="3515778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607</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Using clustering method to find the most convenient place for a fiend to live in Toronto </vt:lpstr>
      <vt:lpstr>Background </vt:lpstr>
      <vt:lpstr>Question</vt:lpstr>
      <vt:lpstr>Methods</vt:lpstr>
      <vt:lpstr>Results</vt:lpstr>
      <vt:lpstr>Results</vt:lpstr>
      <vt:lpstr>Results</vt:lpstr>
      <vt:lpstr>Results</vt:lpstr>
      <vt:lpstr>Results</vt:lpstr>
      <vt:lpstr>Results</vt:lpstr>
      <vt:lpstr>Results</vt:lpstr>
      <vt:lpstr>results</vt:lpstr>
      <vt:lpstr>results</vt:lpstr>
      <vt:lpstr>results</vt:lpstr>
      <vt:lpstr>Result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clustering method to find the most convenient place for a fiend to live in Toronto </dc:title>
  <dc:creator>Zoe Yang</dc:creator>
  <cp:lastModifiedBy>Zoe Yang</cp:lastModifiedBy>
  <cp:revision>4</cp:revision>
  <dcterms:created xsi:type="dcterms:W3CDTF">2021-03-09T00:36:38Z</dcterms:created>
  <dcterms:modified xsi:type="dcterms:W3CDTF">2021-03-09T01:03:55Z</dcterms:modified>
</cp:coreProperties>
</file>