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5" d="100"/>
          <a:sy n="95" d="100"/>
        </p:scale>
        <p:origin x="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BE9-F479-4469-AFDD-5FE704F0810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D66-69EA-4AEC-B57F-63AA775C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5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BE9-F479-4469-AFDD-5FE704F0810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D66-69EA-4AEC-B57F-63AA775C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BE9-F479-4469-AFDD-5FE704F0810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D66-69EA-4AEC-B57F-63AA775C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2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BE9-F479-4469-AFDD-5FE704F0810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D66-69EA-4AEC-B57F-63AA775C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8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BE9-F479-4469-AFDD-5FE704F0810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D66-69EA-4AEC-B57F-63AA775C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BE9-F479-4469-AFDD-5FE704F0810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D66-69EA-4AEC-B57F-63AA775C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6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BE9-F479-4469-AFDD-5FE704F0810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D66-69EA-4AEC-B57F-63AA775C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7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BE9-F479-4469-AFDD-5FE704F0810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D66-69EA-4AEC-B57F-63AA775C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5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BE9-F479-4469-AFDD-5FE704F0810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D66-69EA-4AEC-B57F-63AA775C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3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BE9-F479-4469-AFDD-5FE704F0810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D66-69EA-4AEC-B57F-63AA775C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BE9-F479-4469-AFDD-5FE704F0810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D66-69EA-4AEC-B57F-63AA775C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8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8DBE9-F479-4469-AFDD-5FE704F0810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DD66-69EA-4AEC-B57F-63AA775C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8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raw.githubusercontent.com/ZoeZoe/FF-3-factor-Model/master/Figures/Cummulative%20Return%20of%20S%26P%20500%20Index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1" y="2030520"/>
            <a:ext cx="10515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1074" y="4172253"/>
            <a:ext cx="628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3.6 Year</a:t>
            </a:r>
          </a:p>
          <a:p>
            <a:r>
              <a:rPr lang="en-US" sz="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79%</a:t>
            </a:r>
            <a:endParaRPr lang="en-US" sz="8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4128" y="4243972"/>
            <a:ext cx="628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2.1 Year</a:t>
            </a:r>
          </a:p>
          <a:p>
            <a:r>
              <a:rPr lang="en-US" sz="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47%</a:t>
            </a:r>
            <a:endParaRPr lang="en-US" sz="8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7610" y="4788580"/>
            <a:ext cx="628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99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0.7 Year</a:t>
            </a:r>
          </a:p>
          <a:p>
            <a:r>
              <a:rPr lang="en-US" sz="800" dirty="0" smtClean="0">
                <a:solidFill>
                  <a:srgbClr val="FF99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-21%</a:t>
            </a:r>
            <a:endParaRPr lang="en-US" sz="800" dirty="0">
              <a:solidFill>
                <a:srgbClr val="FF99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1705" y="4795304"/>
            <a:ext cx="628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99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1.5 Year</a:t>
            </a:r>
          </a:p>
          <a:p>
            <a:r>
              <a:rPr lang="en-US" sz="800" dirty="0" smtClean="0">
                <a:solidFill>
                  <a:srgbClr val="FF99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-35%</a:t>
            </a:r>
            <a:endParaRPr lang="en-US" sz="800" dirty="0">
              <a:solidFill>
                <a:srgbClr val="FF99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2710" y="4194658"/>
            <a:ext cx="628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2.6 Year</a:t>
            </a:r>
          </a:p>
          <a:p>
            <a:r>
              <a:rPr lang="en-US" sz="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72%</a:t>
            </a:r>
            <a:endParaRPr lang="en-US" sz="8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10625" y="4799785"/>
            <a:ext cx="628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99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1.7 Year</a:t>
            </a:r>
          </a:p>
          <a:p>
            <a:r>
              <a:rPr lang="en-US" sz="800" dirty="0" smtClean="0">
                <a:solidFill>
                  <a:srgbClr val="FF99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-47%</a:t>
            </a:r>
            <a:endParaRPr lang="en-US" sz="800" dirty="0">
              <a:solidFill>
                <a:srgbClr val="FF99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7131" y="4172245"/>
            <a:ext cx="628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6.2 Year</a:t>
            </a:r>
          </a:p>
          <a:p>
            <a:r>
              <a:rPr lang="en-US" sz="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125%</a:t>
            </a:r>
            <a:endParaRPr lang="en-US" sz="8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90880" y="4797539"/>
            <a:ext cx="628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99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1.7 Year</a:t>
            </a:r>
          </a:p>
          <a:p>
            <a:r>
              <a:rPr lang="en-US" sz="800" dirty="0" smtClean="0">
                <a:solidFill>
                  <a:srgbClr val="FF99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-27%</a:t>
            </a:r>
            <a:endParaRPr lang="en-US" sz="800" dirty="0">
              <a:solidFill>
                <a:srgbClr val="FF99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06361" y="4008637"/>
            <a:ext cx="628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5.0 Year</a:t>
            </a:r>
          </a:p>
          <a:p>
            <a:r>
              <a:rPr lang="en-US" sz="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225%</a:t>
            </a:r>
            <a:endParaRPr lang="en-US" sz="8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7717" y="4795294"/>
            <a:ext cx="628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99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0.3 Year</a:t>
            </a:r>
          </a:p>
          <a:p>
            <a:r>
              <a:rPr lang="en-US" sz="800" dirty="0" smtClean="0">
                <a:solidFill>
                  <a:srgbClr val="FF99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-33%</a:t>
            </a:r>
            <a:endParaRPr lang="en-US" sz="800" dirty="0">
              <a:solidFill>
                <a:srgbClr val="FF99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9005" y="3515575"/>
            <a:ext cx="628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12.3 Year</a:t>
            </a:r>
          </a:p>
          <a:p>
            <a:r>
              <a:rPr lang="en-US" sz="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582%</a:t>
            </a:r>
            <a:endParaRPr lang="en-US" sz="8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7898" y="4799772"/>
            <a:ext cx="628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99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1.5 Year</a:t>
            </a:r>
          </a:p>
          <a:p>
            <a:r>
              <a:rPr lang="en-US" sz="800" dirty="0" smtClean="0">
                <a:solidFill>
                  <a:srgbClr val="FF99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-36%</a:t>
            </a:r>
            <a:endParaRPr lang="en-US" sz="800" dirty="0">
              <a:solidFill>
                <a:srgbClr val="FF99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00485" y="4407564"/>
            <a:ext cx="628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.3 Year</a:t>
            </a:r>
          </a:p>
          <a:p>
            <a:r>
              <a:rPr lang="en-US" sz="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21%</a:t>
            </a:r>
            <a:endParaRPr lang="en-US" sz="8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82860" y="4804250"/>
            <a:ext cx="628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99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0.5 Year</a:t>
            </a:r>
          </a:p>
          <a:p>
            <a:r>
              <a:rPr lang="en-US" sz="800" dirty="0" smtClean="0">
                <a:solidFill>
                  <a:srgbClr val="FF99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-30%</a:t>
            </a:r>
            <a:endParaRPr lang="en-US" sz="800" dirty="0">
              <a:solidFill>
                <a:srgbClr val="FF99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22684" y="4210343"/>
            <a:ext cx="628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5.2 Year</a:t>
            </a:r>
          </a:p>
          <a:p>
            <a:r>
              <a:rPr lang="en-US" sz="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95%</a:t>
            </a:r>
            <a:endParaRPr lang="en-US" sz="8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18569" y="4804250"/>
            <a:ext cx="628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99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1.1 Year</a:t>
            </a:r>
          </a:p>
          <a:p>
            <a:r>
              <a:rPr lang="en-US" sz="800" dirty="0" smtClean="0">
                <a:solidFill>
                  <a:srgbClr val="FF99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-48%</a:t>
            </a:r>
            <a:endParaRPr lang="en-US" sz="800" dirty="0">
              <a:solidFill>
                <a:srgbClr val="FF99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89493" y="3690395"/>
            <a:ext cx="69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10.3 Year</a:t>
            </a:r>
          </a:p>
          <a:p>
            <a:r>
              <a:rPr lang="en-US" sz="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343%</a:t>
            </a:r>
            <a:endParaRPr lang="en-US" sz="8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5400000" flipH="1" flipV="1">
            <a:off x="1813829" y="3886893"/>
            <a:ext cx="683690" cy="115875"/>
          </a:xfrm>
          <a:prstGeom prst="bentConnector3">
            <a:avLst>
              <a:gd name="adj1" fmla="val 829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49822" y="3442450"/>
            <a:ext cx="645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Duration</a:t>
            </a:r>
          </a:p>
        </p:txBody>
      </p:sp>
      <p:cxnSp>
        <p:nvCxnSpPr>
          <p:cNvPr id="35" name="Elbow Connector 34"/>
          <p:cNvCxnSpPr/>
          <p:nvPr/>
        </p:nvCxnSpPr>
        <p:spPr>
          <a:xfrm flipV="1">
            <a:off x="1949818" y="4062429"/>
            <a:ext cx="351199" cy="338554"/>
          </a:xfrm>
          <a:prstGeom prst="bentConnector3">
            <a:avLst>
              <a:gd name="adj1" fmla="val 9977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56012" y="3783120"/>
            <a:ext cx="80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ambria" panose="02040503050406030204" pitchFamily="18" charset="0"/>
                <a:ea typeface="Cambria" panose="02040503050406030204" pitchFamily="18" charset="0"/>
              </a:rPr>
              <a:t>Cumulative return</a:t>
            </a:r>
            <a:endParaRPr lang="en-US" sz="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23877" y="2781350"/>
            <a:ext cx="1118366" cy="2308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OPEC Oil Embargo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94844" y="3222876"/>
            <a:ext cx="728381" cy="374226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1980 Recession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24611" y="2790310"/>
            <a:ext cx="728381" cy="3742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1981-82 Recession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03161" y="3204937"/>
            <a:ext cx="728381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Junk Bond Crisis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95151" y="2785831"/>
            <a:ext cx="728381" cy="2308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Asia Crisis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30256" y="3200916"/>
            <a:ext cx="95249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Dotcom Bubble and 911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59706" y="2776856"/>
            <a:ext cx="1001569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2008 Financial Crisis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81527" y="3194628"/>
            <a:ext cx="782581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European Debt Crisis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238573" y="2493131"/>
            <a:ext cx="86117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Swiss Franc Shock and Chinese Market Crash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834883" y="3192377"/>
            <a:ext cx="782581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China-US Trade War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58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113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Company>Columbia University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yz2991</dc:creator>
  <cp:lastModifiedBy>yz2991</cp:lastModifiedBy>
  <cp:revision>5</cp:revision>
  <dcterms:created xsi:type="dcterms:W3CDTF">2019-07-21T20:28:55Z</dcterms:created>
  <dcterms:modified xsi:type="dcterms:W3CDTF">2019-07-21T21:00:01Z</dcterms:modified>
</cp:coreProperties>
</file>