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b" ContentType="application/vnd.ms-excel.sheet.binary.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charts/chart1.xml" ContentType="application/vnd.openxmlformats-officedocument.drawingml.chart+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5" r:id="rId3"/>
  </p:sldMasterIdLst>
  <p:sldIdLst>
    <p:sldId id="264" r:id="rId4"/>
    <p:sldId id="2147472357" r:id="rId5"/>
    <p:sldId id="2147472392" r:id="rId6"/>
    <p:sldId id="2147472361" r:id="rId7"/>
    <p:sldId id="2147472364" r:id="rId8"/>
    <p:sldId id="270" r:id="rId9"/>
    <p:sldId id="2147472360" r:id="rId10"/>
    <p:sldId id="2147472375" r:id="rId11"/>
    <p:sldId id="2147472380" r:id="rId12"/>
    <p:sldId id="2147472381" r:id="rId13"/>
    <p:sldId id="2147472374" r:id="rId14"/>
    <p:sldId id="2147472362" r:id="rId15"/>
    <p:sldId id="2147472390" r:id="rId16"/>
    <p:sldId id="2147472382" r:id="rId17"/>
    <p:sldId id="2147472383" r:id="rId18"/>
    <p:sldId id="2147472388" r:id="rId19"/>
    <p:sldId id="2147472391" r:id="rId20"/>
    <p:sldId id="2147472384" r:id="rId21"/>
    <p:sldId id="2147472385" r:id="rId22"/>
    <p:sldId id="2147472387" r:id="rId23"/>
    <p:sldId id="2147472386" r:id="rId24"/>
    <p:sldId id="2147472389" r:id="rId25"/>
    <p:sldId id="276" r:id="rId26"/>
    <p:sldId id="278" r:id="rId27"/>
    <p:sldId id="280" r:id="rId28"/>
    <p:sldId id="282" r:id="rId29"/>
    <p:sldId id="284" r:id="rId30"/>
    <p:sldId id="288" r:id="rId31"/>
    <p:sldId id="290" r:id="rId32"/>
    <p:sldId id="2147472376" r:id="rId33"/>
    <p:sldId id="2147472377" r:id="rId34"/>
    <p:sldId id="2147472378" r:id="rId35"/>
    <p:sldId id="214747237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amp; summary" id="{E7245775-038B-45BC-9AF2-FDF6BFC0EF85}">
          <p14:sldIdLst>
            <p14:sldId id="264"/>
            <p14:sldId id="2147472357"/>
          </p14:sldIdLst>
        </p14:section>
        <p14:section name="Volume Estimation Practice" id="{F7E0FB8B-BB8C-8E45-B873-496F6FB07623}">
          <p14:sldIdLst>
            <p14:sldId id="2147472392"/>
            <p14:sldId id="2147472361"/>
            <p14:sldId id="2147472364"/>
          </p14:sldIdLst>
        </p14:section>
        <p14:section name="Example of volume estimation of Diabetes product" id="{1B887435-EB50-480A-882F-9EDF7C4F06FD}">
          <p14:sldIdLst>
            <p14:sldId id="270"/>
            <p14:sldId id="2147472360"/>
          </p14:sldIdLst>
        </p14:section>
        <p14:section name="Income level" id="{703FD993-C22E-4844-A40B-E79CBE3499ED}">
          <p14:sldIdLst>
            <p14:sldId id="2147472375"/>
            <p14:sldId id="2147472380"/>
            <p14:sldId id="2147472381"/>
            <p14:sldId id="2147472374"/>
          </p14:sldIdLst>
        </p14:section>
        <p14:section name="Interviews" id="{B4DAC9ED-EBB0-4C2F-BAF7-D2D95241B912}">
          <p14:sldIdLst>
            <p14:sldId id="2147472362"/>
            <p14:sldId id="2147472390"/>
          </p14:sldIdLst>
        </p14:section>
        <p14:section name="commercial health Insurance Survey" id="{EAF37463-9CCE-49DE-B15F-E5E1A9427F3E}">
          <p14:sldIdLst>
            <p14:sldId id="2147472382"/>
            <p14:sldId id="2147472383"/>
            <p14:sldId id="2147472388"/>
            <p14:sldId id="2147472391"/>
            <p14:sldId id="2147472384"/>
            <p14:sldId id="2147472385"/>
            <p14:sldId id="2147472387"/>
            <p14:sldId id="2147472386"/>
            <p14:sldId id="2147472389"/>
          </p14:sldIdLst>
        </p14:section>
        <p14:section name="Back up" id="{2CCF2BA5-C6CD-4284-9D40-B17BA6492108}">
          <p14:sldIdLst>
            <p14:sldId id="276"/>
            <p14:sldId id="278"/>
            <p14:sldId id="280"/>
            <p14:sldId id="282"/>
            <p14:sldId id="284"/>
            <p14:sldId id="288"/>
            <p14:sldId id="290"/>
            <p14:sldId id="2147472376"/>
            <p14:sldId id="2147472377"/>
            <p14:sldId id="2147472378"/>
            <p14:sldId id="21474723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3DF06F2-67B1-0880-DDEF-DC4EB0C091FB}" name="CORBET SEAN SI" initials="CSS" userId="S::sean.corbet@servier.com::4b775f5e-c173-42a6-93a8-a9da3aeeeb3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showGuides="1">
      <p:cViewPr varScale="1">
        <p:scale>
          <a:sx n="109" d="100"/>
          <a:sy n="109" d="100"/>
        </p:scale>
        <p:origin x="624" y="176"/>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3.xml.rels><?xml version="1.0" encoding="UTF-8" standalone="yes"?>
<Relationships xmlns="http://schemas.openxmlformats.org/package/2006/relationships"><Relationship Id="rId3" Type="http://schemas.openxmlformats.org/officeDocument/2006/relationships/oleObject" Target="https://serviergroup-my.sharepoint.com/personal/jizhen_huang_servier_com/Documents/Bureau/Vora%20background/Chinese%20market%20study/20%25%20data%20Statstic%20Yearbook%202023.xlsx" TargetMode="External"/><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oleObject" Target="https://serviergroup-my.sharepoint.com/personal/jizhen_huang_servier_com/Documents/Bureau/Vora%20background/Chinese%20market%20study/20%25%20data%20Statstic%20Yearbook%202023.xlsx"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I04_CB\Downloads\253903808_2_&#21830;&#19994;&#37325;&#30142;&#38505;&#28183;&#36879;&#29575;&#23567;&#35843;&#26597;_83_83.xlsx" TargetMode="External"/><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I04_CB\Downloads\253903808_2_&#21830;&#19994;&#37325;&#30142;&#38505;&#28183;&#36879;&#29575;&#23567;&#35843;&#26597;_83_83.xlsx" TargetMode="External"/><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1162790697674E-2"/>
          <c:y val="4.9476688867744999E-2"/>
          <c:w val="0.96976744186046504"/>
          <c:h val="0.90104662226451004"/>
        </c:manualLayout>
      </c:layout>
      <c:barChart>
        <c:barDir val="col"/>
        <c:grouping val="stacked"/>
        <c:varyColors val="0"/>
        <c:ser>
          <c:idx val="0"/>
          <c:order val="0"/>
          <c:spPr>
            <a:solidFill>
              <a:schemeClr val="accent3"/>
            </a:solidFill>
            <a:ln w="9525">
              <a:solidFill>
                <a:schemeClr val="bg1"/>
              </a:solidFill>
              <a:prstDash val="solid"/>
            </a:ln>
          </c:spPr>
          <c:invertIfNegative val="0"/>
          <c:val>
            <c:numRef>
              <c:f>Sheet1!$A$1:$C$1</c:f>
              <c:numCache>
                <c:formatCode>General</c:formatCode>
                <c:ptCount val="3"/>
                <c:pt idx="0">
                  <c:v>16582908812.6884</c:v>
                </c:pt>
                <c:pt idx="1">
                  <c:v>18224626340.829102</c:v>
                </c:pt>
                <c:pt idx="2">
                  <c:v>19984000462.060299</c:v>
                </c:pt>
              </c:numCache>
            </c:numRef>
          </c:val>
          <c:extLst>
            <c:ext xmlns:c16="http://schemas.microsoft.com/office/drawing/2014/chart" uri="{C3380CC4-5D6E-409C-BE32-E72D297353CC}">
              <c16:uniqueId val="{00000000-B60F-4EE3-82D2-415E578F660A}"/>
            </c:ext>
          </c:extLst>
        </c:ser>
        <c:ser>
          <c:idx val="1"/>
          <c:order val="1"/>
          <c:spPr>
            <a:solidFill>
              <a:schemeClr val="folHlink"/>
            </a:solidFill>
            <a:ln w="9525">
              <a:solidFill>
                <a:schemeClr val="bg1"/>
              </a:solidFill>
              <a:prstDash val="solid"/>
            </a:ln>
          </c:spPr>
          <c:invertIfNegative val="0"/>
          <c:val>
            <c:numRef>
              <c:f>Sheet1!$A$2:$C$2</c:f>
              <c:numCache>
                <c:formatCode>General</c:formatCode>
                <c:ptCount val="3"/>
                <c:pt idx="0">
                  <c:v>13635241741.331699</c:v>
                </c:pt>
                <c:pt idx="1">
                  <c:v>14157131989.0704</c:v>
                </c:pt>
                <c:pt idx="2">
                  <c:v>14931619451.2563</c:v>
                </c:pt>
              </c:numCache>
            </c:numRef>
          </c:val>
          <c:extLst>
            <c:ext xmlns:c16="http://schemas.microsoft.com/office/drawing/2014/chart" uri="{C3380CC4-5D6E-409C-BE32-E72D297353CC}">
              <c16:uniqueId val="{00000001-B60F-4EE3-82D2-415E578F660A}"/>
            </c:ext>
          </c:extLst>
        </c:ser>
        <c:ser>
          <c:idx val="2"/>
          <c:order val="2"/>
          <c:spPr>
            <a:solidFill>
              <a:schemeClr val="accent1"/>
            </a:solidFill>
            <a:ln w="9525">
              <a:solidFill>
                <a:schemeClr val="bg1"/>
              </a:solidFill>
              <a:prstDash val="solid"/>
            </a:ln>
          </c:spPr>
          <c:invertIfNegative val="0"/>
          <c:val>
            <c:numRef>
              <c:f>Sheet1!$A$3:$C$3</c:f>
              <c:numCache>
                <c:formatCode>General</c:formatCode>
                <c:ptCount val="3"/>
                <c:pt idx="0">
                  <c:v>97758314183.668304</c:v>
                </c:pt>
                <c:pt idx="1">
                  <c:v>106472002820.854</c:v>
                </c:pt>
                <c:pt idx="2">
                  <c:v>110418774170.226</c:v>
                </c:pt>
              </c:numCache>
            </c:numRef>
          </c:val>
          <c:extLst>
            <c:ext xmlns:c16="http://schemas.microsoft.com/office/drawing/2014/chart" uri="{C3380CC4-5D6E-409C-BE32-E72D297353CC}">
              <c16:uniqueId val="{00000002-B60F-4EE3-82D2-415E578F660A}"/>
            </c:ext>
          </c:extLst>
        </c:ser>
        <c:dLbls>
          <c:showLegendKey val="0"/>
          <c:showVal val="0"/>
          <c:showCatName val="0"/>
          <c:showSerName val="0"/>
          <c:showPercent val="0"/>
          <c:showBubbleSize val="0"/>
        </c:dLbls>
        <c:gapWidth val="80"/>
        <c:overlap val="100"/>
        <c:axId val="905080960"/>
        <c:axId val="918157856"/>
      </c:barChart>
      <c:catAx>
        <c:axId val="905080960"/>
        <c:scaling>
          <c:orientation val="minMax"/>
        </c:scaling>
        <c:delete val="0"/>
        <c:axPos val="b"/>
        <c:majorGridlines>
          <c:spPr>
            <a:ln>
              <a:noFill/>
            </a:ln>
          </c:spPr>
        </c:majorGridlines>
        <c:majorTickMark val="none"/>
        <c:minorTickMark val="none"/>
        <c:tickLblPos val="none"/>
        <c:spPr>
          <a:ln w="9525">
            <a:solidFill>
              <a:schemeClr val="tx1"/>
            </a:solidFill>
            <a:prstDash val="solid"/>
          </a:ln>
        </c:spPr>
        <c:crossAx val="918157856"/>
        <c:crosses val="min"/>
        <c:auto val="0"/>
        <c:lblAlgn val="ctr"/>
        <c:lblOffset val="100"/>
        <c:noMultiLvlLbl val="0"/>
      </c:catAx>
      <c:valAx>
        <c:axId val="918157856"/>
        <c:scaling>
          <c:orientation val="minMax"/>
          <c:max val="145334394083.543"/>
          <c:min val="0"/>
        </c:scaling>
        <c:delete val="1"/>
        <c:axPos val="l"/>
        <c:numFmt formatCode="General" sourceLinked="1"/>
        <c:majorTickMark val="out"/>
        <c:minorTickMark val="none"/>
        <c:tickLblPos val="nextTo"/>
        <c:crossAx val="905080960"/>
        <c:crosses val="min"/>
        <c:crossBetween val="between"/>
      </c:valAx>
    </c:plotArea>
    <c:plotVisOnly val="0"/>
    <c:dispBlanksAs val="gap"/>
    <c:showDLblsOverMax val="1"/>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2022</c:v>
                </c:pt>
              </c:strCache>
            </c:strRef>
          </c:tx>
          <c:spPr>
            <a:solidFill>
              <a:srgbClr val="2875DD"/>
            </a:solidFill>
            <a:ln>
              <a:solidFill>
                <a:srgbClr val="2875DD"/>
              </a:solidFill>
            </a:ln>
          </c:spPr>
          <c:invertIfNegative val="0"/>
          <c:dLbls>
            <c:dLbl>
              <c:idx val="0"/>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0187-4AAC-96ED-2AB4285C613D}"/>
                </c:ext>
              </c:extLst>
            </c:dLbl>
            <c:dLbl>
              <c:idx val="1"/>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0187-4AAC-96ED-2AB4285C613D}"/>
                </c:ext>
              </c:extLst>
            </c:dLbl>
            <c:dLbl>
              <c:idx val="2"/>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0187-4AAC-96ED-2AB4285C613D}"/>
                </c:ext>
              </c:extLst>
            </c:dLbl>
            <c:dLbl>
              <c:idx val="3"/>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0187-4AAC-96ED-2AB4285C613D}"/>
                </c:ext>
              </c:extLst>
            </c:dLbl>
            <c:dLbl>
              <c:idx val="4"/>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0187-4AAC-96ED-2AB4285C613D}"/>
                </c:ext>
              </c:extLst>
            </c:dLbl>
            <c:dLbl>
              <c:idx val="5"/>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0187-4AAC-96ED-2AB4285C613D}"/>
                </c:ext>
              </c:extLst>
            </c:dLbl>
            <c:dLbl>
              <c:idx val="6"/>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0187-4AAC-96ED-2AB4285C613D}"/>
                </c:ext>
              </c:extLst>
            </c:dLbl>
            <c:dLbl>
              <c:idx val="7"/>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0187-4AAC-96ED-2AB4285C613D}"/>
                </c:ext>
              </c:extLst>
            </c:dLbl>
            <c:dLbl>
              <c:idx val="8"/>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0187-4AAC-96ED-2AB4285C613D}"/>
                </c:ext>
              </c:extLst>
            </c:dLbl>
            <c:dLbl>
              <c:idx val="9"/>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0187-4AAC-96ED-2AB4285C613D}"/>
                </c:ext>
              </c:extLst>
            </c:dLbl>
            <c:dLbl>
              <c:idx val="10"/>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0187-4AAC-96ED-2AB4285C613D}"/>
                </c:ext>
              </c:extLst>
            </c:dLbl>
            <c:dLbl>
              <c:idx val="11"/>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0187-4AAC-96ED-2AB4285C613D}"/>
                </c:ext>
              </c:extLst>
            </c:dLbl>
            <c:dLbl>
              <c:idx val="12"/>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0187-4AAC-96ED-2AB4285C613D}"/>
                </c:ext>
              </c:extLst>
            </c:dLbl>
            <c:dLbl>
              <c:idx val="13"/>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0187-4AAC-96ED-2AB4285C613D}"/>
                </c:ext>
              </c:extLst>
            </c:dLbl>
            <c:dLbl>
              <c:idx val="14"/>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0187-4AAC-96ED-2AB4285C613D}"/>
                </c:ext>
              </c:extLst>
            </c:dLbl>
            <c:spPr>
              <a:noFill/>
              <a:ln>
                <a:noFill/>
              </a:ln>
              <a:effectLst/>
            </c:spPr>
            <c:txPr>
              <a:bodyPr/>
              <a:lstStyle/>
              <a:p>
                <a:pPr>
                  <a:defRPr sz="900" b="0" smtId="4294967295">
                    <a:solidFill>
                      <a:srgbClr val="0F2741"/>
                    </a:solidFill>
                    <a:latin typeface="Open Sans"/>
                  </a:defRPr>
                </a:pPr>
                <a:endParaRPr lang="en-FR"/>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Sheet1!$A$2:$A$16</c:f>
              <c:strCache>
                <c:ptCount val="15"/>
                <c:pt idx="0">
                  <c:v>Guangdong</c:v>
                </c:pt>
                <c:pt idx="1">
                  <c:v>Beijing</c:v>
                </c:pt>
                <c:pt idx="2">
                  <c:v>Shanghai</c:v>
                </c:pt>
                <c:pt idx="3">
                  <c:v>Zhejiang</c:v>
                </c:pt>
                <c:pt idx="4">
                  <c:v>Jiangsu</c:v>
                </c:pt>
                <c:pt idx="5">
                  <c:v>Fujian</c:v>
                </c:pt>
                <c:pt idx="6">
                  <c:v>Shandong</c:v>
                </c:pt>
                <c:pt idx="7">
                  <c:v>Sichuan</c:v>
                </c:pt>
                <c:pt idx="8">
                  <c:v>Liaoning</c:v>
                </c:pt>
                <c:pt idx="9">
                  <c:v>Henan</c:v>
                </c:pt>
                <c:pt idx="10">
                  <c:v>Tianjin</c:v>
                </c:pt>
                <c:pt idx="11">
                  <c:v>Hunan</c:v>
                </c:pt>
                <c:pt idx="12">
                  <c:v>Hubei</c:v>
                </c:pt>
                <c:pt idx="13">
                  <c:v>Hebei</c:v>
                </c:pt>
                <c:pt idx="14">
                  <c:v>Shaanxi</c:v>
                </c:pt>
              </c:strCache>
            </c:strRef>
          </c:cat>
          <c:val>
            <c:numRef>
              <c:f>Sheet1!$B$2:$B$16</c:f>
              <c:numCache>
                <c:formatCode>General</c:formatCode>
                <c:ptCount val="15"/>
                <c:pt idx="0">
                  <c:v>307000</c:v>
                </c:pt>
                <c:pt idx="1">
                  <c:v>306000</c:v>
                </c:pt>
                <c:pt idx="2">
                  <c:v>271000</c:v>
                </c:pt>
                <c:pt idx="3">
                  <c:v>216000</c:v>
                </c:pt>
                <c:pt idx="4">
                  <c:v>127000</c:v>
                </c:pt>
                <c:pt idx="5">
                  <c:v>62500</c:v>
                </c:pt>
                <c:pt idx="6">
                  <c:v>59300</c:v>
                </c:pt>
                <c:pt idx="7">
                  <c:v>40500</c:v>
                </c:pt>
                <c:pt idx="8">
                  <c:v>32700</c:v>
                </c:pt>
                <c:pt idx="9">
                  <c:v>28500</c:v>
                </c:pt>
                <c:pt idx="10">
                  <c:v>27600</c:v>
                </c:pt>
                <c:pt idx="11">
                  <c:v>22800</c:v>
                </c:pt>
                <c:pt idx="12">
                  <c:v>21200</c:v>
                </c:pt>
                <c:pt idx="13">
                  <c:v>21100</c:v>
                </c:pt>
                <c:pt idx="14">
                  <c:v>20100</c:v>
                </c:pt>
              </c:numCache>
            </c:numRef>
          </c:val>
          <c:extLst>
            <c:ext xmlns:c16="http://schemas.microsoft.com/office/drawing/2014/chart" uri="{C3380CC4-5D6E-409C-BE32-E72D297353CC}">
              <c16:uniqueId val="{0000000F-0187-4AAC-96ED-2AB4285C613D}"/>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en-FR"/>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en-FR"/>
          </a:p>
        </c:txPr>
        <c:crossAx val="67451136"/>
        <c:crosses val="autoZero"/>
        <c:crossBetween val="between"/>
      </c:valAx>
    </c:plotArea>
    <c:plotVisOnly val="1"/>
    <c:dispBlanksAs val="gap"/>
    <c:showDLblsOverMax val="1"/>
  </c:chart>
  <c:txPr>
    <a:bodyPr/>
    <a:lstStyle/>
    <a:p>
      <a:pPr>
        <a:defRPr sz="1800" smtId="4294967295"/>
      </a:pPr>
      <a:endParaRPr lang="en-F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B8E1-40EF-B665-5610E0802C51}"/>
                </c:ext>
              </c:extLst>
            </c:dLbl>
            <c:dLbl>
              <c:idx val="1"/>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B8E1-40EF-B665-5610E0802C51}"/>
                </c:ext>
              </c:extLst>
            </c:dLbl>
            <c:dLbl>
              <c:idx val="2"/>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B8E1-40EF-B665-5610E0802C51}"/>
                </c:ext>
              </c:extLst>
            </c:dLbl>
            <c:dLbl>
              <c:idx val="3"/>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B8E1-40EF-B665-5610E0802C51}"/>
                </c:ext>
              </c:extLst>
            </c:dLbl>
            <c:dLbl>
              <c:idx val="4"/>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B8E1-40EF-B665-5610E0802C51}"/>
                </c:ext>
              </c:extLst>
            </c:dLbl>
            <c:dLbl>
              <c:idx val="5"/>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B8E1-40EF-B665-5610E0802C51}"/>
                </c:ext>
              </c:extLst>
            </c:dLbl>
            <c:dLbl>
              <c:idx val="6"/>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B8E1-40EF-B665-5610E0802C51}"/>
                </c:ext>
              </c:extLst>
            </c:dLbl>
            <c:dLbl>
              <c:idx val="7"/>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B8E1-40EF-B665-5610E0802C51}"/>
                </c:ext>
              </c:extLst>
            </c:dLbl>
            <c:dLbl>
              <c:idx val="8"/>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B8E1-40EF-B665-5610E0802C51}"/>
                </c:ext>
              </c:extLst>
            </c:dLbl>
            <c:dLbl>
              <c:idx val="9"/>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B8E1-40EF-B665-5610E0802C51}"/>
                </c:ext>
              </c:extLst>
            </c:dLbl>
            <c:dLbl>
              <c:idx val="10"/>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B8E1-40EF-B665-5610E0802C51}"/>
                </c:ext>
              </c:extLst>
            </c:dLbl>
            <c:spPr>
              <a:noFill/>
              <a:ln>
                <a:noFill/>
              </a:ln>
              <a:effectLst/>
            </c:spPr>
            <c:txPr>
              <a:bodyPr/>
              <a:lstStyle/>
              <a:p>
                <a:pPr>
                  <a:defRPr sz="1100" b="0" smtId="4294967295">
                    <a:solidFill>
                      <a:srgbClr val="0F2741"/>
                    </a:solidFill>
                    <a:latin typeface="Open Sans"/>
                  </a:defRPr>
                </a:pPr>
                <a:endParaRPr lang="en-FR"/>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Sheet1!$B$2:$B$12</c:f>
              <c:numCache>
                <c:formatCode>General</c:formatCode>
                <c:ptCount val="11"/>
                <c:pt idx="0">
                  <c:v>63500</c:v>
                </c:pt>
                <c:pt idx="1">
                  <c:v>64500</c:v>
                </c:pt>
                <c:pt idx="2">
                  <c:v>67000</c:v>
                </c:pt>
                <c:pt idx="3">
                  <c:v>78000</c:v>
                </c:pt>
                <c:pt idx="4">
                  <c:v>89000</c:v>
                </c:pt>
                <c:pt idx="5">
                  <c:v>99350</c:v>
                </c:pt>
                <c:pt idx="6">
                  <c:v>110440</c:v>
                </c:pt>
                <c:pt idx="7">
                  <c:v>104800</c:v>
                </c:pt>
                <c:pt idx="8">
                  <c:v>107560</c:v>
                </c:pt>
                <c:pt idx="9">
                  <c:v>111560</c:v>
                </c:pt>
                <c:pt idx="10">
                  <c:v>115580</c:v>
                </c:pt>
              </c:numCache>
            </c:numRef>
          </c:val>
          <c:extLst>
            <c:ext xmlns:c16="http://schemas.microsoft.com/office/drawing/2014/chart" uri="{C3380CC4-5D6E-409C-BE32-E72D297353CC}">
              <c16:uniqueId val="{0000000B-B8E1-40EF-B665-5610E0802C51}"/>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FR"/>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100" b="0">
                    <a:solidFill>
                      <a:srgbClr val="0F2741"/>
                    </a:solidFill>
                    <a:latin typeface="Open Sans"/>
                  </a:rPr>
                  <a:t>Number of super rich households</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FR"/>
          </a:p>
        </c:txPr>
        <c:crossAx val="67451136"/>
        <c:crosses val="autoZero"/>
        <c:crossBetween val="between"/>
      </c:valAx>
    </c:plotArea>
    <c:plotVisOnly val="1"/>
    <c:dispBlanksAs val="gap"/>
    <c:showDLblsOverMax val="1"/>
  </c:chart>
  <c:txPr>
    <a:bodyPr/>
    <a:lstStyle/>
    <a:p>
      <a:pPr>
        <a:defRPr sz="1800" smtId="4294967295"/>
      </a:pPr>
      <a:endParaRPr lang="en-F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2022</c:v>
                </c:pt>
              </c:strCache>
            </c:strRef>
          </c:tx>
          <c:spPr>
            <a:solidFill>
              <a:srgbClr val="2875DD"/>
            </a:solidFill>
            <a:ln>
              <a:solidFill>
                <a:srgbClr val="2875DD"/>
              </a:solidFill>
            </a:ln>
          </c:spPr>
          <c:invertIfNegative val="0"/>
          <c:dPt>
            <c:idx val="10"/>
            <c:invertIfNegative val="0"/>
            <c:bubble3D val="0"/>
            <c:spPr>
              <a:solidFill>
                <a:srgbClr val="808080"/>
              </a:solidFill>
            </c:spPr>
            <c:extLst>
              <c:ext xmlns:c16="http://schemas.microsoft.com/office/drawing/2014/chart" uri="{C3380CC4-5D6E-409C-BE32-E72D297353CC}">
                <c16:uniqueId val="{00000001-8F58-42DC-ABB8-0476DD4D050C}"/>
              </c:ext>
            </c:extLst>
          </c:dPt>
          <c:dPt>
            <c:idx val="11"/>
            <c:invertIfNegative val="0"/>
            <c:bubble3D val="0"/>
            <c:spPr>
              <a:solidFill>
                <a:srgbClr val="C0C0C0"/>
              </a:solidFill>
            </c:spPr>
            <c:extLst>
              <c:ext xmlns:c16="http://schemas.microsoft.com/office/drawing/2014/chart" uri="{C3380CC4-5D6E-409C-BE32-E72D297353CC}">
                <c16:uniqueId val="{00000003-8F58-42DC-ABB8-0476DD4D050C}"/>
              </c:ext>
            </c:extLst>
          </c:dPt>
          <c:dLbls>
            <c:dLbl>
              <c:idx val="0"/>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8F58-42DC-ABB8-0476DD4D050C}"/>
                </c:ext>
              </c:extLst>
            </c:dLbl>
            <c:dLbl>
              <c:idx val="1"/>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8F58-42DC-ABB8-0476DD4D050C}"/>
                </c:ext>
              </c:extLst>
            </c:dLbl>
            <c:dLbl>
              <c:idx val="2"/>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8F58-42DC-ABB8-0476DD4D050C}"/>
                </c:ext>
              </c:extLst>
            </c:dLbl>
            <c:dLbl>
              <c:idx val="3"/>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8F58-42DC-ABB8-0476DD4D050C}"/>
                </c:ext>
              </c:extLst>
            </c:dLbl>
            <c:dLbl>
              <c:idx val="4"/>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8F58-42DC-ABB8-0476DD4D050C}"/>
                </c:ext>
              </c:extLst>
            </c:dLbl>
            <c:dLbl>
              <c:idx val="5"/>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8F58-42DC-ABB8-0476DD4D050C}"/>
                </c:ext>
              </c:extLst>
            </c:dLbl>
            <c:dLbl>
              <c:idx val="6"/>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8F58-42DC-ABB8-0476DD4D050C}"/>
                </c:ext>
              </c:extLst>
            </c:dLbl>
            <c:dLbl>
              <c:idx val="7"/>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8F58-42DC-ABB8-0476DD4D050C}"/>
                </c:ext>
              </c:extLst>
            </c:dLbl>
            <c:dLbl>
              <c:idx val="8"/>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8F58-42DC-ABB8-0476DD4D050C}"/>
                </c:ext>
              </c:extLst>
            </c:dLbl>
            <c:dLbl>
              <c:idx val="9"/>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8F58-42DC-ABB8-0476DD4D050C}"/>
                </c:ext>
              </c:extLst>
            </c:dLbl>
            <c:dLbl>
              <c:idx val="10"/>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8F58-42DC-ABB8-0476DD4D050C}"/>
                </c:ext>
              </c:extLst>
            </c:dLbl>
            <c:dLbl>
              <c:idx val="11"/>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8F58-42DC-ABB8-0476DD4D050C}"/>
                </c:ext>
              </c:extLst>
            </c:dLbl>
            <c:spPr>
              <a:noFill/>
              <a:ln>
                <a:noFill/>
              </a:ln>
              <a:effectLst/>
            </c:spPr>
            <c:txPr>
              <a:bodyPr/>
              <a:lstStyle/>
              <a:p>
                <a:pPr>
                  <a:defRPr sz="900" b="0" smtId="4294967295">
                    <a:solidFill>
                      <a:srgbClr val="0F2741"/>
                    </a:solidFill>
                    <a:latin typeface="Open Sans"/>
                  </a:defRPr>
                </a:pPr>
                <a:endParaRPr lang="en-FR"/>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Sheet1!$A$2:$A$13</c:f>
              <c:strCache>
                <c:ptCount val="12"/>
                <c:pt idx="0">
                  <c:v>Beijing</c:v>
                </c:pt>
                <c:pt idx="1">
                  <c:v>Shanghai</c:v>
                </c:pt>
                <c:pt idx="2">
                  <c:v>Hong Kong</c:v>
                </c:pt>
                <c:pt idx="3">
                  <c:v>Shenzhen</c:v>
                </c:pt>
                <c:pt idx="4">
                  <c:v>Guangzhou</c:v>
                </c:pt>
                <c:pt idx="5">
                  <c:v>Hangzhou</c:v>
                </c:pt>
                <c:pt idx="6">
                  <c:v>Ningbo</c:v>
                </c:pt>
                <c:pt idx="7">
                  <c:v>Taipei</c:v>
                </c:pt>
                <c:pt idx="8">
                  <c:v>Tianjin</c:v>
                </c:pt>
                <c:pt idx="9">
                  <c:v>Suzhou</c:v>
                </c:pt>
                <c:pt idx="10">
                  <c:v>Other</c:v>
                </c:pt>
                <c:pt idx="11">
                  <c:v>Total</c:v>
                </c:pt>
              </c:strCache>
            </c:strRef>
          </c:cat>
          <c:val>
            <c:numRef>
              <c:f>Sheet1!$B$2:$B$13</c:f>
              <c:numCache>
                <c:formatCode>General</c:formatCode>
                <c:ptCount val="12"/>
                <c:pt idx="0">
                  <c:v>20400</c:v>
                </c:pt>
                <c:pt idx="1">
                  <c:v>17600</c:v>
                </c:pt>
                <c:pt idx="2">
                  <c:v>12000</c:v>
                </c:pt>
                <c:pt idx="3">
                  <c:v>5990</c:v>
                </c:pt>
                <c:pt idx="4">
                  <c:v>4690</c:v>
                </c:pt>
                <c:pt idx="5">
                  <c:v>3630</c:v>
                </c:pt>
                <c:pt idx="6">
                  <c:v>2790</c:v>
                </c:pt>
                <c:pt idx="7">
                  <c:v>2460</c:v>
                </c:pt>
                <c:pt idx="8">
                  <c:v>2310</c:v>
                </c:pt>
                <c:pt idx="9">
                  <c:v>2000</c:v>
                </c:pt>
                <c:pt idx="10">
                  <c:v>64030</c:v>
                </c:pt>
                <c:pt idx="11">
                  <c:v>137900</c:v>
                </c:pt>
              </c:numCache>
            </c:numRef>
          </c:val>
          <c:extLst>
            <c:ext xmlns:c16="http://schemas.microsoft.com/office/drawing/2014/chart" uri="{C3380CC4-5D6E-409C-BE32-E72D297353CC}">
              <c16:uniqueId val="{0000000E-8F58-42DC-ABB8-0476DD4D050C}"/>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en-FR"/>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en-FR"/>
          </a:p>
        </c:txPr>
        <c:crossAx val="67451136"/>
        <c:crosses val="autoZero"/>
        <c:crossBetween val="between"/>
      </c:valAx>
    </c:plotArea>
    <c:plotVisOnly val="1"/>
    <c:dispBlanksAs val="gap"/>
    <c:showDLblsOverMax val="1"/>
  </c:chart>
  <c:txPr>
    <a:bodyPr/>
    <a:lstStyle/>
    <a:p>
      <a:pPr>
        <a:defRPr sz="1800" smtId="4294967295"/>
      </a:pPr>
      <a:endParaRPr lang="en-F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2021</c:v>
                </c:pt>
              </c:strCache>
            </c:strRef>
          </c:tx>
          <c:spPr>
            <a:solidFill>
              <a:srgbClr val="2875DD"/>
            </a:solidFill>
            <a:ln>
              <a:solidFill>
                <a:srgbClr val="2875DD"/>
              </a:solidFill>
            </a:ln>
          </c:spPr>
          <c:invertIfNegative val="0"/>
          <c:dLbls>
            <c:dLbl>
              <c:idx val="0"/>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22E4-4FAA-A611-47D4FBD1ED95}"/>
                </c:ext>
              </c:extLst>
            </c:dLbl>
            <c:dLbl>
              <c:idx val="1"/>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22E4-4FAA-A611-47D4FBD1ED95}"/>
                </c:ext>
              </c:extLst>
            </c:dLbl>
            <c:dLbl>
              <c:idx val="2"/>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22E4-4FAA-A611-47D4FBD1ED95}"/>
                </c:ext>
              </c:extLst>
            </c:dLbl>
            <c:spPr>
              <a:noFill/>
              <a:ln>
                <a:noFill/>
              </a:ln>
              <a:effectLst/>
            </c:spPr>
            <c:txPr>
              <a:bodyPr/>
              <a:lstStyle/>
              <a:p>
                <a:pPr>
                  <a:defRPr sz="1100" b="0" smtId="4294967295">
                    <a:solidFill>
                      <a:srgbClr val="0F2741"/>
                    </a:solidFill>
                    <a:latin typeface="Open Sans"/>
                  </a:defRPr>
                </a:pPr>
                <a:endParaRPr lang="en-FR"/>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Sheet1!$A$2:$A$4</c:f>
              <c:strCache>
                <c:ptCount val="3"/>
                <c:pt idx="0">
                  <c:v>Entrepreneurs</c:v>
                </c:pt>
                <c:pt idx="1">
                  <c:v>Professional stock investors</c:v>
                </c:pt>
                <c:pt idx="2">
                  <c:v>Real estate investors</c:v>
                </c:pt>
              </c:strCache>
            </c:strRef>
          </c:cat>
          <c:val>
            <c:numRef>
              <c:f>Sheet1!$B$2:$B$4</c:f>
              <c:numCache>
                <c:formatCode>General</c:formatCode>
                <c:ptCount val="3"/>
                <c:pt idx="0">
                  <c:v>0.75</c:v>
                </c:pt>
                <c:pt idx="1">
                  <c:v>0.15</c:v>
                </c:pt>
                <c:pt idx="2">
                  <c:v>0.1</c:v>
                </c:pt>
              </c:numCache>
            </c:numRef>
          </c:val>
          <c:extLst>
            <c:ext xmlns:c16="http://schemas.microsoft.com/office/drawing/2014/chart" uri="{C3380CC4-5D6E-409C-BE32-E72D297353CC}">
              <c16:uniqueId val="{00000003-22E4-4FAA-A611-47D4FBD1ED95}"/>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en-FR"/>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en-FR"/>
          </a:p>
        </c:txPr>
        <c:crossAx val="67451136"/>
        <c:crosses val="autoZero"/>
        <c:crossBetween val="between"/>
      </c:valAx>
    </c:plotArea>
    <c:plotVisOnly val="1"/>
    <c:dispBlanksAs val="gap"/>
    <c:showDLblsOverMax val="1"/>
  </c:chart>
  <c:txPr>
    <a:bodyPr/>
    <a:lstStyle/>
    <a:p>
      <a:pPr>
        <a:defRPr sz="1800" smtId="4294967295"/>
      </a:pPr>
      <a:endParaRPr lang="en-F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2022</c:v>
                </c:pt>
              </c:strCache>
            </c:strRef>
          </c:tx>
          <c:spPr>
            <a:solidFill>
              <a:srgbClr val="2875DD"/>
            </a:solidFill>
            <a:ln>
              <a:solidFill>
                <a:srgbClr val="2875DD"/>
              </a:solidFill>
            </a:ln>
          </c:spPr>
          <c:invertIfNegative val="0"/>
          <c:dLbls>
            <c:dLbl>
              <c:idx val="0"/>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19DE-41BA-8F17-1B0299DCA46C}"/>
                </c:ext>
              </c:extLst>
            </c:dLbl>
            <c:dLbl>
              <c:idx val="1"/>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19DE-41BA-8F17-1B0299DCA46C}"/>
                </c:ext>
              </c:extLst>
            </c:dLbl>
            <c:dLbl>
              <c:idx val="2"/>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19DE-41BA-8F17-1B0299DCA46C}"/>
                </c:ext>
              </c:extLst>
            </c:dLbl>
            <c:dLbl>
              <c:idx val="3"/>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19DE-41BA-8F17-1B0299DCA46C}"/>
                </c:ext>
              </c:extLst>
            </c:dLbl>
            <c:dLbl>
              <c:idx val="4"/>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19DE-41BA-8F17-1B0299DCA46C}"/>
                </c:ext>
              </c:extLst>
            </c:dLbl>
            <c:dLbl>
              <c:idx val="5"/>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19DE-41BA-8F17-1B0299DCA46C}"/>
                </c:ext>
              </c:extLst>
            </c:dLbl>
            <c:dLbl>
              <c:idx val="6"/>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19DE-41BA-8F17-1B0299DCA46C}"/>
                </c:ext>
              </c:extLst>
            </c:dLbl>
            <c:dLbl>
              <c:idx val="7"/>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19DE-41BA-8F17-1B0299DCA46C}"/>
                </c:ext>
              </c:extLst>
            </c:dLbl>
            <c:dLbl>
              <c:idx val="8"/>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19DE-41BA-8F17-1B0299DCA46C}"/>
                </c:ext>
              </c:extLst>
            </c:dLbl>
            <c:dLbl>
              <c:idx val="9"/>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19DE-41BA-8F17-1B0299DCA46C}"/>
                </c:ext>
              </c:extLst>
            </c:dLbl>
            <c:dLbl>
              <c:idx val="10"/>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19DE-41BA-8F17-1B0299DCA46C}"/>
                </c:ext>
              </c:extLst>
            </c:dLbl>
            <c:dLbl>
              <c:idx val="11"/>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19DE-41BA-8F17-1B0299DCA46C}"/>
                </c:ext>
              </c:extLst>
            </c:dLbl>
            <c:dLbl>
              <c:idx val="12"/>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19DE-41BA-8F17-1B0299DCA46C}"/>
                </c:ext>
              </c:extLst>
            </c:dLbl>
            <c:dLbl>
              <c:idx val="13"/>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19DE-41BA-8F17-1B0299DCA46C}"/>
                </c:ext>
              </c:extLst>
            </c:dLbl>
            <c:dLbl>
              <c:idx val="14"/>
              <c:numFmt formatCode="#,##0" sourceLinked="0"/>
              <c:spPr/>
              <c:txPr>
                <a:bodyPr/>
                <a:lstStyle/>
                <a:p>
                  <a:pPr>
                    <a:defRPr sz="9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19DE-41BA-8F17-1B0299DCA46C}"/>
                </c:ext>
              </c:extLst>
            </c:dLbl>
            <c:spPr>
              <a:noFill/>
              <a:ln>
                <a:noFill/>
              </a:ln>
              <a:effectLst/>
            </c:spPr>
            <c:txPr>
              <a:bodyPr/>
              <a:lstStyle/>
              <a:p>
                <a:pPr>
                  <a:defRPr sz="900" b="0" smtId="4294967295">
                    <a:solidFill>
                      <a:srgbClr val="0F2741"/>
                    </a:solidFill>
                    <a:latin typeface="Open Sans"/>
                  </a:defRPr>
                </a:pPr>
                <a:endParaRPr lang="en-FR"/>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Sheet1!$A$2:$A$16</c:f>
              <c:strCache>
                <c:ptCount val="15"/>
                <c:pt idx="0">
                  <c:v>Zhong Shanshan (YST)</c:v>
                </c:pt>
                <c:pt idx="1">
                  <c:v>Ma Huateng (Tencent)</c:v>
                </c:pt>
                <c:pt idx="2">
                  <c:v>Zhang Yiming (ByteDance)</c:v>
                </c:pt>
                <c:pt idx="3">
                  <c:v>Zeng Yuqun (CATL)</c:v>
                </c:pt>
                <c:pt idx="4">
                  <c:v>Huang Zheng (Pinduoduo Online Shopping)</c:v>
                </c:pt>
                <c:pt idx="5">
                  <c:v>Ding Lei (NetEase)</c:v>
                </c:pt>
                <c:pt idx="6">
                  <c:v>He Xiangjian &amp; family (Midea)</c:v>
                </c:pt>
                <c:pt idx="7">
                  <c:v>Ma Yun &amp; family (Alibaba)</c:v>
                </c:pt>
                <c:pt idx="8">
                  <c:v>Qin Yinglin &amp; Qian Ying (Muyuan)</c:v>
                </c:pt>
                <c:pt idx="9">
                  <c:v>Li Shufu &amp; family (Geely)</c:v>
                </c:pt>
                <c:pt idx="10">
                  <c:v>Liu Yongxing (East Hope)</c:v>
                </c:pt>
                <c:pt idx="11">
                  <c:v>Yan Hao (China Pacific Construction)</c:v>
                </c:pt>
                <c:pt idx="12">
                  <c:v>Wang Wei (Shunfeng Express)</c:v>
                </c:pt>
                <c:pt idx="13">
                  <c:v>Chen Jianhua &amp; Fan Hongwei (Hengli)</c:v>
                </c:pt>
                <c:pt idx="14">
                  <c:v>Lü Xiangyang &amp; Zhang Changhong</c:v>
                </c:pt>
              </c:strCache>
            </c:strRef>
          </c:cat>
          <c:val>
            <c:numRef>
              <c:f>Sheet1!$B$2:$B$16</c:f>
              <c:numCache>
                <c:formatCode>General</c:formatCode>
                <c:ptCount val="15"/>
                <c:pt idx="0">
                  <c:v>69</c:v>
                </c:pt>
                <c:pt idx="1">
                  <c:v>39</c:v>
                </c:pt>
                <c:pt idx="2">
                  <c:v>37</c:v>
                </c:pt>
                <c:pt idx="3">
                  <c:v>35</c:v>
                </c:pt>
                <c:pt idx="4">
                  <c:v>31</c:v>
                </c:pt>
                <c:pt idx="5">
                  <c:v>27</c:v>
                </c:pt>
                <c:pt idx="6">
                  <c:v>27</c:v>
                </c:pt>
                <c:pt idx="7">
                  <c:v>25</c:v>
                </c:pt>
                <c:pt idx="8">
                  <c:v>23</c:v>
                </c:pt>
                <c:pt idx="9">
                  <c:v>22</c:v>
                </c:pt>
                <c:pt idx="10">
                  <c:v>22</c:v>
                </c:pt>
                <c:pt idx="11">
                  <c:v>22</c:v>
                </c:pt>
                <c:pt idx="12">
                  <c:v>21</c:v>
                </c:pt>
                <c:pt idx="13">
                  <c:v>20</c:v>
                </c:pt>
                <c:pt idx="14">
                  <c:v>20</c:v>
                </c:pt>
              </c:numCache>
            </c:numRef>
          </c:val>
          <c:extLst>
            <c:ext xmlns:c16="http://schemas.microsoft.com/office/drawing/2014/chart" uri="{C3380CC4-5D6E-409C-BE32-E72D297353CC}">
              <c16:uniqueId val="{0000000F-19DE-41BA-8F17-1B0299DCA46C}"/>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100" b="0" smtId="4294967295">
                <a:solidFill>
                  <a:srgbClr val="0F2741"/>
                </a:solidFill>
                <a:latin typeface="Open Sans"/>
              </a:defRPr>
            </a:pPr>
            <a:endParaRPr lang="en-FR"/>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100" b="0" smtId="4294967295">
                <a:solidFill>
                  <a:srgbClr val="0F2741"/>
                </a:solidFill>
                <a:latin typeface="Open Sans"/>
              </a:defRPr>
            </a:pPr>
            <a:endParaRPr lang="en-FR"/>
          </a:p>
        </c:txPr>
        <c:crossAx val="67451136"/>
        <c:crosses val="autoZero"/>
        <c:crossBetween val="between"/>
      </c:valAx>
    </c:plotArea>
    <c:plotVisOnly val="1"/>
    <c:dispBlanksAs val="gap"/>
    <c:showDLblsOverMax val="1"/>
  </c:chart>
  <c:txPr>
    <a:bodyPr/>
    <a:lstStyle/>
    <a:p>
      <a:pPr>
        <a:defRPr sz="1800" smtId="4294967295"/>
      </a:pPr>
      <a:endParaRPr lang="en-FR"/>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Column1</c:v>
                </c:pt>
              </c:strCache>
            </c:strRef>
          </c:tx>
          <c:spPr>
            <a:ln>
              <a:solidFill>
                <a:srgbClr val="2875DD"/>
              </a:solidFill>
            </a:ln>
          </c:spPr>
          <c:marker>
            <c:symbol val="circle"/>
            <c:size val="5"/>
            <c:spPr>
              <a:solidFill>
                <a:srgbClr val="2875DD"/>
              </a:solidFill>
              <a:ln>
                <a:solidFill>
                  <a:srgbClr val="2875DD"/>
                </a:solidFill>
              </a:ln>
            </c:spPr>
          </c:marker>
          <c:dLbls>
            <c:dLbl>
              <c:idx val="0"/>
              <c:numFmt formatCode="#,##0.00" sourceLinked="0"/>
              <c:spPr/>
              <c:txPr>
                <a:bodyPr/>
                <a:lstStyle/>
                <a:p>
                  <a:pPr>
                    <a:defRPr sz="1000" b="0" smtId="4294967295">
                      <a:solidFill>
                        <a:srgbClr val="0F283E"/>
                      </a:solidFill>
                      <a:latin typeface="Open Sans Light"/>
                    </a:defRPr>
                  </a:pPr>
                  <a:endParaRPr lang="en-FR"/>
                </a:p>
              </c:txPr>
              <c:dLblPos val="t"/>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04C9-4A19-8BEC-0FD3E6843FCA}"/>
                </c:ext>
              </c:extLst>
            </c:dLbl>
            <c:dLbl>
              <c:idx val="1"/>
              <c:numFmt formatCode="#,##0.00" sourceLinked="0"/>
              <c:spPr/>
              <c:txPr>
                <a:bodyPr/>
                <a:lstStyle/>
                <a:p>
                  <a:pPr>
                    <a:defRPr sz="1000" b="0" smtId="4294967295">
                      <a:solidFill>
                        <a:srgbClr val="0F283E"/>
                      </a:solidFill>
                      <a:latin typeface="Open Sans Light"/>
                    </a:defRPr>
                  </a:pPr>
                  <a:endParaRPr lang="en-FR"/>
                </a:p>
              </c:txPr>
              <c:dLblPos val="t"/>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04C9-4A19-8BEC-0FD3E6843FCA}"/>
                </c:ext>
              </c:extLst>
            </c:dLbl>
            <c:dLbl>
              <c:idx val="2"/>
              <c:numFmt formatCode="#,##0.00" sourceLinked="0"/>
              <c:spPr/>
              <c:txPr>
                <a:bodyPr/>
                <a:lstStyle/>
                <a:p>
                  <a:pPr>
                    <a:defRPr sz="1000" b="0" smtId="4294967295">
                      <a:solidFill>
                        <a:srgbClr val="0F283E"/>
                      </a:solidFill>
                      <a:latin typeface="Open Sans Light"/>
                    </a:defRPr>
                  </a:pPr>
                  <a:endParaRPr lang="en-FR"/>
                </a:p>
              </c:txPr>
              <c:dLblPos val="t"/>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04C9-4A19-8BEC-0FD3E6843FCA}"/>
                </c:ext>
              </c:extLst>
            </c:dLbl>
            <c:dLbl>
              <c:idx val="3"/>
              <c:numFmt formatCode="#,##0.00" sourceLinked="0"/>
              <c:spPr/>
              <c:txPr>
                <a:bodyPr/>
                <a:lstStyle/>
                <a:p>
                  <a:pPr>
                    <a:defRPr sz="1000" b="0" smtId="4294967295">
                      <a:solidFill>
                        <a:srgbClr val="0F283E"/>
                      </a:solidFill>
                      <a:latin typeface="Open Sans Light"/>
                    </a:defRPr>
                  </a:pPr>
                  <a:endParaRPr lang="en-FR"/>
                </a:p>
              </c:txPr>
              <c:dLblPos val="t"/>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04C9-4A19-8BEC-0FD3E6843FCA}"/>
                </c:ext>
              </c:extLst>
            </c:dLbl>
            <c:dLbl>
              <c:idx val="4"/>
              <c:numFmt formatCode="#,##0.00" sourceLinked="0"/>
              <c:spPr/>
              <c:txPr>
                <a:bodyPr/>
                <a:lstStyle/>
                <a:p>
                  <a:pPr>
                    <a:defRPr sz="1000" b="0" smtId="4294967295">
                      <a:solidFill>
                        <a:srgbClr val="0F283E"/>
                      </a:solidFill>
                      <a:latin typeface="Open Sans Light"/>
                    </a:defRPr>
                  </a:pPr>
                  <a:endParaRPr lang="en-FR"/>
                </a:p>
              </c:txPr>
              <c:dLblPos val="t"/>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04C9-4A19-8BEC-0FD3E6843FCA}"/>
                </c:ext>
              </c:extLst>
            </c:dLbl>
            <c:dLbl>
              <c:idx val="5"/>
              <c:numFmt formatCode="#,##0.00" sourceLinked="0"/>
              <c:spPr/>
              <c:txPr>
                <a:bodyPr/>
                <a:lstStyle/>
                <a:p>
                  <a:pPr>
                    <a:defRPr sz="1000" b="0" smtId="4294967295">
                      <a:solidFill>
                        <a:srgbClr val="0F283E"/>
                      </a:solidFill>
                      <a:latin typeface="Open Sans Light"/>
                    </a:defRPr>
                  </a:pPr>
                  <a:endParaRPr lang="en-FR"/>
                </a:p>
              </c:txPr>
              <c:dLblPos val="t"/>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04C9-4A19-8BEC-0FD3E6843FCA}"/>
                </c:ext>
              </c:extLst>
            </c:dLbl>
            <c:dLbl>
              <c:idx val="6"/>
              <c:numFmt formatCode="#,##0.00" sourceLinked="0"/>
              <c:spPr/>
              <c:txPr>
                <a:bodyPr/>
                <a:lstStyle/>
                <a:p>
                  <a:pPr>
                    <a:defRPr sz="1000" b="0" smtId="4294967295">
                      <a:solidFill>
                        <a:srgbClr val="0F283E"/>
                      </a:solidFill>
                      <a:latin typeface="Open Sans Light"/>
                    </a:defRPr>
                  </a:pPr>
                  <a:endParaRPr lang="en-FR"/>
                </a:p>
              </c:txPr>
              <c:dLblPos val="t"/>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04C9-4A19-8BEC-0FD3E6843FCA}"/>
                </c:ext>
              </c:extLst>
            </c:dLbl>
            <c:dLbl>
              <c:idx val="7"/>
              <c:numFmt formatCode="#,##0.0" sourceLinked="0"/>
              <c:spPr/>
              <c:txPr>
                <a:bodyPr/>
                <a:lstStyle/>
                <a:p>
                  <a:pPr>
                    <a:defRPr sz="1000" b="0" smtId="4294967295">
                      <a:solidFill>
                        <a:srgbClr val="0F283E"/>
                      </a:solidFill>
                      <a:latin typeface="Open Sans Light"/>
                    </a:defRPr>
                  </a:pPr>
                  <a:endParaRPr lang="en-FR"/>
                </a:p>
              </c:txPr>
              <c:dLblPos val="t"/>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04C9-4A19-8BEC-0FD3E6843FCA}"/>
                </c:ext>
              </c:extLst>
            </c:dLbl>
            <c:dLbl>
              <c:idx val="8"/>
              <c:numFmt formatCode="#,##0.0" sourceLinked="0"/>
              <c:spPr/>
              <c:txPr>
                <a:bodyPr/>
                <a:lstStyle/>
                <a:p>
                  <a:pPr>
                    <a:defRPr sz="1000" b="0" smtId="4294967295">
                      <a:solidFill>
                        <a:srgbClr val="0F283E"/>
                      </a:solidFill>
                      <a:latin typeface="Open Sans Light"/>
                    </a:defRPr>
                  </a:pPr>
                  <a:endParaRPr lang="en-FR"/>
                </a:p>
              </c:txPr>
              <c:dLblPos val="t"/>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04C9-4A19-8BEC-0FD3E6843FCA}"/>
                </c:ext>
              </c:extLst>
            </c:dLbl>
            <c:dLbl>
              <c:idx val="9"/>
              <c:numFmt formatCode="#,##0.0" sourceLinked="0"/>
              <c:spPr/>
              <c:txPr>
                <a:bodyPr/>
                <a:lstStyle/>
                <a:p>
                  <a:pPr>
                    <a:defRPr sz="1000" b="0" smtId="4294967295">
                      <a:solidFill>
                        <a:srgbClr val="0F283E"/>
                      </a:solidFill>
                      <a:latin typeface="Open Sans Light"/>
                    </a:defRPr>
                  </a:pPr>
                  <a:endParaRPr lang="en-FR"/>
                </a:p>
              </c:txPr>
              <c:dLblPos val="t"/>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04C9-4A19-8BEC-0FD3E6843FCA}"/>
                </c:ext>
              </c:extLst>
            </c:dLbl>
            <c:dLbl>
              <c:idx val="10"/>
              <c:numFmt formatCode="#,##0.0" sourceLinked="0"/>
              <c:spPr/>
              <c:txPr>
                <a:bodyPr/>
                <a:lstStyle/>
                <a:p>
                  <a:pPr>
                    <a:defRPr sz="1000" b="0" smtId="4294967295">
                      <a:solidFill>
                        <a:srgbClr val="0F283E"/>
                      </a:solidFill>
                      <a:latin typeface="Open Sans Light"/>
                    </a:defRPr>
                  </a:pPr>
                  <a:endParaRPr lang="en-FR"/>
                </a:p>
              </c:txPr>
              <c:dLblPos val="t"/>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A-04C9-4A19-8BEC-0FD3E6843FCA}"/>
                </c:ext>
              </c:extLst>
            </c:dLbl>
            <c:spPr>
              <a:noFill/>
              <a:ln>
                <a:noFill/>
              </a:ln>
              <a:effectLst/>
            </c:spPr>
            <c:txPr>
              <a:bodyPr/>
              <a:lstStyle/>
              <a:p>
                <a:pPr>
                  <a:defRPr sz="800" b="0" smtId="4294967295">
                    <a:solidFill>
                      <a:srgbClr val="0F283E"/>
                    </a:solidFill>
                    <a:latin typeface="Open Sans Light"/>
                  </a:defRPr>
                </a:pPr>
                <a:endParaRPr lang="en-FR"/>
              </a:p>
            </c:txPr>
            <c:showLegendKey val="0"/>
            <c:showVal val="1"/>
            <c:showCatName val="0"/>
            <c:showSerName val="0"/>
            <c:showPercent val="0"/>
            <c:showBubbleSize val="0"/>
            <c:showLeaderLines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15:showLeaderLines val="0"/>
              </c:ext>
            </c:extLst>
          </c:dLbls>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Sheet1!$B$2:$B$12</c:f>
              <c:numCache>
                <c:formatCode>General</c:formatCode>
                <c:ptCount val="11"/>
                <c:pt idx="0">
                  <c:v>86.28</c:v>
                </c:pt>
                <c:pt idx="1">
                  <c:v>112.35</c:v>
                </c:pt>
                <c:pt idx="2">
                  <c:v>158.72</c:v>
                </c:pt>
                <c:pt idx="3">
                  <c:v>241.05</c:v>
                </c:pt>
                <c:pt idx="4">
                  <c:v>404.25</c:v>
                </c:pt>
                <c:pt idx="5">
                  <c:v>438.95</c:v>
                </c:pt>
                <c:pt idx="6">
                  <c:v>544.80999999999995</c:v>
                </c:pt>
                <c:pt idx="7">
                  <c:v>706.6</c:v>
                </c:pt>
                <c:pt idx="8">
                  <c:v>817.3</c:v>
                </c:pt>
                <c:pt idx="9">
                  <c:v>844.7</c:v>
                </c:pt>
                <c:pt idx="10">
                  <c:v>865.3</c:v>
                </c:pt>
              </c:numCache>
            </c:numRef>
          </c:val>
          <c:smooth val="0"/>
          <c:extLst>
            <c:ext xmlns:c16="http://schemas.microsoft.com/office/drawing/2014/chart" uri="{C3380CC4-5D6E-409C-BE32-E72D297353CC}">
              <c16:uniqueId val="{0000000B-04C9-4A19-8BEC-0FD3E6843FCA}"/>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FR"/>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000" b="0">
                    <a:solidFill>
                      <a:srgbClr val="0F283E"/>
                    </a:solidFill>
                    <a:latin typeface="Open Sans Light"/>
                  </a:rPr>
                  <a:t>Premium revenue in billion yuan</a:t>
                </a:r>
              </a:p>
            </c:rich>
          </c:tx>
          <c:overlay val="0"/>
        </c:title>
        <c:numFmt formatCode="#,##0" sourceLinked="0"/>
        <c:majorTickMark val="none"/>
        <c:minorTickMark val="none"/>
        <c:tickLblPos val="low"/>
        <c:spPr>
          <a:ln>
            <a:noFill/>
          </a:ln>
        </c:spPr>
        <c:txPr>
          <a:bodyPr/>
          <a:lstStyle/>
          <a:p>
            <a:pPr>
              <a:defRPr sz="1000" b="0" smtId="4294967295">
                <a:solidFill>
                  <a:srgbClr val="0F283E"/>
                </a:solidFill>
                <a:latin typeface="Open Sans Light"/>
              </a:defRPr>
            </a:pPr>
            <a:endParaRPr lang="en-FR"/>
          </a:p>
        </c:txPr>
        <c:crossAx val="67451136"/>
        <c:crosses val="autoZero"/>
        <c:crossBetween val="between"/>
      </c:valAx>
    </c:plotArea>
    <c:plotVisOnly val="1"/>
    <c:dispBlanksAs val="gap"/>
    <c:showDLblsOverMax val="1"/>
  </c:chart>
  <c:txPr>
    <a:bodyPr/>
    <a:lstStyle/>
    <a:p>
      <a:pPr>
        <a:defRPr sz="800" smtId="4294967295"/>
      </a:pPr>
      <a:endParaRPr lang="en-FR"/>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0"/>
        <c:ser>
          <c:idx val="0"/>
          <c:order val="0"/>
          <c:tx>
            <c:strRef>
              <c:f>Sheet1!$B$1</c:f>
              <c:strCache>
                <c:ptCount val="1"/>
                <c:pt idx="0">
                  <c:v>Column1</c:v>
                </c:pt>
              </c:strCache>
            </c:strRef>
          </c:tx>
          <c:spPr>
            <a:solidFill>
              <a:srgbClr val="2875DD"/>
            </a:solidFill>
            <a:ln>
              <a:solidFill>
                <a:srgbClr val="2875DD"/>
              </a:solidFill>
            </a:ln>
          </c:spPr>
          <c:dPt>
            <c:idx val="0"/>
            <c:bubble3D val="0"/>
            <c:spPr>
              <a:solidFill>
                <a:srgbClr val="2875DD"/>
              </a:solidFill>
            </c:spPr>
            <c:extLst>
              <c:ext xmlns:c16="http://schemas.microsoft.com/office/drawing/2014/chart" uri="{C3380CC4-5D6E-409C-BE32-E72D297353CC}">
                <c16:uniqueId val="{00000001-2E1C-4497-A331-88DCECA0A5FF}"/>
              </c:ext>
            </c:extLst>
          </c:dPt>
          <c:dPt>
            <c:idx val="1"/>
            <c:bubble3D val="0"/>
            <c:spPr>
              <a:solidFill>
                <a:srgbClr val="0F283E"/>
              </a:solidFill>
            </c:spPr>
            <c:extLst>
              <c:ext xmlns:c16="http://schemas.microsoft.com/office/drawing/2014/chart" uri="{C3380CC4-5D6E-409C-BE32-E72D297353CC}">
                <c16:uniqueId val="{00000003-2E1C-4497-A331-88DCECA0A5FF}"/>
              </c:ext>
            </c:extLst>
          </c:dPt>
          <c:dPt>
            <c:idx val="2"/>
            <c:bubble3D val="0"/>
            <c:spPr>
              <a:solidFill>
                <a:srgbClr val="BABABA"/>
              </a:solidFill>
            </c:spPr>
            <c:extLst>
              <c:ext xmlns:c16="http://schemas.microsoft.com/office/drawing/2014/chart" uri="{C3380CC4-5D6E-409C-BE32-E72D297353CC}">
                <c16:uniqueId val="{00000005-2E1C-4497-A331-88DCECA0A5FF}"/>
              </c:ext>
            </c:extLst>
          </c:dPt>
          <c:dPt>
            <c:idx val="3"/>
            <c:bubble3D val="0"/>
            <c:spPr>
              <a:solidFill>
                <a:srgbClr val="A60B0B"/>
              </a:solidFill>
            </c:spPr>
            <c:extLst>
              <c:ext xmlns:c16="http://schemas.microsoft.com/office/drawing/2014/chart" uri="{C3380CC4-5D6E-409C-BE32-E72D297353CC}">
                <c16:uniqueId val="{00000007-2E1C-4497-A331-88DCECA0A5FF}"/>
              </c:ext>
            </c:extLst>
          </c:dPt>
          <c:dPt>
            <c:idx val="4"/>
            <c:bubble3D val="0"/>
            <c:spPr>
              <a:solidFill>
                <a:srgbClr val="87BC24"/>
              </a:solidFill>
            </c:spPr>
            <c:extLst>
              <c:ext xmlns:c16="http://schemas.microsoft.com/office/drawing/2014/chart" uri="{C3380CC4-5D6E-409C-BE32-E72D297353CC}">
                <c16:uniqueId val="{00000009-2E1C-4497-A331-88DCECA0A5FF}"/>
              </c:ext>
            </c:extLst>
          </c:dPt>
          <c:dPt>
            <c:idx val="5"/>
            <c:bubble3D val="0"/>
            <c:spPr>
              <a:solidFill>
                <a:srgbClr val="EBB523"/>
              </a:solidFill>
            </c:spPr>
            <c:extLst>
              <c:ext xmlns:c16="http://schemas.microsoft.com/office/drawing/2014/chart" uri="{C3380CC4-5D6E-409C-BE32-E72D297353CC}">
                <c16:uniqueId val="{0000000B-2E1C-4497-A331-88DCECA0A5FF}"/>
              </c:ext>
            </c:extLst>
          </c:dPt>
          <c:dLbls>
            <c:dLbl>
              <c:idx val="0"/>
              <c:numFmt formatCode="#,##0%" sourceLinked="0"/>
              <c:spPr/>
              <c:txPr>
                <a:bodyPr/>
                <a:lstStyle/>
                <a:p>
                  <a:pPr>
                    <a:defRPr sz="1000" b="0" smtId="4294967295">
                      <a:solidFill>
                        <a:srgbClr val="0F283E"/>
                      </a:solidFill>
                      <a:effectLst>
                        <a:glow rad="50800">
                          <a:srgbClr val="FFFFFF"/>
                        </a:glow>
                      </a:effectLst>
                      <a:latin typeface="Open Sans Light"/>
                    </a:defRPr>
                  </a:pPr>
                  <a:endParaRPr lang="en-FR"/>
                </a:p>
              </c:txPr>
              <c:dLblPos val="bestFit"/>
              <c:showLegendKey val="1"/>
              <c:showVal val="0"/>
              <c:showCatName val="1"/>
              <c:showSerName val="0"/>
              <c:showPercent val="1"/>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2E1C-4497-A331-88DCECA0A5FF}"/>
                </c:ext>
              </c:extLst>
            </c:dLbl>
            <c:dLbl>
              <c:idx val="1"/>
              <c:layout>
                <c:manualLayout>
                  <c:x val="2.0199396782841824E-3"/>
                  <c:y val="-4.5628898635477581E-2"/>
                </c:manualLayout>
              </c:layout>
              <c:numFmt formatCode="#,##0%" sourceLinked="0"/>
              <c:spPr/>
              <c:txPr>
                <a:bodyPr/>
                <a:lstStyle/>
                <a:p>
                  <a:pPr>
                    <a:defRPr sz="1000" b="0" smtId="4294967295">
                      <a:solidFill>
                        <a:srgbClr val="0F283E"/>
                      </a:solidFill>
                      <a:effectLst>
                        <a:glow rad="50800">
                          <a:srgbClr val="FFFFFF"/>
                        </a:glow>
                      </a:effectLst>
                      <a:latin typeface="Open Sans Light"/>
                    </a:defRPr>
                  </a:pPr>
                  <a:endParaRPr lang="en-FR"/>
                </a:p>
              </c:txPr>
              <c:dLblPos val="bestFit"/>
              <c:showLegendKey val="1"/>
              <c:showVal val="0"/>
              <c:showCatName val="1"/>
              <c:showSerName val="0"/>
              <c:showPercent val="1"/>
              <c:showBubbleSize val="0"/>
              <c:separator> </c:separator>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2E1C-4497-A331-88DCECA0A5FF}"/>
                </c:ext>
              </c:extLst>
            </c:dLbl>
            <c:dLbl>
              <c:idx val="2"/>
              <c:layout>
                <c:manualLayout>
                  <c:x val="6.7019194965743226E-2"/>
                  <c:y val="-0.32348903508771931"/>
                </c:manualLayout>
              </c:layout>
              <c:numFmt formatCode="#,##0%" sourceLinked="0"/>
              <c:spPr/>
              <c:txPr>
                <a:bodyPr/>
                <a:lstStyle/>
                <a:p>
                  <a:pPr>
                    <a:defRPr sz="1000" b="0" smtId="4294967295">
                      <a:solidFill>
                        <a:srgbClr val="0F283E"/>
                      </a:solidFill>
                      <a:effectLst>
                        <a:glow rad="50800">
                          <a:srgbClr val="FFFFFF"/>
                        </a:glow>
                      </a:effectLst>
                      <a:latin typeface="Open Sans Light"/>
                    </a:defRPr>
                  </a:pPr>
                  <a:endParaRPr lang="en-FR"/>
                </a:p>
              </c:txPr>
              <c:dLblPos val="bestFit"/>
              <c:showLegendKey val="1"/>
              <c:showVal val="0"/>
              <c:showCatName val="1"/>
              <c:showSerName val="0"/>
              <c:showPercent val="1"/>
              <c:showBubbleSize val="0"/>
              <c:separator> </c:separator>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2E1C-4497-A331-88DCECA0A5FF}"/>
                </c:ext>
              </c:extLst>
            </c:dLbl>
            <c:dLbl>
              <c:idx val="3"/>
              <c:numFmt formatCode="#,##0%" sourceLinked="0"/>
              <c:spPr/>
              <c:txPr>
                <a:bodyPr/>
                <a:lstStyle/>
                <a:p>
                  <a:pPr>
                    <a:defRPr sz="1000" b="0" smtId="4294967295">
                      <a:solidFill>
                        <a:srgbClr val="0F283E"/>
                      </a:solidFill>
                      <a:effectLst>
                        <a:glow rad="50800">
                          <a:srgbClr val="FFFFFF"/>
                        </a:glow>
                      </a:effectLst>
                      <a:latin typeface="Open Sans Light"/>
                    </a:defRPr>
                  </a:pPr>
                  <a:endParaRPr lang="en-FR"/>
                </a:p>
              </c:txPr>
              <c:dLblPos val="bestFit"/>
              <c:showLegendKey val="1"/>
              <c:showVal val="0"/>
              <c:showCatName val="1"/>
              <c:showSerName val="0"/>
              <c:showPercent val="1"/>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2E1C-4497-A331-88DCECA0A5FF}"/>
                </c:ext>
              </c:extLst>
            </c:dLbl>
            <c:dLbl>
              <c:idx val="4"/>
              <c:numFmt formatCode="#,##0%" sourceLinked="0"/>
              <c:spPr/>
              <c:txPr>
                <a:bodyPr/>
                <a:lstStyle/>
                <a:p>
                  <a:pPr>
                    <a:defRPr sz="1000" b="0" smtId="4294967295">
                      <a:solidFill>
                        <a:srgbClr val="0F283E"/>
                      </a:solidFill>
                      <a:effectLst>
                        <a:glow rad="50800">
                          <a:srgbClr val="FFFFFF"/>
                        </a:glow>
                      </a:effectLst>
                      <a:latin typeface="Open Sans Light"/>
                    </a:defRPr>
                  </a:pPr>
                  <a:endParaRPr lang="en-FR"/>
                </a:p>
              </c:txPr>
              <c:dLblPos val="bestFit"/>
              <c:showLegendKey val="1"/>
              <c:showVal val="0"/>
              <c:showCatName val="1"/>
              <c:showSerName val="0"/>
              <c:showPercent val="1"/>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2E1C-4497-A331-88DCECA0A5FF}"/>
                </c:ext>
              </c:extLst>
            </c:dLbl>
            <c:dLbl>
              <c:idx val="5"/>
              <c:numFmt formatCode="#,##0%" sourceLinked="0"/>
              <c:spPr/>
              <c:txPr>
                <a:bodyPr/>
                <a:lstStyle/>
                <a:p>
                  <a:pPr>
                    <a:defRPr sz="1000" b="0" smtId="4294967295">
                      <a:solidFill>
                        <a:srgbClr val="0F283E"/>
                      </a:solidFill>
                      <a:effectLst>
                        <a:glow rad="50800">
                          <a:srgbClr val="FFFFFF"/>
                        </a:glow>
                      </a:effectLst>
                      <a:latin typeface="Open Sans Light"/>
                    </a:defRPr>
                  </a:pPr>
                  <a:endParaRPr lang="en-FR"/>
                </a:p>
              </c:txPr>
              <c:dLblPos val="bestFit"/>
              <c:showLegendKey val="1"/>
              <c:showVal val="0"/>
              <c:showCatName val="1"/>
              <c:showSerName val="0"/>
              <c:showPercent val="1"/>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B-2E1C-4497-A331-88DCECA0A5FF}"/>
                </c:ext>
              </c:extLst>
            </c:dLbl>
            <c:spPr>
              <a:noFill/>
              <a:ln>
                <a:noFill/>
              </a:ln>
              <a:effectLst/>
            </c:spPr>
            <c:txPr>
              <a:bodyPr/>
              <a:lstStyle/>
              <a:p>
                <a:pPr>
                  <a:defRPr sz="1000" b="0" smtId="4294967295">
                    <a:solidFill>
                      <a:srgbClr val="0F283E"/>
                    </a:solidFill>
                    <a:latin typeface="Open Sans Light"/>
                  </a:defRPr>
                </a:pPr>
                <a:endParaRPr lang="en-FR"/>
              </a:p>
            </c:txPr>
            <c:dLblPos val="bestFit"/>
            <c:showLegendKey val="1"/>
            <c:showVal val="0"/>
            <c:showCatName val="1"/>
            <c:showSerName val="0"/>
            <c:showPercent val="1"/>
            <c:showBubbleSize val="0"/>
            <c:separator> </c:separator>
            <c:showLeaderLines val="1"/>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Lst>
          </c:dLbls>
          <c:cat>
            <c:strRef>
              <c:f>Sheet1!$A$2:$A$7</c:f>
              <c:strCache>
                <c:ptCount val="6"/>
                <c:pt idx="0">
                  <c:v>Less than 5,000 yuan</c:v>
                </c:pt>
                <c:pt idx="1">
                  <c:v>5,000 to 10,000 yuan</c:v>
                </c:pt>
                <c:pt idx="2">
                  <c:v>10,000 to 20,000 yuan</c:v>
                </c:pt>
                <c:pt idx="3">
                  <c:v>20,000 to 30,000 yuan</c:v>
                </c:pt>
                <c:pt idx="4">
                  <c:v>30,000 to 40,000 yuan</c:v>
                </c:pt>
                <c:pt idx="5">
                  <c:v>More than 40,000 yuan</c:v>
                </c:pt>
              </c:strCache>
            </c:strRef>
          </c:cat>
          <c:val>
            <c:numRef>
              <c:f>Sheet1!$B$2:$B$7</c:f>
              <c:numCache>
                <c:formatCode>General</c:formatCode>
                <c:ptCount val="6"/>
                <c:pt idx="0">
                  <c:v>0.05</c:v>
                </c:pt>
                <c:pt idx="1">
                  <c:v>0.13</c:v>
                </c:pt>
                <c:pt idx="2">
                  <c:v>0.47</c:v>
                </c:pt>
                <c:pt idx="3">
                  <c:v>0.23</c:v>
                </c:pt>
                <c:pt idx="4">
                  <c:v>7.0000000000000007E-2</c:v>
                </c:pt>
                <c:pt idx="5">
                  <c:v>0.05</c:v>
                </c:pt>
              </c:numCache>
            </c:numRef>
          </c:val>
          <c:extLst>
            <c:ext xmlns:c16="http://schemas.microsoft.com/office/drawing/2014/chart" uri="{C3380CC4-5D6E-409C-BE32-E72D297353CC}">
              <c16:uniqueId val="{0000000C-2E1C-4497-A331-88DCECA0A5FF}"/>
            </c:ext>
          </c:extLst>
        </c:ser>
        <c:dLbls>
          <c:showLegendKey val="0"/>
          <c:showVal val="0"/>
          <c:showCatName val="0"/>
          <c:showSerName val="0"/>
          <c:showPercent val="0"/>
          <c:showBubbleSize val="0"/>
          <c:showLeaderLines val="1"/>
        </c:dLbls>
        <c:firstSliceAng val="0"/>
      </c:pieChart>
    </c:plotArea>
    <c:plotVisOnly val="1"/>
    <c:dispBlanksAs val="gap"/>
    <c:showDLblsOverMax val="1"/>
  </c:chart>
  <c:txPr>
    <a:bodyPr/>
    <a:lstStyle/>
    <a:p>
      <a:pPr>
        <a:defRPr sz="1800" smtId="4294967295"/>
      </a:pPr>
      <a:endParaRPr lang="en-FR"/>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0"/>
        <c:ser>
          <c:idx val="0"/>
          <c:order val="0"/>
          <c:tx>
            <c:strRef>
              <c:f>Sheet1!$B$1</c:f>
              <c:strCache>
                <c:ptCount val="1"/>
                <c:pt idx="0">
                  <c:v>Column1</c:v>
                </c:pt>
              </c:strCache>
            </c:strRef>
          </c:tx>
          <c:spPr>
            <a:solidFill>
              <a:srgbClr val="2875DD"/>
            </a:solidFill>
            <a:ln>
              <a:solidFill>
                <a:srgbClr val="2875DD"/>
              </a:solidFill>
            </a:ln>
          </c:spPr>
          <c:dPt>
            <c:idx val="0"/>
            <c:bubble3D val="0"/>
            <c:spPr>
              <a:solidFill>
                <a:srgbClr val="2875DD"/>
              </a:solidFill>
            </c:spPr>
            <c:extLst>
              <c:ext xmlns:c16="http://schemas.microsoft.com/office/drawing/2014/chart" uri="{C3380CC4-5D6E-409C-BE32-E72D297353CC}">
                <c16:uniqueId val="{00000001-1146-439C-A8B7-5F54EDEBA4B2}"/>
              </c:ext>
            </c:extLst>
          </c:dPt>
          <c:dPt>
            <c:idx val="1"/>
            <c:bubble3D val="0"/>
            <c:spPr>
              <a:solidFill>
                <a:srgbClr val="0F283E"/>
              </a:solidFill>
            </c:spPr>
            <c:extLst>
              <c:ext xmlns:c16="http://schemas.microsoft.com/office/drawing/2014/chart" uri="{C3380CC4-5D6E-409C-BE32-E72D297353CC}">
                <c16:uniqueId val="{00000003-1146-439C-A8B7-5F54EDEBA4B2}"/>
              </c:ext>
            </c:extLst>
          </c:dPt>
          <c:dPt>
            <c:idx val="2"/>
            <c:bubble3D val="0"/>
            <c:spPr>
              <a:solidFill>
                <a:srgbClr val="BABABA"/>
              </a:solidFill>
            </c:spPr>
            <c:extLst>
              <c:ext xmlns:c16="http://schemas.microsoft.com/office/drawing/2014/chart" uri="{C3380CC4-5D6E-409C-BE32-E72D297353CC}">
                <c16:uniqueId val="{00000005-1146-439C-A8B7-5F54EDEBA4B2}"/>
              </c:ext>
            </c:extLst>
          </c:dPt>
          <c:dPt>
            <c:idx val="3"/>
            <c:bubble3D val="0"/>
            <c:spPr>
              <a:solidFill>
                <a:srgbClr val="A60B0B"/>
              </a:solidFill>
            </c:spPr>
            <c:extLst>
              <c:ext xmlns:c16="http://schemas.microsoft.com/office/drawing/2014/chart" uri="{C3380CC4-5D6E-409C-BE32-E72D297353CC}">
                <c16:uniqueId val="{00000007-1146-439C-A8B7-5F54EDEBA4B2}"/>
              </c:ext>
            </c:extLst>
          </c:dPt>
          <c:dLbls>
            <c:dLbl>
              <c:idx val="0"/>
              <c:layout>
                <c:manualLayout>
                  <c:x val="8.5558487861185584E-2"/>
                  <c:y val="0.26615886939571148"/>
                </c:manualLayout>
              </c:layout>
              <c:numFmt formatCode="#,##0.0%" sourceLinked="0"/>
              <c:spPr/>
              <c:txPr>
                <a:bodyPr/>
                <a:lstStyle/>
                <a:p>
                  <a:pPr>
                    <a:defRPr sz="1000" b="0" smtId="4294967295">
                      <a:solidFill>
                        <a:srgbClr val="0F283E"/>
                      </a:solidFill>
                      <a:effectLst>
                        <a:glow rad="50800">
                          <a:srgbClr val="FFFFFF"/>
                        </a:glow>
                      </a:effectLst>
                      <a:latin typeface="Open Sans Light"/>
                    </a:defRPr>
                  </a:pPr>
                  <a:endParaRPr lang="en-FR"/>
                </a:p>
              </c:txPr>
              <c:dLblPos val="bestFit"/>
              <c:showLegendKey val="1"/>
              <c:showVal val="0"/>
              <c:showCatName val="1"/>
              <c:showSerName val="0"/>
              <c:showPercent val="1"/>
              <c:showBubbleSize val="0"/>
              <c:separator> </c:separator>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1146-439C-A8B7-5F54EDEBA4B2}"/>
                </c:ext>
              </c:extLst>
            </c:dLbl>
            <c:dLbl>
              <c:idx val="1"/>
              <c:layout>
                <c:manualLayout>
                  <c:x val="0.15589663389931485"/>
                  <c:y val="-0.20591885964912282"/>
                </c:manualLayout>
              </c:layout>
              <c:numFmt formatCode="#,##0.0%" sourceLinked="0"/>
              <c:spPr/>
              <c:txPr>
                <a:bodyPr/>
                <a:lstStyle/>
                <a:p>
                  <a:pPr>
                    <a:defRPr sz="1000" b="0" smtId="4294967295">
                      <a:solidFill>
                        <a:srgbClr val="0F283E"/>
                      </a:solidFill>
                      <a:effectLst>
                        <a:glow rad="50800">
                          <a:srgbClr val="FFFFFF"/>
                        </a:glow>
                      </a:effectLst>
                      <a:latin typeface="Open Sans Light"/>
                    </a:defRPr>
                  </a:pPr>
                  <a:endParaRPr lang="en-FR"/>
                </a:p>
              </c:txPr>
              <c:dLblPos val="bestFit"/>
              <c:showLegendKey val="1"/>
              <c:showVal val="0"/>
              <c:showCatName val="1"/>
              <c:showSerName val="0"/>
              <c:showPercent val="1"/>
              <c:showBubbleSize val="0"/>
              <c:separator> </c:separator>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1146-439C-A8B7-5F54EDEBA4B2}"/>
                </c:ext>
              </c:extLst>
            </c:dLbl>
            <c:dLbl>
              <c:idx val="2"/>
              <c:numFmt formatCode="#,##0.0%" sourceLinked="0"/>
              <c:spPr/>
              <c:txPr>
                <a:bodyPr/>
                <a:lstStyle/>
                <a:p>
                  <a:pPr>
                    <a:defRPr sz="1000" b="0" smtId="4294967295">
                      <a:solidFill>
                        <a:srgbClr val="0F283E"/>
                      </a:solidFill>
                      <a:effectLst>
                        <a:glow rad="50800">
                          <a:srgbClr val="FFFFFF"/>
                        </a:glow>
                      </a:effectLst>
                      <a:latin typeface="Open Sans Light"/>
                    </a:defRPr>
                  </a:pPr>
                  <a:endParaRPr lang="en-FR"/>
                </a:p>
              </c:txPr>
              <c:dLblPos val="bestFit"/>
              <c:showLegendKey val="1"/>
              <c:showVal val="0"/>
              <c:showCatName val="1"/>
              <c:showSerName val="0"/>
              <c:showPercent val="1"/>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1146-439C-A8B7-5F54EDEBA4B2}"/>
                </c:ext>
              </c:extLst>
            </c:dLbl>
            <c:dLbl>
              <c:idx val="3"/>
              <c:numFmt formatCode="#,##0.0%" sourceLinked="0"/>
              <c:spPr/>
              <c:txPr>
                <a:bodyPr/>
                <a:lstStyle/>
                <a:p>
                  <a:pPr>
                    <a:defRPr sz="1000" b="0" smtId="4294967295">
                      <a:solidFill>
                        <a:srgbClr val="0F283E"/>
                      </a:solidFill>
                      <a:effectLst>
                        <a:glow rad="50800">
                          <a:srgbClr val="FFFFFF"/>
                        </a:glow>
                      </a:effectLst>
                      <a:latin typeface="Open Sans Light"/>
                    </a:defRPr>
                  </a:pPr>
                  <a:endParaRPr lang="en-FR"/>
                </a:p>
              </c:txPr>
              <c:dLblPos val="bestFit"/>
              <c:showLegendKey val="1"/>
              <c:showVal val="0"/>
              <c:showCatName val="1"/>
              <c:showSerName val="0"/>
              <c:showPercent val="1"/>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1146-439C-A8B7-5F54EDEBA4B2}"/>
                </c:ext>
              </c:extLst>
            </c:dLbl>
            <c:spPr>
              <a:noFill/>
              <a:ln>
                <a:noFill/>
              </a:ln>
              <a:effectLst/>
            </c:spPr>
            <c:txPr>
              <a:bodyPr/>
              <a:lstStyle/>
              <a:p>
                <a:pPr>
                  <a:defRPr sz="1000" b="0" smtId="4294967295">
                    <a:solidFill>
                      <a:srgbClr val="0F283E"/>
                    </a:solidFill>
                    <a:latin typeface="Open Sans Light"/>
                  </a:defRPr>
                </a:pPr>
                <a:endParaRPr lang="en-FR"/>
              </a:p>
            </c:txPr>
            <c:dLblPos val="bestFit"/>
            <c:showLegendKey val="1"/>
            <c:showVal val="0"/>
            <c:showCatName val="1"/>
            <c:showSerName val="0"/>
            <c:showPercent val="1"/>
            <c:showBubbleSize val="0"/>
            <c:separator> </c:separator>
            <c:showLeaderLines val="1"/>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Lst>
          </c:dLbls>
          <c:cat>
            <c:strRef>
              <c:f>Sheet1!$A$2:$A$5</c:f>
              <c:strCache>
                <c:ptCount val="4"/>
                <c:pt idx="0">
                  <c:v>Luxurious hospitals</c:v>
                </c:pt>
                <c:pt idx="1">
                  <c:v>Private hospitals</c:v>
                </c:pt>
                <c:pt idx="2">
                  <c:v>VIP department or international department of public hospitals</c:v>
                </c:pt>
                <c:pt idx="3">
                  <c:v>Common departments of public hospitals</c:v>
                </c:pt>
              </c:strCache>
            </c:strRef>
          </c:cat>
          <c:val>
            <c:numRef>
              <c:f>Sheet1!$B$2:$B$5</c:f>
              <c:numCache>
                <c:formatCode>General</c:formatCode>
                <c:ptCount val="4"/>
                <c:pt idx="0">
                  <c:v>0.24299999999999999</c:v>
                </c:pt>
                <c:pt idx="1">
                  <c:v>0.46100000000000002</c:v>
                </c:pt>
                <c:pt idx="2">
                  <c:v>0.19400000000000001</c:v>
                </c:pt>
                <c:pt idx="3">
                  <c:v>0.10199999999999999</c:v>
                </c:pt>
              </c:numCache>
            </c:numRef>
          </c:val>
          <c:extLst>
            <c:ext xmlns:c16="http://schemas.microsoft.com/office/drawing/2014/chart" uri="{C3380CC4-5D6E-409C-BE32-E72D297353CC}">
              <c16:uniqueId val="{00000008-1146-439C-A8B7-5F54EDEBA4B2}"/>
            </c:ext>
          </c:extLst>
        </c:ser>
        <c:dLbls>
          <c:showLegendKey val="0"/>
          <c:showVal val="0"/>
          <c:showCatName val="0"/>
          <c:showSerName val="0"/>
          <c:showPercent val="0"/>
          <c:showBubbleSize val="0"/>
          <c:showLeaderLines val="1"/>
        </c:dLbls>
        <c:firstSliceAng val="0"/>
      </c:pieChart>
    </c:plotArea>
    <c:plotVisOnly val="1"/>
    <c:dispBlanksAs val="gap"/>
    <c:showDLblsOverMax val="1"/>
  </c:chart>
  <c:txPr>
    <a:bodyPr/>
    <a:lstStyle/>
    <a:p>
      <a:pPr>
        <a:defRPr sz="1800" smtId="4294967295"/>
      </a:pPr>
      <a:endParaRPr lang="en-FR"/>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spPr/>
              <c:txPr>
                <a:bodyPr/>
                <a:lstStyle/>
                <a:p>
                  <a:pPr>
                    <a:defRPr sz="1000" b="0" smtId="4294967295">
                      <a:solidFill>
                        <a:srgbClr val="0F283E"/>
                      </a:solidFill>
                      <a:latin typeface="Open Sans Light"/>
                    </a:defRPr>
                  </a:pPr>
                  <a:endParaRPr lang="en-FR"/>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359F-493C-AD82-B6F204BAB7BF}"/>
                </c:ext>
              </c:extLst>
            </c:dLbl>
            <c:dLbl>
              <c:idx val="1"/>
              <c:numFmt formatCode="#,##0%" sourceLinked="0"/>
              <c:spPr/>
              <c:txPr>
                <a:bodyPr/>
                <a:lstStyle/>
                <a:p>
                  <a:pPr>
                    <a:defRPr sz="1000" b="0" smtId="4294967295">
                      <a:solidFill>
                        <a:srgbClr val="0F283E"/>
                      </a:solidFill>
                      <a:latin typeface="Open Sans Light"/>
                    </a:defRPr>
                  </a:pPr>
                  <a:endParaRPr lang="en-FR"/>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359F-493C-AD82-B6F204BAB7BF}"/>
                </c:ext>
              </c:extLst>
            </c:dLbl>
            <c:dLbl>
              <c:idx val="2"/>
              <c:numFmt formatCode="#,##0%" sourceLinked="0"/>
              <c:spPr/>
              <c:txPr>
                <a:bodyPr/>
                <a:lstStyle/>
                <a:p>
                  <a:pPr>
                    <a:defRPr sz="1000" b="0" smtId="4294967295">
                      <a:solidFill>
                        <a:srgbClr val="0F283E"/>
                      </a:solidFill>
                      <a:latin typeface="Open Sans Light"/>
                    </a:defRPr>
                  </a:pPr>
                  <a:endParaRPr lang="en-FR"/>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359F-493C-AD82-B6F204BAB7BF}"/>
                </c:ext>
              </c:extLst>
            </c:dLbl>
            <c:dLbl>
              <c:idx val="3"/>
              <c:numFmt formatCode="#,##0%" sourceLinked="0"/>
              <c:spPr/>
              <c:txPr>
                <a:bodyPr/>
                <a:lstStyle/>
                <a:p>
                  <a:pPr>
                    <a:defRPr sz="1000" b="0" smtId="4294967295">
                      <a:solidFill>
                        <a:srgbClr val="0F283E"/>
                      </a:solidFill>
                      <a:latin typeface="Open Sans Light"/>
                    </a:defRPr>
                  </a:pPr>
                  <a:endParaRPr lang="en-FR"/>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359F-493C-AD82-B6F204BAB7BF}"/>
                </c:ext>
              </c:extLst>
            </c:dLbl>
            <c:dLbl>
              <c:idx val="4"/>
              <c:numFmt formatCode="#,##0%" sourceLinked="0"/>
              <c:spPr/>
              <c:txPr>
                <a:bodyPr/>
                <a:lstStyle/>
                <a:p>
                  <a:pPr>
                    <a:defRPr sz="1000" b="0" smtId="4294967295">
                      <a:solidFill>
                        <a:srgbClr val="0F283E"/>
                      </a:solidFill>
                      <a:latin typeface="Open Sans Light"/>
                    </a:defRPr>
                  </a:pPr>
                  <a:endParaRPr lang="en-FR"/>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359F-493C-AD82-B6F204BAB7BF}"/>
                </c:ext>
              </c:extLst>
            </c:dLbl>
            <c:dLbl>
              <c:idx val="5"/>
              <c:numFmt formatCode="#,##0%" sourceLinked="0"/>
              <c:spPr/>
              <c:txPr>
                <a:bodyPr/>
                <a:lstStyle/>
                <a:p>
                  <a:pPr>
                    <a:defRPr sz="1000" b="0" smtId="4294967295">
                      <a:solidFill>
                        <a:srgbClr val="0F283E"/>
                      </a:solidFill>
                      <a:latin typeface="Open Sans Light"/>
                    </a:defRPr>
                  </a:pPr>
                  <a:endParaRPr lang="en-FR"/>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359F-493C-AD82-B6F204BAB7BF}"/>
                </c:ext>
              </c:extLst>
            </c:dLbl>
            <c:dLbl>
              <c:idx val="6"/>
              <c:numFmt formatCode="#,##0%" sourceLinked="0"/>
              <c:spPr/>
              <c:txPr>
                <a:bodyPr/>
                <a:lstStyle/>
                <a:p>
                  <a:pPr>
                    <a:defRPr sz="1000" b="0" smtId="4294967295">
                      <a:solidFill>
                        <a:srgbClr val="0F283E"/>
                      </a:solidFill>
                      <a:latin typeface="Open Sans Light"/>
                    </a:defRPr>
                  </a:pPr>
                  <a:endParaRPr lang="en-FR"/>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359F-493C-AD82-B6F204BAB7BF}"/>
                </c:ext>
              </c:extLst>
            </c:dLbl>
            <c:dLbl>
              <c:idx val="7"/>
              <c:numFmt formatCode="#,##0%" sourceLinked="0"/>
              <c:spPr/>
              <c:txPr>
                <a:bodyPr/>
                <a:lstStyle/>
                <a:p>
                  <a:pPr>
                    <a:defRPr sz="1000" b="0" smtId="4294967295">
                      <a:solidFill>
                        <a:srgbClr val="0F283E"/>
                      </a:solidFill>
                      <a:latin typeface="Open Sans Light"/>
                    </a:defRPr>
                  </a:pPr>
                  <a:endParaRPr lang="en-FR"/>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359F-493C-AD82-B6F204BAB7BF}"/>
                </c:ext>
              </c:extLst>
            </c:dLbl>
            <c:dLbl>
              <c:idx val="8"/>
              <c:numFmt formatCode="#,##0%" sourceLinked="0"/>
              <c:spPr/>
              <c:txPr>
                <a:bodyPr/>
                <a:lstStyle/>
                <a:p>
                  <a:pPr>
                    <a:defRPr sz="1000" b="0" smtId="4294967295">
                      <a:solidFill>
                        <a:srgbClr val="0F283E"/>
                      </a:solidFill>
                      <a:latin typeface="Open Sans Light"/>
                    </a:defRPr>
                  </a:pPr>
                  <a:endParaRPr lang="en-FR"/>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359F-493C-AD82-B6F204BAB7BF}"/>
                </c:ext>
              </c:extLst>
            </c:dLbl>
            <c:dLbl>
              <c:idx val="9"/>
              <c:numFmt formatCode="#,##0%" sourceLinked="0"/>
              <c:spPr/>
              <c:txPr>
                <a:bodyPr/>
                <a:lstStyle/>
                <a:p>
                  <a:pPr>
                    <a:defRPr sz="1000" b="0" smtId="4294967295">
                      <a:solidFill>
                        <a:srgbClr val="0F283E"/>
                      </a:solidFill>
                      <a:latin typeface="Open Sans Light"/>
                    </a:defRPr>
                  </a:pPr>
                  <a:endParaRPr lang="en-FR"/>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359F-493C-AD82-B6F204BAB7BF}"/>
                </c:ext>
              </c:extLst>
            </c:dLbl>
            <c:dLbl>
              <c:idx val="10"/>
              <c:numFmt formatCode="#,##0%" sourceLinked="0"/>
              <c:spPr/>
              <c:txPr>
                <a:bodyPr/>
                <a:lstStyle/>
                <a:p>
                  <a:pPr>
                    <a:defRPr sz="1000" b="0" smtId="4294967295">
                      <a:solidFill>
                        <a:srgbClr val="0F283E"/>
                      </a:solidFill>
                      <a:latin typeface="Open Sans Light"/>
                    </a:defRPr>
                  </a:pPr>
                  <a:endParaRPr lang="en-FR"/>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A-359F-493C-AD82-B6F204BAB7BF}"/>
                </c:ext>
              </c:extLst>
            </c:dLbl>
            <c:dLbl>
              <c:idx val="11"/>
              <c:numFmt formatCode="#,##0%" sourceLinked="0"/>
              <c:spPr/>
              <c:txPr>
                <a:bodyPr/>
                <a:lstStyle/>
                <a:p>
                  <a:pPr>
                    <a:defRPr sz="1000" b="0" smtId="4294967295">
                      <a:solidFill>
                        <a:srgbClr val="0F283E"/>
                      </a:solidFill>
                      <a:latin typeface="Open Sans Light"/>
                    </a:defRPr>
                  </a:pPr>
                  <a:endParaRPr lang="en-FR"/>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B-359F-493C-AD82-B6F204BAB7BF}"/>
                </c:ext>
              </c:extLst>
            </c:dLbl>
            <c:dLbl>
              <c:idx val="12"/>
              <c:numFmt formatCode="#,##0%" sourceLinked="0"/>
              <c:spPr/>
              <c:txPr>
                <a:bodyPr/>
                <a:lstStyle/>
                <a:p>
                  <a:pPr>
                    <a:defRPr sz="1000" b="0" smtId="4294967295">
                      <a:solidFill>
                        <a:srgbClr val="0F283E"/>
                      </a:solidFill>
                      <a:latin typeface="Open Sans Light"/>
                    </a:defRPr>
                  </a:pPr>
                  <a:endParaRPr lang="en-FR"/>
                </a:p>
              </c:txPr>
              <c:dLblPos val="outEnd"/>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C-359F-493C-AD82-B6F204BAB7BF}"/>
                </c:ext>
              </c:extLst>
            </c:dLbl>
            <c:spPr>
              <a:noFill/>
              <a:ln>
                <a:noFill/>
              </a:ln>
              <a:effectLst/>
            </c:spPr>
            <c:txPr>
              <a:bodyPr/>
              <a:lstStyle/>
              <a:p>
                <a:pPr>
                  <a:defRPr sz="1000" b="0" smtId="4294967295">
                    <a:solidFill>
                      <a:srgbClr val="0F283E"/>
                    </a:solidFill>
                    <a:latin typeface="Open Sans Light"/>
                  </a:defRPr>
                </a:pPr>
                <a:endParaRPr lang="en-FR"/>
              </a:p>
            </c:txPr>
            <c:showLegendKey val="0"/>
            <c:showVal val="1"/>
            <c:showCatName val="0"/>
            <c:showSerName val="0"/>
            <c:showPercent val="0"/>
            <c:showBubbleSize val="0"/>
            <c:showLeaderLines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Sheet1!$A$2:$A$14</c:f>
              <c:strCache>
                <c:ptCount val="13"/>
                <c:pt idx="0">
                  <c:v>Inpatient</c:v>
                </c:pt>
                <c:pt idx="1">
                  <c:v>Outpatient</c:v>
                </c:pt>
                <c:pt idx="2">
                  <c:v>Traditional Chinese medicine</c:v>
                </c:pt>
                <c:pt idx="3">
                  <c:v>Mental health inpatient</c:v>
                </c:pt>
                <c:pt idx="4">
                  <c:v>Mental health outpatient</c:v>
                </c:pt>
                <c:pt idx="5">
                  <c:v>Physical therapy</c:v>
                </c:pt>
                <c:pt idx="6">
                  <c:v>Dentistry</c:v>
                </c:pt>
                <c:pt idx="7">
                  <c:v>Sexually transmitted diseases</c:v>
                </c:pt>
                <c:pt idx="8">
                  <c:v>Chronic diseases</c:v>
                </c:pt>
                <c:pt idx="9">
                  <c:v>Labour and birth</c:v>
                </c:pt>
                <c:pt idx="10">
                  <c:v>Congenital diseases</c:v>
                </c:pt>
                <c:pt idx="11">
                  <c:v>Physical examination</c:v>
                </c:pt>
                <c:pt idx="12">
                  <c:v>Ophthalmology</c:v>
                </c:pt>
              </c:strCache>
            </c:strRef>
          </c:cat>
          <c:val>
            <c:numRef>
              <c:f>Sheet1!$B$2:$B$14</c:f>
              <c:numCache>
                <c:formatCode>General</c:formatCode>
                <c:ptCount val="13"/>
                <c:pt idx="0">
                  <c:v>1</c:v>
                </c:pt>
                <c:pt idx="1">
                  <c:v>1</c:v>
                </c:pt>
                <c:pt idx="2">
                  <c:v>0.88</c:v>
                </c:pt>
                <c:pt idx="3">
                  <c:v>0.87</c:v>
                </c:pt>
                <c:pt idx="4">
                  <c:v>0.84</c:v>
                </c:pt>
                <c:pt idx="5">
                  <c:v>0.83</c:v>
                </c:pt>
                <c:pt idx="6">
                  <c:v>0.8</c:v>
                </c:pt>
                <c:pt idx="7">
                  <c:v>0.7</c:v>
                </c:pt>
                <c:pt idx="8">
                  <c:v>0.66</c:v>
                </c:pt>
                <c:pt idx="9">
                  <c:v>0.61</c:v>
                </c:pt>
                <c:pt idx="10">
                  <c:v>0.61</c:v>
                </c:pt>
                <c:pt idx="11">
                  <c:v>0.5</c:v>
                </c:pt>
                <c:pt idx="12">
                  <c:v>0.24</c:v>
                </c:pt>
              </c:numCache>
            </c:numRef>
          </c:val>
          <c:extLst>
            <c:ext xmlns:c16="http://schemas.microsoft.com/office/drawing/2014/chart" uri="{C3380CC4-5D6E-409C-BE32-E72D297353CC}">
              <c16:uniqueId val="{0000000D-359F-493C-AD82-B6F204BAB7BF}"/>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n-FR"/>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n-FR"/>
          </a:p>
        </c:txPr>
        <c:crossAx val="67451136"/>
        <c:crosses val="autoZero"/>
        <c:crossBetween val="between"/>
      </c:valAx>
    </c:plotArea>
    <c:plotVisOnly val="1"/>
    <c:dispBlanksAs val="gap"/>
    <c:showDLblsOverMax val="1"/>
  </c:chart>
  <c:txPr>
    <a:bodyPr/>
    <a:lstStyle/>
    <a:p>
      <a:pPr>
        <a:defRPr sz="1800" smtId="4294967295"/>
      </a:pPr>
      <a:endParaRPr lang="en-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6725635252492762E-2"/>
          <c:y val="2.3381294964028777E-2"/>
          <c:w val="0.96654872949501447"/>
          <c:h val="0.9532374100719424"/>
        </c:manualLayout>
      </c:layout>
      <c:barChart>
        <c:barDir val="col"/>
        <c:grouping val="stacked"/>
        <c:varyColors val="0"/>
        <c:ser>
          <c:idx val="0"/>
          <c:order val="0"/>
          <c:spPr>
            <a:solidFill>
              <a:srgbClr val="DFE5EF"/>
            </a:solidFill>
            <a:ln>
              <a:noFill/>
            </a:ln>
          </c:spPr>
          <c:invertIfNegative val="0"/>
          <c:val>
            <c:numRef>
              <c:f>Sheet1!$A$1:$C$1</c:f>
              <c:numCache>
                <c:formatCode>General</c:formatCode>
                <c:ptCount val="3"/>
                <c:pt idx="0">
                  <c:v>1940880511</c:v>
                </c:pt>
                <c:pt idx="1">
                  <c:v>1789626143</c:v>
                </c:pt>
                <c:pt idx="2">
                  <c:v>1752882701</c:v>
                </c:pt>
              </c:numCache>
            </c:numRef>
          </c:val>
          <c:extLst>
            <c:ext xmlns:c16="http://schemas.microsoft.com/office/drawing/2014/chart" uri="{C3380CC4-5D6E-409C-BE32-E72D297353CC}">
              <c16:uniqueId val="{00000000-E039-48CE-9F17-91B8A4FD9147}"/>
            </c:ext>
          </c:extLst>
        </c:ser>
        <c:ser>
          <c:idx val="1"/>
          <c:order val="1"/>
          <c:spPr>
            <a:solidFill>
              <a:srgbClr val="6F8DB9"/>
            </a:solidFill>
            <a:ln>
              <a:noFill/>
            </a:ln>
          </c:spPr>
          <c:invertIfNegative val="0"/>
          <c:val>
            <c:numRef>
              <c:f>Sheet1!$A$2:$C$2</c:f>
              <c:numCache>
                <c:formatCode>General</c:formatCode>
                <c:ptCount val="3"/>
                <c:pt idx="0">
                  <c:v>752845858.70723534</c:v>
                </c:pt>
                <c:pt idx="1">
                  <c:v>842537637.6651516</c:v>
                </c:pt>
                <c:pt idx="2">
                  <c:v>984103932.44444466</c:v>
                </c:pt>
              </c:numCache>
            </c:numRef>
          </c:val>
          <c:extLst>
            <c:ext xmlns:c16="http://schemas.microsoft.com/office/drawing/2014/chart" uri="{C3380CC4-5D6E-409C-BE32-E72D297353CC}">
              <c16:uniqueId val="{00000001-E039-48CE-9F17-91B8A4FD9147}"/>
            </c:ext>
          </c:extLst>
        </c:ser>
        <c:ser>
          <c:idx val="2"/>
          <c:order val="2"/>
          <c:spPr>
            <a:solidFill>
              <a:srgbClr val="4C6C9C"/>
            </a:solidFill>
            <a:ln>
              <a:noFill/>
            </a:ln>
          </c:spPr>
          <c:invertIfNegative val="0"/>
          <c:val>
            <c:numRef>
              <c:f>Sheet1!$A$3:$C$3</c:f>
              <c:numCache>
                <c:formatCode>General</c:formatCode>
                <c:ptCount val="3"/>
                <c:pt idx="0">
                  <c:v>2459449724</c:v>
                </c:pt>
                <c:pt idx="1">
                  <c:v>3061758367</c:v>
                </c:pt>
                <c:pt idx="2">
                  <c:v>3556932263</c:v>
                </c:pt>
              </c:numCache>
            </c:numRef>
          </c:val>
          <c:extLst>
            <c:ext xmlns:c16="http://schemas.microsoft.com/office/drawing/2014/chart" uri="{C3380CC4-5D6E-409C-BE32-E72D297353CC}">
              <c16:uniqueId val="{00000002-E039-48CE-9F17-91B8A4FD9147}"/>
            </c:ext>
          </c:extLst>
        </c:ser>
        <c:ser>
          <c:idx val="3"/>
          <c:order val="3"/>
          <c:spPr>
            <a:solidFill>
              <a:srgbClr val="364D6E"/>
            </a:solidFill>
            <a:ln>
              <a:noFill/>
            </a:ln>
          </c:spPr>
          <c:invertIfNegative val="0"/>
          <c:val>
            <c:numRef>
              <c:f>Sheet1!$A$4:$C$4</c:f>
              <c:numCache>
                <c:formatCode>General</c:formatCode>
                <c:ptCount val="3"/>
                <c:pt idx="0">
                  <c:v>4815690250</c:v>
                </c:pt>
                <c:pt idx="1">
                  <c:v>5068905161</c:v>
                </c:pt>
                <c:pt idx="2">
                  <c:v>5300003129</c:v>
                </c:pt>
              </c:numCache>
            </c:numRef>
          </c:val>
          <c:extLst>
            <c:ext xmlns:c16="http://schemas.microsoft.com/office/drawing/2014/chart" uri="{C3380CC4-5D6E-409C-BE32-E72D297353CC}">
              <c16:uniqueId val="{00000003-E039-48CE-9F17-91B8A4FD9147}"/>
            </c:ext>
          </c:extLst>
        </c:ser>
        <c:dLbls>
          <c:showLegendKey val="0"/>
          <c:showVal val="0"/>
          <c:showCatName val="0"/>
          <c:showSerName val="0"/>
          <c:showPercent val="0"/>
          <c:showBubbleSize val="0"/>
        </c:dLbls>
        <c:gapWidth val="80"/>
        <c:overlap val="100"/>
        <c:axId val="1400955456"/>
        <c:axId val="1"/>
      </c:barChart>
      <c:catAx>
        <c:axId val="1400955456"/>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11593922025.444445"/>
          <c:min val="0"/>
        </c:scaling>
        <c:delete val="1"/>
        <c:axPos val="l"/>
        <c:numFmt formatCode="General" sourceLinked="1"/>
        <c:majorTickMark val="out"/>
        <c:minorTickMark val="none"/>
        <c:tickLblPos val="nextTo"/>
        <c:crossAx val="1400955456"/>
        <c:crosses val="min"/>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accent1"/>
                </a:solidFill>
                <a:latin typeface="+mn-lt"/>
                <a:ea typeface="+mn-ea"/>
                <a:cs typeface="+mn-cs"/>
              </a:defRPr>
            </a:pPr>
            <a:r>
              <a:rPr lang="fr-GQ" sz="1600" b="1" dirty="0">
                <a:latin typeface="Century Gothic" panose="020B0502020202020204" pitchFamily="34" charset="0"/>
              </a:rPr>
              <a:t>China </a:t>
            </a:r>
            <a:r>
              <a:rPr lang="fr-GQ" sz="1600" b="1" dirty="0" err="1">
                <a:latin typeface="Century Gothic" panose="020B0502020202020204" pitchFamily="34" charset="0"/>
              </a:rPr>
              <a:t>Disposable</a:t>
            </a:r>
            <a:r>
              <a:rPr lang="fr-GQ" sz="1600" b="1" dirty="0">
                <a:latin typeface="Century Gothic" panose="020B0502020202020204" pitchFamily="34" charset="0"/>
              </a:rPr>
              <a:t> </a:t>
            </a:r>
            <a:r>
              <a:rPr lang="fr-GQ" sz="1600" b="1" dirty="0" err="1">
                <a:latin typeface="Century Gothic" panose="020B0502020202020204" pitchFamily="34" charset="0"/>
              </a:rPr>
              <a:t>Income</a:t>
            </a:r>
            <a:r>
              <a:rPr lang="fr-GQ" sz="1600" b="1" dirty="0">
                <a:latin typeface="Century Gothic" panose="020B0502020202020204" pitchFamily="34" charset="0"/>
              </a:rPr>
              <a:t> group Per Capital 2023 </a:t>
            </a:r>
            <a:endParaRPr lang="en-US" sz="1600" b="1" dirty="0">
              <a:latin typeface="Century Gothic" panose="020B0502020202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accent1"/>
              </a:solidFill>
              <a:latin typeface="+mn-lt"/>
              <a:ea typeface="+mn-ea"/>
              <a:cs typeface="+mn-cs"/>
            </a:defRPr>
          </a:pPr>
          <a:endParaRPr lang="en-FR"/>
        </a:p>
      </c:txPr>
    </c:title>
    <c:autoTitleDeleted val="0"/>
    <c:plotArea>
      <c:layout/>
      <c:barChart>
        <c:barDir val="col"/>
        <c:grouping val="clustered"/>
        <c:varyColors val="0"/>
        <c:ser>
          <c:idx val="0"/>
          <c:order val="0"/>
          <c:tx>
            <c:strRef>
              <c:f>' Per capita'!$C$8</c:f>
              <c:strCache>
                <c:ptCount val="1"/>
                <c:pt idx="0">
                  <c:v>ALL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2"/>
                    </a:solidFill>
                    <a:latin typeface="Century Gothic" panose="020B0502020202020204" pitchFamily="34" charset="0"/>
                    <a:ea typeface="+mn-ea"/>
                    <a:cs typeface="+mn-cs"/>
                  </a:defRPr>
                </a:pPr>
                <a:endParaRPr lang="en-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Per capita'!$B$9:$B$13</c:f>
              <c:strCache>
                <c:ptCount val="5"/>
                <c:pt idx="0">
                  <c:v>Top 20% </c:v>
                </c:pt>
                <c:pt idx="1">
                  <c:v>20% - 40%</c:v>
                </c:pt>
                <c:pt idx="2">
                  <c:v>40 - 60%</c:v>
                </c:pt>
                <c:pt idx="3">
                  <c:v>60-80% </c:v>
                </c:pt>
                <c:pt idx="4">
                  <c:v>Lowest 20%</c:v>
                </c:pt>
              </c:strCache>
            </c:strRef>
          </c:cat>
          <c:val>
            <c:numRef>
              <c:f>' Per capita'!$C$9:$C$13</c:f>
              <c:numCache>
                <c:formatCode>General</c:formatCode>
                <c:ptCount val="5"/>
                <c:pt idx="0">
                  <c:v>95055</c:v>
                </c:pt>
                <c:pt idx="1">
                  <c:v>50220</c:v>
                </c:pt>
                <c:pt idx="2">
                  <c:v>32195</c:v>
                </c:pt>
                <c:pt idx="3">
                  <c:v>20442</c:v>
                </c:pt>
                <c:pt idx="4">
                  <c:v>9215</c:v>
                </c:pt>
              </c:numCache>
            </c:numRef>
          </c:val>
          <c:extLst>
            <c:ext xmlns:c16="http://schemas.microsoft.com/office/drawing/2014/chart" uri="{C3380CC4-5D6E-409C-BE32-E72D297353CC}">
              <c16:uniqueId val="{00000000-B95A-4A3D-8C6C-7AAFBE9F33D1}"/>
            </c:ext>
          </c:extLst>
        </c:ser>
        <c:dLbls>
          <c:dLblPos val="outEnd"/>
          <c:showLegendKey val="0"/>
          <c:showVal val="1"/>
          <c:showCatName val="0"/>
          <c:showSerName val="0"/>
          <c:showPercent val="0"/>
          <c:showBubbleSize val="0"/>
        </c:dLbls>
        <c:gapWidth val="219"/>
        <c:overlap val="-27"/>
        <c:axId val="836964040"/>
        <c:axId val="836961744"/>
      </c:barChart>
      <c:catAx>
        <c:axId val="836964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n-FR"/>
          </a:p>
        </c:txPr>
        <c:crossAx val="836961744"/>
        <c:crosses val="autoZero"/>
        <c:auto val="1"/>
        <c:lblAlgn val="ctr"/>
        <c:lblOffset val="100"/>
        <c:noMultiLvlLbl val="0"/>
      </c:catAx>
      <c:valAx>
        <c:axId val="836961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n-FR"/>
          </a:p>
        </c:txPr>
        <c:crossAx val="836964040"/>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accent1"/>
          </a:solidFill>
        </a:defRPr>
      </a:pPr>
      <a:endParaRPr lang="en-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sz="1300" b="1" dirty="0" err="1">
                <a:solidFill>
                  <a:schemeClr val="accent1"/>
                </a:solidFill>
                <a:latin typeface="Century Gothic" panose="020B0502020202020204" pitchFamily="34" charset="0"/>
              </a:rPr>
              <a:t>Disposable</a:t>
            </a:r>
            <a:r>
              <a:rPr lang="fr-FR" sz="1300" b="1" baseline="0" dirty="0">
                <a:solidFill>
                  <a:schemeClr val="accent1"/>
                </a:solidFill>
                <a:latin typeface="Century Gothic" panose="020B0502020202020204" pitchFamily="34" charset="0"/>
              </a:rPr>
              <a:t> </a:t>
            </a:r>
            <a:r>
              <a:rPr lang="fr-FR" sz="1300" b="1" baseline="0" dirty="0" err="1">
                <a:solidFill>
                  <a:schemeClr val="accent1"/>
                </a:solidFill>
                <a:latin typeface="Century Gothic" panose="020B0502020202020204" pitchFamily="34" charset="0"/>
              </a:rPr>
              <a:t>Income</a:t>
            </a:r>
            <a:r>
              <a:rPr lang="fr-FR" sz="1300" b="1" baseline="0" dirty="0">
                <a:solidFill>
                  <a:schemeClr val="accent1"/>
                </a:solidFill>
                <a:latin typeface="Century Gothic" panose="020B0502020202020204" pitchFamily="34" charset="0"/>
              </a:rPr>
              <a:t> Group Per Capita by City and rural, 2022</a:t>
            </a:r>
            <a:endParaRPr lang="en-US" sz="1300" b="1" dirty="0">
              <a:solidFill>
                <a:schemeClr val="accent1"/>
              </a:solidFill>
              <a:latin typeface="Century Gothic" panose="020B0502020202020204" pitchFamily="34" charset="0"/>
            </a:endParaRPr>
          </a:p>
        </c:rich>
      </c:tx>
      <c:layout>
        <c:manualLayout>
          <c:xMode val="edge"/>
          <c:yMode val="edge"/>
          <c:x val="0.14082122374771067"/>
          <c:y val="3.196930946291560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FR"/>
        </a:p>
      </c:txPr>
    </c:title>
    <c:autoTitleDeleted val="0"/>
    <c:plotArea>
      <c:layout/>
      <c:barChart>
        <c:barDir val="col"/>
        <c:grouping val="clustered"/>
        <c:varyColors val="0"/>
        <c:ser>
          <c:idx val="0"/>
          <c:order val="0"/>
          <c:tx>
            <c:strRef>
              <c:f>' Per capita'!$C$2</c:f>
              <c:strCache>
                <c:ptCount val="1"/>
                <c:pt idx="0">
                  <c:v>ALL</c:v>
                </c:pt>
              </c:strCache>
            </c:strRef>
          </c:tx>
          <c:spPr>
            <a:solidFill>
              <a:schemeClr val="accent1"/>
            </a:solidFill>
            <a:ln>
              <a:noFill/>
            </a:ln>
            <a:effectLst/>
          </c:spPr>
          <c:invertIfNegative val="0"/>
          <c:dLbls>
            <c:dLbl>
              <c:idx val="0"/>
              <c:layout>
                <c:manualLayout>
                  <c:x val="-5.942275042444823E-2"/>
                  <c:y val="6.39386189258306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3C6-459E-9033-24321AED307D}"/>
                </c:ext>
              </c:extLst>
            </c:dLbl>
            <c:dLbl>
              <c:idx val="1"/>
              <c:layout>
                <c:manualLayout>
                  <c:x val="-2.7589134125636672E-2"/>
                  <c:y val="-2.557544757033242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3C6-459E-9033-24321AED307D}"/>
                </c:ext>
              </c:extLst>
            </c:dLbl>
            <c:dLbl>
              <c:idx val="2"/>
              <c:layout>
                <c:manualLayout>
                  <c:x val="-2.7589134125636672E-2"/>
                  <c:y val="-2.5575447570332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03C6-459E-9033-24321AED307D}"/>
                </c:ext>
              </c:extLst>
            </c:dLbl>
            <c:dLbl>
              <c:idx val="3"/>
              <c:layout>
                <c:manualLayout>
                  <c:x val="-2.5466893039049237E-2"/>
                  <c:y val="-1.27877237851662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3C6-459E-9033-24321AED307D}"/>
                </c:ext>
              </c:extLst>
            </c:dLbl>
            <c:dLbl>
              <c:idx val="4"/>
              <c:layout>
                <c:manualLayout>
                  <c:x val="-1.2733446519524773E-2"/>
                  <c:y val="-0.115089514066496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03C6-459E-9033-24321AED307D}"/>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accent2"/>
                    </a:solidFill>
                    <a:latin typeface="Century Gothic" panose="020B0502020202020204" pitchFamily="34" charset="0"/>
                    <a:ea typeface="+mn-ea"/>
                    <a:cs typeface="+mn-cs"/>
                  </a:defRPr>
                </a:pPr>
                <a:endParaRPr lang="en-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Per capita'!$B$3:$B$7</c:f>
              <c:strCache>
                <c:ptCount val="5"/>
                <c:pt idx="0">
                  <c:v>Top 20% </c:v>
                </c:pt>
                <c:pt idx="1">
                  <c:v>20% - 40%</c:v>
                </c:pt>
                <c:pt idx="2">
                  <c:v>40 - 60%</c:v>
                </c:pt>
                <c:pt idx="3">
                  <c:v>60-80% </c:v>
                </c:pt>
                <c:pt idx="4">
                  <c:v>Lowest 20%</c:v>
                </c:pt>
              </c:strCache>
            </c:strRef>
          </c:cat>
          <c:val>
            <c:numRef>
              <c:f>' Per capita'!$C$3:$C$7</c:f>
              <c:numCache>
                <c:formatCode>General</c:formatCode>
                <c:ptCount val="5"/>
                <c:pt idx="0">
                  <c:v>90116.3</c:v>
                </c:pt>
                <c:pt idx="1">
                  <c:v>47394.400000000001</c:v>
                </c:pt>
                <c:pt idx="2">
                  <c:v>30598.3</c:v>
                </c:pt>
                <c:pt idx="3">
                  <c:v>19302.7</c:v>
                </c:pt>
                <c:pt idx="4">
                  <c:v>8601.1</c:v>
                </c:pt>
              </c:numCache>
            </c:numRef>
          </c:val>
          <c:extLst>
            <c:ext xmlns:c16="http://schemas.microsoft.com/office/drawing/2014/chart" uri="{C3380CC4-5D6E-409C-BE32-E72D297353CC}">
              <c16:uniqueId val="{00000000-03C6-459E-9033-24321AED307D}"/>
            </c:ext>
          </c:extLst>
        </c:ser>
        <c:ser>
          <c:idx val="2"/>
          <c:order val="2"/>
          <c:tx>
            <c:strRef>
              <c:f>' Per capita'!$E$2</c:f>
              <c:strCache>
                <c:ptCount val="1"/>
                <c:pt idx="0">
                  <c:v>CITY</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accent1"/>
                    </a:solidFill>
                    <a:latin typeface="Century Gothic" panose="020B0502020202020204" pitchFamily="34" charset="0"/>
                    <a:ea typeface="+mn-ea"/>
                    <a:cs typeface="+mn-cs"/>
                  </a:defRPr>
                </a:pPr>
                <a:endParaRPr lang="en-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Per capita'!$B$3:$B$7</c:f>
              <c:strCache>
                <c:ptCount val="5"/>
                <c:pt idx="0">
                  <c:v>Top 20% </c:v>
                </c:pt>
                <c:pt idx="1">
                  <c:v>20% - 40%</c:v>
                </c:pt>
                <c:pt idx="2">
                  <c:v>40 - 60%</c:v>
                </c:pt>
                <c:pt idx="3">
                  <c:v>60-80% </c:v>
                </c:pt>
                <c:pt idx="4">
                  <c:v>Lowest 20%</c:v>
                </c:pt>
              </c:strCache>
            </c:strRef>
          </c:cat>
          <c:val>
            <c:numRef>
              <c:f>' Per capita'!$E$3:$E$7</c:f>
              <c:numCache>
                <c:formatCode>General</c:formatCode>
                <c:ptCount val="5"/>
                <c:pt idx="0">
                  <c:v>107224.1</c:v>
                </c:pt>
                <c:pt idx="1">
                  <c:v>61724.1</c:v>
                </c:pt>
                <c:pt idx="2">
                  <c:v>44282.9</c:v>
                </c:pt>
                <c:pt idx="3">
                  <c:v>31179.599999999999</c:v>
                </c:pt>
                <c:pt idx="4">
                  <c:v>16970.7</c:v>
                </c:pt>
              </c:numCache>
            </c:numRef>
          </c:val>
          <c:extLst>
            <c:ext xmlns:c16="http://schemas.microsoft.com/office/drawing/2014/chart" uri="{C3380CC4-5D6E-409C-BE32-E72D297353CC}">
              <c16:uniqueId val="{00000001-03C6-459E-9033-24321AED307D}"/>
            </c:ext>
          </c:extLst>
        </c:ser>
        <c:ser>
          <c:idx val="4"/>
          <c:order val="4"/>
          <c:tx>
            <c:strRef>
              <c:f>' Per capita'!$G$2</c:f>
              <c:strCache>
                <c:ptCount val="1"/>
                <c:pt idx="0">
                  <c:v>VILLAGE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accent3"/>
                    </a:solidFill>
                    <a:latin typeface="+mn-lt"/>
                    <a:ea typeface="+mn-ea"/>
                    <a:cs typeface="+mn-cs"/>
                  </a:defRPr>
                </a:pPr>
                <a:endParaRPr lang="en-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Per capita'!$B$3:$B$7</c:f>
              <c:strCache>
                <c:ptCount val="5"/>
                <c:pt idx="0">
                  <c:v>Top 20% </c:v>
                </c:pt>
                <c:pt idx="1">
                  <c:v>20% - 40%</c:v>
                </c:pt>
                <c:pt idx="2">
                  <c:v>40 - 60%</c:v>
                </c:pt>
                <c:pt idx="3">
                  <c:v>60-80% </c:v>
                </c:pt>
                <c:pt idx="4">
                  <c:v>Lowest 20%</c:v>
                </c:pt>
              </c:strCache>
            </c:strRef>
          </c:cat>
          <c:val>
            <c:numRef>
              <c:f>' Per capita'!$G$3:$G$7</c:f>
              <c:numCache>
                <c:formatCode>General</c:formatCode>
                <c:ptCount val="5"/>
                <c:pt idx="0">
                  <c:v>46075.4</c:v>
                </c:pt>
                <c:pt idx="1">
                  <c:v>24646.2</c:v>
                </c:pt>
                <c:pt idx="2">
                  <c:v>17450.599999999999</c:v>
                </c:pt>
                <c:pt idx="3">
                  <c:v>11965.3</c:v>
                </c:pt>
                <c:pt idx="4">
                  <c:v>5024.6000000000004</c:v>
                </c:pt>
              </c:numCache>
            </c:numRef>
          </c:val>
          <c:extLst>
            <c:ext xmlns:c16="http://schemas.microsoft.com/office/drawing/2014/chart" uri="{C3380CC4-5D6E-409C-BE32-E72D297353CC}">
              <c16:uniqueId val="{00000002-03C6-459E-9033-24321AED307D}"/>
            </c:ext>
          </c:extLst>
        </c:ser>
        <c:dLbls>
          <c:dLblPos val="outEnd"/>
          <c:showLegendKey val="0"/>
          <c:showVal val="1"/>
          <c:showCatName val="0"/>
          <c:showSerName val="0"/>
          <c:showPercent val="0"/>
          <c:showBubbleSize val="0"/>
        </c:dLbls>
        <c:gapWidth val="219"/>
        <c:overlap val="-27"/>
        <c:axId val="836517752"/>
        <c:axId val="836516112"/>
        <c:extLst>
          <c:ext xmlns:c15="http://schemas.microsoft.com/office/drawing/2012/chart" uri="{02D57815-91ED-43cb-92C2-25804820EDAC}">
            <c15:filteredBarSeries>
              <c15:ser>
                <c:idx val="1"/>
                <c:order val="1"/>
                <c:tx>
                  <c:strRef>
                    <c:extLst>
                      <c:ext uri="{02D57815-91ED-43cb-92C2-25804820EDAC}">
                        <c15:formulaRef>
                          <c15:sqref>' Per capita'!$D$2</c15:sqref>
                        </c15:formulaRef>
                      </c:ext>
                    </c:extLst>
                    <c:strCache>
                      <c:ptCount val="1"/>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FR"/>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 Per capita'!$B$3:$B$7</c15:sqref>
                        </c15:formulaRef>
                      </c:ext>
                    </c:extLst>
                    <c:strCache>
                      <c:ptCount val="5"/>
                      <c:pt idx="0">
                        <c:v>Top 20% </c:v>
                      </c:pt>
                      <c:pt idx="1">
                        <c:v>20% - 40%</c:v>
                      </c:pt>
                      <c:pt idx="2">
                        <c:v>40 - 60%</c:v>
                      </c:pt>
                      <c:pt idx="3">
                        <c:v>60-80% </c:v>
                      </c:pt>
                      <c:pt idx="4">
                        <c:v>Lowest 20%</c:v>
                      </c:pt>
                    </c:strCache>
                  </c:strRef>
                </c:cat>
                <c:val>
                  <c:numRef>
                    <c:extLst>
                      <c:ext uri="{02D57815-91ED-43cb-92C2-25804820EDAC}">
                        <c15:formulaRef>
                          <c15:sqref>' Per capita'!$D$3:$D$7</c15:sqref>
                        </c15:formulaRef>
                      </c:ext>
                    </c:extLst>
                    <c:numCache>
                      <c:formatCode>General</c:formatCode>
                      <c:ptCount val="5"/>
                    </c:numCache>
                  </c:numRef>
                </c:val>
                <c:extLst>
                  <c:ext xmlns:c16="http://schemas.microsoft.com/office/drawing/2014/chart" uri="{C3380CC4-5D6E-409C-BE32-E72D297353CC}">
                    <c16:uniqueId val="{00000003-03C6-459E-9033-24321AED307D}"/>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 Per capita'!$F$2</c15:sqref>
                        </c15:formulaRef>
                      </c:ext>
                    </c:extLst>
                    <c:strCache>
                      <c:ptCount val="1"/>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FR"/>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 Per capita'!$B$3:$B$7</c15:sqref>
                        </c15:formulaRef>
                      </c:ext>
                    </c:extLst>
                    <c:strCache>
                      <c:ptCount val="5"/>
                      <c:pt idx="0">
                        <c:v>Top 20% </c:v>
                      </c:pt>
                      <c:pt idx="1">
                        <c:v>20% - 40%</c:v>
                      </c:pt>
                      <c:pt idx="2">
                        <c:v>40 - 60%</c:v>
                      </c:pt>
                      <c:pt idx="3">
                        <c:v>60-80% </c:v>
                      </c:pt>
                      <c:pt idx="4">
                        <c:v>Lowest 20%</c:v>
                      </c:pt>
                    </c:strCache>
                  </c:strRef>
                </c:cat>
                <c:val>
                  <c:numRef>
                    <c:extLst xmlns:c15="http://schemas.microsoft.com/office/drawing/2012/chart">
                      <c:ext xmlns:c15="http://schemas.microsoft.com/office/drawing/2012/chart" uri="{02D57815-91ED-43cb-92C2-25804820EDAC}">
                        <c15:formulaRef>
                          <c15:sqref>' Per capita'!$F$3:$F$7</c15:sqref>
                        </c15:formulaRef>
                      </c:ext>
                    </c:extLst>
                    <c:numCache>
                      <c:formatCode>General</c:formatCode>
                      <c:ptCount val="5"/>
                    </c:numCache>
                  </c:numRef>
                </c:val>
                <c:extLst xmlns:c15="http://schemas.microsoft.com/office/drawing/2012/chart">
                  <c:ext xmlns:c16="http://schemas.microsoft.com/office/drawing/2014/chart" uri="{C3380CC4-5D6E-409C-BE32-E72D297353CC}">
                    <c16:uniqueId val="{00000004-03C6-459E-9033-24321AED307D}"/>
                  </c:ext>
                </c:extLst>
              </c15:ser>
            </c15:filteredBarSeries>
          </c:ext>
        </c:extLst>
      </c:barChart>
      <c:catAx>
        <c:axId val="836517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n-FR"/>
          </a:p>
        </c:txPr>
        <c:crossAx val="836516112"/>
        <c:crosses val="autoZero"/>
        <c:auto val="1"/>
        <c:lblAlgn val="ctr"/>
        <c:lblOffset val="100"/>
        <c:noMultiLvlLbl val="0"/>
      </c:catAx>
      <c:valAx>
        <c:axId val="836516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accent1"/>
                </a:solidFill>
                <a:latin typeface="+mn-lt"/>
                <a:ea typeface="+mn-ea"/>
                <a:cs typeface="+mn-cs"/>
              </a:defRPr>
            </a:pPr>
            <a:endParaRPr lang="en-FR"/>
          </a:p>
        </c:txPr>
        <c:crossAx val="836517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n-FR"/>
        </a:p>
      </c:txPr>
    </c:legend>
    <c:plotVisOnly val="1"/>
    <c:dispBlanksAs val="gap"/>
    <c:showDLblsOverMax val="0"/>
  </c:chart>
  <c:spPr>
    <a:noFill/>
    <a:ln>
      <a:noFill/>
    </a:ln>
    <a:effectLst/>
  </c:spPr>
  <c:txPr>
    <a:bodyPr/>
    <a:lstStyle/>
    <a:p>
      <a:pPr>
        <a:defRPr/>
      </a:pPr>
      <a:endParaRPr lang="en-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clustered"/>
        <c:varyColors val="0"/>
        <c:ser>
          <c:idx val="0"/>
          <c:order val="0"/>
          <c:tx>
            <c:strRef>
              <c:f>Sheet1!$B$1</c:f>
              <c:strCache>
                <c:ptCount val="1"/>
                <c:pt idx="0">
                  <c:v>2022</c:v>
                </c:pt>
              </c:strCache>
            </c:strRef>
          </c:tx>
          <c:spPr>
            <a:solidFill>
              <a:schemeClr val="accent1"/>
            </a:solidFill>
            <a:ln>
              <a:noFill/>
            </a:ln>
            <a:effectLst/>
          </c:spPr>
          <c:invertIfNegative val="0"/>
          <c:dLbls>
            <c:dLbl>
              <c:idx val="0"/>
              <c:numFmt formatCode="#,##0" sourceLinked="0"/>
              <c:spPr>
                <a:noFill/>
                <a:ln>
                  <a:noFill/>
                </a:ln>
                <a:effectLst/>
              </c:spPr>
              <c:txPr>
                <a:bodyPr rot="0" spcFirstLastPara="1" vertOverflow="ellipsis" vert="horz" wrap="square" anchor="ctr" anchorCtr="1"/>
                <a:lstStyle/>
                <a:p>
                  <a:pPr>
                    <a:defRPr sz="1000" b="1" i="0" u="none" strike="noStrike" kern="1200" baseline="0" smtId="4294967295">
                      <a:solidFill>
                        <a:schemeClr val="accent2"/>
                      </a:solidFill>
                      <a:latin typeface="Open Sans"/>
                      <a:ea typeface="+mn-ea"/>
                      <a:cs typeface="+mn-c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2BFE-4A84-9248-15BB8D4D8602}"/>
                </c:ext>
              </c:extLst>
            </c:dLbl>
            <c:dLbl>
              <c:idx val="1"/>
              <c:numFmt formatCode="#,##0" sourceLinked="0"/>
              <c:spPr>
                <a:noFill/>
                <a:ln>
                  <a:noFill/>
                </a:ln>
                <a:effectLst/>
              </c:spPr>
              <c:txPr>
                <a:bodyPr rot="0" spcFirstLastPara="1" vertOverflow="ellipsis" vert="horz" wrap="square" anchor="ctr" anchorCtr="1"/>
                <a:lstStyle/>
                <a:p>
                  <a:pPr>
                    <a:defRPr sz="1000" b="1" i="0" u="none" strike="noStrike" kern="1200" baseline="0" smtId="4294967295">
                      <a:solidFill>
                        <a:schemeClr val="accent2"/>
                      </a:solidFill>
                      <a:latin typeface="Open Sans"/>
                      <a:ea typeface="+mn-ea"/>
                      <a:cs typeface="+mn-c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2BFE-4A84-9248-15BB8D4D8602}"/>
                </c:ext>
              </c:extLst>
            </c:dLbl>
            <c:dLbl>
              <c:idx val="2"/>
              <c:numFmt formatCode="#,##0" sourceLinked="0"/>
              <c:spPr>
                <a:noFill/>
                <a:ln>
                  <a:noFill/>
                </a:ln>
                <a:effectLst/>
              </c:spPr>
              <c:txPr>
                <a:bodyPr rot="0" spcFirstLastPara="1" vertOverflow="ellipsis" vert="horz" wrap="square" anchor="ctr" anchorCtr="1"/>
                <a:lstStyle/>
                <a:p>
                  <a:pPr>
                    <a:defRPr sz="1000" b="1" i="0" u="none" strike="noStrike" kern="1200" baseline="0" smtId="4294967295">
                      <a:solidFill>
                        <a:schemeClr val="accent2"/>
                      </a:solidFill>
                      <a:latin typeface="Open Sans"/>
                      <a:ea typeface="+mn-ea"/>
                      <a:cs typeface="+mn-c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2BFE-4A84-9248-15BB8D4D8602}"/>
                </c:ext>
              </c:extLst>
            </c:dLbl>
            <c:dLbl>
              <c:idx val="3"/>
              <c:numFmt formatCode="#,##0" sourceLinked="0"/>
              <c:spPr>
                <a:noFill/>
                <a:ln>
                  <a:noFill/>
                </a:ln>
                <a:effectLst/>
              </c:spPr>
              <c:txPr>
                <a:bodyPr rot="0" spcFirstLastPara="1" vertOverflow="ellipsis" vert="horz" wrap="square" anchor="ctr" anchorCtr="1"/>
                <a:lstStyle/>
                <a:p>
                  <a:pPr>
                    <a:defRPr sz="1000" b="1" i="0" u="none" strike="noStrike" kern="1200" baseline="0" smtId="4294967295">
                      <a:solidFill>
                        <a:schemeClr val="accent2"/>
                      </a:solidFill>
                      <a:latin typeface="Open Sans"/>
                      <a:ea typeface="+mn-ea"/>
                      <a:cs typeface="+mn-c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2BFE-4A84-9248-15BB8D4D8602}"/>
                </c:ext>
              </c:extLst>
            </c:dLbl>
            <c:dLbl>
              <c:idx val="4"/>
              <c:numFmt formatCode="#,##0" sourceLinked="0"/>
              <c:spPr>
                <a:noFill/>
                <a:ln>
                  <a:noFill/>
                </a:ln>
                <a:effectLst/>
              </c:spPr>
              <c:txPr>
                <a:bodyPr rot="0" spcFirstLastPara="1" vertOverflow="ellipsis" vert="horz" wrap="square" anchor="ctr" anchorCtr="1"/>
                <a:lstStyle/>
                <a:p>
                  <a:pPr>
                    <a:defRPr sz="1000" b="1" i="0" u="none" strike="noStrike" kern="1200" baseline="0" smtId="4294967295">
                      <a:solidFill>
                        <a:schemeClr val="accent2"/>
                      </a:solidFill>
                      <a:latin typeface="Open Sans"/>
                      <a:ea typeface="+mn-ea"/>
                      <a:cs typeface="+mn-c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2BFE-4A84-9248-15BB8D4D8602}"/>
                </c:ext>
              </c:extLst>
            </c:dLbl>
            <c:dLbl>
              <c:idx val="5"/>
              <c:numFmt formatCode="#,##0" sourceLinked="0"/>
              <c:spPr>
                <a:noFill/>
                <a:ln>
                  <a:noFill/>
                </a:ln>
                <a:effectLst/>
              </c:spPr>
              <c:txPr>
                <a:bodyPr rot="0" spcFirstLastPara="1" vertOverflow="ellipsis" vert="horz" wrap="square" anchor="ctr" anchorCtr="1"/>
                <a:lstStyle/>
                <a:p>
                  <a:pPr>
                    <a:defRPr sz="1000" b="1" i="0" u="none" strike="noStrike" kern="1200" baseline="0" smtId="4294967295">
                      <a:solidFill>
                        <a:schemeClr val="accent2"/>
                      </a:solidFill>
                      <a:latin typeface="Open Sans"/>
                      <a:ea typeface="+mn-ea"/>
                      <a:cs typeface="+mn-c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2BFE-4A84-9248-15BB8D4D8602}"/>
                </c:ext>
              </c:extLst>
            </c:dLbl>
            <c:spPr>
              <a:noFill/>
              <a:ln>
                <a:noFill/>
              </a:ln>
              <a:effectLst/>
            </c:spPr>
            <c:txPr>
              <a:bodyPr rot="0" spcFirstLastPara="1" vertOverflow="ellipsis" vert="horz" wrap="square" anchor="ctr" anchorCtr="1"/>
              <a:lstStyle/>
              <a:p>
                <a:pPr>
                  <a:defRPr sz="1000" b="1" i="0" u="none" strike="noStrike" kern="1200" baseline="0" smtId="4294967295">
                    <a:solidFill>
                      <a:schemeClr val="accent2"/>
                    </a:solidFill>
                    <a:latin typeface="Open Sans"/>
                    <a:ea typeface="+mn-ea"/>
                    <a:cs typeface="+mn-cs"/>
                  </a:defRPr>
                </a:pPr>
                <a:endParaRPr lang="en-FR"/>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strRef>
              <c:f>Sheet1!$A$2:$A$7</c:f>
              <c:strCache>
                <c:ptCount val="6"/>
                <c:pt idx="0">
                  <c:v>1-5 million U.S. dollars</c:v>
                </c:pt>
                <c:pt idx="1">
                  <c:v>5-10 million U.S. dollars</c:v>
                </c:pt>
                <c:pt idx="2">
                  <c:v>10-50 million U.S. dollars</c:v>
                </c:pt>
                <c:pt idx="3">
                  <c:v>50-100 million U.S. dollars</c:v>
                </c:pt>
                <c:pt idx="4">
                  <c:v>100-500 million U.S. dollars</c:v>
                </c:pt>
                <c:pt idx="5">
                  <c:v>above 500 million U.S. dollars</c:v>
                </c:pt>
              </c:strCache>
            </c:strRef>
          </c:cat>
          <c:val>
            <c:numRef>
              <c:f>Sheet1!$B$2:$B$7</c:f>
              <c:numCache>
                <c:formatCode>General</c:formatCode>
                <c:ptCount val="6"/>
                <c:pt idx="0">
                  <c:v>5547086</c:v>
                </c:pt>
                <c:pt idx="1">
                  <c:v>424000</c:v>
                </c:pt>
                <c:pt idx="2">
                  <c:v>226883</c:v>
                </c:pt>
                <c:pt idx="3">
                  <c:v>20257</c:v>
                </c:pt>
                <c:pt idx="4">
                  <c:v>11384</c:v>
                </c:pt>
                <c:pt idx="5">
                  <c:v>1268</c:v>
                </c:pt>
              </c:numCache>
            </c:numRef>
          </c:val>
          <c:extLst>
            <c:ext xmlns:c16="http://schemas.microsoft.com/office/drawing/2014/chart" uri="{C3380CC4-5D6E-409C-BE32-E72D297353CC}">
              <c16:uniqueId val="{00000006-2BFE-4A84-9248-15BB8D4D8602}"/>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noFill/>
          <a:ln w="9525" cap="flat" cmpd="sng" algn="ctr">
            <a:solidFill>
              <a:srgbClr val="2F2F2F"/>
            </a:solidFill>
            <a:prstDash val="solid"/>
            <a:round/>
          </a:ln>
          <a:effectLst/>
        </c:spPr>
        <c:txPr>
          <a:bodyPr rot="-60000000" spcFirstLastPara="1" vertOverflow="ellipsis" vert="horz" wrap="square" anchor="ctr" anchorCtr="1"/>
          <a:lstStyle/>
          <a:p>
            <a:pPr>
              <a:defRPr sz="1200" b="0" i="0" u="none" strike="noStrike" kern="1200" baseline="0" smtId="4294967295">
                <a:solidFill>
                  <a:srgbClr val="0F2741"/>
                </a:solidFill>
                <a:latin typeface="Open Sans"/>
                <a:ea typeface="+mn-ea"/>
                <a:cs typeface="+mn-cs"/>
              </a:defRPr>
            </a:pPr>
            <a:endParaRPr lang="en-FR"/>
          </a:p>
        </c:txPr>
        <c:crossAx val="66437120"/>
        <c:crosses val="autoZero"/>
        <c:auto val="0"/>
        <c:lblAlgn val="ctr"/>
        <c:lblOffset val="100"/>
        <c:noMultiLvlLbl val="0"/>
      </c:catAx>
      <c:valAx>
        <c:axId val="66437120"/>
        <c:scaling>
          <c:orientation val="minMax"/>
          <c:min val="0"/>
        </c:scaling>
        <c:delete val="0"/>
        <c:axPos val="t"/>
        <c:majorGridlines>
          <c:spPr>
            <a:ln w="9525" cap="flat" cmpd="sng" algn="ctr">
              <a:solidFill>
                <a:srgbClr val="2F2F2F"/>
              </a:solidFill>
              <a:prstDash val="dot"/>
              <a:round/>
            </a:ln>
            <a:effectLst/>
          </c:spPr>
        </c:majorGridlines>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100" b="0" i="0" u="none" strike="noStrike" kern="1200" baseline="0" smtId="4294967295">
                <a:solidFill>
                  <a:srgbClr val="0F2741"/>
                </a:solidFill>
                <a:latin typeface="Open Sans"/>
                <a:ea typeface="+mn-ea"/>
                <a:cs typeface="+mn-cs"/>
              </a:defRPr>
            </a:pPr>
            <a:endParaRPr lang="en-FR"/>
          </a:p>
        </c:txPr>
        <c:crossAx val="67451136"/>
        <c:crosses val="autoZero"/>
        <c:crossBetween val="between"/>
      </c:valAx>
      <c:spPr>
        <a:noFill/>
        <a:ln>
          <a:noFill/>
        </a:ln>
        <a:effectLst/>
      </c:spPr>
    </c:plotArea>
    <c:plotVisOnly val="1"/>
    <c:dispBlanksAs val="gap"/>
    <c:showDLblsOverMax val="1"/>
  </c:chart>
  <c:spPr>
    <a:noFill/>
    <a:ln w="6350" cap="flat" cmpd="sng" algn="ctr">
      <a:noFill/>
      <a:prstDash val="solid"/>
      <a:miter lim="800000"/>
    </a:ln>
    <a:effectLst/>
  </c:spPr>
  <c:txPr>
    <a:bodyPr/>
    <a:lstStyle/>
    <a:p>
      <a:pPr>
        <a:defRPr sz="1800" smtId="4294967295"/>
      </a:pPr>
      <a:endParaRPr lang="en-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sz="1600" b="1" baseline="0" dirty="0" err="1">
                <a:solidFill>
                  <a:schemeClr val="accent1"/>
                </a:solidFill>
                <a:latin typeface="Century Gothic" panose="020B0502020202020204" pitchFamily="34" charset="0"/>
              </a:rPr>
              <a:t>Income</a:t>
            </a:r>
            <a:r>
              <a:rPr lang="fr-FR" sz="1600" b="1" baseline="0" dirty="0">
                <a:solidFill>
                  <a:schemeClr val="accent1"/>
                </a:solidFill>
                <a:latin typeface="Century Gothic" panose="020B0502020202020204" pitchFamily="34" charset="0"/>
              </a:rPr>
              <a:t> </a:t>
            </a:r>
            <a:r>
              <a:rPr lang="fr-FR" sz="1600" b="1" baseline="0" dirty="0" err="1">
                <a:solidFill>
                  <a:schemeClr val="accent1"/>
                </a:solidFill>
                <a:latin typeface="Century Gothic" panose="020B0502020202020204" pitchFamily="34" charset="0"/>
              </a:rPr>
              <a:t>Level</a:t>
            </a:r>
            <a:r>
              <a:rPr lang="fr-FR" sz="1600" b="1" baseline="0" dirty="0">
                <a:solidFill>
                  <a:schemeClr val="accent1"/>
                </a:solidFill>
                <a:latin typeface="Century Gothic" panose="020B0502020202020204" pitchFamily="34" charset="0"/>
              </a:rPr>
              <a:t> breakdown of </a:t>
            </a:r>
            <a:r>
              <a:rPr lang="fr-FR" sz="1600" b="1" baseline="0" dirty="0" err="1">
                <a:solidFill>
                  <a:schemeClr val="accent1"/>
                </a:solidFill>
                <a:latin typeface="Century Gothic" panose="020B0502020202020204" pitchFamily="34" charset="0"/>
              </a:rPr>
              <a:t>Buyers</a:t>
            </a:r>
            <a:r>
              <a:rPr lang="fr-FR" sz="1600" b="1" baseline="0" dirty="0">
                <a:solidFill>
                  <a:schemeClr val="accent1"/>
                </a:solidFill>
                <a:latin typeface="Century Gothic" panose="020B0502020202020204" pitchFamily="34" charset="0"/>
              </a:rPr>
              <a:t> </a:t>
            </a:r>
            <a:endParaRPr lang="en-US" sz="1600" b="1" dirty="0">
              <a:solidFill>
                <a:schemeClr val="accent1"/>
              </a:solidFill>
              <a:latin typeface="Century Gothic" panose="020B0502020202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FR"/>
        </a:p>
      </c:tx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accent2"/>
                    </a:solidFill>
                    <a:latin typeface="+mn-lt"/>
                    <a:ea typeface="+mn-ea"/>
                    <a:cs typeface="+mn-cs"/>
                  </a:defRPr>
                </a:pPr>
                <a:endParaRPr lang="en-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Sheet1!$AD$91:$AD$95</c:f>
              <c:strCache>
                <c:ptCount val="5"/>
                <c:pt idx="0">
                  <c:v>Below 10k</c:v>
                </c:pt>
                <c:pt idx="1">
                  <c:v>10k - 100k</c:v>
                </c:pt>
                <c:pt idx="2">
                  <c:v>100 - 300k </c:v>
                </c:pt>
                <c:pt idx="3">
                  <c:v>300 - 500k</c:v>
                </c:pt>
                <c:pt idx="4">
                  <c:v>Above 500k </c:v>
                </c:pt>
              </c:strCache>
            </c:strRef>
          </c:cat>
          <c:val>
            <c:numRef>
              <c:f>Sheet1!$AE$91:$AE$95</c:f>
              <c:numCache>
                <c:formatCode>General</c:formatCode>
                <c:ptCount val="5"/>
                <c:pt idx="0">
                  <c:v>1</c:v>
                </c:pt>
                <c:pt idx="1">
                  <c:v>7</c:v>
                </c:pt>
                <c:pt idx="2">
                  <c:v>13</c:v>
                </c:pt>
                <c:pt idx="3">
                  <c:v>3</c:v>
                </c:pt>
                <c:pt idx="4">
                  <c:v>3</c:v>
                </c:pt>
              </c:numCache>
            </c:numRef>
          </c:val>
          <c:extLst>
            <c:ext xmlns:c16="http://schemas.microsoft.com/office/drawing/2014/chart" uri="{C3380CC4-5D6E-409C-BE32-E72D297353CC}">
              <c16:uniqueId val="{00000000-702C-4A0C-9F44-C5172B78E6EC}"/>
            </c:ext>
          </c:extLst>
        </c:ser>
        <c:dLbls>
          <c:dLblPos val="outEnd"/>
          <c:showLegendKey val="0"/>
          <c:showVal val="1"/>
          <c:showCatName val="0"/>
          <c:showSerName val="0"/>
          <c:showPercent val="0"/>
          <c:showBubbleSize val="0"/>
        </c:dLbls>
        <c:gapWidth val="182"/>
        <c:axId val="608126776"/>
        <c:axId val="945243912"/>
      </c:barChart>
      <c:catAx>
        <c:axId val="6081267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accent1"/>
                </a:solidFill>
                <a:latin typeface="+mn-lt"/>
                <a:ea typeface="+mn-ea"/>
                <a:cs typeface="+mn-cs"/>
              </a:defRPr>
            </a:pPr>
            <a:endParaRPr lang="en-FR"/>
          </a:p>
        </c:txPr>
        <c:crossAx val="945243912"/>
        <c:crosses val="autoZero"/>
        <c:auto val="1"/>
        <c:lblAlgn val="ctr"/>
        <c:lblOffset val="100"/>
        <c:noMultiLvlLbl val="0"/>
      </c:catAx>
      <c:valAx>
        <c:axId val="9452439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FR"/>
          </a:p>
        </c:txPr>
        <c:crossAx val="608126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F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CAE-4C5A-875E-7CADBA49C96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CAE-4C5A-875E-7CADBA49C96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CAE-4C5A-875E-7CADBA49C96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CAE-4C5A-875E-7CADBA49C96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CAE-4C5A-875E-7CADBA49C96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CAE-4C5A-875E-7CADBA49C964}"/>
              </c:ext>
            </c:extLst>
          </c:dPt>
          <c:dLbls>
            <c:dLbl>
              <c:idx val="0"/>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ACAE-4C5A-875E-7CADBA49C964}"/>
                </c:ext>
              </c:extLst>
            </c:dLbl>
            <c:dLbl>
              <c:idx val="1"/>
              <c:layout>
                <c:manualLayout>
                  <c:x val="-0.12700012020938298"/>
                  <c:y val="7.8897270085827559E-2"/>
                </c:manualLayout>
              </c:layout>
              <c:tx>
                <c:rich>
                  <a:bodyPr/>
                  <a:lstStyle/>
                  <a:p>
                    <a:fld id="{B08BA838-BCA9-4060-B2DD-2E70C8ADAE80}" type="VALUE">
                      <a:rPr lang="en-US" sz="1050" b="1" dirty="0">
                        <a:solidFill>
                          <a:schemeClr val="bg1"/>
                        </a:solidFill>
                        <a:latin typeface="Century Gothic" panose="020B0502020202020204" pitchFamily="34" charset="0"/>
                      </a:rPr>
                      <a:pPr/>
                      <a:t>[VALUE]</a:t>
                    </a:fld>
                    <a:r>
                      <a:rPr lang="en-US" sz="1050" b="1" baseline="0" dirty="0">
                        <a:solidFill>
                          <a:schemeClr val="bg1"/>
                        </a:solidFill>
                        <a:latin typeface="Century Gothic" panose="020B0502020202020204" pitchFamily="34" charset="0"/>
                      </a:rPr>
                      <a:t>, </a:t>
                    </a:r>
                    <a:fld id="{29C6051A-A4F8-4287-96AC-94051B4089C4}" type="PERCENTAGE">
                      <a:rPr lang="en-US" sz="1050" b="1" baseline="0" dirty="0">
                        <a:solidFill>
                          <a:schemeClr val="bg1"/>
                        </a:solidFill>
                        <a:latin typeface="Century Gothic" panose="020B0502020202020204" pitchFamily="34" charset="0"/>
                      </a:rPr>
                      <a:pPr/>
                      <a:t>[PERCENTAGE]</a:t>
                    </a:fld>
                    <a:endParaRPr lang="en-US" sz="1050" b="1" baseline="0" dirty="0">
                      <a:solidFill>
                        <a:schemeClr val="bg1"/>
                      </a:solidFill>
                      <a:latin typeface="Century Gothic" panose="020B0502020202020204" pitchFamily="34" charset="0"/>
                    </a:endParaRP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CAE-4C5A-875E-7CADBA49C964}"/>
                </c:ext>
              </c:extLst>
            </c:dLbl>
            <c:dLbl>
              <c:idx val="2"/>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ACAE-4C5A-875E-7CADBA49C964}"/>
                </c:ext>
              </c:extLst>
            </c:dLbl>
            <c:dLbl>
              <c:idx val="3"/>
              <c:layout>
                <c:manualLayout>
                  <c:x val="0.10710815734147283"/>
                  <c:y val="3.9010391927680702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ACAE-4C5A-875E-7CADBA49C96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Century Gothic" panose="020B0502020202020204" pitchFamily="34" charset="0"/>
                    <a:ea typeface="+mn-ea"/>
                    <a:cs typeface="+mn-cs"/>
                  </a:defRPr>
                </a:pPr>
                <a:endParaRPr lang="en-FR"/>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Sheet1!$G$91:$G$96</c:f>
              <c:strCache>
                <c:ptCount val="6"/>
                <c:pt idx="0">
                  <c:v>18 - 25</c:v>
                </c:pt>
                <c:pt idx="1">
                  <c:v>26 - 30</c:v>
                </c:pt>
                <c:pt idx="2">
                  <c:v>31 - 40</c:v>
                </c:pt>
                <c:pt idx="3">
                  <c:v>41 - 50</c:v>
                </c:pt>
                <c:pt idx="4">
                  <c:v>51 - 60</c:v>
                </c:pt>
                <c:pt idx="5">
                  <c:v>Above 60</c:v>
                </c:pt>
              </c:strCache>
            </c:strRef>
          </c:cat>
          <c:val>
            <c:numRef>
              <c:f>Sheet1!$H$91:$H$96</c:f>
              <c:numCache>
                <c:formatCode>General</c:formatCode>
                <c:ptCount val="6"/>
                <c:pt idx="0">
                  <c:v>2</c:v>
                </c:pt>
                <c:pt idx="1">
                  <c:v>6</c:v>
                </c:pt>
                <c:pt idx="2">
                  <c:v>13</c:v>
                </c:pt>
                <c:pt idx="3">
                  <c:v>1</c:v>
                </c:pt>
                <c:pt idx="4">
                  <c:v>2</c:v>
                </c:pt>
                <c:pt idx="5">
                  <c:v>3</c:v>
                </c:pt>
              </c:numCache>
            </c:numRef>
          </c:val>
          <c:extLst>
            <c:ext xmlns:c16="http://schemas.microsoft.com/office/drawing/2014/chart" uri="{C3380CC4-5D6E-409C-BE32-E72D297353CC}">
              <c16:uniqueId val="{0000000C-ACAE-4C5A-875E-7CADBA49C964}"/>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8144285639110119"/>
          <c:y val="0.84995856851430052"/>
          <c:w val="0.62492608399609151"/>
          <c:h val="5.8805460285846288E-2"/>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accent1"/>
              </a:solidFill>
              <a:latin typeface="+mn-lt"/>
              <a:ea typeface="+mn-ea"/>
              <a:cs typeface="+mn-cs"/>
            </a:defRPr>
          </a:pPr>
          <a:endParaRPr lang="en-FR"/>
        </a:p>
      </c:txPr>
    </c:legend>
    <c:plotVisOnly val="1"/>
    <c:dispBlanksAs val="gap"/>
    <c:showDLblsOverMax val="0"/>
  </c:chart>
  <c:spPr>
    <a:noFill/>
    <a:ln>
      <a:noFill/>
    </a:ln>
    <a:effectLst/>
  </c:spPr>
  <c:txPr>
    <a:bodyPr/>
    <a:lstStyle/>
    <a:p>
      <a:pPr>
        <a:defRPr/>
      </a:pPr>
      <a:endParaRPr lang="en-F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Owning six million yuan or above</c:v>
                </c:pt>
              </c:strCache>
            </c:strRef>
          </c:tx>
          <c:spPr>
            <a:solidFill>
              <a:srgbClr val="2875DD"/>
            </a:solidFill>
            <a:ln>
              <a:solidFill>
                <a:srgbClr val="2875DD"/>
              </a:solidFill>
            </a:ln>
          </c:spPr>
          <c:invertIfNegative val="0"/>
          <c:dLbls>
            <c:dLbl>
              <c:idx val="0"/>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F269-4E55-B5EC-3D485BE84CB3}"/>
                </c:ext>
              </c:extLst>
            </c:dLbl>
            <c:dLbl>
              <c:idx val="1"/>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F269-4E55-B5EC-3D485BE84CB3}"/>
                </c:ext>
              </c:extLst>
            </c:dLbl>
            <c:dLbl>
              <c:idx val="2"/>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F269-4E55-B5EC-3D485BE84CB3}"/>
                </c:ext>
              </c:extLst>
            </c:dLbl>
            <c:dLbl>
              <c:idx val="3"/>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F269-4E55-B5EC-3D485BE84CB3}"/>
                </c:ext>
              </c:extLst>
            </c:dLbl>
            <c:dLbl>
              <c:idx val="4"/>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F269-4E55-B5EC-3D485BE84CB3}"/>
                </c:ext>
              </c:extLst>
            </c:dLbl>
            <c:dLbl>
              <c:idx val="5"/>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F269-4E55-B5EC-3D485BE84CB3}"/>
                </c:ext>
              </c:extLst>
            </c:dLbl>
            <c:dLbl>
              <c:idx val="6"/>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F269-4E55-B5EC-3D485BE84CB3}"/>
                </c:ext>
              </c:extLst>
            </c:dLbl>
            <c:dLbl>
              <c:idx val="7"/>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F269-4E55-B5EC-3D485BE84CB3}"/>
                </c:ext>
              </c:extLst>
            </c:dLbl>
            <c:spPr>
              <a:noFill/>
              <a:ln>
                <a:noFill/>
              </a:ln>
              <a:effectLst/>
            </c:spPr>
            <c:txPr>
              <a:bodyPr/>
              <a:lstStyle/>
              <a:p>
                <a:pPr>
                  <a:defRPr sz="1100" b="0" smtId="4294967295">
                    <a:solidFill>
                      <a:srgbClr val="0F2741"/>
                    </a:solidFill>
                    <a:latin typeface="Open Sans"/>
                  </a:defRPr>
                </a:pPr>
                <a:endParaRPr lang="en-FR"/>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Sheet1!$A$2:$A$9</c:f>
              <c:numCache>
                <c:formatCode>General</c:formatCode>
                <c:ptCount val="8"/>
                <c:pt idx="0">
                  <c:v>2015</c:v>
                </c:pt>
                <c:pt idx="1">
                  <c:v>2016</c:v>
                </c:pt>
                <c:pt idx="2">
                  <c:v>2017</c:v>
                </c:pt>
                <c:pt idx="3">
                  <c:v>2018</c:v>
                </c:pt>
                <c:pt idx="4">
                  <c:v>2019</c:v>
                </c:pt>
                <c:pt idx="5">
                  <c:v>2020</c:v>
                </c:pt>
                <c:pt idx="6">
                  <c:v>2021</c:v>
                </c:pt>
                <c:pt idx="7">
                  <c:v>2022</c:v>
                </c:pt>
              </c:numCache>
            </c:numRef>
          </c:cat>
          <c:val>
            <c:numRef>
              <c:f>Sheet1!$B$2:$B$9</c:f>
              <c:numCache>
                <c:formatCode>General</c:formatCode>
                <c:ptCount val="8"/>
                <c:pt idx="0">
                  <c:v>3140000</c:v>
                </c:pt>
                <c:pt idx="1">
                  <c:v>3380000</c:v>
                </c:pt>
                <c:pt idx="2">
                  <c:v>3620000</c:v>
                </c:pt>
                <c:pt idx="3">
                  <c:v>3872100</c:v>
                </c:pt>
                <c:pt idx="4">
                  <c:v>3922600</c:v>
                </c:pt>
                <c:pt idx="5">
                  <c:v>3990800</c:v>
                </c:pt>
                <c:pt idx="6">
                  <c:v>4074000</c:v>
                </c:pt>
                <c:pt idx="7">
                  <c:v>4163900</c:v>
                </c:pt>
              </c:numCache>
            </c:numRef>
          </c:val>
          <c:extLst>
            <c:ext xmlns:c16="http://schemas.microsoft.com/office/drawing/2014/chart" uri="{C3380CC4-5D6E-409C-BE32-E72D297353CC}">
              <c16:uniqueId val="{00000008-F269-4E55-B5EC-3D485BE84CB3}"/>
            </c:ext>
          </c:extLst>
        </c:ser>
        <c:ser>
          <c:idx val="1"/>
          <c:order val="1"/>
          <c:tx>
            <c:strRef>
              <c:f>Sheet1!$C$1</c:f>
              <c:strCache>
                <c:ptCount val="1"/>
                <c:pt idx="0">
                  <c:v>Owning ten million yuan or above</c:v>
                </c:pt>
              </c:strCache>
            </c:strRef>
          </c:tx>
          <c:spPr>
            <a:solidFill>
              <a:srgbClr val="0F283E"/>
            </a:solidFill>
            <a:ln>
              <a:solidFill>
                <a:srgbClr val="0F283E"/>
              </a:solidFill>
            </a:ln>
          </c:spPr>
          <c:invertIfNegative val="0"/>
          <c:dLbls>
            <c:dLbl>
              <c:idx val="0"/>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F269-4E55-B5EC-3D485BE84CB3}"/>
                </c:ext>
              </c:extLst>
            </c:dLbl>
            <c:dLbl>
              <c:idx val="1"/>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F269-4E55-B5EC-3D485BE84CB3}"/>
                </c:ext>
              </c:extLst>
            </c:dLbl>
            <c:dLbl>
              <c:idx val="2"/>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F269-4E55-B5EC-3D485BE84CB3}"/>
                </c:ext>
              </c:extLst>
            </c:dLbl>
            <c:dLbl>
              <c:idx val="3"/>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F269-4E55-B5EC-3D485BE84CB3}"/>
                </c:ext>
              </c:extLst>
            </c:dLbl>
            <c:dLbl>
              <c:idx val="4"/>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F269-4E55-B5EC-3D485BE84CB3}"/>
                </c:ext>
              </c:extLst>
            </c:dLbl>
            <c:dLbl>
              <c:idx val="5"/>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F269-4E55-B5EC-3D485BE84CB3}"/>
                </c:ext>
              </c:extLst>
            </c:dLbl>
            <c:dLbl>
              <c:idx val="6"/>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F-F269-4E55-B5EC-3D485BE84CB3}"/>
                </c:ext>
              </c:extLst>
            </c:dLbl>
            <c:dLbl>
              <c:idx val="7"/>
              <c:numFmt formatCode="#,##0" sourceLinked="0"/>
              <c:spPr/>
              <c:txPr>
                <a:bodyPr/>
                <a:lstStyle/>
                <a:p>
                  <a:pPr>
                    <a:defRPr sz="1100" b="0" smtId="4294967295">
                      <a:solidFill>
                        <a:srgbClr val="0F2741"/>
                      </a:solidFill>
                      <a:latin typeface="Open Sans"/>
                    </a:defRPr>
                  </a:pPr>
                  <a:endParaRPr lang="en-FR"/>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0-F269-4E55-B5EC-3D485BE84CB3}"/>
                </c:ext>
              </c:extLst>
            </c:dLbl>
            <c:spPr>
              <a:noFill/>
              <a:ln>
                <a:noFill/>
              </a:ln>
              <a:effectLst/>
            </c:spPr>
            <c:txPr>
              <a:bodyPr/>
              <a:lstStyle/>
              <a:p>
                <a:pPr>
                  <a:defRPr sz="1100" b="0" smtId="4294967295">
                    <a:solidFill>
                      <a:srgbClr val="0F2741"/>
                    </a:solidFill>
                    <a:latin typeface="Open Sans"/>
                  </a:defRPr>
                </a:pPr>
                <a:endParaRPr lang="en-FR"/>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Sheet1!$A$2:$A$9</c:f>
              <c:numCache>
                <c:formatCode>General</c:formatCode>
                <c:ptCount val="8"/>
                <c:pt idx="0">
                  <c:v>2015</c:v>
                </c:pt>
                <c:pt idx="1">
                  <c:v>2016</c:v>
                </c:pt>
                <c:pt idx="2">
                  <c:v>2017</c:v>
                </c:pt>
                <c:pt idx="3">
                  <c:v>2018</c:v>
                </c:pt>
                <c:pt idx="4">
                  <c:v>2019</c:v>
                </c:pt>
                <c:pt idx="5">
                  <c:v>2020</c:v>
                </c:pt>
                <c:pt idx="6">
                  <c:v>2021</c:v>
                </c:pt>
                <c:pt idx="7">
                  <c:v>2022</c:v>
                </c:pt>
              </c:numCache>
            </c:numRef>
          </c:cat>
          <c:val>
            <c:numRef>
              <c:f>Sheet1!$C$2:$C$9</c:f>
              <c:numCache>
                <c:formatCode>General</c:formatCode>
                <c:ptCount val="8"/>
                <c:pt idx="0">
                  <c:v>1210000</c:v>
                </c:pt>
                <c:pt idx="1">
                  <c:v>1340000</c:v>
                </c:pt>
                <c:pt idx="2">
                  <c:v>1469500</c:v>
                </c:pt>
                <c:pt idx="3">
                  <c:v>1605450</c:v>
                </c:pt>
                <c:pt idx="4">
                  <c:v>1576400</c:v>
                </c:pt>
                <c:pt idx="5">
                  <c:v>1613450</c:v>
                </c:pt>
                <c:pt idx="6">
                  <c:v>1663870</c:v>
                </c:pt>
                <c:pt idx="7">
                  <c:v>1707700</c:v>
                </c:pt>
              </c:numCache>
            </c:numRef>
          </c:val>
          <c:extLst>
            <c:ext xmlns:c16="http://schemas.microsoft.com/office/drawing/2014/chart" uri="{C3380CC4-5D6E-409C-BE32-E72D297353CC}">
              <c16:uniqueId val="{00000011-F269-4E55-B5EC-3D485BE84CB3}"/>
            </c:ext>
          </c:extLst>
        </c:ser>
        <c:dLbls>
          <c:showLegendKey val="0"/>
          <c:showVal val="0"/>
          <c:showCatName val="0"/>
          <c:showSerName val="0"/>
          <c:showPercent val="0"/>
          <c:showBubbleSize val="0"/>
        </c:dLbls>
        <c:gapWidth val="80"/>
        <c:overlap val="-30"/>
        <c:axId val="67451136"/>
        <c:axId val="66437120"/>
      </c:bar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FR"/>
          </a:p>
        </c:txPr>
        <c:crossAx val="66437120"/>
        <c:crosses val="autoZero"/>
        <c:auto val="0"/>
        <c:lblAlgn val="ctr"/>
        <c:lblOffset val="100"/>
        <c:noMultiLvlLbl val="0"/>
      </c:catAx>
      <c:valAx>
        <c:axId val="66437120"/>
        <c:scaling>
          <c:orientation val="minMax"/>
          <c:min val="0"/>
        </c:scaling>
        <c:delete val="0"/>
        <c:axPos val="l"/>
        <c:majorGridlines>
          <c:spPr>
            <a:ln w="9525">
              <a:solidFill>
                <a:srgbClr val="2F2F2F"/>
              </a:solidFill>
              <a:prstDash val="dot"/>
            </a:ln>
          </c:spPr>
        </c:majorGridlines>
        <c:title>
          <c:tx>
            <c:rich>
              <a:bodyPr/>
              <a:lstStyle/>
              <a:p>
                <a:pPr>
                  <a:defRPr/>
                </a:pPr>
                <a:r>
                  <a:rPr lang="en-US" sz="1100" b="0">
                    <a:solidFill>
                      <a:srgbClr val="0F2741"/>
                    </a:solidFill>
                    <a:latin typeface="Open Sans"/>
                  </a:rPr>
                  <a:t>Number of millionaires</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FR"/>
          </a:p>
        </c:txPr>
        <c:crossAx val="67451136"/>
        <c:crosses val="autoZero"/>
        <c:crossBetween val="between"/>
      </c:valAx>
    </c:plotArea>
    <c:legend>
      <c:legendPos val="t"/>
      <c:overlay val="0"/>
      <c:txPr>
        <a:bodyPr/>
        <a:lstStyle/>
        <a:p>
          <a:pPr>
            <a:defRPr sz="1100" smtId="4294967295">
              <a:solidFill>
                <a:srgbClr val="0F2741"/>
              </a:solidFill>
              <a:latin typeface="Open Sans"/>
            </a:defRPr>
          </a:pPr>
          <a:endParaRPr lang="en-FR"/>
        </a:p>
      </c:txPr>
    </c:legend>
    <c:plotVisOnly val="1"/>
    <c:dispBlanksAs val="gap"/>
    <c:showDLblsOverMax val="1"/>
  </c:chart>
  <c:txPr>
    <a:bodyPr/>
    <a:lstStyle/>
    <a:p>
      <a:pPr>
        <a:defRPr sz="1800" smtId="4294967295"/>
      </a:pPr>
      <a:endParaRPr lang="en-F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315268700072617E-2"/>
          <c:y val="0.11731014450832218"/>
          <c:w val="0.91000317719680468"/>
          <c:h val="0.78988080172590425"/>
        </c:manualLayout>
      </c:layout>
      <c:lineChart>
        <c:grouping val="standard"/>
        <c:varyColors val="0"/>
        <c:ser>
          <c:idx val="0"/>
          <c:order val="0"/>
          <c:tx>
            <c:strRef>
              <c:f>Sheet1!$B$1</c:f>
              <c:strCache>
                <c:ptCount val="1"/>
                <c:pt idx="0">
                  <c:v>Owning 6 million yuan or more</c:v>
                </c:pt>
              </c:strCache>
            </c:strRef>
          </c:tx>
          <c:spPr>
            <a:ln>
              <a:solidFill>
                <a:srgbClr val="2875DD"/>
              </a:solidFill>
            </a:ln>
          </c:spPr>
          <c:marker>
            <c:symbol val="circle"/>
            <c:size val="5"/>
            <c:spPr>
              <a:solidFill>
                <a:srgbClr val="2875DD"/>
              </a:solidFill>
              <a:ln>
                <a:solidFill>
                  <a:srgbClr val="2875DD"/>
                </a:solidFill>
              </a:ln>
            </c:spPr>
          </c:marker>
          <c:dPt>
            <c:idx val="0"/>
            <c:marker>
              <c:spPr>
                <a:noFill/>
                <a:ln>
                  <a:noFill/>
                </a:ln>
              </c:spPr>
            </c:marker>
            <c:bubble3D val="0"/>
            <c:spPr>
              <a:ln>
                <a:noFill/>
              </a:ln>
            </c:spPr>
            <c:extLst>
              <c:ext xmlns:c16="http://schemas.microsoft.com/office/drawing/2014/chart" uri="{C3380CC4-5D6E-409C-BE32-E72D297353CC}">
                <c16:uniqueId val="{00000001-E9E7-4999-B99D-90A4634DA7B3}"/>
              </c:ext>
            </c:extLst>
          </c:dPt>
          <c:dPt>
            <c:idx val="1"/>
            <c:marker>
              <c:spPr>
                <a:noFill/>
                <a:ln>
                  <a:noFill/>
                </a:ln>
              </c:spPr>
            </c:marker>
            <c:bubble3D val="0"/>
            <c:spPr>
              <a:ln>
                <a:noFill/>
              </a:ln>
            </c:spPr>
            <c:extLst>
              <c:ext xmlns:c16="http://schemas.microsoft.com/office/drawing/2014/chart" uri="{C3380CC4-5D6E-409C-BE32-E72D297353CC}">
                <c16:uniqueId val="{00000003-E9E7-4999-B99D-90A4634DA7B3}"/>
              </c:ext>
            </c:extLst>
          </c:dPt>
          <c:dPt>
            <c:idx val="2"/>
            <c:marker>
              <c:spPr>
                <a:noFill/>
                <a:ln>
                  <a:noFill/>
                </a:ln>
              </c:spPr>
            </c:marker>
            <c:bubble3D val="0"/>
            <c:spPr>
              <a:ln>
                <a:noFill/>
              </a:ln>
            </c:spPr>
            <c:extLst>
              <c:ext xmlns:c16="http://schemas.microsoft.com/office/drawing/2014/chart" uri="{C3380CC4-5D6E-409C-BE32-E72D297353CC}">
                <c16:uniqueId val="{00000005-E9E7-4999-B99D-90A4634DA7B3}"/>
              </c:ext>
            </c:extLst>
          </c:dPt>
          <c:dPt>
            <c:idx val="3"/>
            <c:marker>
              <c:spPr>
                <a:noFill/>
                <a:ln>
                  <a:noFill/>
                </a:ln>
              </c:spPr>
            </c:marker>
            <c:bubble3D val="0"/>
            <c:spPr>
              <a:ln>
                <a:noFill/>
              </a:ln>
            </c:spPr>
            <c:extLst>
              <c:ext xmlns:c16="http://schemas.microsoft.com/office/drawing/2014/chart" uri="{C3380CC4-5D6E-409C-BE32-E72D297353CC}">
                <c16:uniqueId val="{00000007-E9E7-4999-B99D-90A4634DA7B3}"/>
              </c:ext>
            </c:extLst>
          </c:dPt>
          <c:dLbls>
            <c:dLbl>
              <c:idx val="0"/>
              <c:spPr/>
              <c:txPr>
                <a:bodyPr/>
                <a:lstStyle/>
                <a:p>
                  <a:pPr>
                    <a:defRPr smtId="4294967295">
                      <a:noFill/>
                    </a:defRPr>
                  </a:pPr>
                  <a:endParaRPr lang="en-FR"/>
                </a:p>
              </c:txP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1-E9E7-4999-B99D-90A4634DA7B3}"/>
                </c:ext>
              </c:extLst>
            </c:dLbl>
            <c:dLbl>
              <c:idx val="1"/>
              <c:spPr/>
              <c:txPr>
                <a:bodyPr/>
                <a:lstStyle/>
                <a:p>
                  <a:pPr>
                    <a:defRPr smtId="4294967295">
                      <a:noFill/>
                    </a:defRPr>
                  </a:pPr>
                  <a:endParaRPr lang="en-FR"/>
                </a:p>
              </c:txP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3-E9E7-4999-B99D-90A4634DA7B3}"/>
                </c:ext>
              </c:extLst>
            </c:dLbl>
            <c:dLbl>
              <c:idx val="2"/>
              <c:spPr/>
              <c:txPr>
                <a:bodyPr/>
                <a:lstStyle/>
                <a:p>
                  <a:pPr>
                    <a:defRPr smtId="4294967295">
                      <a:noFill/>
                    </a:defRPr>
                  </a:pPr>
                  <a:endParaRPr lang="en-FR"/>
                </a:p>
              </c:txP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5-E9E7-4999-B99D-90A4634DA7B3}"/>
                </c:ext>
              </c:extLst>
            </c:dLbl>
            <c:dLbl>
              <c:idx val="3"/>
              <c:spPr/>
              <c:txPr>
                <a:bodyPr/>
                <a:lstStyle/>
                <a:p>
                  <a:pPr>
                    <a:defRPr smtId="4294967295">
                      <a:noFill/>
                    </a:defRPr>
                  </a:pPr>
                  <a:endParaRPr lang="en-FR"/>
                </a:p>
              </c:txPr>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7-E9E7-4999-B99D-90A4634DA7B3}"/>
                </c:ext>
              </c:extLst>
            </c:dLbl>
            <c:dLbl>
              <c:idx val="4"/>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E9E7-4999-B99D-90A4634DA7B3}"/>
                </c:ext>
              </c:extLst>
            </c:dLbl>
            <c:dLbl>
              <c:idx val="5"/>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E9E7-4999-B99D-90A4634DA7B3}"/>
                </c:ext>
              </c:extLst>
            </c:dLbl>
            <c:dLbl>
              <c:idx val="6"/>
              <c:numFmt formatCode="#,##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E9E7-4999-B99D-90A4634DA7B3}"/>
                </c:ext>
              </c:extLst>
            </c:dLbl>
            <c:dLbl>
              <c:idx val="7"/>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B-E9E7-4999-B99D-90A4634DA7B3}"/>
                </c:ext>
              </c:extLst>
            </c:dLbl>
            <c:dLbl>
              <c:idx val="8"/>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C-E9E7-4999-B99D-90A4634DA7B3}"/>
                </c:ext>
              </c:extLst>
            </c:dLbl>
            <c:dLbl>
              <c:idx val="9"/>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D-E9E7-4999-B99D-90A4634DA7B3}"/>
                </c:ext>
              </c:extLst>
            </c:dLbl>
            <c:dLbl>
              <c:idx val="10"/>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E-E9E7-4999-B99D-90A4634DA7B3}"/>
                </c:ext>
              </c:extLst>
            </c:dLbl>
            <c:spPr>
              <a:noFill/>
              <a:ln>
                <a:noFill/>
              </a:ln>
              <a:effectLst/>
            </c:spPr>
            <c:txPr>
              <a:bodyPr/>
              <a:lstStyle/>
              <a:p>
                <a:pPr>
                  <a:defRPr sz="900" b="0" smtId="4294967295">
                    <a:solidFill>
                      <a:srgbClr val="0F2741"/>
                    </a:solidFill>
                    <a:latin typeface="Open Sans"/>
                  </a:defRPr>
                </a:pPr>
                <a:endParaRPr lang="en-FR"/>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Sheet1!$B$2:$B$12</c:f>
              <c:numCache>
                <c:formatCode>General</c:formatCode>
                <c:ptCount val="11"/>
                <c:pt idx="4">
                  <c:v>7.5999999999999998E-2</c:v>
                </c:pt>
                <c:pt idx="5">
                  <c:v>7.0999999999999994E-2</c:v>
                </c:pt>
                <c:pt idx="6">
                  <c:v>7.0000000000000007E-2</c:v>
                </c:pt>
                <c:pt idx="7">
                  <c:v>1.2999999999999999E-2</c:v>
                </c:pt>
                <c:pt idx="8">
                  <c:v>1.7000000000000001E-2</c:v>
                </c:pt>
                <c:pt idx="9">
                  <c:v>2.1000000000000001E-2</c:v>
                </c:pt>
                <c:pt idx="10">
                  <c:v>2.1999999999999999E-2</c:v>
                </c:pt>
              </c:numCache>
            </c:numRef>
          </c:val>
          <c:smooth val="0"/>
          <c:extLst>
            <c:ext xmlns:c16="http://schemas.microsoft.com/office/drawing/2014/chart" uri="{C3380CC4-5D6E-409C-BE32-E72D297353CC}">
              <c16:uniqueId val="{0000000F-E9E7-4999-B99D-90A4634DA7B3}"/>
            </c:ext>
          </c:extLst>
        </c:ser>
        <c:ser>
          <c:idx val="1"/>
          <c:order val="1"/>
          <c:tx>
            <c:strRef>
              <c:f>Sheet1!$C$1</c:f>
              <c:strCache>
                <c:ptCount val="1"/>
                <c:pt idx="0">
                  <c:v>Owning 10 million yuan or more</c:v>
                </c:pt>
              </c:strCache>
            </c:strRef>
          </c:tx>
          <c:spPr>
            <a:ln>
              <a:solidFill>
                <a:srgbClr val="0F283E"/>
              </a:solidFill>
            </a:ln>
          </c:spPr>
          <c:marker>
            <c:symbol val="circle"/>
            <c:size val="5"/>
            <c:spPr>
              <a:solidFill>
                <a:srgbClr val="0F283E"/>
              </a:solidFill>
              <a:ln>
                <a:solidFill>
                  <a:srgbClr val="0F283E"/>
                </a:solidFill>
              </a:ln>
            </c:spPr>
          </c:marker>
          <c:dLbls>
            <c:dLbl>
              <c:idx val="0"/>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0-E9E7-4999-B99D-90A4634DA7B3}"/>
                </c:ext>
              </c:extLst>
            </c:dLbl>
            <c:dLbl>
              <c:idx val="1"/>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1-E9E7-4999-B99D-90A4634DA7B3}"/>
                </c:ext>
              </c:extLst>
            </c:dLbl>
            <c:dLbl>
              <c:idx val="2"/>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2-E9E7-4999-B99D-90A4634DA7B3}"/>
                </c:ext>
              </c:extLst>
            </c:dLbl>
            <c:dLbl>
              <c:idx val="3"/>
              <c:numFmt formatCode="#,##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3-E9E7-4999-B99D-90A4634DA7B3}"/>
                </c:ext>
              </c:extLst>
            </c:dLbl>
            <c:dLbl>
              <c:idx val="4"/>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4-E9E7-4999-B99D-90A4634DA7B3}"/>
                </c:ext>
              </c:extLst>
            </c:dLbl>
            <c:dLbl>
              <c:idx val="5"/>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5-E9E7-4999-B99D-90A4634DA7B3}"/>
                </c:ext>
              </c:extLst>
            </c:dLbl>
            <c:dLbl>
              <c:idx val="6"/>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6-E9E7-4999-B99D-90A4634DA7B3}"/>
                </c:ext>
              </c:extLst>
            </c:dLbl>
            <c:dLbl>
              <c:idx val="7"/>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7-E9E7-4999-B99D-90A4634DA7B3}"/>
                </c:ext>
              </c:extLst>
            </c:dLbl>
            <c:dLbl>
              <c:idx val="8"/>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8-E9E7-4999-B99D-90A4634DA7B3}"/>
                </c:ext>
              </c:extLst>
            </c:dLbl>
            <c:dLbl>
              <c:idx val="9"/>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9-E9E7-4999-B99D-90A4634DA7B3}"/>
                </c:ext>
              </c:extLst>
            </c:dLbl>
            <c:dLbl>
              <c:idx val="10"/>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A-E9E7-4999-B99D-90A4634DA7B3}"/>
                </c:ext>
              </c:extLst>
            </c:dLbl>
            <c:spPr>
              <a:noFill/>
              <a:ln>
                <a:noFill/>
              </a:ln>
              <a:effectLst/>
            </c:spPr>
            <c:txPr>
              <a:bodyPr/>
              <a:lstStyle/>
              <a:p>
                <a:pPr>
                  <a:defRPr sz="900" b="0" smtId="4294967295">
                    <a:solidFill>
                      <a:srgbClr val="0F2741"/>
                    </a:solidFill>
                    <a:latin typeface="Open Sans"/>
                  </a:defRPr>
                </a:pPr>
                <a:endParaRPr lang="en-FR"/>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Sheet1!$C$2:$C$12</c:f>
              <c:numCache>
                <c:formatCode>General</c:formatCode>
                <c:ptCount val="11"/>
                <c:pt idx="0">
                  <c:v>6.3E-2</c:v>
                </c:pt>
                <c:pt idx="1">
                  <c:v>2.9000000000000001E-2</c:v>
                </c:pt>
                <c:pt idx="2">
                  <c:v>3.7999999999999999E-2</c:v>
                </c:pt>
                <c:pt idx="3">
                  <c:v>0.11</c:v>
                </c:pt>
                <c:pt idx="4">
                  <c:v>0.107</c:v>
                </c:pt>
                <c:pt idx="5">
                  <c:v>9.7000000000000003E-2</c:v>
                </c:pt>
                <c:pt idx="6">
                  <c:v>9.2999999999999999E-2</c:v>
                </c:pt>
                <c:pt idx="7">
                  <c:v>-1.7999999999999999E-2</c:v>
                </c:pt>
                <c:pt idx="8">
                  <c:v>2.4E-2</c:v>
                </c:pt>
                <c:pt idx="9">
                  <c:v>3.1E-2</c:v>
                </c:pt>
                <c:pt idx="10">
                  <c:v>2.5999999999999999E-2</c:v>
                </c:pt>
              </c:numCache>
            </c:numRef>
          </c:val>
          <c:smooth val="0"/>
          <c:extLst>
            <c:ext xmlns:c16="http://schemas.microsoft.com/office/drawing/2014/chart" uri="{C3380CC4-5D6E-409C-BE32-E72D297353CC}">
              <c16:uniqueId val="{0000001B-E9E7-4999-B99D-90A4634DA7B3}"/>
            </c:ext>
          </c:extLst>
        </c:ser>
        <c:ser>
          <c:idx val="2"/>
          <c:order val="2"/>
          <c:tx>
            <c:strRef>
              <c:f>Sheet1!$D$1</c:f>
              <c:strCache>
                <c:ptCount val="1"/>
                <c:pt idx="0">
                  <c:v>Owning 100 million yuan or more</c:v>
                </c:pt>
              </c:strCache>
            </c:strRef>
          </c:tx>
          <c:spPr>
            <a:ln>
              <a:solidFill>
                <a:srgbClr val="BABABA"/>
              </a:solidFill>
            </a:ln>
          </c:spPr>
          <c:marker>
            <c:symbol val="circle"/>
            <c:size val="5"/>
            <c:spPr>
              <a:solidFill>
                <a:srgbClr val="BABABA"/>
              </a:solidFill>
              <a:ln>
                <a:solidFill>
                  <a:srgbClr val="BABABA"/>
                </a:solidFill>
              </a:ln>
            </c:spPr>
          </c:marker>
          <c:dLbls>
            <c:dLbl>
              <c:idx val="0"/>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C-E9E7-4999-B99D-90A4634DA7B3}"/>
                </c:ext>
              </c:extLst>
            </c:dLbl>
            <c:dLbl>
              <c:idx val="1"/>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D-E9E7-4999-B99D-90A4634DA7B3}"/>
                </c:ext>
              </c:extLst>
            </c:dLbl>
            <c:dLbl>
              <c:idx val="2"/>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E-E9E7-4999-B99D-90A4634DA7B3}"/>
                </c:ext>
              </c:extLst>
            </c:dLbl>
            <c:dLbl>
              <c:idx val="3"/>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1F-E9E7-4999-B99D-90A4634DA7B3}"/>
                </c:ext>
              </c:extLst>
            </c:dLbl>
            <c:dLbl>
              <c:idx val="4"/>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0-E9E7-4999-B99D-90A4634DA7B3}"/>
                </c:ext>
              </c:extLst>
            </c:dLbl>
            <c:dLbl>
              <c:idx val="5"/>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1-E9E7-4999-B99D-90A4634DA7B3}"/>
                </c:ext>
              </c:extLst>
            </c:dLbl>
            <c:dLbl>
              <c:idx val="6"/>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2-E9E7-4999-B99D-90A4634DA7B3}"/>
                </c:ext>
              </c:extLst>
            </c:dLbl>
            <c:dLbl>
              <c:idx val="7"/>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3-E9E7-4999-B99D-90A4634DA7B3}"/>
                </c:ext>
              </c:extLst>
            </c:dLbl>
            <c:dLbl>
              <c:idx val="8"/>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4-E9E7-4999-B99D-90A4634DA7B3}"/>
                </c:ext>
              </c:extLst>
            </c:dLbl>
            <c:dLbl>
              <c:idx val="9"/>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5-E9E7-4999-B99D-90A4634DA7B3}"/>
                </c:ext>
              </c:extLst>
            </c:dLbl>
            <c:dLbl>
              <c:idx val="10"/>
              <c:numFmt formatCode="#,##0.0%" sourceLinked="0"/>
              <c:spPr/>
              <c:txPr>
                <a:bodyPr/>
                <a:lstStyle/>
                <a:p>
                  <a:pPr>
                    <a:defRPr sz="1100" b="0" smtId="4294967295">
                      <a:solidFill>
                        <a:srgbClr val="0F2741"/>
                      </a:solidFill>
                      <a:latin typeface="Open Sans"/>
                    </a:defRPr>
                  </a:pPr>
                  <a:endParaRPr lang="en-FR"/>
                </a:p>
              </c:txPr>
              <c:dLblPos val="t"/>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26-E9E7-4999-B99D-90A4634DA7B3}"/>
                </c:ext>
              </c:extLst>
            </c:dLbl>
            <c:spPr>
              <a:noFill/>
              <a:ln>
                <a:noFill/>
              </a:ln>
              <a:effectLst/>
            </c:spPr>
            <c:txPr>
              <a:bodyPr/>
              <a:lstStyle/>
              <a:p>
                <a:pPr>
                  <a:defRPr sz="900" b="0" smtId="4294967295">
                    <a:solidFill>
                      <a:srgbClr val="0F2741"/>
                    </a:solidFill>
                    <a:latin typeface="Open Sans"/>
                  </a:defRPr>
                </a:pPr>
                <a:endParaRPr lang="en-FR"/>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Sheet1!$D$2:$D$12</c:f>
              <c:numCache>
                <c:formatCode>General</c:formatCode>
                <c:ptCount val="11"/>
                <c:pt idx="0">
                  <c:v>5.8000000000000003E-2</c:v>
                </c:pt>
                <c:pt idx="1">
                  <c:v>1.6E-2</c:v>
                </c:pt>
                <c:pt idx="2">
                  <c:v>3.9E-2</c:v>
                </c:pt>
                <c:pt idx="3">
                  <c:v>0.16400000000000001</c:v>
                </c:pt>
                <c:pt idx="4">
                  <c:v>0.14099999999999999</c:v>
                </c:pt>
                <c:pt idx="5">
                  <c:v>0.11600000000000001</c:v>
                </c:pt>
                <c:pt idx="6">
                  <c:v>0.112</c:v>
                </c:pt>
                <c:pt idx="7">
                  <c:v>-5.0999999999999997E-2</c:v>
                </c:pt>
                <c:pt idx="8">
                  <c:v>2.5999999999999999E-2</c:v>
                </c:pt>
                <c:pt idx="9">
                  <c:v>3.6999999999999998E-2</c:v>
                </c:pt>
                <c:pt idx="10">
                  <c:v>3.5999999999999997E-2</c:v>
                </c:pt>
              </c:numCache>
            </c:numRef>
          </c:val>
          <c:smooth val="0"/>
          <c:extLst>
            <c:ext xmlns:c16="http://schemas.microsoft.com/office/drawing/2014/chart" uri="{C3380CC4-5D6E-409C-BE32-E72D297353CC}">
              <c16:uniqueId val="{00000027-E9E7-4999-B99D-90A4634DA7B3}"/>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100" b="0" smtId="4294967295">
                <a:solidFill>
                  <a:srgbClr val="0F2741"/>
                </a:solidFill>
                <a:latin typeface="Open Sans"/>
              </a:defRPr>
            </a:pPr>
            <a:endParaRPr lang="en-FR"/>
          </a:p>
        </c:txPr>
        <c:crossAx val="66437120"/>
        <c:crosses val="autoZero"/>
        <c:auto val="0"/>
        <c:lblAlgn val="ctr"/>
        <c:lblOffset val="100"/>
        <c:noMultiLvlLbl val="0"/>
      </c:catAx>
      <c:valAx>
        <c:axId val="66437120"/>
        <c:scaling>
          <c:orientation val="minMax"/>
        </c:scaling>
        <c:delete val="0"/>
        <c:axPos val="l"/>
        <c:majorGridlines>
          <c:spPr>
            <a:ln w="9525">
              <a:solidFill>
                <a:srgbClr val="2F2F2F"/>
              </a:solidFill>
              <a:prstDash val="dot"/>
            </a:ln>
          </c:spPr>
        </c:majorGridlines>
        <c:title>
          <c:tx>
            <c:rich>
              <a:bodyPr/>
              <a:lstStyle/>
              <a:p>
                <a:pPr>
                  <a:defRPr/>
                </a:pPr>
                <a:r>
                  <a:rPr lang="en-US" sz="1100" b="0">
                    <a:solidFill>
                      <a:srgbClr val="0F2741"/>
                    </a:solidFill>
                    <a:latin typeface="Open Sans"/>
                  </a:rPr>
                  <a:t>Y-o-y growth rate</a:t>
                </a:r>
              </a:p>
            </c:rich>
          </c:tx>
          <c:overlay val="0"/>
        </c:title>
        <c:numFmt formatCode="#,##0%" sourceLinked="0"/>
        <c:majorTickMark val="none"/>
        <c:minorTickMark val="none"/>
        <c:tickLblPos val="low"/>
        <c:spPr>
          <a:ln>
            <a:noFill/>
          </a:ln>
        </c:spPr>
        <c:txPr>
          <a:bodyPr/>
          <a:lstStyle/>
          <a:p>
            <a:pPr>
              <a:defRPr sz="1100" b="0" smtId="4294967295">
                <a:solidFill>
                  <a:srgbClr val="0F2741"/>
                </a:solidFill>
                <a:latin typeface="Open Sans"/>
              </a:defRPr>
            </a:pPr>
            <a:endParaRPr lang="en-FR"/>
          </a:p>
        </c:txPr>
        <c:crossAx val="67451136"/>
        <c:crosses val="autoZero"/>
        <c:crossBetween val="between"/>
      </c:valAx>
    </c:plotArea>
    <c:legend>
      <c:legendPos val="t"/>
      <c:overlay val="0"/>
      <c:txPr>
        <a:bodyPr/>
        <a:lstStyle/>
        <a:p>
          <a:pPr>
            <a:defRPr sz="1100" smtId="4294967295">
              <a:solidFill>
                <a:srgbClr val="0F2741"/>
              </a:solidFill>
              <a:latin typeface="Open Sans"/>
            </a:defRPr>
          </a:pPr>
          <a:endParaRPr lang="en-FR"/>
        </a:p>
      </c:txPr>
    </c:legend>
    <c:plotVisOnly val="1"/>
    <c:dispBlanksAs val="gap"/>
    <c:showDLblsOverMax val="1"/>
  </c:chart>
  <c:txPr>
    <a:bodyPr/>
    <a:lstStyle/>
    <a:p>
      <a:pPr>
        <a:defRPr sz="800" smtId="4294967295"/>
      </a:pPr>
      <a:endParaRPr lang="en-F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933C-D440-43CF-96AB-26B36D4EF5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E4372A-86E6-4BE3-8C42-C481C3DF9A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F2EBA8-5077-4F72-B9D6-94C2322BC642}"/>
              </a:ext>
            </a:extLst>
          </p:cNvPr>
          <p:cNvSpPr>
            <a:spLocks noGrp="1"/>
          </p:cNvSpPr>
          <p:nvPr>
            <p:ph type="dt" sz="half" idx="10"/>
          </p:nvPr>
        </p:nvSpPr>
        <p:spPr/>
        <p:txBody>
          <a:bodyPr/>
          <a:lstStyle/>
          <a:p>
            <a:fld id="{0C1D4981-8931-497A-AAD1-5082A2D5350C}" type="datetimeFigureOut">
              <a:rPr lang="en-US" smtClean="0"/>
              <a:t>3/13/24</a:t>
            </a:fld>
            <a:endParaRPr lang="en-US"/>
          </a:p>
        </p:txBody>
      </p:sp>
      <p:sp>
        <p:nvSpPr>
          <p:cNvPr id="5" name="Footer Placeholder 4">
            <a:extLst>
              <a:ext uri="{FF2B5EF4-FFF2-40B4-BE49-F238E27FC236}">
                <a16:creationId xmlns:a16="http://schemas.microsoft.com/office/drawing/2014/main" id="{795C1548-5AAC-456B-8389-5BA81A8E7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F76875-DDA4-44C5-A2C0-0BCF26A7C049}"/>
              </a:ext>
            </a:extLst>
          </p:cNvPr>
          <p:cNvSpPr>
            <a:spLocks noGrp="1"/>
          </p:cNvSpPr>
          <p:nvPr>
            <p:ph type="sldNum" sz="quarter" idx="12"/>
          </p:nvPr>
        </p:nvSpPr>
        <p:spPr/>
        <p:txBody>
          <a:bodyPr/>
          <a:lstStyle/>
          <a:p>
            <a:fld id="{FCF34888-51F0-4B8E-9FDA-33BF485F64F9}" type="slidenum">
              <a:rPr lang="en-US" smtClean="0"/>
              <a:t>‹#›</a:t>
            </a:fld>
            <a:endParaRPr lang="en-US"/>
          </a:p>
        </p:txBody>
      </p:sp>
    </p:spTree>
    <p:extLst>
      <p:ext uri="{BB962C8B-B14F-4D97-AF65-F5344CB8AC3E}">
        <p14:creationId xmlns:p14="http://schemas.microsoft.com/office/powerpoint/2010/main" val="667582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5D48-6ECE-43C0-8CBC-4BF613A481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9DF30D-9340-4093-8E55-C98F6FBFA3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B74C6-5244-43AD-BCC3-65D6D50AA555}"/>
              </a:ext>
            </a:extLst>
          </p:cNvPr>
          <p:cNvSpPr>
            <a:spLocks noGrp="1"/>
          </p:cNvSpPr>
          <p:nvPr>
            <p:ph type="dt" sz="half" idx="10"/>
          </p:nvPr>
        </p:nvSpPr>
        <p:spPr/>
        <p:txBody>
          <a:bodyPr/>
          <a:lstStyle/>
          <a:p>
            <a:fld id="{0C1D4981-8931-497A-AAD1-5082A2D5350C}" type="datetimeFigureOut">
              <a:rPr lang="en-US" smtClean="0"/>
              <a:t>3/13/24</a:t>
            </a:fld>
            <a:endParaRPr lang="en-US"/>
          </a:p>
        </p:txBody>
      </p:sp>
      <p:sp>
        <p:nvSpPr>
          <p:cNvPr id="5" name="Footer Placeholder 4">
            <a:extLst>
              <a:ext uri="{FF2B5EF4-FFF2-40B4-BE49-F238E27FC236}">
                <a16:creationId xmlns:a16="http://schemas.microsoft.com/office/drawing/2014/main" id="{A4FCE05B-CF0D-40E5-8CE0-6A682B86A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3391D-6FC0-49FE-954D-8F1CEE7DE8B3}"/>
              </a:ext>
            </a:extLst>
          </p:cNvPr>
          <p:cNvSpPr>
            <a:spLocks noGrp="1"/>
          </p:cNvSpPr>
          <p:nvPr>
            <p:ph type="sldNum" sz="quarter" idx="12"/>
          </p:nvPr>
        </p:nvSpPr>
        <p:spPr/>
        <p:txBody>
          <a:bodyPr/>
          <a:lstStyle/>
          <a:p>
            <a:fld id="{FCF34888-51F0-4B8E-9FDA-33BF485F64F9}" type="slidenum">
              <a:rPr lang="en-US" smtClean="0"/>
              <a:t>‹#›</a:t>
            </a:fld>
            <a:endParaRPr lang="en-US"/>
          </a:p>
        </p:txBody>
      </p:sp>
    </p:spTree>
    <p:extLst>
      <p:ext uri="{BB962C8B-B14F-4D97-AF65-F5344CB8AC3E}">
        <p14:creationId xmlns:p14="http://schemas.microsoft.com/office/powerpoint/2010/main" val="4198746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ECAE41-287F-4E4D-B575-AA32B4DC88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5205E4-31CF-4F6A-A911-04E2DC055B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806933-7BD8-4759-BC8D-6E98F1160180}"/>
              </a:ext>
            </a:extLst>
          </p:cNvPr>
          <p:cNvSpPr>
            <a:spLocks noGrp="1"/>
          </p:cNvSpPr>
          <p:nvPr>
            <p:ph type="dt" sz="half" idx="10"/>
          </p:nvPr>
        </p:nvSpPr>
        <p:spPr/>
        <p:txBody>
          <a:bodyPr/>
          <a:lstStyle/>
          <a:p>
            <a:fld id="{0C1D4981-8931-497A-AAD1-5082A2D5350C}" type="datetimeFigureOut">
              <a:rPr lang="en-US" smtClean="0"/>
              <a:t>3/13/24</a:t>
            </a:fld>
            <a:endParaRPr lang="en-US"/>
          </a:p>
        </p:txBody>
      </p:sp>
      <p:sp>
        <p:nvSpPr>
          <p:cNvPr id="5" name="Footer Placeholder 4">
            <a:extLst>
              <a:ext uri="{FF2B5EF4-FFF2-40B4-BE49-F238E27FC236}">
                <a16:creationId xmlns:a16="http://schemas.microsoft.com/office/drawing/2014/main" id="{6BC907DE-07F9-4A4B-8914-905C61501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C51C3-86C5-4C9E-97E0-EC1BE365C719}"/>
              </a:ext>
            </a:extLst>
          </p:cNvPr>
          <p:cNvSpPr>
            <a:spLocks noGrp="1"/>
          </p:cNvSpPr>
          <p:nvPr>
            <p:ph type="sldNum" sz="quarter" idx="12"/>
          </p:nvPr>
        </p:nvSpPr>
        <p:spPr/>
        <p:txBody>
          <a:bodyPr/>
          <a:lstStyle/>
          <a:p>
            <a:fld id="{FCF34888-51F0-4B8E-9FDA-33BF485F64F9}" type="slidenum">
              <a:rPr lang="en-US" smtClean="0"/>
              <a:t>‹#›</a:t>
            </a:fld>
            <a:endParaRPr lang="en-US"/>
          </a:p>
        </p:txBody>
      </p:sp>
    </p:spTree>
    <p:extLst>
      <p:ext uri="{BB962C8B-B14F-4D97-AF65-F5344CB8AC3E}">
        <p14:creationId xmlns:p14="http://schemas.microsoft.com/office/powerpoint/2010/main" val="3666618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e de titre">
    <p:bg>
      <p:bgPr>
        <a:solidFill>
          <a:schemeClr val="accent1"/>
        </a:solidFill>
        <a:effectLst/>
      </p:bgPr>
    </p:bg>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B7184DD8-EFD8-C44D-B9A2-96E5FF589B36}"/>
              </a:ext>
            </a:extLst>
          </p:cNvPr>
          <p:cNvSpPr>
            <a:spLocks noGrp="1"/>
          </p:cNvSpPr>
          <p:nvPr>
            <p:ph type="dt" sz="half" idx="10"/>
          </p:nvPr>
        </p:nvSpPr>
        <p:spPr>
          <a:xfrm>
            <a:off x="1235075" y="6184899"/>
            <a:ext cx="2743200" cy="214313"/>
          </a:xfrm>
          <a:prstGeom prst="rect">
            <a:avLst/>
          </a:prstGeom>
        </p:spPr>
        <p:txBody>
          <a:bodyPr lIns="0" tIns="0" rIns="0" bIns="0"/>
          <a:lstStyle>
            <a:lvl1pPr>
              <a:defRPr sz="1300" b="1" i="0">
                <a:solidFill>
                  <a:schemeClr val="bg1"/>
                </a:solidFill>
                <a:latin typeface="Century Gothic" panose="020B0502020202020204" pitchFamily="34" charset="0"/>
              </a:defRPr>
            </a:lvl1pPr>
          </a:lstStyle>
          <a:p>
            <a:fld id="{1ADDB57C-F52B-5B43-B01A-103D54AD81BC}" type="datetime1">
              <a:rPr lang="fr-FR" smtClean="0"/>
              <a:t>13/03/2024</a:t>
            </a:fld>
            <a:endParaRPr lang="fr-FR" dirty="0"/>
          </a:p>
        </p:txBody>
      </p:sp>
      <p:sp>
        <p:nvSpPr>
          <p:cNvPr id="12" name="Forme libre 11">
            <a:extLst>
              <a:ext uri="{FF2B5EF4-FFF2-40B4-BE49-F238E27FC236}">
                <a16:creationId xmlns:a16="http://schemas.microsoft.com/office/drawing/2014/main" id="{EAD40F06-6FAD-B64D-BF71-4E09BBE558FA}"/>
              </a:ext>
            </a:extLst>
          </p:cNvPr>
          <p:cNvSpPr/>
          <p:nvPr userDrawn="1"/>
        </p:nvSpPr>
        <p:spPr>
          <a:xfrm>
            <a:off x="1225550" y="2"/>
            <a:ext cx="5494236" cy="5461251"/>
          </a:xfrm>
          <a:custGeom>
            <a:avLst/>
            <a:gdLst>
              <a:gd name="connsiteX0" fmla="*/ 3533858 w 5494236"/>
              <a:gd name="connsiteY0" fmla="*/ 0 h 5461251"/>
              <a:gd name="connsiteX1" fmla="*/ 5492795 w 5494236"/>
              <a:gd name="connsiteY1" fmla="*/ 0 h 5461251"/>
              <a:gd name="connsiteX2" fmla="*/ 5494236 w 5494236"/>
              <a:gd name="connsiteY2" fmla="*/ 56984 h 5461251"/>
              <a:gd name="connsiteX3" fmla="*/ 89969 w 5494236"/>
              <a:gd name="connsiteY3" fmla="*/ 5461251 h 5461251"/>
              <a:gd name="connsiteX4" fmla="*/ 0 w 5494236"/>
              <a:gd name="connsiteY4" fmla="*/ 5458976 h 5461251"/>
              <a:gd name="connsiteX5" fmla="*/ 0 w 5494236"/>
              <a:gd name="connsiteY5" fmla="*/ 3500039 h 5461251"/>
              <a:gd name="connsiteX6" fmla="*/ 89970 w 5494236"/>
              <a:gd name="connsiteY6" fmla="*/ 3502314 h 5461251"/>
              <a:gd name="connsiteX7" fmla="*/ 3535299 w 5494236"/>
              <a:gd name="connsiteY7" fmla="*/ 56985 h 5461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94236" h="5461251">
                <a:moveTo>
                  <a:pt x="3533858" y="0"/>
                </a:moveTo>
                <a:lnTo>
                  <a:pt x="5492795" y="0"/>
                </a:lnTo>
                <a:lnTo>
                  <a:pt x="5494236" y="56984"/>
                </a:lnTo>
                <a:cubicBezTo>
                  <a:pt x="5494236" y="3041678"/>
                  <a:pt x="3074663" y="5461251"/>
                  <a:pt x="89969" y="5461251"/>
                </a:cubicBezTo>
                <a:lnTo>
                  <a:pt x="0" y="5458976"/>
                </a:lnTo>
                <a:lnTo>
                  <a:pt x="0" y="3500039"/>
                </a:lnTo>
                <a:lnTo>
                  <a:pt x="89970" y="3502314"/>
                </a:lnTo>
                <a:cubicBezTo>
                  <a:pt x="1992773" y="3502314"/>
                  <a:pt x="3535299" y="1959788"/>
                  <a:pt x="3535299" y="5698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E82B7A1-43C6-F64F-9A0B-BD0023BAC0DF}"/>
              </a:ext>
            </a:extLst>
          </p:cNvPr>
          <p:cNvSpPr>
            <a:spLocks noGrp="1"/>
          </p:cNvSpPr>
          <p:nvPr>
            <p:ph type="ctrTitle" hasCustomPrompt="1"/>
          </p:nvPr>
        </p:nvSpPr>
        <p:spPr>
          <a:xfrm>
            <a:off x="1225550" y="969998"/>
            <a:ext cx="10342563" cy="2216622"/>
          </a:xfrm>
        </p:spPr>
        <p:txBody>
          <a:bodyPr anchor="t" anchorCtr="0"/>
          <a:lstStyle>
            <a:lvl1pPr algn="l">
              <a:lnSpc>
                <a:spcPts val="5200"/>
              </a:lnSpc>
              <a:defRPr sz="4100">
                <a:solidFill>
                  <a:schemeClr val="bg1"/>
                </a:solidFill>
              </a:defRPr>
            </a:lvl1pPr>
          </a:lstStyle>
          <a:p>
            <a:r>
              <a:rPr lang="fr-FR" dirty="0" err="1"/>
              <a:t>Title</a:t>
            </a:r>
            <a:r>
              <a:rPr lang="fr-FR" dirty="0"/>
              <a:t> of </a:t>
            </a:r>
            <a:r>
              <a:rPr lang="fr-FR" dirty="0" err="1"/>
              <a:t>your</a:t>
            </a:r>
            <a:r>
              <a:rPr lang="fr-FR" dirty="0"/>
              <a:t> </a:t>
            </a:r>
            <a:r>
              <a:rPr lang="fr-FR" dirty="0" err="1"/>
              <a:t>presentation</a:t>
            </a:r>
            <a:r>
              <a:rPr lang="fr-FR" dirty="0"/>
              <a:t> in few </a:t>
            </a:r>
            <a:r>
              <a:rPr lang="fr-FR" dirty="0" err="1"/>
              <a:t>lines</a:t>
            </a:r>
            <a:r>
              <a:rPr lang="fr-FR" dirty="0"/>
              <a:t> (Century Gothic 41 pt)</a:t>
            </a:r>
          </a:p>
        </p:txBody>
      </p:sp>
    </p:spTree>
    <p:extLst>
      <p:ext uri="{BB962C8B-B14F-4D97-AF65-F5344CB8AC3E}">
        <p14:creationId xmlns:p14="http://schemas.microsoft.com/office/powerpoint/2010/main" val="4154890086"/>
      </p:ext>
    </p:extLst>
  </p:cSld>
  <p:clrMapOvr>
    <a:masterClrMapping/>
  </p:clrMapOvr>
  <p:extLst>
    <p:ext uri="{DCECCB84-F9BA-43D5-87BE-67443E8EF086}">
      <p15:sldGuideLst xmlns:p15="http://schemas.microsoft.com/office/powerpoint/2012/main">
        <p15:guide id="1" orient="horz" pos="399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2_Diapositive de titre">
    <p:bg>
      <p:bgPr>
        <a:solidFill>
          <a:schemeClr val="bg1"/>
        </a:solidFill>
        <a:effectLst/>
      </p:bgPr>
    </p:bg>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B7184DD8-EFD8-C44D-B9A2-96E5FF589B36}"/>
              </a:ext>
            </a:extLst>
          </p:cNvPr>
          <p:cNvSpPr>
            <a:spLocks noGrp="1"/>
          </p:cNvSpPr>
          <p:nvPr>
            <p:ph type="dt" sz="half" idx="10"/>
          </p:nvPr>
        </p:nvSpPr>
        <p:spPr>
          <a:xfrm>
            <a:off x="1238993" y="6184899"/>
            <a:ext cx="2743200" cy="214313"/>
          </a:xfrm>
          <a:prstGeom prst="rect">
            <a:avLst/>
          </a:prstGeom>
        </p:spPr>
        <p:txBody>
          <a:bodyPr lIns="0" tIns="0" rIns="0" bIns="0"/>
          <a:lstStyle>
            <a:lvl1pPr>
              <a:defRPr sz="1300" b="1" i="0">
                <a:solidFill>
                  <a:schemeClr val="accent1"/>
                </a:solidFill>
                <a:latin typeface="Century Gothic" panose="020B0502020202020204" pitchFamily="34" charset="0"/>
              </a:defRPr>
            </a:lvl1pPr>
          </a:lstStyle>
          <a:p>
            <a:fld id="{D9A5D03F-310E-B640-BCE4-49E71E50EE57}" type="datetime1">
              <a:rPr lang="fr-FR" smtClean="0"/>
              <a:t>13/03/2024</a:t>
            </a:fld>
            <a:endParaRPr lang="fr-FR" dirty="0"/>
          </a:p>
        </p:txBody>
      </p:sp>
      <p:sp>
        <p:nvSpPr>
          <p:cNvPr id="12" name="Forme libre 11">
            <a:extLst>
              <a:ext uri="{FF2B5EF4-FFF2-40B4-BE49-F238E27FC236}">
                <a16:creationId xmlns:a16="http://schemas.microsoft.com/office/drawing/2014/main" id="{EAD40F06-6FAD-B64D-BF71-4E09BBE558FA}"/>
              </a:ext>
            </a:extLst>
          </p:cNvPr>
          <p:cNvSpPr/>
          <p:nvPr userDrawn="1"/>
        </p:nvSpPr>
        <p:spPr>
          <a:xfrm>
            <a:off x="1235075" y="2"/>
            <a:ext cx="5494236" cy="5461251"/>
          </a:xfrm>
          <a:custGeom>
            <a:avLst/>
            <a:gdLst>
              <a:gd name="connsiteX0" fmla="*/ 3533858 w 5494236"/>
              <a:gd name="connsiteY0" fmla="*/ 0 h 5461251"/>
              <a:gd name="connsiteX1" fmla="*/ 5492795 w 5494236"/>
              <a:gd name="connsiteY1" fmla="*/ 0 h 5461251"/>
              <a:gd name="connsiteX2" fmla="*/ 5494236 w 5494236"/>
              <a:gd name="connsiteY2" fmla="*/ 56984 h 5461251"/>
              <a:gd name="connsiteX3" fmla="*/ 89969 w 5494236"/>
              <a:gd name="connsiteY3" fmla="*/ 5461251 h 5461251"/>
              <a:gd name="connsiteX4" fmla="*/ 0 w 5494236"/>
              <a:gd name="connsiteY4" fmla="*/ 5458976 h 5461251"/>
              <a:gd name="connsiteX5" fmla="*/ 0 w 5494236"/>
              <a:gd name="connsiteY5" fmla="*/ 3500039 h 5461251"/>
              <a:gd name="connsiteX6" fmla="*/ 89970 w 5494236"/>
              <a:gd name="connsiteY6" fmla="*/ 3502314 h 5461251"/>
              <a:gd name="connsiteX7" fmla="*/ 3535299 w 5494236"/>
              <a:gd name="connsiteY7" fmla="*/ 56985 h 5461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94236" h="5461251">
                <a:moveTo>
                  <a:pt x="3533858" y="0"/>
                </a:moveTo>
                <a:lnTo>
                  <a:pt x="5492795" y="0"/>
                </a:lnTo>
                <a:lnTo>
                  <a:pt x="5494236" y="56984"/>
                </a:lnTo>
                <a:cubicBezTo>
                  <a:pt x="5494236" y="3041678"/>
                  <a:pt x="3074663" y="5461251"/>
                  <a:pt x="89969" y="5461251"/>
                </a:cubicBezTo>
                <a:lnTo>
                  <a:pt x="0" y="5458976"/>
                </a:lnTo>
                <a:lnTo>
                  <a:pt x="0" y="3500039"/>
                </a:lnTo>
                <a:lnTo>
                  <a:pt x="89970" y="3502314"/>
                </a:lnTo>
                <a:cubicBezTo>
                  <a:pt x="1992773" y="3502314"/>
                  <a:pt x="3535299" y="1959788"/>
                  <a:pt x="3535299" y="5698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E82B7A1-43C6-F64F-9A0B-BD0023BAC0DF}"/>
              </a:ext>
            </a:extLst>
          </p:cNvPr>
          <p:cNvSpPr>
            <a:spLocks noGrp="1"/>
          </p:cNvSpPr>
          <p:nvPr>
            <p:ph type="ctrTitle" hasCustomPrompt="1"/>
          </p:nvPr>
        </p:nvSpPr>
        <p:spPr>
          <a:xfrm>
            <a:off x="1235075" y="931898"/>
            <a:ext cx="10333038" cy="2216622"/>
          </a:xfrm>
        </p:spPr>
        <p:txBody>
          <a:bodyPr anchor="t" anchorCtr="0"/>
          <a:lstStyle>
            <a:lvl1pPr algn="l">
              <a:lnSpc>
                <a:spcPts val="5200"/>
              </a:lnSpc>
              <a:defRPr sz="4100">
                <a:solidFill>
                  <a:schemeClr val="accent1"/>
                </a:solidFill>
              </a:defRPr>
            </a:lvl1pPr>
          </a:lstStyle>
          <a:p>
            <a:r>
              <a:rPr lang="fr-FR" dirty="0" err="1"/>
              <a:t>Title</a:t>
            </a:r>
            <a:r>
              <a:rPr lang="fr-FR" dirty="0"/>
              <a:t> of </a:t>
            </a:r>
            <a:r>
              <a:rPr lang="fr-FR" dirty="0" err="1"/>
              <a:t>your</a:t>
            </a:r>
            <a:r>
              <a:rPr lang="fr-FR" dirty="0"/>
              <a:t> </a:t>
            </a:r>
            <a:r>
              <a:rPr lang="fr-FR" dirty="0" err="1"/>
              <a:t>presentation</a:t>
            </a:r>
            <a:r>
              <a:rPr lang="fr-FR" dirty="0"/>
              <a:t> in few </a:t>
            </a:r>
            <a:r>
              <a:rPr lang="fr-FR" dirty="0" err="1"/>
              <a:t>lines</a:t>
            </a:r>
            <a:r>
              <a:rPr lang="fr-FR" dirty="0"/>
              <a:t> (Century Gothic 41 pt)</a:t>
            </a:r>
          </a:p>
        </p:txBody>
      </p:sp>
      <p:sp>
        <p:nvSpPr>
          <p:cNvPr id="3" name="Sous-titre 2">
            <a:extLst>
              <a:ext uri="{FF2B5EF4-FFF2-40B4-BE49-F238E27FC236}">
                <a16:creationId xmlns:a16="http://schemas.microsoft.com/office/drawing/2014/main" id="{B8FE761C-7C24-B743-8E80-DCD981CC09E0}"/>
              </a:ext>
            </a:extLst>
          </p:cNvPr>
          <p:cNvSpPr>
            <a:spLocks noGrp="1"/>
          </p:cNvSpPr>
          <p:nvPr>
            <p:ph type="subTitle" idx="1" hasCustomPrompt="1"/>
          </p:nvPr>
        </p:nvSpPr>
        <p:spPr>
          <a:xfrm>
            <a:off x="1235074" y="3805491"/>
            <a:ext cx="10333039" cy="1655762"/>
          </a:xfrm>
          <a:prstGeom prst="rect">
            <a:avLst/>
          </a:prstGeom>
        </p:spPr>
        <p:txBody>
          <a:bodyPr/>
          <a:lstStyle>
            <a:lvl1pPr marL="0" indent="0" algn="l">
              <a:lnSpc>
                <a:spcPct val="100000"/>
              </a:lnSpc>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err="1"/>
              <a:t>Subtitle</a:t>
            </a:r>
            <a:r>
              <a:rPr lang="fr-FR" dirty="0"/>
              <a:t> in one or </a:t>
            </a:r>
            <a:r>
              <a:rPr lang="fr-FR" dirty="0" err="1"/>
              <a:t>two</a:t>
            </a:r>
            <a:r>
              <a:rPr lang="fr-FR" dirty="0"/>
              <a:t> </a:t>
            </a:r>
            <a:r>
              <a:rPr lang="fr-FR" dirty="0" err="1"/>
              <a:t>lines</a:t>
            </a:r>
            <a:endParaRPr lang="fr-FR" dirty="0"/>
          </a:p>
          <a:p>
            <a:r>
              <a:rPr lang="fr-FR" dirty="0"/>
              <a:t>(Century Gothic 24 pt)</a:t>
            </a:r>
          </a:p>
        </p:txBody>
      </p:sp>
    </p:spTree>
    <p:extLst>
      <p:ext uri="{BB962C8B-B14F-4D97-AF65-F5344CB8AC3E}">
        <p14:creationId xmlns:p14="http://schemas.microsoft.com/office/powerpoint/2010/main" val="3915034566"/>
      </p:ext>
    </p:extLst>
  </p:cSld>
  <p:clrMapOvr>
    <a:masterClrMapping/>
  </p:clrMapOvr>
  <p:extLst>
    <p:ext uri="{DCECCB84-F9BA-43D5-87BE-67443E8EF086}">
      <p15:sldGuideLst xmlns:p15="http://schemas.microsoft.com/office/powerpoint/2012/main">
        <p15:guide id="1" orient="horz" pos="399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iapositive de titre">
    <p:bg>
      <p:bgPr>
        <a:solidFill>
          <a:schemeClr val="bg1"/>
        </a:solidFill>
        <a:effectLst/>
      </p:bgPr>
    </p:bg>
    <p:spTree>
      <p:nvGrpSpPr>
        <p:cNvPr id="1" name=""/>
        <p:cNvGrpSpPr/>
        <p:nvPr/>
      </p:nvGrpSpPr>
      <p:grpSpPr>
        <a:xfrm>
          <a:off x="0" y="0"/>
          <a:ext cx="0" cy="0"/>
          <a:chOff x="0" y="0"/>
          <a:chExt cx="0" cy="0"/>
        </a:xfrm>
      </p:grpSpPr>
      <p:sp>
        <p:nvSpPr>
          <p:cNvPr id="23" name="Espace réservé pour une image  2">
            <a:extLst>
              <a:ext uri="{FF2B5EF4-FFF2-40B4-BE49-F238E27FC236}">
                <a16:creationId xmlns:a16="http://schemas.microsoft.com/office/drawing/2014/main" id="{9EACE8BA-3FE1-EE48-81E1-7E7B8DDE5C3F}"/>
              </a:ext>
            </a:extLst>
          </p:cNvPr>
          <p:cNvSpPr>
            <a:spLocks noGrp="1"/>
          </p:cNvSpPr>
          <p:nvPr>
            <p:ph type="pic" idx="11" hasCustomPrompt="1"/>
          </p:nvPr>
        </p:nvSpPr>
        <p:spPr>
          <a:xfrm>
            <a:off x="4127043" y="0"/>
            <a:ext cx="8064957" cy="6858000"/>
          </a:xfrm>
          <a:prstGeom prst="rect">
            <a:avLst/>
          </a:prstGeom>
          <a:solidFill>
            <a:schemeClr val="bg1"/>
          </a:solidFill>
        </p:spPr>
        <p:txBody>
          <a:bodyPr anchor="ctr" anchorCtr="0"/>
          <a:lstStyle>
            <a:lvl1pPr marL="0" indent="0" algn="ctr">
              <a:buNone/>
              <a:defRPr sz="13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err="1"/>
              <a:t>visual</a:t>
            </a:r>
            <a:endParaRPr lang="fr-FR" dirty="0"/>
          </a:p>
        </p:txBody>
      </p:sp>
      <p:sp>
        <p:nvSpPr>
          <p:cNvPr id="40" name="Espace réservé de la date 3">
            <a:extLst>
              <a:ext uri="{FF2B5EF4-FFF2-40B4-BE49-F238E27FC236}">
                <a16:creationId xmlns:a16="http://schemas.microsoft.com/office/drawing/2014/main" id="{0AE4A73D-6541-9C41-969E-9D9E6736D51F}"/>
              </a:ext>
            </a:extLst>
          </p:cNvPr>
          <p:cNvSpPr>
            <a:spLocks noGrp="1"/>
          </p:cNvSpPr>
          <p:nvPr>
            <p:ph type="dt" sz="half" idx="10"/>
          </p:nvPr>
        </p:nvSpPr>
        <p:spPr>
          <a:xfrm>
            <a:off x="1240968" y="6184899"/>
            <a:ext cx="2743200" cy="214313"/>
          </a:xfrm>
          <a:prstGeom prst="rect">
            <a:avLst/>
          </a:prstGeom>
        </p:spPr>
        <p:txBody>
          <a:bodyPr lIns="0" tIns="0" rIns="0" bIns="0"/>
          <a:lstStyle>
            <a:lvl1pPr>
              <a:defRPr sz="1300" b="1" i="0">
                <a:solidFill>
                  <a:schemeClr val="bg1"/>
                </a:solidFill>
                <a:latin typeface="Century Gothic" panose="020B0502020202020204" pitchFamily="34" charset="0"/>
              </a:defRPr>
            </a:lvl1pPr>
          </a:lstStyle>
          <a:p>
            <a:fld id="{74B1588B-B492-A44B-852C-52B76DA9C505}" type="datetime1">
              <a:rPr lang="fr-FR" smtClean="0"/>
              <a:t>13/03/2024</a:t>
            </a:fld>
            <a:endParaRPr lang="fr-FR" dirty="0"/>
          </a:p>
        </p:txBody>
      </p:sp>
      <p:sp>
        <p:nvSpPr>
          <p:cNvPr id="20" name="Forme libre 19">
            <a:extLst>
              <a:ext uri="{FF2B5EF4-FFF2-40B4-BE49-F238E27FC236}">
                <a16:creationId xmlns:a16="http://schemas.microsoft.com/office/drawing/2014/main" id="{E7F24AA1-A3C6-4941-8250-E97804125718}"/>
              </a:ext>
            </a:extLst>
          </p:cNvPr>
          <p:cNvSpPr/>
          <p:nvPr userDrawn="1"/>
        </p:nvSpPr>
        <p:spPr>
          <a:xfrm>
            <a:off x="4127043" y="2"/>
            <a:ext cx="2602268" cy="4679036"/>
          </a:xfrm>
          <a:custGeom>
            <a:avLst/>
            <a:gdLst>
              <a:gd name="connsiteX0" fmla="*/ 641890 w 2602268"/>
              <a:gd name="connsiteY0" fmla="*/ 0 h 4679036"/>
              <a:gd name="connsiteX1" fmla="*/ 2600827 w 2602268"/>
              <a:gd name="connsiteY1" fmla="*/ 0 h 4679036"/>
              <a:gd name="connsiteX2" fmla="*/ 2602268 w 2602268"/>
              <a:gd name="connsiteY2" fmla="*/ 56984 h 4679036"/>
              <a:gd name="connsiteX3" fmla="*/ 310 w 2602268"/>
              <a:gd name="connsiteY3" fmla="*/ 4678857 h 4679036"/>
              <a:gd name="connsiteX4" fmla="*/ 0 w 2602268"/>
              <a:gd name="connsiteY4" fmla="*/ 4679036 h 4679036"/>
              <a:gd name="connsiteX5" fmla="*/ 0 w 2602268"/>
              <a:gd name="connsiteY5" fmla="*/ 2056749 h 4679036"/>
              <a:gd name="connsiteX6" fmla="*/ 54923 w 2602268"/>
              <a:gd name="connsiteY6" fmla="*/ 1983301 h 4679036"/>
              <a:gd name="connsiteX7" fmla="*/ 643331 w 2602268"/>
              <a:gd name="connsiteY7" fmla="*/ 56985 h 4679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2268" h="4679036">
                <a:moveTo>
                  <a:pt x="641890" y="0"/>
                </a:moveTo>
                <a:lnTo>
                  <a:pt x="2600827" y="0"/>
                </a:lnTo>
                <a:lnTo>
                  <a:pt x="2602268" y="56984"/>
                </a:lnTo>
                <a:cubicBezTo>
                  <a:pt x="2602268" y="2015690"/>
                  <a:pt x="1560245" y="3731018"/>
                  <a:pt x="310" y="4678857"/>
                </a:cubicBezTo>
                <a:lnTo>
                  <a:pt x="0" y="4679036"/>
                </a:lnTo>
                <a:lnTo>
                  <a:pt x="0" y="2056749"/>
                </a:lnTo>
                <a:lnTo>
                  <a:pt x="54923" y="1983301"/>
                </a:lnTo>
                <a:cubicBezTo>
                  <a:pt x="426414" y="1433423"/>
                  <a:pt x="643331" y="770536"/>
                  <a:pt x="643331" y="5698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21" name="Titre 1">
            <a:extLst>
              <a:ext uri="{FF2B5EF4-FFF2-40B4-BE49-F238E27FC236}">
                <a16:creationId xmlns:a16="http://schemas.microsoft.com/office/drawing/2014/main" id="{1B0E6927-DA7F-9D48-AD2D-DDB4F157F03F}"/>
              </a:ext>
            </a:extLst>
          </p:cNvPr>
          <p:cNvSpPr>
            <a:spLocks noGrp="1"/>
          </p:cNvSpPr>
          <p:nvPr>
            <p:ph type="ctrTitle" hasCustomPrompt="1"/>
          </p:nvPr>
        </p:nvSpPr>
        <p:spPr>
          <a:xfrm>
            <a:off x="1235075" y="931898"/>
            <a:ext cx="10342563" cy="2216622"/>
          </a:xfrm>
        </p:spPr>
        <p:txBody>
          <a:bodyPr anchor="t" anchorCtr="0"/>
          <a:lstStyle>
            <a:lvl1pPr algn="l">
              <a:lnSpc>
                <a:spcPts val="5200"/>
              </a:lnSpc>
              <a:defRPr sz="4100">
                <a:solidFill>
                  <a:schemeClr val="bg1"/>
                </a:solidFill>
              </a:defRPr>
            </a:lvl1pPr>
          </a:lstStyle>
          <a:p>
            <a:r>
              <a:rPr lang="fr-FR" dirty="0" err="1"/>
              <a:t>Title</a:t>
            </a:r>
            <a:r>
              <a:rPr lang="fr-FR" dirty="0"/>
              <a:t> of </a:t>
            </a:r>
            <a:r>
              <a:rPr lang="fr-FR" dirty="0" err="1"/>
              <a:t>your</a:t>
            </a:r>
            <a:r>
              <a:rPr lang="fr-FR" dirty="0"/>
              <a:t> </a:t>
            </a:r>
            <a:r>
              <a:rPr lang="fr-FR" dirty="0" err="1"/>
              <a:t>presentation</a:t>
            </a:r>
            <a:r>
              <a:rPr lang="fr-FR" dirty="0"/>
              <a:t> in few </a:t>
            </a:r>
            <a:r>
              <a:rPr lang="fr-FR" dirty="0" err="1"/>
              <a:t>lines</a:t>
            </a:r>
            <a:r>
              <a:rPr lang="fr-FR" dirty="0"/>
              <a:t> (Century Gothic 41 pt)</a:t>
            </a:r>
          </a:p>
        </p:txBody>
      </p:sp>
    </p:spTree>
    <p:extLst>
      <p:ext uri="{BB962C8B-B14F-4D97-AF65-F5344CB8AC3E}">
        <p14:creationId xmlns:p14="http://schemas.microsoft.com/office/powerpoint/2010/main" val="2401553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Diapositive de titre">
    <p:bg>
      <p:bgPr>
        <a:solidFill>
          <a:schemeClr val="bg1"/>
        </a:solidFill>
        <a:effectLst/>
      </p:bgPr>
    </p:bg>
    <p:spTree>
      <p:nvGrpSpPr>
        <p:cNvPr id="1" name=""/>
        <p:cNvGrpSpPr/>
        <p:nvPr/>
      </p:nvGrpSpPr>
      <p:grpSpPr>
        <a:xfrm>
          <a:off x="0" y="0"/>
          <a:ext cx="0" cy="0"/>
          <a:chOff x="0" y="0"/>
          <a:chExt cx="0" cy="0"/>
        </a:xfrm>
      </p:grpSpPr>
      <p:sp>
        <p:nvSpPr>
          <p:cNvPr id="10" name="Forme libre 9">
            <a:extLst>
              <a:ext uri="{FF2B5EF4-FFF2-40B4-BE49-F238E27FC236}">
                <a16:creationId xmlns:a16="http://schemas.microsoft.com/office/drawing/2014/main" id="{47617FB2-40AE-FB40-8C64-E29C05BF569F}"/>
              </a:ext>
            </a:extLst>
          </p:cNvPr>
          <p:cNvSpPr/>
          <p:nvPr userDrawn="1"/>
        </p:nvSpPr>
        <p:spPr>
          <a:xfrm>
            <a:off x="1235075" y="2056745"/>
            <a:ext cx="2891972" cy="3404508"/>
          </a:xfrm>
          <a:custGeom>
            <a:avLst/>
            <a:gdLst>
              <a:gd name="connsiteX0" fmla="*/ 2891972 w 2891972"/>
              <a:gd name="connsiteY0" fmla="*/ 0 h 3404508"/>
              <a:gd name="connsiteX1" fmla="*/ 2891972 w 2891972"/>
              <a:gd name="connsiteY1" fmla="*/ 2622290 h 3404508"/>
              <a:gd name="connsiteX2" fmla="*/ 2665964 w 2891972"/>
              <a:gd name="connsiteY2" fmla="*/ 2752242 h 3404508"/>
              <a:gd name="connsiteX3" fmla="*/ 89969 w 2891972"/>
              <a:gd name="connsiteY3" fmla="*/ 3404508 h 3404508"/>
              <a:gd name="connsiteX4" fmla="*/ 0 w 2891972"/>
              <a:gd name="connsiteY4" fmla="*/ 3402233 h 3404508"/>
              <a:gd name="connsiteX5" fmla="*/ 0 w 2891972"/>
              <a:gd name="connsiteY5" fmla="*/ 1443296 h 3404508"/>
              <a:gd name="connsiteX6" fmla="*/ 89970 w 2891972"/>
              <a:gd name="connsiteY6" fmla="*/ 1445571 h 3404508"/>
              <a:gd name="connsiteX7" fmla="*/ 2748554 w 2891972"/>
              <a:gd name="connsiteY7" fmla="*/ 191792 h 3404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1972" h="3404508">
                <a:moveTo>
                  <a:pt x="2891972" y="0"/>
                </a:moveTo>
                <a:lnTo>
                  <a:pt x="2891972" y="2622290"/>
                </a:lnTo>
                <a:lnTo>
                  <a:pt x="2665964" y="2752242"/>
                </a:lnTo>
                <a:cubicBezTo>
                  <a:pt x="1900215" y="3168222"/>
                  <a:pt x="1022686" y="3404508"/>
                  <a:pt x="89969" y="3404508"/>
                </a:cubicBezTo>
                <a:lnTo>
                  <a:pt x="0" y="3402233"/>
                </a:lnTo>
                <a:lnTo>
                  <a:pt x="0" y="1443296"/>
                </a:lnTo>
                <a:lnTo>
                  <a:pt x="89970" y="1445571"/>
                </a:lnTo>
                <a:cubicBezTo>
                  <a:pt x="1160297" y="1445571"/>
                  <a:pt x="2116630" y="957506"/>
                  <a:pt x="2748554" y="191792"/>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space réservé pour une image  2">
            <a:extLst>
              <a:ext uri="{FF2B5EF4-FFF2-40B4-BE49-F238E27FC236}">
                <a16:creationId xmlns:a16="http://schemas.microsoft.com/office/drawing/2014/main" id="{9EACE8BA-3FE1-EE48-81E1-7E7B8DDE5C3F}"/>
              </a:ext>
            </a:extLst>
          </p:cNvPr>
          <p:cNvSpPr>
            <a:spLocks noGrp="1"/>
          </p:cNvSpPr>
          <p:nvPr>
            <p:ph type="pic" idx="11" hasCustomPrompt="1"/>
          </p:nvPr>
        </p:nvSpPr>
        <p:spPr>
          <a:xfrm>
            <a:off x="4127047" y="0"/>
            <a:ext cx="8064953" cy="6858000"/>
          </a:xfrm>
          <a:prstGeom prst="rect">
            <a:avLst/>
          </a:prstGeom>
        </p:spPr>
        <p:txBody>
          <a:bodyPr anchor="ctr" anchorCtr="0"/>
          <a:lstStyle>
            <a:lvl1pPr marL="0" indent="0" algn="ctr">
              <a:buNone/>
              <a:defRPr sz="13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err="1"/>
              <a:t>visual</a:t>
            </a:r>
            <a:endParaRPr lang="fr-FR" dirty="0"/>
          </a:p>
        </p:txBody>
      </p:sp>
      <p:sp>
        <p:nvSpPr>
          <p:cNvPr id="33" name="Forme libre 32">
            <a:extLst>
              <a:ext uri="{FF2B5EF4-FFF2-40B4-BE49-F238E27FC236}">
                <a16:creationId xmlns:a16="http://schemas.microsoft.com/office/drawing/2014/main" id="{6C19AFF0-0A0D-E443-9262-98A60588603C}"/>
              </a:ext>
            </a:extLst>
          </p:cNvPr>
          <p:cNvSpPr/>
          <p:nvPr userDrawn="1"/>
        </p:nvSpPr>
        <p:spPr>
          <a:xfrm>
            <a:off x="4127047" y="2"/>
            <a:ext cx="2602266" cy="4679034"/>
          </a:xfrm>
          <a:custGeom>
            <a:avLst/>
            <a:gdLst>
              <a:gd name="connsiteX0" fmla="*/ 641888 w 2602266"/>
              <a:gd name="connsiteY0" fmla="*/ 0 h 4679034"/>
              <a:gd name="connsiteX1" fmla="*/ 2600825 w 2602266"/>
              <a:gd name="connsiteY1" fmla="*/ 0 h 4679034"/>
              <a:gd name="connsiteX2" fmla="*/ 2602266 w 2602266"/>
              <a:gd name="connsiteY2" fmla="*/ 56984 h 4679034"/>
              <a:gd name="connsiteX3" fmla="*/ 308 w 2602266"/>
              <a:gd name="connsiteY3" fmla="*/ 4678857 h 4679034"/>
              <a:gd name="connsiteX4" fmla="*/ 0 w 2602266"/>
              <a:gd name="connsiteY4" fmla="*/ 4679034 h 4679034"/>
              <a:gd name="connsiteX5" fmla="*/ 0 w 2602266"/>
              <a:gd name="connsiteY5" fmla="*/ 2056746 h 4679034"/>
              <a:gd name="connsiteX6" fmla="*/ 54921 w 2602266"/>
              <a:gd name="connsiteY6" fmla="*/ 1983301 h 4679034"/>
              <a:gd name="connsiteX7" fmla="*/ 643329 w 2602266"/>
              <a:gd name="connsiteY7" fmla="*/ 56985 h 467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2266" h="4679034">
                <a:moveTo>
                  <a:pt x="641888" y="0"/>
                </a:moveTo>
                <a:lnTo>
                  <a:pt x="2600825" y="0"/>
                </a:lnTo>
                <a:lnTo>
                  <a:pt x="2602266" y="56984"/>
                </a:lnTo>
                <a:cubicBezTo>
                  <a:pt x="2602266" y="2015690"/>
                  <a:pt x="1560243" y="3731018"/>
                  <a:pt x="308" y="4678857"/>
                </a:cubicBezTo>
                <a:lnTo>
                  <a:pt x="0" y="4679034"/>
                </a:lnTo>
                <a:lnTo>
                  <a:pt x="0" y="2056746"/>
                </a:lnTo>
                <a:lnTo>
                  <a:pt x="54921" y="1983301"/>
                </a:lnTo>
                <a:cubicBezTo>
                  <a:pt x="426412" y="1433423"/>
                  <a:pt x="643329" y="770536"/>
                  <a:pt x="643329" y="56985"/>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Sous-titre 2">
            <a:extLst>
              <a:ext uri="{FF2B5EF4-FFF2-40B4-BE49-F238E27FC236}">
                <a16:creationId xmlns:a16="http://schemas.microsoft.com/office/drawing/2014/main" id="{B8FE761C-7C24-B743-8E80-DCD981CC09E0}"/>
              </a:ext>
            </a:extLst>
          </p:cNvPr>
          <p:cNvSpPr>
            <a:spLocks noGrp="1"/>
          </p:cNvSpPr>
          <p:nvPr>
            <p:ph type="subTitle" idx="1" hasCustomPrompt="1"/>
          </p:nvPr>
        </p:nvSpPr>
        <p:spPr>
          <a:xfrm>
            <a:off x="1235075" y="3805491"/>
            <a:ext cx="10333037" cy="1655762"/>
          </a:xfrm>
          <a:prstGeom prst="rect">
            <a:avLst/>
          </a:prstGeom>
        </p:spPr>
        <p:txBody>
          <a:bodyPr/>
          <a:lstStyle>
            <a:lvl1pPr marL="0" indent="0" algn="l">
              <a:lnSpc>
                <a:spcPct val="100000"/>
              </a:lnSpc>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err="1"/>
              <a:t>Subtitle</a:t>
            </a:r>
            <a:r>
              <a:rPr lang="fr-FR" dirty="0"/>
              <a:t> in one or </a:t>
            </a:r>
            <a:r>
              <a:rPr lang="fr-FR" dirty="0" err="1"/>
              <a:t>two</a:t>
            </a:r>
            <a:r>
              <a:rPr lang="fr-FR" dirty="0"/>
              <a:t> </a:t>
            </a:r>
            <a:r>
              <a:rPr lang="fr-FR" dirty="0" err="1"/>
              <a:t>lines</a:t>
            </a:r>
            <a:endParaRPr lang="fr-FR" dirty="0"/>
          </a:p>
          <a:p>
            <a:r>
              <a:rPr lang="fr-FR" dirty="0"/>
              <a:t>(Century Gothic 24 pt)</a:t>
            </a:r>
          </a:p>
        </p:txBody>
      </p:sp>
      <p:sp>
        <p:nvSpPr>
          <p:cNvPr id="40" name="Espace réservé de la date 3">
            <a:extLst>
              <a:ext uri="{FF2B5EF4-FFF2-40B4-BE49-F238E27FC236}">
                <a16:creationId xmlns:a16="http://schemas.microsoft.com/office/drawing/2014/main" id="{0AE4A73D-6541-9C41-969E-9D9E6736D51F}"/>
              </a:ext>
            </a:extLst>
          </p:cNvPr>
          <p:cNvSpPr>
            <a:spLocks noGrp="1"/>
          </p:cNvSpPr>
          <p:nvPr>
            <p:ph type="dt" sz="half" idx="10"/>
          </p:nvPr>
        </p:nvSpPr>
        <p:spPr>
          <a:xfrm>
            <a:off x="1235075" y="6184899"/>
            <a:ext cx="2743200" cy="214313"/>
          </a:xfrm>
          <a:prstGeom prst="rect">
            <a:avLst/>
          </a:prstGeom>
        </p:spPr>
        <p:txBody>
          <a:bodyPr lIns="0" tIns="0" rIns="0" bIns="0"/>
          <a:lstStyle>
            <a:lvl1pPr>
              <a:defRPr sz="1300" b="1" i="0">
                <a:solidFill>
                  <a:schemeClr val="accent1"/>
                </a:solidFill>
                <a:latin typeface="Century Gothic" panose="020B0502020202020204" pitchFamily="34" charset="0"/>
              </a:defRPr>
            </a:lvl1pPr>
          </a:lstStyle>
          <a:p>
            <a:fld id="{8471A581-D256-9646-9291-024CC6FA483F}" type="datetime1">
              <a:rPr lang="fr-FR" smtClean="0"/>
              <a:t>13/03/2024</a:t>
            </a:fld>
            <a:endParaRPr lang="fr-FR" dirty="0"/>
          </a:p>
        </p:txBody>
      </p:sp>
      <p:sp>
        <p:nvSpPr>
          <p:cNvPr id="12" name="Titre 1">
            <a:extLst>
              <a:ext uri="{FF2B5EF4-FFF2-40B4-BE49-F238E27FC236}">
                <a16:creationId xmlns:a16="http://schemas.microsoft.com/office/drawing/2014/main" id="{7F13569A-9038-C549-B946-4CB2B8A6389B}"/>
              </a:ext>
            </a:extLst>
          </p:cNvPr>
          <p:cNvSpPr>
            <a:spLocks noGrp="1"/>
          </p:cNvSpPr>
          <p:nvPr>
            <p:ph type="ctrTitle" hasCustomPrompt="1"/>
          </p:nvPr>
        </p:nvSpPr>
        <p:spPr>
          <a:xfrm>
            <a:off x="1235075" y="931898"/>
            <a:ext cx="10333037" cy="2216622"/>
          </a:xfrm>
        </p:spPr>
        <p:txBody>
          <a:bodyPr anchor="t" anchorCtr="0"/>
          <a:lstStyle>
            <a:lvl1pPr algn="l">
              <a:lnSpc>
                <a:spcPts val="5200"/>
              </a:lnSpc>
              <a:defRPr sz="4100">
                <a:solidFill>
                  <a:schemeClr val="accent1"/>
                </a:solidFill>
              </a:defRPr>
            </a:lvl1pPr>
          </a:lstStyle>
          <a:p>
            <a:r>
              <a:rPr lang="fr-FR" dirty="0" err="1"/>
              <a:t>Title</a:t>
            </a:r>
            <a:r>
              <a:rPr lang="fr-FR" dirty="0"/>
              <a:t> of </a:t>
            </a:r>
            <a:r>
              <a:rPr lang="fr-FR" dirty="0" err="1"/>
              <a:t>your</a:t>
            </a:r>
            <a:r>
              <a:rPr lang="fr-FR" dirty="0"/>
              <a:t> </a:t>
            </a:r>
            <a:r>
              <a:rPr lang="fr-FR" dirty="0" err="1"/>
              <a:t>presentation</a:t>
            </a:r>
            <a:r>
              <a:rPr lang="fr-FR" dirty="0"/>
              <a:t> in few </a:t>
            </a:r>
            <a:r>
              <a:rPr lang="fr-FR" dirty="0" err="1"/>
              <a:t>lines</a:t>
            </a:r>
            <a:r>
              <a:rPr lang="fr-FR" dirty="0"/>
              <a:t> (Century Gothic 41 pt)</a:t>
            </a:r>
          </a:p>
        </p:txBody>
      </p:sp>
    </p:spTree>
    <p:extLst>
      <p:ext uri="{BB962C8B-B14F-4D97-AF65-F5344CB8AC3E}">
        <p14:creationId xmlns:p14="http://schemas.microsoft.com/office/powerpoint/2010/main" val="2239600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p:bg>
      <p:bgPr>
        <a:solidFill>
          <a:srgbClr val="F8FAFD">
            <a:alpha val="0"/>
          </a:srgbClr>
        </a:solidFill>
        <a:effectLst/>
      </p:bgPr>
    </p:bg>
    <p:spTree>
      <p:nvGrpSpPr>
        <p:cNvPr id="1" name=""/>
        <p:cNvGrpSpPr/>
        <p:nvPr/>
      </p:nvGrpSpPr>
      <p:grpSpPr>
        <a:xfrm>
          <a:off x="0" y="0"/>
          <a:ext cx="0" cy="0"/>
          <a:chOff x="0" y="0"/>
          <a:chExt cx="0" cy="0"/>
        </a:xfrm>
      </p:grpSpPr>
      <p:sp>
        <p:nvSpPr>
          <p:cNvPr id="11" name="Forme libre 10">
            <a:extLst>
              <a:ext uri="{FF2B5EF4-FFF2-40B4-BE49-F238E27FC236}">
                <a16:creationId xmlns:a16="http://schemas.microsoft.com/office/drawing/2014/main" id="{771D75BF-7A6F-BE42-ACAC-003607FCD76F}"/>
              </a:ext>
            </a:extLst>
          </p:cNvPr>
          <p:cNvSpPr/>
          <p:nvPr userDrawn="1"/>
        </p:nvSpPr>
        <p:spPr>
          <a:xfrm>
            <a:off x="1235075" y="2"/>
            <a:ext cx="5494236" cy="5461251"/>
          </a:xfrm>
          <a:custGeom>
            <a:avLst/>
            <a:gdLst>
              <a:gd name="connsiteX0" fmla="*/ 3533858 w 5494236"/>
              <a:gd name="connsiteY0" fmla="*/ 0 h 5461251"/>
              <a:gd name="connsiteX1" fmla="*/ 5492795 w 5494236"/>
              <a:gd name="connsiteY1" fmla="*/ 0 h 5461251"/>
              <a:gd name="connsiteX2" fmla="*/ 5494236 w 5494236"/>
              <a:gd name="connsiteY2" fmla="*/ 56984 h 5461251"/>
              <a:gd name="connsiteX3" fmla="*/ 89969 w 5494236"/>
              <a:gd name="connsiteY3" fmla="*/ 5461251 h 5461251"/>
              <a:gd name="connsiteX4" fmla="*/ 0 w 5494236"/>
              <a:gd name="connsiteY4" fmla="*/ 5458976 h 5461251"/>
              <a:gd name="connsiteX5" fmla="*/ 0 w 5494236"/>
              <a:gd name="connsiteY5" fmla="*/ 3500039 h 5461251"/>
              <a:gd name="connsiteX6" fmla="*/ 89970 w 5494236"/>
              <a:gd name="connsiteY6" fmla="*/ 3502314 h 5461251"/>
              <a:gd name="connsiteX7" fmla="*/ 3535299 w 5494236"/>
              <a:gd name="connsiteY7" fmla="*/ 56985 h 5461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94236" h="5461251">
                <a:moveTo>
                  <a:pt x="3533858" y="0"/>
                </a:moveTo>
                <a:lnTo>
                  <a:pt x="5492795" y="0"/>
                </a:lnTo>
                <a:lnTo>
                  <a:pt x="5494236" y="56984"/>
                </a:lnTo>
                <a:cubicBezTo>
                  <a:pt x="5494236" y="3041678"/>
                  <a:pt x="3074663" y="5461251"/>
                  <a:pt x="89969" y="5461251"/>
                </a:cubicBezTo>
                <a:lnTo>
                  <a:pt x="0" y="5458976"/>
                </a:lnTo>
                <a:lnTo>
                  <a:pt x="0" y="3500039"/>
                </a:lnTo>
                <a:lnTo>
                  <a:pt x="89970" y="3502314"/>
                </a:lnTo>
                <a:cubicBezTo>
                  <a:pt x="1992773" y="3502314"/>
                  <a:pt x="3535299" y="1959788"/>
                  <a:pt x="3535299" y="5698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2A0B7D4B-25AB-3B40-9FA9-856250EFE26C}"/>
              </a:ext>
            </a:extLst>
          </p:cNvPr>
          <p:cNvSpPr/>
          <p:nvPr userDrawn="1"/>
        </p:nvSpPr>
        <p:spPr>
          <a:xfrm>
            <a:off x="0" y="6080872"/>
            <a:ext cx="12192000" cy="787399"/>
          </a:xfrm>
          <a:prstGeom prst="rect">
            <a:avLst/>
          </a:prstGeom>
          <a:solidFill>
            <a:srgbClr val="F3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5" name="Espace réservé du pied de page 4">
            <a:extLst>
              <a:ext uri="{FF2B5EF4-FFF2-40B4-BE49-F238E27FC236}">
                <a16:creationId xmlns:a16="http://schemas.microsoft.com/office/drawing/2014/main" id="{5E3E7A38-3062-BC49-A536-E78E413D7527}"/>
              </a:ext>
            </a:extLst>
          </p:cNvPr>
          <p:cNvSpPr>
            <a:spLocks noGrp="1"/>
          </p:cNvSpPr>
          <p:nvPr>
            <p:ph type="ftr" sz="quarter" idx="11"/>
          </p:nvPr>
        </p:nvSpPr>
        <p:spPr/>
        <p:txBody>
          <a:bodyPr/>
          <a:lstStyle/>
          <a:p>
            <a:r>
              <a:rPr lang="fr-FR" dirty="0" err="1"/>
              <a:t>Footer</a:t>
            </a:r>
            <a:r>
              <a:rPr lang="fr-FR" dirty="0"/>
              <a:t> of </a:t>
            </a:r>
            <a:r>
              <a:rPr lang="fr-FR" dirty="0" err="1"/>
              <a:t>your</a:t>
            </a:r>
            <a:r>
              <a:rPr lang="fr-FR" dirty="0"/>
              <a:t> </a:t>
            </a:r>
            <a:r>
              <a:rPr lang="fr-FR" dirty="0" err="1"/>
              <a:t>presentation</a:t>
            </a:r>
            <a:endParaRPr lang="fr-FR" dirty="0"/>
          </a:p>
        </p:txBody>
      </p:sp>
      <p:sp>
        <p:nvSpPr>
          <p:cNvPr id="6" name="Espace réservé du numéro de diapositive 5">
            <a:extLst>
              <a:ext uri="{FF2B5EF4-FFF2-40B4-BE49-F238E27FC236}">
                <a16:creationId xmlns:a16="http://schemas.microsoft.com/office/drawing/2014/main" id="{4190302B-71B2-D643-89C5-EA6AB80F65F1}"/>
              </a:ext>
            </a:extLst>
          </p:cNvPr>
          <p:cNvSpPr>
            <a:spLocks noGrp="1"/>
          </p:cNvSpPr>
          <p:nvPr>
            <p:ph type="sldNum" sz="quarter" idx="12"/>
          </p:nvPr>
        </p:nvSpPr>
        <p:spPr/>
        <p:txBody>
          <a:bodyPr/>
          <a:lstStyle/>
          <a:p>
            <a:fld id="{151E75B2-1F5F-104D-81CC-0E99E60AEADE}" type="slidenum">
              <a:rPr lang="fr-FR" smtClean="0"/>
              <a:t>‹#›</a:t>
            </a:fld>
            <a:endParaRPr lang="fr-FR"/>
          </a:p>
        </p:txBody>
      </p:sp>
      <p:sp>
        <p:nvSpPr>
          <p:cNvPr id="12" name="Titre 1">
            <a:extLst>
              <a:ext uri="{FF2B5EF4-FFF2-40B4-BE49-F238E27FC236}">
                <a16:creationId xmlns:a16="http://schemas.microsoft.com/office/drawing/2014/main" id="{1F9B6917-3135-5543-BB21-7EE5160354CC}"/>
              </a:ext>
            </a:extLst>
          </p:cNvPr>
          <p:cNvSpPr>
            <a:spLocks noGrp="1"/>
          </p:cNvSpPr>
          <p:nvPr>
            <p:ph type="ctrTitle" hasCustomPrompt="1"/>
          </p:nvPr>
        </p:nvSpPr>
        <p:spPr>
          <a:xfrm>
            <a:off x="1235075" y="931898"/>
            <a:ext cx="10475913" cy="2216622"/>
          </a:xfrm>
        </p:spPr>
        <p:txBody>
          <a:bodyPr anchor="t" anchorCtr="0"/>
          <a:lstStyle>
            <a:lvl1pPr algn="l">
              <a:lnSpc>
                <a:spcPts val="5200"/>
              </a:lnSpc>
              <a:defRPr sz="4100">
                <a:solidFill>
                  <a:schemeClr val="accent1"/>
                </a:solidFill>
              </a:defRPr>
            </a:lvl1pPr>
          </a:lstStyle>
          <a:p>
            <a:r>
              <a:rPr lang="fr-FR" dirty="0" err="1"/>
              <a:t>Title</a:t>
            </a:r>
            <a:r>
              <a:rPr lang="fr-FR" dirty="0"/>
              <a:t> of </a:t>
            </a:r>
            <a:r>
              <a:rPr lang="fr-FR" dirty="0" err="1"/>
              <a:t>your</a:t>
            </a:r>
            <a:r>
              <a:rPr lang="fr-FR" dirty="0"/>
              <a:t> </a:t>
            </a:r>
            <a:r>
              <a:rPr lang="fr-FR" dirty="0" err="1"/>
              <a:t>presentation</a:t>
            </a:r>
            <a:r>
              <a:rPr lang="fr-FR" dirty="0"/>
              <a:t> in few </a:t>
            </a:r>
            <a:r>
              <a:rPr lang="fr-FR" dirty="0" err="1"/>
              <a:t>lines</a:t>
            </a:r>
            <a:r>
              <a:rPr lang="fr-FR" dirty="0"/>
              <a:t> (Century Gothic 41 pt)</a:t>
            </a:r>
          </a:p>
        </p:txBody>
      </p:sp>
      <p:sp>
        <p:nvSpPr>
          <p:cNvPr id="13" name="Sous-titre 2">
            <a:extLst>
              <a:ext uri="{FF2B5EF4-FFF2-40B4-BE49-F238E27FC236}">
                <a16:creationId xmlns:a16="http://schemas.microsoft.com/office/drawing/2014/main" id="{746828C2-E0B2-C841-B815-1229645D7E1E}"/>
              </a:ext>
            </a:extLst>
          </p:cNvPr>
          <p:cNvSpPr>
            <a:spLocks noGrp="1"/>
          </p:cNvSpPr>
          <p:nvPr>
            <p:ph type="subTitle" idx="1" hasCustomPrompt="1"/>
          </p:nvPr>
        </p:nvSpPr>
        <p:spPr>
          <a:xfrm>
            <a:off x="1235075" y="3805491"/>
            <a:ext cx="10475913" cy="1655762"/>
          </a:xfrm>
          <a:prstGeom prst="rect">
            <a:avLst/>
          </a:prstGeom>
        </p:spPr>
        <p:txBody>
          <a:bodyPr/>
          <a:lstStyle>
            <a:lvl1pPr marL="0" indent="0" algn="l">
              <a:lnSpc>
                <a:spcPct val="100000"/>
              </a:lnSpc>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err="1"/>
              <a:t>Subtitle</a:t>
            </a:r>
            <a:r>
              <a:rPr lang="fr-FR" dirty="0"/>
              <a:t> in one or </a:t>
            </a:r>
            <a:r>
              <a:rPr lang="fr-FR" dirty="0" err="1"/>
              <a:t>two</a:t>
            </a:r>
            <a:r>
              <a:rPr lang="fr-FR" dirty="0"/>
              <a:t> </a:t>
            </a:r>
            <a:r>
              <a:rPr lang="fr-FR" dirty="0" err="1"/>
              <a:t>lines</a:t>
            </a:r>
            <a:endParaRPr lang="fr-FR" dirty="0"/>
          </a:p>
          <a:p>
            <a:r>
              <a:rPr lang="fr-FR" dirty="0"/>
              <a:t>(Century Gothic 24 pt)</a:t>
            </a:r>
          </a:p>
        </p:txBody>
      </p:sp>
    </p:spTree>
    <p:extLst>
      <p:ext uri="{BB962C8B-B14F-4D97-AF65-F5344CB8AC3E}">
        <p14:creationId xmlns:p14="http://schemas.microsoft.com/office/powerpoint/2010/main" val="3817375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re et contenu">
    <p:bg>
      <p:bgPr>
        <a:solidFill>
          <a:srgbClr val="F8FAFD">
            <a:alpha val="0"/>
          </a:srgbClr>
        </a:solidFill>
        <a:effectLst/>
      </p:bgPr>
    </p:bg>
    <p:spTree>
      <p:nvGrpSpPr>
        <p:cNvPr id="1" name=""/>
        <p:cNvGrpSpPr/>
        <p:nvPr/>
      </p:nvGrpSpPr>
      <p:grpSpPr>
        <a:xfrm>
          <a:off x="0" y="0"/>
          <a:ext cx="0" cy="0"/>
          <a:chOff x="0" y="0"/>
          <a:chExt cx="0" cy="0"/>
        </a:xfrm>
      </p:grpSpPr>
      <p:sp>
        <p:nvSpPr>
          <p:cNvPr id="11" name="Forme libre 10">
            <a:extLst>
              <a:ext uri="{FF2B5EF4-FFF2-40B4-BE49-F238E27FC236}">
                <a16:creationId xmlns:a16="http://schemas.microsoft.com/office/drawing/2014/main" id="{771D75BF-7A6F-BE42-ACAC-003607FCD76F}"/>
              </a:ext>
            </a:extLst>
          </p:cNvPr>
          <p:cNvSpPr/>
          <p:nvPr userDrawn="1"/>
        </p:nvSpPr>
        <p:spPr>
          <a:xfrm>
            <a:off x="1235075" y="2"/>
            <a:ext cx="5494236" cy="5461251"/>
          </a:xfrm>
          <a:custGeom>
            <a:avLst/>
            <a:gdLst>
              <a:gd name="connsiteX0" fmla="*/ 3533858 w 5494236"/>
              <a:gd name="connsiteY0" fmla="*/ 0 h 5461251"/>
              <a:gd name="connsiteX1" fmla="*/ 5492795 w 5494236"/>
              <a:gd name="connsiteY1" fmla="*/ 0 h 5461251"/>
              <a:gd name="connsiteX2" fmla="*/ 5494236 w 5494236"/>
              <a:gd name="connsiteY2" fmla="*/ 56984 h 5461251"/>
              <a:gd name="connsiteX3" fmla="*/ 89969 w 5494236"/>
              <a:gd name="connsiteY3" fmla="*/ 5461251 h 5461251"/>
              <a:gd name="connsiteX4" fmla="*/ 0 w 5494236"/>
              <a:gd name="connsiteY4" fmla="*/ 5458976 h 5461251"/>
              <a:gd name="connsiteX5" fmla="*/ 0 w 5494236"/>
              <a:gd name="connsiteY5" fmla="*/ 3500039 h 5461251"/>
              <a:gd name="connsiteX6" fmla="*/ 89970 w 5494236"/>
              <a:gd name="connsiteY6" fmla="*/ 3502314 h 5461251"/>
              <a:gd name="connsiteX7" fmla="*/ 3535299 w 5494236"/>
              <a:gd name="connsiteY7" fmla="*/ 56985 h 5461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94236" h="5461251">
                <a:moveTo>
                  <a:pt x="3533858" y="0"/>
                </a:moveTo>
                <a:lnTo>
                  <a:pt x="5492795" y="0"/>
                </a:lnTo>
                <a:lnTo>
                  <a:pt x="5494236" y="56984"/>
                </a:lnTo>
                <a:cubicBezTo>
                  <a:pt x="5494236" y="3041678"/>
                  <a:pt x="3074663" y="5461251"/>
                  <a:pt x="89969" y="5461251"/>
                </a:cubicBezTo>
                <a:lnTo>
                  <a:pt x="0" y="5458976"/>
                </a:lnTo>
                <a:lnTo>
                  <a:pt x="0" y="3500039"/>
                </a:lnTo>
                <a:lnTo>
                  <a:pt x="89970" y="3502314"/>
                </a:lnTo>
                <a:cubicBezTo>
                  <a:pt x="1992773" y="3502314"/>
                  <a:pt x="3535299" y="1959788"/>
                  <a:pt x="3535299" y="5698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2A0B7D4B-25AB-3B40-9FA9-856250EFE26C}"/>
              </a:ext>
            </a:extLst>
          </p:cNvPr>
          <p:cNvSpPr/>
          <p:nvPr userDrawn="1"/>
        </p:nvSpPr>
        <p:spPr>
          <a:xfrm>
            <a:off x="0" y="6080872"/>
            <a:ext cx="12192000" cy="787399"/>
          </a:xfrm>
          <a:prstGeom prst="rect">
            <a:avLst/>
          </a:prstGeom>
          <a:solidFill>
            <a:srgbClr val="F3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5" name="Espace réservé du pied de page 4">
            <a:extLst>
              <a:ext uri="{FF2B5EF4-FFF2-40B4-BE49-F238E27FC236}">
                <a16:creationId xmlns:a16="http://schemas.microsoft.com/office/drawing/2014/main" id="{5E3E7A38-3062-BC49-A536-E78E413D7527}"/>
              </a:ext>
            </a:extLst>
          </p:cNvPr>
          <p:cNvSpPr>
            <a:spLocks noGrp="1"/>
          </p:cNvSpPr>
          <p:nvPr>
            <p:ph type="ftr" sz="quarter" idx="11"/>
          </p:nvPr>
        </p:nvSpPr>
        <p:spPr/>
        <p:txBody>
          <a:bodyPr/>
          <a:lstStyle/>
          <a:p>
            <a:r>
              <a:rPr lang="fr-FR" dirty="0" err="1"/>
              <a:t>Footer</a:t>
            </a:r>
            <a:r>
              <a:rPr lang="fr-FR" dirty="0"/>
              <a:t> of </a:t>
            </a:r>
            <a:r>
              <a:rPr lang="fr-FR" dirty="0" err="1"/>
              <a:t>your</a:t>
            </a:r>
            <a:r>
              <a:rPr lang="fr-FR" dirty="0"/>
              <a:t> </a:t>
            </a:r>
            <a:r>
              <a:rPr lang="fr-FR" dirty="0" err="1"/>
              <a:t>presentation</a:t>
            </a:r>
            <a:endParaRPr lang="fr-FR" dirty="0"/>
          </a:p>
        </p:txBody>
      </p:sp>
      <p:sp>
        <p:nvSpPr>
          <p:cNvPr id="6" name="Espace réservé du numéro de diapositive 5">
            <a:extLst>
              <a:ext uri="{FF2B5EF4-FFF2-40B4-BE49-F238E27FC236}">
                <a16:creationId xmlns:a16="http://schemas.microsoft.com/office/drawing/2014/main" id="{4190302B-71B2-D643-89C5-EA6AB80F65F1}"/>
              </a:ext>
            </a:extLst>
          </p:cNvPr>
          <p:cNvSpPr>
            <a:spLocks noGrp="1"/>
          </p:cNvSpPr>
          <p:nvPr>
            <p:ph type="sldNum" sz="quarter" idx="12"/>
          </p:nvPr>
        </p:nvSpPr>
        <p:spPr/>
        <p:txBody>
          <a:bodyPr/>
          <a:lstStyle/>
          <a:p>
            <a:fld id="{151E75B2-1F5F-104D-81CC-0E99E60AEADE}" type="slidenum">
              <a:rPr lang="fr-FR" smtClean="0"/>
              <a:t>‹#›</a:t>
            </a:fld>
            <a:endParaRPr lang="fr-FR"/>
          </a:p>
        </p:txBody>
      </p:sp>
      <p:sp>
        <p:nvSpPr>
          <p:cNvPr id="12" name="Titre 1">
            <a:extLst>
              <a:ext uri="{FF2B5EF4-FFF2-40B4-BE49-F238E27FC236}">
                <a16:creationId xmlns:a16="http://schemas.microsoft.com/office/drawing/2014/main" id="{1F9B6917-3135-5543-BB21-7EE5160354CC}"/>
              </a:ext>
            </a:extLst>
          </p:cNvPr>
          <p:cNvSpPr>
            <a:spLocks noGrp="1"/>
          </p:cNvSpPr>
          <p:nvPr>
            <p:ph type="ctrTitle" hasCustomPrompt="1"/>
          </p:nvPr>
        </p:nvSpPr>
        <p:spPr>
          <a:xfrm>
            <a:off x="1235076" y="931898"/>
            <a:ext cx="10333038" cy="2216622"/>
          </a:xfrm>
        </p:spPr>
        <p:txBody>
          <a:bodyPr anchor="t" anchorCtr="0"/>
          <a:lstStyle>
            <a:lvl1pPr algn="l">
              <a:lnSpc>
                <a:spcPts val="5200"/>
              </a:lnSpc>
              <a:defRPr sz="4100">
                <a:solidFill>
                  <a:schemeClr val="accent1"/>
                </a:solidFill>
              </a:defRPr>
            </a:lvl1pPr>
          </a:lstStyle>
          <a:p>
            <a:r>
              <a:rPr lang="fr-FR" dirty="0" err="1"/>
              <a:t>Title</a:t>
            </a:r>
            <a:r>
              <a:rPr lang="fr-FR" dirty="0"/>
              <a:t> of </a:t>
            </a:r>
            <a:r>
              <a:rPr lang="fr-FR" dirty="0" err="1"/>
              <a:t>your</a:t>
            </a:r>
            <a:r>
              <a:rPr lang="fr-FR" dirty="0"/>
              <a:t> </a:t>
            </a:r>
            <a:r>
              <a:rPr lang="fr-FR" dirty="0" err="1"/>
              <a:t>presentation</a:t>
            </a:r>
            <a:r>
              <a:rPr lang="fr-FR" dirty="0"/>
              <a:t> in few </a:t>
            </a:r>
            <a:r>
              <a:rPr lang="fr-FR" dirty="0" err="1"/>
              <a:t>lines</a:t>
            </a:r>
            <a:r>
              <a:rPr lang="fr-FR" dirty="0"/>
              <a:t> (Century Gothic 41 pt)</a:t>
            </a:r>
          </a:p>
        </p:txBody>
      </p:sp>
      <p:sp>
        <p:nvSpPr>
          <p:cNvPr id="13" name="Sous-titre 2">
            <a:extLst>
              <a:ext uri="{FF2B5EF4-FFF2-40B4-BE49-F238E27FC236}">
                <a16:creationId xmlns:a16="http://schemas.microsoft.com/office/drawing/2014/main" id="{746828C2-E0B2-C841-B815-1229645D7E1E}"/>
              </a:ext>
            </a:extLst>
          </p:cNvPr>
          <p:cNvSpPr>
            <a:spLocks noGrp="1"/>
          </p:cNvSpPr>
          <p:nvPr>
            <p:ph type="subTitle" idx="1" hasCustomPrompt="1"/>
          </p:nvPr>
        </p:nvSpPr>
        <p:spPr>
          <a:xfrm>
            <a:off x="1235076" y="3805491"/>
            <a:ext cx="10333038" cy="1655762"/>
          </a:xfrm>
          <a:prstGeom prst="rect">
            <a:avLst/>
          </a:prstGeom>
        </p:spPr>
        <p:txBody>
          <a:bodyPr/>
          <a:lstStyle>
            <a:lvl1pPr marL="0" indent="0" algn="l">
              <a:lnSpc>
                <a:spcPct val="100000"/>
              </a:lnSpc>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err="1"/>
              <a:t>Subtitle</a:t>
            </a:r>
            <a:r>
              <a:rPr lang="fr-FR" dirty="0"/>
              <a:t> in one or </a:t>
            </a:r>
            <a:r>
              <a:rPr lang="fr-FR" dirty="0" err="1"/>
              <a:t>two</a:t>
            </a:r>
            <a:r>
              <a:rPr lang="fr-FR" dirty="0"/>
              <a:t> </a:t>
            </a:r>
            <a:r>
              <a:rPr lang="fr-FR" dirty="0" err="1"/>
              <a:t>lines</a:t>
            </a:r>
            <a:endParaRPr lang="fr-FR" dirty="0"/>
          </a:p>
          <a:p>
            <a:r>
              <a:rPr lang="fr-FR" dirty="0"/>
              <a:t>(Century Gothic 24 pt)</a:t>
            </a:r>
          </a:p>
        </p:txBody>
      </p:sp>
    </p:spTree>
    <p:extLst>
      <p:ext uri="{BB962C8B-B14F-4D97-AF65-F5344CB8AC3E}">
        <p14:creationId xmlns:p14="http://schemas.microsoft.com/office/powerpoint/2010/main" val="3800271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bg>
      <p:bgPr>
        <a:solidFill>
          <a:srgbClr val="F8FAFD">
            <a:alpha val="0"/>
          </a:srgb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CFA2AD-1ABE-4843-AECA-117CE310A314}"/>
              </a:ext>
            </a:extLst>
          </p:cNvPr>
          <p:cNvSpPr/>
          <p:nvPr userDrawn="1"/>
        </p:nvSpPr>
        <p:spPr>
          <a:xfrm>
            <a:off x="0" y="6080872"/>
            <a:ext cx="12192000" cy="787399"/>
          </a:xfrm>
          <a:prstGeom prst="rect">
            <a:avLst/>
          </a:prstGeom>
          <a:solidFill>
            <a:srgbClr val="F3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12" name="Espace réservé pour une image  2">
            <a:extLst>
              <a:ext uri="{FF2B5EF4-FFF2-40B4-BE49-F238E27FC236}">
                <a16:creationId xmlns:a16="http://schemas.microsoft.com/office/drawing/2014/main" id="{5FC40DE6-95E0-2843-884F-8246A32520F9}"/>
              </a:ext>
            </a:extLst>
          </p:cNvPr>
          <p:cNvSpPr>
            <a:spLocks noGrp="1"/>
          </p:cNvSpPr>
          <p:nvPr>
            <p:ph type="pic" idx="13" hasCustomPrompt="1"/>
          </p:nvPr>
        </p:nvSpPr>
        <p:spPr>
          <a:xfrm>
            <a:off x="4127047" y="0"/>
            <a:ext cx="8064953" cy="6858001"/>
          </a:xfrm>
          <a:prstGeom prst="rect">
            <a:avLst/>
          </a:prstGeom>
        </p:spPr>
        <p:txBody>
          <a:bodyPr anchor="ctr" anchorCtr="0"/>
          <a:lstStyle>
            <a:lvl1pPr marL="0" indent="0" algn="ctr">
              <a:buNone/>
              <a:defRPr sz="13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Visual</a:t>
            </a:r>
          </a:p>
        </p:txBody>
      </p:sp>
      <p:sp>
        <p:nvSpPr>
          <p:cNvPr id="5" name="Espace réservé du pied de page 4">
            <a:extLst>
              <a:ext uri="{FF2B5EF4-FFF2-40B4-BE49-F238E27FC236}">
                <a16:creationId xmlns:a16="http://schemas.microsoft.com/office/drawing/2014/main" id="{5E3E7A38-3062-BC49-A536-E78E413D7527}"/>
              </a:ext>
            </a:extLst>
          </p:cNvPr>
          <p:cNvSpPr>
            <a:spLocks noGrp="1"/>
          </p:cNvSpPr>
          <p:nvPr>
            <p:ph type="ftr" sz="quarter" idx="11"/>
          </p:nvPr>
        </p:nvSpPr>
        <p:spPr/>
        <p:txBody>
          <a:bodyPr/>
          <a:lstStyle>
            <a:lvl1pPr>
              <a:defRPr/>
            </a:lvl1pPr>
          </a:lstStyle>
          <a:p>
            <a:r>
              <a:rPr lang="fr-FR"/>
              <a:t>Footer of your presentation</a:t>
            </a:r>
            <a:endParaRPr lang="fr-FR" dirty="0"/>
          </a:p>
        </p:txBody>
      </p:sp>
      <p:sp>
        <p:nvSpPr>
          <p:cNvPr id="6" name="Espace réservé du numéro de diapositive 5">
            <a:extLst>
              <a:ext uri="{FF2B5EF4-FFF2-40B4-BE49-F238E27FC236}">
                <a16:creationId xmlns:a16="http://schemas.microsoft.com/office/drawing/2014/main" id="{4190302B-71B2-D643-89C5-EA6AB80F65F1}"/>
              </a:ext>
            </a:extLst>
          </p:cNvPr>
          <p:cNvSpPr>
            <a:spLocks noGrp="1"/>
          </p:cNvSpPr>
          <p:nvPr>
            <p:ph type="sldNum" sz="quarter" idx="12"/>
          </p:nvPr>
        </p:nvSpPr>
        <p:spPr/>
        <p:txBody>
          <a:bodyPr/>
          <a:lstStyle/>
          <a:p>
            <a:fld id="{151E75B2-1F5F-104D-81CC-0E99E60AEADE}" type="slidenum">
              <a:rPr lang="fr-FR" smtClean="0"/>
              <a:t>‹#›</a:t>
            </a:fld>
            <a:endParaRPr lang="fr-FR"/>
          </a:p>
        </p:txBody>
      </p:sp>
      <p:sp>
        <p:nvSpPr>
          <p:cNvPr id="4" name="ZoneTexte 3">
            <a:extLst>
              <a:ext uri="{FF2B5EF4-FFF2-40B4-BE49-F238E27FC236}">
                <a16:creationId xmlns:a16="http://schemas.microsoft.com/office/drawing/2014/main" id="{3DF9A7FA-0440-F44F-8513-5E831B3D54B5}"/>
              </a:ext>
            </a:extLst>
          </p:cNvPr>
          <p:cNvSpPr txBox="1"/>
          <p:nvPr userDrawn="1"/>
        </p:nvSpPr>
        <p:spPr>
          <a:xfrm>
            <a:off x="-2832410" y="3300761"/>
            <a:ext cx="184731" cy="369332"/>
          </a:xfrm>
          <a:prstGeom prst="rect">
            <a:avLst/>
          </a:prstGeom>
          <a:noFill/>
        </p:spPr>
        <p:txBody>
          <a:bodyPr wrap="none" rtlCol="0">
            <a:spAutoFit/>
          </a:bodyPr>
          <a:lstStyle/>
          <a:p>
            <a:endParaRPr lang="fr-FR" dirty="0"/>
          </a:p>
        </p:txBody>
      </p:sp>
      <p:sp>
        <p:nvSpPr>
          <p:cNvPr id="15" name="Titre 1">
            <a:extLst>
              <a:ext uri="{FF2B5EF4-FFF2-40B4-BE49-F238E27FC236}">
                <a16:creationId xmlns:a16="http://schemas.microsoft.com/office/drawing/2014/main" id="{EF524757-EECA-4F40-BDFA-B98E2898C5B2}"/>
              </a:ext>
            </a:extLst>
          </p:cNvPr>
          <p:cNvSpPr>
            <a:spLocks noGrp="1"/>
          </p:cNvSpPr>
          <p:nvPr>
            <p:ph type="ctrTitle" hasCustomPrompt="1"/>
          </p:nvPr>
        </p:nvSpPr>
        <p:spPr>
          <a:xfrm>
            <a:off x="1235075" y="931898"/>
            <a:ext cx="10475913" cy="2216622"/>
          </a:xfrm>
        </p:spPr>
        <p:txBody>
          <a:bodyPr anchor="t" anchorCtr="0"/>
          <a:lstStyle>
            <a:lvl1pPr algn="l">
              <a:lnSpc>
                <a:spcPts val="5200"/>
              </a:lnSpc>
              <a:defRPr sz="4100">
                <a:solidFill>
                  <a:schemeClr val="accent1"/>
                </a:solidFill>
              </a:defRPr>
            </a:lvl1pPr>
          </a:lstStyle>
          <a:p>
            <a:r>
              <a:rPr lang="fr-FR" dirty="0" err="1"/>
              <a:t>Chapter</a:t>
            </a:r>
            <a:r>
              <a:rPr lang="fr-FR" dirty="0"/>
              <a:t> </a:t>
            </a:r>
            <a:r>
              <a:rPr lang="fr-FR" dirty="0" err="1"/>
              <a:t>title</a:t>
            </a:r>
            <a:r>
              <a:rPr lang="fr-FR" dirty="0"/>
              <a:t> in few </a:t>
            </a:r>
            <a:r>
              <a:rPr lang="fr-FR" dirty="0" err="1"/>
              <a:t>lines</a:t>
            </a:r>
            <a:r>
              <a:rPr lang="fr-FR" dirty="0"/>
              <a:t> </a:t>
            </a:r>
            <a:br>
              <a:rPr lang="fr-FR" dirty="0"/>
            </a:br>
            <a:r>
              <a:rPr lang="fr-FR" dirty="0"/>
              <a:t>(Century Gothic 41 pt)</a:t>
            </a:r>
          </a:p>
        </p:txBody>
      </p:sp>
      <p:sp>
        <p:nvSpPr>
          <p:cNvPr id="16" name="Sous-titre 2">
            <a:extLst>
              <a:ext uri="{FF2B5EF4-FFF2-40B4-BE49-F238E27FC236}">
                <a16:creationId xmlns:a16="http://schemas.microsoft.com/office/drawing/2014/main" id="{033CB210-9BD8-FE41-814C-A05022289283}"/>
              </a:ext>
            </a:extLst>
          </p:cNvPr>
          <p:cNvSpPr>
            <a:spLocks noGrp="1"/>
          </p:cNvSpPr>
          <p:nvPr>
            <p:ph type="subTitle" idx="1" hasCustomPrompt="1"/>
          </p:nvPr>
        </p:nvSpPr>
        <p:spPr>
          <a:xfrm>
            <a:off x="1235075" y="3805491"/>
            <a:ext cx="10475913" cy="1655762"/>
          </a:xfrm>
          <a:prstGeom prst="rect">
            <a:avLst/>
          </a:prstGeom>
        </p:spPr>
        <p:txBody>
          <a:bodyPr/>
          <a:lstStyle>
            <a:lvl1pPr marL="0" indent="0" algn="l">
              <a:lnSpc>
                <a:spcPct val="100000"/>
              </a:lnSpc>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err="1"/>
              <a:t>Subtitle</a:t>
            </a:r>
            <a:r>
              <a:rPr lang="fr-FR" dirty="0"/>
              <a:t> in one or </a:t>
            </a:r>
            <a:r>
              <a:rPr lang="fr-FR" dirty="0" err="1"/>
              <a:t>two</a:t>
            </a:r>
            <a:r>
              <a:rPr lang="fr-FR" dirty="0"/>
              <a:t> </a:t>
            </a:r>
            <a:r>
              <a:rPr lang="fr-FR" dirty="0" err="1"/>
              <a:t>lines</a:t>
            </a:r>
            <a:endParaRPr lang="fr-FR" dirty="0"/>
          </a:p>
          <a:p>
            <a:r>
              <a:rPr lang="fr-FR" dirty="0"/>
              <a:t>(Century Gothic 24 pt)</a:t>
            </a:r>
          </a:p>
        </p:txBody>
      </p:sp>
    </p:spTree>
    <p:extLst>
      <p:ext uri="{BB962C8B-B14F-4D97-AF65-F5344CB8AC3E}">
        <p14:creationId xmlns:p14="http://schemas.microsoft.com/office/powerpoint/2010/main" val="4233752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re et contenu">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B23183-E551-954D-8EEC-A119D0B2FE34}"/>
              </a:ext>
            </a:extLst>
          </p:cNvPr>
          <p:cNvSpPr/>
          <p:nvPr userDrawn="1"/>
        </p:nvSpPr>
        <p:spPr>
          <a:xfrm>
            <a:off x="0" y="6080872"/>
            <a:ext cx="12192000" cy="787399"/>
          </a:xfrm>
          <a:prstGeom prst="rect">
            <a:avLst/>
          </a:prstGeom>
          <a:solidFill>
            <a:srgbClr val="F3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5" name="Espace réservé du pied de page 4">
            <a:extLst>
              <a:ext uri="{FF2B5EF4-FFF2-40B4-BE49-F238E27FC236}">
                <a16:creationId xmlns:a16="http://schemas.microsoft.com/office/drawing/2014/main" id="{5E3E7A38-3062-BC49-A536-E78E413D7527}"/>
              </a:ext>
            </a:extLst>
          </p:cNvPr>
          <p:cNvSpPr>
            <a:spLocks noGrp="1"/>
          </p:cNvSpPr>
          <p:nvPr>
            <p:ph type="ftr" sz="quarter" idx="11"/>
          </p:nvPr>
        </p:nvSpPr>
        <p:spPr/>
        <p:txBody>
          <a:bodyPr/>
          <a:lstStyle>
            <a:lvl1pPr>
              <a:defRPr/>
            </a:lvl1pPr>
          </a:lstStyle>
          <a:p>
            <a:r>
              <a:rPr lang="fr-FR"/>
              <a:t>Footer of your presentation</a:t>
            </a:r>
            <a:endParaRPr lang="fr-FR" dirty="0"/>
          </a:p>
        </p:txBody>
      </p:sp>
      <p:sp>
        <p:nvSpPr>
          <p:cNvPr id="6" name="Espace réservé du numéro de diapositive 5">
            <a:extLst>
              <a:ext uri="{FF2B5EF4-FFF2-40B4-BE49-F238E27FC236}">
                <a16:creationId xmlns:a16="http://schemas.microsoft.com/office/drawing/2014/main" id="{4190302B-71B2-D643-89C5-EA6AB80F65F1}"/>
              </a:ext>
            </a:extLst>
          </p:cNvPr>
          <p:cNvSpPr>
            <a:spLocks noGrp="1"/>
          </p:cNvSpPr>
          <p:nvPr>
            <p:ph type="sldNum" sz="quarter" idx="12"/>
          </p:nvPr>
        </p:nvSpPr>
        <p:spPr/>
        <p:txBody>
          <a:bodyPr/>
          <a:lstStyle/>
          <a:p>
            <a:fld id="{151E75B2-1F5F-104D-81CC-0E99E60AEADE}" type="slidenum">
              <a:rPr lang="fr-FR" smtClean="0"/>
              <a:t>‹#›</a:t>
            </a:fld>
            <a:endParaRPr lang="fr-FR"/>
          </a:p>
        </p:txBody>
      </p:sp>
      <p:sp>
        <p:nvSpPr>
          <p:cNvPr id="9" name="Titre 1">
            <a:extLst>
              <a:ext uri="{FF2B5EF4-FFF2-40B4-BE49-F238E27FC236}">
                <a16:creationId xmlns:a16="http://schemas.microsoft.com/office/drawing/2014/main" id="{6E00134A-FF32-4148-A10E-6EBB70654BE4}"/>
              </a:ext>
            </a:extLst>
          </p:cNvPr>
          <p:cNvSpPr>
            <a:spLocks noGrp="1"/>
          </p:cNvSpPr>
          <p:nvPr>
            <p:ph type="title" hasCustomPrompt="1"/>
          </p:nvPr>
        </p:nvSpPr>
        <p:spPr>
          <a:xfrm>
            <a:off x="1235075" y="748507"/>
            <a:ext cx="10333038" cy="778668"/>
          </a:xfrm>
        </p:spPr>
        <p:txBody>
          <a:bodyPr/>
          <a:lstStyle>
            <a:lvl1pPr>
              <a:defRPr/>
            </a:lvl1pPr>
          </a:lstStyle>
          <a:p>
            <a:r>
              <a:rPr lang="fr-FR" dirty="0" err="1"/>
              <a:t>Title</a:t>
            </a:r>
            <a:r>
              <a:rPr lang="fr-FR" dirty="0"/>
              <a:t> slide in one or </a:t>
            </a:r>
            <a:r>
              <a:rPr lang="fr-FR" dirty="0" err="1"/>
              <a:t>two</a:t>
            </a:r>
            <a:r>
              <a:rPr lang="fr-FR" dirty="0"/>
              <a:t> </a:t>
            </a:r>
            <a:r>
              <a:rPr lang="fr-FR" dirty="0" err="1"/>
              <a:t>lines</a:t>
            </a:r>
            <a:br>
              <a:rPr lang="fr-FR" dirty="0"/>
            </a:br>
            <a:r>
              <a:rPr lang="fr-FR" dirty="0"/>
              <a:t>(Century Gothic 26 pt)</a:t>
            </a:r>
          </a:p>
        </p:txBody>
      </p:sp>
      <p:sp>
        <p:nvSpPr>
          <p:cNvPr id="12" name="Espace réservé du texte 2">
            <a:extLst>
              <a:ext uri="{FF2B5EF4-FFF2-40B4-BE49-F238E27FC236}">
                <a16:creationId xmlns:a16="http://schemas.microsoft.com/office/drawing/2014/main" id="{0B6B17B4-FF07-D449-864A-2C752471F0FC}"/>
              </a:ext>
            </a:extLst>
          </p:cNvPr>
          <p:cNvSpPr>
            <a:spLocks noGrp="1"/>
          </p:cNvSpPr>
          <p:nvPr>
            <p:ph idx="1"/>
          </p:nvPr>
        </p:nvSpPr>
        <p:spPr>
          <a:xfrm>
            <a:off x="1235075" y="1825625"/>
            <a:ext cx="10333038" cy="4037761"/>
          </a:xfrm>
          <a:prstGeom prst="rect">
            <a:avLst/>
          </a:prstGeom>
        </p:spPr>
        <p:txBody>
          <a:bodyPr vert="horz" lIns="0" tIns="0" rIns="0" bIns="0" rtlCol="0">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Tree>
    <p:extLst>
      <p:ext uri="{BB962C8B-B14F-4D97-AF65-F5344CB8AC3E}">
        <p14:creationId xmlns:p14="http://schemas.microsoft.com/office/powerpoint/2010/main" val="403630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E5B11-1A9C-42E5-9221-9B7B6CB387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9C4E57-ACE5-47DE-818A-DB263CB47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190312-A552-4312-AE01-05FFFCD2D808}"/>
              </a:ext>
            </a:extLst>
          </p:cNvPr>
          <p:cNvSpPr>
            <a:spLocks noGrp="1"/>
          </p:cNvSpPr>
          <p:nvPr>
            <p:ph type="dt" sz="half" idx="10"/>
          </p:nvPr>
        </p:nvSpPr>
        <p:spPr/>
        <p:txBody>
          <a:bodyPr/>
          <a:lstStyle/>
          <a:p>
            <a:fld id="{0C1D4981-8931-497A-AAD1-5082A2D5350C}" type="datetimeFigureOut">
              <a:rPr lang="en-US" smtClean="0"/>
              <a:t>3/13/24</a:t>
            </a:fld>
            <a:endParaRPr lang="en-US"/>
          </a:p>
        </p:txBody>
      </p:sp>
      <p:sp>
        <p:nvSpPr>
          <p:cNvPr id="5" name="Footer Placeholder 4">
            <a:extLst>
              <a:ext uri="{FF2B5EF4-FFF2-40B4-BE49-F238E27FC236}">
                <a16:creationId xmlns:a16="http://schemas.microsoft.com/office/drawing/2014/main" id="{212AABE4-BD91-4287-B95E-10503A9E8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866BF-C4FB-4BFC-AD60-83CFF777A7CC}"/>
              </a:ext>
            </a:extLst>
          </p:cNvPr>
          <p:cNvSpPr>
            <a:spLocks noGrp="1"/>
          </p:cNvSpPr>
          <p:nvPr>
            <p:ph type="sldNum" sz="quarter" idx="12"/>
          </p:nvPr>
        </p:nvSpPr>
        <p:spPr/>
        <p:txBody>
          <a:bodyPr/>
          <a:lstStyle/>
          <a:p>
            <a:fld id="{FCF34888-51F0-4B8E-9FDA-33BF485F64F9}" type="slidenum">
              <a:rPr lang="en-US" smtClean="0"/>
              <a:t>‹#›</a:t>
            </a:fld>
            <a:endParaRPr lang="en-US"/>
          </a:p>
        </p:txBody>
      </p:sp>
    </p:spTree>
    <p:extLst>
      <p:ext uri="{BB962C8B-B14F-4D97-AF65-F5344CB8AC3E}">
        <p14:creationId xmlns:p14="http://schemas.microsoft.com/office/powerpoint/2010/main" val="2117475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Diapositive de titr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9189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60BFF069-A966-413D-A721-5D03925731DE}" type="datetimeFigureOut">
              <a:rPr lang="en-US" smtClean="0"/>
              <a:t>3/13/24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390864484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tandard ">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43600858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幻灯片" r:id="rId4" imgW="270" imgH="270" progId="TCLayout.ActiveDocument.1">
                  <p:embed/>
                </p:oleObj>
              </mc:Choice>
              <mc:Fallback>
                <p:oleObj name="think-cell 幻灯片"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22D51A2A-2DAC-4924-8B44-4419F27ECB35}"/>
              </a:ext>
            </a:extLst>
          </p:cNvPr>
          <p:cNvSpPr/>
          <p:nvPr userDrawn="1">
            <p:custDataLst>
              <p:tags r:id="rId2"/>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l"/>
            <a:endParaRPr lang="en-US" sz="2800" b="1" i="0" baseline="0" dirty="0" err="1">
              <a:latin typeface="Arial" panose="020B0604020202020204" pitchFamily="34" charset="0"/>
              <a:ea typeface="+mj-ea"/>
              <a:cs typeface="+mj-cs"/>
              <a:sym typeface="Arial" panose="020B0604020202020204" pitchFamily="34" charset="0"/>
            </a:endParaRPr>
          </a:p>
        </p:txBody>
      </p:sp>
      <p:sp>
        <p:nvSpPr>
          <p:cNvPr id="13" name="Title 1"/>
          <p:cNvSpPr>
            <a:spLocks noGrp="1"/>
          </p:cNvSpPr>
          <p:nvPr>
            <p:ph type="title" hasCustomPrompt="1"/>
          </p:nvPr>
        </p:nvSpPr>
        <p:spPr>
          <a:xfrm>
            <a:off x="384694" y="294468"/>
            <a:ext cx="11338560" cy="768263"/>
          </a:xfrm>
          <a:prstGeom prst="rect">
            <a:avLst/>
          </a:prstGeom>
        </p:spPr>
        <p:txBody>
          <a:bodyPr vert="horz" anchor="ctr" anchorCtr="0"/>
          <a:lstStyle>
            <a:lvl1pPr>
              <a:defRPr sz="2400" b="1">
                <a:solidFill>
                  <a:schemeClr val="tx1"/>
                </a:solidFill>
              </a:defRPr>
            </a:lvl1pPr>
          </a:lstStyle>
          <a:p>
            <a:r>
              <a:rPr lang="en-US" dirty="0"/>
              <a:t>Headlines Are 24pt Arial Bold Title Case</a:t>
            </a:r>
          </a:p>
        </p:txBody>
      </p:sp>
      <p:sp>
        <p:nvSpPr>
          <p:cNvPr id="15"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6"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
        <p:nvSpPr>
          <p:cNvPr id="4" name="Text Placeholder 3"/>
          <p:cNvSpPr>
            <a:spLocks noGrp="1"/>
          </p:cNvSpPr>
          <p:nvPr>
            <p:ph type="body" sz="quarter" idx="11" hasCustomPrompt="1"/>
          </p:nvPr>
        </p:nvSpPr>
        <p:spPr>
          <a:xfrm>
            <a:off x="381000" y="6381947"/>
            <a:ext cx="9535998" cy="239244"/>
          </a:xfrm>
          <a:prstGeom prst="rect">
            <a:avLst/>
          </a:prstGeom>
        </p:spPr>
        <p:txBody>
          <a:bodyPr lIns="0" tIns="0" rIns="0" bIns="0" anchor="b"/>
          <a:lstStyle>
            <a:lvl1pPr marL="0" indent="0">
              <a:lnSpc>
                <a:spcPct val="100000"/>
              </a:lnSpc>
              <a:spcBef>
                <a:spcPts val="0"/>
              </a:spcBef>
              <a:buNone/>
              <a:defRPr sz="1000"/>
            </a:lvl1pPr>
            <a:lvl2pPr>
              <a:defRPr sz="1400"/>
            </a:lvl2pPr>
            <a:lvl3pPr>
              <a:defRPr sz="1200"/>
            </a:lvl3pPr>
            <a:lvl4pPr>
              <a:defRPr sz="1100"/>
            </a:lvl4pPr>
            <a:lvl5pPr>
              <a:defRPr sz="1100"/>
            </a:lvl5pPr>
          </a:lstStyle>
          <a:p>
            <a:pPr lvl="0"/>
            <a:r>
              <a:rPr lang="en-US" sz="1000" dirty="0"/>
              <a:t>Source and Note:</a:t>
            </a:r>
            <a:endParaRPr lang="en-US" dirty="0"/>
          </a:p>
        </p:txBody>
      </p:sp>
    </p:spTree>
    <p:extLst>
      <p:ext uri="{BB962C8B-B14F-4D97-AF65-F5344CB8AC3E}">
        <p14:creationId xmlns:p14="http://schemas.microsoft.com/office/powerpoint/2010/main" val="2209312311"/>
      </p:ext>
    </p:extLst>
  </p:cSld>
  <p:clrMapOvr>
    <a:masterClrMapping/>
  </p:clrMapOvr>
  <p:extLst>
    <p:ext uri="{DCECCB84-F9BA-43D5-87BE-67443E8EF086}">
      <p15:sldGuideLst xmlns:p15="http://schemas.microsoft.com/office/powerpoint/2012/main">
        <p15:guide id="2" pos="240">
          <p15:clr>
            <a:srgbClr val="FBAE40"/>
          </p15:clr>
        </p15:guide>
        <p15:guide id="3" pos="7392">
          <p15:clr>
            <a:srgbClr val="FBAE40"/>
          </p15:clr>
        </p15:guide>
        <p15:guide id="4" orient="horz" pos="4032">
          <p15:clr>
            <a:srgbClr val="FBAE40"/>
          </p15:clr>
        </p15:guide>
        <p15:guide id="5" orient="horz" pos="672">
          <p15:clr>
            <a:srgbClr val="FBAE40"/>
          </p15:clr>
        </p15:guide>
        <p15:guide id="6" orient="horz" pos="16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782DCA51-692D-4295-904E-B8B01A31330D}" type="datetimeFigureOut">
              <a:rPr lang="en-US" smtClean="0"/>
              <a:t>3/13/24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299731062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E11C705-F5F3-48FF-9B32-F0B1A65B0660}" type="datetimeFigureOut">
              <a:rPr lang="en-US" smtClean="0"/>
              <a:t>3/13/24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187685244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66005A75-21AF-4F69-84E0-03714CA67E9D}" type="datetimeFigureOut">
              <a:rPr lang="en-US" smtClean="0"/>
              <a:t>3/13/24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375717880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9C1C6A2A-DD18-4342-9129-4B6A1C09DB01}" type="datetimeFigureOut">
              <a:rPr lang="en-US" smtClean="0"/>
              <a:t>3/13/24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86803848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F544DA16-CED2-4BB6-AE71-175C1F06B48B}" type="datetimeFigureOut">
              <a:rPr lang="en-US" smtClean="0"/>
              <a:t>3/13/24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388029320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30ED4F0C-0522-45E0-94A5-1A74103775F8}" type="datetimeFigureOut">
              <a:rPr lang="en-US" smtClean="0"/>
              <a:t>3/13/24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340913592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836511CB-D84C-4D60-953F-8E01D3FB0FAA}" type="datetimeFigureOut">
              <a:rPr lang="en-US" smtClean="0"/>
              <a:t>3/13/24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42783487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C999-268F-4714-B423-5861BAA0CB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123B67-B96F-4D6B-BB12-49532DA99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A3CE54-4D4D-4551-A83D-0BC447AE379D}"/>
              </a:ext>
            </a:extLst>
          </p:cNvPr>
          <p:cNvSpPr>
            <a:spLocks noGrp="1"/>
          </p:cNvSpPr>
          <p:nvPr>
            <p:ph type="dt" sz="half" idx="10"/>
          </p:nvPr>
        </p:nvSpPr>
        <p:spPr/>
        <p:txBody>
          <a:bodyPr/>
          <a:lstStyle/>
          <a:p>
            <a:fld id="{0C1D4981-8931-497A-AAD1-5082A2D5350C}" type="datetimeFigureOut">
              <a:rPr lang="en-US" smtClean="0"/>
              <a:t>3/13/24</a:t>
            </a:fld>
            <a:endParaRPr lang="en-US"/>
          </a:p>
        </p:txBody>
      </p:sp>
      <p:sp>
        <p:nvSpPr>
          <p:cNvPr id="5" name="Footer Placeholder 4">
            <a:extLst>
              <a:ext uri="{FF2B5EF4-FFF2-40B4-BE49-F238E27FC236}">
                <a16:creationId xmlns:a16="http://schemas.microsoft.com/office/drawing/2014/main" id="{137C31F4-4C58-450D-BDA2-F6DC4E1A1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ED72C9-DCF1-48A5-B615-D68D1DD485AD}"/>
              </a:ext>
            </a:extLst>
          </p:cNvPr>
          <p:cNvSpPr>
            <a:spLocks noGrp="1"/>
          </p:cNvSpPr>
          <p:nvPr>
            <p:ph type="sldNum" sz="quarter" idx="12"/>
          </p:nvPr>
        </p:nvSpPr>
        <p:spPr/>
        <p:txBody>
          <a:bodyPr/>
          <a:lstStyle/>
          <a:p>
            <a:fld id="{FCF34888-51F0-4B8E-9FDA-33BF485F64F9}" type="slidenum">
              <a:rPr lang="en-US" smtClean="0"/>
              <a:t>‹#›</a:t>
            </a:fld>
            <a:endParaRPr lang="en-US"/>
          </a:p>
        </p:txBody>
      </p:sp>
    </p:spTree>
    <p:extLst>
      <p:ext uri="{BB962C8B-B14F-4D97-AF65-F5344CB8AC3E}">
        <p14:creationId xmlns:p14="http://schemas.microsoft.com/office/powerpoint/2010/main" val="30644681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7ABDBE60-3610-41D2-8B29-65AB7D633137}" type="datetimeFigureOut">
              <a:rPr lang="en-US" smtClean="0"/>
              <a:t>3/13/24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73831942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AC4B0CB2-F067-4092-A02C-5A5EF8A092F6}" type="datetimeFigureOut">
              <a:rPr lang="en-US" smtClean="0"/>
              <a:t>3/13/24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66674255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C8C70F7-1961-42D2-82E0-06015AFA43B9}" type="datetimeFigureOut">
              <a:rPr lang="en-US" smtClean="0"/>
              <a:t>3/13/24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284121586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0CC9A47-CC64-4653-854E-56F3DC96BC36}" type="datetimeFigureOut">
              <a:rPr lang="en-US" smtClean="0"/>
              <a:t>3/13/24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11222914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66D4-E72C-4E6F-A6AD-7ED9157695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65D0C-34F9-47C9-B168-113EE24483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7B2785-A75A-4523-B551-302F54C978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5BCDFC-1042-47A9-8A6A-F783B77F48BF}"/>
              </a:ext>
            </a:extLst>
          </p:cNvPr>
          <p:cNvSpPr>
            <a:spLocks noGrp="1"/>
          </p:cNvSpPr>
          <p:nvPr>
            <p:ph type="dt" sz="half" idx="10"/>
          </p:nvPr>
        </p:nvSpPr>
        <p:spPr/>
        <p:txBody>
          <a:bodyPr/>
          <a:lstStyle/>
          <a:p>
            <a:fld id="{0C1D4981-8931-497A-AAD1-5082A2D5350C}" type="datetimeFigureOut">
              <a:rPr lang="en-US" smtClean="0"/>
              <a:t>3/13/24</a:t>
            </a:fld>
            <a:endParaRPr lang="en-US"/>
          </a:p>
        </p:txBody>
      </p:sp>
      <p:sp>
        <p:nvSpPr>
          <p:cNvPr id="6" name="Footer Placeholder 5">
            <a:extLst>
              <a:ext uri="{FF2B5EF4-FFF2-40B4-BE49-F238E27FC236}">
                <a16:creationId xmlns:a16="http://schemas.microsoft.com/office/drawing/2014/main" id="{DBE9CC22-34C4-4100-B1E0-7938379D4F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8A97AE-1DDF-4275-94F8-55B8077580F9}"/>
              </a:ext>
            </a:extLst>
          </p:cNvPr>
          <p:cNvSpPr>
            <a:spLocks noGrp="1"/>
          </p:cNvSpPr>
          <p:nvPr>
            <p:ph type="sldNum" sz="quarter" idx="12"/>
          </p:nvPr>
        </p:nvSpPr>
        <p:spPr/>
        <p:txBody>
          <a:bodyPr/>
          <a:lstStyle/>
          <a:p>
            <a:fld id="{FCF34888-51F0-4B8E-9FDA-33BF485F64F9}" type="slidenum">
              <a:rPr lang="en-US" smtClean="0"/>
              <a:t>‹#›</a:t>
            </a:fld>
            <a:endParaRPr lang="en-US"/>
          </a:p>
        </p:txBody>
      </p:sp>
    </p:spTree>
    <p:extLst>
      <p:ext uri="{BB962C8B-B14F-4D97-AF65-F5344CB8AC3E}">
        <p14:creationId xmlns:p14="http://schemas.microsoft.com/office/powerpoint/2010/main" val="152995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618CB-CE67-4255-9EC6-AF902B3896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3A8FF0-39F4-4AED-AEA3-A2E5C3496E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00AA9C-BCE9-42C7-B447-6AFD297474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E972B5-13AA-4E91-BB6B-668870CE15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BF3934-BACA-4787-B459-0B9E256A8F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CA173-2EEE-47E8-A86B-9CEBBEE3FCF7}"/>
              </a:ext>
            </a:extLst>
          </p:cNvPr>
          <p:cNvSpPr>
            <a:spLocks noGrp="1"/>
          </p:cNvSpPr>
          <p:nvPr>
            <p:ph type="dt" sz="half" idx="10"/>
          </p:nvPr>
        </p:nvSpPr>
        <p:spPr/>
        <p:txBody>
          <a:bodyPr/>
          <a:lstStyle/>
          <a:p>
            <a:fld id="{0C1D4981-8931-497A-AAD1-5082A2D5350C}" type="datetimeFigureOut">
              <a:rPr lang="en-US" smtClean="0"/>
              <a:t>3/13/24</a:t>
            </a:fld>
            <a:endParaRPr lang="en-US"/>
          </a:p>
        </p:txBody>
      </p:sp>
      <p:sp>
        <p:nvSpPr>
          <p:cNvPr id="8" name="Footer Placeholder 7">
            <a:extLst>
              <a:ext uri="{FF2B5EF4-FFF2-40B4-BE49-F238E27FC236}">
                <a16:creationId xmlns:a16="http://schemas.microsoft.com/office/drawing/2014/main" id="{DBF5D6F4-7B3E-47B0-9726-4AC71CD182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29CB12-BDE8-49B5-8711-5C3FF06BEC9A}"/>
              </a:ext>
            </a:extLst>
          </p:cNvPr>
          <p:cNvSpPr>
            <a:spLocks noGrp="1"/>
          </p:cNvSpPr>
          <p:nvPr>
            <p:ph type="sldNum" sz="quarter" idx="12"/>
          </p:nvPr>
        </p:nvSpPr>
        <p:spPr/>
        <p:txBody>
          <a:bodyPr/>
          <a:lstStyle/>
          <a:p>
            <a:fld id="{FCF34888-51F0-4B8E-9FDA-33BF485F64F9}" type="slidenum">
              <a:rPr lang="en-US" smtClean="0"/>
              <a:t>‹#›</a:t>
            </a:fld>
            <a:endParaRPr lang="en-US"/>
          </a:p>
        </p:txBody>
      </p:sp>
    </p:spTree>
    <p:extLst>
      <p:ext uri="{BB962C8B-B14F-4D97-AF65-F5344CB8AC3E}">
        <p14:creationId xmlns:p14="http://schemas.microsoft.com/office/powerpoint/2010/main" val="389464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1FC9D-671F-410F-99C1-4F10D3ED8C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BD080F-A03C-4004-9B61-F5AF59EF887B}"/>
              </a:ext>
            </a:extLst>
          </p:cNvPr>
          <p:cNvSpPr>
            <a:spLocks noGrp="1"/>
          </p:cNvSpPr>
          <p:nvPr>
            <p:ph type="dt" sz="half" idx="10"/>
          </p:nvPr>
        </p:nvSpPr>
        <p:spPr/>
        <p:txBody>
          <a:bodyPr/>
          <a:lstStyle/>
          <a:p>
            <a:fld id="{0C1D4981-8931-497A-AAD1-5082A2D5350C}" type="datetimeFigureOut">
              <a:rPr lang="en-US" smtClean="0"/>
              <a:t>3/13/24</a:t>
            </a:fld>
            <a:endParaRPr lang="en-US"/>
          </a:p>
        </p:txBody>
      </p:sp>
      <p:sp>
        <p:nvSpPr>
          <p:cNvPr id="4" name="Footer Placeholder 3">
            <a:extLst>
              <a:ext uri="{FF2B5EF4-FFF2-40B4-BE49-F238E27FC236}">
                <a16:creationId xmlns:a16="http://schemas.microsoft.com/office/drawing/2014/main" id="{EC564FFB-D1CD-47DF-B740-41C25A38A9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63907E-9A65-4ACF-8A7C-B339CD0D359B}"/>
              </a:ext>
            </a:extLst>
          </p:cNvPr>
          <p:cNvSpPr>
            <a:spLocks noGrp="1"/>
          </p:cNvSpPr>
          <p:nvPr>
            <p:ph type="sldNum" sz="quarter" idx="12"/>
          </p:nvPr>
        </p:nvSpPr>
        <p:spPr/>
        <p:txBody>
          <a:bodyPr/>
          <a:lstStyle/>
          <a:p>
            <a:fld id="{FCF34888-51F0-4B8E-9FDA-33BF485F64F9}" type="slidenum">
              <a:rPr lang="en-US" smtClean="0"/>
              <a:t>‹#›</a:t>
            </a:fld>
            <a:endParaRPr lang="en-US"/>
          </a:p>
        </p:txBody>
      </p:sp>
    </p:spTree>
    <p:extLst>
      <p:ext uri="{BB962C8B-B14F-4D97-AF65-F5344CB8AC3E}">
        <p14:creationId xmlns:p14="http://schemas.microsoft.com/office/powerpoint/2010/main" val="3222588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1D1A7A-FDDB-4678-B3DE-7FA482CECF6F}"/>
              </a:ext>
            </a:extLst>
          </p:cNvPr>
          <p:cNvSpPr>
            <a:spLocks noGrp="1"/>
          </p:cNvSpPr>
          <p:nvPr>
            <p:ph type="dt" sz="half" idx="10"/>
          </p:nvPr>
        </p:nvSpPr>
        <p:spPr/>
        <p:txBody>
          <a:bodyPr/>
          <a:lstStyle/>
          <a:p>
            <a:fld id="{0C1D4981-8931-497A-AAD1-5082A2D5350C}" type="datetimeFigureOut">
              <a:rPr lang="en-US" smtClean="0"/>
              <a:t>3/13/24</a:t>
            </a:fld>
            <a:endParaRPr lang="en-US"/>
          </a:p>
        </p:txBody>
      </p:sp>
      <p:sp>
        <p:nvSpPr>
          <p:cNvPr id="3" name="Footer Placeholder 2">
            <a:extLst>
              <a:ext uri="{FF2B5EF4-FFF2-40B4-BE49-F238E27FC236}">
                <a16:creationId xmlns:a16="http://schemas.microsoft.com/office/drawing/2014/main" id="{11958615-BD94-4B56-B35D-3D3DBF9116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C58F69-CB8D-4D11-9347-F88A039C4B42}"/>
              </a:ext>
            </a:extLst>
          </p:cNvPr>
          <p:cNvSpPr>
            <a:spLocks noGrp="1"/>
          </p:cNvSpPr>
          <p:nvPr>
            <p:ph type="sldNum" sz="quarter" idx="12"/>
          </p:nvPr>
        </p:nvSpPr>
        <p:spPr/>
        <p:txBody>
          <a:bodyPr/>
          <a:lstStyle/>
          <a:p>
            <a:fld id="{FCF34888-51F0-4B8E-9FDA-33BF485F64F9}" type="slidenum">
              <a:rPr lang="en-US" smtClean="0"/>
              <a:t>‹#›</a:t>
            </a:fld>
            <a:endParaRPr lang="en-US"/>
          </a:p>
        </p:txBody>
      </p:sp>
    </p:spTree>
    <p:extLst>
      <p:ext uri="{BB962C8B-B14F-4D97-AF65-F5344CB8AC3E}">
        <p14:creationId xmlns:p14="http://schemas.microsoft.com/office/powerpoint/2010/main" val="1305750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1C32-5E59-461D-B096-BBCCFEEF6D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E8C75B-506E-458D-A3B0-8FA60F68EF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7E2B96-4ED9-4C8E-9937-C6538FCE76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143C2F-038F-44B4-AB59-F0EC613B4B1C}"/>
              </a:ext>
            </a:extLst>
          </p:cNvPr>
          <p:cNvSpPr>
            <a:spLocks noGrp="1"/>
          </p:cNvSpPr>
          <p:nvPr>
            <p:ph type="dt" sz="half" idx="10"/>
          </p:nvPr>
        </p:nvSpPr>
        <p:spPr/>
        <p:txBody>
          <a:bodyPr/>
          <a:lstStyle/>
          <a:p>
            <a:fld id="{0C1D4981-8931-497A-AAD1-5082A2D5350C}" type="datetimeFigureOut">
              <a:rPr lang="en-US" smtClean="0"/>
              <a:t>3/13/24</a:t>
            </a:fld>
            <a:endParaRPr lang="en-US"/>
          </a:p>
        </p:txBody>
      </p:sp>
      <p:sp>
        <p:nvSpPr>
          <p:cNvPr id="6" name="Footer Placeholder 5">
            <a:extLst>
              <a:ext uri="{FF2B5EF4-FFF2-40B4-BE49-F238E27FC236}">
                <a16:creationId xmlns:a16="http://schemas.microsoft.com/office/drawing/2014/main" id="{810E9899-C41F-4803-A1E5-66A9A8794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FED900-45FF-4962-AE40-DF111767DAB7}"/>
              </a:ext>
            </a:extLst>
          </p:cNvPr>
          <p:cNvSpPr>
            <a:spLocks noGrp="1"/>
          </p:cNvSpPr>
          <p:nvPr>
            <p:ph type="sldNum" sz="quarter" idx="12"/>
          </p:nvPr>
        </p:nvSpPr>
        <p:spPr/>
        <p:txBody>
          <a:bodyPr/>
          <a:lstStyle/>
          <a:p>
            <a:fld id="{FCF34888-51F0-4B8E-9FDA-33BF485F64F9}" type="slidenum">
              <a:rPr lang="en-US" smtClean="0"/>
              <a:t>‹#›</a:t>
            </a:fld>
            <a:endParaRPr lang="en-US"/>
          </a:p>
        </p:txBody>
      </p:sp>
    </p:spTree>
    <p:extLst>
      <p:ext uri="{BB962C8B-B14F-4D97-AF65-F5344CB8AC3E}">
        <p14:creationId xmlns:p14="http://schemas.microsoft.com/office/powerpoint/2010/main" val="1715537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36CA-211B-4EE6-822C-27AE03642A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1D07FD-0ECF-41D7-8B96-021CE97CBB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AE776A-27BA-43C4-8BD2-04CFDDE18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D3DF0-01AC-43D1-9416-BFAC90C456F1}"/>
              </a:ext>
            </a:extLst>
          </p:cNvPr>
          <p:cNvSpPr>
            <a:spLocks noGrp="1"/>
          </p:cNvSpPr>
          <p:nvPr>
            <p:ph type="dt" sz="half" idx="10"/>
          </p:nvPr>
        </p:nvSpPr>
        <p:spPr/>
        <p:txBody>
          <a:bodyPr/>
          <a:lstStyle/>
          <a:p>
            <a:fld id="{0C1D4981-8931-497A-AAD1-5082A2D5350C}" type="datetimeFigureOut">
              <a:rPr lang="en-US" smtClean="0"/>
              <a:t>3/13/24</a:t>
            </a:fld>
            <a:endParaRPr lang="en-US"/>
          </a:p>
        </p:txBody>
      </p:sp>
      <p:sp>
        <p:nvSpPr>
          <p:cNvPr id="6" name="Footer Placeholder 5">
            <a:extLst>
              <a:ext uri="{FF2B5EF4-FFF2-40B4-BE49-F238E27FC236}">
                <a16:creationId xmlns:a16="http://schemas.microsoft.com/office/drawing/2014/main" id="{1FE9AFC7-8BEC-4B22-83B7-A1E1A3CF6F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9B65F0-5FD7-4371-8888-B6075574E4CC}"/>
              </a:ext>
            </a:extLst>
          </p:cNvPr>
          <p:cNvSpPr>
            <a:spLocks noGrp="1"/>
          </p:cNvSpPr>
          <p:nvPr>
            <p:ph type="sldNum" sz="quarter" idx="12"/>
          </p:nvPr>
        </p:nvSpPr>
        <p:spPr/>
        <p:txBody>
          <a:bodyPr/>
          <a:lstStyle/>
          <a:p>
            <a:fld id="{FCF34888-51F0-4B8E-9FDA-33BF485F64F9}" type="slidenum">
              <a:rPr lang="en-US" smtClean="0"/>
              <a:t>‹#›</a:t>
            </a:fld>
            <a:endParaRPr lang="en-US"/>
          </a:p>
        </p:txBody>
      </p:sp>
    </p:spTree>
    <p:extLst>
      <p:ext uri="{BB962C8B-B14F-4D97-AF65-F5344CB8AC3E}">
        <p14:creationId xmlns:p14="http://schemas.microsoft.com/office/powerpoint/2010/main" val="266513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AD2775-D3FA-495E-A6FC-4F14BDF91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4854D1-C3F5-4830-B047-20E7A2237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31CAC-41CC-4DF9-8AD3-0F48698286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D4981-8931-497A-AAD1-5082A2D5350C}" type="datetimeFigureOut">
              <a:rPr lang="en-US" smtClean="0"/>
              <a:t>3/13/24</a:t>
            </a:fld>
            <a:endParaRPr lang="en-US"/>
          </a:p>
        </p:txBody>
      </p:sp>
      <p:sp>
        <p:nvSpPr>
          <p:cNvPr id="5" name="Footer Placeholder 4">
            <a:extLst>
              <a:ext uri="{FF2B5EF4-FFF2-40B4-BE49-F238E27FC236}">
                <a16:creationId xmlns:a16="http://schemas.microsoft.com/office/drawing/2014/main" id="{0C4BFCDD-7584-47DF-85B4-D9EF5248A4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0DD562-B1D6-499E-A58E-5148DD8785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34888-51F0-4B8E-9FDA-33BF485F64F9}" type="slidenum">
              <a:rPr lang="en-US" smtClean="0"/>
              <a:t>‹#›</a:t>
            </a:fld>
            <a:endParaRPr lang="en-US"/>
          </a:p>
        </p:txBody>
      </p:sp>
    </p:spTree>
    <p:extLst>
      <p:ext uri="{BB962C8B-B14F-4D97-AF65-F5344CB8AC3E}">
        <p14:creationId xmlns:p14="http://schemas.microsoft.com/office/powerpoint/2010/main" val="317828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75D91FB-C3B1-E947-8875-617A24F14EAB}"/>
              </a:ext>
            </a:extLst>
          </p:cNvPr>
          <p:cNvSpPr>
            <a:spLocks noGrp="1"/>
          </p:cNvSpPr>
          <p:nvPr>
            <p:ph type="title"/>
          </p:nvPr>
        </p:nvSpPr>
        <p:spPr>
          <a:xfrm>
            <a:off x="1235075" y="753950"/>
            <a:ext cx="10333038" cy="778668"/>
          </a:xfrm>
          <a:prstGeom prst="rect">
            <a:avLst/>
          </a:prstGeom>
        </p:spPr>
        <p:txBody>
          <a:bodyPr vert="horz" lIns="0" tIns="0" rIns="0" bIns="0" rtlCol="0" anchor="t" anchorCtr="0">
            <a:noAutofit/>
          </a:bodyPr>
          <a:lstStyle/>
          <a:p>
            <a:r>
              <a:rPr lang="fr-FR" dirty="0" err="1"/>
              <a:t>Title</a:t>
            </a:r>
            <a:r>
              <a:rPr lang="fr-FR" dirty="0"/>
              <a:t> of </a:t>
            </a:r>
            <a:r>
              <a:rPr lang="fr-FR" dirty="0" err="1"/>
              <a:t>your</a:t>
            </a:r>
            <a:r>
              <a:rPr lang="fr-FR" dirty="0"/>
              <a:t> </a:t>
            </a:r>
            <a:r>
              <a:rPr lang="fr-FR" dirty="0" err="1"/>
              <a:t>presentation</a:t>
            </a:r>
            <a:br>
              <a:rPr lang="fr-FR" dirty="0"/>
            </a:br>
            <a:r>
              <a:rPr lang="fr-FR" dirty="0"/>
              <a:t>in few </a:t>
            </a:r>
            <a:r>
              <a:rPr lang="fr-FR" dirty="0" err="1"/>
              <a:t>lines</a:t>
            </a:r>
            <a:r>
              <a:rPr lang="fr-FR" dirty="0"/>
              <a:t> (Century Gothic Bold 32 pt) </a:t>
            </a:r>
          </a:p>
        </p:txBody>
      </p:sp>
      <p:sp>
        <p:nvSpPr>
          <p:cNvPr id="3" name="Espace réservé du texte 2">
            <a:extLst>
              <a:ext uri="{FF2B5EF4-FFF2-40B4-BE49-F238E27FC236}">
                <a16:creationId xmlns:a16="http://schemas.microsoft.com/office/drawing/2014/main" id="{62CD5419-8635-6746-8267-5797256E5467}"/>
              </a:ext>
            </a:extLst>
          </p:cNvPr>
          <p:cNvSpPr>
            <a:spLocks noGrp="1"/>
          </p:cNvSpPr>
          <p:nvPr>
            <p:ph type="body" idx="1"/>
          </p:nvPr>
        </p:nvSpPr>
        <p:spPr>
          <a:xfrm>
            <a:off x="1235075" y="1825625"/>
            <a:ext cx="10333038" cy="4239419"/>
          </a:xfrm>
          <a:prstGeom prst="rect">
            <a:avLst/>
          </a:prstGeom>
        </p:spPr>
        <p:txBody>
          <a:bodyPr vert="horz" lIns="0" tIns="0" rIns="0" bIns="0" rtlCol="0">
            <a:noAutofit/>
          </a:bodyPr>
          <a:lstStyle/>
          <a:p>
            <a:r>
              <a:rPr lang="fr-FR" dirty="0" err="1"/>
              <a:t>Level</a:t>
            </a:r>
            <a:r>
              <a:rPr lang="fr-FR" dirty="0"/>
              <a:t> 1 </a:t>
            </a:r>
            <a:r>
              <a:rPr lang="fr-FR" dirty="0" err="1"/>
              <a:t>with</a:t>
            </a:r>
            <a:r>
              <a:rPr lang="fr-FR" dirty="0"/>
              <a:t> round </a:t>
            </a:r>
            <a:r>
              <a:rPr lang="fr-FR" dirty="0" err="1"/>
              <a:t>bullet</a:t>
            </a:r>
            <a:r>
              <a:rPr lang="fr-FR" dirty="0"/>
              <a:t> point </a:t>
            </a:r>
            <a:br>
              <a:rPr lang="fr-FR" dirty="0"/>
            </a:br>
            <a:r>
              <a:rPr lang="fr-FR" dirty="0"/>
              <a:t>(Century Gothic 20 pt)</a:t>
            </a:r>
          </a:p>
          <a:p>
            <a:pPr lvl="1"/>
            <a:r>
              <a:rPr lang="fr-FR" dirty="0" err="1"/>
              <a:t>Level</a:t>
            </a:r>
            <a:r>
              <a:rPr lang="fr-FR" dirty="0"/>
              <a:t> 2 </a:t>
            </a:r>
            <a:r>
              <a:rPr lang="fr-FR" dirty="0" err="1"/>
              <a:t>with</a:t>
            </a:r>
            <a:r>
              <a:rPr lang="fr-FR" dirty="0"/>
              <a:t> </a:t>
            </a:r>
            <a:r>
              <a:rPr lang="fr-FR" dirty="0" err="1"/>
              <a:t>dash</a:t>
            </a:r>
            <a:r>
              <a:rPr lang="fr-FR" dirty="0"/>
              <a:t> </a:t>
            </a:r>
            <a:r>
              <a:rPr lang="fr-FR" dirty="0" err="1"/>
              <a:t>bullet</a:t>
            </a:r>
            <a:r>
              <a:rPr lang="fr-FR" dirty="0"/>
              <a:t> point (Century Gothic 18 pt) </a:t>
            </a:r>
          </a:p>
          <a:p>
            <a:pPr lvl="2"/>
            <a:r>
              <a:rPr lang="fr-FR" dirty="0" err="1"/>
              <a:t>Level</a:t>
            </a:r>
            <a:r>
              <a:rPr lang="fr-FR" dirty="0"/>
              <a:t> 3 </a:t>
            </a:r>
            <a:r>
              <a:rPr lang="fr-FR" dirty="0" err="1"/>
              <a:t>with</a:t>
            </a:r>
            <a:r>
              <a:rPr lang="fr-FR" dirty="0"/>
              <a:t> </a:t>
            </a:r>
            <a:r>
              <a:rPr lang="fr-FR" dirty="0" err="1"/>
              <a:t>roubd</a:t>
            </a:r>
            <a:r>
              <a:rPr lang="fr-FR" dirty="0"/>
              <a:t> </a:t>
            </a:r>
            <a:r>
              <a:rPr lang="fr-FR" dirty="0" err="1"/>
              <a:t>bullet</a:t>
            </a:r>
            <a:r>
              <a:rPr lang="fr-FR" dirty="0"/>
              <a:t> point (</a:t>
            </a:r>
            <a:r>
              <a:rPr lang="fr-FR" dirty="0" err="1"/>
              <a:t>century</a:t>
            </a:r>
            <a:r>
              <a:rPr lang="fr-FR" dirty="0"/>
              <a:t> Gothic 16 pt)</a:t>
            </a:r>
          </a:p>
          <a:p>
            <a:pPr lvl="3"/>
            <a:r>
              <a:rPr lang="fr-FR" dirty="0" err="1"/>
              <a:t>Level</a:t>
            </a:r>
            <a:r>
              <a:rPr lang="fr-FR" dirty="0"/>
              <a:t> 4 </a:t>
            </a:r>
            <a:r>
              <a:rPr lang="fr-FR" dirty="0" err="1"/>
              <a:t>with</a:t>
            </a:r>
            <a:r>
              <a:rPr lang="fr-FR" dirty="0"/>
              <a:t> </a:t>
            </a:r>
            <a:r>
              <a:rPr lang="fr-FR" dirty="0" err="1"/>
              <a:t>dash</a:t>
            </a:r>
            <a:r>
              <a:rPr lang="fr-FR" dirty="0"/>
              <a:t> </a:t>
            </a:r>
            <a:r>
              <a:rPr lang="fr-FR" dirty="0" err="1"/>
              <a:t>bullet</a:t>
            </a:r>
            <a:r>
              <a:rPr lang="fr-FR" dirty="0"/>
              <a:t> point (Century Gothic 14 pt)</a:t>
            </a:r>
          </a:p>
          <a:p>
            <a:pPr lvl="4"/>
            <a:r>
              <a:rPr lang="fr-FR" dirty="0"/>
              <a:t>Body </a:t>
            </a:r>
            <a:r>
              <a:rPr lang="fr-FR" dirty="0" err="1"/>
              <a:t>text</a:t>
            </a:r>
            <a:r>
              <a:rPr lang="fr-FR" dirty="0"/>
              <a:t> (Century Gothic 12 pt)</a:t>
            </a:r>
          </a:p>
        </p:txBody>
      </p:sp>
      <p:sp>
        <p:nvSpPr>
          <p:cNvPr id="5" name="Espace réservé du pied de page 4">
            <a:extLst>
              <a:ext uri="{FF2B5EF4-FFF2-40B4-BE49-F238E27FC236}">
                <a16:creationId xmlns:a16="http://schemas.microsoft.com/office/drawing/2014/main" id="{D610B9B7-1681-AC45-B161-655CBDE4BD50}"/>
              </a:ext>
            </a:extLst>
          </p:cNvPr>
          <p:cNvSpPr>
            <a:spLocks noGrp="1"/>
          </p:cNvSpPr>
          <p:nvPr>
            <p:ph type="ftr" sz="quarter" idx="3"/>
          </p:nvPr>
        </p:nvSpPr>
        <p:spPr>
          <a:xfrm>
            <a:off x="1095375" y="6285660"/>
            <a:ext cx="4114800" cy="365125"/>
          </a:xfrm>
          <a:prstGeom prst="rect">
            <a:avLst/>
          </a:prstGeom>
        </p:spPr>
        <p:txBody>
          <a:bodyPr vert="horz" lIns="0" tIns="0" rIns="0" bIns="0" rtlCol="0" anchor="ctr"/>
          <a:lstStyle>
            <a:lvl1pPr algn="l">
              <a:defRPr sz="1300" b="1" i="0">
                <a:solidFill>
                  <a:schemeClr val="accent1"/>
                </a:solidFill>
                <a:latin typeface="Century Gothic" panose="020B0502020202020204" pitchFamily="34" charset="0"/>
              </a:defRPr>
            </a:lvl1pPr>
          </a:lstStyle>
          <a:p>
            <a:r>
              <a:rPr lang="fr-FR"/>
              <a:t>Footer of your presentation</a:t>
            </a:r>
            <a:endParaRPr lang="fr-FR" dirty="0"/>
          </a:p>
        </p:txBody>
      </p:sp>
      <p:sp>
        <p:nvSpPr>
          <p:cNvPr id="6" name="Espace réservé du numéro de diapositive 5">
            <a:extLst>
              <a:ext uri="{FF2B5EF4-FFF2-40B4-BE49-F238E27FC236}">
                <a16:creationId xmlns:a16="http://schemas.microsoft.com/office/drawing/2014/main" id="{6444D1E6-A1FF-9A49-BD7C-267FB60C1A3E}"/>
              </a:ext>
            </a:extLst>
          </p:cNvPr>
          <p:cNvSpPr>
            <a:spLocks noGrp="1"/>
          </p:cNvSpPr>
          <p:nvPr>
            <p:ph type="sldNum" sz="quarter" idx="4"/>
          </p:nvPr>
        </p:nvSpPr>
        <p:spPr>
          <a:xfrm>
            <a:off x="623888" y="6292010"/>
            <a:ext cx="411956" cy="365125"/>
          </a:xfrm>
          <a:prstGeom prst="rect">
            <a:avLst/>
          </a:prstGeom>
        </p:spPr>
        <p:txBody>
          <a:bodyPr vert="horz" lIns="0" tIns="0" rIns="0" bIns="0" rtlCol="0" anchor="ctr"/>
          <a:lstStyle>
            <a:lvl1pPr algn="l">
              <a:defRPr sz="1200" b="1" i="0">
                <a:solidFill>
                  <a:schemeClr val="accent1"/>
                </a:solidFill>
                <a:latin typeface="Century Gothic" panose="020B0502020202020204" pitchFamily="34" charset="0"/>
              </a:defRPr>
            </a:lvl1pPr>
          </a:lstStyle>
          <a:p>
            <a:fld id="{151E75B2-1F5F-104D-81CC-0E99E60AEADE}" type="slidenum">
              <a:rPr lang="fr-FR" smtClean="0"/>
              <a:pPr/>
              <a:t>‹#›</a:t>
            </a:fld>
            <a:endParaRPr lang="fr-FR" dirty="0"/>
          </a:p>
        </p:txBody>
      </p:sp>
    </p:spTree>
    <p:extLst>
      <p:ext uri="{BB962C8B-B14F-4D97-AF65-F5344CB8AC3E}">
        <p14:creationId xmlns:p14="http://schemas.microsoft.com/office/powerpoint/2010/main" val="971315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1" r:id="rId8"/>
    <p:sldLayoutId id="2147483672" r:id="rId9"/>
    <p:sldLayoutId id="2147483674" r:id="rId10"/>
    <p:sldLayoutId id="2147483687" r:id="rId11"/>
  </p:sldLayoutIdLst>
  <p:hf hdr="0"/>
  <p:txStyles>
    <p:titleStyle>
      <a:lvl1pPr algn="l" defTabSz="914400" rtl="0" eaLnBrk="1" latinLnBrk="0" hangingPunct="1">
        <a:lnSpc>
          <a:spcPts val="3200"/>
        </a:lnSpc>
        <a:spcBef>
          <a:spcPct val="0"/>
        </a:spcBef>
        <a:buNone/>
        <a:defRPr sz="2600" b="1" i="0" kern="1200">
          <a:solidFill>
            <a:schemeClr val="accent1"/>
          </a:solidFill>
          <a:latin typeface="Century Gothic" panose="020B0502020202020204" pitchFamily="34" charset="0"/>
          <a:ea typeface="+mj-ea"/>
          <a:cs typeface="+mj-cs"/>
        </a:defRPr>
      </a:lvl1pPr>
    </p:titleStyle>
    <p:bodyStyle>
      <a:lvl1pPr marL="216000" indent="-216000" algn="l" defTabSz="914400" rtl="0" eaLnBrk="1" latinLnBrk="0" hangingPunct="1">
        <a:lnSpc>
          <a:spcPct val="100000"/>
        </a:lnSpc>
        <a:spcBef>
          <a:spcPts val="600"/>
        </a:spcBef>
        <a:buSzPct val="90000"/>
        <a:buFont typeface="Arial" panose="020B0604020202020204" pitchFamily="34" charset="0"/>
        <a:buChar char="•"/>
        <a:defRPr sz="2000" b="0" i="0" kern="1200">
          <a:solidFill>
            <a:schemeClr val="accent1"/>
          </a:solidFill>
          <a:latin typeface="Century Gothic" panose="020B0502020202020204" pitchFamily="34" charset="0"/>
          <a:ea typeface="+mn-ea"/>
          <a:cs typeface="+mn-cs"/>
        </a:defRPr>
      </a:lvl1pPr>
      <a:lvl2pPr marL="396000" indent="-180000" algn="l" defTabSz="914400" rtl="0" eaLnBrk="1" latinLnBrk="0" hangingPunct="1">
        <a:lnSpc>
          <a:spcPct val="100000"/>
        </a:lnSpc>
        <a:spcBef>
          <a:spcPts val="400"/>
        </a:spcBef>
        <a:buSzPct val="120000"/>
        <a:buFont typeface="Police système"/>
        <a:buChar char="-"/>
        <a:defRPr sz="1800" b="0" i="0" kern="1200">
          <a:solidFill>
            <a:schemeClr val="accent1"/>
          </a:solidFill>
          <a:latin typeface="Century Gothic" panose="020B0502020202020204" pitchFamily="34" charset="0"/>
          <a:ea typeface="+mn-ea"/>
          <a:cs typeface="+mn-cs"/>
        </a:defRPr>
      </a:lvl2pPr>
      <a:lvl3pPr marL="576000" indent="-180000" algn="l" defTabSz="914400" rtl="0" eaLnBrk="1" latinLnBrk="0" hangingPunct="1">
        <a:lnSpc>
          <a:spcPts val="2200"/>
        </a:lnSpc>
        <a:spcBef>
          <a:spcPts val="0"/>
        </a:spcBef>
        <a:buSzPct val="90000"/>
        <a:buFont typeface="Arial" panose="020B0604020202020204" pitchFamily="34" charset="0"/>
        <a:buChar char="•"/>
        <a:defRPr sz="1600" b="0" i="0" kern="1200">
          <a:solidFill>
            <a:schemeClr val="accent1"/>
          </a:solidFill>
          <a:latin typeface="Century Gothic" panose="020B0502020202020204" pitchFamily="34" charset="0"/>
          <a:ea typeface="+mn-ea"/>
          <a:cs typeface="+mn-cs"/>
        </a:defRPr>
      </a:lvl3pPr>
      <a:lvl4pPr marL="720000" indent="-144000" algn="l" defTabSz="914400" rtl="0" eaLnBrk="1" latinLnBrk="0" hangingPunct="1">
        <a:lnSpc>
          <a:spcPts val="2000"/>
        </a:lnSpc>
        <a:spcBef>
          <a:spcPts val="0"/>
        </a:spcBef>
        <a:buSzPct val="120000"/>
        <a:buFont typeface="Police système"/>
        <a:buChar char="-"/>
        <a:defRPr sz="1400" b="0" i="0" kern="1200">
          <a:solidFill>
            <a:schemeClr val="accent1"/>
          </a:solidFill>
          <a:latin typeface="Century Gothic" panose="020B0502020202020204" pitchFamily="34" charset="0"/>
          <a:ea typeface="+mn-ea"/>
          <a:cs typeface="+mn-cs"/>
        </a:defRPr>
      </a:lvl4pPr>
      <a:lvl5pPr marL="720000" indent="0" algn="l" defTabSz="914400" rtl="0" eaLnBrk="1" latinLnBrk="0" hangingPunct="1">
        <a:lnSpc>
          <a:spcPts val="2000"/>
        </a:lnSpc>
        <a:spcBef>
          <a:spcPts val="0"/>
        </a:spcBef>
        <a:buFont typeface="Arial" panose="020B0604020202020204" pitchFamily="34" charset="0"/>
        <a:buNone/>
        <a:defRPr sz="1200" b="0" i="0" kern="1200">
          <a:solidFill>
            <a:schemeClr val="accent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4">
          <p15:clr>
            <a:srgbClr val="F26B43"/>
          </p15:clr>
        </p15:guide>
        <p15:guide id="2" orient="horz" pos="3929">
          <p15:clr>
            <a:srgbClr val="F26B43"/>
          </p15:clr>
        </p15:guide>
        <p15:guide id="3" pos="393">
          <p15:clr>
            <a:srgbClr val="F26B43"/>
          </p15:clr>
        </p15:guide>
        <p15:guide id="4" pos="7287">
          <p15:clr>
            <a:srgbClr val="F26B43"/>
          </p15:clr>
        </p15:guide>
        <p15:guide id="5" pos="778">
          <p15:clr>
            <a:srgbClr val="F26B43"/>
          </p15:clr>
        </p15:guide>
        <p15:guide id="6" orient="horz" pos="4110">
          <p15:clr>
            <a:srgbClr val="F26B43"/>
          </p15:clr>
        </p15:guide>
        <p15:guide id="7" pos="3840">
          <p15:clr>
            <a:srgbClr val="F26B43"/>
          </p15:clr>
        </p15:guide>
        <p15:guide id="8" orient="horz" pos="3816">
          <p15:clr>
            <a:srgbClr val="F26B43"/>
          </p15:clr>
        </p15:guide>
        <p15:guide id="9" orient="horz" pos="6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3/13/24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extLst>
      <p:ext uri="{BB962C8B-B14F-4D97-AF65-F5344CB8AC3E}">
        <p14:creationId xmlns:p14="http://schemas.microsoft.com/office/powerpoint/2010/main" val="203393919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hyperlink" Target="http://www.statista.com/statistics/277525/millionaires-in-china-by-province" TargetMode="Externa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9.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hart" Target="../charts/chart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9.xml"/><Relationship Id="rId6" Type="http://schemas.openxmlformats.org/officeDocument/2006/relationships/chart" Target="../charts/chart8.xml"/><Relationship Id="rId5" Type="http://schemas.openxmlformats.org/officeDocument/2006/relationships/hyperlink" Target="http://www.statista.com/statistics/702759/china-number-of-millionaires" TargetMode="External"/><Relationship Id="rId4" Type="http://schemas.openxmlformats.org/officeDocument/2006/relationships/image" Target="../media/image39.emf"/></Relationships>
</file>

<file path=ppt/slides/_rels/slide2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9.xml"/><Relationship Id="rId6" Type="http://schemas.openxmlformats.org/officeDocument/2006/relationships/chart" Target="../charts/chart9.xml"/><Relationship Id="rId5" Type="http://schemas.openxmlformats.org/officeDocument/2006/relationships/hyperlink" Target="http://www.statista.com/statistics/702764/china-yoy-growth-rate-of-millionaires" TargetMode="External"/><Relationship Id="rId4" Type="http://schemas.openxmlformats.org/officeDocument/2006/relationships/image" Target="../media/image39.emf"/></Relationships>
</file>

<file path=ppt/slides/_rels/slide2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8.emf"/><Relationship Id="rId7" Type="http://schemas.openxmlformats.org/officeDocument/2006/relationships/oleObject" Target="../embeddings/oleObject3.bin"/><Relationship Id="rId2" Type="http://schemas.openxmlformats.org/officeDocument/2006/relationships/image" Target="../media/image37.emf"/><Relationship Id="rId1" Type="http://schemas.openxmlformats.org/officeDocument/2006/relationships/slideLayout" Target="../slideLayouts/slideLayout29.xml"/><Relationship Id="rId6" Type="http://schemas.openxmlformats.org/officeDocument/2006/relationships/image" Target="../media/image40.png"/><Relationship Id="rId5" Type="http://schemas.openxmlformats.org/officeDocument/2006/relationships/chart" Target="../charts/chart10.xml"/><Relationship Id="rId4" Type="http://schemas.openxmlformats.org/officeDocument/2006/relationships/image" Target="../media/image39.emf"/><Relationship Id="rId9"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9.xml"/><Relationship Id="rId6" Type="http://schemas.openxmlformats.org/officeDocument/2006/relationships/chart" Target="../charts/chart11.xml"/><Relationship Id="rId5" Type="http://schemas.openxmlformats.org/officeDocument/2006/relationships/hyperlink" Target="http://www.statista.com/statistics/702763/china-number-of-super-rich-individuals" TargetMode="External"/><Relationship Id="rId4" Type="http://schemas.openxmlformats.org/officeDocument/2006/relationships/image" Target="../media/image39.emf"/></Relationships>
</file>

<file path=ppt/slides/_rels/slide2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9.xml"/><Relationship Id="rId6" Type="http://schemas.openxmlformats.org/officeDocument/2006/relationships/chart" Target="../charts/chart12.xml"/><Relationship Id="rId5" Type="http://schemas.openxmlformats.org/officeDocument/2006/relationships/hyperlink" Target="http://www.statista.com/statistics/239091/number-of-super-rich-people-in-china-by-city" TargetMode="External"/><Relationship Id="rId4" Type="http://schemas.openxmlformats.org/officeDocument/2006/relationships/image" Target="../media/image39.emf"/></Relationships>
</file>

<file path=ppt/slides/_rels/slide2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9.xml"/><Relationship Id="rId6" Type="http://schemas.openxmlformats.org/officeDocument/2006/relationships/chart" Target="../charts/chart13.xml"/><Relationship Id="rId5" Type="http://schemas.openxmlformats.org/officeDocument/2006/relationships/hyperlink" Target="http://www.statista.com/statistics/1082339/china-distribution-of-super-rich-individuals-by-occupation" TargetMode="External"/><Relationship Id="rId4" Type="http://schemas.openxmlformats.org/officeDocument/2006/relationships/image" Target="../media/image39.e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38.emf"/><Relationship Id="rId7" Type="http://schemas.openxmlformats.org/officeDocument/2006/relationships/image" Target="../media/image40.png"/><Relationship Id="rId2" Type="http://schemas.openxmlformats.org/officeDocument/2006/relationships/image" Target="../media/image37.emf"/><Relationship Id="rId1" Type="http://schemas.openxmlformats.org/officeDocument/2006/relationships/slideLayout" Target="../slideLayouts/slideLayout29.xml"/><Relationship Id="rId6" Type="http://schemas.openxmlformats.org/officeDocument/2006/relationships/chart" Target="../charts/chart14.xml"/><Relationship Id="rId5" Type="http://schemas.openxmlformats.org/officeDocument/2006/relationships/hyperlink" Target="http://www.statista.com/statistics/278457/ranking-of-the-25-richest-people-in-china" TargetMode="External"/><Relationship Id="rId10" Type="http://schemas.openxmlformats.org/officeDocument/2006/relationships/image" Target="../media/image42.png"/><Relationship Id="rId4" Type="http://schemas.openxmlformats.org/officeDocument/2006/relationships/image" Target="../media/image39.emf"/><Relationship Id="rId9"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png"/><Relationship Id="rId1" Type="http://schemas.openxmlformats.org/officeDocument/2006/relationships/slideLayout" Target="../slideLayouts/slideLayout21.xml"/><Relationship Id="rId6" Type="http://schemas.openxmlformats.org/officeDocument/2006/relationships/chart" Target="../charts/chart15.xml"/><Relationship Id="rId5" Type="http://schemas.openxmlformats.org/officeDocument/2006/relationships/hyperlink" Target="http://www.statista.com/statistics/1032552/china-premium-revenue-from-health-insurance" TargetMode="External"/><Relationship Id="rId4" Type="http://schemas.openxmlformats.org/officeDocument/2006/relationships/slide" Target="slide12.xml"/></Relationships>
</file>

<file path=ppt/slides/_rels/slide3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chart" Target="../charts/chart16.xml"/><Relationship Id="rId5" Type="http://schemas.openxmlformats.org/officeDocument/2006/relationships/hyperlink" Target="http://www.statista.com/statistics/1369600/china-premium-of-high-end-health-insurance-provided-to-employees" TargetMode="External"/><Relationship Id="rId4" Type="http://schemas.openxmlformats.org/officeDocument/2006/relationships/slide" Target="slide12.xml"/></Relationships>
</file>

<file path=ppt/slides/_rels/slide3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chart" Target="../charts/chart17.xml"/><Relationship Id="rId5" Type="http://schemas.openxmlformats.org/officeDocument/2006/relationships/hyperlink" Target="http://www.statista.com/statistics/1369961/china-medical-costs-paid-by-high-end-health-insurance-by-hospital-type" TargetMode="External"/><Relationship Id="rId4" Type="http://schemas.openxmlformats.org/officeDocument/2006/relationships/slide" Target="slide12.xml"/></Relationships>
</file>

<file path=ppt/slides/_rels/slide3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chart" Target="../charts/chart18.xml"/><Relationship Id="rId5" Type="http://schemas.openxmlformats.org/officeDocument/2006/relationships/hyperlink" Target="http://www.statista.com/statistics/1369858/china-medical-fields-covered-by-high-end-health-insurances" TargetMode="External"/><Relationship Id="rId4" Type="http://schemas.openxmlformats.org/officeDocument/2006/relationships/slide" Target="slide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tags" Target="../tags/tag20.xml"/><Relationship Id="rId26" Type="http://schemas.openxmlformats.org/officeDocument/2006/relationships/tags" Target="../tags/tag28.xml"/><Relationship Id="rId3" Type="http://schemas.openxmlformats.org/officeDocument/2006/relationships/tags" Target="../tags/tag5.xml"/><Relationship Id="rId21" Type="http://schemas.openxmlformats.org/officeDocument/2006/relationships/tags" Target="../tags/tag23.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tags" Target="../tags/tag22.xml"/><Relationship Id="rId29" Type="http://schemas.openxmlformats.org/officeDocument/2006/relationships/slideLayout" Target="../slideLayouts/slideLayout19.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24" Type="http://schemas.openxmlformats.org/officeDocument/2006/relationships/tags" Target="../tags/tag26.xml"/><Relationship Id="rId5" Type="http://schemas.openxmlformats.org/officeDocument/2006/relationships/tags" Target="../tags/tag7.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10" Type="http://schemas.openxmlformats.org/officeDocument/2006/relationships/tags" Target="../tags/tag12.xml"/><Relationship Id="rId19" Type="http://schemas.openxmlformats.org/officeDocument/2006/relationships/tags" Target="../tags/tag21.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chart" Target="../charts/chart1.xml"/></Relationships>
</file>

<file path=ppt/slides/_rels/slide6.xml.rels><?xml version="1.0" encoding="UTF-8" standalone="yes"?>
<Relationships xmlns="http://schemas.openxmlformats.org/package/2006/relationships"><Relationship Id="rId13" Type="http://schemas.openxmlformats.org/officeDocument/2006/relationships/tags" Target="../tags/tag43.xml"/><Relationship Id="rId18" Type="http://schemas.openxmlformats.org/officeDocument/2006/relationships/tags" Target="../tags/tag48.xml"/><Relationship Id="rId26" Type="http://schemas.openxmlformats.org/officeDocument/2006/relationships/tags" Target="../tags/tag56.xml"/><Relationship Id="rId3" Type="http://schemas.openxmlformats.org/officeDocument/2006/relationships/tags" Target="../tags/tag33.xml"/><Relationship Id="rId21" Type="http://schemas.openxmlformats.org/officeDocument/2006/relationships/tags" Target="../tags/tag51.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5" Type="http://schemas.openxmlformats.org/officeDocument/2006/relationships/tags" Target="../tags/tag55.xml"/><Relationship Id="rId33" Type="http://schemas.openxmlformats.org/officeDocument/2006/relationships/chart" Target="../charts/chart2.xml"/><Relationship Id="rId2" Type="http://schemas.openxmlformats.org/officeDocument/2006/relationships/tags" Target="../tags/tag32.xml"/><Relationship Id="rId16" Type="http://schemas.openxmlformats.org/officeDocument/2006/relationships/tags" Target="../tags/tag46.xml"/><Relationship Id="rId20" Type="http://schemas.openxmlformats.org/officeDocument/2006/relationships/tags" Target="../tags/tag50.xml"/><Relationship Id="rId29" Type="http://schemas.openxmlformats.org/officeDocument/2006/relationships/tags" Target="../tags/tag59.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tags" Target="../tags/tag54.xml"/><Relationship Id="rId32" Type="http://schemas.openxmlformats.org/officeDocument/2006/relationships/image" Target="../media/image9.emf"/><Relationship Id="rId5" Type="http://schemas.openxmlformats.org/officeDocument/2006/relationships/tags" Target="../tags/tag35.xml"/><Relationship Id="rId15" Type="http://schemas.openxmlformats.org/officeDocument/2006/relationships/tags" Target="../tags/tag45.xml"/><Relationship Id="rId23" Type="http://schemas.openxmlformats.org/officeDocument/2006/relationships/tags" Target="../tags/tag53.xml"/><Relationship Id="rId28" Type="http://schemas.openxmlformats.org/officeDocument/2006/relationships/tags" Target="../tags/tag58.xml"/><Relationship Id="rId10" Type="http://schemas.openxmlformats.org/officeDocument/2006/relationships/tags" Target="../tags/tag40.xml"/><Relationship Id="rId19" Type="http://schemas.openxmlformats.org/officeDocument/2006/relationships/tags" Target="../tags/tag49.xml"/><Relationship Id="rId31" Type="http://schemas.openxmlformats.org/officeDocument/2006/relationships/oleObject" Target="../embeddings/oleObject2.bin"/><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 Id="rId22" Type="http://schemas.openxmlformats.org/officeDocument/2006/relationships/tags" Target="../tags/tag52.xml"/><Relationship Id="rId27" Type="http://schemas.openxmlformats.org/officeDocument/2006/relationships/tags" Target="../tags/tag57.xml"/><Relationship Id="rId30" Type="http://schemas.openxmlformats.org/officeDocument/2006/relationships/slideLayout" Target="../slideLayouts/slideLayout22.xml"/><Relationship Id="rId8" Type="http://schemas.openxmlformats.org/officeDocument/2006/relationships/tags" Target="../tags/tag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8F1759-57DB-8D4E-810F-22C221A4E7DB}"/>
              </a:ext>
            </a:extLst>
          </p:cNvPr>
          <p:cNvSpPr>
            <a:spLocks noGrp="1"/>
          </p:cNvSpPr>
          <p:nvPr>
            <p:ph type="ctrTitle"/>
          </p:nvPr>
        </p:nvSpPr>
        <p:spPr>
          <a:xfrm>
            <a:off x="1241426" y="931898"/>
            <a:ext cx="8781806" cy="2216622"/>
          </a:xfrm>
        </p:spPr>
        <p:txBody>
          <a:bodyPr/>
          <a:lstStyle/>
          <a:p>
            <a:r>
              <a:rPr lang="fr-FR" dirty="0" err="1">
                <a:cs typeface="Courier New" panose="02070309020205020404" pitchFamily="49" charset="0"/>
              </a:rPr>
              <a:t>Chinese</a:t>
            </a:r>
            <a:r>
              <a:rPr lang="fr-FR" dirty="0">
                <a:cs typeface="Courier New" panose="02070309020205020404" pitchFamily="49" charset="0"/>
              </a:rPr>
              <a:t> </a:t>
            </a:r>
            <a:r>
              <a:rPr lang="fr-FR" dirty="0" err="1">
                <a:cs typeface="Courier New" panose="02070309020205020404" pitchFamily="49" charset="0"/>
              </a:rPr>
              <a:t>Market</a:t>
            </a:r>
            <a:r>
              <a:rPr lang="fr-FR" dirty="0">
                <a:cs typeface="Courier New" panose="02070309020205020404" pitchFamily="49" charset="0"/>
              </a:rPr>
              <a:t> </a:t>
            </a:r>
            <a:r>
              <a:rPr lang="fr-FR" dirty="0" err="1">
                <a:cs typeface="Courier New" panose="02070309020205020404" pitchFamily="49" charset="0"/>
              </a:rPr>
              <a:t>Research</a:t>
            </a:r>
            <a:r>
              <a:rPr lang="fr-FR" dirty="0">
                <a:cs typeface="Courier New" panose="02070309020205020404" pitchFamily="49" charset="0"/>
              </a:rPr>
              <a:t> </a:t>
            </a:r>
            <a:br>
              <a:rPr lang="fr-FR" dirty="0">
                <a:cs typeface="Courier New" panose="02070309020205020404" pitchFamily="49" charset="0"/>
              </a:rPr>
            </a:br>
            <a:br>
              <a:rPr lang="fr-FR" i="1" dirty="0"/>
            </a:br>
            <a:r>
              <a:rPr lang="fr-FR" i="1" dirty="0" err="1"/>
              <a:t>Affordability</a:t>
            </a:r>
            <a:r>
              <a:rPr lang="fr-FR" i="1" dirty="0"/>
              <a:t> on </a:t>
            </a:r>
            <a:r>
              <a:rPr lang="fr-FR" i="1" dirty="0" err="1"/>
              <a:t>Exported</a:t>
            </a:r>
            <a:r>
              <a:rPr lang="fr-FR" i="1" dirty="0"/>
              <a:t> </a:t>
            </a:r>
            <a:r>
              <a:rPr lang="fr-FR" i="1" dirty="0" err="1"/>
              <a:t>Oncology</a:t>
            </a:r>
            <a:r>
              <a:rPr lang="fr-FR" i="1" dirty="0"/>
              <a:t> </a:t>
            </a:r>
            <a:r>
              <a:rPr lang="fr-FR" i="1" dirty="0" err="1"/>
              <a:t>Drugs</a:t>
            </a:r>
            <a:br>
              <a:rPr lang="fr-FR" i="1" dirty="0"/>
            </a:br>
            <a:br>
              <a:rPr lang="fr-FR" i="1" dirty="0"/>
            </a:br>
            <a:r>
              <a:rPr lang="fr-FR" i="1" dirty="0" err="1"/>
              <a:t>Jizhen</a:t>
            </a:r>
            <a:r>
              <a:rPr lang="fr-FR" i="1"/>
              <a:t> HUANG</a:t>
            </a:r>
            <a:endParaRPr lang="fr-FR" i="1" dirty="0"/>
          </a:p>
        </p:txBody>
      </p:sp>
      <p:sp>
        <p:nvSpPr>
          <p:cNvPr id="6" name="Espace réservé de la date 5">
            <a:extLst>
              <a:ext uri="{FF2B5EF4-FFF2-40B4-BE49-F238E27FC236}">
                <a16:creationId xmlns:a16="http://schemas.microsoft.com/office/drawing/2014/main" id="{D36906CB-DF0B-2748-8CBE-D78B1AA7F9C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C89922-6286-D342-BAD1-BF6F4807F1E7}" type="datetime1">
              <a:rPr kumimoji="0" lang="fr-FR" sz="1300" b="1" i="0" u="none" strike="noStrike" kern="1200" cap="none" spc="0" normalizeH="0" baseline="0" noProof="0" smtClean="0">
                <a:ln>
                  <a:noFill/>
                </a:ln>
                <a:solidFill>
                  <a:srgbClr val="FFFFFF"/>
                </a:solidFill>
                <a:effectLst/>
                <a:uLnTx/>
                <a:uFillTx/>
                <a:latin typeface="Century Gothic" panose="020B0502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13/03/2024</a:t>
            </a:fld>
            <a:endParaRPr kumimoji="0" lang="fr-FR" sz="1300" b="1" i="0"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24312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1CE1-6A12-467D-92E8-732720ECB3BC}"/>
              </a:ext>
            </a:extLst>
          </p:cNvPr>
          <p:cNvSpPr>
            <a:spLocks noGrp="1"/>
          </p:cNvSpPr>
          <p:nvPr>
            <p:ph type="title"/>
          </p:nvPr>
        </p:nvSpPr>
        <p:spPr>
          <a:xfrm>
            <a:off x="695102" y="494248"/>
            <a:ext cx="11039697" cy="778668"/>
          </a:xfrm>
        </p:spPr>
        <p:txBody>
          <a:bodyPr/>
          <a:lstStyle/>
          <a:p>
            <a:r>
              <a:rPr lang="fr-FR" sz="2800" b="1" dirty="0">
                <a:solidFill>
                  <a:srgbClr val="002060"/>
                </a:solidFill>
                <a:latin typeface="Century Gothic" panose="020B0502020202020204" pitchFamily="34" charset="0"/>
              </a:rPr>
              <a:t>0.428% of the total population are high net </a:t>
            </a:r>
            <a:r>
              <a:rPr lang="fr-FR" sz="2800" b="1" dirty="0" err="1">
                <a:solidFill>
                  <a:srgbClr val="002060"/>
                </a:solidFill>
                <a:latin typeface="Century Gothic" panose="020B0502020202020204" pitchFamily="34" charset="0"/>
              </a:rPr>
              <a:t>worth</a:t>
            </a:r>
            <a:r>
              <a:rPr lang="fr-FR" sz="2800" b="1" dirty="0">
                <a:solidFill>
                  <a:srgbClr val="002060"/>
                </a:solidFill>
                <a:latin typeface="Century Gothic" panose="020B0502020202020204" pitchFamily="34" charset="0"/>
              </a:rPr>
              <a:t> </a:t>
            </a:r>
            <a:r>
              <a:rPr lang="fr-FR" sz="2800" b="1" dirty="0" err="1">
                <a:solidFill>
                  <a:srgbClr val="002060"/>
                </a:solidFill>
                <a:latin typeface="Century Gothic" panose="020B0502020202020204" pitchFamily="34" charset="0"/>
              </a:rPr>
              <a:t>individuals</a:t>
            </a:r>
            <a:r>
              <a:rPr lang="fr-FR" sz="2800" b="1" dirty="0">
                <a:solidFill>
                  <a:srgbClr val="002060"/>
                </a:solidFill>
                <a:latin typeface="Century Gothic" panose="020B0502020202020204" pitchFamily="34" charset="0"/>
              </a:rPr>
              <a:t> (HNWI) </a:t>
            </a:r>
            <a:r>
              <a:rPr lang="fr-FR" sz="2800" b="1" dirty="0" err="1">
                <a:solidFill>
                  <a:srgbClr val="002060"/>
                </a:solidFill>
                <a:latin typeface="Century Gothic" panose="020B0502020202020204" pitchFamily="34" charset="0"/>
              </a:rPr>
              <a:t>with</a:t>
            </a:r>
            <a:r>
              <a:rPr lang="fr-FR" sz="2800" b="1" dirty="0">
                <a:solidFill>
                  <a:srgbClr val="002060"/>
                </a:solidFill>
                <a:latin typeface="Century Gothic" panose="020B0502020202020204" pitchFamily="34" charset="0"/>
              </a:rPr>
              <a:t> asset </a:t>
            </a:r>
            <a:r>
              <a:rPr lang="fr-FR" sz="2800" b="1" dirty="0" err="1">
                <a:solidFill>
                  <a:srgbClr val="002060"/>
                </a:solidFill>
                <a:latin typeface="Century Gothic" panose="020B0502020202020204" pitchFamily="34" charset="0"/>
              </a:rPr>
              <a:t>exceeding</a:t>
            </a:r>
            <a:r>
              <a:rPr lang="fr-FR" sz="2800" b="1" dirty="0">
                <a:solidFill>
                  <a:srgbClr val="002060"/>
                </a:solidFill>
                <a:latin typeface="Century Gothic" panose="020B0502020202020204" pitchFamily="34" charset="0"/>
              </a:rPr>
              <a:t> 1 million USD in 2022</a:t>
            </a:r>
            <a:endParaRPr lang="en-US" dirty="0"/>
          </a:p>
        </p:txBody>
      </p:sp>
      <p:sp>
        <p:nvSpPr>
          <p:cNvPr id="6" name="TextBox 5">
            <a:extLst>
              <a:ext uri="{FF2B5EF4-FFF2-40B4-BE49-F238E27FC236}">
                <a16:creationId xmlns:a16="http://schemas.microsoft.com/office/drawing/2014/main" id="{4D34E5A5-0405-4039-8871-5B7CC6E0FAE3}"/>
              </a:ext>
            </a:extLst>
          </p:cNvPr>
          <p:cNvSpPr txBox="1"/>
          <p:nvPr/>
        </p:nvSpPr>
        <p:spPr>
          <a:xfrm>
            <a:off x="325025" y="6113023"/>
            <a:ext cx="10251535" cy="646331"/>
          </a:xfrm>
          <a:prstGeom prst="rect">
            <a:avLst/>
          </a:prstGeom>
          <a:noFill/>
        </p:spPr>
        <p:txBody>
          <a:bodyPr wrap="square" rtlCol="0">
            <a:spAutoFit/>
          </a:bodyPr>
          <a:lstStyle/>
          <a:p>
            <a:r>
              <a:rPr lang="en-US" sz="900" b="1" dirty="0">
                <a:solidFill>
                  <a:srgbClr val="0F2741"/>
                </a:solidFill>
                <a:latin typeface="Open Sans"/>
              </a:rPr>
              <a:t>Description: </a:t>
            </a:r>
            <a:r>
              <a:rPr lang="en-US" sz="900" b="0" dirty="0">
                <a:solidFill>
                  <a:srgbClr val="0F2741"/>
                </a:solidFill>
                <a:latin typeface="Open Sans"/>
              </a:rPr>
              <a:t>This statistic indicates the number of people owning more than ten million yuan in mainland China as of January 2022, by region. In January 2022, approximately 306,000 millionaires lived in Beijing, whereas around 307,000 millionaires lived in Guangdong province. </a:t>
            </a:r>
            <a:r>
              <a:rPr lang="en-US" sz="900" b="0" dirty="0">
                <a:solidFill>
                  <a:srgbClr val="0F2741"/>
                </a:solidFill>
                <a:latin typeface="Open Sans"/>
                <a:hlinkClick r:id="rId2">
                  <a:extLst>
                    <a:ext uri="{A12FA001-AC4F-418D-AE19-62706E023703}">
                      <ahyp:hlinkClr xmlns:ahyp="http://schemas.microsoft.com/office/drawing/2018/hyperlinkcolor" val="tx"/>
                    </a:ext>
                  </a:extLst>
                </a:hlinkClick>
              </a:rPr>
              <a:t>Read more</a:t>
            </a:r>
          </a:p>
          <a:p>
            <a:r>
              <a:rPr lang="en-US" sz="900" b="1" dirty="0">
                <a:solidFill>
                  <a:srgbClr val="0F2741"/>
                </a:solidFill>
                <a:latin typeface="Open Sans"/>
              </a:rPr>
              <a:t>Note(s): </a:t>
            </a:r>
            <a:r>
              <a:rPr lang="en-US" sz="900" b="0" dirty="0">
                <a:solidFill>
                  <a:srgbClr val="0F2741"/>
                </a:solidFill>
                <a:latin typeface="Open Sans"/>
              </a:rPr>
              <a:t>China; January 2022</a:t>
            </a:r>
          </a:p>
          <a:p>
            <a:r>
              <a:rPr lang="en-US" sz="900" b="1" dirty="0">
                <a:solidFill>
                  <a:srgbClr val="0F2741"/>
                </a:solidFill>
                <a:latin typeface="Open Sans"/>
              </a:rPr>
              <a:t>Source(s): </a:t>
            </a:r>
            <a:r>
              <a:rPr lang="en-US" sz="900" b="0" dirty="0" err="1">
                <a:solidFill>
                  <a:srgbClr val="0F2741"/>
                </a:solidFill>
                <a:latin typeface="Open Sans"/>
              </a:rPr>
              <a:t>Hurun</a:t>
            </a:r>
            <a:r>
              <a:rPr lang="en-US" sz="900" b="0" dirty="0">
                <a:solidFill>
                  <a:srgbClr val="0F2741"/>
                </a:solidFill>
                <a:latin typeface="Open Sans"/>
              </a:rPr>
              <a:t> Research Institute </a:t>
            </a:r>
          </a:p>
        </p:txBody>
      </p:sp>
      <p:sp>
        <p:nvSpPr>
          <p:cNvPr id="9" name="New shape">
            <a:extLst>
              <a:ext uri="{FF2B5EF4-FFF2-40B4-BE49-F238E27FC236}">
                <a16:creationId xmlns:a16="http://schemas.microsoft.com/office/drawing/2014/main" id="{BC822A74-F738-49B3-82C0-9AEC511BA7F1}"/>
              </a:ext>
            </a:extLst>
          </p:cNvPr>
          <p:cNvSpPr/>
          <p:nvPr/>
        </p:nvSpPr>
        <p:spPr>
          <a:xfrm>
            <a:off x="885600" y="570264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marL="0" marR="0" lvl="0" indent="0" algn="l" defTabSz="914400" rtl="0" eaLnBrk="1" fontAlgn="auto" latinLnBrk="0" hangingPunct="1">
              <a:lnSpc>
                <a:spcPct val="100000"/>
              </a:lnSpc>
              <a:spcBef>
                <a:spcPts val="0"/>
              </a:spcBef>
              <a:spcAft>
                <a:spcPct val="20000"/>
              </a:spcAft>
              <a:buClrTx/>
              <a:buSzTx/>
              <a:buFontTx/>
              <a:buNone/>
              <a:tabLst/>
              <a:defRPr/>
            </a:pPr>
            <a:endParaRPr kumimoji="0" sz="600" b="0" i="0" u="none" strike="noStrike" kern="1200" cap="none" spc="0" normalizeH="0" baseline="0" noProof="0">
              <a:ln>
                <a:noFill/>
              </a:ln>
              <a:solidFill>
                <a:srgbClr val="455F7C"/>
              </a:solidFill>
              <a:effectLst/>
              <a:uLnTx/>
              <a:uFillTx/>
              <a:latin typeface="Open Sans"/>
              <a:cs typeface="Arial"/>
            </a:endParaRPr>
          </a:p>
        </p:txBody>
      </p:sp>
      <p:graphicFrame>
        <p:nvGraphicFramePr>
          <p:cNvPr id="10" name="ChartObject">
            <a:extLst>
              <a:ext uri="{FF2B5EF4-FFF2-40B4-BE49-F238E27FC236}">
                <a16:creationId xmlns:a16="http://schemas.microsoft.com/office/drawing/2014/main" id="{0E6141EC-D1A2-4140-ADC9-416A7B89BA65}"/>
              </a:ext>
            </a:extLst>
          </p:cNvPr>
          <p:cNvGraphicFramePr/>
          <p:nvPr>
            <p:extLst>
              <p:ext uri="{D42A27DB-BD31-4B8C-83A1-F6EECF244321}">
                <p14:modId xmlns:p14="http://schemas.microsoft.com/office/powerpoint/2010/main" val="4051204934"/>
              </p:ext>
            </p:extLst>
          </p:nvPr>
        </p:nvGraphicFramePr>
        <p:xfrm>
          <a:off x="586800" y="1580540"/>
          <a:ext cx="11016000" cy="3932650"/>
        </p:xfrm>
        <a:graphic>
          <a:graphicData uri="http://schemas.openxmlformats.org/drawingml/2006/chart">
            <c:chart xmlns:c="http://schemas.openxmlformats.org/drawingml/2006/chart" xmlns:r="http://schemas.openxmlformats.org/officeDocument/2006/relationships" r:id="rId3"/>
          </a:graphicData>
        </a:graphic>
      </p:graphicFrame>
      <p:sp>
        <p:nvSpPr>
          <p:cNvPr id="11" name="New shape">
            <a:extLst>
              <a:ext uri="{FF2B5EF4-FFF2-40B4-BE49-F238E27FC236}">
                <a16:creationId xmlns:a16="http://schemas.microsoft.com/office/drawing/2014/main" id="{9DDF8400-A597-47B8-B95F-73D10B9AB768}"/>
              </a:ext>
            </a:extLst>
          </p:cNvPr>
          <p:cNvSpPr/>
          <p:nvPr/>
        </p:nvSpPr>
        <p:spPr>
          <a:xfrm>
            <a:off x="5186750" y="1364640"/>
            <a:ext cx="1816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marL="0" marR="0" lvl="0" indent="0" algn="ctr" defTabSz="914400" rtl="0" eaLnBrk="1" fontAlgn="auto" latinLnBrk="0" hangingPunct="1">
              <a:lnSpc>
                <a:spcPct val="100000"/>
              </a:lnSpc>
              <a:spcBef>
                <a:spcPts val="0"/>
              </a:spcBef>
              <a:spcAft>
                <a:spcPct val="20000"/>
              </a:spcAft>
              <a:buClrTx/>
              <a:buSzTx/>
              <a:buFontTx/>
              <a:buNone/>
              <a:tabLst/>
              <a:defRPr/>
            </a:pPr>
            <a:r>
              <a:rPr kumimoji="0" sz="1400" b="1" i="0" u="none" strike="noStrike" kern="1200" cap="none" spc="0" normalizeH="0" baseline="0" noProof="0" dirty="0">
                <a:ln>
                  <a:noFill/>
                </a:ln>
                <a:solidFill>
                  <a:schemeClr val="accent1"/>
                </a:solidFill>
                <a:effectLst/>
                <a:uLnTx/>
                <a:uFillTx/>
                <a:latin typeface="Century Gothic" panose="020B0502020202020204" pitchFamily="34" charset="0"/>
                <a:cs typeface="Arial"/>
              </a:rPr>
              <a:t>Number of people</a:t>
            </a:r>
          </a:p>
        </p:txBody>
      </p:sp>
    </p:spTree>
    <p:extLst>
      <p:ext uri="{BB962C8B-B14F-4D97-AF65-F5344CB8AC3E}">
        <p14:creationId xmlns:p14="http://schemas.microsoft.com/office/powerpoint/2010/main" val="1428154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1CE1-6A12-467D-92E8-732720ECB3BC}"/>
              </a:ext>
            </a:extLst>
          </p:cNvPr>
          <p:cNvSpPr>
            <a:spLocks noGrp="1"/>
          </p:cNvSpPr>
          <p:nvPr>
            <p:ph type="title"/>
          </p:nvPr>
        </p:nvSpPr>
        <p:spPr>
          <a:xfrm>
            <a:off x="664623" y="616168"/>
            <a:ext cx="10333038" cy="778668"/>
          </a:xfrm>
        </p:spPr>
        <p:txBody>
          <a:bodyPr/>
          <a:lstStyle/>
          <a:p>
            <a:r>
              <a:rPr lang="fr-FR" sz="2800" b="1" dirty="0">
                <a:solidFill>
                  <a:srgbClr val="002060"/>
                </a:solidFill>
                <a:latin typeface="Century Gothic" panose="020B0502020202020204" pitchFamily="34" charset="0"/>
              </a:rPr>
              <a:t>0.002% of the total population has the </a:t>
            </a:r>
            <a:r>
              <a:rPr lang="en-US" sz="2800" b="1" dirty="0">
                <a:solidFill>
                  <a:srgbClr val="002060"/>
                </a:solidFill>
                <a:latin typeface="Century Gothic" panose="020B0502020202020204" pitchFamily="34" charset="0"/>
              </a:rPr>
              <a:t>investable assets exceeding 10 million RMB in 2022</a:t>
            </a:r>
            <a:r>
              <a:rPr lang="fr-FR" sz="2800" b="1" dirty="0">
                <a:solidFill>
                  <a:srgbClr val="002060"/>
                </a:solidFill>
                <a:latin typeface="Century Gothic" panose="020B0502020202020204" pitchFamily="34" charset="0"/>
              </a:rPr>
              <a:t> </a:t>
            </a:r>
            <a:r>
              <a:rPr lang="en-GB" dirty="0"/>
              <a:t>  </a:t>
            </a:r>
            <a:endParaRPr lang="en-US" dirty="0"/>
          </a:p>
        </p:txBody>
      </p:sp>
      <p:pic>
        <p:nvPicPr>
          <p:cNvPr id="4" name="Picture 3">
            <a:extLst>
              <a:ext uri="{FF2B5EF4-FFF2-40B4-BE49-F238E27FC236}">
                <a16:creationId xmlns:a16="http://schemas.microsoft.com/office/drawing/2014/main" id="{39B87F06-4793-4EC6-9844-F77CEBF616EE}"/>
              </a:ext>
            </a:extLst>
          </p:cNvPr>
          <p:cNvPicPr>
            <a:picLocks noChangeAspect="1"/>
          </p:cNvPicPr>
          <p:nvPr/>
        </p:nvPicPr>
        <p:blipFill>
          <a:blip r:embed="rId2"/>
          <a:stretch>
            <a:fillRect/>
          </a:stretch>
        </p:blipFill>
        <p:spPr>
          <a:xfrm>
            <a:off x="1597674" y="1652865"/>
            <a:ext cx="8753694" cy="4731726"/>
          </a:xfrm>
          <a:prstGeom prst="rect">
            <a:avLst/>
          </a:prstGeom>
        </p:spPr>
      </p:pic>
      <p:sp>
        <p:nvSpPr>
          <p:cNvPr id="5" name="TextBox 4">
            <a:extLst>
              <a:ext uri="{FF2B5EF4-FFF2-40B4-BE49-F238E27FC236}">
                <a16:creationId xmlns:a16="http://schemas.microsoft.com/office/drawing/2014/main" id="{35D42C9E-767B-400F-AC9F-98F852D08F63}"/>
              </a:ext>
            </a:extLst>
          </p:cNvPr>
          <p:cNvSpPr txBox="1"/>
          <p:nvPr/>
        </p:nvSpPr>
        <p:spPr>
          <a:xfrm>
            <a:off x="4647500" y="1590020"/>
            <a:ext cx="6006518" cy="646331"/>
          </a:xfrm>
          <a:prstGeom prst="rect">
            <a:avLst/>
          </a:prstGeom>
          <a:noFill/>
        </p:spPr>
        <p:txBody>
          <a:bodyPr wrap="square" rtlCol="0">
            <a:spAutoFit/>
          </a:bodyPr>
          <a:lstStyle/>
          <a:p>
            <a:r>
              <a:rPr lang="en-US" dirty="0">
                <a:solidFill>
                  <a:srgbClr val="002060"/>
                </a:solidFill>
              </a:rPr>
              <a:t>Number of individuals with investable assets exceeding 10 million RMB (10,000 per.) / 1.28mn Euro</a:t>
            </a:r>
          </a:p>
        </p:txBody>
      </p:sp>
      <p:sp>
        <p:nvSpPr>
          <p:cNvPr id="6" name="TextBox 5">
            <a:extLst>
              <a:ext uri="{FF2B5EF4-FFF2-40B4-BE49-F238E27FC236}">
                <a16:creationId xmlns:a16="http://schemas.microsoft.com/office/drawing/2014/main" id="{4D34E5A5-0405-4039-8871-5B7CC6E0FAE3}"/>
              </a:ext>
            </a:extLst>
          </p:cNvPr>
          <p:cNvSpPr txBox="1"/>
          <p:nvPr/>
        </p:nvSpPr>
        <p:spPr>
          <a:xfrm>
            <a:off x="345345" y="6356863"/>
            <a:ext cx="9159381" cy="307777"/>
          </a:xfrm>
          <a:prstGeom prst="rect">
            <a:avLst/>
          </a:prstGeom>
          <a:noFill/>
        </p:spPr>
        <p:txBody>
          <a:bodyPr wrap="square" rtlCol="0">
            <a:spAutoFit/>
          </a:bodyPr>
          <a:lstStyle/>
          <a:p>
            <a:r>
              <a:rPr lang="fr-FR" sz="1400" dirty="0">
                <a:solidFill>
                  <a:schemeClr val="accent1"/>
                </a:solidFill>
                <a:latin typeface="Century Gothic" panose="020B0502020202020204" pitchFamily="34" charset="0"/>
              </a:rPr>
              <a:t>Source : 2022 China </a:t>
            </a:r>
            <a:r>
              <a:rPr lang="fr-FR" sz="1400" dirty="0" err="1">
                <a:solidFill>
                  <a:schemeClr val="accent1"/>
                </a:solidFill>
                <a:latin typeface="Century Gothic" panose="020B0502020202020204" pitchFamily="34" charset="0"/>
              </a:rPr>
              <a:t>Wealth</a:t>
            </a:r>
            <a:r>
              <a:rPr lang="fr-FR" sz="1400" dirty="0">
                <a:solidFill>
                  <a:schemeClr val="accent1"/>
                </a:solidFill>
                <a:latin typeface="Century Gothic" panose="020B0502020202020204" pitchFamily="34" charset="0"/>
              </a:rPr>
              <a:t> Management Report, Bain </a:t>
            </a:r>
            <a:endParaRPr lang="en-US" sz="1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413823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1CE1-6A12-467D-92E8-732720ECB3BC}"/>
              </a:ext>
            </a:extLst>
          </p:cNvPr>
          <p:cNvSpPr>
            <a:spLocks noGrp="1"/>
          </p:cNvSpPr>
          <p:nvPr>
            <p:ph type="title"/>
          </p:nvPr>
        </p:nvSpPr>
        <p:spPr>
          <a:xfrm>
            <a:off x="808354" y="281147"/>
            <a:ext cx="10706097" cy="778668"/>
          </a:xfrm>
        </p:spPr>
        <p:txBody>
          <a:bodyPr/>
          <a:lstStyle/>
          <a:p>
            <a:r>
              <a:rPr lang="fr-FR" sz="2400" dirty="0"/>
              <a:t>2 interviews are </a:t>
            </a:r>
            <a:r>
              <a:rPr lang="fr-FR" sz="2400" dirty="0" err="1"/>
              <a:t>conducted</a:t>
            </a:r>
            <a:r>
              <a:rPr lang="fr-FR" sz="2400" dirty="0"/>
              <a:t> to </a:t>
            </a:r>
            <a:r>
              <a:rPr lang="fr-FR" sz="2400" dirty="0" err="1"/>
              <a:t>understand</a:t>
            </a:r>
            <a:r>
              <a:rPr lang="fr-FR" sz="2400" dirty="0"/>
              <a:t> the </a:t>
            </a:r>
            <a:r>
              <a:rPr lang="fr-FR" sz="2400" dirty="0" err="1"/>
              <a:t>landscape</a:t>
            </a:r>
            <a:r>
              <a:rPr lang="fr-FR" sz="2400" dirty="0"/>
              <a:t> of </a:t>
            </a:r>
            <a:r>
              <a:rPr lang="fr-FR" sz="2400" dirty="0" err="1"/>
              <a:t>income</a:t>
            </a:r>
            <a:r>
              <a:rPr lang="fr-FR" sz="2400" dirty="0"/>
              <a:t> </a:t>
            </a:r>
            <a:r>
              <a:rPr lang="fr-FR" sz="2400" dirty="0" err="1"/>
              <a:t>level</a:t>
            </a:r>
            <a:r>
              <a:rPr lang="fr-FR" sz="2400" dirty="0"/>
              <a:t> in China as </a:t>
            </a:r>
            <a:r>
              <a:rPr lang="fr-FR" sz="2400" dirty="0" err="1"/>
              <a:t>well</a:t>
            </a:r>
            <a:r>
              <a:rPr lang="fr-FR" sz="2400" dirty="0"/>
              <a:t> as the commercial </a:t>
            </a:r>
            <a:r>
              <a:rPr lang="fr-FR" sz="2400" dirty="0" err="1"/>
              <a:t>health</a:t>
            </a:r>
            <a:r>
              <a:rPr lang="fr-FR" sz="2400" dirty="0"/>
              <a:t> </a:t>
            </a:r>
            <a:r>
              <a:rPr lang="fr-FR" sz="2400" dirty="0" err="1"/>
              <a:t>insurance</a:t>
            </a:r>
            <a:r>
              <a:rPr lang="fr-FR" sz="2400" dirty="0"/>
              <a:t> </a:t>
            </a:r>
            <a:r>
              <a:rPr lang="fr-FR" sz="2400" dirty="0" err="1"/>
              <a:t>potential</a:t>
            </a:r>
            <a:r>
              <a:rPr lang="fr-FR" sz="2400" dirty="0"/>
              <a:t> </a:t>
            </a:r>
            <a:endParaRPr lang="en-US" sz="2400" dirty="0"/>
          </a:p>
        </p:txBody>
      </p:sp>
      <p:sp>
        <p:nvSpPr>
          <p:cNvPr id="13" name="箭头: 五边形 35">
            <a:extLst>
              <a:ext uri="{FF2B5EF4-FFF2-40B4-BE49-F238E27FC236}">
                <a16:creationId xmlns:a16="http://schemas.microsoft.com/office/drawing/2014/main" id="{3DAEC8B5-4A36-4753-A0C5-86D580E8E130}"/>
              </a:ext>
            </a:extLst>
          </p:cNvPr>
          <p:cNvSpPr/>
          <p:nvPr/>
        </p:nvSpPr>
        <p:spPr>
          <a:xfrm rot="10800000">
            <a:off x="809625" y="1404059"/>
            <a:ext cx="10706098" cy="3768831"/>
          </a:xfrm>
          <a:prstGeom prst="homePlate">
            <a:avLst>
              <a:gd name="adj" fmla="val 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err="1"/>
          </a:p>
        </p:txBody>
      </p:sp>
      <p:graphicFrame>
        <p:nvGraphicFramePr>
          <p:cNvPr id="15" name="Table 14">
            <a:extLst>
              <a:ext uri="{FF2B5EF4-FFF2-40B4-BE49-F238E27FC236}">
                <a16:creationId xmlns:a16="http://schemas.microsoft.com/office/drawing/2014/main" id="{35AD34CD-978D-4B87-A1AB-E04922B70A4E}"/>
              </a:ext>
            </a:extLst>
          </p:cNvPr>
          <p:cNvGraphicFramePr>
            <a:graphicFrameLocks noGrp="1"/>
          </p:cNvGraphicFramePr>
          <p:nvPr>
            <p:extLst>
              <p:ext uri="{D42A27DB-BD31-4B8C-83A1-F6EECF244321}">
                <p14:modId xmlns:p14="http://schemas.microsoft.com/office/powerpoint/2010/main" val="1923101706"/>
              </p:ext>
            </p:extLst>
          </p:nvPr>
        </p:nvGraphicFramePr>
        <p:xfrm>
          <a:off x="1085850" y="1619520"/>
          <a:ext cx="10182226" cy="808133"/>
        </p:xfrm>
        <a:graphic>
          <a:graphicData uri="http://schemas.openxmlformats.org/drawingml/2006/table">
            <a:tbl>
              <a:tblPr>
                <a:tableStyleId>{5C22544A-7EE6-4342-B048-85BDC9FD1C3A}</a:tableStyleId>
              </a:tblPr>
              <a:tblGrid>
                <a:gridCol w="5091113">
                  <a:extLst>
                    <a:ext uri="{9D8B030D-6E8A-4147-A177-3AD203B41FA5}">
                      <a16:colId xmlns:a16="http://schemas.microsoft.com/office/drawing/2014/main" val="669308779"/>
                    </a:ext>
                  </a:extLst>
                </a:gridCol>
                <a:gridCol w="5091113">
                  <a:extLst>
                    <a:ext uri="{9D8B030D-6E8A-4147-A177-3AD203B41FA5}">
                      <a16:colId xmlns:a16="http://schemas.microsoft.com/office/drawing/2014/main" val="205959298"/>
                    </a:ext>
                  </a:extLst>
                </a:gridCol>
              </a:tblGrid>
              <a:tr h="80813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2000" b="1" i="0" dirty="0">
                          <a:solidFill>
                            <a:srgbClr val="2B3A42"/>
                          </a:solidFill>
                          <a:latin typeface="Century Gothic" panose="020B0502020202020204" pitchFamily="34" charset="0"/>
                        </a:rPr>
                        <a:t>Healthcare</a:t>
                      </a:r>
                      <a:r>
                        <a:rPr lang="en-US" sz="2000" b="1" i="0" dirty="0">
                          <a:solidFill>
                            <a:srgbClr val="2B3A42"/>
                          </a:solidFill>
                          <a:latin typeface="Century Gothic" panose="020B0502020202020204" pitchFamily="34" charset="0"/>
                        </a:rPr>
                        <a:t> Investor</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2000" b="1" i="0" kern="1200" dirty="0" err="1">
                          <a:solidFill>
                            <a:srgbClr val="2B3A42"/>
                          </a:solidFill>
                          <a:latin typeface="Century Gothic" panose="020B0502020202020204" pitchFamily="34" charset="0"/>
                          <a:ea typeface="+mn-ea"/>
                          <a:cs typeface="+mn-cs"/>
                        </a:rPr>
                        <a:t>Insurance</a:t>
                      </a:r>
                      <a:r>
                        <a:rPr lang="fr-FR" sz="2000" b="1" i="0" kern="1200" dirty="0">
                          <a:solidFill>
                            <a:srgbClr val="2B3A42"/>
                          </a:solidFill>
                          <a:latin typeface="Century Gothic" panose="020B0502020202020204" pitchFamily="34" charset="0"/>
                          <a:ea typeface="+mn-ea"/>
                          <a:cs typeface="+mn-cs"/>
                        </a:rPr>
                        <a:t> </a:t>
                      </a:r>
                      <a:r>
                        <a:rPr lang="fr-GP" sz="2000" b="1" i="0" kern="1200" dirty="0">
                          <a:solidFill>
                            <a:srgbClr val="2B3A42"/>
                          </a:solidFill>
                          <a:latin typeface="Century Gothic" panose="020B0502020202020204" pitchFamily="34" charset="0"/>
                          <a:ea typeface="+mn-ea"/>
                          <a:cs typeface="+mn-cs"/>
                        </a:rPr>
                        <a:t>Agent</a:t>
                      </a:r>
                      <a:endParaRPr lang="en-US" sz="2000" b="1" i="0" kern="1200" dirty="0">
                        <a:solidFill>
                          <a:srgbClr val="2B3A42"/>
                        </a:solidFill>
                        <a:latin typeface="Century Gothic" panose="020B0502020202020204" pitchFamily="34" charset="0"/>
                        <a:ea typeface="+mn-ea"/>
                        <a:cs typeface="+mn-cs"/>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16244"/>
                  </a:ext>
                </a:extLst>
              </a:tr>
            </a:tbl>
          </a:graphicData>
        </a:graphic>
      </p:graphicFrame>
      <p:pic>
        <p:nvPicPr>
          <p:cNvPr id="16" name="Graphic 15" descr="Smiling face with no fill">
            <a:extLst>
              <a:ext uri="{FF2B5EF4-FFF2-40B4-BE49-F238E27FC236}">
                <a16:creationId xmlns:a16="http://schemas.microsoft.com/office/drawing/2014/main" id="{135DBC18-7377-4F85-B5CE-878591B8E5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6025" y="1682081"/>
            <a:ext cx="735412" cy="735412"/>
          </a:xfrm>
          <a:prstGeom prst="rect">
            <a:avLst/>
          </a:prstGeom>
        </p:spPr>
      </p:pic>
      <p:sp>
        <p:nvSpPr>
          <p:cNvPr id="19" name="Speech Bubble: Rectangle 18">
            <a:extLst>
              <a:ext uri="{FF2B5EF4-FFF2-40B4-BE49-F238E27FC236}">
                <a16:creationId xmlns:a16="http://schemas.microsoft.com/office/drawing/2014/main" id="{FC50E971-9E04-481E-8994-A3E410E1EAB1}"/>
              </a:ext>
            </a:extLst>
          </p:cNvPr>
          <p:cNvSpPr/>
          <p:nvPr/>
        </p:nvSpPr>
        <p:spPr>
          <a:xfrm>
            <a:off x="1085850" y="2676840"/>
            <a:ext cx="4176000" cy="2339297"/>
          </a:xfrm>
          <a:prstGeom prst="wedgeRectCallout">
            <a:avLst>
              <a:gd name="adj1" fmla="val 55250"/>
              <a:gd name="adj2" fmla="val 33646"/>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ctr">
              <a:defRPr/>
            </a:pPr>
            <a:r>
              <a:rPr lang="en-US" altLang="zh-CN" sz="1200" i="1" dirty="0">
                <a:solidFill>
                  <a:srgbClr val="2B3A42"/>
                </a:solidFill>
                <a:latin typeface="+mj-lt"/>
              </a:rPr>
              <a:t>“ </a:t>
            </a:r>
            <a:r>
              <a:rPr lang="fr-FR" altLang="zh-CN" sz="1200" i="1" dirty="0">
                <a:solidFill>
                  <a:srgbClr val="2B3A42"/>
                </a:solidFill>
                <a:latin typeface="+mj-lt"/>
              </a:rPr>
              <a:t>In </a:t>
            </a:r>
            <a:r>
              <a:rPr lang="fr-FR" altLang="zh-CN" sz="1200" i="1" dirty="0" err="1">
                <a:solidFill>
                  <a:srgbClr val="2B3A42"/>
                </a:solidFill>
                <a:latin typeface="+mj-lt"/>
              </a:rPr>
              <a:t>terms</a:t>
            </a:r>
            <a:r>
              <a:rPr lang="fr-FR" altLang="zh-CN" sz="1200" i="1" dirty="0">
                <a:solidFill>
                  <a:srgbClr val="2B3A42"/>
                </a:solidFill>
                <a:latin typeface="+mj-lt"/>
              </a:rPr>
              <a:t> of the </a:t>
            </a:r>
            <a:r>
              <a:rPr lang="fr-FR" altLang="zh-CN" sz="1200" i="1" dirty="0" err="1">
                <a:solidFill>
                  <a:srgbClr val="2B3A42"/>
                </a:solidFill>
                <a:latin typeface="+mj-lt"/>
              </a:rPr>
              <a:t>market</a:t>
            </a:r>
            <a:r>
              <a:rPr lang="fr-FR" altLang="zh-CN" sz="1200" i="1" dirty="0">
                <a:solidFill>
                  <a:srgbClr val="2B3A42"/>
                </a:solidFill>
                <a:latin typeface="+mj-lt"/>
              </a:rPr>
              <a:t> entry </a:t>
            </a:r>
            <a:r>
              <a:rPr lang="fr-FR" altLang="zh-CN" sz="1200" i="1" dirty="0" err="1">
                <a:solidFill>
                  <a:srgbClr val="2B3A42"/>
                </a:solidFill>
                <a:latin typeface="+mj-lt"/>
              </a:rPr>
              <a:t>pathway</a:t>
            </a:r>
            <a:r>
              <a:rPr lang="fr-FR" altLang="zh-CN" sz="1200" i="1" dirty="0">
                <a:solidFill>
                  <a:srgbClr val="2B3A42"/>
                </a:solidFill>
                <a:latin typeface="+mj-lt"/>
              </a:rPr>
              <a:t>, I </a:t>
            </a:r>
            <a:r>
              <a:rPr lang="fr-FR" altLang="zh-CN" sz="1200" i="1" dirty="0" err="1">
                <a:solidFill>
                  <a:srgbClr val="2B3A42"/>
                </a:solidFill>
                <a:latin typeface="+mj-lt"/>
              </a:rPr>
              <a:t>feel</a:t>
            </a:r>
            <a:r>
              <a:rPr lang="fr-FR" altLang="zh-CN" sz="1200" i="1" dirty="0">
                <a:solidFill>
                  <a:srgbClr val="2B3A42"/>
                </a:solidFill>
                <a:latin typeface="+mj-lt"/>
              </a:rPr>
              <a:t> </a:t>
            </a:r>
            <a:r>
              <a:rPr lang="fr-FR" altLang="zh-CN" sz="1200" i="1" dirty="0" err="1">
                <a:solidFill>
                  <a:srgbClr val="2B3A42"/>
                </a:solidFill>
                <a:latin typeface="+mj-lt"/>
              </a:rPr>
              <a:t>that</a:t>
            </a:r>
            <a:r>
              <a:rPr lang="fr-FR" altLang="zh-CN" sz="1200" i="1" dirty="0">
                <a:solidFill>
                  <a:srgbClr val="2B3A42"/>
                </a:solidFill>
                <a:latin typeface="+mj-lt"/>
              </a:rPr>
              <a:t> </a:t>
            </a:r>
            <a:r>
              <a:rPr lang="fr-FR" altLang="zh-CN" sz="1200" i="1" dirty="0" err="1">
                <a:solidFill>
                  <a:srgbClr val="2B3A42"/>
                </a:solidFill>
                <a:latin typeface="+mj-lt"/>
              </a:rPr>
              <a:t>either</a:t>
            </a:r>
            <a:r>
              <a:rPr lang="fr-FR" altLang="zh-CN" sz="1200" i="1" dirty="0">
                <a:solidFill>
                  <a:srgbClr val="2B3A42"/>
                </a:solidFill>
                <a:latin typeface="+mj-lt"/>
              </a:rPr>
              <a:t> </a:t>
            </a:r>
            <a:r>
              <a:rPr lang="fr-FR" altLang="zh-CN" sz="1200" i="1" dirty="0" err="1">
                <a:solidFill>
                  <a:srgbClr val="2B3A42"/>
                </a:solidFill>
                <a:latin typeface="+mj-lt"/>
              </a:rPr>
              <a:t>entering</a:t>
            </a:r>
            <a:r>
              <a:rPr lang="fr-FR" altLang="zh-CN" sz="1200" i="1" dirty="0">
                <a:solidFill>
                  <a:srgbClr val="2B3A42"/>
                </a:solidFill>
                <a:latin typeface="+mj-lt"/>
              </a:rPr>
              <a:t> NRDL or not can </a:t>
            </a:r>
            <a:r>
              <a:rPr lang="fr-FR" altLang="zh-CN" sz="1200" i="1" dirty="0" err="1">
                <a:solidFill>
                  <a:srgbClr val="2B3A42"/>
                </a:solidFill>
                <a:latin typeface="+mj-lt"/>
              </a:rPr>
              <a:t>be</a:t>
            </a:r>
            <a:r>
              <a:rPr lang="fr-FR" altLang="zh-CN" sz="1200" i="1" dirty="0">
                <a:solidFill>
                  <a:srgbClr val="2B3A42"/>
                </a:solidFill>
                <a:latin typeface="+mj-lt"/>
              </a:rPr>
              <a:t> the options, </a:t>
            </a:r>
            <a:r>
              <a:rPr lang="fr-FR" altLang="zh-CN" sz="1200" i="1" dirty="0" err="1">
                <a:solidFill>
                  <a:srgbClr val="2B3A42"/>
                </a:solidFill>
                <a:latin typeface="+mj-lt"/>
              </a:rPr>
              <a:t>there</a:t>
            </a:r>
            <a:r>
              <a:rPr lang="fr-FR" altLang="zh-CN" sz="1200" i="1" dirty="0">
                <a:solidFill>
                  <a:srgbClr val="2B3A42"/>
                </a:solidFill>
                <a:latin typeface="+mj-lt"/>
              </a:rPr>
              <a:t> are </a:t>
            </a:r>
            <a:r>
              <a:rPr lang="fr-FR" altLang="zh-CN" sz="1200" i="1" dirty="0" err="1">
                <a:solidFill>
                  <a:srgbClr val="2B3A42"/>
                </a:solidFill>
                <a:latin typeface="+mj-lt"/>
              </a:rPr>
              <a:t>successful</a:t>
            </a:r>
            <a:r>
              <a:rPr lang="fr-FR" altLang="zh-CN" sz="1200" i="1" dirty="0">
                <a:solidFill>
                  <a:srgbClr val="2B3A42"/>
                </a:solidFill>
                <a:latin typeface="+mj-lt"/>
              </a:rPr>
              <a:t> cases for </a:t>
            </a:r>
            <a:r>
              <a:rPr lang="fr-FR" altLang="zh-CN" sz="1200" i="1" dirty="0" err="1">
                <a:solidFill>
                  <a:srgbClr val="2B3A42"/>
                </a:solidFill>
                <a:latin typeface="+mj-lt"/>
              </a:rPr>
              <a:t>both</a:t>
            </a:r>
            <a:r>
              <a:rPr lang="fr-FR" altLang="zh-CN" sz="1200" i="1" dirty="0">
                <a:solidFill>
                  <a:srgbClr val="2B3A42"/>
                </a:solidFill>
                <a:latin typeface="+mj-lt"/>
              </a:rPr>
              <a:t> scenario; </a:t>
            </a:r>
          </a:p>
          <a:p>
            <a:pPr lvl="0" algn="ctr">
              <a:defRPr/>
            </a:pPr>
            <a:endParaRPr lang="fr-FR" altLang="zh-CN" sz="1200" i="1" dirty="0">
              <a:solidFill>
                <a:srgbClr val="2B3A42"/>
              </a:solidFill>
              <a:latin typeface="+mj-lt"/>
            </a:endParaRPr>
          </a:p>
          <a:p>
            <a:pPr lvl="0" algn="ctr">
              <a:defRPr/>
            </a:pPr>
            <a:r>
              <a:rPr lang="fr-FR" altLang="zh-CN" sz="1200" i="1" dirty="0">
                <a:solidFill>
                  <a:srgbClr val="2B3A42"/>
                </a:solidFill>
                <a:latin typeface="+mj-lt"/>
              </a:rPr>
              <a:t>I </a:t>
            </a:r>
            <a:r>
              <a:rPr lang="fr-FR" altLang="zh-CN" sz="1200" i="1" dirty="0" err="1">
                <a:solidFill>
                  <a:srgbClr val="2B3A42"/>
                </a:solidFill>
                <a:latin typeface="+mj-lt"/>
              </a:rPr>
              <a:t>feel</a:t>
            </a:r>
            <a:r>
              <a:rPr lang="fr-FR" altLang="zh-CN" sz="1200" i="1" dirty="0">
                <a:solidFill>
                  <a:srgbClr val="2B3A42"/>
                </a:solidFill>
                <a:latin typeface="+mj-lt"/>
              </a:rPr>
              <a:t> </a:t>
            </a:r>
            <a:r>
              <a:rPr lang="fr-FR" altLang="zh-CN" sz="1200" i="1" dirty="0" err="1">
                <a:solidFill>
                  <a:srgbClr val="2B3A42"/>
                </a:solidFill>
                <a:latin typeface="+mj-lt"/>
              </a:rPr>
              <a:t>that</a:t>
            </a:r>
            <a:r>
              <a:rPr lang="fr-FR" altLang="zh-CN" sz="1200" i="1" dirty="0">
                <a:solidFill>
                  <a:srgbClr val="2B3A42"/>
                </a:solidFill>
                <a:latin typeface="+mj-lt"/>
              </a:rPr>
              <a:t> for the OOP </a:t>
            </a:r>
            <a:r>
              <a:rPr lang="fr-FR" altLang="zh-CN" sz="1200" i="1" dirty="0" err="1">
                <a:solidFill>
                  <a:srgbClr val="2B3A42"/>
                </a:solidFill>
                <a:latin typeface="+mj-lt"/>
              </a:rPr>
              <a:t>affordability</a:t>
            </a:r>
            <a:r>
              <a:rPr lang="fr-FR" altLang="zh-CN" sz="1200" i="1" dirty="0">
                <a:solidFill>
                  <a:srgbClr val="2B3A42"/>
                </a:solidFill>
                <a:latin typeface="+mj-lt"/>
              </a:rPr>
              <a:t> on </a:t>
            </a:r>
            <a:r>
              <a:rPr lang="fr-FR" altLang="zh-CN" sz="1200" i="1" dirty="0" err="1">
                <a:solidFill>
                  <a:srgbClr val="2B3A42"/>
                </a:solidFill>
                <a:latin typeface="+mj-lt"/>
              </a:rPr>
              <a:t>imported</a:t>
            </a:r>
            <a:r>
              <a:rPr lang="fr-FR" altLang="zh-CN" sz="1200" i="1" dirty="0">
                <a:solidFill>
                  <a:srgbClr val="2B3A42"/>
                </a:solidFill>
                <a:latin typeface="+mj-lt"/>
              </a:rPr>
              <a:t> </a:t>
            </a:r>
            <a:r>
              <a:rPr lang="fr-FR" altLang="zh-CN" sz="1200" i="1" dirty="0" err="1">
                <a:solidFill>
                  <a:srgbClr val="2B3A42"/>
                </a:solidFill>
                <a:latin typeface="+mj-lt"/>
              </a:rPr>
              <a:t>oncology</a:t>
            </a:r>
            <a:r>
              <a:rPr lang="fr-FR" altLang="zh-CN" sz="1200" i="1" dirty="0">
                <a:solidFill>
                  <a:srgbClr val="2B3A42"/>
                </a:solidFill>
                <a:latin typeface="+mj-lt"/>
              </a:rPr>
              <a:t> </a:t>
            </a:r>
            <a:r>
              <a:rPr lang="fr-FR" altLang="zh-CN" sz="1200" i="1" dirty="0" err="1">
                <a:solidFill>
                  <a:srgbClr val="2B3A42"/>
                </a:solidFill>
                <a:latin typeface="+mj-lt"/>
              </a:rPr>
              <a:t>drugs</a:t>
            </a:r>
            <a:r>
              <a:rPr lang="fr-FR" altLang="zh-CN" sz="1200" i="1" dirty="0">
                <a:solidFill>
                  <a:srgbClr val="2B3A42"/>
                </a:solidFill>
                <a:latin typeface="+mj-lt"/>
              </a:rPr>
              <a:t>, people </a:t>
            </a:r>
            <a:r>
              <a:rPr lang="fr-FR" altLang="zh-CN" sz="1200" i="1" dirty="0" err="1">
                <a:solidFill>
                  <a:srgbClr val="2B3A42"/>
                </a:solidFill>
                <a:latin typeface="+mj-lt"/>
              </a:rPr>
              <a:t>need</a:t>
            </a:r>
            <a:r>
              <a:rPr lang="fr-FR" altLang="zh-CN" sz="1200" i="1" dirty="0">
                <a:solidFill>
                  <a:srgbClr val="2B3A42"/>
                </a:solidFill>
                <a:latin typeface="+mj-lt"/>
              </a:rPr>
              <a:t> have the </a:t>
            </a:r>
            <a:r>
              <a:rPr lang="fr-FR" altLang="zh-CN" sz="1200" i="1" dirty="0" err="1">
                <a:solidFill>
                  <a:srgbClr val="2B3A42"/>
                </a:solidFill>
                <a:latin typeface="+mj-lt"/>
              </a:rPr>
              <a:t>yearly</a:t>
            </a:r>
            <a:r>
              <a:rPr lang="fr-FR" altLang="zh-CN" sz="1200" i="1" dirty="0">
                <a:solidFill>
                  <a:srgbClr val="2B3A42"/>
                </a:solidFill>
                <a:latin typeface="+mj-lt"/>
              </a:rPr>
              <a:t> </a:t>
            </a:r>
            <a:r>
              <a:rPr lang="fr-FR" altLang="zh-CN" sz="1200" i="1" dirty="0" err="1">
                <a:solidFill>
                  <a:srgbClr val="2B3A42"/>
                </a:solidFill>
                <a:latin typeface="+mj-lt"/>
              </a:rPr>
              <a:t>income</a:t>
            </a:r>
            <a:r>
              <a:rPr lang="fr-FR" altLang="zh-CN" sz="1200" i="1" dirty="0">
                <a:solidFill>
                  <a:srgbClr val="2B3A42"/>
                </a:solidFill>
                <a:latin typeface="+mj-lt"/>
              </a:rPr>
              <a:t> of more </a:t>
            </a:r>
            <a:r>
              <a:rPr lang="fr-FR" altLang="zh-CN" sz="1200" i="1" dirty="0" err="1">
                <a:solidFill>
                  <a:srgbClr val="2B3A42"/>
                </a:solidFill>
                <a:latin typeface="+mj-lt"/>
              </a:rPr>
              <a:t>than</a:t>
            </a:r>
            <a:r>
              <a:rPr lang="fr-FR" altLang="zh-CN" sz="1200" i="1" dirty="0">
                <a:solidFill>
                  <a:srgbClr val="2B3A42"/>
                </a:solidFill>
                <a:latin typeface="+mj-lt"/>
              </a:rPr>
              <a:t> 600K CNY (77K Euro) </a:t>
            </a:r>
            <a:r>
              <a:rPr lang="en-US" altLang="zh-CN" sz="1200" i="1" dirty="0">
                <a:solidFill>
                  <a:srgbClr val="2B3A42"/>
                </a:solidFill>
                <a:latin typeface="+mj-lt"/>
              </a:rPr>
              <a:t>“</a:t>
            </a:r>
          </a:p>
        </p:txBody>
      </p:sp>
      <p:sp>
        <p:nvSpPr>
          <p:cNvPr id="20" name="Speech Bubble: Rectangle 19">
            <a:extLst>
              <a:ext uri="{FF2B5EF4-FFF2-40B4-BE49-F238E27FC236}">
                <a16:creationId xmlns:a16="http://schemas.microsoft.com/office/drawing/2014/main" id="{510DDF34-A99C-43AB-971B-8D35C34164B2}"/>
              </a:ext>
            </a:extLst>
          </p:cNvPr>
          <p:cNvSpPr/>
          <p:nvPr/>
        </p:nvSpPr>
        <p:spPr>
          <a:xfrm>
            <a:off x="6227763" y="2568881"/>
            <a:ext cx="4176000" cy="2473382"/>
          </a:xfrm>
          <a:prstGeom prst="wedgeRectCallout">
            <a:avLst>
              <a:gd name="adj1" fmla="val 55250"/>
              <a:gd name="adj2" fmla="val 33646"/>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ctr">
              <a:defRPr/>
            </a:pPr>
            <a:r>
              <a:rPr lang="en-US" altLang="zh-CN" sz="1600" i="1" dirty="0">
                <a:solidFill>
                  <a:srgbClr val="2B3A42"/>
                </a:solidFill>
                <a:latin typeface="+mj-lt"/>
              </a:rPr>
              <a:t>“</a:t>
            </a:r>
            <a:r>
              <a:rPr lang="en-US" altLang="zh-CN" sz="1200" i="1" dirty="0">
                <a:solidFill>
                  <a:srgbClr val="2B3A42"/>
                </a:solidFill>
                <a:latin typeface="+mj-lt"/>
              </a:rPr>
              <a:t>In our local market, the basic </a:t>
            </a:r>
            <a:r>
              <a:rPr lang="fr-GP" altLang="zh-CN" sz="1200" i="1" dirty="0" err="1">
                <a:solidFill>
                  <a:srgbClr val="2B3A42"/>
                </a:solidFill>
                <a:latin typeface="+mj-lt"/>
              </a:rPr>
              <a:t>coverage</a:t>
            </a:r>
            <a:r>
              <a:rPr lang="fr-GP" altLang="zh-CN" sz="1200" i="1" dirty="0">
                <a:solidFill>
                  <a:srgbClr val="2B3A42"/>
                </a:solidFill>
                <a:latin typeface="+mj-lt"/>
              </a:rPr>
              <a:t> </a:t>
            </a:r>
            <a:r>
              <a:rPr lang="en-US" altLang="zh-CN" sz="1200" i="1" dirty="0">
                <a:solidFill>
                  <a:srgbClr val="2B3A42"/>
                </a:solidFill>
                <a:latin typeface="+mj-lt"/>
              </a:rPr>
              <a:t>of severe diseases</a:t>
            </a:r>
            <a:r>
              <a:rPr lang="fr-GP" altLang="zh-CN" sz="1200" i="1" dirty="0">
                <a:solidFill>
                  <a:srgbClr val="2B3A42"/>
                </a:solidFill>
                <a:latin typeface="+mj-lt"/>
              </a:rPr>
              <a:t> </a:t>
            </a:r>
            <a:r>
              <a:rPr lang="fr-GP" altLang="zh-CN" sz="1200" i="1" dirty="0" err="1">
                <a:solidFill>
                  <a:srgbClr val="2B3A42"/>
                </a:solidFill>
                <a:latin typeface="+mj-lt"/>
              </a:rPr>
              <a:t>is</a:t>
            </a:r>
            <a:r>
              <a:rPr lang="fr-GP" altLang="zh-CN" sz="1200" i="1" dirty="0">
                <a:solidFill>
                  <a:srgbClr val="2B3A42"/>
                </a:solidFill>
                <a:latin typeface="+mj-lt"/>
              </a:rPr>
              <a:t> not high,</a:t>
            </a:r>
            <a:r>
              <a:rPr lang="en-US" altLang="zh-CN" sz="1200" i="1" dirty="0">
                <a:solidFill>
                  <a:srgbClr val="2B3A42"/>
                </a:solidFill>
                <a:latin typeface="+mj-lt"/>
              </a:rPr>
              <a:t> for adult is about 200 – 300K, for kids is about 500K.</a:t>
            </a:r>
            <a:endParaRPr lang="fr-GP" altLang="zh-CN" sz="1200" i="1" dirty="0">
              <a:solidFill>
                <a:srgbClr val="2B3A42"/>
              </a:solidFill>
              <a:latin typeface="+mj-lt"/>
            </a:endParaRPr>
          </a:p>
          <a:p>
            <a:pPr lvl="0" algn="ctr">
              <a:defRPr/>
            </a:pPr>
            <a:endParaRPr lang="en-US" altLang="zh-CN" sz="1200" i="1" dirty="0">
              <a:solidFill>
                <a:srgbClr val="2B3A42"/>
              </a:solidFill>
              <a:latin typeface="+mj-lt"/>
            </a:endParaRPr>
          </a:p>
          <a:p>
            <a:pPr lvl="0" algn="ctr">
              <a:defRPr/>
            </a:pPr>
            <a:r>
              <a:rPr lang="en-US" altLang="zh-CN" sz="1200" i="1" dirty="0">
                <a:solidFill>
                  <a:srgbClr val="2B3A42"/>
                </a:solidFill>
                <a:latin typeface="+mj-lt"/>
              </a:rPr>
              <a:t>There is one type of insurance that the coverage can reach to </a:t>
            </a:r>
            <a:r>
              <a:rPr lang="fr-GP" altLang="zh-CN" sz="1200" i="1" dirty="0">
                <a:solidFill>
                  <a:srgbClr val="2B3A42"/>
                </a:solidFill>
                <a:latin typeface="+mj-lt"/>
              </a:rPr>
              <a:t>6 </a:t>
            </a:r>
            <a:r>
              <a:rPr lang="en-US" altLang="zh-CN" sz="1200" i="1" dirty="0">
                <a:solidFill>
                  <a:srgbClr val="2B3A42"/>
                </a:solidFill>
                <a:latin typeface="+mj-lt"/>
              </a:rPr>
              <a:t>million and the drugs are not limited to NRDL, but it should be the prescription from physicians. </a:t>
            </a:r>
            <a:endParaRPr lang="fr-GP" altLang="zh-CN" sz="1200" i="1" dirty="0">
              <a:solidFill>
                <a:srgbClr val="2B3A42"/>
              </a:solidFill>
              <a:latin typeface="+mj-lt"/>
            </a:endParaRPr>
          </a:p>
          <a:p>
            <a:pPr lvl="0" algn="ctr">
              <a:defRPr/>
            </a:pPr>
            <a:endParaRPr lang="fr-GP" altLang="zh-CN" sz="1200" i="1" dirty="0">
              <a:solidFill>
                <a:srgbClr val="2B3A42"/>
              </a:solidFill>
              <a:latin typeface="+mj-lt"/>
            </a:endParaRPr>
          </a:p>
          <a:p>
            <a:pPr lvl="0" algn="ctr">
              <a:defRPr/>
            </a:pPr>
            <a:r>
              <a:rPr lang="en-US" altLang="zh-CN" sz="1200" i="1" dirty="0">
                <a:solidFill>
                  <a:srgbClr val="2B3A42"/>
                </a:solidFill>
                <a:latin typeface="+mj-lt"/>
              </a:rPr>
              <a:t>I</a:t>
            </a:r>
            <a:r>
              <a:rPr lang="fr-GP" altLang="zh-CN" sz="1200" i="1" dirty="0">
                <a:solidFill>
                  <a:srgbClr val="2B3A42"/>
                </a:solidFill>
                <a:latin typeface="+mj-lt"/>
              </a:rPr>
              <a:t>n </a:t>
            </a:r>
            <a:r>
              <a:rPr lang="fr-GP" altLang="zh-CN" sz="1200" i="1" dirty="0" err="1">
                <a:solidFill>
                  <a:srgbClr val="2B3A42"/>
                </a:solidFill>
                <a:latin typeface="+mj-lt"/>
              </a:rPr>
              <a:t>general</a:t>
            </a:r>
            <a:r>
              <a:rPr lang="fr-GP" altLang="zh-CN" sz="1200" i="1" dirty="0">
                <a:solidFill>
                  <a:srgbClr val="2B3A42"/>
                </a:solidFill>
                <a:latin typeface="+mj-lt"/>
              </a:rPr>
              <a:t>, for </a:t>
            </a:r>
            <a:r>
              <a:rPr lang="fr-GP" altLang="zh-CN" sz="1200" i="1" dirty="0" err="1">
                <a:solidFill>
                  <a:srgbClr val="2B3A42"/>
                </a:solidFill>
                <a:latin typeface="+mj-lt"/>
              </a:rPr>
              <a:t>this</a:t>
            </a:r>
            <a:r>
              <a:rPr lang="fr-GP" altLang="zh-CN" sz="1200" i="1" dirty="0">
                <a:solidFill>
                  <a:srgbClr val="2B3A42"/>
                </a:solidFill>
                <a:latin typeface="+mj-lt"/>
              </a:rPr>
              <a:t> type of </a:t>
            </a:r>
            <a:r>
              <a:rPr lang="fr-GP" altLang="zh-CN" sz="1200" i="1" dirty="0" err="1">
                <a:solidFill>
                  <a:srgbClr val="2B3A42"/>
                </a:solidFill>
                <a:latin typeface="+mj-lt"/>
              </a:rPr>
              <a:t>insurance</a:t>
            </a:r>
            <a:r>
              <a:rPr lang="fr-GP" altLang="zh-CN" sz="1200" i="1" dirty="0">
                <a:solidFill>
                  <a:srgbClr val="2B3A42"/>
                </a:solidFill>
                <a:latin typeface="+mj-lt"/>
              </a:rPr>
              <a:t>, </a:t>
            </a:r>
            <a:r>
              <a:rPr lang="fr-GP" altLang="zh-CN" sz="1200" i="1" dirty="0" err="1">
                <a:solidFill>
                  <a:srgbClr val="2B3A42"/>
                </a:solidFill>
                <a:latin typeface="+mj-lt"/>
              </a:rPr>
              <a:t>we</a:t>
            </a:r>
            <a:r>
              <a:rPr lang="fr-GP" altLang="zh-CN" sz="1200" i="1" dirty="0">
                <a:solidFill>
                  <a:srgbClr val="2B3A42"/>
                </a:solidFill>
                <a:latin typeface="+mj-lt"/>
              </a:rPr>
              <a:t> </a:t>
            </a:r>
            <a:r>
              <a:rPr lang="fr-GP" altLang="zh-CN" sz="1200" i="1" dirty="0" err="1">
                <a:solidFill>
                  <a:srgbClr val="2B3A42"/>
                </a:solidFill>
                <a:latin typeface="+mj-lt"/>
              </a:rPr>
              <a:t>will</a:t>
            </a:r>
            <a:r>
              <a:rPr lang="fr-GP" altLang="zh-CN" sz="1200" i="1" dirty="0">
                <a:solidFill>
                  <a:srgbClr val="2B3A42"/>
                </a:solidFill>
                <a:latin typeface="+mj-lt"/>
              </a:rPr>
              <a:t> </a:t>
            </a:r>
            <a:r>
              <a:rPr lang="fr-GP" altLang="zh-CN" sz="1200" i="1" dirty="0" err="1">
                <a:solidFill>
                  <a:srgbClr val="2B3A42"/>
                </a:solidFill>
                <a:latin typeface="+mj-lt"/>
              </a:rPr>
              <a:t>reimburse</a:t>
            </a:r>
            <a:r>
              <a:rPr lang="fr-GP" altLang="zh-CN" sz="1200" i="1" dirty="0">
                <a:solidFill>
                  <a:srgbClr val="2B3A42"/>
                </a:solidFill>
                <a:latin typeface="+mj-lt"/>
              </a:rPr>
              <a:t> the patients once </a:t>
            </a:r>
            <a:r>
              <a:rPr lang="fr-GP" altLang="zh-CN" sz="1200" i="1" dirty="0" err="1">
                <a:solidFill>
                  <a:srgbClr val="2B3A42"/>
                </a:solidFill>
                <a:latin typeface="+mj-lt"/>
              </a:rPr>
              <a:t>they</a:t>
            </a:r>
            <a:r>
              <a:rPr lang="fr-GP" altLang="zh-CN" sz="1200" i="1" dirty="0">
                <a:solidFill>
                  <a:srgbClr val="2B3A42"/>
                </a:solidFill>
                <a:latin typeface="+mj-lt"/>
              </a:rPr>
              <a:t> </a:t>
            </a:r>
            <a:r>
              <a:rPr lang="fr-GP" altLang="zh-CN" sz="1200" i="1" dirty="0" err="1">
                <a:solidFill>
                  <a:srgbClr val="2B3A42"/>
                </a:solidFill>
                <a:latin typeface="+mj-lt"/>
              </a:rPr>
              <a:t>get</a:t>
            </a:r>
            <a:r>
              <a:rPr lang="fr-GP" altLang="zh-CN" sz="1200" i="1" dirty="0">
                <a:solidFill>
                  <a:srgbClr val="2B3A42"/>
                </a:solidFill>
                <a:latin typeface="+mj-lt"/>
              </a:rPr>
              <a:t> </a:t>
            </a:r>
            <a:r>
              <a:rPr lang="fr-GP" altLang="zh-CN" sz="1200" i="1" dirty="0" err="1">
                <a:solidFill>
                  <a:srgbClr val="2B3A42"/>
                </a:solidFill>
                <a:latin typeface="+mj-lt"/>
              </a:rPr>
              <a:t>diagnosed</a:t>
            </a:r>
            <a:r>
              <a:rPr lang="fr-GP" altLang="zh-CN" sz="1200" i="1" dirty="0">
                <a:solidFill>
                  <a:srgbClr val="2B3A42"/>
                </a:solidFill>
                <a:latin typeface="+mj-lt"/>
              </a:rPr>
              <a:t> </a:t>
            </a:r>
            <a:r>
              <a:rPr lang="en-US" altLang="zh-CN" i="1" dirty="0">
                <a:solidFill>
                  <a:srgbClr val="2B3A42"/>
                </a:solidFill>
                <a:latin typeface="+mj-lt"/>
              </a:rPr>
              <a:t>”</a:t>
            </a:r>
          </a:p>
        </p:txBody>
      </p:sp>
      <p:pic>
        <p:nvPicPr>
          <p:cNvPr id="21" name="Graphic 20" descr="Smiling face with no fill">
            <a:extLst>
              <a:ext uri="{FF2B5EF4-FFF2-40B4-BE49-F238E27FC236}">
                <a16:creationId xmlns:a16="http://schemas.microsoft.com/office/drawing/2014/main" id="{45DE1AEE-9A05-43A9-91A1-A5E1CD771C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44905" y="1692241"/>
            <a:ext cx="735412" cy="735412"/>
          </a:xfrm>
          <a:prstGeom prst="rect">
            <a:avLst/>
          </a:prstGeom>
        </p:spPr>
      </p:pic>
      <p:sp>
        <p:nvSpPr>
          <p:cNvPr id="22" name="文本占位符 23">
            <a:extLst>
              <a:ext uri="{FF2B5EF4-FFF2-40B4-BE49-F238E27FC236}">
                <a16:creationId xmlns:a16="http://schemas.microsoft.com/office/drawing/2014/main" id="{D13BF5F9-52BE-4223-BA20-7F19449DFD64}"/>
              </a:ext>
            </a:extLst>
          </p:cNvPr>
          <p:cNvSpPr txBox="1">
            <a:spLocks/>
          </p:cNvSpPr>
          <p:nvPr/>
        </p:nvSpPr>
        <p:spPr>
          <a:xfrm>
            <a:off x="623888" y="6405003"/>
            <a:ext cx="9293110" cy="246041"/>
          </a:xfrm>
          <a:prstGeom prst="rect">
            <a:avLst/>
          </a:prstGeom>
        </p:spPr>
        <p:txBody>
          <a:bodyPr vert="horz" lIns="0" tIns="0" rIns="0" bIns="0" rtlCol="0" anchor="ctr"/>
          <a:lstStyle>
            <a:defPPr>
              <a:defRPr lang="en-US"/>
            </a:defPPr>
            <a:lvl1pPr marL="0" algn="l" defTabSz="914400" rtl="0" eaLnBrk="1" latinLnBrk="0" hangingPunct="1">
              <a:defRPr sz="1300" b="1" i="0" kern="1200">
                <a:solidFill>
                  <a:schemeClr val="accent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ysClr val="windowText" lastClr="000000"/>
                </a:solidFill>
              </a:rPr>
              <a:t>Source : 1 to 1 interview</a:t>
            </a:r>
            <a:endParaRPr lang="zh-CN" altLang="en-US" dirty="0">
              <a:solidFill>
                <a:sysClr val="windowText" lastClr="000000"/>
              </a:solidFill>
            </a:endParaRPr>
          </a:p>
        </p:txBody>
      </p:sp>
      <p:pic>
        <p:nvPicPr>
          <p:cNvPr id="4" name="Graphic 3" descr="School girl with solid fill">
            <a:extLst>
              <a:ext uri="{FF2B5EF4-FFF2-40B4-BE49-F238E27FC236}">
                <a16:creationId xmlns:a16="http://schemas.microsoft.com/office/drawing/2014/main" id="{393DDC26-CE5A-4ECC-84F6-FCF894AEA9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89474" y="4208419"/>
            <a:ext cx="914400" cy="914400"/>
          </a:xfrm>
          <a:prstGeom prst="rect">
            <a:avLst/>
          </a:prstGeom>
        </p:spPr>
      </p:pic>
      <p:pic>
        <p:nvPicPr>
          <p:cNvPr id="6" name="Graphic 5" descr="Scientist male with solid fill">
            <a:extLst>
              <a:ext uri="{FF2B5EF4-FFF2-40B4-BE49-F238E27FC236}">
                <a16:creationId xmlns:a16="http://schemas.microsoft.com/office/drawing/2014/main" id="{95DD81FB-8309-4638-87B0-3E8B1E94FB3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53742" y="4249784"/>
            <a:ext cx="794657" cy="794657"/>
          </a:xfrm>
          <a:prstGeom prst="rect">
            <a:avLst/>
          </a:prstGeom>
        </p:spPr>
      </p:pic>
    </p:spTree>
    <p:extLst>
      <p:ext uri="{BB962C8B-B14F-4D97-AF65-F5344CB8AC3E}">
        <p14:creationId xmlns:p14="http://schemas.microsoft.com/office/powerpoint/2010/main" val="3753442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2842F353-6D6A-48DA-A9E8-716E3BC76C5E}"/>
              </a:ext>
            </a:extLst>
          </p:cNvPr>
          <p:cNvSpPr/>
          <p:nvPr/>
        </p:nvSpPr>
        <p:spPr>
          <a:xfrm>
            <a:off x="892628" y="5072742"/>
            <a:ext cx="3470365" cy="9056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756000" rIns="648000" bIns="0" rtlCol="0" anchor="t" anchorCtr="0"/>
          <a:lstStyle/>
          <a:p>
            <a:pPr algn="l">
              <a:lnSpc>
                <a:spcPts val="2200"/>
              </a:lnSpc>
            </a:pPr>
            <a:endParaRPr lang="en-US" sz="1600" b="1" i="0" dirty="0" err="1">
              <a:latin typeface="Century Gothic" panose="020B0502020202020204" pitchFamily="34" charset="0"/>
            </a:endParaRPr>
          </a:p>
        </p:txBody>
      </p:sp>
      <p:sp>
        <p:nvSpPr>
          <p:cNvPr id="37" name="Rectangle 36">
            <a:extLst>
              <a:ext uri="{FF2B5EF4-FFF2-40B4-BE49-F238E27FC236}">
                <a16:creationId xmlns:a16="http://schemas.microsoft.com/office/drawing/2014/main" id="{DF18D886-661E-40CB-B0B6-4F05118E8FBF}"/>
              </a:ext>
            </a:extLst>
          </p:cNvPr>
          <p:cNvSpPr/>
          <p:nvPr/>
        </p:nvSpPr>
        <p:spPr>
          <a:xfrm>
            <a:off x="5939246" y="5103223"/>
            <a:ext cx="2438400" cy="9056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756000" rIns="648000" bIns="0" rtlCol="0" anchor="t" anchorCtr="0"/>
          <a:lstStyle/>
          <a:p>
            <a:pPr algn="l">
              <a:lnSpc>
                <a:spcPts val="2200"/>
              </a:lnSpc>
            </a:pPr>
            <a:endParaRPr lang="en-US" sz="1600" b="1" i="0" dirty="0" err="1">
              <a:latin typeface="Century Gothic" panose="020B0502020202020204" pitchFamily="34" charset="0"/>
            </a:endParaRPr>
          </a:p>
        </p:txBody>
      </p:sp>
      <p:sp>
        <p:nvSpPr>
          <p:cNvPr id="2" name="Title 1">
            <a:extLst>
              <a:ext uri="{FF2B5EF4-FFF2-40B4-BE49-F238E27FC236}">
                <a16:creationId xmlns:a16="http://schemas.microsoft.com/office/drawing/2014/main" id="{37051CE1-6A12-467D-92E8-732720ECB3BC}"/>
              </a:ext>
            </a:extLst>
          </p:cNvPr>
          <p:cNvSpPr>
            <a:spLocks noGrp="1"/>
          </p:cNvSpPr>
          <p:nvPr>
            <p:ph type="title"/>
          </p:nvPr>
        </p:nvSpPr>
        <p:spPr>
          <a:xfrm>
            <a:off x="808354" y="281147"/>
            <a:ext cx="10706097" cy="778668"/>
          </a:xfrm>
        </p:spPr>
        <p:txBody>
          <a:bodyPr/>
          <a:lstStyle/>
          <a:p>
            <a:r>
              <a:rPr lang="en-GB" dirty="0"/>
              <a:t>Examples of severe diseases </a:t>
            </a:r>
            <a:r>
              <a:rPr lang="fr-GP" dirty="0" err="1"/>
              <a:t>drug</a:t>
            </a:r>
            <a:r>
              <a:rPr lang="fr-GP" dirty="0"/>
              <a:t> </a:t>
            </a:r>
            <a:r>
              <a:rPr lang="en-GB" dirty="0"/>
              <a:t>commercial insurances </a:t>
            </a:r>
            <a:endParaRPr lang="en-US" dirty="0"/>
          </a:p>
        </p:txBody>
      </p:sp>
      <p:sp>
        <p:nvSpPr>
          <p:cNvPr id="22" name="文本占位符 23">
            <a:extLst>
              <a:ext uri="{FF2B5EF4-FFF2-40B4-BE49-F238E27FC236}">
                <a16:creationId xmlns:a16="http://schemas.microsoft.com/office/drawing/2014/main" id="{D13BF5F9-52BE-4223-BA20-7F19449DFD64}"/>
              </a:ext>
            </a:extLst>
          </p:cNvPr>
          <p:cNvSpPr txBox="1">
            <a:spLocks/>
          </p:cNvSpPr>
          <p:nvPr/>
        </p:nvSpPr>
        <p:spPr>
          <a:xfrm>
            <a:off x="623888" y="6405003"/>
            <a:ext cx="9293110" cy="246041"/>
          </a:xfrm>
          <a:prstGeom prst="rect">
            <a:avLst/>
          </a:prstGeom>
        </p:spPr>
        <p:txBody>
          <a:bodyPr vert="horz" lIns="0" tIns="0" rIns="0" bIns="0" rtlCol="0" anchor="ctr"/>
          <a:lstStyle>
            <a:defPPr>
              <a:defRPr lang="en-US"/>
            </a:defPPr>
            <a:lvl1pPr marL="0" algn="l" defTabSz="914400" rtl="0" eaLnBrk="1" latinLnBrk="0" hangingPunct="1">
              <a:defRPr sz="1300" b="1" i="0" kern="1200">
                <a:solidFill>
                  <a:schemeClr val="accent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ysClr val="windowText" lastClr="000000"/>
                </a:solidFill>
              </a:rPr>
              <a:t>Source : 1 to 1 interview</a:t>
            </a:r>
            <a:endParaRPr lang="zh-CN" altLang="en-US" dirty="0">
              <a:solidFill>
                <a:sysClr val="windowText" lastClr="000000"/>
              </a:solidFill>
            </a:endParaRPr>
          </a:p>
        </p:txBody>
      </p:sp>
      <p:pic>
        <p:nvPicPr>
          <p:cNvPr id="23" name="Picture 22">
            <a:extLst>
              <a:ext uri="{FF2B5EF4-FFF2-40B4-BE49-F238E27FC236}">
                <a16:creationId xmlns:a16="http://schemas.microsoft.com/office/drawing/2014/main" id="{29B7B82C-3D01-4916-9B68-0940D13882F8}"/>
              </a:ext>
            </a:extLst>
          </p:cNvPr>
          <p:cNvPicPr>
            <a:picLocks noChangeAspect="1"/>
          </p:cNvPicPr>
          <p:nvPr/>
        </p:nvPicPr>
        <p:blipFill>
          <a:blip r:embed="rId2"/>
          <a:stretch>
            <a:fillRect/>
          </a:stretch>
        </p:blipFill>
        <p:spPr>
          <a:xfrm>
            <a:off x="6165668" y="798410"/>
            <a:ext cx="2385728" cy="4156765"/>
          </a:xfrm>
          <a:prstGeom prst="rect">
            <a:avLst/>
          </a:prstGeom>
          <a:ln>
            <a:solidFill>
              <a:schemeClr val="accent4"/>
            </a:solidFill>
          </a:ln>
        </p:spPr>
      </p:pic>
      <p:pic>
        <p:nvPicPr>
          <p:cNvPr id="25" name="Picture 24">
            <a:extLst>
              <a:ext uri="{FF2B5EF4-FFF2-40B4-BE49-F238E27FC236}">
                <a16:creationId xmlns:a16="http://schemas.microsoft.com/office/drawing/2014/main" id="{0FA5E71B-F107-41E0-8EA4-A5DDA6329ACD}"/>
              </a:ext>
            </a:extLst>
          </p:cNvPr>
          <p:cNvPicPr>
            <a:picLocks noChangeAspect="1"/>
          </p:cNvPicPr>
          <p:nvPr/>
        </p:nvPicPr>
        <p:blipFill>
          <a:blip r:embed="rId3"/>
          <a:stretch>
            <a:fillRect/>
          </a:stretch>
        </p:blipFill>
        <p:spPr>
          <a:xfrm>
            <a:off x="2538008" y="1088570"/>
            <a:ext cx="2983230" cy="3977640"/>
          </a:xfrm>
          <a:prstGeom prst="rect">
            <a:avLst/>
          </a:prstGeom>
          <a:ln>
            <a:solidFill>
              <a:schemeClr val="accent4"/>
            </a:solidFill>
          </a:ln>
        </p:spPr>
      </p:pic>
      <p:sp>
        <p:nvSpPr>
          <p:cNvPr id="27" name="TextBox 26">
            <a:extLst>
              <a:ext uri="{FF2B5EF4-FFF2-40B4-BE49-F238E27FC236}">
                <a16:creationId xmlns:a16="http://schemas.microsoft.com/office/drawing/2014/main" id="{5C98018B-E438-466C-BA26-825C71FBF6D7}"/>
              </a:ext>
            </a:extLst>
          </p:cNvPr>
          <p:cNvSpPr txBox="1"/>
          <p:nvPr/>
        </p:nvSpPr>
        <p:spPr>
          <a:xfrm>
            <a:off x="853440" y="5068388"/>
            <a:ext cx="3466012" cy="954107"/>
          </a:xfrm>
          <a:prstGeom prst="rect">
            <a:avLst/>
          </a:prstGeom>
          <a:noFill/>
        </p:spPr>
        <p:txBody>
          <a:bodyPr wrap="square" rtlCol="0">
            <a:spAutoFit/>
          </a:bodyPr>
          <a:lstStyle/>
          <a:p>
            <a:r>
              <a:rPr lang="fr-GP" sz="1400" dirty="0">
                <a:solidFill>
                  <a:schemeClr val="accent1"/>
                </a:solidFill>
                <a:latin typeface="Century Gothic" panose="020B0502020202020204" pitchFamily="34" charset="0"/>
              </a:rPr>
              <a:t>For certain </a:t>
            </a:r>
            <a:r>
              <a:rPr lang="fr-GP" sz="1400" dirty="0" err="1">
                <a:solidFill>
                  <a:schemeClr val="accent1"/>
                </a:solidFill>
                <a:latin typeface="Century Gothic" panose="020B0502020202020204" pitchFamily="34" charset="0"/>
              </a:rPr>
              <a:t>imported</a:t>
            </a:r>
            <a:r>
              <a:rPr lang="fr-GP" sz="1400" dirty="0">
                <a:solidFill>
                  <a:schemeClr val="accent1"/>
                </a:solidFill>
                <a:latin typeface="Century Gothic" panose="020B0502020202020204" pitchFamily="34" charset="0"/>
              </a:rPr>
              <a:t> cancer </a:t>
            </a:r>
            <a:r>
              <a:rPr lang="fr-GP" sz="1400" dirty="0" err="1">
                <a:solidFill>
                  <a:schemeClr val="accent1"/>
                </a:solidFill>
                <a:latin typeface="Century Gothic" panose="020B0502020202020204" pitchFamily="34" charset="0"/>
              </a:rPr>
              <a:t>drugs</a:t>
            </a:r>
            <a:r>
              <a:rPr lang="fr-GP" sz="1400" dirty="0">
                <a:solidFill>
                  <a:schemeClr val="accent1"/>
                </a:solidFill>
                <a:latin typeface="Century Gothic" panose="020B0502020202020204" pitchFamily="34" charset="0"/>
              </a:rPr>
              <a:t>, </a:t>
            </a:r>
            <a:r>
              <a:rPr lang="fr-GP" sz="1400" dirty="0" err="1">
                <a:solidFill>
                  <a:schemeClr val="accent1"/>
                </a:solidFill>
                <a:latin typeface="Century Gothic" panose="020B0502020202020204" pitchFamily="34" charset="0"/>
              </a:rPr>
              <a:t>you</a:t>
            </a:r>
            <a:r>
              <a:rPr lang="fr-GP" sz="1400" dirty="0">
                <a:solidFill>
                  <a:schemeClr val="accent1"/>
                </a:solidFill>
                <a:latin typeface="Century Gothic" panose="020B0502020202020204" pitchFamily="34" charset="0"/>
              </a:rPr>
              <a:t> can </a:t>
            </a:r>
            <a:r>
              <a:rPr lang="fr-GP" sz="1400" dirty="0" err="1">
                <a:solidFill>
                  <a:schemeClr val="accent1"/>
                </a:solidFill>
                <a:latin typeface="Century Gothic" panose="020B0502020202020204" pitchFamily="34" charset="0"/>
              </a:rPr>
              <a:t>get</a:t>
            </a:r>
            <a:r>
              <a:rPr lang="fr-GP" sz="1400" dirty="0">
                <a:solidFill>
                  <a:schemeClr val="accent1"/>
                </a:solidFill>
                <a:latin typeface="Century Gothic" panose="020B0502020202020204" pitchFamily="34" charset="0"/>
              </a:rPr>
              <a:t> </a:t>
            </a:r>
            <a:r>
              <a:rPr lang="fr-GP" sz="1400" dirty="0" err="1">
                <a:solidFill>
                  <a:schemeClr val="accent1"/>
                </a:solidFill>
                <a:latin typeface="Century Gothic" panose="020B0502020202020204" pitchFamily="34" charset="0"/>
              </a:rPr>
              <a:t>reimbursement</a:t>
            </a:r>
            <a:r>
              <a:rPr lang="fr-GP" sz="1400" dirty="0">
                <a:solidFill>
                  <a:schemeClr val="accent1"/>
                </a:solidFill>
                <a:latin typeface="Century Gothic" panose="020B0502020202020204" pitchFamily="34" charset="0"/>
              </a:rPr>
              <a:t> if </a:t>
            </a:r>
            <a:r>
              <a:rPr lang="fr-GP" sz="1400" dirty="0" err="1">
                <a:solidFill>
                  <a:schemeClr val="accent1"/>
                </a:solidFill>
                <a:latin typeface="Century Gothic" panose="020B0502020202020204" pitchFamily="34" charset="0"/>
              </a:rPr>
              <a:t>you</a:t>
            </a:r>
            <a:r>
              <a:rPr lang="fr-GP" sz="1400" dirty="0">
                <a:solidFill>
                  <a:schemeClr val="accent1"/>
                </a:solidFill>
                <a:latin typeface="Century Gothic" panose="020B0502020202020204" pitchFamily="34" charset="0"/>
              </a:rPr>
              <a:t> </a:t>
            </a:r>
            <a:r>
              <a:rPr lang="fr-GP" sz="1400" dirty="0" err="1">
                <a:solidFill>
                  <a:schemeClr val="accent1"/>
                </a:solidFill>
                <a:latin typeface="Century Gothic" panose="020B0502020202020204" pitchFamily="34" charset="0"/>
              </a:rPr>
              <a:t>buy</a:t>
            </a:r>
            <a:r>
              <a:rPr lang="fr-GP" sz="1400" dirty="0">
                <a:solidFill>
                  <a:schemeClr val="accent1"/>
                </a:solidFill>
                <a:latin typeface="Century Gothic" panose="020B0502020202020204" pitchFamily="34" charset="0"/>
              </a:rPr>
              <a:t> </a:t>
            </a:r>
            <a:r>
              <a:rPr lang="fr-GP" sz="1400" dirty="0" err="1">
                <a:solidFill>
                  <a:schemeClr val="accent1"/>
                </a:solidFill>
                <a:latin typeface="Century Gothic" panose="020B0502020202020204" pitchFamily="34" charset="0"/>
              </a:rPr>
              <a:t>from</a:t>
            </a:r>
            <a:r>
              <a:rPr lang="fr-GP" sz="1400" dirty="0">
                <a:solidFill>
                  <a:schemeClr val="accent1"/>
                </a:solidFill>
                <a:latin typeface="Century Gothic" panose="020B0502020202020204" pitchFamily="34" charset="0"/>
              </a:rPr>
              <a:t> </a:t>
            </a:r>
            <a:r>
              <a:rPr lang="fr-GP" sz="1400" dirty="0" err="1">
                <a:solidFill>
                  <a:schemeClr val="accent1"/>
                </a:solidFill>
                <a:latin typeface="Century Gothic" panose="020B0502020202020204" pitchFamily="34" charset="0"/>
              </a:rPr>
              <a:t>appointed</a:t>
            </a:r>
            <a:r>
              <a:rPr lang="fr-GP" sz="1400" dirty="0">
                <a:solidFill>
                  <a:schemeClr val="accent1"/>
                </a:solidFill>
                <a:latin typeface="Century Gothic" panose="020B0502020202020204" pitchFamily="34" charset="0"/>
              </a:rPr>
              <a:t> pharmacies ( up to 1.5 million) </a:t>
            </a:r>
            <a:endParaRPr lang="en-US" sz="1400" dirty="0">
              <a:solidFill>
                <a:schemeClr val="accent1"/>
              </a:solidFill>
              <a:latin typeface="Century Gothic" panose="020B0502020202020204" pitchFamily="34" charset="0"/>
            </a:endParaRPr>
          </a:p>
        </p:txBody>
      </p:sp>
      <p:sp>
        <p:nvSpPr>
          <p:cNvPr id="28" name="TextBox 27">
            <a:extLst>
              <a:ext uri="{FF2B5EF4-FFF2-40B4-BE49-F238E27FC236}">
                <a16:creationId xmlns:a16="http://schemas.microsoft.com/office/drawing/2014/main" id="{8FBB4733-294F-48E8-A22B-6156E5EF46A0}"/>
              </a:ext>
            </a:extLst>
          </p:cNvPr>
          <p:cNvSpPr txBox="1"/>
          <p:nvPr/>
        </p:nvSpPr>
        <p:spPr>
          <a:xfrm>
            <a:off x="6087292" y="5229496"/>
            <a:ext cx="2455817" cy="738664"/>
          </a:xfrm>
          <a:prstGeom prst="rect">
            <a:avLst/>
          </a:prstGeom>
          <a:noFill/>
        </p:spPr>
        <p:txBody>
          <a:bodyPr wrap="square" rtlCol="0">
            <a:spAutoFit/>
          </a:bodyPr>
          <a:lstStyle/>
          <a:p>
            <a:r>
              <a:rPr lang="fr-GP" sz="1400" dirty="0">
                <a:solidFill>
                  <a:schemeClr val="accent1"/>
                </a:solidFill>
                <a:latin typeface="Century Gothic" panose="020B0502020202020204" pitchFamily="34" charset="0"/>
              </a:rPr>
              <a:t>More </a:t>
            </a:r>
            <a:r>
              <a:rPr lang="fr-GP" sz="1400" dirty="0" err="1">
                <a:solidFill>
                  <a:schemeClr val="accent1"/>
                </a:solidFill>
                <a:latin typeface="Century Gothic" panose="020B0502020202020204" pitchFamily="34" charset="0"/>
              </a:rPr>
              <a:t>than</a:t>
            </a:r>
            <a:r>
              <a:rPr lang="fr-GP" sz="1400" dirty="0">
                <a:solidFill>
                  <a:schemeClr val="accent1"/>
                </a:solidFill>
                <a:latin typeface="Century Gothic" panose="020B0502020202020204" pitchFamily="34" charset="0"/>
              </a:rPr>
              <a:t> 160 </a:t>
            </a:r>
            <a:r>
              <a:rPr lang="fr-GP" sz="1400" dirty="0" err="1">
                <a:solidFill>
                  <a:schemeClr val="accent1"/>
                </a:solidFill>
                <a:latin typeface="Century Gothic" panose="020B0502020202020204" pitchFamily="34" charset="0"/>
              </a:rPr>
              <a:t>imported</a:t>
            </a:r>
            <a:r>
              <a:rPr lang="fr-GP" sz="1400" dirty="0">
                <a:solidFill>
                  <a:schemeClr val="accent1"/>
                </a:solidFill>
                <a:latin typeface="Century Gothic" panose="020B0502020202020204" pitchFamily="34" charset="0"/>
              </a:rPr>
              <a:t> cancer </a:t>
            </a:r>
            <a:r>
              <a:rPr lang="fr-GP" sz="1400" dirty="0" err="1">
                <a:solidFill>
                  <a:schemeClr val="accent1"/>
                </a:solidFill>
                <a:latin typeface="Century Gothic" panose="020B0502020202020204" pitchFamily="34" charset="0"/>
              </a:rPr>
              <a:t>drugs</a:t>
            </a:r>
            <a:r>
              <a:rPr lang="fr-GP" sz="1400" dirty="0">
                <a:solidFill>
                  <a:schemeClr val="accent1"/>
                </a:solidFill>
                <a:latin typeface="Century Gothic" panose="020B0502020202020204" pitchFamily="34" charset="0"/>
              </a:rPr>
              <a:t> are </a:t>
            </a:r>
            <a:r>
              <a:rPr lang="fr-GP" sz="1400" dirty="0" err="1">
                <a:solidFill>
                  <a:schemeClr val="accent1"/>
                </a:solidFill>
                <a:latin typeface="Century Gothic" panose="020B0502020202020204" pitchFamily="34" charset="0"/>
              </a:rPr>
              <a:t>included</a:t>
            </a:r>
            <a:r>
              <a:rPr lang="fr-GP" sz="1400" dirty="0">
                <a:solidFill>
                  <a:schemeClr val="accent1"/>
                </a:solidFill>
                <a:latin typeface="Century Gothic" panose="020B0502020202020204" pitchFamily="34" charset="0"/>
              </a:rPr>
              <a:t> </a:t>
            </a:r>
            <a:endParaRPr lang="en-US" sz="1400" dirty="0">
              <a:solidFill>
                <a:schemeClr val="accent1"/>
              </a:solidFill>
              <a:latin typeface="Century Gothic" panose="020B0502020202020204" pitchFamily="34" charset="0"/>
            </a:endParaRPr>
          </a:p>
        </p:txBody>
      </p:sp>
      <p:pic>
        <p:nvPicPr>
          <p:cNvPr id="34" name="Picture 33">
            <a:extLst>
              <a:ext uri="{FF2B5EF4-FFF2-40B4-BE49-F238E27FC236}">
                <a16:creationId xmlns:a16="http://schemas.microsoft.com/office/drawing/2014/main" id="{42F33439-A761-4727-8BE2-23B157081273}"/>
              </a:ext>
            </a:extLst>
          </p:cNvPr>
          <p:cNvPicPr>
            <a:picLocks noChangeAspect="1"/>
          </p:cNvPicPr>
          <p:nvPr/>
        </p:nvPicPr>
        <p:blipFill>
          <a:blip r:embed="rId4"/>
          <a:stretch>
            <a:fillRect/>
          </a:stretch>
        </p:blipFill>
        <p:spPr>
          <a:xfrm>
            <a:off x="8414649" y="1062446"/>
            <a:ext cx="2984871" cy="4944076"/>
          </a:xfrm>
          <a:prstGeom prst="rect">
            <a:avLst/>
          </a:prstGeom>
          <a:ln>
            <a:solidFill>
              <a:schemeClr val="accent4"/>
            </a:solidFill>
          </a:ln>
        </p:spPr>
      </p:pic>
      <p:pic>
        <p:nvPicPr>
          <p:cNvPr id="40" name="Graphic 39" descr="Badge with solid fill">
            <a:extLst>
              <a:ext uri="{FF2B5EF4-FFF2-40B4-BE49-F238E27FC236}">
                <a16:creationId xmlns:a16="http://schemas.microsoft.com/office/drawing/2014/main" id="{295BF827-1A2A-4A89-BCA0-A68F898279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01862" y="942702"/>
            <a:ext cx="585429" cy="585429"/>
          </a:xfrm>
          <a:prstGeom prst="rect">
            <a:avLst/>
          </a:prstGeom>
        </p:spPr>
      </p:pic>
      <p:pic>
        <p:nvPicPr>
          <p:cNvPr id="42" name="Graphic 41" descr="Badge 1 with solid fill">
            <a:extLst>
              <a:ext uri="{FF2B5EF4-FFF2-40B4-BE49-F238E27FC236}">
                <a16:creationId xmlns:a16="http://schemas.microsoft.com/office/drawing/2014/main" id="{7D5764CB-2A77-44F9-BF48-42C1F7C9E16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9634" y="979490"/>
            <a:ext cx="548640" cy="548640"/>
          </a:xfrm>
          <a:prstGeom prst="rect">
            <a:avLst/>
          </a:prstGeom>
        </p:spPr>
      </p:pic>
      <p:pic>
        <p:nvPicPr>
          <p:cNvPr id="44" name="Picture 43">
            <a:extLst>
              <a:ext uri="{FF2B5EF4-FFF2-40B4-BE49-F238E27FC236}">
                <a16:creationId xmlns:a16="http://schemas.microsoft.com/office/drawing/2014/main" id="{0B7B3B2B-7780-47CE-88E3-C41A50D87099}"/>
              </a:ext>
            </a:extLst>
          </p:cNvPr>
          <p:cNvPicPr>
            <a:picLocks noChangeAspect="1"/>
          </p:cNvPicPr>
          <p:nvPr/>
        </p:nvPicPr>
        <p:blipFill>
          <a:blip r:embed="rId9"/>
          <a:stretch>
            <a:fillRect/>
          </a:stretch>
        </p:blipFill>
        <p:spPr>
          <a:xfrm>
            <a:off x="840380" y="818611"/>
            <a:ext cx="2391716" cy="4024348"/>
          </a:xfrm>
          <a:prstGeom prst="rect">
            <a:avLst/>
          </a:prstGeom>
          <a:ln>
            <a:solidFill>
              <a:schemeClr val="accent4"/>
            </a:solidFill>
          </a:ln>
        </p:spPr>
      </p:pic>
    </p:spTree>
    <p:extLst>
      <p:ext uri="{BB962C8B-B14F-4D97-AF65-F5344CB8AC3E}">
        <p14:creationId xmlns:p14="http://schemas.microsoft.com/office/powerpoint/2010/main" val="322686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1CE1-6A12-467D-92E8-732720ECB3BC}"/>
              </a:ext>
            </a:extLst>
          </p:cNvPr>
          <p:cNvSpPr>
            <a:spLocks noGrp="1"/>
          </p:cNvSpPr>
          <p:nvPr>
            <p:ph type="title"/>
          </p:nvPr>
        </p:nvSpPr>
        <p:spPr>
          <a:xfrm>
            <a:off x="573183" y="392648"/>
            <a:ext cx="10333038" cy="778668"/>
          </a:xfrm>
        </p:spPr>
        <p:txBody>
          <a:bodyPr/>
          <a:lstStyle/>
          <a:p>
            <a:r>
              <a:rPr lang="fr-FR" sz="2400" dirty="0" err="1"/>
              <a:t>Among</a:t>
            </a:r>
            <a:r>
              <a:rPr lang="fr-FR" sz="2400" dirty="0"/>
              <a:t> 83 </a:t>
            </a:r>
            <a:r>
              <a:rPr lang="fr-FR" sz="2400" dirty="0" err="1"/>
              <a:t>respondents</a:t>
            </a:r>
            <a:r>
              <a:rPr lang="fr-FR" sz="2400" dirty="0"/>
              <a:t>, 27 </a:t>
            </a:r>
            <a:r>
              <a:rPr lang="fr-FR" sz="2400" dirty="0" err="1"/>
              <a:t>purchase</a:t>
            </a:r>
            <a:r>
              <a:rPr lang="fr-FR" sz="2400" dirty="0"/>
              <a:t>(d) </a:t>
            </a:r>
            <a:r>
              <a:rPr lang="fr-FR" sz="2400" dirty="0" err="1"/>
              <a:t>commecial</a:t>
            </a:r>
            <a:r>
              <a:rPr lang="fr-FR" sz="2400" dirty="0"/>
              <a:t> </a:t>
            </a:r>
            <a:r>
              <a:rPr lang="fr-FR" sz="2400" dirty="0" err="1"/>
              <a:t>health</a:t>
            </a:r>
            <a:r>
              <a:rPr lang="fr-FR" sz="2400" dirty="0"/>
              <a:t> </a:t>
            </a:r>
            <a:r>
              <a:rPr lang="fr-FR" sz="2400" dirty="0" err="1"/>
              <a:t>insurance</a:t>
            </a:r>
            <a:r>
              <a:rPr lang="fr-FR" sz="2400" dirty="0"/>
              <a:t>, </a:t>
            </a:r>
            <a:r>
              <a:rPr lang="fr-FR" sz="2400" dirty="0" err="1"/>
              <a:t>while</a:t>
            </a:r>
            <a:r>
              <a:rPr lang="fr-FR" sz="2400" dirty="0"/>
              <a:t> 16 </a:t>
            </a:r>
            <a:r>
              <a:rPr lang="fr-FR" sz="2400" dirty="0" err="1"/>
              <a:t>covering</a:t>
            </a:r>
            <a:r>
              <a:rPr lang="fr-FR" sz="2400" dirty="0"/>
              <a:t> </a:t>
            </a:r>
            <a:r>
              <a:rPr lang="fr-FR" sz="2400" dirty="0" err="1"/>
              <a:t>oncology</a:t>
            </a:r>
            <a:r>
              <a:rPr lang="fr-FR" sz="2400" dirty="0"/>
              <a:t>, 6 </a:t>
            </a:r>
            <a:r>
              <a:rPr lang="fr-FR" sz="2400" dirty="0" err="1"/>
              <a:t>covering</a:t>
            </a:r>
            <a:r>
              <a:rPr lang="fr-FR" sz="2400" dirty="0"/>
              <a:t> </a:t>
            </a:r>
            <a:r>
              <a:rPr lang="fr-FR" sz="2400" dirty="0" err="1"/>
              <a:t>both</a:t>
            </a:r>
            <a:r>
              <a:rPr lang="fr-FR" sz="2400" dirty="0"/>
              <a:t> and 5 Not </a:t>
            </a:r>
            <a:r>
              <a:rPr lang="fr-FR" sz="2400" dirty="0" err="1"/>
              <a:t>clear</a:t>
            </a:r>
            <a:r>
              <a:rPr lang="fr-FR" sz="2400" dirty="0"/>
              <a:t> </a:t>
            </a:r>
            <a:endParaRPr lang="en-US" sz="2400" dirty="0"/>
          </a:p>
        </p:txBody>
      </p:sp>
      <p:sp>
        <p:nvSpPr>
          <p:cNvPr id="6" name="TextBox 5">
            <a:extLst>
              <a:ext uri="{FF2B5EF4-FFF2-40B4-BE49-F238E27FC236}">
                <a16:creationId xmlns:a16="http://schemas.microsoft.com/office/drawing/2014/main" id="{4D34E5A5-0405-4039-8871-5B7CC6E0FAE3}"/>
              </a:ext>
            </a:extLst>
          </p:cNvPr>
          <p:cNvSpPr txBox="1"/>
          <p:nvPr/>
        </p:nvSpPr>
        <p:spPr>
          <a:xfrm>
            <a:off x="345345" y="6356863"/>
            <a:ext cx="9159381" cy="307777"/>
          </a:xfrm>
          <a:prstGeom prst="rect">
            <a:avLst/>
          </a:prstGeom>
          <a:noFill/>
        </p:spPr>
        <p:txBody>
          <a:bodyPr wrap="square" rtlCol="0">
            <a:spAutoFit/>
          </a:bodyPr>
          <a:lstStyle/>
          <a:p>
            <a:r>
              <a:rPr lang="fr-FR" sz="1400" dirty="0">
                <a:solidFill>
                  <a:schemeClr val="accent1"/>
                </a:solidFill>
                <a:latin typeface="Century Gothic" panose="020B0502020202020204" pitchFamily="34" charset="0"/>
              </a:rPr>
              <a:t>Source : Survey of 83 </a:t>
            </a:r>
            <a:r>
              <a:rPr lang="fr-FR" sz="1400" dirty="0" err="1">
                <a:solidFill>
                  <a:schemeClr val="accent1"/>
                </a:solidFill>
                <a:latin typeface="Century Gothic" panose="020B0502020202020204" pitchFamily="34" charset="0"/>
              </a:rPr>
              <a:t>samples</a:t>
            </a:r>
            <a:r>
              <a:rPr lang="fr-FR" sz="1400" dirty="0">
                <a:solidFill>
                  <a:schemeClr val="accent1"/>
                </a:solidFill>
                <a:latin typeface="Century Gothic" panose="020B0502020202020204" pitchFamily="34" charset="0"/>
              </a:rPr>
              <a:t>  </a:t>
            </a:r>
            <a:endParaRPr lang="en-US" sz="1400" dirty="0">
              <a:solidFill>
                <a:schemeClr val="accent1"/>
              </a:solidFill>
              <a:latin typeface="Century Gothic" panose="020B0502020202020204" pitchFamily="34" charset="0"/>
            </a:endParaRPr>
          </a:p>
        </p:txBody>
      </p:sp>
      <p:pic>
        <p:nvPicPr>
          <p:cNvPr id="7" name="Picture 6" descr="A yellow and blue pie chart&#10;&#10;Description automatically generated">
            <a:extLst>
              <a:ext uri="{FF2B5EF4-FFF2-40B4-BE49-F238E27FC236}">
                <a16:creationId xmlns:a16="http://schemas.microsoft.com/office/drawing/2014/main" id="{4091DDB1-6A52-4B23-BAA2-3F475C57C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80" y="2734734"/>
            <a:ext cx="5041900" cy="3361267"/>
          </a:xfrm>
          <a:prstGeom prst="rect">
            <a:avLst/>
          </a:prstGeom>
        </p:spPr>
      </p:pic>
      <p:sp>
        <p:nvSpPr>
          <p:cNvPr id="8" name="TextBox 7">
            <a:extLst>
              <a:ext uri="{FF2B5EF4-FFF2-40B4-BE49-F238E27FC236}">
                <a16:creationId xmlns:a16="http://schemas.microsoft.com/office/drawing/2014/main" id="{B64A4410-F9C3-4BEC-86AF-81F30AE2AF5B}"/>
              </a:ext>
            </a:extLst>
          </p:cNvPr>
          <p:cNvSpPr txBox="1"/>
          <p:nvPr/>
        </p:nvSpPr>
        <p:spPr>
          <a:xfrm>
            <a:off x="568960" y="1422400"/>
            <a:ext cx="4866640" cy="923330"/>
          </a:xfrm>
          <a:prstGeom prst="rect">
            <a:avLst/>
          </a:prstGeom>
          <a:noFill/>
        </p:spPr>
        <p:txBody>
          <a:bodyPr wrap="square" rtlCol="0">
            <a:spAutoFit/>
          </a:bodyPr>
          <a:lstStyle/>
          <a:p>
            <a:r>
              <a:rPr lang="fr-FR" b="1" dirty="0">
                <a:solidFill>
                  <a:schemeClr val="accent4">
                    <a:lumMod val="75000"/>
                  </a:schemeClr>
                </a:solidFill>
                <a:latin typeface="Century Gothic" panose="020B0502020202020204" pitchFamily="34" charset="0"/>
              </a:rPr>
              <a:t>Q1 : Do </a:t>
            </a:r>
            <a:r>
              <a:rPr lang="fr-FR" b="1" dirty="0" err="1">
                <a:solidFill>
                  <a:schemeClr val="accent4">
                    <a:lumMod val="75000"/>
                  </a:schemeClr>
                </a:solidFill>
                <a:latin typeface="Century Gothic" panose="020B0502020202020204" pitchFamily="34" charset="0"/>
              </a:rPr>
              <a:t>you</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purchase</a:t>
            </a:r>
            <a:r>
              <a:rPr lang="fr-FR" b="1" dirty="0">
                <a:solidFill>
                  <a:schemeClr val="accent4">
                    <a:lumMod val="75000"/>
                  </a:schemeClr>
                </a:solidFill>
                <a:latin typeface="Century Gothic" panose="020B0502020202020204" pitchFamily="34" charset="0"/>
              </a:rPr>
              <a:t> (or have </a:t>
            </a:r>
            <a:r>
              <a:rPr lang="fr-FR" b="1" dirty="0" err="1">
                <a:solidFill>
                  <a:schemeClr val="accent4">
                    <a:lumMod val="75000"/>
                  </a:schemeClr>
                </a:solidFill>
                <a:latin typeface="Century Gothic" panose="020B0502020202020204" pitchFamily="34" charset="0"/>
              </a:rPr>
              <a:t>you</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purchased</a:t>
            </a:r>
            <a:r>
              <a:rPr lang="fr-FR" b="1" dirty="0">
                <a:solidFill>
                  <a:schemeClr val="accent4">
                    <a:lumMod val="75000"/>
                  </a:schemeClr>
                </a:solidFill>
                <a:latin typeface="Century Gothic" panose="020B0502020202020204" pitchFamily="34" charset="0"/>
              </a:rPr>
              <a:t>) commercial </a:t>
            </a:r>
            <a:r>
              <a:rPr lang="fr-FR" b="1" dirty="0" err="1">
                <a:solidFill>
                  <a:schemeClr val="accent4">
                    <a:lumMod val="75000"/>
                  </a:schemeClr>
                </a:solidFill>
                <a:latin typeface="Century Gothic" panose="020B0502020202020204" pitchFamily="34" charset="0"/>
              </a:rPr>
              <a:t>health</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insurance</a:t>
            </a:r>
            <a:r>
              <a:rPr lang="fr-FR" b="1" dirty="0">
                <a:solidFill>
                  <a:schemeClr val="accent4">
                    <a:lumMod val="75000"/>
                  </a:schemeClr>
                </a:solidFill>
                <a:latin typeface="Century Gothic" panose="020B0502020202020204" pitchFamily="34" charset="0"/>
              </a:rPr>
              <a:t> for </a:t>
            </a:r>
            <a:r>
              <a:rPr lang="fr-FR" b="1" dirty="0" err="1">
                <a:solidFill>
                  <a:schemeClr val="accent4">
                    <a:lumMod val="75000"/>
                  </a:schemeClr>
                </a:solidFill>
                <a:latin typeface="Century Gothic" panose="020B0502020202020204" pitchFamily="34" charset="0"/>
              </a:rPr>
              <a:t>yourself</a:t>
            </a:r>
            <a:r>
              <a:rPr lang="fr-FR" b="1" dirty="0">
                <a:solidFill>
                  <a:schemeClr val="accent4">
                    <a:lumMod val="75000"/>
                  </a:schemeClr>
                </a:solidFill>
                <a:latin typeface="Century Gothic" panose="020B0502020202020204" pitchFamily="34" charset="0"/>
              </a:rPr>
              <a:t> or </a:t>
            </a:r>
            <a:r>
              <a:rPr lang="fr-FR" b="1" dirty="0" err="1">
                <a:solidFill>
                  <a:schemeClr val="accent4">
                    <a:lumMod val="75000"/>
                  </a:schemeClr>
                </a:solidFill>
                <a:latin typeface="Century Gothic" panose="020B0502020202020204" pitchFamily="34" charset="0"/>
              </a:rPr>
              <a:t>your</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family</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members</a:t>
            </a:r>
            <a:r>
              <a:rPr lang="fr-FR" b="1" dirty="0">
                <a:solidFill>
                  <a:schemeClr val="accent4">
                    <a:lumMod val="75000"/>
                  </a:schemeClr>
                </a:solidFill>
                <a:latin typeface="Century Gothic" panose="020B0502020202020204" pitchFamily="34" charset="0"/>
              </a:rPr>
              <a:t>? </a:t>
            </a:r>
            <a:endParaRPr lang="en-US" b="1" dirty="0">
              <a:solidFill>
                <a:schemeClr val="accent4">
                  <a:lumMod val="75000"/>
                </a:schemeClr>
              </a:solidFill>
              <a:latin typeface="Century Gothic" panose="020B0502020202020204" pitchFamily="34" charset="0"/>
            </a:endParaRPr>
          </a:p>
        </p:txBody>
      </p:sp>
      <p:sp>
        <p:nvSpPr>
          <p:cNvPr id="9" name="TextBox 8">
            <a:extLst>
              <a:ext uri="{FF2B5EF4-FFF2-40B4-BE49-F238E27FC236}">
                <a16:creationId xmlns:a16="http://schemas.microsoft.com/office/drawing/2014/main" id="{FABB1B33-40DF-49AB-B3DE-754F2329152E}"/>
              </a:ext>
            </a:extLst>
          </p:cNvPr>
          <p:cNvSpPr txBox="1"/>
          <p:nvPr/>
        </p:nvSpPr>
        <p:spPr>
          <a:xfrm>
            <a:off x="6329680" y="1432560"/>
            <a:ext cx="4866640" cy="646331"/>
          </a:xfrm>
          <a:prstGeom prst="rect">
            <a:avLst/>
          </a:prstGeom>
          <a:noFill/>
        </p:spPr>
        <p:txBody>
          <a:bodyPr wrap="square" rtlCol="0">
            <a:spAutoFit/>
          </a:bodyPr>
          <a:lstStyle/>
          <a:p>
            <a:r>
              <a:rPr lang="fr-FR" b="1" dirty="0">
                <a:solidFill>
                  <a:schemeClr val="accent4">
                    <a:lumMod val="75000"/>
                  </a:schemeClr>
                </a:solidFill>
                <a:latin typeface="Century Gothic" panose="020B0502020202020204" pitchFamily="34" charset="0"/>
              </a:rPr>
              <a:t>Q2 : </a:t>
            </a:r>
            <a:r>
              <a:rPr lang="fr-FR" b="1" dirty="0" err="1">
                <a:solidFill>
                  <a:schemeClr val="accent4">
                    <a:lumMod val="75000"/>
                  </a:schemeClr>
                </a:solidFill>
                <a:latin typeface="Century Gothic" panose="020B0502020202020204" pitchFamily="34" charset="0"/>
              </a:rPr>
              <a:t>Does</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your</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health</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insurance</a:t>
            </a:r>
            <a:r>
              <a:rPr lang="fr-FR" b="1" dirty="0">
                <a:solidFill>
                  <a:schemeClr val="accent4">
                    <a:lumMod val="75000"/>
                  </a:schemeClr>
                </a:solidFill>
                <a:latin typeface="Century Gothic" panose="020B0502020202020204" pitchFamily="34" charset="0"/>
              </a:rPr>
              <a:t> cover </a:t>
            </a:r>
            <a:r>
              <a:rPr lang="fr-FR" b="1" dirty="0" err="1">
                <a:solidFill>
                  <a:schemeClr val="accent4">
                    <a:lumMod val="75000"/>
                  </a:schemeClr>
                </a:solidFill>
                <a:latin typeface="Century Gothic" panose="020B0502020202020204" pitchFamily="34" charset="0"/>
              </a:rPr>
              <a:t>oncology</a:t>
            </a:r>
            <a:r>
              <a:rPr lang="fr-FR" b="1" dirty="0">
                <a:solidFill>
                  <a:schemeClr val="accent4">
                    <a:lumMod val="75000"/>
                  </a:schemeClr>
                </a:solidFill>
                <a:latin typeface="Century Gothic" panose="020B0502020202020204" pitchFamily="34" charset="0"/>
              </a:rPr>
              <a:t> or rare </a:t>
            </a:r>
            <a:r>
              <a:rPr lang="fr-FR" b="1" dirty="0" err="1">
                <a:solidFill>
                  <a:schemeClr val="accent4">
                    <a:lumMod val="75000"/>
                  </a:schemeClr>
                </a:solidFill>
                <a:latin typeface="Century Gothic" panose="020B0502020202020204" pitchFamily="34" charset="0"/>
              </a:rPr>
              <a:t>diseases</a:t>
            </a:r>
            <a:r>
              <a:rPr lang="fr-FR" b="1" dirty="0">
                <a:solidFill>
                  <a:schemeClr val="accent4">
                    <a:lumMod val="75000"/>
                  </a:schemeClr>
                </a:solidFill>
                <a:latin typeface="Century Gothic" panose="020B0502020202020204" pitchFamily="34" charset="0"/>
              </a:rPr>
              <a:t>? </a:t>
            </a:r>
            <a:endParaRPr lang="en-US" b="1" dirty="0">
              <a:solidFill>
                <a:schemeClr val="accent4">
                  <a:lumMod val="75000"/>
                </a:schemeClr>
              </a:solidFill>
              <a:latin typeface="Century Gothic" panose="020B0502020202020204" pitchFamily="34" charset="0"/>
            </a:endParaRPr>
          </a:p>
        </p:txBody>
      </p:sp>
      <p:pic>
        <p:nvPicPr>
          <p:cNvPr id="11" name="Picture 10" descr="A graph with blue bars&#10;&#10;Description automatically generated">
            <a:extLst>
              <a:ext uri="{FF2B5EF4-FFF2-40B4-BE49-F238E27FC236}">
                <a16:creationId xmlns:a16="http://schemas.microsoft.com/office/drawing/2014/main" id="{29BADB89-AAEF-48F8-B99B-5A8B8FD13C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940" y="2606040"/>
            <a:ext cx="5204460" cy="3469640"/>
          </a:xfrm>
          <a:prstGeom prst="rect">
            <a:avLst/>
          </a:prstGeom>
        </p:spPr>
      </p:pic>
      <p:sp>
        <p:nvSpPr>
          <p:cNvPr id="12" name="TextBox 11">
            <a:extLst>
              <a:ext uri="{FF2B5EF4-FFF2-40B4-BE49-F238E27FC236}">
                <a16:creationId xmlns:a16="http://schemas.microsoft.com/office/drawing/2014/main" id="{8284248D-3C4D-4AC0-869D-49A49CC59455}"/>
              </a:ext>
            </a:extLst>
          </p:cNvPr>
          <p:cNvSpPr txBox="1"/>
          <p:nvPr/>
        </p:nvSpPr>
        <p:spPr>
          <a:xfrm>
            <a:off x="589280" y="4704080"/>
            <a:ext cx="924560" cy="375920"/>
          </a:xfrm>
          <a:prstGeom prst="rect">
            <a:avLst/>
          </a:prstGeom>
          <a:noFill/>
        </p:spPr>
        <p:txBody>
          <a:bodyPr wrap="square" rtlCol="0">
            <a:spAutoFit/>
          </a:bodyPr>
          <a:lstStyle/>
          <a:p>
            <a:pPr algn="ctr"/>
            <a:r>
              <a:rPr lang="fr-FR" b="1" dirty="0">
                <a:solidFill>
                  <a:schemeClr val="accent2"/>
                </a:solidFill>
                <a:latin typeface="Century Gothic" panose="020B0502020202020204" pitchFamily="34" charset="0"/>
              </a:rPr>
              <a:t>56</a:t>
            </a:r>
            <a:endParaRPr lang="en-US" b="1" dirty="0">
              <a:solidFill>
                <a:schemeClr val="accent2"/>
              </a:solidFill>
              <a:latin typeface="Century Gothic" panose="020B0502020202020204" pitchFamily="34" charset="0"/>
            </a:endParaRPr>
          </a:p>
        </p:txBody>
      </p:sp>
      <p:sp>
        <p:nvSpPr>
          <p:cNvPr id="13" name="TextBox 12">
            <a:extLst>
              <a:ext uri="{FF2B5EF4-FFF2-40B4-BE49-F238E27FC236}">
                <a16:creationId xmlns:a16="http://schemas.microsoft.com/office/drawing/2014/main" id="{3AFB27A2-7778-47B5-82D7-926BC787C935}"/>
              </a:ext>
            </a:extLst>
          </p:cNvPr>
          <p:cNvSpPr txBox="1"/>
          <p:nvPr/>
        </p:nvSpPr>
        <p:spPr>
          <a:xfrm>
            <a:off x="4490720" y="3647440"/>
            <a:ext cx="924560" cy="375920"/>
          </a:xfrm>
          <a:prstGeom prst="rect">
            <a:avLst/>
          </a:prstGeom>
          <a:noFill/>
        </p:spPr>
        <p:txBody>
          <a:bodyPr wrap="square" rtlCol="0">
            <a:spAutoFit/>
          </a:bodyPr>
          <a:lstStyle/>
          <a:p>
            <a:pPr algn="ctr"/>
            <a:r>
              <a:rPr lang="fr-FR" b="1" dirty="0">
                <a:solidFill>
                  <a:schemeClr val="accent2"/>
                </a:solidFill>
                <a:latin typeface="Century Gothic" panose="020B0502020202020204" pitchFamily="34" charset="0"/>
              </a:rPr>
              <a:t>27</a:t>
            </a:r>
            <a:endParaRPr lang="en-US" b="1"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366284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1CE1-6A12-467D-92E8-732720ECB3BC}"/>
              </a:ext>
            </a:extLst>
          </p:cNvPr>
          <p:cNvSpPr>
            <a:spLocks noGrp="1"/>
          </p:cNvSpPr>
          <p:nvPr>
            <p:ph type="title"/>
          </p:nvPr>
        </p:nvSpPr>
        <p:spPr>
          <a:xfrm>
            <a:off x="542702" y="382488"/>
            <a:ext cx="11496897" cy="778668"/>
          </a:xfrm>
        </p:spPr>
        <p:txBody>
          <a:bodyPr/>
          <a:lstStyle/>
          <a:p>
            <a:r>
              <a:rPr lang="fr-FR" sz="2400" dirty="0" err="1"/>
              <a:t>Among</a:t>
            </a:r>
            <a:r>
              <a:rPr lang="fr-FR" sz="2400" dirty="0"/>
              <a:t> 27 </a:t>
            </a:r>
            <a:r>
              <a:rPr lang="fr-FR" sz="2400" dirty="0" err="1"/>
              <a:t>respondents</a:t>
            </a:r>
            <a:r>
              <a:rPr lang="fr-FR" sz="2400" dirty="0"/>
              <a:t>, </a:t>
            </a:r>
            <a:r>
              <a:rPr lang="fr-FR" sz="2400" dirty="0" err="1"/>
              <a:t>monthly</a:t>
            </a:r>
            <a:r>
              <a:rPr lang="fr-FR" sz="2400" dirty="0"/>
              <a:t> </a:t>
            </a:r>
            <a:r>
              <a:rPr lang="fr-FR" sz="2400" dirty="0" err="1"/>
              <a:t>costs</a:t>
            </a:r>
            <a:r>
              <a:rPr lang="fr-FR" sz="2400" dirty="0"/>
              <a:t> of 100 – 500 yuan are the </a:t>
            </a:r>
            <a:r>
              <a:rPr lang="fr-FR" sz="2400" dirty="0" err="1"/>
              <a:t>most</a:t>
            </a:r>
            <a:r>
              <a:rPr lang="fr-FR" sz="2400" dirty="0"/>
              <a:t> </a:t>
            </a:r>
            <a:r>
              <a:rPr lang="fr-FR" sz="2400" dirty="0" err="1"/>
              <a:t>popular</a:t>
            </a:r>
            <a:r>
              <a:rPr lang="fr-FR" sz="2400" dirty="0"/>
              <a:t> type and </a:t>
            </a:r>
            <a:r>
              <a:rPr lang="fr-FR" sz="2400" dirty="0" err="1"/>
              <a:t>insurance</a:t>
            </a:r>
            <a:r>
              <a:rPr lang="fr-FR" sz="2400" dirty="0"/>
              <a:t> agent </a:t>
            </a:r>
            <a:r>
              <a:rPr lang="fr-FR" sz="2400" dirty="0" err="1"/>
              <a:t>is</a:t>
            </a:r>
            <a:r>
              <a:rPr lang="fr-FR" sz="2400" dirty="0"/>
              <a:t> the </a:t>
            </a:r>
            <a:r>
              <a:rPr lang="fr-FR" sz="2400" dirty="0" err="1"/>
              <a:t>most</a:t>
            </a:r>
            <a:r>
              <a:rPr lang="fr-FR" sz="2400" dirty="0"/>
              <a:t> </a:t>
            </a:r>
            <a:r>
              <a:rPr lang="fr-FR" sz="2400" dirty="0" err="1"/>
              <a:t>common</a:t>
            </a:r>
            <a:r>
              <a:rPr lang="fr-FR" sz="2400" dirty="0"/>
              <a:t> </a:t>
            </a:r>
            <a:r>
              <a:rPr lang="fr-FR" sz="2400" dirty="0" err="1"/>
              <a:t>channel</a:t>
            </a:r>
            <a:r>
              <a:rPr lang="fr-FR" sz="2400" dirty="0"/>
              <a:t> to </a:t>
            </a:r>
            <a:r>
              <a:rPr lang="fr-FR" sz="2400" dirty="0" err="1"/>
              <a:t>purchase</a:t>
            </a:r>
            <a:endParaRPr lang="en-US" sz="2400" dirty="0"/>
          </a:p>
        </p:txBody>
      </p:sp>
      <p:sp>
        <p:nvSpPr>
          <p:cNvPr id="6" name="TextBox 5">
            <a:extLst>
              <a:ext uri="{FF2B5EF4-FFF2-40B4-BE49-F238E27FC236}">
                <a16:creationId xmlns:a16="http://schemas.microsoft.com/office/drawing/2014/main" id="{4D34E5A5-0405-4039-8871-5B7CC6E0FAE3}"/>
              </a:ext>
            </a:extLst>
          </p:cNvPr>
          <p:cNvSpPr txBox="1"/>
          <p:nvPr/>
        </p:nvSpPr>
        <p:spPr>
          <a:xfrm>
            <a:off x="345345" y="6356863"/>
            <a:ext cx="9159381" cy="307777"/>
          </a:xfrm>
          <a:prstGeom prst="rect">
            <a:avLst/>
          </a:prstGeom>
          <a:noFill/>
        </p:spPr>
        <p:txBody>
          <a:bodyPr wrap="square" rtlCol="0">
            <a:spAutoFit/>
          </a:bodyPr>
          <a:lstStyle/>
          <a:p>
            <a:r>
              <a:rPr lang="fr-FR" sz="1400" dirty="0">
                <a:solidFill>
                  <a:schemeClr val="accent1"/>
                </a:solidFill>
                <a:latin typeface="Century Gothic" panose="020B0502020202020204" pitchFamily="34" charset="0"/>
              </a:rPr>
              <a:t>Source : Survey of 83 </a:t>
            </a:r>
            <a:r>
              <a:rPr lang="fr-FR" sz="1400" dirty="0" err="1">
                <a:solidFill>
                  <a:schemeClr val="accent1"/>
                </a:solidFill>
                <a:latin typeface="Century Gothic" panose="020B0502020202020204" pitchFamily="34" charset="0"/>
              </a:rPr>
              <a:t>samples</a:t>
            </a:r>
            <a:r>
              <a:rPr lang="fr-FR" sz="1400" dirty="0">
                <a:solidFill>
                  <a:schemeClr val="accent1"/>
                </a:solidFill>
                <a:latin typeface="Century Gothic" panose="020B0502020202020204" pitchFamily="34" charset="0"/>
              </a:rPr>
              <a:t>  </a:t>
            </a:r>
            <a:endParaRPr lang="en-US" sz="1400" dirty="0">
              <a:solidFill>
                <a:schemeClr val="accent1"/>
              </a:solidFill>
              <a:latin typeface="Century Gothic" panose="020B0502020202020204" pitchFamily="34" charset="0"/>
            </a:endParaRPr>
          </a:p>
        </p:txBody>
      </p:sp>
      <p:sp>
        <p:nvSpPr>
          <p:cNvPr id="8" name="TextBox 7">
            <a:extLst>
              <a:ext uri="{FF2B5EF4-FFF2-40B4-BE49-F238E27FC236}">
                <a16:creationId xmlns:a16="http://schemas.microsoft.com/office/drawing/2014/main" id="{B64A4410-F9C3-4BEC-86AF-81F30AE2AF5B}"/>
              </a:ext>
            </a:extLst>
          </p:cNvPr>
          <p:cNvSpPr txBox="1"/>
          <p:nvPr/>
        </p:nvSpPr>
        <p:spPr>
          <a:xfrm>
            <a:off x="568960" y="1442720"/>
            <a:ext cx="4866640" cy="646331"/>
          </a:xfrm>
          <a:prstGeom prst="rect">
            <a:avLst/>
          </a:prstGeom>
          <a:noFill/>
        </p:spPr>
        <p:txBody>
          <a:bodyPr wrap="square" rtlCol="0">
            <a:spAutoFit/>
          </a:bodyPr>
          <a:lstStyle/>
          <a:p>
            <a:r>
              <a:rPr lang="fr-FR" b="1" dirty="0">
                <a:solidFill>
                  <a:schemeClr val="accent4">
                    <a:lumMod val="75000"/>
                  </a:schemeClr>
                </a:solidFill>
                <a:latin typeface="Century Gothic" panose="020B0502020202020204" pitchFamily="34" charset="0"/>
              </a:rPr>
              <a:t>Q4 : You </a:t>
            </a:r>
            <a:r>
              <a:rPr lang="fr-FR" b="1" dirty="0" err="1">
                <a:solidFill>
                  <a:schemeClr val="accent4">
                    <a:lumMod val="75000"/>
                  </a:schemeClr>
                </a:solidFill>
                <a:latin typeface="Century Gothic" panose="020B0502020202020204" pitchFamily="34" charset="0"/>
              </a:rPr>
              <a:t>spend</a:t>
            </a:r>
            <a:r>
              <a:rPr lang="fr-FR" b="1" dirty="0">
                <a:solidFill>
                  <a:schemeClr val="accent4">
                    <a:lumMod val="75000"/>
                  </a:schemeClr>
                </a:solidFill>
                <a:latin typeface="Century Gothic" panose="020B0502020202020204" pitchFamily="34" charset="0"/>
              </a:rPr>
              <a:t> how </a:t>
            </a:r>
            <a:r>
              <a:rPr lang="fr-FR" b="1" dirty="0" err="1">
                <a:solidFill>
                  <a:schemeClr val="accent4">
                    <a:lumMod val="75000"/>
                  </a:schemeClr>
                </a:solidFill>
                <a:latin typeface="Century Gothic" panose="020B0502020202020204" pitchFamily="34" charset="0"/>
              </a:rPr>
              <a:t>much</a:t>
            </a:r>
            <a:r>
              <a:rPr lang="fr-FR" b="1" dirty="0">
                <a:solidFill>
                  <a:schemeClr val="accent4">
                    <a:lumMod val="75000"/>
                  </a:schemeClr>
                </a:solidFill>
                <a:latin typeface="Century Gothic" panose="020B0502020202020204" pitchFamily="34" charset="0"/>
              </a:rPr>
              <a:t> per </a:t>
            </a:r>
            <a:r>
              <a:rPr lang="fr-FR" b="1" dirty="0" err="1">
                <a:solidFill>
                  <a:schemeClr val="accent4">
                    <a:lumMod val="75000"/>
                  </a:schemeClr>
                </a:solidFill>
                <a:latin typeface="Century Gothic" panose="020B0502020202020204" pitchFamily="34" charset="0"/>
              </a:rPr>
              <a:t>month</a:t>
            </a:r>
            <a:r>
              <a:rPr lang="fr-FR" b="1" dirty="0">
                <a:solidFill>
                  <a:schemeClr val="accent4">
                    <a:lumMod val="75000"/>
                  </a:schemeClr>
                </a:solidFill>
                <a:latin typeface="Century Gothic" panose="020B0502020202020204" pitchFamily="34" charset="0"/>
              </a:rPr>
              <a:t> on the </a:t>
            </a:r>
            <a:r>
              <a:rPr lang="fr-FR" b="1" dirty="0" err="1">
                <a:solidFill>
                  <a:schemeClr val="accent4">
                    <a:lumMod val="75000"/>
                  </a:schemeClr>
                </a:solidFill>
                <a:latin typeface="Century Gothic" panose="020B0502020202020204" pitchFamily="34" charset="0"/>
              </a:rPr>
              <a:t>health</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insurance</a:t>
            </a:r>
            <a:r>
              <a:rPr lang="fr-FR" b="1" dirty="0">
                <a:solidFill>
                  <a:schemeClr val="accent4">
                    <a:lumMod val="75000"/>
                  </a:schemeClr>
                </a:solidFill>
                <a:latin typeface="Century Gothic" panose="020B0502020202020204" pitchFamily="34" charset="0"/>
              </a:rPr>
              <a:t>? </a:t>
            </a:r>
            <a:endParaRPr lang="en-US" b="1" dirty="0">
              <a:solidFill>
                <a:schemeClr val="accent4">
                  <a:lumMod val="75000"/>
                </a:schemeClr>
              </a:solidFill>
              <a:latin typeface="Century Gothic" panose="020B0502020202020204" pitchFamily="34" charset="0"/>
            </a:endParaRPr>
          </a:p>
        </p:txBody>
      </p:sp>
      <p:sp>
        <p:nvSpPr>
          <p:cNvPr id="9" name="TextBox 8">
            <a:extLst>
              <a:ext uri="{FF2B5EF4-FFF2-40B4-BE49-F238E27FC236}">
                <a16:creationId xmlns:a16="http://schemas.microsoft.com/office/drawing/2014/main" id="{FABB1B33-40DF-49AB-B3DE-754F2329152E}"/>
              </a:ext>
            </a:extLst>
          </p:cNvPr>
          <p:cNvSpPr txBox="1"/>
          <p:nvPr/>
        </p:nvSpPr>
        <p:spPr>
          <a:xfrm>
            <a:off x="6329680" y="1422400"/>
            <a:ext cx="4866640" cy="646331"/>
          </a:xfrm>
          <a:prstGeom prst="rect">
            <a:avLst/>
          </a:prstGeom>
          <a:noFill/>
        </p:spPr>
        <p:txBody>
          <a:bodyPr wrap="square" rtlCol="0">
            <a:spAutoFit/>
          </a:bodyPr>
          <a:lstStyle/>
          <a:p>
            <a:r>
              <a:rPr lang="fr-FR" b="1" dirty="0">
                <a:solidFill>
                  <a:schemeClr val="accent4">
                    <a:lumMod val="75000"/>
                  </a:schemeClr>
                </a:solidFill>
                <a:latin typeface="Century Gothic" panose="020B0502020202020204" pitchFamily="34" charset="0"/>
              </a:rPr>
              <a:t>Q5 : </a:t>
            </a:r>
            <a:r>
              <a:rPr lang="fr-FR" b="1" dirty="0" err="1">
                <a:solidFill>
                  <a:schemeClr val="accent4">
                    <a:lumMod val="75000"/>
                  </a:schemeClr>
                </a:solidFill>
                <a:latin typeface="Century Gothic" panose="020B0502020202020204" pitchFamily="34" charset="0"/>
              </a:rPr>
              <a:t>Through</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which</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channel</a:t>
            </a:r>
            <a:r>
              <a:rPr lang="fr-FR" b="1" dirty="0">
                <a:solidFill>
                  <a:schemeClr val="accent4">
                    <a:lumMod val="75000"/>
                  </a:schemeClr>
                </a:solidFill>
                <a:latin typeface="Century Gothic" panose="020B0502020202020204" pitchFamily="34" charset="0"/>
              </a:rPr>
              <a:t>(s) </a:t>
            </a:r>
            <a:r>
              <a:rPr lang="fr-FR" b="1" dirty="0" err="1">
                <a:solidFill>
                  <a:schemeClr val="accent4">
                    <a:lumMod val="75000"/>
                  </a:schemeClr>
                </a:solidFill>
                <a:latin typeface="Century Gothic" panose="020B0502020202020204" pitchFamily="34" charset="0"/>
              </a:rPr>
              <a:t>did</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you</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purchase</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your</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health</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insurance</a:t>
            </a:r>
            <a:r>
              <a:rPr lang="fr-FR" b="1" dirty="0">
                <a:solidFill>
                  <a:schemeClr val="accent4">
                    <a:lumMod val="75000"/>
                  </a:schemeClr>
                </a:solidFill>
                <a:latin typeface="Century Gothic" panose="020B0502020202020204" pitchFamily="34" charset="0"/>
              </a:rPr>
              <a:t>?</a:t>
            </a:r>
            <a:endParaRPr lang="en-US" b="1" dirty="0">
              <a:solidFill>
                <a:schemeClr val="accent4">
                  <a:lumMod val="75000"/>
                </a:schemeClr>
              </a:solidFill>
              <a:latin typeface="Century Gothic" panose="020B0502020202020204" pitchFamily="34" charset="0"/>
            </a:endParaRPr>
          </a:p>
        </p:txBody>
      </p:sp>
      <p:pic>
        <p:nvPicPr>
          <p:cNvPr id="15" name="Picture 14" descr="A graph with blue bars&#10;&#10;Description automatically generated">
            <a:extLst>
              <a:ext uri="{FF2B5EF4-FFF2-40B4-BE49-F238E27FC236}">
                <a16:creationId xmlns:a16="http://schemas.microsoft.com/office/drawing/2014/main" id="{7DBFCF5C-ACFB-4C49-A182-23FF88E9D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20" y="2357120"/>
            <a:ext cx="5242559" cy="3495039"/>
          </a:xfrm>
          <a:prstGeom prst="rect">
            <a:avLst/>
          </a:prstGeom>
        </p:spPr>
      </p:pic>
      <p:pic>
        <p:nvPicPr>
          <p:cNvPr id="4" name="Picture 3" descr="A graph with blue lines&#10;&#10;Description automatically generated">
            <a:extLst>
              <a:ext uri="{FF2B5EF4-FFF2-40B4-BE49-F238E27FC236}">
                <a16:creationId xmlns:a16="http://schemas.microsoft.com/office/drawing/2014/main" id="{60937935-B47C-4E52-B619-C705783BB8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3060" y="2082800"/>
            <a:ext cx="5715000" cy="3810000"/>
          </a:xfrm>
          <a:prstGeom prst="rect">
            <a:avLst/>
          </a:prstGeom>
        </p:spPr>
      </p:pic>
      <p:sp>
        <p:nvSpPr>
          <p:cNvPr id="5" name="TextBox 4">
            <a:extLst>
              <a:ext uri="{FF2B5EF4-FFF2-40B4-BE49-F238E27FC236}">
                <a16:creationId xmlns:a16="http://schemas.microsoft.com/office/drawing/2014/main" id="{0142DBB1-CCBC-4397-A50E-F3EAD358C6FF}"/>
              </a:ext>
            </a:extLst>
          </p:cNvPr>
          <p:cNvSpPr txBox="1"/>
          <p:nvPr/>
        </p:nvSpPr>
        <p:spPr>
          <a:xfrm>
            <a:off x="477520" y="5049520"/>
            <a:ext cx="1076960" cy="523220"/>
          </a:xfrm>
          <a:prstGeom prst="rect">
            <a:avLst/>
          </a:prstGeom>
          <a:noFill/>
        </p:spPr>
        <p:txBody>
          <a:bodyPr wrap="square" rtlCol="0">
            <a:spAutoFit/>
          </a:bodyPr>
          <a:lstStyle/>
          <a:p>
            <a:r>
              <a:rPr lang="fr-FR" sz="1400" b="1" dirty="0">
                <a:solidFill>
                  <a:schemeClr val="accent1"/>
                </a:solidFill>
              </a:rPr>
              <a:t>More </a:t>
            </a:r>
            <a:r>
              <a:rPr lang="fr-FR" sz="1400" b="1" dirty="0" err="1">
                <a:solidFill>
                  <a:schemeClr val="accent1"/>
                </a:solidFill>
              </a:rPr>
              <a:t>than</a:t>
            </a:r>
            <a:r>
              <a:rPr lang="fr-FR" sz="1400" b="1" dirty="0">
                <a:solidFill>
                  <a:schemeClr val="accent1"/>
                </a:solidFill>
              </a:rPr>
              <a:t> 3000 Yuan</a:t>
            </a:r>
            <a:endParaRPr lang="en-US" sz="1400" b="1" dirty="0">
              <a:solidFill>
                <a:schemeClr val="accent1"/>
              </a:solidFill>
            </a:endParaRPr>
          </a:p>
        </p:txBody>
      </p:sp>
    </p:spTree>
    <p:extLst>
      <p:ext uri="{BB962C8B-B14F-4D97-AF65-F5344CB8AC3E}">
        <p14:creationId xmlns:p14="http://schemas.microsoft.com/office/powerpoint/2010/main" val="3733824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1CE1-6A12-467D-92E8-732720ECB3BC}"/>
              </a:ext>
            </a:extLst>
          </p:cNvPr>
          <p:cNvSpPr>
            <a:spLocks noGrp="1"/>
          </p:cNvSpPr>
          <p:nvPr>
            <p:ph type="title"/>
          </p:nvPr>
        </p:nvSpPr>
        <p:spPr>
          <a:xfrm>
            <a:off x="542702" y="321528"/>
            <a:ext cx="11496897" cy="778668"/>
          </a:xfrm>
        </p:spPr>
        <p:txBody>
          <a:bodyPr/>
          <a:lstStyle/>
          <a:p>
            <a:r>
              <a:rPr lang="fr-FR" sz="2400" dirty="0"/>
              <a:t>Percentage of </a:t>
            </a:r>
            <a:r>
              <a:rPr lang="fr-FR" sz="2400" dirty="0" err="1"/>
              <a:t>insurance</a:t>
            </a:r>
            <a:r>
              <a:rPr lang="fr-FR" sz="2400" dirty="0"/>
              <a:t> </a:t>
            </a:r>
            <a:r>
              <a:rPr lang="fr-FR" sz="2400" dirty="0" err="1"/>
              <a:t>buyers</a:t>
            </a:r>
            <a:r>
              <a:rPr lang="fr-FR" sz="2400" dirty="0"/>
              <a:t> </a:t>
            </a:r>
            <a:r>
              <a:rPr lang="fr-FR" sz="2400" dirty="0" err="1"/>
              <a:t>increase</a:t>
            </a:r>
            <a:r>
              <a:rPr lang="fr-FR" sz="2400" dirty="0"/>
              <a:t> as the </a:t>
            </a:r>
            <a:r>
              <a:rPr lang="fr-FR" sz="2400" dirty="0" err="1"/>
              <a:t>income</a:t>
            </a:r>
            <a:r>
              <a:rPr lang="fr-FR" sz="2400" dirty="0"/>
              <a:t> </a:t>
            </a:r>
            <a:r>
              <a:rPr lang="fr-FR" sz="2400" dirty="0" err="1"/>
              <a:t>level</a:t>
            </a:r>
            <a:r>
              <a:rPr lang="fr-FR" sz="2400" dirty="0"/>
              <a:t> </a:t>
            </a:r>
            <a:r>
              <a:rPr lang="fr-FR" sz="2400" dirty="0" err="1"/>
              <a:t>increases</a:t>
            </a:r>
            <a:r>
              <a:rPr lang="fr-FR" sz="2400" dirty="0"/>
              <a:t> </a:t>
            </a:r>
            <a:r>
              <a:rPr lang="fr-FR" sz="2400" dirty="0" err="1"/>
              <a:t>compared</a:t>
            </a:r>
            <a:r>
              <a:rPr lang="fr-FR" sz="2400" dirty="0"/>
              <a:t> to all </a:t>
            </a:r>
            <a:r>
              <a:rPr lang="fr-FR" sz="2400" dirty="0" err="1"/>
              <a:t>respondents</a:t>
            </a:r>
            <a:r>
              <a:rPr lang="fr-FR" sz="2400" dirty="0"/>
              <a:t> </a:t>
            </a:r>
            <a:endParaRPr lang="en-US" sz="2400" dirty="0"/>
          </a:p>
        </p:txBody>
      </p:sp>
      <p:sp>
        <p:nvSpPr>
          <p:cNvPr id="6" name="TextBox 5">
            <a:extLst>
              <a:ext uri="{FF2B5EF4-FFF2-40B4-BE49-F238E27FC236}">
                <a16:creationId xmlns:a16="http://schemas.microsoft.com/office/drawing/2014/main" id="{4D34E5A5-0405-4039-8871-5B7CC6E0FAE3}"/>
              </a:ext>
            </a:extLst>
          </p:cNvPr>
          <p:cNvSpPr txBox="1"/>
          <p:nvPr/>
        </p:nvSpPr>
        <p:spPr>
          <a:xfrm>
            <a:off x="345345" y="6356863"/>
            <a:ext cx="9159381" cy="307777"/>
          </a:xfrm>
          <a:prstGeom prst="rect">
            <a:avLst/>
          </a:prstGeom>
          <a:noFill/>
        </p:spPr>
        <p:txBody>
          <a:bodyPr wrap="square" rtlCol="0">
            <a:spAutoFit/>
          </a:bodyPr>
          <a:lstStyle/>
          <a:p>
            <a:r>
              <a:rPr lang="fr-FR" sz="1400" dirty="0">
                <a:solidFill>
                  <a:schemeClr val="accent1"/>
                </a:solidFill>
                <a:latin typeface="Century Gothic" panose="020B0502020202020204" pitchFamily="34" charset="0"/>
              </a:rPr>
              <a:t>Source : Survey of 83 </a:t>
            </a:r>
            <a:r>
              <a:rPr lang="fr-FR" sz="1400" dirty="0" err="1">
                <a:solidFill>
                  <a:schemeClr val="accent1"/>
                </a:solidFill>
                <a:latin typeface="Century Gothic" panose="020B0502020202020204" pitchFamily="34" charset="0"/>
              </a:rPr>
              <a:t>samples</a:t>
            </a:r>
            <a:r>
              <a:rPr lang="fr-FR" sz="1400" dirty="0">
                <a:solidFill>
                  <a:schemeClr val="accent1"/>
                </a:solidFill>
                <a:latin typeface="Century Gothic" panose="020B0502020202020204" pitchFamily="34" charset="0"/>
              </a:rPr>
              <a:t>  </a:t>
            </a:r>
            <a:endParaRPr lang="en-US" sz="1400" dirty="0">
              <a:solidFill>
                <a:schemeClr val="accent1"/>
              </a:solidFill>
              <a:latin typeface="Century Gothic" panose="020B0502020202020204" pitchFamily="34" charset="0"/>
            </a:endParaRPr>
          </a:p>
        </p:txBody>
      </p:sp>
      <p:graphicFrame>
        <p:nvGraphicFramePr>
          <p:cNvPr id="10" name="Chart 9">
            <a:extLst>
              <a:ext uri="{FF2B5EF4-FFF2-40B4-BE49-F238E27FC236}">
                <a16:creationId xmlns:a16="http://schemas.microsoft.com/office/drawing/2014/main" id="{1F6E35F1-CFD4-4B9D-B001-7B3590136B7C}"/>
              </a:ext>
            </a:extLst>
          </p:cNvPr>
          <p:cNvGraphicFramePr>
            <a:graphicFrameLocks/>
          </p:cNvGraphicFramePr>
          <p:nvPr>
            <p:extLst>
              <p:ext uri="{D42A27DB-BD31-4B8C-83A1-F6EECF244321}">
                <p14:modId xmlns:p14="http://schemas.microsoft.com/office/powerpoint/2010/main" val="48360419"/>
              </p:ext>
            </p:extLst>
          </p:nvPr>
        </p:nvGraphicFramePr>
        <p:xfrm>
          <a:off x="6167120" y="1493520"/>
          <a:ext cx="5476240" cy="3779520"/>
        </p:xfrm>
        <a:graphic>
          <a:graphicData uri="http://schemas.openxmlformats.org/drawingml/2006/chart">
            <c:chart xmlns:c="http://schemas.openxmlformats.org/drawingml/2006/chart" xmlns:r="http://schemas.openxmlformats.org/officeDocument/2006/relationships" r:id="rId2"/>
          </a:graphicData>
        </a:graphic>
      </p:graphicFrame>
      <p:pic>
        <p:nvPicPr>
          <p:cNvPr id="13" name="Picture 12" descr="A pie chart with numbers and a black background&#10;&#10;Description automatically generated">
            <a:extLst>
              <a:ext uri="{FF2B5EF4-FFF2-40B4-BE49-F238E27FC236}">
                <a16:creationId xmlns:a16="http://schemas.microsoft.com/office/drawing/2014/main" id="{D666EA87-C876-4E82-9895-21EC2D878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19" y="1955800"/>
            <a:ext cx="5547361" cy="3606887"/>
          </a:xfrm>
          <a:prstGeom prst="rect">
            <a:avLst/>
          </a:prstGeom>
        </p:spPr>
      </p:pic>
      <p:sp>
        <p:nvSpPr>
          <p:cNvPr id="12" name="TextBox 11">
            <a:extLst>
              <a:ext uri="{FF2B5EF4-FFF2-40B4-BE49-F238E27FC236}">
                <a16:creationId xmlns:a16="http://schemas.microsoft.com/office/drawing/2014/main" id="{3B975972-C06E-47BA-8547-130FD687491C}"/>
              </a:ext>
            </a:extLst>
          </p:cNvPr>
          <p:cNvSpPr txBox="1"/>
          <p:nvPr/>
        </p:nvSpPr>
        <p:spPr>
          <a:xfrm>
            <a:off x="3223260" y="2618740"/>
            <a:ext cx="426720" cy="369332"/>
          </a:xfrm>
          <a:prstGeom prst="rect">
            <a:avLst/>
          </a:prstGeom>
          <a:noFill/>
        </p:spPr>
        <p:txBody>
          <a:bodyPr wrap="square" rtlCol="0">
            <a:spAutoFit/>
          </a:bodyPr>
          <a:lstStyle/>
          <a:p>
            <a:r>
              <a:rPr lang="fr-FR" dirty="0">
                <a:solidFill>
                  <a:schemeClr val="accent2"/>
                </a:solidFill>
              </a:rPr>
              <a:t>7</a:t>
            </a:r>
            <a:endParaRPr lang="en-US" dirty="0">
              <a:solidFill>
                <a:schemeClr val="accent2"/>
              </a:solidFill>
            </a:endParaRPr>
          </a:p>
        </p:txBody>
      </p:sp>
      <p:sp>
        <p:nvSpPr>
          <p:cNvPr id="16" name="TextBox 15">
            <a:extLst>
              <a:ext uri="{FF2B5EF4-FFF2-40B4-BE49-F238E27FC236}">
                <a16:creationId xmlns:a16="http://schemas.microsoft.com/office/drawing/2014/main" id="{C25037C3-759F-4AC8-808B-13CF4003C4F9}"/>
              </a:ext>
            </a:extLst>
          </p:cNvPr>
          <p:cNvSpPr txBox="1"/>
          <p:nvPr/>
        </p:nvSpPr>
        <p:spPr>
          <a:xfrm>
            <a:off x="3794760" y="3774440"/>
            <a:ext cx="426720" cy="369332"/>
          </a:xfrm>
          <a:prstGeom prst="rect">
            <a:avLst/>
          </a:prstGeom>
          <a:noFill/>
        </p:spPr>
        <p:txBody>
          <a:bodyPr wrap="square" rtlCol="0">
            <a:spAutoFit/>
          </a:bodyPr>
          <a:lstStyle/>
          <a:p>
            <a:r>
              <a:rPr lang="fr-FR" dirty="0">
                <a:solidFill>
                  <a:schemeClr val="accent2"/>
                </a:solidFill>
              </a:rPr>
              <a:t>29</a:t>
            </a:r>
            <a:endParaRPr lang="en-US" dirty="0">
              <a:solidFill>
                <a:schemeClr val="accent2"/>
              </a:solidFill>
            </a:endParaRPr>
          </a:p>
        </p:txBody>
      </p:sp>
      <p:sp>
        <p:nvSpPr>
          <p:cNvPr id="17" name="TextBox 16">
            <a:extLst>
              <a:ext uri="{FF2B5EF4-FFF2-40B4-BE49-F238E27FC236}">
                <a16:creationId xmlns:a16="http://schemas.microsoft.com/office/drawing/2014/main" id="{3014E642-83E1-4519-89D7-A7483EB22D50}"/>
              </a:ext>
            </a:extLst>
          </p:cNvPr>
          <p:cNvSpPr txBox="1"/>
          <p:nvPr/>
        </p:nvSpPr>
        <p:spPr>
          <a:xfrm>
            <a:off x="2159000" y="4130040"/>
            <a:ext cx="426720" cy="369332"/>
          </a:xfrm>
          <a:prstGeom prst="rect">
            <a:avLst/>
          </a:prstGeom>
          <a:noFill/>
        </p:spPr>
        <p:txBody>
          <a:bodyPr wrap="square" rtlCol="0">
            <a:spAutoFit/>
          </a:bodyPr>
          <a:lstStyle/>
          <a:p>
            <a:r>
              <a:rPr lang="fr-FR" dirty="0">
                <a:solidFill>
                  <a:schemeClr val="accent2"/>
                </a:solidFill>
              </a:rPr>
              <a:t>31</a:t>
            </a:r>
            <a:endParaRPr lang="en-US" dirty="0">
              <a:solidFill>
                <a:schemeClr val="accent2"/>
              </a:solidFill>
            </a:endParaRPr>
          </a:p>
        </p:txBody>
      </p:sp>
      <p:sp>
        <p:nvSpPr>
          <p:cNvPr id="18" name="TextBox 17">
            <a:extLst>
              <a:ext uri="{FF2B5EF4-FFF2-40B4-BE49-F238E27FC236}">
                <a16:creationId xmlns:a16="http://schemas.microsoft.com/office/drawing/2014/main" id="{820ACF92-2667-4A35-9D3F-6D8ABE01C23F}"/>
              </a:ext>
            </a:extLst>
          </p:cNvPr>
          <p:cNvSpPr txBox="1"/>
          <p:nvPr/>
        </p:nvSpPr>
        <p:spPr>
          <a:xfrm>
            <a:off x="1150620" y="2771140"/>
            <a:ext cx="426720" cy="369332"/>
          </a:xfrm>
          <a:prstGeom prst="rect">
            <a:avLst/>
          </a:prstGeom>
          <a:noFill/>
        </p:spPr>
        <p:txBody>
          <a:bodyPr wrap="square" rtlCol="0">
            <a:spAutoFit/>
          </a:bodyPr>
          <a:lstStyle/>
          <a:p>
            <a:r>
              <a:rPr lang="fr-FR" dirty="0">
                <a:solidFill>
                  <a:schemeClr val="accent2"/>
                </a:solidFill>
              </a:rPr>
              <a:t>11</a:t>
            </a:r>
            <a:endParaRPr lang="en-US" dirty="0">
              <a:solidFill>
                <a:schemeClr val="accent2"/>
              </a:solidFill>
            </a:endParaRPr>
          </a:p>
        </p:txBody>
      </p:sp>
      <p:sp>
        <p:nvSpPr>
          <p:cNvPr id="19" name="TextBox 18">
            <a:extLst>
              <a:ext uri="{FF2B5EF4-FFF2-40B4-BE49-F238E27FC236}">
                <a16:creationId xmlns:a16="http://schemas.microsoft.com/office/drawing/2014/main" id="{E8E9C9B8-E38F-4DB1-8211-E3C2A4BDDC13}"/>
              </a:ext>
            </a:extLst>
          </p:cNvPr>
          <p:cNvSpPr txBox="1"/>
          <p:nvPr/>
        </p:nvSpPr>
        <p:spPr>
          <a:xfrm>
            <a:off x="2095500" y="2268220"/>
            <a:ext cx="426720" cy="369332"/>
          </a:xfrm>
          <a:prstGeom prst="rect">
            <a:avLst/>
          </a:prstGeom>
          <a:noFill/>
        </p:spPr>
        <p:txBody>
          <a:bodyPr wrap="square" rtlCol="0">
            <a:spAutoFit/>
          </a:bodyPr>
          <a:lstStyle/>
          <a:p>
            <a:r>
              <a:rPr lang="fr-FR" dirty="0">
                <a:solidFill>
                  <a:schemeClr val="accent2"/>
                </a:solidFill>
              </a:rPr>
              <a:t>5</a:t>
            </a:r>
            <a:endParaRPr lang="en-US" dirty="0">
              <a:solidFill>
                <a:schemeClr val="accent2"/>
              </a:solidFill>
            </a:endParaRPr>
          </a:p>
        </p:txBody>
      </p:sp>
      <p:sp>
        <p:nvSpPr>
          <p:cNvPr id="11" name="TextBox 10">
            <a:extLst>
              <a:ext uri="{FF2B5EF4-FFF2-40B4-BE49-F238E27FC236}">
                <a16:creationId xmlns:a16="http://schemas.microsoft.com/office/drawing/2014/main" id="{BEEEE56D-6CE6-447B-8CA9-BE5FFB76DF25}"/>
              </a:ext>
            </a:extLst>
          </p:cNvPr>
          <p:cNvSpPr txBox="1"/>
          <p:nvPr/>
        </p:nvSpPr>
        <p:spPr>
          <a:xfrm>
            <a:off x="495300" y="1498600"/>
            <a:ext cx="5638800" cy="369332"/>
          </a:xfrm>
          <a:prstGeom prst="rect">
            <a:avLst/>
          </a:prstGeom>
          <a:noFill/>
        </p:spPr>
        <p:txBody>
          <a:bodyPr wrap="square" rtlCol="0">
            <a:spAutoFit/>
          </a:bodyPr>
          <a:lstStyle/>
          <a:p>
            <a:pPr algn="ctr"/>
            <a:r>
              <a:rPr lang="fr-FR" b="1" dirty="0" err="1">
                <a:solidFill>
                  <a:schemeClr val="accent1"/>
                </a:solidFill>
                <a:latin typeface="Century Gothic" panose="020B0502020202020204" pitchFamily="34" charset="0"/>
              </a:rPr>
              <a:t>Income</a:t>
            </a:r>
            <a:r>
              <a:rPr lang="fr-FR" b="1" dirty="0">
                <a:solidFill>
                  <a:schemeClr val="accent1"/>
                </a:solidFill>
                <a:latin typeface="Century Gothic" panose="020B0502020202020204" pitchFamily="34" charset="0"/>
              </a:rPr>
              <a:t> </a:t>
            </a:r>
            <a:r>
              <a:rPr lang="fr-FR" b="1" dirty="0" err="1">
                <a:solidFill>
                  <a:schemeClr val="accent1"/>
                </a:solidFill>
                <a:latin typeface="Century Gothic" panose="020B0502020202020204" pitchFamily="34" charset="0"/>
              </a:rPr>
              <a:t>level</a:t>
            </a:r>
            <a:r>
              <a:rPr lang="fr-FR" b="1" dirty="0">
                <a:solidFill>
                  <a:schemeClr val="accent1"/>
                </a:solidFill>
                <a:latin typeface="Century Gothic" panose="020B0502020202020204" pitchFamily="34" charset="0"/>
              </a:rPr>
              <a:t> breakdown for all </a:t>
            </a:r>
            <a:r>
              <a:rPr lang="fr-FR" b="1" dirty="0" err="1">
                <a:solidFill>
                  <a:schemeClr val="accent1"/>
                </a:solidFill>
                <a:latin typeface="Century Gothic" panose="020B0502020202020204" pitchFamily="34" charset="0"/>
              </a:rPr>
              <a:t>respondents</a:t>
            </a:r>
            <a:endParaRPr lang="en-US" b="1"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4045724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1CE1-6A12-467D-92E8-732720ECB3BC}"/>
              </a:ext>
            </a:extLst>
          </p:cNvPr>
          <p:cNvSpPr>
            <a:spLocks noGrp="1"/>
          </p:cNvSpPr>
          <p:nvPr>
            <p:ph type="title"/>
          </p:nvPr>
        </p:nvSpPr>
        <p:spPr>
          <a:xfrm>
            <a:off x="542702" y="321528"/>
            <a:ext cx="11496897" cy="778668"/>
          </a:xfrm>
        </p:spPr>
        <p:txBody>
          <a:bodyPr/>
          <a:lstStyle/>
          <a:p>
            <a:r>
              <a:rPr lang="fr-FR" sz="2400" dirty="0" err="1"/>
              <a:t>Buyers</a:t>
            </a:r>
            <a:r>
              <a:rPr lang="fr-FR" sz="2400" dirty="0"/>
              <a:t> </a:t>
            </a:r>
            <a:r>
              <a:rPr lang="fr-FR" sz="2400" dirty="0" err="1"/>
              <a:t>from</a:t>
            </a:r>
            <a:r>
              <a:rPr lang="fr-FR" sz="2400" dirty="0"/>
              <a:t> the </a:t>
            </a:r>
            <a:r>
              <a:rPr lang="fr-FR" sz="2400" dirty="0" err="1"/>
              <a:t>age</a:t>
            </a:r>
            <a:r>
              <a:rPr lang="fr-FR" sz="2400" dirty="0"/>
              <a:t> group </a:t>
            </a:r>
            <a:r>
              <a:rPr lang="fr-FR" sz="2400" dirty="0" err="1"/>
              <a:t>from</a:t>
            </a:r>
            <a:r>
              <a:rPr lang="fr-FR" sz="2400" dirty="0"/>
              <a:t> 26 to 30 and 31 to 40 </a:t>
            </a:r>
            <a:r>
              <a:rPr lang="fr-FR" sz="2400" dirty="0" err="1"/>
              <a:t>accounts</a:t>
            </a:r>
            <a:r>
              <a:rPr lang="fr-FR" sz="2400" dirty="0"/>
              <a:t> for the 70% of the total </a:t>
            </a:r>
            <a:r>
              <a:rPr lang="fr-FR" sz="2400" dirty="0" err="1"/>
              <a:t>number</a:t>
            </a:r>
            <a:r>
              <a:rPr lang="fr-FR" sz="2400" dirty="0"/>
              <a:t> of </a:t>
            </a:r>
            <a:r>
              <a:rPr lang="fr-FR" sz="2400" dirty="0" err="1"/>
              <a:t>buyers</a:t>
            </a:r>
            <a:endParaRPr lang="en-US" sz="2400" dirty="0"/>
          </a:p>
        </p:txBody>
      </p:sp>
      <p:sp>
        <p:nvSpPr>
          <p:cNvPr id="6" name="TextBox 5">
            <a:extLst>
              <a:ext uri="{FF2B5EF4-FFF2-40B4-BE49-F238E27FC236}">
                <a16:creationId xmlns:a16="http://schemas.microsoft.com/office/drawing/2014/main" id="{4D34E5A5-0405-4039-8871-5B7CC6E0FAE3}"/>
              </a:ext>
            </a:extLst>
          </p:cNvPr>
          <p:cNvSpPr txBox="1"/>
          <p:nvPr/>
        </p:nvSpPr>
        <p:spPr>
          <a:xfrm>
            <a:off x="345345" y="6356863"/>
            <a:ext cx="9159381" cy="307777"/>
          </a:xfrm>
          <a:prstGeom prst="rect">
            <a:avLst/>
          </a:prstGeom>
          <a:noFill/>
        </p:spPr>
        <p:txBody>
          <a:bodyPr wrap="square" rtlCol="0">
            <a:spAutoFit/>
          </a:bodyPr>
          <a:lstStyle/>
          <a:p>
            <a:r>
              <a:rPr lang="fr-FR" sz="1400" dirty="0">
                <a:solidFill>
                  <a:schemeClr val="accent1"/>
                </a:solidFill>
                <a:latin typeface="Century Gothic" panose="020B0502020202020204" pitchFamily="34" charset="0"/>
              </a:rPr>
              <a:t>Source : Survey of 83 </a:t>
            </a:r>
            <a:r>
              <a:rPr lang="fr-FR" sz="1400" dirty="0" err="1">
                <a:solidFill>
                  <a:schemeClr val="accent1"/>
                </a:solidFill>
                <a:latin typeface="Century Gothic" panose="020B0502020202020204" pitchFamily="34" charset="0"/>
              </a:rPr>
              <a:t>samples</a:t>
            </a:r>
            <a:r>
              <a:rPr lang="fr-FR" sz="1400" dirty="0">
                <a:solidFill>
                  <a:schemeClr val="accent1"/>
                </a:solidFill>
                <a:latin typeface="Century Gothic" panose="020B0502020202020204" pitchFamily="34" charset="0"/>
              </a:rPr>
              <a:t>  </a:t>
            </a:r>
            <a:endParaRPr lang="en-US" sz="1400" dirty="0">
              <a:solidFill>
                <a:schemeClr val="accent1"/>
              </a:solidFill>
              <a:latin typeface="Century Gothic" panose="020B0502020202020204" pitchFamily="34" charset="0"/>
            </a:endParaRPr>
          </a:p>
        </p:txBody>
      </p:sp>
      <p:pic>
        <p:nvPicPr>
          <p:cNvPr id="4" name="Picture 3" descr="A pie chart with numbers and a black background&#10;&#10;Description automatically generated">
            <a:extLst>
              <a:ext uri="{FF2B5EF4-FFF2-40B4-BE49-F238E27FC236}">
                <a16:creationId xmlns:a16="http://schemas.microsoft.com/office/drawing/2014/main" id="{FCB7B690-267F-4974-B820-6A586BDC0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816" y="1723208"/>
            <a:ext cx="5715000" cy="3810000"/>
          </a:xfrm>
          <a:prstGeom prst="rect">
            <a:avLst/>
          </a:prstGeom>
        </p:spPr>
      </p:pic>
      <p:sp>
        <p:nvSpPr>
          <p:cNvPr id="5" name="TextBox 4">
            <a:extLst>
              <a:ext uri="{FF2B5EF4-FFF2-40B4-BE49-F238E27FC236}">
                <a16:creationId xmlns:a16="http://schemas.microsoft.com/office/drawing/2014/main" id="{40201FA0-9765-4E48-B80C-3111C67F6FE8}"/>
              </a:ext>
            </a:extLst>
          </p:cNvPr>
          <p:cNvSpPr txBox="1"/>
          <p:nvPr/>
        </p:nvSpPr>
        <p:spPr>
          <a:xfrm>
            <a:off x="3849189" y="2629990"/>
            <a:ext cx="801188" cy="307777"/>
          </a:xfrm>
          <a:prstGeom prst="rect">
            <a:avLst/>
          </a:prstGeom>
          <a:noFill/>
        </p:spPr>
        <p:txBody>
          <a:bodyPr wrap="square" rtlCol="0">
            <a:spAutoFit/>
          </a:bodyPr>
          <a:lstStyle/>
          <a:p>
            <a:r>
              <a:rPr lang="fr-FR" sz="1400" b="1" dirty="0">
                <a:solidFill>
                  <a:schemeClr val="accent2"/>
                </a:solidFill>
              </a:rPr>
              <a:t>18.07%</a:t>
            </a:r>
            <a:endParaRPr lang="en-US" sz="1400" b="1" dirty="0">
              <a:solidFill>
                <a:schemeClr val="accent2"/>
              </a:solidFill>
            </a:endParaRPr>
          </a:p>
        </p:txBody>
      </p:sp>
      <p:sp>
        <p:nvSpPr>
          <p:cNvPr id="14" name="TextBox 13">
            <a:extLst>
              <a:ext uri="{FF2B5EF4-FFF2-40B4-BE49-F238E27FC236}">
                <a16:creationId xmlns:a16="http://schemas.microsoft.com/office/drawing/2014/main" id="{47A6AA1E-C89C-4E1F-8D26-9B6369768963}"/>
              </a:ext>
            </a:extLst>
          </p:cNvPr>
          <p:cNvSpPr txBox="1"/>
          <p:nvPr/>
        </p:nvSpPr>
        <p:spPr>
          <a:xfrm>
            <a:off x="4027715" y="3844836"/>
            <a:ext cx="788125" cy="307777"/>
          </a:xfrm>
          <a:prstGeom prst="rect">
            <a:avLst/>
          </a:prstGeom>
          <a:noFill/>
        </p:spPr>
        <p:txBody>
          <a:bodyPr wrap="square" rtlCol="0">
            <a:spAutoFit/>
          </a:bodyPr>
          <a:lstStyle/>
          <a:p>
            <a:r>
              <a:rPr lang="fr-FR" sz="1400" b="1" dirty="0">
                <a:solidFill>
                  <a:schemeClr val="accent2"/>
                </a:solidFill>
              </a:rPr>
              <a:t>30.12%</a:t>
            </a:r>
            <a:endParaRPr lang="en-US" sz="1400" b="1" dirty="0">
              <a:solidFill>
                <a:schemeClr val="accent2"/>
              </a:solidFill>
            </a:endParaRPr>
          </a:p>
        </p:txBody>
      </p:sp>
      <p:sp>
        <p:nvSpPr>
          <p:cNvPr id="15" name="TextBox 14">
            <a:extLst>
              <a:ext uri="{FF2B5EF4-FFF2-40B4-BE49-F238E27FC236}">
                <a16:creationId xmlns:a16="http://schemas.microsoft.com/office/drawing/2014/main" id="{D893BA84-4AB8-48B2-B092-C5C898E8CBFE}"/>
              </a:ext>
            </a:extLst>
          </p:cNvPr>
          <p:cNvSpPr txBox="1"/>
          <p:nvPr/>
        </p:nvSpPr>
        <p:spPr>
          <a:xfrm>
            <a:off x="2586447" y="4058196"/>
            <a:ext cx="788125" cy="307777"/>
          </a:xfrm>
          <a:prstGeom prst="rect">
            <a:avLst/>
          </a:prstGeom>
          <a:noFill/>
        </p:spPr>
        <p:txBody>
          <a:bodyPr wrap="square" rtlCol="0">
            <a:spAutoFit/>
          </a:bodyPr>
          <a:lstStyle/>
          <a:p>
            <a:r>
              <a:rPr lang="fr-FR" sz="1400" b="1" dirty="0">
                <a:solidFill>
                  <a:schemeClr val="accent2"/>
                </a:solidFill>
              </a:rPr>
              <a:t>31.33%</a:t>
            </a:r>
            <a:endParaRPr lang="en-US" sz="1400" b="1" dirty="0">
              <a:solidFill>
                <a:schemeClr val="accent2"/>
              </a:solidFill>
            </a:endParaRPr>
          </a:p>
        </p:txBody>
      </p:sp>
      <p:sp>
        <p:nvSpPr>
          <p:cNvPr id="20" name="TextBox 19">
            <a:extLst>
              <a:ext uri="{FF2B5EF4-FFF2-40B4-BE49-F238E27FC236}">
                <a16:creationId xmlns:a16="http://schemas.microsoft.com/office/drawing/2014/main" id="{6BDD74CE-3BA3-4EFC-A7A2-C909B449D1A1}"/>
              </a:ext>
            </a:extLst>
          </p:cNvPr>
          <p:cNvSpPr txBox="1"/>
          <p:nvPr/>
        </p:nvSpPr>
        <p:spPr>
          <a:xfrm>
            <a:off x="997496" y="3143072"/>
            <a:ext cx="788125" cy="307777"/>
          </a:xfrm>
          <a:prstGeom prst="rect">
            <a:avLst/>
          </a:prstGeom>
          <a:noFill/>
        </p:spPr>
        <p:txBody>
          <a:bodyPr wrap="square" rtlCol="0">
            <a:spAutoFit/>
          </a:bodyPr>
          <a:lstStyle/>
          <a:p>
            <a:r>
              <a:rPr lang="fr-FR" sz="1400" b="1" dirty="0">
                <a:solidFill>
                  <a:schemeClr val="accent2"/>
                </a:solidFill>
              </a:rPr>
              <a:t>3.61%</a:t>
            </a:r>
            <a:endParaRPr lang="en-US" sz="1400" b="1" dirty="0">
              <a:solidFill>
                <a:schemeClr val="accent2"/>
              </a:solidFill>
            </a:endParaRPr>
          </a:p>
        </p:txBody>
      </p:sp>
      <p:sp>
        <p:nvSpPr>
          <p:cNvPr id="22" name="TextBox 21">
            <a:extLst>
              <a:ext uri="{FF2B5EF4-FFF2-40B4-BE49-F238E27FC236}">
                <a16:creationId xmlns:a16="http://schemas.microsoft.com/office/drawing/2014/main" id="{B92DEEA8-1322-4AE9-BED3-3F354EC00A94}"/>
              </a:ext>
            </a:extLst>
          </p:cNvPr>
          <p:cNvSpPr txBox="1"/>
          <p:nvPr/>
        </p:nvSpPr>
        <p:spPr>
          <a:xfrm>
            <a:off x="2461988" y="2848070"/>
            <a:ext cx="788125" cy="307777"/>
          </a:xfrm>
          <a:prstGeom prst="rect">
            <a:avLst/>
          </a:prstGeom>
          <a:noFill/>
        </p:spPr>
        <p:txBody>
          <a:bodyPr wrap="square" rtlCol="0">
            <a:spAutoFit/>
          </a:bodyPr>
          <a:lstStyle/>
          <a:p>
            <a:r>
              <a:rPr lang="fr-FR" sz="1400" b="1" dirty="0">
                <a:solidFill>
                  <a:schemeClr val="accent2"/>
                </a:solidFill>
              </a:rPr>
              <a:t>10.84%</a:t>
            </a:r>
            <a:endParaRPr lang="en-US" sz="1400" b="1" dirty="0">
              <a:solidFill>
                <a:schemeClr val="accent2"/>
              </a:solidFill>
            </a:endParaRPr>
          </a:p>
        </p:txBody>
      </p:sp>
      <p:sp>
        <p:nvSpPr>
          <p:cNvPr id="23" name="TextBox 22">
            <a:extLst>
              <a:ext uri="{FF2B5EF4-FFF2-40B4-BE49-F238E27FC236}">
                <a16:creationId xmlns:a16="http://schemas.microsoft.com/office/drawing/2014/main" id="{B58C3D8E-8DAB-4394-99D9-9755B88E2209}"/>
              </a:ext>
            </a:extLst>
          </p:cNvPr>
          <p:cNvSpPr txBox="1"/>
          <p:nvPr/>
        </p:nvSpPr>
        <p:spPr>
          <a:xfrm>
            <a:off x="2978697" y="2372365"/>
            <a:ext cx="788125" cy="307777"/>
          </a:xfrm>
          <a:prstGeom prst="rect">
            <a:avLst/>
          </a:prstGeom>
          <a:noFill/>
        </p:spPr>
        <p:txBody>
          <a:bodyPr wrap="square" rtlCol="0">
            <a:spAutoFit/>
          </a:bodyPr>
          <a:lstStyle/>
          <a:p>
            <a:r>
              <a:rPr lang="fr-FR" sz="1400" b="1" dirty="0">
                <a:solidFill>
                  <a:schemeClr val="accent2"/>
                </a:solidFill>
              </a:rPr>
              <a:t>6.02%</a:t>
            </a:r>
            <a:endParaRPr lang="en-US" sz="1400" b="1" dirty="0">
              <a:solidFill>
                <a:schemeClr val="accent2"/>
              </a:solidFill>
            </a:endParaRPr>
          </a:p>
        </p:txBody>
      </p:sp>
      <p:graphicFrame>
        <p:nvGraphicFramePr>
          <p:cNvPr id="27" name="Chart 26">
            <a:extLst>
              <a:ext uri="{FF2B5EF4-FFF2-40B4-BE49-F238E27FC236}">
                <a16:creationId xmlns:a16="http://schemas.microsoft.com/office/drawing/2014/main" id="{B6920F11-B2E8-4C14-BAAD-ED7723EF3D8C}"/>
              </a:ext>
            </a:extLst>
          </p:cNvPr>
          <p:cNvGraphicFramePr>
            <a:graphicFrameLocks/>
          </p:cNvGraphicFramePr>
          <p:nvPr>
            <p:extLst>
              <p:ext uri="{D42A27DB-BD31-4B8C-83A1-F6EECF244321}">
                <p14:modId xmlns:p14="http://schemas.microsoft.com/office/powerpoint/2010/main" val="2318891182"/>
              </p:ext>
            </p:extLst>
          </p:nvPr>
        </p:nvGraphicFramePr>
        <p:xfrm>
          <a:off x="5308600" y="1752600"/>
          <a:ext cx="6480629" cy="418918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49B81B7A-E606-4885-BFE6-291FBE6DF42D}"/>
              </a:ext>
            </a:extLst>
          </p:cNvPr>
          <p:cNvSpPr txBox="1"/>
          <p:nvPr/>
        </p:nvSpPr>
        <p:spPr>
          <a:xfrm>
            <a:off x="7010400" y="1485900"/>
            <a:ext cx="3429000" cy="381000"/>
          </a:xfrm>
          <a:prstGeom prst="rect">
            <a:avLst/>
          </a:prstGeom>
          <a:noFill/>
        </p:spPr>
        <p:txBody>
          <a:bodyPr wrap="square" rtlCol="0">
            <a:spAutoFit/>
          </a:bodyPr>
          <a:lstStyle/>
          <a:p>
            <a:pPr algn="ctr"/>
            <a:r>
              <a:rPr lang="fr-FR" b="1" dirty="0">
                <a:solidFill>
                  <a:schemeClr val="accent1"/>
                </a:solidFill>
                <a:latin typeface="Century Gothic" panose="020B0502020202020204" pitchFamily="34" charset="0"/>
              </a:rPr>
              <a:t>Age breakdown for </a:t>
            </a:r>
            <a:r>
              <a:rPr lang="fr-FR" b="1" dirty="0" err="1">
                <a:solidFill>
                  <a:schemeClr val="accent1"/>
                </a:solidFill>
                <a:latin typeface="Century Gothic" panose="020B0502020202020204" pitchFamily="34" charset="0"/>
              </a:rPr>
              <a:t>buyers</a:t>
            </a:r>
            <a:r>
              <a:rPr lang="fr-FR" b="1" dirty="0">
                <a:solidFill>
                  <a:schemeClr val="accent1"/>
                </a:solidFill>
                <a:latin typeface="Century Gothic" panose="020B0502020202020204" pitchFamily="34" charset="0"/>
              </a:rPr>
              <a:t> </a:t>
            </a:r>
            <a:endParaRPr lang="en-US" b="1" dirty="0">
              <a:solidFill>
                <a:schemeClr val="accent1"/>
              </a:solidFill>
              <a:latin typeface="Century Gothic" panose="020B0502020202020204" pitchFamily="34" charset="0"/>
            </a:endParaRPr>
          </a:p>
        </p:txBody>
      </p:sp>
      <p:sp>
        <p:nvSpPr>
          <p:cNvPr id="28" name="TextBox 27">
            <a:extLst>
              <a:ext uri="{FF2B5EF4-FFF2-40B4-BE49-F238E27FC236}">
                <a16:creationId xmlns:a16="http://schemas.microsoft.com/office/drawing/2014/main" id="{21BBE08E-7053-43B2-B89F-88210C19B909}"/>
              </a:ext>
            </a:extLst>
          </p:cNvPr>
          <p:cNvSpPr txBox="1"/>
          <p:nvPr/>
        </p:nvSpPr>
        <p:spPr>
          <a:xfrm>
            <a:off x="1498600" y="1460500"/>
            <a:ext cx="4305300" cy="369332"/>
          </a:xfrm>
          <a:prstGeom prst="rect">
            <a:avLst/>
          </a:prstGeom>
          <a:noFill/>
        </p:spPr>
        <p:txBody>
          <a:bodyPr wrap="square" rtlCol="0">
            <a:spAutoFit/>
          </a:bodyPr>
          <a:lstStyle/>
          <a:p>
            <a:pPr algn="ctr"/>
            <a:r>
              <a:rPr lang="fr-FR" b="1" dirty="0">
                <a:solidFill>
                  <a:schemeClr val="accent1"/>
                </a:solidFill>
                <a:latin typeface="Century Gothic" panose="020B0502020202020204" pitchFamily="34" charset="0"/>
              </a:rPr>
              <a:t>Age breakdown for all </a:t>
            </a:r>
            <a:r>
              <a:rPr lang="fr-FR" b="1" dirty="0" err="1">
                <a:solidFill>
                  <a:schemeClr val="accent1"/>
                </a:solidFill>
                <a:latin typeface="Century Gothic" panose="020B0502020202020204" pitchFamily="34" charset="0"/>
              </a:rPr>
              <a:t>respondents</a:t>
            </a:r>
            <a:r>
              <a:rPr lang="fr-FR" b="1" dirty="0">
                <a:solidFill>
                  <a:schemeClr val="accent1"/>
                </a:solidFill>
                <a:latin typeface="Century Gothic" panose="020B0502020202020204" pitchFamily="34" charset="0"/>
              </a:rPr>
              <a:t> </a:t>
            </a:r>
            <a:endParaRPr lang="en-US" b="1"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336836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1CE1-6A12-467D-92E8-732720ECB3BC}"/>
              </a:ext>
            </a:extLst>
          </p:cNvPr>
          <p:cNvSpPr>
            <a:spLocks noGrp="1"/>
          </p:cNvSpPr>
          <p:nvPr>
            <p:ph type="title"/>
          </p:nvPr>
        </p:nvSpPr>
        <p:spPr>
          <a:xfrm>
            <a:off x="542702" y="321528"/>
            <a:ext cx="11496897" cy="778668"/>
          </a:xfrm>
        </p:spPr>
        <p:txBody>
          <a:bodyPr/>
          <a:lstStyle/>
          <a:p>
            <a:r>
              <a:rPr lang="fr-FR" sz="2400" dirty="0" err="1"/>
              <a:t>Willingness</a:t>
            </a:r>
            <a:r>
              <a:rPr lang="fr-FR" sz="2400" dirty="0"/>
              <a:t> to </a:t>
            </a:r>
            <a:r>
              <a:rPr lang="fr-FR" sz="2400" dirty="0" err="1"/>
              <a:t>pay</a:t>
            </a:r>
            <a:r>
              <a:rPr lang="fr-FR" sz="2400" dirty="0"/>
              <a:t> – </a:t>
            </a:r>
            <a:r>
              <a:rPr lang="fr-FR" sz="2400" dirty="0" err="1"/>
              <a:t>Among</a:t>
            </a:r>
            <a:r>
              <a:rPr lang="fr-FR" sz="2400" dirty="0"/>
              <a:t> 83 effective </a:t>
            </a:r>
            <a:r>
              <a:rPr lang="fr-FR" sz="2400" dirty="0" err="1"/>
              <a:t>responses</a:t>
            </a:r>
            <a:r>
              <a:rPr lang="fr-FR" sz="2400" dirty="0"/>
              <a:t>, 50.6% </a:t>
            </a:r>
            <a:r>
              <a:rPr lang="fr-FR" sz="2400" dirty="0" err="1"/>
              <a:t>prefers</a:t>
            </a:r>
            <a:r>
              <a:rPr lang="fr-FR" sz="2400" dirty="0"/>
              <a:t> </a:t>
            </a:r>
            <a:r>
              <a:rPr lang="fr-FR" sz="2400" dirty="0" err="1"/>
              <a:t>pay</a:t>
            </a:r>
            <a:r>
              <a:rPr lang="fr-FR" sz="2400" dirty="0"/>
              <a:t> </a:t>
            </a:r>
            <a:r>
              <a:rPr lang="fr-FR" sz="2400" dirty="0" err="1"/>
              <a:t>less</a:t>
            </a:r>
            <a:r>
              <a:rPr lang="fr-FR" sz="2400" dirty="0"/>
              <a:t> </a:t>
            </a:r>
            <a:r>
              <a:rPr lang="fr-FR" sz="2400" dirty="0" err="1"/>
              <a:t>than</a:t>
            </a:r>
            <a:r>
              <a:rPr lang="fr-FR" sz="2400" dirty="0"/>
              <a:t> 500 </a:t>
            </a:r>
            <a:r>
              <a:rPr lang="fr-FR" sz="2400" dirty="0" err="1"/>
              <a:t>while</a:t>
            </a:r>
            <a:r>
              <a:rPr lang="fr-FR" sz="2400" dirty="0"/>
              <a:t> 4.8% </a:t>
            </a:r>
            <a:r>
              <a:rPr lang="fr-FR" sz="2400" dirty="0" err="1"/>
              <a:t>prefer</a:t>
            </a:r>
            <a:r>
              <a:rPr lang="fr-FR" sz="2400" dirty="0"/>
              <a:t> </a:t>
            </a:r>
            <a:r>
              <a:rPr lang="fr-FR" sz="2400" dirty="0" err="1"/>
              <a:t>pay</a:t>
            </a:r>
            <a:r>
              <a:rPr lang="fr-FR" sz="2400" dirty="0"/>
              <a:t> more </a:t>
            </a:r>
            <a:r>
              <a:rPr lang="fr-FR" sz="2400" dirty="0" err="1"/>
              <a:t>than</a:t>
            </a:r>
            <a:r>
              <a:rPr lang="fr-FR" sz="2400" dirty="0"/>
              <a:t> 3000 yuan per </a:t>
            </a:r>
            <a:r>
              <a:rPr lang="fr-FR" sz="2400" dirty="0" err="1"/>
              <a:t>month</a:t>
            </a:r>
            <a:r>
              <a:rPr lang="fr-FR" sz="2400" dirty="0"/>
              <a:t>; 65% of the </a:t>
            </a:r>
            <a:r>
              <a:rPr lang="fr-FR" sz="2400" dirty="0" err="1"/>
              <a:t>respondents</a:t>
            </a:r>
            <a:r>
              <a:rPr lang="fr-FR" sz="2400" dirty="0"/>
              <a:t> are reluctant to change or </a:t>
            </a:r>
            <a:r>
              <a:rPr lang="fr-FR" sz="2400" dirty="0" err="1"/>
              <a:t>buy</a:t>
            </a:r>
            <a:r>
              <a:rPr lang="fr-FR" sz="2400" dirty="0"/>
              <a:t> plans for more </a:t>
            </a:r>
            <a:r>
              <a:rPr lang="fr-FR" sz="2400" dirty="0" err="1"/>
              <a:t>imported</a:t>
            </a:r>
            <a:r>
              <a:rPr lang="fr-FR" sz="2400" dirty="0"/>
              <a:t> </a:t>
            </a:r>
            <a:r>
              <a:rPr lang="fr-FR" sz="2400" dirty="0" err="1"/>
              <a:t>drugs</a:t>
            </a:r>
            <a:endParaRPr lang="en-US" sz="2400" dirty="0"/>
          </a:p>
        </p:txBody>
      </p:sp>
      <p:sp>
        <p:nvSpPr>
          <p:cNvPr id="6" name="TextBox 5">
            <a:extLst>
              <a:ext uri="{FF2B5EF4-FFF2-40B4-BE49-F238E27FC236}">
                <a16:creationId xmlns:a16="http://schemas.microsoft.com/office/drawing/2014/main" id="{4D34E5A5-0405-4039-8871-5B7CC6E0FAE3}"/>
              </a:ext>
            </a:extLst>
          </p:cNvPr>
          <p:cNvSpPr txBox="1"/>
          <p:nvPr/>
        </p:nvSpPr>
        <p:spPr>
          <a:xfrm>
            <a:off x="345345" y="6356863"/>
            <a:ext cx="9159381" cy="307777"/>
          </a:xfrm>
          <a:prstGeom prst="rect">
            <a:avLst/>
          </a:prstGeom>
          <a:noFill/>
        </p:spPr>
        <p:txBody>
          <a:bodyPr wrap="square" rtlCol="0">
            <a:spAutoFit/>
          </a:bodyPr>
          <a:lstStyle/>
          <a:p>
            <a:r>
              <a:rPr lang="fr-FR" sz="1400" dirty="0">
                <a:solidFill>
                  <a:schemeClr val="accent1"/>
                </a:solidFill>
                <a:latin typeface="Century Gothic" panose="020B0502020202020204" pitchFamily="34" charset="0"/>
              </a:rPr>
              <a:t>Source : Survey of 83 </a:t>
            </a:r>
            <a:r>
              <a:rPr lang="fr-FR" sz="1400" dirty="0" err="1">
                <a:solidFill>
                  <a:schemeClr val="accent1"/>
                </a:solidFill>
                <a:latin typeface="Century Gothic" panose="020B0502020202020204" pitchFamily="34" charset="0"/>
              </a:rPr>
              <a:t>samples</a:t>
            </a:r>
            <a:r>
              <a:rPr lang="fr-FR" sz="1400" dirty="0">
                <a:solidFill>
                  <a:schemeClr val="accent1"/>
                </a:solidFill>
                <a:latin typeface="Century Gothic" panose="020B0502020202020204" pitchFamily="34" charset="0"/>
              </a:rPr>
              <a:t>  </a:t>
            </a:r>
            <a:endParaRPr lang="en-US" sz="1400" dirty="0">
              <a:solidFill>
                <a:schemeClr val="accent1"/>
              </a:solidFill>
              <a:latin typeface="Century Gothic" panose="020B0502020202020204" pitchFamily="34" charset="0"/>
            </a:endParaRPr>
          </a:p>
        </p:txBody>
      </p:sp>
      <p:sp>
        <p:nvSpPr>
          <p:cNvPr id="8" name="TextBox 7">
            <a:extLst>
              <a:ext uri="{FF2B5EF4-FFF2-40B4-BE49-F238E27FC236}">
                <a16:creationId xmlns:a16="http://schemas.microsoft.com/office/drawing/2014/main" id="{B64A4410-F9C3-4BEC-86AF-81F30AE2AF5B}"/>
              </a:ext>
            </a:extLst>
          </p:cNvPr>
          <p:cNvSpPr txBox="1"/>
          <p:nvPr/>
        </p:nvSpPr>
        <p:spPr>
          <a:xfrm>
            <a:off x="812800" y="1696720"/>
            <a:ext cx="4866640" cy="923330"/>
          </a:xfrm>
          <a:prstGeom prst="rect">
            <a:avLst/>
          </a:prstGeom>
          <a:noFill/>
        </p:spPr>
        <p:txBody>
          <a:bodyPr wrap="square" rtlCol="0">
            <a:spAutoFit/>
          </a:bodyPr>
          <a:lstStyle/>
          <a:p>
            <a:r>
              <a:rPr lang="fr-FR" b="1" dirty="0">
                <a:solidFill>
                  <a:schemeClr val="accent4">
                    <a:lumMod val="75000"/>
                  </a:schemeClr>
                </a:solidFill>
                <a:latin typeface="Century Gothic" panose="020B0502020202020204" pitchFamily="34" charset="0"/>
              </a:rPr>
              <a:t>Q6 : How </a:t>
            </a:r>
            <a:r>
              <a:rPr lang="fr-FR" b="1" dirty="0" err="1">
                <a:solidFill>
                  <a:schemeClr val="accent4">
                    <a:lumMod val="75000"/>
                  </a:schemeClr>
                </a:solidFill>
                <a:latin typeface="Century Gothic" panose="020B0502020202020204" pitchFamily="34" charset="0"/>
              </a:rPr>
              <a:t>much</a:t>
            </a:r>
            <a:r>
              <a:rPr lang="fr-FR" b="1" dirty="0">
                <a:solidFill>
                  <a:schemeClr val="accent4">
                    <a:lumMod val="75000"/>
                  </a:schemeClr>
                </a:solidFill>
                <a:latin typeface="Century Gothic" panose="020B0502020202020204" pitchFamily="34" charset="0"/>
              </a:rPr>
              <a:t> are </a:t>
            </a:r>
            <a:r>
              <a:rPr lang="fr-FR" b="1" dirty="0" err="1">
                <a:solidFill>
                  <a:schemeClr val="accent4">
                    <a:lumMod val="75000"/>
                  </a:schemeClr>
                </a:solidFill>
                <a:latin typeface="Century Gothic" panose="020B0502020202020204" pitchFamily="34" charset="0"/>
              </a:rPr>
              <a:t>you</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willing</a:t>
            </a:r>
            <a:r>
              <a:rPr lang="fr-FR" b="1" dirty="0">
                <a:solidFill>
                  <a:schemeClr val="accent4">
                    <a:lumMod val="75000"/>
                  </a:schemeClr>
                </a:solidFill>
                <a:latin typeface="Century Gothic" panose="020B0502020202020204" pitchFamily="34" charset="0"/>
              </a:rPr>
              <a:t> to </a:t>
            </a:r>
            <a:r>
              <a:rPr lang="fr-FR" b="1" dirty="0" err="1">
                <a:solidFill>
                  <a:schemeClr val="accent4">
                    <a:lumMod val="75000"/>
                  </a:schemeClr>
                </a:solidFill>
                <a:latin typeface="Century Gothic" panose="020B0502020202020204" pitchFamily="34" charset="0"/>
              </a:rPr>
              <a:t>pay</a:t>
            </a:r>
            <a:r>
              <a:rPr lang="fr-FR" b="1" dirty="0">
                <a:solidFill>
                  <a:schemeClr val="accent4">
                    <a:lumMod val="75000"/>
                  </a:schemeClr>
                </a:solidFill>
                <a:latin typeface="Century Gothic" panose="020B0502020202020204" pitchFamily="34" charset="0"/>
              </a:rPr>
              <a:t> per </a:t>
            </a:r>
            <a:r>
              <a:rPr lang="fr-FR" b="1" dirty="0" err="1">
                <a:solidFill>
                  <a:schemeClr val="accent4">
                    <a:lumMod val="75000"/>
                  </a:schemeClr>
                </a:solidFill>
                <a:latin typeface="Century Gothic" panose="020B0502020202020204" pitchFamily="34" charset="0"/>
              </a:rPr>
              <a:t>month</a:t>
            </a:r>
            <a:r>
              <a:rPr lang="fr-FR" b="1" dirty="0">
                <a:solidFill>
                  <a:schemeClr val="accent4">
                    <a:lumMod val="75000"/>
                  </a:schemeClr>
                </a:solidFill>
                <a:latin typeface="Century Gothic" panose="020B0502020202020204" pitchFamily="34" charset="0"/>
              </a:rPr>
              <a:t> for </a:t>
            </a:r>
            <a:r>
              <a:rPr lang="fr-FR" b="1" dirty="0" err="1">
                <a:solidFill>
                  <a:schemeClr val="accent4">
                    <a:lumMod val="75000"/>
                  </a:schemeClr>
                </a:solidFill>
                <a:latin typeface="Century Gothic" panose="020B0502020202020204" pitchFamily="34" charset="0"/>
              </a:rPr>
              <a:t>health</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insurance</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that</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including</a:t>
            </a:r>
            <a:r>
              <a:rPr lang="fr-FR" b="1" dirty="0">
                <a:solidFill>
                  <a:schemeClr val="accent4">
                    <a:lumMod val="75000"/>
                  </a:schemeClr>
                </a:solidFill>
                <a:latin typeface="Century Gothic" panose="020B0502020202020204" pitchFamily="34" charset="0"/>
              </a:rPr>
              <a:t> cancers and rare </a:t>
            </a:r>
            <a:r>
              <a:rPr lang="fr-FR" b="1" dirty="0" err="1">
                <a:solidFill>
                  <a:schemeClr val="accent4">
                    <a:lumMod val="75000"/>
                  </a:schemeClr>
                </a:solidFill>
                <a:latin typeface="Century Gothic" panose="020B0502020202020204" pitchFamily="34" charset="0"/>
              </a:rPr>
              <a:t>diseases</a:t>
            </a:r>
            <a:r>
              <a:rPr lang="fr-FR" b="1" dirty="0">
                <a:solidFill>
                  <a:schemeClr val="accent4">
                    <a:lumMod val="75000"/>
                  </a:schemeClr>
                </a:solidFill>
                <a:latin typeface="Century Gothic" panose="020B0502020202020204" pitchFamily="34" charset="0"/>
              </a:rPr>
              <a:t>? </a:t>
            </a:r>
            <a:endParaRPr lang="en-US" b="1" dirty="0">
              <a:solidFill>
                <a:schemeClr val="accent4">
                  <a:lumMod val="75000"/>
                </a:schemeClr>
              </a:solidFill>
              <a:latin typeface="Century Gothic" panose="020B0502020202020204" pitchFamily="34" charset="0"/>
            </a:endParaRPr>
          </a:p>
        </p:txBody>
      </p:sp>
      <p:sp>
        <p:nvSpPr>
          <p:cNvPr id="9" name="TextBox 8">
            <a:extLst>
              <a:ext uri="{FF2B5EF4-FFF2-40B4-BE49-F238E27FC236}">
                <a16:creationId xmlns:a16="http://schemas.microsoft.com/office/drawing/2014/main" id="{FABB1B33-40DF-49AB-B3DE-754F2329152E}"/>
              </a:ext>
            </a:extLst>
          </p:cNvPr>
          <p:cNvSpPr txBox="1"/>
          <p:nvPr/>
        </p:nvSpPr>
        <p:spPr>
          <a:xfrm>
            <a:off x="6350000" y="1727200"/>
            <a:ext cx="4866640" cy="646331"/>
          </a:xfrm>
          <a:prstGeom prst="rect">
            <a:avLst/>
          </a:prstGeom>
          <a:noFill/>
        </p:spPr>
        <p:txBody>
          <a:bodyPr wrap="square" rtlCol="0">
            <a:spAutoFit/>
          </a:bodyPr>
          <a:lstStyle/>
          <a:p>
            <a:r>
              <a:rPr lang="fr-FR" b="1" dirty="0">
                <a:solidFill>
                  <a:schemeClr val="accent4">
                    <a:lumMod val="75000"/>
                  </a:schemeClr>
                </a:solidFill>
                <a:latin typeface="Century Gothic" panose="020B0502020202020204" pitchFamily="34" charset="0"/>
              </a:rPr>
              <a:t>Q7 :Will </a:t>
            </a:r>
            <a:r>
              <a:rPr lang="fr-FR" b="1" dirty="0" err="1">
                <a:solidFill>
                  <a:schemeClr val="accent4">
                    <a:lumMod val="75000"/>
                  </a:schemeClr>
                </a:solidFill>
                <a:latin typeface="Century Gothic" panose="020B0502020202020204" pitchFamily="34" charset="0"/>
              </a:rPr>
              <a:t>you</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consider</a:t>
            </a:r>
            <a:r>
              <a:rPr lang="fr-FR" b="1" dirty="0">
                <a:solidFill>
                  <a:schemeClr val="accent4">
                    <a:lumMod val="75000"/>
                  </a:schemeClr>
                </a:solidFill>
                <a:latin typeface="Century Gothic" panose="020B0502020202020204" pitchFamily="34" charset="0"/>
              </a:rPr>
              <a:t> change or </a:t>
            </a:r>
            <a:r>
              <a:rPr lang="fr-FR" b="1" dirty="0" err="1">
                <a:solidFill>
                  <a:schemeClr val="accent4">
                    <a:lumMod val="75000"/>
                  </a:schemeClr>
                </a:solidFill>
                <a:latin typeface="Century Gothic" panose="020B0502020202020204" pitchFamily="34" charset="0"/>
              </a:rPr>
              <a:t>purchase</a:t>
            </a:r>
            <a:r>
              <a:rPr lang="fr-FR" b="1" dirty="0">
                <a:solidFill>
                  <a:schemeClr val="accent4">
                    <a:lumMod val="75000"/>
                  </a:schemeClr>
                </a:solidFill>
                <a:latin typeface="Century Gothic" panose="020B0502020202020204" pitchFamily="34" charset="0"/>
              </a:rPr>
              <a:t> a new plan for more </a:t>
            </a:r>
            <a:r>
              <a:rPr lang="fr-FR" b="1" dirty="0" err="1">
                <a:solidFill>
                  <a:schemeClr val="accent4">
                    <a:lumMod val="75000"/>
                  </a:schemeClr>
                </a:solidFill>
                <a:latin typeface="Century Gothic" panose="020B0502020202020204" pitchFamily="34" charset="0"/>
              </a:rPr>
              <a:t>exported</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drugs</a:t>
            </a:r>
            <a:r>
              <a:rPr lang="fr-FR" b="1" dirty="0">
                <a:solidFill>
                  <a:schemeClr val="accent4">
                    <a:lumMod val="75000"/>
                  </a:schemeClr>
                </a:solidFill>
                <a:latin typeface="Century Gothic" panose="020B0502020202020204" pitchFamily="34" charset="0"/>
              </a:rPr>
              <a:t>? </a:t>
            </a:r>
            <a:endParaRPr lang="en-US" b="1" dirty="0">
              <a:solidFill>
                <a:schemeClr val="accent4">
                  <a:lumMod val="75000"/>
                </a:schemeClr>
              </a:solidFill>
              <a:latin typeface="Century Gothic" panose="020B0502020202020204" pitchFamily="34" charset="0"/>
            </a:endParaRPr>
          </a:p>
        </p:txBody>
      </p:sp>
      <p:pic>
        <p:nvPicPr>
          <p:cNvPr id="7" name="Picture 6" descr="A graph with numbers and a black background&#10;&#10;Description automatically generated">
            <a:extLst>
              <a:ext uri="{FF2B5EF4-FFF2-40B4-BE49-F238E27FC236}">
                <a16:creationId xmlns:a16="http://schemas.microsoft.com/office/drawing/2014/main" id="{150C8072-DCAD-43D8-8A81-E6117DC82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99" y="2550160"/>
            <a:ext cx="5410199" cy="3606799"/>
          </a:xfrm>
          <a:prstGeom prst="rect">
            <a:avLst/>
          </a:prstGeom>
        </p:spPr>
      </p:pic>
      <p:pic>
        <p:nvPicPr>
          <p:cNvPr id="11" name="Picture 10" descr="A yellow and blue pie chart&#10;&#10;Description automatically generated">
            <a:extLst>
              <a:ext uri="{FF2B5EF4-FFF2-40B4-BE49-F238E27FC236}">
                <a16:creationId xmlns:a16="http://schemas.microsoft.com/office/drawing/2014/main" id="{20041601-B48F-49B2-8A89-688ADC50C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700" y="2765213"/>
            <a:ext cx="4721860" cy="3147907"/>
          </a:xfrm>
          <a:prstGeom prst="rect">
            <a:avLst/>
          </a:prstGeom>
        </p:spPr>
      </p:pic>
      <p:sp>
        <p:nvSpPr>
          <p:cNvPr id="13" name="TextBox 12">
            <a:extLst>
              <a:ext uri="{FF2B5EF4-FFF2-40B4-BE49-F238E27FC236}">
                <a16:creationId xmlns:a16="http://schemas.microsoft.com/office/drawing/2014/main" id="{7F3CC303-B20F-40FA-B32D-CAFD1EF4880C}"/>
              </a:ext>
            </a:extLst>
          </p:cNvPr>
          <p:cNvSpPr txBox="1"/>
          <p:nvPr/>
        </p:nvSpPr>
        <p:spPr>
          <a:xfrm>
            <a:off x="995680" y="2600960"/>
            <a:ext cx="924560" cy="375920"/>
          </a:xfrm>
          <a:prstGeom prst="rect">
            <a:avLst/>
          </a:prstGeom>
          <a:noFill/>
        </p:spPr>
        <p:txBody>
          <a:bodyPr wrap="square" rtlCol="0">
            <a:spAutoFit/>
          </a:bodyPr>
          <a:lstStyle/>
          <a:p>
            <a:pPr algn="ctr"/>
            <a:r>
              <a:rPr lang="fr-FR" b="1" dirty="0">
                <a:solidFill>
                  <a:schemeClr val="accent2"/>
                </a:solidFill>
                <a:latin typeface="Century Gothic" panose="020B0502020202020204" pitchFamily="34" charset="0"/>
              </a:rPr>
              <a:t>50.6%</a:t>
            </a:r>
            <a:endParaRPr lang="en-US" b="1" dirty="0">
              <a:solidFill>
                <a:schemeClr val="accent2"/>
              </a:solidFill>
              <a:latin typeface="Century Gothic" panose="020B0502020202020204" pitchFamily="34" charset="0"/>
            </a:endParaRPr>
          </a:p>
        </p:txBody>
      </p:sp>
      <p:sp>
        <p:nvSpPr>
          <p:cNvPr id="14" name="TextBox 13">
            <a:extLst>
              <a:ext uri="{FF2B5EF4-FFF2-40B4-BE49-F238E27FC236}">
                <a16:creationId xmlns:a16="http://schemas.microsoft.com/office/drawing/2014/main" id="{E3EB4ECF-E804-4F1F-ABD0-A01A1BFF3613}"/>
              </a:ext>
            </a:extLst>
          </p:cNvPr>
          <p:cNvSpPr txBox="1"/>
          <p:nvPr/>
        </p:nvSpPr>
        <p:spPr>
          <a:xfrm>
            <a:off x="2214880" y="3708400"/>
            <a:ext cx="924560" cy="375920"/>
          </a:xfrm>
          <a:prstGeom prst="rect">
            <a:avLst/>
          </a:prstGeom>
          <a:noFill/>
        </p:spPr>
        <p:txBody>
          <a:bodyPr wrap="square" rtlCol="0">
            <a:spAutoFit/>
          </a:bodyPr>
          <a:lstStyle/>
          <a:p>
            <a:pPr algn="ctr"/>
            <a:r>
              <a:rPr lang="fr-FR" b="1" dirty="0">
                <a:solidFill>
                  <a:schemeClr val="accent2"/>
                </a:solidFill>
                <a:latin typeface="Century Gothic" panose="020B0502020202020204" pitchFamily="34" charset="0"/>
              </a:rPr>
              <a:t>27.7%</a:t>
            </a:r>
            <a:endParaRPr lang="en-US" b="1" dirty="0">
              <a:solidFill>
                <a:schemeClr val="accent2"/>
              </a:solidFill>
              <a:latin typeface="Century Gothic" panose="020B0502020202020204" pitchFamily="34" charset="0"/>
            </a:endParaRPr>
          </a:p>
        </p:txBody>
      </p:sp>
      <p:sp>
        <p:nvSpPr>
          <p:cNvPr id="16" name="TextBox 15">
            <a:extLst>
              <a:ext uri="{FF2B5EF4-FFF2-40B4-BE49-F238E27FC236}">
                <a16:creationId xmlns:a16="http://schemas.microsoft.com/office/drawing/2014/main" id="{3267284F-6049-4628-AD5C-D29F7E7C29E9}"/>
              </a:ext>
            </a:extLst>
          </p:cNvPr>
          <p:cNvSpPr txBox="1"/>
          <p:nvPr/>
        </p:nvSpPr>
        <p:spPr>
          <a:xfrm>
            <a:off x="3474720" y="4328160"/>
            <a:ext cx="924560" cy="375920"/>
          </a:xfrm>
          <a:prstGeom prst="rect">
            <a:avLst/>
          </a:prstGeom>
          <a:noFill/>
        </p:spPr>
        <p:txBody>
          <a:bodyPr wrap="square" rtlCol="0">
            <a:spAutoFit/>
          </a:bodyPr>
          <a:lstStyle/>
          <a:p>
            <a:pPr algn="ctr"/>
            <a:r>
              <a:rPr lang="fr-FR" b="1" dirty="0">
                <a:solidFill>
                  <a:schemeClr val="accent2"/>
                </a:solidFill>
                <a:latin typeface="Century Gothic" panose="020B0502020202020204" pitchFamily="34" charset="0"/>
              </a:rPr>
              <a:t>16.9%</a:t>
            </a:r>
            <a:endParaRPr lang="en-US" b="1" dirty="0">
              <a:solidFill>
                <a:schemeClr val="accent2"/>
              </a:solidFill>
              <a:latin typeface="Century Gothic" panose="020B0502020202020204" pitchFamily="34" charset="0"/>
            </a:endParaRPr>
          </a:p>
        </p:txBody>
      </p:sp>
      <p:sp>
        <p:nvSpPr>
          <p:cNvPr id="17" name="TextBox 16">
            <a:extLst>
              <a:ext uri="{FF2B5EF4-FFF2-40B4-BE49-F238E27FC236}">
                <a16:creationId xmlns:a16="http://schemas.microsoft.com/office/drawing/2014/main" id="{64827094-EA5D-41CB-BA94-0D414A3E1D60}"/>
              </a:ext>
            </a:extLst>
          </p:cNvPr>
          <p:cNvSpPr txBox="1"/>
          <p:nvPr/>
        </p:nvSpPr>
        <p:spPr>
          <a:xfrm>
            <a:off x="4734560" y="4927600"/>
            <a:ext cx="924560" cy="375920"/>
          </a:xfrm>
          <a:prstGeom prst="rect">
            <a:avLst/>
          </a:prstGeom>
          <a:noFill/>
        </p:spPr>
        <p:txBody>
          <a:bodyPr wrap="square" rtlCol="0">
            <a:spAutoFit/>
          </a:bodyPr>
          <a:lstStyle/>
          <a:p>
            <a:pPr algn="ctr"/>
            <a:r>
              <a:rPr lang="fr-FR" b="1" dirty="0">
                <a:solidFill>
                  <a:schemeClr val="accent2"/>
                </a:solidFill>
                <a:latin typeface="Century Gothic" panose="020B0502020202020204" pitchFamily="34" charset="0"/>
              </a:rPr>
              <a:t>4.8%</a:t>
            </a:r>
            <a:endParaRPr lang="en-US" b="1"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1161299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1CE1-6A12-467D-92E8-732720ECB3BC}"/>
              </a:ext>
            </a:extLst>
          </p:cNvPr>
          <p:cNvSpPr>
            <a:spLocks noGrp="1"/>
          </p:cNvSpPr>
          <p:nvPr>
            <p:ph type="title"/>
          </p:nvPr>
        </p:nvSpPr>
        <p:spPr>
          <a:xfrm>
            <a:off x="542702" y="321528"/>
            <a:ext cx="11496897" cy="778668"/>
          </a:xfrm>
        </p:spPr>
        <p:txBody>
          <a:bodyPr/>
          <a:lstStyle/>
          <a:p>
            <a:r>
              <a:rPr lang="fr-FR" sz="2400" dirty="0" err="1"/>
              <a:t>Willingness</a:t>
            </a:r>
            <a:r>
              <a:rPr lang="fr-FR" sz="2400" dirty="0"/>
              <a:t> to </a:t>
            </a:r>
            <a:r>
              <a:rPr lang="fr-FR" sz="2400" dirty="0" err="1"/>
              <a:t>pay</a:t>
            </a:r>
            <a:r>
              <a:rPr lang="fr-FR" sz="2400" dirty="0"/>
              <a:t> – </a:t>
            </a:r>
            <a:r>
              <a:rPr lang="fr-FR" sz="2400" dirty="0" err="1"/>
              <a:t>Among</a:t>
            </a:r>
            <a:r>
              <a:rPr lang="fr-FR" sz="2400" dirty="0"/>
              <a:t> 7 </a:t>
            </a:r>
            <a:r>
              <a:rPr lang="fr-FR" sz="2400" dirty="0" err="1"/>
              <a:t>attributes</a:t>
            </a:r>
            <a:r>
              <a:rPr lang="fr-FR" sz="2400" dirty="0"/>
              <a:t>, simple claim process </a:t>
            </a:r>
            <a:r>
              <a:rPr lang="fr-FR" sz="2400" dirty="0" err="1"/>
              <a:t>stays</a:t>
            </a:r>
            <a:r>
              <a:rPr lang="fr-FR" sz="2400" dirty="0"/>
              <a:t> the </a:t>
            </a:r>
            <a:r>
              <a:rPr lang="fr-FR" sz="2400" dirty="0" err="1"/>
              <a:t>most</a:t>
            </a:r>
            <a:r>
              <a:rPr lang="fr-FR" sz="2400" dirty="0"/>
              <a:t> important </a:t>
            </a:r>
            <a:r>
              <a:rPr lang="fr-FR" sz="2400" dirty="0" err="1"/>
              <a:t>reason</a:t>
            </a:r>
            <a:r>
              <a:rPr lang="fr-FR" sz="2400" dirty="0"/>
              <a:t>, </a:t>
            </a:r>
            <a:r>
              <a:rPr lang="fr-FR" sz="2400" dirty="0" err="1"/>
              <a:t>followed</a:t>
            </a:r>
            <a:r>
              <a:rPr lang="fr-FR" sz="2400" dirty="0"/>
              <a:t> by </a:t>
            </a:r>
            <a:r>
              <a:rPr lang="fr-FR" sz="2400" dirty="0" err="1"/>
              <a:t>coverage</a:t>
            </a:r>
            <a:r>
              <a:rPr lang="fr-FR" sz="2400" dirty="0"/>
              <a:t> of the </a:t>
            </a:r>
            <a:r>
              <a:rPr lang="fr-FR" sz="2400" dirty="0" err="1"/>
              <a:t>diseases</a:t>
            </a:r>
            <a:endParaRPr lang="en-US" sz="2400" dirty="0"/>
          </a:p>
        </p:txBody>
      </p:sp>
      <p:sp>
        <p:nvSpPr>
          <p:cNvPr id="6" name="TextBox 5">
            <a:extLst>
              <a:ext uri="{FF2B5EF4-FFF2-40B4-BE49-F238E27FC236}">
                <a16:creationId xmlns:a16="http://schemas.microsoft.com/office/drawing/2014/main" id="{4D34E5A5-0405-4039-8871-5B7CC6E0FAE3}"/>
              </a:ext>
            </a:extLst>
          </p:cNvPr>
          <p:cNvSpPr txBox="1"/>
          <p:nvPr/>
        </p:nvSpPr>
        <p:spPr>
          <a:xfrm>
            <a:off x="345345" y="6356863"/>
            <a:ext cx="9159381" cy="307777"/>
          </a:xfrm>
          <a:prstGeom prst="rect">
            <a:avLst/>
          </a:prstGeom>
          <a:noFill/>
        </p:spPr>
        <p:txBody>
          <a:bodyPr wrap="square" rtlCol="0">
            <a:spAutoFit/>
          </a:bodyPr>
          <a:lstStyle/>
          <a:p>
            <a:r>
              <a:rPr lang="fr-FR" sz="1400" dirty="0">
                <a:solidFill>
                  <a:schemeClr val="accent1"/>
                </a:solidFill>
                <a:latin typeface="Century Gothic" panose="020B0502020202020204" pitchFamily="34" charset="0"/>
              </a:rPr>
              <a:t>Source : Survey of 83 </a:t>
            </a:r>
            <a:r>
              <a:rPr lang="fr-FR" sz="1400" dirty="0" err="1">
                <a:solidFill>
                  <a:schemeClr val="accent1"/>
                </a:solidFill>
                <a:latin typeface="Century Gothic" panose="020B0502020202020204" pitchFamily="34" charset="0"/>
              </a:rPr>
              <a:t>samples</a:t>
            </a:r>
            <a:endParaRPr lang="fr-FR" sz="1400" dirty="0">
              <a:solidFill>
                <a:schemeClr val="accent1"/>
              </a:solidFill>
              <a:latin typeface="Century Gothic" panose="020B0502020202020204" pitchFamily="34" charset="0"/>
            </a:endParaRPr>
          </a:p>
        </p:txBody>
      </p:sp>
      <p:sp>
        <p:nvSpPr>
          <p:cNvPr id="8" name="TextBox 7">
            <a:extLst>
              <a:ext uri="{FF2B5EF4-FFF2-40B4-BE49-F238E27FC236}">
                <a16:creationId xmlns:a16="http://schemas.microsoft.com/office/drawing/2014/main" id="{B64A4410-F9C3-4BEC-86AF-81F30AE2AF5B}"/>
              </a:ext>
            </a:extLst>
          </p:cNvPr>
          <p:cNvSpPr txBox="1"/>
          <p:nvPr/>
        </p:nvSpPr>
        <p:spPr>
          <a:xfrm>
            <a:off x="812800" y="1696720"/>
            <a:ext cx="10322560" cy="369332"/>
          </a:xfrm>
          <a:prstGeom prst="rect">
            <a:avLst/>
          </a:prstGeom>
          <a:noFill/>
        </p:spPr>
        <p:txBody>
          <a:bodyPr wrap="square" rtlCol="0">
            <a:spAutoFit/>
          </a:bodyPr>
          <a:lstStyle/>
          <a:p>
            <a:r>
              <a:rPr lang="fr-FR" b="1" dirty="0">
                <a:solidFill>
                  <a:schemeClr val="accent4">
                    <a:lumMod val="75000"/>
                  </a:schemeClr>
                </a:solidFill>
                <a:latin typeface="Century Gothic" panose="020B0502020202020204" pitchFamily="34" charset="0"/>
              </a:rPr>
              <a:t>Q8 : </a:t>
            </a:r>
            <a:r>
              <a:rPr lang="fr-FR" b="1" dirty="0" err="1">
                <a:solidFill>
                  <a:schemeClr val="accent4">
                    <a:lumMod val="75000"/>
                  </a:schemeClr>
                </a:solidFill>
                <a:latin typeface="Century Gothic" panose="020B0502020202020204" pitchFamily="34" charset="0"/>
              </a:rPr>
              <a:t>Please</a:t>
            </a:r>
            <a:r>
              <a:rPr lang="fr-FR" b="1" dirty="0">
                <a:solidFill>
                  <a:schemeClr val="accent4">
                    <a:lumMod val="75000"/>
                  </a:schemeClr>
                </a:solidFill>
                <a:latin typeface="Century Gothic" panose="020B0502020202020204" pitchFamily="34" charset="0"/>
              </a:rPr>
              <a:t> rate on the </a:t>
            </a:r>
            <a:r>
              <a:rPr lang="fr-FR" b="1" dirty="0" err="1">
                <a:solidFill>
                  <a:schemeClr val="accent4">
                    <a:lumMod val="75000"/>
                  </a:schemeClr>
                </a:solidFill>
                <a:latin typeface="Century Gothic" panose="020B0502020202020204" pitchFamily="34" charset="0"/>
              </a:rPr>
              <a:t>scale</a:t>
            </a:r>
            <a:r>
              <a:rPr lang="fr-FR" b="1" dirty="0">
                <a:solidFill>
                  <a:schemeClr val="accent4">
                    <a:lumMod val="75000"/>
                  </a:schemeClr>
                </a:solidFill>
                <a:latin typeface="Century Gothic" panose="020B0502020202020204" pitchFamily="34" charset="0"/>
              </a:rPr>
              <a:t> of importance on </a:t>
            </a:r>
            <a:r>
              <a:rPr lang="fr-FR" b="1" dirty="0" err="1">
                <a:solidFill>
                  <a:schemeClr val="accent4">
                    <a:lumMod val="75000"/>
                  </a:schemeClr>
                </a:solidFill>
                <a:latin typeface="Century Gothic" panose="020B0502020202020204" pitchFamily="34" charset="0"/>
              </a:rPr>
              <a:t>each</a:t>
            </a:r>
            <a:r>
              <a:rPr lang="fr-FR" b="1" dirty="0">
                <a:solidFill>
                  <a:schemeClr val="accent4">
                    <a:lumMod val="75000"/>
                  </a:schemeClr>
                </a:solidFill>
                <a:latin typeface="Century Gothic" panose="020B0502020202020204" pitchFamily="34" charset="0"/>
              </a:rPr>
              <a:t> of the </a:t>
            </a:r>
            <a:r>
              <a:rPr lang="fr-FR" b="1" dirty="0" err="1">
                <a:solidFill>
                  <a:schemeClr val="accent4">
                    <a:lumMod val="75000"/>
                  </a:schemeClr>
                </a:solidFill>
                <a:latin typeface="Century Gothic" panose="020B0502020202020204" pitchFamily="34" charset="0"/>
              </a:rPr>
              <a:t>attributes</a:t>
            </a:r>
            <a:r>
              <a:rPr lang="fr-FR" b="1" dirty="0">
                <a:solidFill>
                  <a:schemeClr val="accent4">
                    <a:lumMod val="75000"/>
                  </a:schemeClr>
                </a:solidFill>
                <a:latin typeface="Century Gothic" panose="020B0502020202020204" pitchFamily="34" charset="0"/>
              </a:rPr>
              <a:t> for </a:t>
            </a:r>
            <a:r>
              <a:rPr lang="fr-FR" b="1" dirty="0" err="1">
                <a:solidFill>
                  <a:schemeClr val="accent4">
                    <a:lumMod val="75000"/>
                  </a:schemeClr>
                </a:solidFill>
                <a:latin typeface="Century Gothic" panose="020B0502020202020204" pitchFamily="34" charset="0"/>
              </a:rPr>
              <a:t>you</a:t>
            </a:r>
            <a:r>
              <a:rPr lang="fr-FR" b="1" dirty="0">
                <a:solidFill>
                  <a:schemeClr val="accent4">
                    <a:lumMod val="75000"/>
                  </a:schemeClr>
                </a:solidFill>
                <a:latin typeface="Century Gothic" panose="020B0502020202020204" pitchFamily="34" charset="0"/>
              </a:rPr>
              <a:t> to </a:t>
            </a:r>
            <a:r>
              <a:rPr lang="fr-FR" b="1" dirty="0" err="1">
                <a:solidFill>
                  <a:schemeClr val="accent4">
                    <a:lumMod val="75000"/>
                  </a:schemeClr>
                </a:solidFill>
                <a:latin typeface="Century Gothic" panose="020B0502020202020204" pitchFamily="34" charset="0"/>
              </a:rPr>
              <a:t>purchase</a:t>
            </a:r>
            <a:endParaRPr lang="en-US" b="1" dirty="0">
              <a:solidFill>
                <a:schemeClr val="accent4">
                  <a:lumMod val="75000"/>
                </a:schemeClr>
              </a:solidFill>
              <a:latin typeface="Century Gothic" panose="020B0502020202020204" pitchFamily="34" charset="0"/>
            </a:endParaRPr>
          </a:p>
        </p:txBody>
      </p:sp>
      <p:pic>
        <p:nvPicPr>
          <p:cNvPr id="21" name="Picture 20">
            <a:extLst>
              <a:ext uri="{FF2B5EF4-FFF2-40B4-BE49-F238E27FC236}">
                <a16:creationId xmlns:a16="http://schemas.microsoft.com/office/drawing/2014/main" id="{7526E912-E732-4EF3-B22D-DA00BBB49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320" y="2336800"/>
            <a:ext cx="9337040" cy="2773680"/>
          </a:xfrm>
          <a:prstGeom prst="rect">
            <a:avLst/>
          </a:prstGeom>
        </p:spPr>
      </p:pic>
      <p:sp>
        <p:nvSpPr>
          <p:cNvPr id="22" name="TextBox 21">
            <a:extLst>
              <a:ext uri="{FF2B5EF4-FFF2-40B4-BE49-F238E27FC236}">
                <a16:creationId xmlns:a16="http://schemas.microsoft.com/office/drawing/2014/main" id="{E28635F7-D871-4E3F-B158-BDFD7DF15588}"/>
              </a:ext>
            </a:extLst>
          </p:cNvPr>
          <p:cNvSpPr txBox="1"/>
          <p:nvPr/>
        </p:nvSpPr>
        <p:spPr>
          <a:xfrm>
            <a:off x="193040" y="2509520"/>
            <a:ext cx="2225040" cy="246221"/>
          </a:xfrm>
          <a:prstGeom prst="rect">
            <a:avLst/>
          </a:prstGeom>
          <a:noFill/>
        </p:spPr>
        <p:txBody>
          <a:bodyPr wrap="square" rtlCol="0">
            <a:spAutoFit/>
          </a:bodyPr>
          <a:lstStyle/>
          <a:p>
            <a:r>
              <a:rPr lang="fr-FR" sz="1000" b="1" dirty="0" err="1">
                <a:solidFill>
                  <a:schemeClr val="accent1"/>
                </a:solidFill>
                <a:latin typeface="Century Gothic" panose="020B0502020202020204" pitchFamily="34" charset="0"/>
              </a:rPr>
              <a:t>Coverage</a:t>
            </a:r>
            <a:r>
              <a:rPr lang="fr-FR" sz="1000" b="1" dirty="0">
                <a:solidFill>
                  <a:schemeClr val="accent1"/>
                </a:solidFill>
                <a:latin typeface="Century Gothic" panose="020B0502020202020204" pitchFamily="34" charset="0"/>
              </a:rPr>
              <a:t> of the </a:t>
            </a:r>
            <a:r>
              <a:rPr lang="fr-FR" sz="1000" b="1" dirty="0" err="1">
                <a:solidFill>
                  <a:schemeClr val="accent1"/>
                </a:solidFill>
                <a:latin typeface="Century Gothic" panose="020B0502020202020204" pitchFamily="34" charset="0"/>
              </a:rPr>
              <a:t>diseases</a:t>
            </a:r>
            <a:endParaRPr lang="en-US" sz="1000" b="1" dirty="0">
              <a:solidFill>
                <a:schemeClr val="accent1"/>
              </a:solidFill>
              <a:latin typeface="Century Gothic" panose="020B0502020202020204" pitchFamily="34" charset="0"/>
            </a:endParaRPr>
          </a:p>
        </p:txBody>
      </p:sp>
      <p:sp>
        <p:nvSpPr>
          <p:cNvPr id="23" name="TextBox 22">
            <a:extLst>
              <a:ext uri="{FF2B5EF4-FFF2-40B4-BE49-F238E27FC236}">
                <a16:creationId xmlns:a16="http://schemas.microsoft.com/office/drawing/2014/main" id="{420EC269-CE6C-47F6-9B29-987423CB8472}"/>
              </a:ext>
            </a:extLst>
          </p:cNvPr>
          <p:cNvSpPr txBox="1"/>
          <p:nvPr/>
        </p:nvSpPr>
        <p:spPr>
          <a:xfrm>
            <a:off x="193040" y="2865120"/>
            <a:ext cx="2225040" cy="246221"/>
          </a:xfrm>
          <a:prstGeom prst="rect">
            <a:avLst/>
          </a:prstGeom>
          <a:noFill/>
        </p:spPr>
        <p:txBody>
          <a:bodyPr wrap="square" rtlCol="0">
            <a:spAutoFit/>
          </a:bodyPr>
          <a:lstStyle/>
          <a:p>
            <a:r>
              <a:rPr lang="fr-FR" sz="1000" b="1" dirty="0" err="1">
                <a:solidFill>
                  <a:schemeClr val="accent1"/>
                </a:solidFill>
                <a:latin typeface="Century Gothic" panose="020B0502020202020204" pitchFamily="34" charset="0"/>
              </a:rPr>
              <a:t>Coverage</a:t>
            </a:r>
            <a:r>
              <a:rPr lang="fr-FR" sz="1000" b="1" dirty="0">
                <a:solidFill>
                  <a:schemeClr val="accent1"/>
                </a:solidFill>
                <a:latin typeface="Century Gothic" panose="020B0502020202020204" pitchFamily="34" charset="0"/>
              </a:rPr>
              <a:t> of </a:t>
            </a:r>
            <a:r>
              <a:rPr lang="fr-FR" sz="1000" b="1" dirty="0" err="1">
                <a:solidFill>
                  <a:schemeClr val="accent1"/>
                </a:solidFill>
                <a:latin typeface="Century Gothic" panose="020B0502020202020204" pitchFamily="34" charset="0"/>
              </a:rPr>
              <a:t>imported</a:t>
            </a:r>
            <a:r>
              <a:rPr lang="fr-FR" sz="1000" b="1" dirty="0">
                <a:solidFill>
                  <a:schemeClr val="accent1"/>
                </a:solidFill>
                <a:latin typeface="Century Gothic" panose="020B0502020202020204" pitchFamily="34" charset="0"/>
              </a:rPr>
              <a:t> </a:t>
            </a:r>
            <a:r>
              <a:rPr lang="fr-FR" sz="1000" b="1" dirty="0" err="1">
                <a:solidFill>
                  <a:schemeClr val="accent1"/>
                </a:solidFill>
                <a:latin typeface="Century Gothic" panose="020B0502020202020204" pitchFamily="34" charset="0"/>
              </a:rPr>
              <a:t>drugs</a:t>
            </a:r>
            <a:endParaRPr lang="en-US" sz="1000" b="1" dirty="0">
              <a:solidFill>
                <a:schemeClr val="accent1"/>
              </a:solidFill>
              <a:latin typeface="Century Gothic" panose="020B0502020202020204" pitchFamily="34" charset="0"/>
            </a:endParaRPr>
          </a:p>
        </p:txBody>
      </p:sp>
      <p:sp>
        <p:nvSpPr>
          <p:cNvPr id="24" name="TextBox 23">
            <a:extLst>
              <a:ext uri="{FF2B5EF4-FFF2-40B4-BE49-F238E27FC236}">
                <a16:creationId xmlns:a16="http://schemas.microsoft.com/office/drawing/2014/main" id="{2AA7965E-E3E5-46DE-840F-A365085DF919}"/>
              </a:ext>
            </a:extLst>
          </p:cNvPr>
          <p:cNvSpPr txBox="1"/>
          <p:nvPr/>
        </p:nvSpPr>
        <p:spPr>
          <a:xfrm>
            <a:off x="182880" y="3241040"/>
            <a:ext cx="2225040" cy="246221"/>
          </a:xfrm>
          <a:prstGeom prst="rect">
            <a:avLst/>
          </a:prstGeom>
          <a:noFill/>
        </p:spPr>
        <p:txBody>
          <a:bodyPr wrap="square" rtlCol="0">
            <a:spAutoFit/>
          </a:bodyPr>
          <a:lstStyle/>
          <a:p>
            <a:r>
              <a:rPr lang="fr-FR" sz="1000" b="1" dirty="0" err="1">
                <a:solidFill>
                  <a:schemeClr val="accent1"/>
                </a:solidFill>
                <a:latin typeface="Century Gothic" panose="020B0502020202020204" pitchFamily="34" charset="0"/>
              </a:rPr>
              <a:t>Affordable</a:t>
            </a:r>
            <a:r>
              <a:rPr lang="fr-FR" sz="1000" b="1" dirty="0">
                <a:solidFill>
                  <a:schemeClr val="accent1"/>
                </a:solidFill>
                <a:latin typeface="Century Gothic" panose="020B0502020202020204" pitchFamily="34" charset="0"/>
              </a:rPr>
              <a:t> </a:t>
            </a:r>
            <a:r>
              <a:rPr lang="fr-FR" sz="1000" b="1" dirty="0" err="1">
                <a:solidFill>
                  <a:schemeClr val="accent1"/>
                </a:solidFill>
                <a:latin typeface="Century Gothic" panose="020B0502020202020204" pitchFamily="34" charset="0"/>
              </a:rPr>
              <a:t>payment</a:t>
            </a:r>
            <a:endParaRPr lang="en-US" sz="1000" b="1" dirty="0">
              <a:solidFill>
                <a:schemeClr val="accent1"/>
              </a:solidFill>
              <a:latin typeface="Century Gothic" panose="020B0502020202020204" pitchFamily="34" charset="0"/>
            </a:endParaRPr>
          </a:p>
        </p:txBody>
      </p:sp>
      <p:sp>
        <p:nvSpPr>
          <p:cNvPr id="25" name="TextBox 24">
            <a:extLst>
              <a:ext uri="{FF2B5EF4-FFF2-40B4-BE49-F238E27FC236}">
                <a16:creationId xmlns:a16="http://schemas.microsoft.com/office/drawing/2014/main" id="{57EAB4E7-D4BD-4866-B8B6-EE15C55BE757}"/>
              </a:ext>
            </a:extLst>
          </p:cNvPr>
          <p:cNvSpPr txBox="1"/>
          <p:nvPr/>
        </p:nvSpPr>
        <p:spPr>
          <a:xfrm>
            <a:off x="182880" y="3586480"/>
            <a:ext cx="2225040" cy="246221"/>
          </a:xfrm>
          <a:prstGeom prst="rect">
            <a:avLst/>
          </a:prstGeom>
          <a:noFill/>
        </p:spPr>
        <p:txBody>
          <a:bodyPr wrap="square" rtlCol="0">
            <a:spAutoFit/>
          </a:bodyPr>
          <a:lstStyle/>
          <a:p>
            <a:r>
              <a:rPr lang="fr-FR" sz="1000" b="1" dirty="0">
                <a:solidFill>
                  <a:schemeClr val="accent1"/>
                </a:solidFill>
                <a:latin typeface="Century Gothic" panose="020B0502020202020204" pitchFamily="34" charset="0"/>
              </a:rPr>
              <a:t>Simple claim process</a:t>
            </a:r>
            <a:endParaRPr lang="en-US" sz="1000" b="1" dirty="0">
              <a:solidFill>
                <a:schemeClr val="accent1"/>
              </a:solidFill>
              <a:latin typeface="Century Gothic" panose="020B0502020202020204" pitchFamily="34" charset="0"/>
            </a:endParaRPr>
          </a:p>
        </p:txBody>
      </p:sp>
      <p:sp>
        <p:nvSpPr>
          <p:cNvPr id="26" name="TextBox 25">
            <a:extLst>
              <a:ext uri="{FF2B5EF4-FFF2-40B4-BE49-F238E27FC236}">
                <a16:creationId xmlns:a16="http://schemas.microsoft.com/office/drawing/2014/main" id="{0CEB14F2-1BA0-4954-A1B4-62EAAD5113C0}"/>
              </a:ext>
            </a:extLst>
          </p:cNvPr>
          <p:cNvSpPr txBox="1"/>
          <p:nvPr/>
        </p:nvSpPr>
        <p:spPr>
          <a:xfrm>
            <a:off x="193040" y="3911600"/>
            <a:ext cx="2225040" cy="246221"/>
          </a:xfrm>
          <a:prstGeom prst="rect">
            <a:avLst/>
          </a:prstGeom>
          <a:noFill/>
        </p:spPr>
        <p:txBody>
          <a:bodyPr wrap="square" rtlCol="0">
            <a:spAutoFit/>
          </a:bodyPr>
          <a:lstStyle/>
          <a:p>
            <a:r>
              <a:rPr lang="fr-FR" sz="1000" b="1" dirty="0">
                <a:solidFill>
                  <a:schemeClr val="accent1"/>
                </a:solidFill>
                <a:latin typeface="Century Gothic" panose="020B0502020202020204" pitchFamily="34" charset="0"/>
              </a:rPr>
              <a:t>Trust brands</a:t>
            </a:r>
            <a:endParaRPr lang="en-US" sz="1000" b="1" dirty="0">
              <a:solidFill>
                <a:schemeClr val="accent1"/>
              </a:solidFill>
              <a:latin typeface="Century Gothic" panose="020B0502020202020204" pitchFamily="34" charset="0"/>
            </a:endParaRPr>
          </a:p>
        </p:txBody>
      </p:sp>
      <p:sp>
        <p:nvSpPr>
          <p:cNvPr id="27" name="TextBox 26">
            <a:extLst>
              <a:ext uri="{FF2B5EF4-FFF2-40B4-BE49-F238E27FC236}">
                <a16:creationId xmlns:a16="http://schemas.microsoft.com/office/drawing/2014/main" id="{E082C62A-054E-49AC-AA35-D7E7B4FD2369}"/>
              </a:ext>
            </a:extLst>
          </p:cNvPr>
          <p:cNvSpPr txBox="1"/>
          <p:nvPr/>
        </p:nvSpPr>
        <p:spPr>
          <a:xfrm>
            <a:off x="182880" y="4257040"/>
            <a:ext cx="2225040" cy="246221"/>
          </a:xfrm>
          <a:prstGeom prst="rect">
            <a:avLst/>
          </a:prstGeom>
          <a:noFill/>
        </p:spPr>
        <p:txBody>
          <a:bodyPr wrap="square" rtlCol="0">
            <a:spAutoFit/>
          </a:bodyPr>
          <a:lstStyle/>
          <a:p>
            <a:r>
              <a:rPr lang="fr-FR" sz="1000" b="1" dirty="0">
                <a:solidFill>
                  <a:schemeClr val="accent1"/>
                </a:solidFill>
                <a:latin typeface="Century Gothic" panose="020B0502020202020204" pitchFamily="34" charset="0"/>
              </a:rPr>
              <a:t>Recommandations </a:t>
            </a:r>
            <a:endParaRPr lang="en-US" sz="1000" b="1" dirty="0">
              <a:solidFill>
                <a:schemeClr val="accent1"/>
              </a:solidFill>
              <a:latin typeface="Century Gothic" panose="020B0502020202020204" pitchFamily="34" charset="0"/>
            </a:endParaRPr>
          </a:p>
        </p:txBody>
      </p:sp>
      <p:sp>
        <p:nvSpPr>
          <p:cNvPr id="28" name="TextBox 27">
            <a:extLst>
              <a:ext uri="{FF2B5EF4-FFF2-40B4-BE49-F238E27FC236}">
                <a16:creationId xmlns:a16="http://schemas.microsoft.com/office/drawing/2014/main" id="{D85D1F6A-28AD-4192-9046-0DD3D3FA4ED7}"/>
              </a:ext>
            </a:extLst>
          </p:cNvPr>
          <p:cNvSpPr txBox="1"/>
          <p:nvPr/>
        </p:nvSpPr>
        <p:spPr>
          <a:xfrm>
            <a:off x="193040" y="4602480"/>
            <a:ext cx="2225040" cy="246221"/>
          </a:xfrm>
          <a:prstGeom prst="rect">
            <a:avLst/>
          </a:prstGeom>
          <a:noFill/>
        </p:spPr>
        <p:txBody>
          <a:bodyPr wrap="square" rtlCol="0">
            <a:spAutoFit/>
          </a:bodyPr>
          <a:lstStyle/>
          <a:p>
            <a:r>
              <a:rPr lang="fr-FR" sz="1000" b="1" dirty="0">
                <a:solidFill>
                  <a:schemeClr val="accent1"/>
                </a:solidFill>
                <a:latin typeface="Century Gothic" panose="020B0502020202020204" pitchFamily="34" charset="0"/>
              </a:rPr>
              <a:t>Type of </a:t>
            </a:r>
            <a:r>
              <a:rPr lang="fr-FR" sz="1000" b="1" dirty="0" err="1">
                <a:solidFill>
                  <a:schemeClr val="accent1"/>
                </a:solidFill>
                <a:latin typeface="Century Gothic" panose="020B0502020202020204" pitchFamily="34" charset="0"/>
              </a:rPr>
              <a:t>Insurance</a:t>
            </a:r>
            <a:endParaRPr lang="en-US" sz="1000" b="1" dirty="0">
              <a:solidFill>
                <a:schemeClr val="accent1"/>
              </a:solidFill>
              <a:latin typeface="Century Gothic" panose="020B0502020202020204" pitchFamily="34" charset="0"/>
            </a:endParaRPr>
          </a:p>
        </p:txBody>
      </p:sp>
      <p:sp>
        <p:nvSpPr>
          <p:cNvPr id="30" name="TextBox 29">
            <a:extLst>
              <a:ext uri="{FF2B5EF4-FFF2-40B4-BE49-F238E27FC236}">
                <a16:creationId xmlns:a16="http://schemas.microsoft.com/office/drawing/2014/main" id="{0239BB0F-C344-4C84-A282-C3EC3A3A8576}"/>
              </a:ext>
            </a:extLst>
          </p:cNvPr>
          <p:cNvSpPr txBox="1"/>
          <p:nvPr/>
        </p:nvSpPr>
        <p:spPr>
          <a:xfrm>
            <a:off x="142240" y="5661075"/>
            <a:ext cx="8554720" cy="307777"/>
          </a:xfrm>
          <a:prstGeom prst="rect">
            <a:avLst/>
          </a:prstGeom>
          <a:noFill/>
        </p:spPr>
        <p:txBody>
          <a:bodyPr wrap="square">
            <a:spAutoFit/>
          </a:bodyPr>
          <a:lstStyle/>
          <a:p>
            <a:r>
              <a:rPr lang="fr-FR" sz="1400" dirty="0">
                <a:solidFill>
                  <a:schemeClr val="accent1"/>
                </a:solidFill>
                <a:latin typeface="Century Gothic" panose="020B0502020202020204" pitchFamily="34" charset="0"/>
              </a:rPr>
              <a:t>Type of </a:t>
            </a:r>
            <a:r>
              <a:rPr lang="fr-FR" sz="1400" dirty="0" err="1">
                <a:solidFill>
                  <a:schemeClr val="accent1"/>
                </a:solidFill>
                <a:latin typeface="Century Gothic" panose="020B0502020202020204" pitchFamily="34" charset="0"/>
              </a:rPr>
              <a:t>insurance</a:t>
            </a:r>
            <a:r>
              <a:rPr lang="fr-FR" sz="1400" dirty="0">
                <a:solidFill>
                  <a:schemeClr val="accent1"/>
                </a:solidFill>
                <a:latin typeface="Century Gothic" panose="020B0502020202020204" pitchFamily="34" charset="0"/>
              </a:rPr>
              <a:t> : consumer or </a:t>
            </a:r>
            <a:r>
              <a:rPr lang="fr-FR" sz="1400" dirty="0" err="1">
                <a:solidFill>
                  <a:schemeClr val="accent1"/>
                </a:solidFill>
                <a:latin typeface="Century Gothic" panose="020B0502020202020204" pitchFamily="34" charset="0"/>
              </a:rPr>
              <a:t>financial</a:t>
            </a:r>
            <a:r>
              <a:rPr lang="fr-FR" sz="1400" dirty="0">
                <a:solidFill>
                  <a:schemeClr val="accent1"/>
                </a:solidFill>
                <a:latin typeface="Century Gothic" panose="020B0502020202020204" pitchFamily="34" charset="0"/>
              </a:rPr>
              <a:t> </a:t>
            </a:r>
            <a:r>
              <a:rPr lang="fr-FR" sz="1400" dirty="0" err="1">
                <a:solidFill>
                  <a:schemeClr val="accent1"/>
                </a:solidFill>
                <a:latin typeface="Century Gothic" panose="020B0502020202020204" pitchFamily="34" charset="0"/>
              </a:rPr>
              <a:t>products</a:t>
            </a:r>
            <a:r>
              <a:rPr lang="fr-FR" sz="1400" dirty="0">
                <a:solidFill>
                  <a:schemeClr val="accent1"/>
                </a:solidFill>
                <a:latin typeface="Century Gothic" panose="020B0502020202020204" pitchFamily="34" charset="0"/>
              </a:rPr>
              <a:t>  </a:t>
            </a:r>
            <a:endParaRPr lang="en-US" sz="1400" dirty="0">
              <a:solidFill>
                <a:schemeClr val="accent1"/>
              </a:solidFill>
              <a:latin typeface="Century Gothic" panose="020B0502020202020204" pitchFamily="34" charset="0"/>
            </a:endParaRPr>
          </a:p>
        </p:txBody>
      </p:sp>
      <p:sp>
        <p:nvSpPr>
          <p:cNvPr id="31" name="Oval 30">
            <a:extLst>
              <a:ext uri="{FF2B5EF4-FFF2-40B4-BE49-F238E27FC236}">
                <a16:creationId xmlns:a16="http://schemas.microsoft.com/office/drawing/2014/main" id="{9B390900-527E-4F3F-B4E9-6DAF910A9DCE}"/>
              </a:ext>
            </a:extLst>
          </p:cNvPr>
          <p:cNvSpPr/>
          <p:nvPr/>
        </p:nvSpPr>
        <p:spPr>
          <a:xfrm>
            <a:off x="2854960" y="5254060"/>
            <a:ext cx="193040" cy="193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756000" rIns="648000" bIns="0" rtlCol="0" anchor="t" anchorCtr="0"/>
          <a:lstStyle/>
          <a:p>
            <a:pPr algn="l">
              <a:lnSpc>
                <a:spcPts val="2200"/>
              </a:lnSpc>
            </a:pPr>
            <a:endParaRPr lang="en-US" sz="1600" b="1" i="0" dirty="0" err="1">
              <a:latin typeface="Century Gothic" panose="020B0502020202020204" pitchFamily="34" charset="0"/>
            </a:endParaRPr>
          </a:p>
        </p:txBody>
      </p:sp>
      <p:sp>
        <p:nvSpPr>
          <p:cNvPr id="32" name="Oval 31">
            <a:extLst>
              <a:ext uri="{FF2B5EF4-FFF2-40B4-BE49-F238E27FC236}">
                <a16:creationId xmlns:a16="http://schemas.microsoft.com/office/drawing/2014/main" id="{02A8F020-3739-4C42-8A48-3BCB556653EE}"/>
              </a:ext>
            </a:extLst>
          </p:cNvPr>
          <p:cNvSpPr/>
          <p:nvPr/>
        </p:nvSpPr>
        <p:spPr>
          <a:xfrm>
            <a:off x="5129672" y="5254060"/>
            <a:ext cx="193040" cy="1930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756000" rIns="648000" bIns="0" rtlCol="0" anchor="t" anchorCtr="0"/>
          <a:lstStyle/>
          <a:p>
            <a:pPr algn="l">
              <a:lnSpc>
                <a:spcPts val="2200"/>
              </a:lnSpc>
            </a:pPr>
            <a:endParaRPr lang="en-US" sz="1600" b="1" i="0" dirty="0" err="1">
              <a:latin typeface="Century Gothic" panose="020B0502020202020204" pitchFamily="34" charset="0"/>
            </a:endParaRPr>
          </a:p>
        </p:txBody>
      </p:sp>
      <p:sp>
        <p:nvSpPr>
          <p:cNvPr id="33" name="Oval 32">
            <a:extLst>
              <a:ext uri="{FF2B5EF4-FFF2-40B4-BE49-F238E27FC236}">
                <a16:creationId xmlns:a16="http://schemas.microsoft.com/office/drawing/2014/main" id="{6E168DAF-2FAB-4D7D-AD21-0B581F30490E}"/>
              </a:ext>
            </a:extLst>
          </p:cNvPr>
          <p:cNvSpPr/>
          <p:nvPr/>
        </p:nvSpPr>
        <p:spPr>
          <a:xfrm>
            <a:off x="6469664" y="5254060"/>
            <a:ext cx="193040" cy="1930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756000" rIns="648000" bIns="0" rtlCol="0" anchor="t" anchorCtr="0"/>
          <a:lstStyle/>
          <a:p>
            <a:pPr algn="l">
              <a:lnSpc>
                <a:spcPts val="2200"/>
              </a:lnSpc>
            </a:pPr>
            <a:endParaRPr lang="en-US" sz="1600" b="1" i="0" dirty="0" err="1">
              <a:latin typeface="Century Gothic" panose="020B0502020202020204" pitchFamily="34" charset="0"/>
            </a:endParaRPr>
          </a:p>
        </p:txBody>
      </p:sp>
      <p:sp>
        <p:nvSpPr>
          <p:cNvPr id="34" name="Oval 33">
            <a:extLst>
              <a:ext uri="{FF2B5EF4-FFF2-40B4-BE49-F238E27FC236}">
                <a16:creationId xmlns:a16="http://schemas.microsoft.com/office/drawing/2014/main" id="{414CB597-2950-4C6B-BAF0-B0A53B985CD1}"/>
              </a:ext>
            </a:extLst>
          </p:cNvPr>
          <p:cNvSpPr/>
          <p:nvPr/>
        </p:nvSpPr>
        <p:spPr>
          <a:xfrm>
            <a:off x="7809656" y="5254060"/>
            <a:ext cx="193040" cy="1930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756000" rIns="648000" bIns="0" rtlCol="0" anchor="t" anchorCtr="0"/>
          <a:lstStyle/>
          <a:p>
            <a:pPr algn="l">
              <a:lnSpc>
                <a:spcPts val="2200"/>
              </a:lnSpc>
            </a:pPr>
            <a:endParaRPr lang="en-US" sz="1600" b="1" i="0" dirty="0" err="1">
              <a:latin typeface="Century Gothic" panose="020B0502020202020204" pitchFamily="34" charset="0"/>
            </a:endParaRPr>
          </a:p>
        </p:txBody>
      </p:sp>
      <p:sp>
        <p:nvSpPr>
          <p:cNvPr id="35" name="Oval 34">
            <a:extLst>
              <a:ext uri="{FF2B5EF4-FFF2-40B4-BE49-F238E27FC236}">
                <a16:creationId xmlns:a16="http://schemas.microsoft.com/office/drawing/2014/main" id="{77C8578F-20F7-48CE-8D08-F0A198895E1B}"/>
              </a:ext>
            </a:extLst>
          </p:cNvPr>
          <p:cNvSpPr/>
          <p:nvPr/>
        </p:nvSpPr>
        <p:spPr>
          <a:xfrm>
            <a:off x="9149648" y="5254060"/>
            <a:ext cx="193040" cy="19304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756000" rIns="648000" bIns="0" rtlCol="0" anchor="t" anchorCtr="0"/>
          <a:lstStyle/>
          <a:p>
            <a:pPr algn="l">
              <a:lnSpc>
                <a:spcPts val="2200"/>
              </a:lnSpc>
            </a:pPr>
            <a:endParaRPr lang="en-US" sz="1600" b="1" i="0" dirty="0" err="1">
              <a:latin typeface="Century Gothic" panose="020B0502020202020204" pitchFamily="34" charset="0"/>
            </a:endParaRPr>
          </a:p>
        </p:txBody>
      </p:sp>
      <p:sp>
        <p:nvSpPr>
          <p:cNvPr id="36" name="TextBox 35">
            <a:extLst>
              <a:ext uri="{FF2B5EF4-FFF2-40B4-BE49-F238E27FC236}">
                <a16:creationId xmlns:a16="http://schemas.microsoft.com/office/drawing/2014/main" id="{C7EE5A89-6DE6-41F3-9A06-1A9B92DE3C7E}"/>
              </a:ext>
            </a:extLst>
          </p:cNvPr>
          <p:cNvSpPr txBox="1"/>
          <p:nvPr/>
        </p:nvSpPr>
        <p:spPr>
          <a:xfrm>
            <a:off x="3408116" y="5212081"/>
            <a:ext cx="1361440" cy="276999"/>
          </a:xfrm>
          <a:prstGeom prst="rect">
            <a:avLst/>
          </a:prstGeom>
          <a:noFill/>
        </p:spPr>
        <p:txBody>
          <a:bodyPr wrap="square" rtlCol="0">
            <a:spAutoFit/>
          </a:bodyPr>
          <a:lstStyle/>
          <a:p>
            <a:r>
              <a:rPr lang="fr-FR" sz="1200" dirty="0">
                <a:solidFill>
                  <a:schemeClr val="accent1"/>
                </a:solidFill>
              </a:rPr>
              <a:t>5 Most important</a:t>
            </a:r>
            <a:endParaRPr lang="en-US" sz="1200" dirty="0">
              <a:solidFill>
                <a:schemeClr val="accent1"/>
              </a:solidFill>
            </a:endParaRPr>
          </a:p>
        </p:txBody>
      </p:sp>
      <p:sp>
        <p:nvSpPr>
          <p:cNvPr id="37" name="TextBox 36">
            <a:extLst>
              <a:ext uri="{FF2B5EF4-FFF2-40B4-BE49-F238E27FC236}">
                <a16:creationId xmlns:a16="http://schemas.microsoft.com/office/drawing/2014/main" id="{1357B4E4-D48C-4883-A13D-244FCDC242DF}"/>
              </a:ext>
            </a:extLst>
          </p:cNvPr>
          <p:cNvSpPr txBox="1"/>
          <p:nvPr/>
        </p:nvSpPr>
        <p:spPr>
          <a:xfrm>
            <a:off x="5682828" y="5212081"/>
            <a:ext cx="426720" cy="276999"/>
          </a:xfrm>
          <a:prstGeom prst="rect">
            <a:avLst/>
          </a:prstGeom>
          <a:noFill/>
        </p:spPr>
        <p:txBody>
          <a:bodyPr wrap="square" rtlCol="0">
            <a:spAutoFit/>
          </a:bodyPr>
          <a:lstStyle/>
          <a:p>
            <a:r>
              <a:rPr lang="fr-FR" sz="1200" dirty="0">
                <a:solidFill>
                  <a:schemeClr val="accent1"/>
                </a:solidFill>
              </a:rPr>
              <a:t>4</a:t>
            </a:r>
            <a:endParaRPr lang="en-US" sz="1200" dirty="0">
              <a:solidFill>
                <a:schemeClr val="accent1"/>
              </a:solidFill>
            </a:endParaRPr>
          </a:p>
        </p:txBody>
      </p:sp>
      <p:sp>
        <p:nvSpPr>
          <p:cNvPr id="38" name="TextBox 37">
            <a:extLst>
              <a:ext uri="{FF2B5EF4-FFF2-40B4-BE49-F238E27FC236}">
                <a16:creationId xmlns:a16="http://schemas.microsoft.com/office/drawing/2014/main" id="{2734154D-CEEF-4E8E-AC56-B1FE98777544}"/>
              </a:ext>
            </a:extLst>
          </p:cNvPr>
          <p:cNvSpPr txBox="1"/>
          <p:nvPr/>
        </p:nvSpPr>
        <p:spPr>
          <a:xfrm>
            <a:off x="7022820" y="5212081"/>
            <a:ext cx="426720" cy="276999"/>
          </a:xfrm>
          <a:prstGeom prst="rect">
            <a:avLst/>
          </a:prstGeom>
          <a:noFill/>
        </p:spPr>
        <p:txBody>
          <a:bodyPr wrap="square" rtlCol="0">
            <a:spAutoFit/>
          </a:bodyPr>
          <a:lstStyle/>
          <a:p>
            <a:r>
              <a:rPr lang="fr-FR" sz="1200" dirty="0">
                <a:solidFill>
                  <a:schemeClr val="accent1"/>
                </a:solidFill>
              </a:rPr>
              <a:t>3</a:t>
            </a:r>
            <a:endParaRPr lang="en-US" sz="1200" dirty="0">
              <a:solidFill>
                <a:schemeClr val="accent1"/>
              </a:solidFill>
            </a:endParaRPr>
          </a:p>
        </p:txBody>
      </p:sp>
      <p:sp>
        <p:nvSpPr>
          <p:cNvPr id="39" name="TextBox 38">
            <a:extLst>
              <a:ext uri="{FF2B5EF4-FFF2-40B4-BE49-F238E27FC236}">
                <a16:creationId xmlns:a16="http://schemas.microsoft.com/office/drawing/2014/main" id="{31675F22-1140-45F8-921C-BD9648AB6C28}"/>
              </a:ext>
            </a:extLst>
          </p:cNvPr>
          <p:cNvSpPr txBox="1"/>
          <p:nvPr/>
        </p:nvSpPr>
        <p:spPr>
          <a:xfrm>
            <a:off x="8362812" y="5212081"/>
            <a:ext cx="426720" cy="276999"/>
          </a:xfrm>
          <a:prstGeom prst="rect">
            <a:avLst/>
          </a:prstGeom>
          <a:noFill/>
        </p:spPr>
        <p:txBody>
          <a:bodyPr wrap="square" rtlCol="0">
            <a:spAutoFit/>
          </a:bodyPr>
          <a:lstStyle/>
          <a:p>
            <a:r>
              <a:rPr lang="fr-FR" sz="1200" dirty="0">
                <a:solidFill>
                  <a:schemeClr val="accent1"/>
                </a:solidFill>
              </a:rPr>
              <a:t>2</a:t>
            </a:r>
            <a:endParaRPr lang="en-US" sz="1200" dirty="0">
              <a:solidFill>
                <a:schemeClr val="accent1"/>
              </a:solidFill>
            </a:endParaRPr>
          </a:p>
        </p:txBody>
      </p:sp>
      <p:sp>
        <p:nvSpPr>
          <p:cNvPr id="40" name="TextBox 39">
            <a:extLst>
              <a:ext uri="{FF2B5EF4-FFF2-40B4-BE49-F238E27FC236}">
                <a16:creationId xmlns:a16="http://schemas.microsoft.com/office/drawing/2014/main" id="{37B27537-A12C-481F-AFC4-68C743B2EE68}"/>
              </a:ext>
            </a:extLst>
          </p:cNvPr>
          <p:cNvSpPr txBox="1"/>
          <p:nvPr/>
        </p:nvSpPr>
        <p:spPr>
          <a:xfrm>
            <a:off x="9702800" y="5212081"/>
            <a:ext cx="426720" cy="276999"/>
          </a:xfrm>
          <a:prstGeom prst="rect">
            <a:avLst/>
          </a:prstGeom>
          <a:noFill/>
        </p:spPr>
        <p:txBody>
          <a:bodyPr wrap="square" rtlCol="0">
            <a:spAutoFit/>
          </a:bodyPr>
          <a:lstStyle/>
          <a:p>
            <a:r>
              <a:rPr lang="fr-FR" sz="1200" dirty="0">
                <a:solidFill>
                  <a:schemeClr val="accent1"/>
                </a:solidFill>
              </a:rPr>
              <a:t>1</a:t>
            </a:r>
            <a:endParaRPr lang="en-US" sz="1200" dirty="0">
              <a:solidFill>
                <a:schemeClr val="accent1"/>
              </a:solidFill>
            </a:endParaRPr>
          </a:p>
        </p:txBody>
      </p:sp>
    </p:spTree>
    <p:extLst>
      <p:ext uri="{BB962C8B-B14F-4D97-AF65-F5344CB8AC3E}">
        <p14:creationId xmlns:p14="http://schemas.microsoft.com/office/powerpoint/2010/main" val="187361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1CE1-6A12-467D-92E8-732720ECB3BC}"/>
              </a:ext>
            </a:extLst>
          </p:cNvPr>
          <p:cNvSpPr>
            <a:spLocks noGrp="1"/>
          </p:cNvSpPr>
          <p:nvPr>
            <p:ph type="title"/>
          </p:nvPr>
        </p:nvSpPr>
        <p:spPr/>
        <p:txBody>
          <a:bodyPr/>
          <a:lstStyle/>
          <a:p>
            <a:r>
              <a:rPr lang="en-GB" dirty="0"/>
              <a:t>Objective  </a:t>
            </a:r>
            <a:endParaRPr lang="en-US" dirty="0"/>
          </a:p>
        </p:txBody>
      </p:sp>
      <p:sp>
        <p:nvSpPr>
          <p:cNvPr id="3" name="TextBox 2">
            <a:extLst>
              <a:ext uri="{FF2B5EF4-FFF2-40B4-BE49-F238E27FC236}">
                <a16:creationId xmlns:a16="http://schemas.microsoft.com/office/drawing/2014/main" id="{EF104FD6-C38A-48F5-A73C-5FE857E3CE30}"/>
              </a:ext>
            </a:extLst>
          </p:cNvPr>
          <p:cNvSpPr txBox="1"/>
          <p:nvPr/>
        </p:nvSpPr>
        <p:spPr>
          <a:xfrm>
            <a:off x="1158240" y="1818640"/>
            <a:ext cx="9255760" cy="3831818"/>
          </a:xfrm>
          <a:prstGeom prst="rect">
            <a:avLst/>
          </a:prstGeom>
          <a:noFill/>
        </p:spPr>
        <p:txBody>
          <a:bodyPr wrap="square" rtlCol="0">
            <a:spAutoFit/>
          </a:bodyPr>
          <a:lstStyle/>
          <a:p>
            <a:pPr marL="342900" indent="-342900">
              <a:lnSpc>
                <a:spcPct val="250000"/>
              </a:lnSpc>
              <a:buAutoNum type="arabicPeriod"/>
            </a:pPr>
            <a:r>
              <a:rPr lang="fr-FR" b="1" dirty="0" err="1">
                <a:solidFill>
                  <a:srgbClr val="002060"/>
                </a:solidFill>
                <a:latin typeface="Century Gothic" panose="020B0502020202020204" pitchFamily="34" charset="0"/>
              </a:rPr>
              <a:t>Understand</a:t>
            </a:r>
            <a:r>
              <a:rPr lang="fr-FR" b="1" dirty="0">
                <a:solidFill>
                  <a:srgbClr val="002060"/>
                </a:solidFill>
                <a:latin typeface="Century Gothic" panose="020B0502020202020204" pitchFamily="34" charset="0"/>
              </a:rPr>
              <a:t> the volume estimation practice in China</a:t>
            </a:r>
          </a:p>
          <a:p>
            <a:pPr marL="342900" indent="-342900">
              <a:lnSpc>
                <a:spcPct val="250000"/>
              </a:lnSpc>
              <a:buAutoNum type="arabicPeriod"/>
            </a:pPr>
            <a:r>
              <a:rPr lang="fr-FR" b="1" dirty="0" err="1">
                <a:solidFill>
                  <a:srgbClr val="002060"/>
                </a:solidFill>
                <a:latin typeface="Century Gothic" panose="020B0502020202020204" pitchFamily="34" charset="0"/>
              </a:rPr>
              <a:t>Understand</a:t>
            </a:r>
            <a:r>
              <a:rPr lang="fr-FR" b="1" dirty="0">
                <a:solidFill>
                  <a:srgbClr val="002060"/>
                </a:solidFill>
                <a:latin typeface="Century Gothic" panose="020B0502020202020204" pitchFamily="34" charset="0"/>
              </a:rPr>
              <a:t> the </a:t>
            </a:r>
            <a:r>
              <a:rPr lang="fr-FR" b="1" dirty="0" err="1">
                <a:solidFill>
                  <a:srgbClr val="002060"/>
                </a:solidFill>
                <a:latin typeface="Century Gothic" panose="020B0502020202020204" pitchFamily="34" charset="0"/>
              </a:rPr>
              <a:t>threshold</a:t>
            </a:r>
            <a:r>
              <a:rPr lang="fr-FR" b="1" dirty="0">
                <a:solidFill>
                  <a:srgbClr val="002060"/>
                </a:solidFill>
                <a:latin typeface="Century Gothic" panose="020B0502020202020204" pitchFamily="34" charset="0"/>
              </a:rPr>
              <a:t> of population </a:t>
            </a:r>
            <a:r>
              <a:rPr lang="fr-FR" b="1" dirty="0" err="1">
                <a:solidFill>
                  <a:srgbClr val="002060"/>
                </a:solidFill>
                <a:latin typeface="Century Gothic" panose="020B0502020202020204" pitchFamily="34" charset="0"/>
              </a:rPr>
              <a:t>layers</a:t>
            </a:r>
            <a:r>
              <a:rPr lang="fr-FR" b="1" dirty="0">
                <a:solidFill>
                  <a:srgbClr val="002060"/>
                </a:solidFill>
                <a:latin typeface="Century Gothic" panose="020B0502020202020204" pitchFamily="34" charset="0"/>
              </a:rPr>
              <a:t> </a:t>
            </a:r>
            <a:r>
              <a:rPr lang="fr-FR" b="1" dirty="0" err="1">
                <a:solidFill>
                  <a:srgbClr val="002060"/>
                </a:solidFill>
                <a:latin typeface="Century Gothic" panose="020B0502020202020204" pitchFamily="34" charset="0"/>
              </a:rPr>
              <a:t>that</a:t>
            </a:r>
            <a:r>
              <a:rPr lang="fr-FR" b="1" dirty="0">
                <a:solidFill>
                  <a:srgbClr val="002060"/>
                </a:solidFill>
                <a:latin typeface="Century Gothic" panose="020B0502020202020204" pitchFamily="34" charset="0"/>
              </a:rPr>
              <a:t> have the </a:t>
            </a:r>
            <a:r>
              <a:rPr lang="fr-FR" b="1" dirty="0" err="1">
                <a:solidFill>
                  <a:srgbClr val="002060"/>
                </a:solidFill>
                <a:latin typeface="Century Gothic" panose="020B0502020202020204" pitchFamily="34" charset="0"/>
              </a:rPr>
              <a:t>affordability</a:t>
            </a:r>
            <a:r>
              <a:rPr lang="fr-FR" b="1" dirty="0">
                <a:solidFill>
                  <a:srgbClr val="002060"/>
                </a:solidFill>
                <a:latin typeface="Century Gothic" panose="020B0502020202020204" pitchFamily="34" charset="0"/>
              </a:rPr>
              <a:t> of -</a:t>
            </a:r>
            <a:r>
              <a:rPr lang="fr-FR" b="1" dirty="0" err="1">
                <a:solidFill>
                  <a:srgbClr val="002060"/>
                </a:solidFill>
                <a:latin typeface="Century Gothic" panose="020B0502020202020204" pitchFamily="34" charset="0"/>
              </a:rPr>
              <a:t>exported</a:t>
            </a:r>
            <a:r>
              <a:rPr lang="fr-FR" b="1" dirty="0">
                <a:solidFill>
                  <a:srgbClr val="002060"/>
                </a:solidFill>
                <a:latin typeface="Century Gothic" panose="020B0502020202020204" pitchFamily="34" charset="0"/>
              </a:rPr>
              <a:t> </a:t>
            </a:r>
            <a:r>
              <a:rPr lang="fr-FR" b="1" dirty="0" err="1">
                <a:solidFill>
                  <a:srgbClr val="002060"/>
                </a:solidFill>
                <a:latin typeface="Century Gothic" panose="020B0502020202020204" pitchFamily="34" charset="0"/>
              </a:rPr>
              <a:t>oncology</a:t>
            </a:r>
            <a:r>
              <a:rPr lang="fr-FR" b="1" dirty="0">
                <a:solidFill>
                  <a:srgbClr val="002060"/>
                </a:solidFill>
                <a:latin typeface="Century Gothic" panose="020B0502020202020204" pitchFamily="34" charset="0"/>
              </a:rPr>
              <a:t> </a:t>
            </a:r>
            <a:r>
              <a:rPr lang="fr-FR" b="1" dirty="0" err="1">
                <a:solidFill>
                  <a:srgbClr val="002060"/>
                </a:solidFill>
                <a:latin typeface="Century Gothic" panose="020B0502020202020204" pitchFamily="34" charset="0"/>
              </a:rPr>
              <a:t>drugs</a:t>
            </a:r>
            <a:r>
              <a:rPr lang="fr-FR" b="1" dirty="0">
                <a:solidFill>
                  <a:srgbClr val="002060"/>
                </a:solidFill>
                <a:latin typeface="Century Gothic" panose="020B0502020202020204" pitchFamily="34" charset="0"/>
              </a:rPr>
              <a:t> (Out-of-Pocket </a:t>
            </a:r>
            <a:r>
              <a:rPr lang="fr-FR" b="1" dirty="0" err="1">
                <a:solidFill>
                  <a:srgbClr val="002060"/>
                </a:solidFill>
                <a:latin typeface="Century Gothic" panose="020B0502020202020204" pitchFamily="34" charset="0"/>
              </a:rPr>
              <a:t>Market</a:t>
            </a:r>
            <a:r>
              <a:rPr lang="fr-FR" b="1" dirty="0">
                <a:solidFill>
                  <a:srgbClr val="002060"/>
                </a:solidFill>
                <a:latin typeface="Century Gothic" panose="020B0502020202020204" pitchFamily="34" charset="0"/>
              </a:rPr>
              <a:t>)</a:t>
            </a:r>
          </a:p>
          <a:p>
            <a:pPr marL="342900" indent="-342900">
              <a:lnSpc>
                <a:spcPct val="250000"/>
              </a:lnSpc>
              <a:buAutoNum type="arabicPeriod"/>
            </a:pPr>
            <a:r>
              <a:rPr lang="fr-FR" b="1" dirty="0">
                <a:solidFill>
                  <a:srgbClr val="002060"/>
                </a:solidFill>
                <a:latin typeface="Century Gothic" panose="020B0502020202020204" pitchFamily="34" charset="0"/>
              </a:rPr>
              <a:t>Explore the </a:t>
            </a:r>
            <a:r>
              <a:rPr lang="fr-FR" b="1" dirty="0" err="1">
                <a:solidFill>
                  <a:srgbClr val="002060"/>
                </a:solidFill>
                <a:latin typeface="Century Gothic" panose="020B0502020202020204" pitchFamily="34" charset="0"/>
              </a:rPr>
              <a:t>affordability</a:t>
            </a:r>
            <a:r>
              <a:rPr lang="fr-FR" b="1" dirty="0">
                <a:solidFill>
                  <a:srgbClr val="002060"/>
                </a:solidFill>
                <a:latin typeface="Century Gothic" panose="020B0502020202020204" pitchFamily="34" charset="0"/>
              </a:rPr>
              <a:t> </a:t>
            </a:r>
            <a:r>
              <a:rPr lang="fr-FR" b="1" dirty="0" err="1">
                <a:solidFill>
                  <a:srgbClr val="002060"/>
                </a:solidFill>
                <a:latin typeface="Century Gothic" panose="020B0502020202020204" pitchFamily="34" charset="0"/>
              </a:rPr>
              <a:t>under</a:t>
            </a:r>
            <a:r>
              <a:rPr lang="fr-FR" b="1" dirty="0">
                <a:solidFill>
                  <a:srgbClr val="002060"/>
                </a:solidFill>
                <a:latin typeface="Century Gothic" panose="020B0502020202020204" pitchFamily="34" charset="0"/>
              </a:rPr>
              <a:t> the </a:t>
            </a:r>
            <a:r>
              <a:rPr lang="fr-FR" b="1" dirty="0" err="1">
                <a:solidFill>
                  <a:srgbClr val="002060"/>
                </a:solidFill>
                <a:latin typeface="Century Gothic" panose="020B0502020202020204" pitchFamily="34" charset="0"/>
              </a:rPr>
              <a:t>scheme</a:t>
            </a:r>
            <a:r>
              <a:rPr lang="fr-FR" b="1" dirty="0">
                <a:solidFill>
                  <a:srgbClr val="002060"/>
                </a:solidFill>
                <a:latin typeface="Century Gothic" panose="020B0502020202020204" pitchFamily="34" charset="0"/>
              </a:rPr>
              <a:t> of commercial </a:t>
            </a:r>
            <a:r>
              <a:rPr lang="fr-FR" b="1" dirty="0" err="1">
                <a:solidFill>
                  <a:srgbClr val="002060"/>
                </a:solidFill>
                <a:latin typeface="Century Gothic" panose="020B0502020202020204" pitchFamily="34" charset="0"/>
              </a:rPr>
              <a:t>health</a:t>
            </a:r>
            <a:r>
              <a:rPr lang="fr-FR" b="1" dirty="0">
                <a:solidFill>
                  <a:srgbClr val="002060"/>
                </a:solidFill>
                <a:latin typeface="Century Gothic" panose="020B0502020202020204" pitchFamily="34" charset="0"/>
              </a:rPr>
              <a:t> </a:t>
            </a:r>
            <a:r>
              <a:rPr lang="fr-FR" b="1" dirty="0" err="1">
                <a:solidFill>
                  <a:srgbClr val="002060"/>
                </a:solidFill>
                <a:latin typeface="Century Gothic" panose="020B0502020202020204" pitchFamily="34" charset="0"/>
              </a:rPr>
              <a:t>insurance</a:t>
            </a:r>
            <a:r>
              <a:rPr lang="fr-FR" b="1" dirty="0">
                <a:solidFill>
                  <a:srgbClr val="002060"/>
                </a:solidFill>
                <a:latin typeface="Century Gothic" panose="020B0502020202020204" pitchFamily="34" charset="0"/>
              </a:rPr>
              <a:t> </a:t>
            </a:r>
            <a:r>
              <a:rPr lang="fr-FR" b="1" dirty="0" err="1">
                <a:solidFill>
                  <a:srgbClr val="002060"/>
                </a:solidFill>
                <a:latin typeface="Century Gothic" panose="020B0502020202020204" pitchFamily="34" charset="0"/>
              </a:rPr>
              <a:t>coverage</a:t>
            </a:r>
            <a:endParaRPr lang="fr-FR" dirty="0"/>
          </a:p>
          <a:p>
            <a:pPr marL="342900" indent="-342900">
              <a:buAutoNum type="arabicPeriod"/>
            </a:pPr>
            <a:endParaRPr lang="en-US" dirty="0"/>
          </a:p>
        </p:txBody>
      </p:sp>
    </p:spTree>
    <p:extLst>
      <p:ext uri="{BB962C8B-B14F-4D97-AF65-F5344CB8AC3E}">
        <p14:creationId xmlns:p14="http://schemas.microsoft.com/office/powerpoint/2010/main" val="1883118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1CE1-6A12-467D-92E8-732720ECB3BC}"/>
              </a:ext>
            </a:extLst>
          </p:cNvPr>
          <p:cNvSpPr>
            <a:spLocks noGrp="1"/>
          </p:cNvSpPr>
          <p:nvPr>
            <p:ph type="title"/>
          </p:nvPr>
        </p:nvSpPr>
        <p:spPr>
          <a:xfrm>
            <a:off x="359822" y="260568"/>
            <a:ext cx="11496897" cy="778668"/>
          </a:xfrm>
        </p:spPr>
        <p:txBody>
          <a:bodyPr/>
          <a:lstStyle/>
          <a:p>
            <a:r>
              <a:rPr lang="fr-FR" sz="2200" dirty="0"/>
              <a:t>70% of the </a:t>
            </a:r>
            <a:r>
              <a:rPr lang="fr-FR" sz="2200" dirty="0" err="1"/>
              <a:t>respondents</a:t>
            </a:r>
            <a:r>
              <a:rPr lang="fr-FR" sz="2200" dirty="0"/>
              <a:t> </a:t>
            </a:r>
            <a:r>
              <a:rPr lang="fr-FR" sz="2200" dirty="0" err="1"/>
              <a:t>experienced</a:t>
            </a:r>
            <a:r>
              <a:rPr lang="fr-FR" sz="2200" dirty="0"/>
              <a:t> or </a:t>
            </a:r>
            <a:r>
              <a:rPr lang="fr-FR" sz="2200" dirty="0" err="1"/>
              <a:t>recognised</a:t>
            </a:r>
            <a:r>
              <a:rPr lang="fr-FR" sz="2200" dirty="0"/>
              <a:t> </a:t>
            </a:r>
            <a:r>
              <a:rPr lang="fr-FR" sz="2200" dirty="0" err="1"/>
              <a:t>somone</a:t>
            </a:r>
            <a:r>
              <a:rPr lang="fr-FR" sz="2200" dirty="0"/>
              <a:t> been </a:t>
            </a:r>
            <a:r>
              <a:rPr lang="fr-FR" sz="2200" dirty="0" err="1"/>
              <a:t>diagnosed</a:t>
            </a:r>
            <a:r>
              <a:rPr lang="fr-FR" sz="2200" dirty="0"/>
              <a:t> of rare </a:t>
            </a:r>
            <a:r>
              <a:rPr lang="fr-FR" sz="2200" dirty="0" err="1"/>
              <a:t>diseases</a:t>
            </a:r>
            <a:r>
              <a:rPr lang="fr-FR" sz="2200" dirty="0"/>
              <a:t> or cancer, </a:t>
            </a:r>
            <a:r>
              <a:rPr lang="fr-FR" sz="2200" dirty="0" err="1"/>
              <a:t>while</a:t>
            </a:r>
            <a:r>
              <a:rPr lang="fr-FR" sz="2200" dirty="0"/>
              <a:t> 49% </a:t>
            </a:r>
            <a:r>
              <a:rPr lang="fr-FR" sz="2200" dirty="0" err="1"/>
              <a:t>is</a:t>
            </a:r>
            <a:r>
              <a:rPr lang="fr-FR" sz="2200" dirty="0"/>
              <a:t> </a:t>
            </a:r>
            <a:r>
              <a:rPr lang="fr-FR" sz="2200" dirty="0" err="1"/>
              <a:t>aware</a:t>
            </a:r>
            <a:r>
              <a:rPr lang="fr-FR" sz="2200" dirty="0"/>
              <a:t> of people </a:t>
            </a:r>
            <a:r>
              <a:rPr lang="fr-FR" sz="2200" dirty="0" err="1"/>
              <a:t>purchased</a:t>
            </a:r>
            <a:r>
              <a:rPr lang="fr-FR" sz="2200" dirty="0"/>
              <a:t> </a:t>
            </a:r>
            <a:r>
              <a:rPr lang="fr-FR" sz="2200" dirty="0" err="1"/>
              <a:t>health</a:t>
            </a:r>
            <a:r>
              <a:rPr lang="fr-FR" sz="2200" dirty="0"/>
              <a:t> </a:t>
            </a:r>
            <a:r>
              <a:rPr lang="fr-FR" sz="2200" dirty="0" err="1"/>
              <a:t>insurance</a:t>
            </a:r>
            <a:r>
              <a:rPr lang="fr-FR" sz="2200" dirty="0"/>
              <a:t> </a:t>
            </a:r>
            <a:endParaRPr lang="en-US" sz="2200" dirty="0"/>
          </a:p>
        </p:txBody>
      </p:sp>
      <p:sp>
        <p:nvSpPr>
          <p:cNvPr id="6" name="TextBox 5">
            <a:extLst>
              <a:ext uri="{FF2B5EF4-FFF2-40B4-BE49-F238E27FC236}">
                <a16:creationId xmlns:a16="http://schemas.microsoft.com/office/drawing/2014/main" id="{4D34E5A5-0405-4039-8871-5B7CC6E0FAE3}"/>
              </a:ext>
            </a:extLst>
          </p:cNvPr>
          <p:cNvSpPr txBox="1"/>
          <p:nvPr/>
        </p:nvSpPr>
        <p:spPr>
          <a:xfrm>
            <a:off x="345345" y="6356863"/>
            <a:ext cx="9159381" cy="307777"/>
          </a:xfrm>
          <a:prstGeom prst="rect">
            <a:avLst/>
          </a:prstGeom>
          <a:noFill/>
        </p:spPr>
        <p:txBody>
          <a:bodyPr wrap="square" rtlCol="0">
            <a:spAutoFit/>
          </a:bodyPr>
          <a:lstStyle/>
          <a:p>
            <a:r>
              <a:rPr lang="fr-FR" sz="1400" dirty="0">
                <a:solidFill>
                  <a:schemeClr val="accent1"/>
                </a:solidFill>
                <a:latin typeface="Century Gothic" panose="020B0502020202020204" pitchFamily="34" charset="0"/>
              </a:rPr>
              <a:t>Source : Survey of 83 </a:t>
            </a:r>
            <a:r>
              <a:rPr lang="fr-FR" sz="1400" dirty="0" err="1">
                <a:solidFill>
                  <a:schemeClr val="accent1"/>
                </a:solidFill>
                <a:latin typeface="Century Gothic" panose="020B0502020202020204" pitchFamily="34" charset="0"/>
              </a:rPr>
              <a:t>samples</a:t>
            </a:r>
            <a:endParaRPr lang="fr-FR" sz="1400" dirty="0">
              <a:solidFill>
                <a:schemeClr val="accent1"/>
              </a:solidFill>
              <a:latin typeface="Century Gothic" panose="020B0502020202020204" pitchFamily="34" charset="0"/>
            </a:endParaRPr>
          </a:p>
        </p:txBody>
      </p:sp>
      <p:sp>
        <p:nvSpPr>
          <p:cNvPr id="29" name="TextBox 28">
            <a:extLst>
              <a:ext uri="{FF2B5EF4-FFF2-40B4-BE49-F238E27FC236}">
                <a16:creationId xmlns:a16="http://schemas.microsoft.com/office/drawing/2014/main" id="{E3972B82-2DD7-4E05-A09A-51EF93861DFA}"/>
              </a:ext>
            </a:extLst>
          </p:cNvPr>
          <p:cNvSpPr txBox="1"/>
          <p:nvPr/>
        </p:nvSpPr>
        <p:spPr>
          <a:xfrm>
            <a:off x="406400" y="1463040"/>
            <a:ext cx="5628640" cy="646331"/>
          </a:xfrm>
          <a:prstGeom prst="rect">
            <a:avLst/>
          </a:prstGeom>
          <a:noFill/>
        </p:spPr>
        <p:txBody>
          <a:bodyPr wrap="square" rtlCol="0">
            <a:spAutoFit/>
          </a:bodyPr>
          <a:lstStyle/>
          <a:p>
            <a:r>
              <a:rPr lang="fr-FR" b="1" dirty="0">
                <a:solidFill>
                  <a:schemeClr val="accent4">
                    <a:lumMod val="75000"/>
                  </a:schemeClr>
                </a:solidFill>
                <a:latin typeface="Century Gothic" panose="020B0502020202020204" pitchFamily="34" charset="0"/>
              </a:rPr>
              <a:t>Q9 : Are </a:t>
            </a:r>
            <a:r>
              <a:rPr lang="fr-FR" b="1" dirty="0" err="1">
                <a:solidFill>
                  <a:schemeClr val="accent4">
                    <a:lumMod val="75000"/>
                  </a:schemeClr>
                </a:solidFill>
                <a:latin typeface="Century Gothic" panose="020B0502020202020204" pitchFamily="34" charset="0"/>
              </a:rPr>
              <a:t>you</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satisfied</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with</a:t>
            </a:r>
            <a:r>
              <a:rPr lang="fr-FR" b="1" dirty="0">
                <a:solidFill>
                  <a:schemeClr val="accent4">
                    <a:lumMod val="75000"/>
                  </a:schemeClr>
                </a:solidFill>
                <a:latin typeface="Century Gothic" panose="020B0502020202020204" pitchFamily="34" charset="0"/>
              </a:rPr>
              <a:t> the cancer type </a:t>
            </a:r>
            <a:r>
              <a:rPr lang="fr-FR" b="1" dirty="0" err="1">
                <a:solidFill>
                  <a:schemeClr val="accent4">
                    <a:lumMod val="75000"/>
                  </a:schemeClr>
                </a:solidFill>
                <a:latin typeface="Century Gothic" panose="020B0502020202020204" pitchFamily="34" charset="0"/>
              </a:rPr>
              <a:t>coverage</a:t>
            </a:r>
            <a:r>
              <a:rPr lang="fr-FR" b="1" dirty="0">
                <a:solidFill>
                  <a:schemeClr val="accent4">
                    <a:lumMod val="75000"/>
                  </a:schemeClr>
                </a:solidFill>
                <a:latin typeface="Century Gothic" panose="020B0502020202020204" pitchFamily="34" charset="0"/>
              </a:rPr>
              <a:t> of commercial </a:t>
            </a:r>
            <a:r>
              <a:rPr lang="fr-FR" b="1" dirty="0" err="1">
                <a:solidFill>
                  <a:schemeClr val="accent4">
                    <a:lumMod val="75000"/>
                  </a:schemeClr>
                </a:solidFill>
                <a:latin typeface="Century Gothic" panose="020B0502020202020204" pitchFamily="34" charset="0"/>
              </a:rPr>
              <a:t>healthcare</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insurance</a:t>
            </a:r>
            <a:r>
              <a:rPr lang="fr-FR" b="1" dirty="0">
                <a:solidFill>
                  <a:schemeClr val="accent4">
                    <a:lumMod val="75000"/>
                  </a:schemeClr>
                </a:solidFill>
                <a:latin typeface="Century Gothic" panose="020B0502020202020204" pitchFamily="34" charset="0"/>
              </a:rPr>
              <a:t>? </a:t>
            </a:r>
            <a:endParaRPr lang="en-US" b="1" dirty="0">
              <a:solidFill>
                <a:schemeClr val="accent4">
                  <a:lumMod val="75000"/>
                </a:schemeClr>
              </a:solidFill>
              <a:latin typeface="Century Gothic" panose="020B0502020202020204" pitchFamily="34" charset="0"/>
            </a:endParaRPr>
          </a:p>
        </p:txBody>
      </p:sp>
      <p:sp>
        <p:nvSpPr>
          <p:cNvPr id="41" name="TextBox 40">
            <a:extLst>
              <a:ext uri="{FF2B5EF4-FFF2-40B4-BE49-F238E27FC236}">
                <a16:creationId xmlns:a16="http://schemas.microsoft.com/office/drawing/2014/main" id="{0DB36314-CFA6-438A-963B-55B08946B643}"/>
              </a:ext>
            </a:extLst>
          </p:cNvPr>
          <p:cNvSpPr txBox="1"/>
          <p:nvPr/>
        </p:nvSpPr>
        <p:spPr>
          <a:xfrm>
            <a:off x="6350000" y="1452880"/>
            <a:ext cx="5384800" cy="646331"/>
          </a:xfrm>
          <a:prstGeom prst="rect">
            <a:avLst/>
          </a:prstGeom>
          <a:noFill/>
        </p:spPr>
        <p:txBody>
          <a:bodyPr wrap="square" rtlCol="0">
            <a:spAutoFit/>
          </a:bodyPr>
          <a:lstStyle/>
          <a:p>
            <a:r>
              <a:rPr lang="fr-FR" b="1" dirty="0">
                <a:solidFill>
                  <a:schemeClr val="accent4">
                    <a:lumMod val="75000"/>
                  </a:schemeClr>
                </a:solidFill>
                <a:latin typeface="Century Gothic" panose="020B0502020202020204" pitchFamily="34" charset="0"/>
              </a:rPr>
              <a:t>Q10 : Are </a:t>
            </a:r>
            <a:r>
              <a:rPr lang="fr-FR" b="1" dirty="0" err="1">
                <a:solidFill>
                  <a:schemeClr val="accent4">
                    <a:lumMod val="75000"/>
                  </a:schemeClr>
                </a:solidFill>
                <a:latin typeface="Century Gothic" panose="020B0502020202020204" pitchFamily="34" charset="0"/>
              </a:rPr>
              <a:t>you</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satisfied</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with</a:t>
            </a:r>
            <a:r>
              <a:rPr lang="fr-FR" b="1" dirty="0">
                <a:solidFill>
                  <a:schemeClr val="accent4">
                    <a:lumMod val="75000"/>
                  </a:schemeClr>
                </a:solidFill>
                <a:latin typeface="Century Gothic" panose="020B0502020202020204" pitchFamily="34" charset="0"/>
              </a:rPr>
              <a:t> the </a:t>
            </a:r>
            <a:r>
              <a:rPr lang="fr-FR" b="1" dirty="0" err="1">
                <a:solidFill>
                  <a:schemeClr val="accent4">
                    <a:lumMod val="75000"/>
                  </a:schemeClr>
                </a:solidFill>
                <a:latin typeface="Century Gothic" panose="020B0502020202020204" pitchFamily="34" charset="0"/>
              </a:rPr>
              <a:t>drug</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coverage</a:t>
            </a:r>
            <a:r>
              <a:rPr lang="fr-FR" b="1" dirty="0">
                <a:solidFill>
                  <a:schemeClr val="accent4">
                    <a:lumMod val="75000"/>
                  </a:schemeClr>
                </a:solidFill>
                <a:latin typeface="Century Gothic" panose="020B0502020202020204" pitchFamily="34" charset="0"/>
              </a:rPr>
              <a:t> of the commercial </a:t>
            </a:r>
            <a:r>
              <a:rPr lang="fr-FR" b="1" dirty="0" err="1">
                <a:solidFill>
                  <a:schemeClr val="accent4">
                    <a:lumMod val="75000"/>
                  </a:schemeClr>
                </a:solidFill>
                <a:latin typeface="Century Gothic" panose="020B0502020202020204" pitchFamily="34" charset="0"/>
              </a:rPr>
              <a:t>healthcare</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insurance</a:t>
            </a:r>
            <a:r>
              <a:rPr lang="fr-FR" b="1" dirty="0">
                <a:solidFill>
                  <a:schemeClr val="accent4">
                    <a:lumMod val="75000"/>
                  </a:schemeClr>
                </a:solidFill>
                <a:latin typeface="Century Gothic" panose="020B0502020202020204" pitchFamily="34" charset="0"/>
              </a:rPr>
              <a:t>? </a:t>
            </a:r>
            <a:endParaRPr lang="en-US" b="1" dirty="0">
              <a:solidFill>
                <a:schemeClr val="accent4">
                  <a:lumMod val="75000"/>
                </a:schemeClr>
              </a:solidFill>
              <a:latin typeface="Century Gothic" panose="020B0502020202020204" pitchFamily="34" charset="0"/>
            </a:endParaRPr>
          </a:p>
        </p:txBody>
      </p:sp>
      <p:pic>
        <p:nvPicPr>
          <p:cNvPr id="5" name="Picture 4" descr="A pie chart with numbers and a few different colored parts&#10;&#10;Description automatically generated">
            <a:extLst>
              <a:ext uri="{FF2B5EF4-FFF2-40B4-BE49-F238E27FC236}">
                <a16:creationId xmlns:a16="http://schemas.microsoft.com/office/drawing/2014/main" id="{A2195397-7175-4B0C-9F6A-008722926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8160" y="1955800"/>
            <a:ext cx="4216400" cy="2810933"/>
          </a:xfrm>
          <a:prstGeom prst="rect">
            <a:avLst/>
          </a:prstGeom>
        </p:spPr>
      </p:pic>
      <p:pic>
        <p:nvPicPr>
          <p:cNvPr id="9" name="Picture 8" descr="A pie chart with different colored parts&#10;&#10;Description automatically generated">
            <a:extLst>
              <a:ext uri="{FF2B5EF4-FFF2-40B4-BE49-F238E27FC236}">
                <a16:creationId xmlns:a16="http://schemas.microsoft.com/office/drawing/2014/main" id="{EB01C487-CB12-4D09-B91C-B329B6C28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820" y="1935480"/>
            <a:ext cx="4198620" cy="2799080"/>
          </a:xfrm>
          <a:prstGeom prst="rect">
            <a:avLst/>
          </a:prstGeom>
        </p:spPr>
      </p:pic>
      <p:graphicFrame>
        <p:nvGraphicFramePr>
          <p:cNvPr id="10" name="Table 10">
            <a:extLst>
              <a:ext uri="{FF2B5EF4-FFF2-40B4-BE49-F238E27FC236}">
                <a16:creationId xmlns:a16="http://schemas.microsoft.com/office/drawing/2014/main" id="{E4E7269B-E812-476D-A6E5-E30902EB38A8}"/>
              </a:ext>
            </a:extLst>
          </p:cNvPr>
          <p:cNvGraphicFramePr>
            <a:graphicFrameLocks noGrp="1"/>
          </p:cNvGraphicFramePr>
          <p:nvPr>
            <p:extLst>
              <p:ext uri="{D42A27DB-BD31-4B8C-83A1-F6EECF244321}">
                <p14:modId xmlns:p14="http://schemas.microsoft.com/office/powerpoint/2010/main" val="3702848854"/>
              </p:ext>
            </p:extLst>
          </p:nvPr>
        </p:nvGraphicFramePr>
        <p:xfrm>
          <a:off x="914400" y="4671906"/>
          <a:ext cx="10444480" cy="1325316"/>
        </p:xfrm>
        <a:graphic>
          <a:graphicData uri="http://schemas.openxmlformats.org/drawingml/2006/table">
            <a:tbl>
              <a:tblPr firstRow="1" bandRow="1">
                <a:tableStyleId>{C083E6E3-FA7D-4D7B-A595-EF9225AFEA82}</a:tableStyleId>
              </a:tblPr>
              <a:tblGrid>
                <a:gridCol w="5222240">
                  <a:extLst>
                    <a:ext uri="{9D8B030D-6E8A-4147-A177-3AD203B41FA5}">
                      <a16:colId xmlns:a16="http://schemas.microsoft.com/office/drawing/2014/main" val="2485320775"/>
                    </a:ext>
                  </a:extLst>
                </a:gridCol>
                <a:gridCol w="5222240">
                  <a:extLst>
                    <a:ext uri="{9D8B030D-6E8A-4147-A177-3AD203B41FA5}">
                      <a16:colId xmlns:a16="http://schemas.microsoft.com/office/drawing/2014/main" val="372979393"/>
                    </a:ext>
                  </a:extLst>
                </a:gridCol>
              </a:tblGrid>
              <a:tr h="373098">
                <a:tc>
                  <a:txBody>
                    <a:bodyPr/>
                    <a:lstStyle/>
                    <a:p>
                      <a:r>
                        <a:rPr lang="en-US" sz="1600" b="0" dirty="0">
                          <a:solidFill>
                            <a:schemeClr val="accent1"/>
                          </a:solidFill>
                          <a:latin typeface="Century Gothic" panose="020B0502020202020204" pitchFamily="34" charset="0"/>
                        </a:rPr>
                        <a:t>The requirement is high while the percentage of reimbursement is low </a:t>
                      </a:r>
                    </a:p>
                  </a:txBody>
                  <a:tcPr/>
                </a:tc>
                <a:tc>
                  <a:txBody>
                    <a:bodyPr/>
                    <a:lstStyle/>
                    <a:p>
                      <a:r>
                        <a:rPr lang="fr-FR" sz="1600" b="0" dirty="0">
                          <a:solidFill>
                            <a:schemeClr val="accent1"/>
                          </a:solidFill>
                          <a:latin typeface="Century Gothic" panose="020B0502020202020204" pitchFamily="34" charset="0"/>
                        </a:rPr>
                        <a:t>The new </a:t>
                      </a:r>
                      <a:r>
                        <a:rPr lang="fr-FR" sz="1600" b="0" dirty="0" err="1">
                          <a:solidFill>
                            <a:schemeClr val="accent1"/>
                          </a:solidFill>
                          <a:latin typeface="Century Gothic" panose="020B0502020202020204" pitchFamily="34" charset="0"/>
                        </a:rPr>
                        <a:t>drugs</a:t>
                      </a:r>
                      <a:r>
                        <a:rPr lang="fr-FR" sz="1600" b="0" dirty="0">
                          <a:solidFill>
                            <a:schemeClr val="accent1"/>
                          </a:solidFill>
                          <a:latin typeface="Century Gothic" panose="020B0502020202020204" pitchFamily="34" charset="0"/>
                        </a:rPr>
                        <a:t> and </a:t>
                      </a:r>
                      <a:r>
                        <a:rPr lang="fr-FR" sz="1600" b="0" dirty="0" err="1">
                          <a:solidFill>
                            <a:schemeClr val="accent1"/>
                          </a:solidFill>
                          <a:latin typeface="Century Gothic" panose="020B0502020202020204" pitchFamily="34" charset="0"/>
                        </a:rPr>
                        <a:t>imported</a:t>
                      </a:r>
                      <a:r>
                        <a:rPr lang="fr-FR" sz="1600" b="0" dirty="0">
                          <a:solidFill>
                            <a:schemeClr val="accent1"/>
                          </a:solidFill>
                          <a:latin typeface="Century Gothic" panose="020B0502020202020204" pitchFamily="34" charset="0"/>
                        </a:rPr>
                        <a:t> </a:t>
                      </a:r>
                      <a:r>
                        <a:rPr lang="fr-FR" sz="1600" b="0" dirty="0" err="1">
                          <a:solidFill>
                            <a:schemeClr val="accent1"/>
                          </a:solidFill>
                          <a:latin typeface="Century Gothic" panose="020B0502020202020204" pitchFamily="34" charset="0"/>
                        </a:rPr>
                        <a:t>drugs</a:t>
                      </a:r>
                      <a:r>
                        <a:rPr lang="fr-FR" sz="1600" b="0" dirty="0">
                          <a:solidFill>
                            <a:schemeClr val="accent1"/>
                          </a:solidFill>
                          <a:latin typeface="Century Gothic" panose="020B0502020202020204" pitchFamily="34" charset="0"/>
                        </a:rPr>
                        <a:t> are </a:t>
                      </a:r>
                      <a:r>
                        <a:rPr lang="fr-FR" sz="1600" b="0" dirty="0" err="1">
                          <a:solidFill>
                            <a:schemeClr val="accent1"/>
                          </a:solidFill>
                          <a:latin typeface="Century Gothic" panose="020B0502020202020204" pitchFamily="34" charset="0"/>
                        </a:rPr>
                        <a:t>often</a:t>
                      </a:r>
                      <a:r>
                        <a:rPr lang="fr-FR" sz="1600" b="0" dirty="0">
                          <a:solidFill>
                            <a:schemeClr val="accent1"/>
                          </a:solidFill>
                          <a:latin typeface="Century Gothic" panose="020B0502020202020204" pitchFamily="34" charset="0"/>
                        </a:rPr>
                        <a:t> </a:t>
                      </a:r>
                      <a:r>
                        <a:rPr lang="fr-FR" sz="1600" b="0" dirty="0" err="1">
                          <a:solidFill>
                            <a:schemeClr val="accent1"/>
                          </a:solidFill>
                          <a:latin typeface="Century Gothic" panose="020B0502020202020204" pitchFamily="34" charset="0"/>
                        </a:rPr>
                        <a:t>excluded</a:t>
                      </a:r>
                      <a:r>
                        <a:rPr lang="fr-FR" sz="1600" b="0" dirty="0">
                          <a:solidFill>
                            <a:schemeClr val="accent1"/>
                          </a:solidFill>
                          <a:latin typeface="Century Gothic" panose="020B0502020202020204" pitchFamily="34" charset="0"/>
                        </a:rPr>
                        <a:t> </a:t>
                      </a:r>
                      <a:endParaRPr lang="en-US" sz="1600" b="0" dirty="0">
                        <a:solidFill>
                          <a:schemeClr val="accent1"/>
                        </a:solidFill>
                        <a:latin typeface="Century Gothic" panose="020B0502020202020204" pitchFamily="34" charset="0"/>
                      </a:endParaRPr>
                    </a:p>
                  </a:txBody>
                  <a:tcPr/>
                </a:tc>
                <a:extLst>
                  <a:ext uri="{0D108BD9-81ED-4DB2-BD59-A6C34878D82A}">
                    <a16:rowId xmlns:a16="http://schemas.microsoft.com/office/drawing/2014/main" val="2124184979"/>
                  </a:ext>
                </a:extLst>
              </a:tr>
              <a:tr h="3730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err="1">
                          <a:solidFill>
                            <a:schemeClr val="accent1"/>
                          </a:solidFill>
                          <a:latin typeface="Century Gothic" panose="020B0502020202020204" pitchFamily="34" charset="0"/>
                        </a:rPr>
                        <a:t>Coverage</a:t>
                      </a:r>
                      <a:r>
                        <a:rPr lang="fr-FR" sz="1600" b="0" dirty="0">
                          <a:solidFill>
                            <a:schemeClr val="accent1"/>
                          </a:solidFill>
                          <a:latin typeface="Century Gothic" panose="020B0502020202020204" pitchFamily="34" charset="0"/>
                        </a:rPr>
                        <a:t> </a:t>
                      </a:r>
                      <a:r>
                        <a:rPr lang="fr-FR" sz="1600" b="0" dirty="0" err="1">
                          <a:solidFill>
                            <a:schemeClr val="accent1"/>
                          </a:solidFill>
                          <a:latin typeface="Century Gothic" panose="020B0502020202020204" pitchFamily="34" charset="0"/>
                        </a:rPr>
                        <a:t>is</a:t>
                      </a:r>
                      <a:r>
                        <a:rPr lang="fr-FR" sz="1600" b="0" dirty="0">
                          <a:solidFill>
                            <a:schemeClr val="accent1"/>
                          </a:solidFill>
                          <a:latin typeface="Century Gothic" panose="020B0502020202020204" pitchFamily="34" charset="0"/>
                        </a:rPr>
                        <a:t> </a:t>
                      </a:r>
                      <a:r>
                        <a:rPr lang="fr-FR" sz="1600" b="0" dirty="0" err="1">
                          <a:solidFill>
                            <a:schemeClr val="accent1"/>
                          </a:solidFill>
                          <a:latin typeface="Century Gothic" panose="020B0502020202020204" pitchFamily="34" charset="0"/>
                        </a:rPr>
                        <a:t>still</a:t>
                      </a:r>
                      <a:r>
                        <a:rPr lang="fr-FR" sz="1600" b="0" dirty="0">
                          <a:solidFill>
                            <a:schemeClr val="accent1"/>
                          </a:solidFill>
                          <a:latin typeface="Century Gothic" panose="020B0502020202020204" pitchFamily="34" charset="0"/>
                        </a:rPr>
                        <a:t> </a:t>
                      </a:r>
                      <a:r>
                        <a:rPr lang="fr-FR" sz="1600" b="0" dirty="0" err="1">
                          <a:solidFill>
                            <a:schemeClr val="accent1"/>
                          </a:solidFill>
                          <a:latin typeface="Century Gothic" panose="020B0502020202020204" pitchFamily="34" charset="0"/>
                        </a:rPr>
                        <a:t>limited</a:t>
                      </a:r>
                      <a:endParaRPr lang="en-US" sz="1600" b="0" dirty="0">
                        <a:solidFill>
                          <a:schemeClr val="accent1"/>
                        </a:solidFill>
                        <a:latin typeface="Century Gothic" panose="020B0502020202020204" pitchFamily="34" charset="0"/>
                      </a:endParaRPr>
                    </a:p>
                  </a:txBody>
                  <a:tcPr/>
                </a:tc>
                <a:tc>
                  <a:txBody>
                    <a:bodyPr/>
                    <a:lstStyle/>
                    <a:p>
                      <a:r>
                        <a:rPr lang="fr-FR" sz="1600" b="0" dirty="0">
                          <a:solidFill>
                            <a:schemeClr val="accent1"/>
                          </a:solidFill>
                          <a:latin typeface="Century Gothic" panose="020B0502020202020204" pitchFamily="34" charset="0"/>
                        </a:rPr>
                        <a:t>The </a:t>
                      </a:r>
                      <a:r>
                        <a:rPr lang="fr-FR" sz="1600" b="0" dirty="0" err="1">
                          <a:solidFill>
                            <a:schemeClr val="accent1"/>
                          </a:solidFill>
                          <a:latin typeface="Century Gothic" panose="020B0502020202020204" pitchFamily="34" charset="0"/>
                        </a:rPr>
                        <a:t>drugs</a:t>
                      </a:r>
                      <a:r>
                        <a:rPr lang="fr-FR" sz="1600" b="0" dirty="0">
                          <a:solidFill>
                            <a:schemeClr val="accent1"/>
                          </a:solidFill>
                          <a:latin typeface="Century Gothic" panose="020B0502020202020204" pitchFamily="34" charset="0"/>
                        </a:rPr>
                        <a:t> </a:t>
                      </a:r>
                      <a:r>
                        <a:rPr lang="fr-FR" sz="1600" b="0" dirty="0" err="1">
                          <a:solidFill>
                            <a:schemeClr val="accent1"/>
                          </a:solidFill>
                          <a:latin typeface="Century Gothic" panose="020B0502020202020204" pitchFamily="34" charset="0"/>
                        </a:rPr>
                        <a:t>with</a:t>
                      </a:r>
                      <a:r>
                        <a:rPr lang="fr-FR" sz="1600" b="0" dirty="0">
                          <a:solidFill>
                            <a:schemeClr val="accent1"/>
                          </a:solidFill>
                          <a:latin typeface="Century Gothic" panose="020B0502020202020204" pitchFamily="34" charset="0"/>
                        </a:rPr>
                        <a:t> high </a:t>
                      </a:r>
                      <a:r>
                        <a:rPr lang="fr-FR" sz="1600" b="0" dirty="0" err="1">
                          <a:solidFill>
                            <a:schemeClr val="accent1"/>
                          </a:solidFill>
                          <a:latin typeface="Century Gothic" panose="020B0502020202020204" pitchFamily="34" charset="0"/>
                        </a:rPr>
                        <a:t>efficacy</a:t>
                      </a:r>
                      <a:r>
                        <a:rPr lang="fr-FR" sz="1600" b="0" dirty="0">
                          <a:solidFill>
                            <a:schemeClr val="accent1"/>
                          </a:solidFill>
                          <a:latin typeface="Century Gothic" panose="020B0502020202020204" pitchFamily="34" charset="0"/>
                        </a:rPr>
                        <a:t> are not </a:t>
                      </a:r>
                      <a:r>
                        <a:rPr lang="fr-FR" sz="1600" b="0" dirty="0" err="1">
                          <a:solidFill>
                            <a:schemeClr val="accent1"/>
                          </a:solidFill>
                          <a:latin typeface="Century Gothic" panose="020B0502020202020204" pitchFamily="34" charset="0"/>
                        </a:rPr>
                        <a:t>included</a:t>
                      </a:r>
                      <a:r>
                        <a:rPr lang="fr-FR" sz="1600" b="0" dirty="0">
                          <a:solidFill>
                            <a:schemeClr val="accent1"/>
                          </a:solidFill>
                          <a:latin typeface="Century Gothic" panose="020B0502020202020204" pitchFamily="34" charset="0"/>
                        </a:rPr>
                        <a:t> </a:t>
                      </a:r>
                      <a:endParaRPr lang="en-US" sz="1600" b="0" dirty="0">
                        <a:solidFill>
                          <a:schemeClr val="accent1"/>
                        </a:solidFill>
                        <a:latin typeface="Century Gothic" panose="020B0502020202020204" pitchFamily="34" charset="0"/>
                      </a:endParaRPr>
                    </a:p>
                  </a:txBody>
                  <a:tcPr/>
                </a:tc>
                <a:extLst>
                  <a:ext uri="{0D108BD9-81ED-4DB2-BD59-A6C34878D82A}">
                    <a16:rowId xmlns:a16="http://schemas.microsoft.com/office/drawing/2014/main" val="666552734"/>
                  </a:ext>
                </a:extLst>
              </a:tr>
              <a:tr h="373098">
                <a:tc>
                  <a:txBody>
                    <a:bodyPr/>
                    <a:lstStyle/>
                    <a:p>
                      <a:r>
                        <a:rPr lang="fr-FR" sz="1600" dirty="0">
                          <a:solidFill>
                            <a:schemeClr val="accent1"/>
                          </a:solidFill>
                          <a:latin typeface="Century Gothic" panose="020B0502020202020204" pitchFamily="34" charset="0"/>
                        </a:rPr>
                        <a:t>The </a:t>
                      </a:r>
                      <a:r>
                        <a:rPr lang="fr-FR" sz="1600" dirty="0" err="1">
                          <a:solidFill>
                            <a:schemeClr val="accent1"/>
                          </a:solidFill>
                          <a:latin typeface="Century Gothic" panose="020B0502020202020204" pitchFamily="34" charset="0"/>
                        </a:rPr>
                        <a:t>criteria</a:t>
                      </a:r>
                      <a:r>
                        <a:rPr lang="fr-FR" sz="1600" dirty="0">
                          <a:solidFill>
                            <a:schemeClr val="accent1"/>
                          </a:solidFill>
                          <a:latin typeface="Century Gothic" panose="020B0502020202020204" pitchFamily="34" charset="0"/>
                        </a:rPr>
                        <a:t> </a:t>
                      </a:r>
                      <a:r>
                        <a:rPr lang="fr-FR" sz="1600" dirty="0" err="1">
                          <a:solidFill>
                            <a:schemeClr val="accent1"/>
                          </a:solidFill>
                          <a:latin typeface="Century Gothic" panose="020B0502020202020204" pitchFamily="34" charset="0"/>
                        </a:rPr>
                        <a:t>is</a:t>
                      </a:r>
                      <a:r>
                        <a:rPr lang="fr-FR" sz="1600" dirty="0">
                          <a:solidFill>
                            <a:schemeClr val="accent1"/>
                          </a:solidFill>
                          <a:latin typeface="Century Gothic" panose="020B0502020202020204" pitchFamily="34" charset="0"/>
                        </a:rPr>
                        <a:t> not </a:t>
                      </a:r>
                      <a:r>
                        <a:rPr lang="fr-FR" sz="1600" dirty="0" err="1">
                          <a:solidFill>
                            <a:schemeClr val="accent1"/>
                          </a:solidFill>
                          <a:latin typeface="Century Gothic" panose="020B0502020202020204" pitchFamily="34" charset="0"/>
                        </a:rPr>
                        <a:t>clear</a:t>
                      </a:r>
                      <a:endParaRPr lang="en-US" sz="1600" dirty="0">
                        <a:solidFill>
                          <a:schemeClr val="accent1"/>
                        </a:solidFill>
                        <a:latin typeface="Century Gothic" panose="020B0502020202020204" pitchFamily="34" charset="0"/>
                      </a:endParaRPr>
                    </a:p>
                  </a:txBody>
                  <a:tcPr/>
                </a:tc>
                <a:tc>
                  <a:txBody>
                    <a:bodyPr/>
                    <a:lstStyle/>
                    <a:p>
                      <a:r>
                        <a:rPr lang="fr-FR" sz="1600" b="0" dirty="0">
                          <a:solidFill>
                            <a:schemeClr val="accent1"/>
                          </a:solidFill>
                          <a:latin typeface="Century Gothic" panose="020B0502020202020204" pitchFamily="34" charset="0"/>
                        </a:rPr>
                        <a:t>There are limitations on the </a:t>
                      </a:r>
                      <a:r>
                        <a:rPr lang="fr-FR" sz="1600" b="0" dirty="0" err="1">
                          <a:solidFill>
                            <a:schemeClr val="accent1"/>
                          </a:solidFill>
                          <a:latin typeface="Century Gothic" panose="020B0502020202020204" pitchFamily="34" charset="0"/>
                        </a:rPr>
                        <a:t>reimbursement</a:t>
                      </a:r>
                      <a:r>
                        <a:rPr lang="fr-FR" sz="1600" b="0" dirty="0">
                          <a:solidFill>
                            <a:schemeClr val="accent1"/>
                          </a:solidFill>
                          <a:latin typeface="Century Gothic" panose="020B0502020202020204" pitchFamily="34" charset="0"/>
                        </a:rPr>
                        <a:t> </a:t>
                      </a:r>
                      <a:endParaRPr lang="en-US" sz="1600" b="0" dirty="0">
                        <a:solidFill>
                          <a:schemeClr val="accent1"/>
                        </a:solidFill>
                        <a:latin typeface="Century Gothic" panose="020B0502020202020204" pitchFamily="34" charset="0"/>
                      </a:endParaRPr>
                    </a:p>
                  </a:txBody>
                  <a:tcPr/>
                </a:tc>
                <a:extLst>
                  <a:ext uri="{0D108BD9-81ED-4DB2-BD59-A6C34878D82A}">
                    <a16:rowId xmlns:a16="http://schemas.microsoft.com/office/drawing/2014/main" val="966296021"/>
                  </a:ext>
                </a:extLst>
              </a:tr>
            </a:tbl>
          </a:graphicData>
        </a:graphic>
      </p:graphicFrame>
    </p:spTree>
    <p:extLst>
      <p:ext uri="{BB962C8B-B14F-4D97-AF65-F5344CB8AC3E}">
        <p14:creationId xmlns:p14="http://schemas.microsoft.com/office/powerpoint/2010/main" val="4019462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1CE1-6A12-467D-92E8-732720ECB3BC}"/>
              </a:ext>
            </a:extLst>
          </p:cNvPr>
          <p:cNvSpPr>
            <a:spLocks noGrp="1"/>
          </p:cNvSpPr>
          <p:nvPr>
            <p:ph type="title"/>
          </p:nvPr>
        </p:nvSpPr>
        <p:spPr>
          <a:xfrm>
            <a:off x="359822" y="260568"/>
            <a:ext cx="11496897" cy="778668"/>
          </a:xfrm>
        </p:spPr>
        <p:txBody>
          <a:bodyPr/>
          <a:lstStyle/>
          <a:p>
            <a:r>
              <a:rPr lang="fr-FR" sz="2200" dirty="0"/>
              <a:t>70% of the </a:t>
            </a:r>
            <a:r>
              <a:rPr lang="fr-FR" sz="2200" dirty="0" err="1"/>
              <a:t>respondents</a:t>
            </a:r>
            <a:r>
              <a:rPr lang="fr-FR" sz="2200" dirty="0"/>
              <a:t> </a:t>
            </a:r>
            <a:r>
              <a:rPr lang="fr-FR" sz="2200" dirty="0" err="1"/>
              <a:t>experienced</a:t>
            </a:r>
            <a:r>
              <a:rPr lang="fr-FR" sz="2200" dirty="0"/>
              <a:t> or </a:t>
            </a:r>
            <a:r>
              <a:rPr lang="fr-FR" sz="2200" dirty="0" err="1"/>
              <a:t>recognised</a:t>
            </a:r>
            <a:r>
              <a:rPr lang="fr-FR" sz="2200" dirty="0"/>
              <a:t> </a:t>
            </a:r>
            <a:r>
              <a:rPr lang="fr-FR" sz="2200" dirty="0" err="1"/>
              <a:t>somone</a:t>
            </a:r>
            <a:r>
              <a:rPr lang="fr-FR" sz="2200" dirty="0"/>
              <a:t> been </a:t>
            </a:r>
            <a:r>
              <a:rPr lang="fr-FR" sz="2200" dirty="0" err="1"/>
              <a:t>diagnosed</a:t>
            </a:r>
            <a:r>
              <a:rPr lang="fr-FR" sz="2200" dirty="0"/>
              <a:t> of rare </a:t>
            </a:r>
            <a:r>
              <a:rPr lang="fr-FR" sz="2200" dirty="0" err="1"/>
              <a:t>diseases</a:t>
            </a:r>
            <a:r>
              <a:rPr lang="fr-FR" sz="2200" dirty="0"/>
              <a:t> or cancer, </a:t>
            </a:r>
            <a:r>
              <a:rPr lang="fr-FR" sz="2200" dirty="0" err="1"/>
              <a:t>while</a:t>
            </a:r>
            <a:r>
              <a:rPr lang="fr-FR" sz="2200" dirty="0"/>
              <a:t> 49% </a:t>
            </a:r>
            <a:r>
              <a:rPr lang="fr-FR" sz="2200" dirty="0" err="1"/>
              <a:t>is</a:t>
            </a:r>
            <a:r>
              <a:rPr lang="fr-FR" sz="2200" dirty="0"/>
              <a:t> </a:t>
            </a:r>
            <a:r>
              <a:rPr lang="fr-FR" sz="2200" dirty="0" err="1"/>
              <a:t>aware</a:t>
            </a:r>
            <a:r>
              <a:rPr lang="fr-FR" sz="2200" dirty="0"/>
              <a:t> of people </a:t>
            </a:r>
            <a:r>
              <a:rPr lang="fr-FR" sz="2200" dirty="0" err="1"/>
              <a:t>purchased</a:t>
            </a:r>
            <a:r>
              <a:rPr lang="fr-FR" sz="2200" dirty="0"/>
              <a:t> </a:t>
            </a:r>
            <a:r>
              <a:rPr lang="fr-FR" sz="2200" dirty="0" err="1"/>
              <a:t>health</a:t>
            </a:r>
            <a:r>
              <a:rPr lang="fr-FR" sz="2200" dirty="0"/>
              <a:t> </a:t>
            </a:r>
            <a:r>
              <a:rPr lang="fr-FR" sz="2200" dirty="0" err="1"/>
              <a:t>insurance</a:t>
            </a:r>
            <a:r>
              <a:rPr lang="fr-FR" sz="2200" dirty="0"/>
              <a:t> </a:t>
            </a:r>
            <a:endParaRPr lang="en-US" sz="2200" dirty="0"/>
          </a:p>
        </p:txBody>
      </p:sp>
      <p:sp>
        <p:nvSpPr>
          <p:cNvPr id="6" name="TextBox 5">
            <a:extLst>
              <a:ext uri="{FF2B5EF4-FFF2-40B4-BE49-F238E27FC236}">
                <a16:creationId xmlns:a16="http://schemas.microsoft.com/office/drawing/2014/main" id="{4D34E5A5-0405-4039-8871-5B7CC6E0FAE3}"/>
              </a:ext>
            </a:extLst>
          </p:cNvPr>
          <p:cNvSpPr txBox="1"/>
          <p:nvPr/>
        </p:nvSpPr>
        <p:spPr>
          <a:xfrm>
            <a:off x="345345" y="6356863"/>
            <a:ext cx="9159381" cy="307777"/>
          </a:xfrm>
          <a:prstGeom prst="rect">
            <a:avLst/>
          </a:prstGeom>
          <a:noFill/>
        </p:spPr>
        <p:txBody>
          <a:bodyPr wrap="square" rtlCol="0">
            <a:spAutoFit/>
          </a:bodyPr>
          <a:lstStyle/>
          <a:p>
            <a:r>
              <a:rPr lang="fr-FR" sz="1400" dirty="0">
                <a:solidFill>
                  <a:schemeClr val="accent1"/>
                </a:solidFill>
                <a:latin typeface="Century Gothic" panose="020B0502020202020204" pitchFamily="34" charset="0"/>
              </a:rPr>
              <a:t>Source : Survey of 83 </a:t>
            </a:r>
            <a:r>
              <a:rPr lang="fr-FR" sz="1400" dirty="0" err="1">
                <a:solidFill>
                  <a:schemeClr val="accent1"/>
                </a:solidFill>
                <a:latin typeface="Century Gothic" panose="020B0502020202020204" pitchFamily="34" charset="0"/>
              </a:rPr>
              <a:t>samples</a:t>
            </a:r>
            <a:endParaRPr lang="fr-FR" sz="1400" dirty="0">
              <a:solidFill>
                <a:schemeClr val="accent1"/>
              </a:solidFill>
              <a:latin typeface="Century Gothic" panose="020B0502020202020204" pitchFamily="34" charset="0"/>
            </a:endParaRPr>
          </a:p>
        </p:txBody>
      </p:sp>
      <p:sp>
        <p:nvSpPr>
          <p:cNvPr id="29" name="TextBox 28">
            <a:extLst>
              <a:ext uri="{FF2B5EF4-FFF2-40B4-BE49-F238E27FC236}">
                <a16:creationId xmlns:a16="http://schemas.microsoft.com/office/drawing/2014/main" id="{E3972B82-2DD7-4E05-A09A-51EF93861DFA}"/>
              </a:ext>
            </a:extLst>
          </p:cNvPr>
          <p:cNvSpPr txBox="1"/>
          <p:nvPr/>
        </p:nvSpPr>
        <p:spPr>
          <a:xfrm>
            <a:off x="508000" y="1452880"/>
            <a:ext cx="5648960" cy="646331"/>
          </a:xfrm>
          <a:prstGeom prst="rect">
            <a:avLst/>
          </a:prstGeom>
          <a:noFill/>
        </p:spPr>
        <p:txBody>
          <a:bodyPr wrap="square" rtlCol="0">
            <a:spAutoFit/>
          </a:bodyPr>
          <a:lstStyle/>
          <a:p>
            <a:r>
              <a:rPr lang="fr-FR" b="1" dirty="0">
                <a:solidFill>
                  <a:schemeClr val="accent4">
                    <a:lumMod val="75000"/>
                  </a:schemeClr>
                </a:solidFill>
                <a:latin typeface="Century Gothic" panose="020B0502020202020204" pitchFamily="34" charset="0"/>
              </a:rPr>
              <a:t>Q11 : Have </a:t>
            </a:r>
            <a:r>
              <a:rPr lang="fr-FR" b="1" dirty="0" err="1">
                <a:solidFill>
                  <a:schemeClr val="accent4">
                    <a:lumMod val="75000"/>
                  </a:schemeClr>
                </a:solidFill>
                <a:latin typeface="Century Gothic" panose="020B0502020202020204" pitchFamily="34" charset="0"/>
              </a:rPr>
              <a:t>you</a:t>
            </a:r>
            <a:r>
              <a:rPr lang="fr-FR" b="1" dirty="0">
                <a:solidFill>
                  <a:schemeClr val="accent4">
                    <a:lumMod val="75000"/>
                  </a:schemeClr>
                </a:solidFill>
                <a:latin typeface="Century Gothic" panose="020B0502020202020204" pitchFamily="34" charset="0"/>
              </a:rPr>
              <a:t> or </a:t>
            </a:r>
            <a:r>
              <a:rPr lang="fr-FR" b="1" dirty="0" err="1">
                <a:solidFill>
                  <a:schemeClr val="accent4">
                    <a:lumMod val="75000"/>
                  </a:schemeClr>
                </a:solidFill>
                <a:latin typeface="Century Gothic" panose="020B0502020202020204" pitchFamily="34" charset="0"/>
              </a:rPr>
              <a:t>someone</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you</a:t>
            </a:r>
            <a:r>
              <a:rPr lang="fr-FR" b="1" dirty="0">
                <a:solidFill>
                  <a:schemeClr val="accent4">
                    <a:lumMod val="75000"/>
                  </a:schemeClr>
                </a:solidFill>
                <a:latin typeface="Century Gothic" panose="020B0502020202020204" pitchFamily="34" charset="0"/>
              </a:rPr>
              <a:t> know </a:t>
            </a:r>
            <a:r>
              <a:rPr lang="fr-FR" b="1" dirty="0" err="1">
                <a:solidFill>
                  <a:schemeClr val="accent4">
                    <a:lumMod val="75000"/>
                  </a:schemeClr>
                </a:solidFill>
                <a:latin typeface="Century Gothic" panose="020B0502020202020204" pitchFamily="34" charset="0"/>
              </a:rPr>
              <a:t>even</a:t>
            </a:r>
            <a:r>
              <a:rPr lang="fr-FR" b="1" dirty="0">
                <a:solidFill>
                  <a:schemeClr val="accent4">
                    <a:lumMod val="75000"/>
                  </a:schemeClr>
                </a:solidFill>
                <a:latin typeface="Century Gothic" panose="020B0502020202020204" pitchFamily="34" charset="0"/>
              </a:rPr>
              <a:t> been </a:t>
            </a:r>
            <a:r>
              <a:rPr lang="fr-FR" b="1" dirty="0" err="1">
                <a:solidFill>
                  <a:schemeClr val="accent4">
                    <a:lumMod val="75000"/>
                  </a:schemeClr>
                </a:solidFill>
                <a:latin typeface="Century Gothic" panose="020B0502020202020204" pitchFamily="34" charset="0"/>
              </a:rPr>
              <a:t>diagnosed</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with</a:t>
            </a:r>
            <a:r>
              <a:rPr lang="fr-FR" b="1" dirty="0">
                <a:solidFill>
                  <a:schemeClr val="accent4">
                    <a:lumMod val="75000"/>
                  </a:schemeClr>
                </a:solidFill>
                <a:latin typeface="Century Gothic" panose="020B0502020202020204" pitchFamily="34" charset="0"/>
              </a:rPr>
              <a:t> a rare </a:t>
            </a:r>
            <a:r>
              <a:rPr lang="fr-FR" b="1" dirty="0" err="1">
                <a:solidFill>
                  <a:schemeClr val="accent4">
                    <a:lumMod val="75000"/>
                  </a:schemeClr>
                </a:solidFill>
                <a:latin typeface="Century Gothic" panose="020B0502020202020204" pitchFamily="34" charset="0"/>
              </a:rPr>
              <a:t>disease</a:t>
            </a:r>
            <a:r>
              <a:rPr lang="fr-FR" b="1" dirty="0">
                <a:solidFill>
                  <a:schemeClr val="accent4">
                    <a:lumMod val="75000"/>
                  </a:schemeClr>
                </a:solidFill>
                <a:latin typeface="Century Gothic" panose="020B0502020202020204" pitchFamily="34" charset="0"/>
              </a:rPr>
              <a:t> or cancer? </a:t>
            </a:r>
            <a:endParaRPr lang="en-US" b="1" dirty="0">
              <a:solidFill>
                <a:schemeClr val="accent4">
                  <a:lumMod val="75000"/>
                </a:schemeClr>
              </a:solidFill>
              <a:latin typeface="Century Gothic" panose="020B0502020202020204" pitchFamily="34" charset="0"/>
            </a:endParaRPr>
          </a:p>
        </p:txBody>
      </p:sp>
      <p:sp>
        <p:nvSpPr>
          <p:cNvPr id="41" name="TextBox 40">
            <a:extLst>
              <a:ext uri="{FF2B5EF4-FFF2-40B4-BE49-F238E27FC236}">
                <a16:creationId xmlns:a16="http://schemas.microsoft.com/office/drawing/2014/main" id="{0DB36314-CFA6-438A-963B-55B08946B643}"/>
              </a:ext>
            </a:extLst>
          </p:cNvPr>
          <p:cNvSpPr txBox="1"/>
          <p:nvPr/>
        </p:nvSpPr>
        <p:spPr>
          <a:xfrm>
            <a:off x="6350000" y="1452880"/>
            <a:ext cx="5212080" cy="646331"/>
          </a:xfrm>
          <a:prstGeom prst="rect">
            <a:avLst/>
          </a:prstGeom>
          <a:noFill/>
        </p:spPr>
        <p:txBody>
          <a:bodyPr wrap="square" rtlCol="0">
            <a:spAutoFit/>
          </a:bodyPr>
          <a:lstStyle/>
          <a:p>
            <a:r>
              <a:rPr lang="fr-FR" b="1" dirty="0">
                <a:solidFill>
                  <a:schemeClr val="accent4">
                    <a:lumMod val="75000"/>
                  </a:schemeClr>
                </a:solidFill>
                <a:latin typeface="Century Gothic" panose="020B0502020202020204" pitchFamily="34" charset="0"/>
              </a:rPr>
              <a:t>Q12 : How </a:t>
            </a:r>
            <a:r>
              <a:rPr lang="fr-FR" b="1" dirty="0" err="1">
                <a:solidFill>
                  <a:schemeClr val="accent4">
                    <a:lumMod val="75000"/>
                  </a:schemeClr>
                </a:solidFill>
                <a:latin typeface="Century Gothic" panose="020B0502020202020204" pitchFamily="34" charset="0"/>
              </a:rPr>
              <a:t>many</a:t>
            </a:r>
            <a:r>
              <a:rPr lang="fr-FR" b="1" dirty="0">
                <a:solidFill>
                  <a:schemeClr val="accent4">
                    <a:lumMod val="75000"/>
                  </a:schemeClr>
                </a:solidFill>
                <a:latin typeface="Century Gothic" panose="020B0502020202020204" pitchFamily="34" charset="0"/>
              </a:rPr>
              <a:t> people do </a:t>
            </a:r>
            <a:r>
              <a:rPr lang="fr-FR" b="1" dirty="0" err="1">
                <a:solidFill>
                  <a:schemeClr val="accent4">
                    <a:lumMod val="75000"/>
                  </a:schemeClr>
                </a:solidFill>
                <a:latin typeface="Century Gothic" panose="020B0502020202020204" pitchFamily="34" charset="0"/>
              </a:rPr>
              <a:t>you</a:t>
            </a:r>
            <a:r>
              <a:rPr lang="fr-FR" b="1" dirty="0">
                <a:solidFill>
                  <a:schemeClr val="accent4">
                    <a:lumMod val="75000"/>
                  </a:schemeClr>
                </a:solidFill>
                <a:latin typeface="Century Gothic" panose="020B0502020202020204" pitchFamily="34" charset="0"/>
              </a:rPr>
              <a:t> know </a:t>
            </a:r>
            <a:r>
              <a:rPr lang="fr-FR" b="1" dirty="0" err="1">
                <a:solidFill>
                  <a:schemeClr val="accent4">
                    <a:lumMod val="75000"/>
                  </a:schemeClr>
                </a:solidFill>
                <a:latin typeface="Century Gothic" panose="020B0502020202020204" pitchFamily="34" charset="0"/>
              </a:rPr>
              <a:t>who</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purchase</a:t>
            </a:r>
            <a:r>
              <a:rPr lang="fr-FR" b="1" dirty="0">
                <a:solidFill>
                  <a:schemeClr val="accent4">
                    <a:lumMod val="75000"/>
                  </a:schemeClr>
                </a:solidFill>
                <a:latin typeface="Century Gothic" panose="020B0502020202020204" pitchFamily="34" charset="0"/>
              </a:rPr>
              <a:t> the </a:t>
            </a:r>
            <a:r>
              <a:rPr lang="fr-FR" b="1" dirty="0" err="1">
                <a:solidFill>
                  <a:schemeClr val="accent4">
                    <a:lumMod val="75000"/>
                  </a:schemeClr>
                </a:solidFill>
                <a:latin typeface="Century Gothic" panose="020B0502020202020204" pitchFamily="34" charset="0"/>
              </a:rPr>
              <a:t>severe</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diseases</a:t>
            </a:r>
            <a:r>
              <a:rPr lang="fr-FR" b="1" dirty="0">
                <a:solidFill>
                  <a:schemeClr val="accent4">
                    <a:lumMod val="75000"/>
                  </a:schemeClr>
                </a:solidFill>
                <a:latin typeface="Century Gothic" panose="020B0502020202020204" pitchFamily="34" charset="0"/>
              </a:rPr>
              <a:t> </a:t>
            </a:r>
            <a:r>
              <a:rPr lang="fr-FR" b="1" dirty="0" err="1">
                <a:solidFill>
                  <a:schemeClr val="accent4">
                    <a:lumMod val="75000"/>
                  </a:schemeClr>
                </a:solidFill>
                <a:latin typeface="Century Gothic" panose="020B0502020202020204" pitchFamily="34" charset="0"/>
              </a:rPr>
              <a:t>insurances</a:t>
            </a:r>
            <a:r>
              <a:rPr lang="fr-FR" b="1" dirty="0">
                <a:solidFill>
                  <a:schemeClr val="accent4">
                    <a:lumMod val="75000"/>
                  </a:schemeClr>
                </a:solidFill>
                <a:latin typeface="Century Gothic" panose="020B0502020202020204" pitchFamily="34" charset="0"/>
              </a:rPr>
              <a:t>? </a:t>
            </a:r>
            <a:endParaRPr lang="en-US" b="1" dirty="0">
              <a:solidFill>
                <a:schemeClr val="accent4">
                  <a:lumMod val="75000"/>
                </a:schemeClr>
              </a:solidFill>
              <a:latin typeface="Century Gothic" panose="020B0502020202020204" pitchFamily="34" charset="0"/>
            </a:endParaRPr>
          </a:p>
        </p:txBody>
      </p:sp>
      <p:pic>
        <p:nvPicPr>
          <p:cNvPr id="4" name="Picture 3">
            <a:extLst>
              <a:ext uri="{FF2B5EF4-FFF2-40B4-BE49-F238E27FC236}">
                <a16:creationId xmlns:a16="http://schemas.microsoft.com/office/drawing/2014/main" id="{92AA3D03-C194-402D-B1A3-0031D289A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80" y="2590800"/>
            <a:ext cx="4798060" cy="3198707"/>
          </a:xfrm>
          <a:prstGeom prst="rect">
            <a:avLst/>
          </a:prstGeom>
        </p:spPr>
      </p:pic>
      <p:pic>
        <p:nvPicPr>
          <p:cNvPr id="7" name="Picture 6" descr="A graph with blue bars&#10;&#10;Description automatically generated">
            <a:extLst>
              <a:ext uri="{FF2B5EF4-FFF2-40B4-BE49-F238E27FC236}">
                <a16:creationId xmlns:a16="http://schemas.microsoft.com/office/drawing/2014/main" id="{E15475CD-6593-4850-8648-C4F5F2423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7060" y="2270760"/>
            <a:ext cx="5875020" cy="3916680"/>
          </a:xfrm>
          <a:prstGeom prst="rect">
            <a:avLst/>
          </a:prstGeom>
        </p:spPr>
      </p:pic>
    </p:spTree>
    <p:extLst>
      <p:ext uri="{BB962C8B-B14F-4D97-AF65-F5344CB8AC3E}">
        <p14:creationId xmlns:p14="http://schemas.microsoft.com/office/powerpoint/2010/main" val="1109793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34E5A5-0405-4039-8871-5B7CC6E0FAE3}"/>
              </a:ext>
            </a:extLst>
          </p:cNvPr>
          <p:cNvSpPr txBox="1"/>
          <p:nvPr/>
        </p:nvSpPr>
        <p:spPr>
          <a:xfrm>
            <a:off x="345345" y="6356863"/>
            <a:ext cx="9159381" cy="307777"/>
          </a:xfrm>
          <a:prstGeom prst="rect">
            <a:avLst/>
          </a:prstGeom>
          <a:noFill/>
        </p:spPr>
        <p:txBody>
          <a:bodyPr wrap="square" rtlCol="0">
            <a:spAutoFit/>
          </a:bodyPr>
          <a:lstStyle/>
          <a:p>
            <a:r>
              <a:rPr lang="fr-FR" sz="1400" dirty="0">
                <a:solidFill>
                  <a:schemeClr val="accent1"/>
                </a:solidFill>
                <a:latin typeface="Century Gothic" panose="020B0502020202020204" pitchFamily="34" charset="0"/>
              </a:rPr>
              <a:t>Source : Survey of 83 </a:t>
            </a:r>
            <a:r>
              <a:rPr lang="fr-FR" sz="1400" dirty="0" err="1">
                <a:solidFill>
                  <a:schemeClr val="accent1"/>
                </a:solidFill>
                <a:latin typeface="Century Gothic" panose="020B0502020202020204" pitchFamily="34" charset="0"/>
              </a:rPr>
              <a:t>samples</a:t>
            </a:r>
            <a:endParaRPr lang="fr-FR" sz="1400" dirty="0">
              <a:solidFill>
                <a:schemeClr val="accent1"/>
              </a:solidFill>
              <a:latin typeface="Century Gothic" panose="020B0502020202020204" pitchFamily="34" charset="0"/>
            </a:endParaRPr>
          </a:p>
        </p:txBody>
      </p:sp>
      <p:pic>
        <p:nvPicPr>
          <p:cNvPr id="9" name="Picture 8" descr="A screenshot of a map&#10;&#10;Description automatically generated">
            <a:extLst>
              <a:ext uri="{FF2B5EF4-FFF2-40B4-BE49-F238E27FC236}">
                <a16:creationId xmlns:a16="http://schemas.microsoft.com/office/drawing/2014/main" id="{737C5A1F-0B94-4AE2-8FED-639B35836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521" y="530411"/>
            <a:ext cx="9472956" cy="6220007"/>
          </a:xfrm>
          <a:prstGeom prst="rect">
            <a:avLst/>
          </a:prstGeom>
        </p:spPr>
      </p:pic>
      <p:sp>
        <p:nvSpPr>
          <p:cNvPr id="12" name="Title 1">
            <a:extLst>
              <a:ext uri="{FF2B5EF4-FFF2-40B4-BE49-F238E27FC236}">
                <a16:creationId xmlns:a16="http://schemas.microsoft.com/office/drawing/2014/main" id="{7DDDD8F2-83E8-4535-BAD3-923CED501F35}"/>
              </a:ext>
            </a:extLst>
          </p:cNvPr>
          <p:cNvSpPr>
            <a:spLocks noGrp="1"/>
          </p:cNvSpPr>
          <p:nvPr>
            <p:ph type="title"/>
          </p:nvPr>
        </p:nvSpPr>
        <p:spPr>
          <a:xfrm>
            <a:off x="359822" y="666968"/>
            <a:ext cx="11496897" cy="778668"/>
          </a:xfrm>
        </p:spPr>
        <p:txBody>
          <a:bodyPr/>
          <a:lstStyle/>
          <a:p>
            <a:r>
              <a:rPr lang="fr-FR" sz="2200" dirty="0" err="1"/>
              <a:t>Sample</a:t>
            </a:r>
            <a:r>
              <a:rPr lang="fr-FR" sz="2200" dirty="0"/>
              <a:t> </a:t>
            </a:r>
            <a:r>
              <a:rPr lang="fr-FR" sz="2200" dirty="0" err="1"/>
              <a:t>demonstration</a:t>
            </a:r>
            <a:endParaRPr lang="en-US" sz="2200" dirty="0"/>
          </a:p>
        </p:txBody>
      </p:sp>
    </p:spTree>
    <p:extLst>
      <p:ext uri="{BB962C8B-B14F-4D97-AF65-F5344CB8AC3E}">
        <p14:creationId xmlns:p14="http://schemas.microsoft.com/office/powerpoint/2010/main" val="2968728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dirty="0">
                <a:solidFill>
                  <a:srgbClr val="0F2741"/>
                </a:solidFill>
                <a:latin typeface="Open Sans"/>
              </a:rPr>
              <a:t>Description: </a:t>
            </a:r>
            <a:r>
              <a:rPr sz="600" b="0" dirty="0">
                <a:solidFill>
                  <a:srgbClr val="0F2741"/>
                </a:solidFill>
                <a:latin typeface="Open Sans"/>
              </a:rPr>
              <a:t>The statistic shows the number of millionaires in mainland China from 2015 to 2022, as estimated by a research institute in China. According to the report, there were 4.16 million millionaires owning assets worth over six million yuan - roughly equivalent to one million U.S. dollars - and 1,71 million millionaires with personal wealth of over ten million yuan in mainland China in 2022. </a:t>
            </a:r>
            <a:r>
              <a:rPr sz="600" b="0" dirty="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dirty="0">
                <a:solidFill>
                  <a:srgbClr val="0F2741"/>
                </a:solidFill>
                <a:latin typeface="Open Sans"/>
              </a:rPr>
              <a:t>Note(s): </a:t>
            </a:r>
            <a:r>
              <a:rPr sz="600" b="0" dirty="0">
                <a:solidFill>
                  <a:srgbClr val="0F2741"/>
                </a:solidFill>
                <a:latin typeface="Open Sans"/>
              </a:rPr>
              <a:t>China; 2015 to 2022</a:t>
            </a:r>
          </a:p>
          <a:p>
            <a:r>
              <a:rPr sz="600" b="1" dirty="0">
                <a:solidFill>
                  <a:srgbClr val="0F2741"/>
                </a:solidFill>
                <a:latin typeface="Open Sans"/>
              </a:rPr>
              <a:t>Source(s): </a:t>
            </a:r>
            <a:r>
              <a:rPr sz="600" b="0" dirty="0" err="1">
                <a:solidFill>
                  <a:srgbClr val="0F2741"/>
                </a:solidFill>
                <a:latin typeface="Open Sans"/>
              </a:rPr>
              <a:t>Hurun</a:t>
            </a:r>
            <a:r>
              <a:rPr sz="600" b="0" dirty="0">
                <a:solidFill>
                  <a:srgbClr val="0F2741"/>
                </a:solidFill>
                <a:latin typeface="Open Sans"/>
              </a:rPr>
              <a:t> Research Institute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9</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Number of millionaires in mainland China from 2015 to 2022</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millionaires in China 2015-2022</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09600" y="6248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shows the annual growth rate of millionaires in mainland China from 2012 to 2022. According to the report, Chinese millionaires owning six million yuan or more - which is roughly equivalent to one million U.S. dollars - registered a year on year growth rate of 2.2 percent in 2022.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2012 to 2022</a:t>
            </a:r>
          </a:p>
          <a:p>
            <a:r>
              <a:rPr sz="600" b="1">
                <a:solidFill>
                  <a:srgbClr val="0F2741"/>
                </a:solidFill>
                <a:latin typeface="Open Sans"/>
              </a:rPr>
              <a:t>Source(s): </a:t>
            </a:r>
            <a:r>
              <a:rPr sz="600" b="0">
                <a:solidFill>
                  <a:srgbClr val="0F2741"/>
                </a:solidFill>
                <a:latin typeface="Open Sans"/>
              </a:rPr>
              <a:t>Hurun Research Institute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10</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Annual growth rate of millionaires in mainland China from 2012 to 2022</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Annual growth rate of millionaires in China 2012-2022</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endParaRPr sz="600" b="0" dirty="0">
              <a:solidFill>
                <a:srgbClr val="0F2741"/>
              </a:solidFill>
              <a:latin typeface="Open Sans"/>
            </a:endParaRP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5"/>
          </a:graphicData>
        </a:graphic>
      </p:graphicFrame>
      <p:sp>
        <p:nvSpPr>
          <p:cNvPr id="5" name="New shape"/>
          <p:cNvSpPr/>
          <p:nvPr/>
        </p:nvSpPr>
        <p:spPr>
          <a:xfrm>
            <a:off x="523300" y="5339925"/>
            <a:ext cx="11143000" cy="691425"/>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xmlns:mc="http://schemas.openxmlformats.org/markup-compatibility/2006">
              <mc:Choice xmlns:v="urn:schemas-microsoft-com:vml" Requires="v">
                <p:oleObj r:id="rId7" imgW="2203200" imgH="629486" progId=".xls">
                  <p:embed/>
                </p:oleObj>
              </mc:Choice>
              <mc:Fallback>
                <p:oleObj r:id="rId7" imgW="2203200" imgH="629486" progId=".xls">
                  <p:embed/>
                  <p:pic>
                    <p:nvPicPr>
                      <p:cNvPr id="6" name="OleObject"/>
                      <p:cNvPicPr/>
                      <p:nvPr/>
                    </p:nvPicPr>
                    <p:blipFill>
                      <a:blip r:embed="rId8"/>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p:cNvSpPr/>
          <p:nvPr/>
        </p:nvSpPr>
        <p:spPr>
          <a:xfrm>
            <a:off x="4996250" y="1882800"/>
            <a:ext cx="2197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Number of millionaires</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11</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Number of millionaires in mainland China in 2022, by region</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Millionaires in China 2022, by region</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shows the number of super rich households in mainland China from 2012 to 2022. According to the report, there were around 115,580 super rich households owning assets worth 100 million yuan or more in China in 2022, increased from 111,560 in the previous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2012 to 2022</a:t>
            </a:r>
          </a:p>
          <a:p>
            <a:r>
              <a:rPr sz="600" b="1">
                <a:solidFill>
                  <a:srgbClr val="0F2741"/>
                </a:solidFill>
                <a:latin typeface="Open Sans"/>
              </a:rPr>
              <a:t>Source(s): </a:t>
            </a:r>
            <a:r>
              <a:rPr sz="600" b="0">
                <a:solidFill>
                  <a:srgbClr val="0F2741"/>
                </a:solidFill>
                <a:latin typeface="Open Sans"/>
              </a:rPr>
              <a:t>Hurun Research Institute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1882800"/>
          <a:ext cx="11016000" cy="41485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12</a:t>
            </a:r>
          </a:p>
        </p:txBody>
      </p:sp>
      <p:sp>
        <p:nvSpPr>
          <p:cNvPr id="6"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10000"/>
          </a:bodyPr>
          <a:lstStyle/>
          <a:p>
            <a:pPr algn="l">
              <a:lnSpc>
                <a:spcPct val="100000"/>
              </a:lnSpc>
              <a:spcAft>
                <a:spcPct val="20000"/>
              </a:spcAft>
            </a:pPr>
            <a:r>
              <a:rPr sz="2500">
                <a:solidFill>
                  <a:srgbClr val="0F2741"/>
                </a:solidFill>
                <a:latin typeface="Open Sans Light"/>
              </a:rPr>
              <a:t>Number of households owning 100 million yuan or more in mainland China from 2012 to 2022</a:t>
            </a:r>
          </a:p>
        </p:txBody>
      </p:sp>
      <p:sp>
        <p:nvSpPr>
          <p:cNvPr id="7"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super rich people in China 2012-2022</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shows the number of super rich households in Greater China as of January 2022, by city. In January 2022, approximately 20,400 households owning assets of 100 million Chinese yuan or more existed in Beijing.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Taiwan, Hong Kong; January 2022</a:t>
            </a:r>
          </a:p>
          <a:p>
            <a:r>
              <a:rPr sz="600" b="1">
                <a:solidFill>
                  <a:srgbClr val="0F2741"/>
                </a:solidFill>
                <a:latin typeface="Open Sans"/>
              </a:rPr>
              <a:t>Source(s): </a:t>
            </a:r>
            <a:r>
              <a:rPr sz="600" b="0">
                <a:solidFill>
                  <a:srgbClr val="0F2741"/>
                </a:solidFill>
                <a:latin typeface="Open Sans"/>
              </a:rPr>
              <a:t>Hurun Research Institute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4520000" y="1882800"/>
            <a:ext cx="3149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Number of super rich households </a:t>
            </a:r>
          </a:p>
        </p:txBody>
      </p:sp>
      <p:sp>
        <p:nvSpPr>
          <p:cNvPr id="6"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13</a:t>
            </a:r>
          </a:p>
        </p:txBody>
      </p:sp>
      <p:sp>
        <p:nvSpPr>
          <p:cNvPr id="7"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10000"/>
          </a:bodyPr>
          <a:lstStyle/>
          <a:p>
            <a:pPr algn="l">
              <a:lnSpc>
                <a:spcPct val="100000"/>
              </a:lnSpc>
              <a:spcAft>
                <a:spcPct val="20000"/>
              </a:spcAft>
            </a:pPr>
            <a:r>
              <a:rPr sz="2500">
                <a:solidFill>
                  <a:srgbClr val="0F2741"/>
                </a:solidFill>
                <a:latin typeface="Open Sans Light"/>
              </a:rPr>
              <a:t>Number of households owning 100 million yuan or more in Greater China as of January 2022, by city</a:t>
            </a:r>
          </a:p>
        </p:txBody>
      </p:sp>
      <p:sp>
        <p:nvSpPr>
          <p:cNvPr id="8"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super rich people in Greater China in 2022, by city</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Based on Hurun report on Greater China's rich individuals, 75 percent of super rich individuals in Greater China were entrepreneurs as of January 2021, while 10 percent were real estate investors.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Taiwan, Hong Kong; January 2021</a:t>
            </a:r>
          </a:p>
          <a:p>
            <a:r>
              <a:rPr sz="600" b="1">
                <a:solidFill>
                  <a:srgbClr val="0F2741"/>
                </a:solidFill>
                <a:latin typeface="Open Sans"/>
              </a:rPr>
              <a:t>Source(s): </a:t>
            </a:r>
            <a:r>
              <a:rPr sz="600" b="0">
                <a:solidFill>
                  <a:srgbClr val="0F2741"/>
                </a:solidFill>
                <a:latin typeface="Open Sans"/>
              </a:rPr>
              <a:t>Hurun Research Institute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4888300" y="1882800"/>
            <a:ext cx="2413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rich households</a:t>
            </a:r>
          </a:p>
        </p:txBody>
      </p:sp>
      <p:sp>
        <p:nvSpPr>
          <p:cNvPr id="6"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15</a:t>
            </a:r>
          </a:p>
        </p:txBody>
      </p:sp>
      <p:sp>
        <p:nvSpPr>
          <p:cNvPr id="7"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10000"/>
          </a:bodyPr>
          <a:lstStyle/>
          <a:p>
            <a:pPr algn="l">
              <a:lnSpc>
                <a:spcPct val="100000"/>
              </a:lnSpc>
              <a:spcAft>
                <a:spcPct val="20000"/>
              </a:spcAft>
            </a:pPr>
            <a:r>
              <a:rPr sz="2500">
                <a:solidFill>
                  <a:srgbClr val="0F2741"/>
                </a:solidFill>
                <a:latin typeface="Open Sans Light"/>
              </a:rPr>
              <a:t>Breakdown of super rich individuals with personal wealth of 100 million yuan or above in Greater China as of January 2021, by occupation</a:t>
            </a:r>
          </a:p>
        </p:txBody>
      </p:sp>
      <p:sp>
        <p:nvSpPr>
          <p:cNvPr id="8"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Distribution of super rich individuals in Greater China as of 2021, by nature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New shap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New shap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New shap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 of January 2023, Zhong Shanshan topped the list of the richest people in China with a net worth of 69 billion U.S. dollars. Ma Huateng, founder of the IT giant Tencent, and Zhang Yiming, founder of ByteDance and developer of TikTok and Toutiao, came in second and third respectively, while Ma Yun, founder of the IT giant Alibaba, fell back to the eighth place.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January 16th, 2023</a:t>
            </a:r>
          </a:p>
          <a:p>
            <a:r>
              <a:rPr sz="600" b="1">
                <a:solidFill>
                  <a:srgbClr val="0F2741"/>
                </a:solidFill>
                <a:latin typeface="Open Sans"/>
              </a:rPr>
              <a:t>Source(s): </a:t>
            </a:r>
            <a:r>
              <a:rPr sz="600" b="0">
                <a:solidFill>
                  <a:srgbClr val="0F2741"/>
                </a:solidFill>
                <a:latin typeface="Open Sans"/>
              </a:rPr>
              <a:t>Hurun Research Institute </a:t>
            </a:r>
          </a:p>
        </p:txBody>
      </p:sp>
      <p:sp>
        <p:nvSpPr>
          <p:cNvPr id="3" name="New shap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p:cNvGraphicFramePr/>
          <p:nvPr/>
        </p:nvGraphicFramePr>
        <p:xfrm>
          <a:off x="586800" y="2098700"/>
          <a:ext cx="11016000" cy="3932650"/>
        </p:xfrm>
        <a:graphic>
          <a:graphicData uri="http://schemas.openxmlformats.org/drawingml/2006/chart">
            <c:chart xmlns:c="http://schemas.openxmlformats.org/drawingml/2006/chart" xmlns:r="http://schemas.openxmlformats.org/officeDocument/2006/relationships" r:id="rId6"/>
          </a:graphicData>
        </a:graphic>
      </p:graphicFrame>
      <p:sp>
        <p:nvSpPr>
          <p:cNvPr id="5" name="New shap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aphicFrame>
        <p:nvGraphicFramePr>
          <p:cNvPr id="6" name="OleObject"/>
          <p:cNvGraphicFramePr>
            <a:graphicFrameLocks noChangeAspect="1"/>
          </p:cNvGraphicFramePr>
          <p:nvPr/>
        </p:nvGraphicFramePr>
        <p:xfrm>
          <a:off x="9399600" y="5401865"/>
          <a:ext cx="2203200" cy="629486"/>
        </p:xfrm>
        <a:graphic>
          <a:graphicData uri="http://schemas.openxmlformats.org/presentationml/2006/ole">
            <mc:AlternateContent xmlns:mc="http://schemas.openxmlformats.org/markup-compatibility/2006">
              <mc:Choice xmlns:v="urn:schemas-microsoft-com:vml" Requires="v">
                <p:oleObj r:id="rId8" imgW="2203200" imgH="629486" progId=".xls">
                  <p:embed/>
                </p:oleObj>
              </mc:Choice>
              <mc:Fallback>
                <p:oleObj r:id="rId8" imgW="2203200" imgH="629486" progId=".xls">
                  <p:embed/>
                  <p:pic>
                    <p:nvPicPr>
                      <p:cNvPr id="6" name="OleObject"/>
                      <p:cNvPicPr/>
                      <p:nvPr/>
                    </p:nvPicPr>
                    <p:blipFill>
                      <a:blip r:embed="rId9"/>
                      <a:srcRect t="100000"/>
                      <a:tile tx="0" ty="0" sx="100000" sy="100000" flip="none" algn="tl"/>
                    </p:blipFill>
                    <p:spPr>
                      <a:xfrm>
                        <a:off x="9399600" y="5401865"/>
                        <a:ext cx="2203200" cy="629486"/>
                      </a:xfrm>
                      <a:prstGeom prst="rect">
                        <a:avLst/>
                      </a:prstGeom>
                      <a:blipFill>
                        <a:blip r:embed="rId10"/>
                        <a:stretch>
                          <a:fillRect/>
                        </a:stretch>
                      </a:blipFill>
                      <a:ln>
                        <a:noFill/>
                      </a:ln>
                    </p:spPr>
                  </p:pic>
                </p:oleObj>
              </mc:Fallback>
            </mc:AlternateContent>
          </a:graphicData>
        </a:graphic>
      </p:graphicFrame>
      <p:sp>
        <p:nvSpPr>
          <p:cNvPr id="7" name="New shape"/>
          <p:cNvSpPr/>
          <p:nvPr/>
        </p:nvSpPr>
        <p:spPr>
          <a:xfrm>
            <a:off x="4774000" y="1882800"/>
            <a:ext cx="2641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Wealth in billion U.S. dollars</a:t>
            </a:r>
          </a:p>
        </p:txBody>
      </p:sp>
      <p:sp>
        <p:nvSpPr>
          <p:cNvPr id="8" name="New shap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16</a:t>
            </a:r>
          </a:p>
        </p:txBody>
      </p:sp>
      <p:sp>
        <p:nvSpPr>
          <p:cNvPr id="9" name="New shap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10000"/>
          </a:bodyPr>
          <a:lstStyle/>
          <a:p>
            <a:pPr algn="l">
              <a:lnSpc>
                <a:spcPct val="100000"/>
              </a:lnSpc>
              <a:spcAft>
                <a:spcPct val="20000"/>
              </a:spcAft>
            </a:pPr>
            <a:r>
              <a:rPr sz="2500">
                <a:solidFill>
                  <a:srgbClr val="0F2741"/>
                </a:solidFill>
                <a:latin typeface="Open Sans Light"/>
              </a:rPr>
              <a:t>Ranking of the 22 richest people in China as of January 2023 (in billion U.S. dollars)</a:t>
            </a:r>
          </a:p>
        </p:txBody>
      </p:sp>
      <p:sp>
        <p:nvSpPr>
          <p:cNvPr id="10" name="New shap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Ranking of the 22 richest people in China as of 2023</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1CE1-6A12-467D-92E8-732720ECB3BC}"/>
              </a:ext>
            </a:extLst>
          </p:cNvPr>
          <p:cNvSpPr>
            <a:spLocks noGrp="1"/>
          </p:cNvSpPr>
          <p:nvPr>
            <p:ph type="title"/>
          </p:nvPr>
        </p:nvSpPr>
        <p:spPr>
          <a:xfrm>
            <a:off x="808354" y="281147"/>
            <a:ext cx="10706097" cy="778668"/>
          </a:xfrm>
        </p:spPr>
        <p:txBody>
          <a:bodyPr/>
          <a:lstStyle/>
          <a:p>
            <a:r>
              <a:rPr lang="en-GB" dirty="0"/>
              <a:t>Pharma companies in China tend to neglect the private market size and focus mainly on the public hospital channels  </a:t>
            </a:r>
            <a:endParaRPr lang="en-US" dirty="0"/>
          </a:p>
        </p:txBody>
      </p:sp>
      <p:sp>
        <p:nvSpPr>
          <p:cNvPr id="13" name="箭头: 五边形 35">
            <a:extLst>
              <a:ext uri="{FF2B5EF4-FFF2-40B4-BE49-F238E27FC236}">
                <a16:creationId xmlns:a16="http://schemas.microsoft.com/office/drawing/2014/main" id="{3DAEC8B5-4A36-4753-A0C5-86D580E8E130}"/>
              </a:ext>
            </a:extLst>
          </p:cNvPr>
          <p:cNvSpPr/>
          <p:nvPr/>
        </p:nvSpPr>
        <p:spPr>
          <a:xfrm rot="10800000">
            <a:off x="809625" y="1404060"/>
            <a:ext cx="10706098" cy="2934260"/>
          </a:xfrm>
          <a:prstGeom prst="homePlate">
            <a:avLst>
              <a:gd name="adj" fmla="val 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err="1"/>
          </a:p>
        </p:txBody>
      </p:sp>
      <p:pic>
        <p:nvPicPr>
          <p:cNvPr id="14" name="Picture 13">
            <a:extLst>
              <a:ext uri="{FF2B5EF4-FFF2-40B4-BE49-F238E27FC236}">
                <a16:creationId xmlns:a16="http://schemas.microsoft.com/office/drawing/2014/main" id="{061DF9B3-52A6-4177-A8D5-2D17E1B3716F}"/>
              </a:ext>
            </a:extLst>
          </p:cNvPr>
          <p:cNvPicPr>
            <a:picLocks noChangeAspect="1"/>
          </p:cNvPicPr>
          <p:nvPr/>
        </p:nvPicPr>
        <p:blipFill>
          <a:blip r:embed="rId2"/>
          <a:stretch>
            <a:fillRect/>
          </a:stretch>
        </p:blipFill>
        <p:spPr>
          <a:xfrm>
            <a:off x="10765388" y="3618783"/>
            <a:ext cx="502688" cy="602540"/>
          </a:xfrm>
          <a:prstGeom prst="rect">
            <a:avLst/>
          </a:prstGeom>
        </p:spPr>
      </p:pic>
      <p:graphicFrame>
        <p:nvGraphicFramePr>
          <p:cNvPr id="15" name="Table 14">
            <a:extLst>
              <a:ext uri="{FF2B5EF4-FFF2-40B4-BE49-F238E27FC236}">
                <a16:creationId xmlns:a16="http://schemas.microsoft.com/office/drawing/2014/main" id="{35AD34CD-978D-4B87-A1AB-E04922B70A4E}"/>
              </a:ext>
            </a:extLst>
          </p:cNvPr>
          <p:cNvGraphicFramePr>
            <a:graphicFrameLocks noGrp="1"/>
          </p:cNvGraphicFramePr>
          <p:nvPr/>
        </p:nvGraphicFramePr>
        <p:xfrm>
          <a:off x="1085850" y="1619520"/>
          <a:ext cx="10182226" cy="808133"/>
        </p:xfrm>
        <a:graphic>
          <a:graphicData uri="http://schemas.openxmlformats.org/drawingml/2006/table">
            <a:tbl>
              <a:tblPr>
                <a:tableStyleId>{5C22544A-7EE6-4342-B048-85BDC9FD1C3A}</a:tableStyleId>
              </a:tblPr>
              <a:tblGrid>
                <a:gridCol w="5091113">
                  <a:extLst>
                    <a:ext uri="{9D8B030D-6E8A-4147-A177-3AD203B41FA5}">
                      <a16:colId xmlns:a16="http://schemas.microsoft.com/office/drawing/2014/main" val="669308779"/>
                    </a:ext>
                  </a:extLst>
                </a:gridCol>
                <a:gridCol w="5091113">
                  <a:extLst>
                    <a:ext uri="{9D8B030D-6E8A-4147-A177-3AD203B41FA5}">
                      <a16:colId xmlns:a16="http://schemas.microsoft.com/office/drawing/2014/main" val="205959298"/>
                    </a:ext>
                  </a:extLst>
                </a:gridCol>
              </a:tblGrid>
              <a:tr h="80813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000" b="1" i="0" dirty="0">
                          <a:solidFill>
                            <a:srgbClr val="2B3A42"/>
                          </a:solidFill>
                          <a:latin typeface="Century Gothic" panose="020B0502020202020204" pitchFamily="34" charset="0"/>
                        </a:rPr>
                        <a:t>Pfizer China</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sz="2000" b="1" i="0" dirty="0">
                          <a:solidFill>
                            <a:srgbClr val="2B3A42"/>
                          </a:solidFill>
                          <a:latin typeface="Century Gothic" panose="020B0502020202020204" pitchFamily="34" charset="0"/>
                        </a:rPr>
                        <a:t>Rare Disease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2000" b="1" i="0" kern="1200" dirty="0">
                          <a:solidFill>
                            <a:srgbClr val="2B3A42"/>
                          </a:solidFill>
                          <a:latin typeface="Century Gothic" panose="020B0502020202020204" pitchFamily="34" charset="0"/>
                          <a:ea typeface="+mn-ea"/>
                          <a:cs typeface="+mn-cs"/>
                        </a:rPr>
                        <a:t>S</a:t>
                      </a:r>
                      <a:r>
                        <a:rPr lang="en-US" sz="2000" b="1" i="0" kern="1200" dirty="0" err="1">
                          <a:solidFill>
                            <a:srgbClr val="2B3A42"/>
                          </a:solidFill>
                          <a:latin typeface="Century Gothic" panose="020B0502020202020204" pitchFamily="34" charset="0"/>
                          <a:ea typeface="+mn-ea"/>
                          <a:cs typeface="+mn-cs"/>
                        </a:rPr>
                        <a:t>anofi</a:t>
                      </a:r>
                      <a:r>
                        <a:rPr lang="en-US" sz="2000" b="1" i="0" kern="1200" dirty="0">
                          <a:solidFill>
                            <a:srgbClr val="2B3A42"/>
                          </a:solidFill>
                          <a:latin typeface="Century Gothic" panose="020B0502020202020204" pitchFamily="34" charset="0"/>
                          <a:ea typeface="+mn-ea"/>
                          <a:cs typeface="+mn-cs"/>
                        </a:rPr>
                        <a:t> China </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sz="2000" b="1" i="0" kern="1200" dirty="0">
                          <a:solidFill>
                            <a:srgbClr val="2B3A42"/>
                          </a:solidFill>
                          <a:latin typeface="Century Gothic" panose="020B0502020202020204" pitchFamily="34" charset="0"/>
                          <a:ea typeface="+mn-ea"/>
                          <a:cs typeface="+mn-cs"/>
                        </a:rPr>
                        <a:t>Oncology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16244"/>
                  </a:ext>
                </a:extLst>
              </a:tr>
            </a:tbl>
          </a:graphicData>
        </a:graphic>
      </p:graphicFrame>
      <p:pic>
        <p:nvPicPr>
          <p:cNvPr id="16" name="Graphic 15" descr="Smiling face with no fill">
            <a:extLst>
              <a:ext uri="{FF2B5EF4-FFF2-40B4-BE49-F238E27FC236}">
                <a16:creationId xmlns:a16="http://schemas.microsoft.com/office/drawing/2014/main" id="{135DBC18-7377-4F85-B5CE-878591B8E5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36025" y="1682081"/>
            <a:ext cx="735412" cy="735412"/>
          </a:xfrm>
          <a:prstGeom prst="rect">
            <a:avLst/>
          </a:prstGeom>
        </p:spPr>
      </p:pic>
      <p:pic>
        <p:nvPicPr>
          <p:cNvPr id="18" name="Picture 17">
            <a:extLst>
              <a:ext uri="{FF2B5EF4-FFF2-40B4-BE49-F238E27FC236}">
                <a16:creationId xmlns:a16="http://schemas.microsoft.com/office/drawing/2014/main" id="{ED52E367-B2F5-4E65-84F6-1A18C985A528}"/>
              </a:ext>
            </a:extLst>
          </p:cNvPr>
          <p:cNvPicPr>
            <a:picLocks noChangeAspect="1"/>
          </p:cNvPicPr>
          <p:nvPr/>
        </p:nvPicPr>
        <p:blipFill>
          <a:blip r:embed="rId2"/>
          <a:stretch>
            <a:fillRect/>
          </a:stretch>
        </p:blipFill>
        <p:spPr>
          <a:xfrm>
            <a:off x="5528185" y="3617935"/>
            <a:ext cx="502688" cy="602540"/>
          </a:xfrm>
          <a:prstGeom prst="rect">
            <a:avLst/>
          </a:prstGeom>
        </p:spPr>
      </p:pic>
      <p:sp>
        <p:nvSpPr>
          <p:cNvPr id="19" name="Speech Bubble: Rectangle 18">
            <a:extLst>
              <a:ext uri="{FF2B5EF4-FFF2-40B4-BE49-F238E27FC236}">
                <a16:creationId xmlns:a16="http://schemas.microsoft.com/office/drawing/2014/main" id="{FC50E971-9E04-481E-8994-A3E410E1EAB1}"/>
              </a:ext>
            </a:extLst>
          </p:cNvPr>
          <p:cNvSpPr/>
          <p:nvPr/>
        </p:nvSpPr>
        <p:spPr>
          <a:xfrm>
            <a:off x="1085850" y="2572337"/>
            <a:ext cx="4176000" cy="1599319"/>
          </a:xfrm>
          <a:prstGeom prst="wedgeRectCallout">
            <a:avLst>
              <a:gd name="adj1" fmla="val 55250"/>
              <a:gd name="adj2" fmla="val 33646"/>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ctr">
              <a:defRPr/>
            </a:pPr>
            <a:r>
              <a:rPr lang="en-US" altLang="zh-CN" sz="1200" i="1" dirty="0">
                <a:solidFill>
                  <a:srgbClr val="2B3A42"/>
                </a:solidFill>
                <a:latin typeface="+mj-lt"/>
              </a:rPr>
              <a:t>“</a:t>
            </a:r>
            <a:r>
              <a:rPr lang="en-US" altLang="zh-CN" sz="1600" i="1" dirty="0">
                <a:solidFill>
                  <a:srgbClr val="2B3A42"/>
                </a:solidFill>
                <a:latin typeface="+mj-lt"/>
              </a:rPr>
              <a:t>Especially for rare diseases with a low incident rate, the target population is too small, we believe that all the potentials are in the tier 3 hospitals in core cities (Tier 1 &amp; Tier 2 cities)”</a:t>
            </a:r>
            <a:endParaRPr lang="en-US" altLang="zh-CN" sz="1200" i="1" dirty="0">
              <a:solidFill>
                <a:srgbClr val="2B3A42"/>
              </a:solidFill>
              <a:latin typeface="+mj-lt"/>
            </a:endParaRPr>
          </a:p>
        </p:txBody>
      </p:sp>
      <p:sp>
        <p:nvSpPr>
          <p:cNvPr id="20" name="Speech Bubble: Rectangle 19">
            <a:extLst>
              <a:ext uri="{FF2B5EF4-FFF2-40B4-BE49-F238E27FC236}">
                <a16:creationId xmlns:a16="http://schemas.microsoft.com/office/drawing/2014/main" id="{510DDF34-A99C-43AB-971B-8D35C34164B2}"/>
              </a:ext>
            </a:extLst>
          </p:cNvPr>
          <p:cNvSpPr/>
          <p:nvPr/>
        </p:nvSpPr>
        <p:spPr>
          <a:xfrm>
            <a:off x="6227763" y="2568881"/>
            <a:ext cx="4176000" cy="1598400"/>
          </a:xfrm>
          <a:prstGeom prst="wedgeRectCallout">
            <a:avLst>
              <a:gd name="adj1" fmla="val 55250"/>
              <a:gd name="adj2" fmla="val 33646"/>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ctr">
              <a:defRPr/>
            </a:pPr>
            <a:r>
              <a:rPr lang="en-US" altLang="zh-CN" i="1" dirty="0">
                <a:solidFill>
                  <a:srgbClr val="2B3A42"/>
                </a:solidFill>
                <a:latin typeface="+mj-lt"/>
              </a:rPr>
              <a:t>“</a:t>
            </a:r>
            <a:r>
              <a:rPr lang="en-US" altLang="zh-CN" sz="1600" i="1" dirty="0">
                <a:solidFill>
                  <a:srgbClr val="2B3A42"/>
                </a:solidFill>
                <a:latin typeface="+mj-lt"/>
              </a:rPr>
              <a:t>We don’t think it is necessary to estimate the volume of private market in China because almost all patients go to public hospitals</a:t>
            </a:r>
            <a:r>
              <a:rPr lang="en-US" altLang="zh-CN" i="1" dirty="0">
                <a:solidFill>
                  <a:srgbClr val="2B3A42"/>
                </a:solidFill>
                <a:latin typeface="+mj-lt"/>
              </a:rPr>
              <a:t>”.</a:t>
            </a:r>
          </a:p>
        </p:txBody>
      </p:sp>
      <p:pic>
        <p:nvPicPr>
          <p:cNvPr id="21" name="Graphic 20" descr="Smiling face with no fill">
            <a:extLst>
              <a:ext uri="{FF2B5EF4-FFF2-40B4-BE49-F238E27FC236}">
                <a16:creationId xmlns:a16="http://schemas.microsoft.com/office/drawing/2014/main" id="{45DE1AEE-9A05-43A9-91A1-A5E1CD771C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44905" y="1692241"/>
            <a:ext cx="735412" cy="735412"/>
          </a:xfrm>
          <a:prstGeom prst="rect">
            <a:avLst/>
          </a:prstGeom>
        </p:spPr>
      </p:pic>
      <p:sp>
        <p:nvSpPr>
          <p:cNvPr id="22" name="文本占位符 23">
            <a:extLst>
              <a:ext uri="{FF2B5EF4-FFF2-40B4-BE49-F238E27FC236}">
                <a16:creationId xmlns:a16="http://schemas.microsoft.com/office/drawing/2014/main" id="{D13BF5F9-52BE-4223-BA20-7F19449DFD64}"/>
              </a:ext>
            </a:extLst>
          </p:cNvPr>
          <p:cNvSpPr txBox="1">
            <a:spLocks/>
          </p:cNvSpPr>
          <p:nvPr/>
        </p:nvSpPr>
        <p:spPr>
          <a:xfrm>
            <a:off x="623888" y="6405003"/>
            <a:ext cx="9293110" cy="246041"/>
          </a:xfrm>
          <a:prstGeom prst="rect">
            <a:avLst/>
          </a:prstGeom>
        </p:spPr>
        <p:txBody>
          <a:bodyPr vert="horz" lIns="0" tIns="0" rIns="0" bIns="0" rtlCol="0" anchor="ctr"/>
          <a:lstStyle>
            <a:defPPr>
              <a:defRPr lang="en-US"/>
            </a:defPPr>
            <a:lvl1pPr marL="0" algn="l" defTabSz="914400" rtl="0" eaLnBrk="1" latinLnBrk="0" hangingPunct="1">
              <a:defRPr sz="1300" b="1" i="0" kern="1200">
                <a:solidFill>
                  <a:schemeClr val="accent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ysClr val="windowText" lastClr="000000"/>
                </a:solidFill>
              </a:rPr>
              <a:t>Note: All hospitals need to be classified by the government, each one received a certificate of ranking, Tier 3 is the best and located in cities. Source : 1 to 1 interview with alumni</a:t>
            </a:r>
            <a:endParaRPr lang="zh-CN" altLang="en-US" dirty="0">
              <a:solidFill>
                <a:sysClr val="windowText" lastClr="000000"/>
              </a:solidFill>
            </a:endParaRPr>
          </a:p>
        </p:txBody>
      </p:sp>
      <p:graphicFrame>
        <p:nvGraphicFramePr>
          <p:cNvPr id="3" name="Table 2">
            <a:extLst>
              <a:ext uri="{FF2B5EF4-FFF2-40B4-BE49-F238E27FC236}">
                <a16:creationId xmlns:a16="http://schemas.microsoft.com/office/drawing/2014/main" id="{4C40E069-D847-4952-BC65-4F82D202D98B}"/>
              </a:ext>
            </a:extLst>
          </p:cNvPr>
          <p:cNvGraphicFramePr>
            <a:graphicFrameLocks noGrp="1"/>
          </p:cNvGraphicFramePr>
          <p:nvPr/>
        </p:nvGraphicFramePr>
        <p:xfrm>
          <a:off x="808354" y="4474017"/>
          <a:ext cx="10706096" cy="1409756"/>
        </p:xfrm>
        <a:graphic>
          <a:graphicData uri="http://schemas.openxmlformats.org/drawingml/2006/table">
            <a:tbl>
              <a:tblPr firstRow="1" firstCol="1" bandRow="1">
                <a:tableStyleId>{D27102A9-8310-4765-A935-A1911B00CA55}</a:tableStyleId>
              </a:tblPr>
              <a:tblGrid>
                <a:gridCol w="5353048">
                  <a:extLst>
                    <a:ext uri="{9D8B030D-6E8A-4147-A177-3AD203B41FA5}">
                      <a16:colId xmlns:a16="http://schemas.microsoft.com/office/drawing/2014/main" val="2702831994"/>
                    </a:ext>
                  </a:extLst>
                </a:gridCol>
                <a:gridCol w="5353048">
                  <a:extLst>
                    <a:ext uri="{9D8B030D-6E8A-4147-A177-3AD203B41FA5}">
                      <a16:colId xmlns:a16="http://schemas.microsoft.com/office/drawing/2014/main" val="2456602909"/>
                    </a:ext>
                  </a:extLst>
                </a:gridCol>
              </a:tblGrid>
              <a:tr h="326192">
                <a:tc>
                  <a:txBody>
                    <a:bodyPr/>
                    <a:lstStyle/>
                    <a:p>
                      <a:pPr marL="0" marR="0" algn="ctr">
                        <a:lnSpc>
                          <a:spcPct val="107000"/>
                        </a:lnSpc>
                        <a:spcBef>
                          <a:spcPts val="0"/>
                        </a:spcBef>
                        <a:spcAft>
                          <a:spcPts val="0"/>
                        </a:spcAft>
                      </a:pPr>
                      <a:r>
                        <a:rPr lang="fr-FR" sz="1800" dirty="0">
                          <a:solidFill>
                            <a:srgbClr val="002060"/>
                          </a:solidFill>
                          <a:effectLst/>
                          <a:latin typeface="Century Gothic" panose="020B0502020202020204" pitchFamily="34" charset="0"/>
                        </a:rPr>
                        <a:t>Public</a:t>
                      </a:r>
                      <a:endParaRPr lang="en-US" sz="1400" dirty="0">
                        <a:solidFill>
                          <a:srgbClr val="002060"/>
                        </a:solidFill>
                        <a:effectLst/>
                        <a:latin typeface="Century Gothic" panose="020B050202020202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fr-FR" sz="1800" dirty="0" err="1">
                          <a:solidFill>
                            <a:srgbClr val="002060"/>
                          </a:solidFill>
                          <a:effectLst/>
                          <a:latin typeface="Century Gothic" panose="020B0502020202020204" pitchFamily="34" charset="0"/>
                        </a:rPr>
                        <a:t>Private</a:t>
                      </a:r>
                      <a:endParaRPr lang="en-US" sz="1400" dirty="0">
                        <a:solidFill>
                          <a:srgbClr val="002060"/>
                        </a:solidFill>
                        <a:effectLst/>
                        <a:latin typeface="Century Gothic" panose="020B050202020202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696483687"/>
                  </a:ext>
                </a:extLst>
              </a:tr>
              <a:tr h="253804">
                <a:tc>
                  <a:txBody>
                    <a:bodyPr/>
                    <a:lstStyle/>
                    <a:p>
                      <a:pPr marL="0" marR="0" algn="ctr">
                        <a:lnSpc>
                          <a:spcPct val="107000"/>
                        </a:lnSpc>
                        <a:spcBef>
                          <a:spcPts val="0"/>
                        </a:spcBef>
                        <a:spcAft>
                          <a:spcPts val="0"/>
                        </a:spcAft>
                      </a:pPr>
                      <a:r>
                        <a:rPr lang="fr-FR" sz="1800" b="0" dirty="0">
                          <a:solidFill>
                            <a:srgbClr val="002060"/>
                          </a:solidFill>
                          <a:effectLst/>
                          <a:latin typeface="Century Gothic" panose="020B0502020202020204" pitchFamily="34" charset="0"/>
                        </a:rPr>
                        <a:t>City </a:t>
                      </a:r>
                      <a:r>
                        <a:rPr lang="fr-FR" sz="1800" b="0" dirty="0" err="1">
                          <a:solidFill>
                            <a:srgbClr val="002060"/>
                          </a:solidFill>
                          <a:effectLst/>
                          <a:latin typeface="Century Gothic" panose="020B0502020202020204" pitchFamily="34" charset="0"/>
                        </a:rPr>
                        <a:t>hospital</a:t>
                      </a:r>
                      <a:r>
                        <a:rPr lang="fr-FR" sz="1800" b="0" dirty="0">
                          <a:solidFill>
                            <a:srgbClr val="002060"/>
                          </a:solidFill>
                          <a:effectLst/>
                          <a:latin typeface="Century Gothic" panose="020B0502020202020204" pitchFamily="34" charset="0"/>
                        </a:rPr>
                        <a:t> </a:t>
                      </a:r>
                      <a:endParaRPr lang="en-US" sz="1800" b="0" dirty="0">
                        <a:solidFill>
                          <a:srgbClr val="002060"/>
                        </a:solidFill>
                        <a:effectLst/>
                        <a:latin typeface="Century Gothic" panose="020B050202020202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fr-FR" sz="1800" dirty="0" err="1">
                          <a:solidFill>
                            <a:srgbClr val="002060"/>
                          </a:solidFill>
                          <a:effectLst/>
                          <a:latin typeface="Century Gothic" panose="020B0502020202020204" pitchFamily="34" charset="0"/>
                        </a:rPr>
                        <a:t>Private</a:t>
                      </a:r>
                      <a:r>
                        <a:rPr lang="fr-FR" sz="1800" dirty="0">
                          <a:solidFill>
                            <a:srgbClr val="002060"/>
                          </a:solidFill>
                          <a:effectLst/>
                          <a:latin typeface="Century Gothic" panose="020B0502020202020204" pitchFamily="34" charset="0"/>
                        </a:rPr>
                        <a:t> Hospital</a:t>
                      </a:r>
                      <a:endParaRPr lang="en-US" sz="1800" dirty="0">
                        <a:solidFill>
                          <a:srgbClr val="002060"/>
                        </a:solidFill>
                        <a:effectLst/>
                        <a:latin typeface="Century Gothic" panose="020B050202020202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202329640"/>
                  </a:ext>
                </a:extLst>
              </a:tr>
              <a:tr h="253804">
                <a:tc>
                  <a:txBody>
                    <a:bodyPr/>
                    <a:lstStyle/>
                    <a:p>
                      <a:pPr marL="0" marR="0" algn="ctr">
                        <a:lnSpc>
                          <a:spcPct val="107000"/>
                        </a:lnSpc>
                        <a:spcBef>
                          <a:spcPts val="0"/>
                        </a:spcBef>
                        <a:spcAft>
                          <a:spcPts val="0"/>
                        </a:spcAft>
                      </a:pPr>
                      <a:r>
                        <a:rPr lang="fr-FR" sz="1800" b="0" dirty="0">
                          <a:solidFill>
                            <a:srgbClr val="002060"/>
                          </a:solidFill>
                          <a:effectLst/>
                          <a:latin typeface="Century Gothic" panose="020B0502020202020204" pitchFamily="34" charset="0"/>
                        </a:rPr>
                        <a:t>County Hospital</a:t>
                      </a:r>
                      <a:endParaRPr lang="en-US" sz="1800" b="0" dirty="0">
                        <a:solidFill>
                          <a:srgbClr val="002060"/>
                        </a:solidFill>
                        <a:effectLst/>
                        <a:latin typeface="Century Gothic" panose="020B050202020202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fr-FR" sz="1800" dirty="0" err="1">
                          <a:solidFill>
                            <a:srgbClr val="002060"/>
                          </a:solidFill>
                          <a:effectLst/>
                          <a:latin typeface="Century Gothic" panose="020B0502020202020204" pitchFamily="34" charset="0"/>
                        </a:rPr>
                        <a:t>Chinese</a:t>
                      </a:r>
                      <a:r>
                        <a:rPr lang="fr-FR" sz="1800" dirty="0">
                          <a:solidFill>
                            <a:srgbClr val="002060"/>
                          </a:solidFill>
                          <a:effectLst/>
                          <a:latin typeface="Century Gothic" panose="020B0502020202020204" pitchFamily="34" charset="0"/>
                        </a:rPr>
                        <a:t> </a:t>
                      </a:r>
                      <a:r>
                        <a:rPr lang="fr-FR" sz="1800" dirty="0" err="1">
                          <a:solidFill>
                            <a:srgbClr val="002060"/>
                          </a:solidFill>
                          <a:effectLst/>
                          <a:latin typeface="Century Gothic" panose="020B0502020202020204" pitchFamily="34" charset="0"/>
                        </a:rPr>
                        <a:t>Medecine</a:t>
                      </a:r>
                      <a:r>
                        <a:rPr lang="fr-FR" sz="1800" dirty="0">
                          <a:solidFill>
                            <a:srgbClr val="002060"/>
                          </a:solidFill>
                          <a:effectLst/>
                          <a:latin typeface="Century Gothic" panose="020B0502020202020204" pitchFamily="34" charset="0"/>
                        </a:rPr>
                        <a:t> Hospital</a:t>
                      </a:r>
                      <a:endParaRPr lang="en-US" sz="1800" dirty="0">
                        <a:solidFill>
                          <a:srgbClr val="002060"/>
                        </a:solidFill>
                        <a:effectLst/>
                        <a:latin typeface="Century Gothic" panose="020B050202020202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948994509"/>
                  </a:ext>
                </a:extLst>
              </a:tr>
              <a:tr h="257311">
                <a:tc>
                  <a:txBody>
                    <a:bodyPr/>
                    <a:lstStyle/>
                    <a:p>
                      <a:pPr marL="0" marR="0" algn="ctr">
                        <a:lnSpc>
                          <a:spcPct val="107000"/>
                        </a:lnSpc>
                        <a:spcBef>
                          <a:spcPts val="0"/>
                        </a:spcBef>
                        <a:spcAft>
                          <a:spcPts val="0"/>
                        </a:spcAft>
                      </a:pPr>
                      <a:r>
                        <a:rPr lang="fr-FR" sz="1800" b="0" dirty="0">
                          <a:solidFill>
                            <a:srgbClr val="002060"/>
                          </a:solidFill>
                          <a:effectLst/>
                          <a:latin typeface="Century Gothic" panose="020B0502020202020204" pitchFamily="34" charset="0"/>
                        </a:rPr>
                        <a:t>CHC (Community </a:t>
                      </a:r>
                      <a:r>
                        <a:rPr lang="fr-FR" sz="1800" b="0" dirty="0" err="1">
                          <a:solidFill>
                            <a:srgbClr val="002060"/>
                          </a:solidFill>
                          <a:effectLst/>
                          <a:latin typeface="Century Gothic" panose="020B0502020202020204" pitchFamily="34" charset="0"/>
                        </a:rPr>
                        <a:t>Health</a:t>
                      </a:r>
                      <a:r>
                        <a:rPr lang="fr-FR" sz="1800" b="0" dirty="0">
                          <a:solidFill>
                            <a:srgbClr val="002060"/>
                          </a:solidFill>
                          <a:effectLst/>
                          <a:latin typeface="Century Gothic" panose="020B0502020202020204" pitchFamily="34" charset="0"/>
                        </a:rPr>
                        <a:t> Center)</a:t>
                      </a:r>
                      <a:endParaRPr lang="en-US" sz="1800" b="0" dirty="0">
                        <a:solidFill>
                          <a:srgbClr val="002060"/>
                        </a:solidFill>
                        <a:effectLst/>
                        <a:latin typeface="Century Gothic" panose="020B050202020202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fr-FR" sz="1800" dirty="0" err="1">
                          <a:solidFill>
                            <a:srgbClr val="002060"/>
                          </a:solidFill>
                          <a:effectLst/>
                          <a:latin typeface="Century Gothic" panose="020B0502020202020204" pitchFamily="34" charset="0"/>
                        </a:rPr>
                        <a:t>Neurology</a:t>
                      </a:r>
                      <a:r>
                        <a:rPr lang="fr-FR" sz="1800" dirty="0">
                          <a:solidFill>
                            <a:srgbClr val="002060"/>
                          </a:solidFill>
                          <a:effectLst/>
                          <a:latin typeface="Century Gothic" panose="020B0502020202020204" pitchFamily="34" charset="0"/>
                        </a:rPr>
                        <a:t> Institute</a:t>
                      </a:r>
                      <a:endParaRPr lang="en-US" sz="1800" dirty="0">
                        <a:solidFill>
                          <a:srgbClr val="002060"/>
                        </a:solidFill>
                        <a:effectLst/>
                        <a:latin typeface="Century Gothic" panose="020B050202020202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609005831"/>
                  </a:ext>
                </a:extLst>
              </a:tr>
              <a:tr h="260060">
                <a:tc>
                  <a:txBody>
                    <a:bodyPr/>
                    <a:lstStyle/>
                    <a:p>
                      <a:endParaRPr lang="en-US" sz="1100" dirty="0">
                        <a:effectLst/>
                        <a:latin typeface="Century Gothic" panose="020B050202020202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800" kern="1200" dirty="0">
                          <a:solidFill>
                            <a:srgbClr val="002060"/>
                          </a:solidFill>
                          <a:effectLst/>
                          <a:latin typeface="Century Gothic" panose="020B0502020202020204" pitchFamily="34" charset="0"/>
                          <a:ea typeface="+mn-ea"/>
                          <a:cs typeface="+mn-cs"/>
                        </a:rPr>
                        <a:t>Online/ Rx Direct to Patient Pharmacies</a:t>
                      </a:r>
                    </a:p>
                  </a:txBody>
                  <a:tcPr marL="68580" marR="68580" marT="0" marB="0"/>
                </a:tc>
                <a:extLst>
                  <a:ext uri="{0D108BD9-81ED-4DB2-BD59-A6C34878D82A}">
                    <a16:rowId xmlns:a16="http://schemas.microsoft.com/office/drawing/2014/main" val="1369620467"/>
                  </a:ext>
                </a:extLst>
              </a:tr>
            </a:tbl>
          </a:graphicData>
        </a:graphic>
      </p:graphicFrame>
    </p:spTree>
    <p:extLst>
      <p:ext uri="{BB962C8B-B14F-4D97-AF65-F5344CB8AC3E}">
        <p14:creationId xmlns:p14="http://schemas.microsoft.com/office/powerpoint/2010/main" val="119229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Premium revenue from health insurance in China from 2012 to 2022 (in billion yuan)</a:t>
            </a:r>
          </a:p>
        </p:txBody>
      </p:sp>
      <p:sp>
        <p:nvSpPr>
          <p:cNvPr id="3"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lnSpcReduction="10000"/>
          </a:bodyPr>
          <a:lstStyle/>
          <a:p>
            <a:pPr algn="l">
              <a:lnSpc>
                <a:spcPct val="100000"/>
              </a:lnSpc>
              <a:spcAft>
                <a:spcPct val="20000"/>
              </a:spcAft>
            </a:pPr>
            <a:r>
              <a:rPr sz="1600">
                <a:solidFill>
                  <a:srgbClr val="919191"/>
                </a:solidFill>
                <a:latin typeface="Open Sans"/>
              </a:rPr>
              <a:t>Health insurance premium revenue China 2012-2022</a:t>
            </a:r>
          </a:p>
        </p:txBody>
      </p:sp>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China; 2012 to 2022</a:t>
            </a:r>
          </a:p>
          <a:p>
            <a:pPr algn="l"/>
            <a:r>
              <a:rPr sz="800">
                <a:solidFill>
                  <a:srgbClr val="555555"/>
                </a:solidFill>
                <a:latin typeface="Open Sans"/>
              </a:rPr>
              <a:t>Further information regarding this statistic can be found on </a:t>
            </a:r>
            <a:r>
              <a:rPr sz="800">
                <a:solidFill>
                  <a:srgbClr val="555555"/>
                </a:solidFill>
                <a:latin typeface="Open Sans"/>
                <a:hlinkClick r:id="rId4" action="ppaction://hlinksldjump">
                  <a:extLst>
                    <a:ext uri="{A12FA001-AC4F-418D-AE19-62706E023703}">
                      <ahyp:hlinkClr xmlns:ahyp="http://schemas.microsoft.com/office/drawing/2018/hyperlinkcolor" val="tx"/>
                    </a:ext>
                  </a:extLst>
                </a:hlinkClick>
              </a:rPr>
              <a:t>page 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China Banking and Insurance Regulatory Commission; </a:t>
            </a:r>
            <a:r>
              <a:rPr sz="800">
                <a:solidFill>
                  <a:srgbClr val="555555"/>
                </a:solidFill>
                <a:latin typeface="Open Sans"/>
                <a:hlinkClick r:id="rId5">
                  <a:extLst>
                    <a:ext uri="{A12FA001-AC4F-418D-AE19-62706E023703}">
                      <ahyp:hlinkClr xmlns:ahyp="http://schemas.microsoft.com/office/drawing/2018/hyperlinkcolor" val="tx"/>
                    </a:ext>
                  </a:extLst>
                </a:hlinkClick>
              </a:rPr>
              <a:t>ID 1032552</a:t>
            </a:r>
          </a:p>
        </p:txBody>
      </p:sp>
      <p:graphicFrame>
        <p:nvGraphicFramePr>
          <p:cNvPr id="5" name="ChartObject"/>
          <p:cNvGraphicFramePr/>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6"/>
          </a:graphicData>
        </a:graphic>
      </p:graphicFrame>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57500" lnSpcReduction="20000"/>
          </a:bodyPr>
          <a:lstStyle/>
          <a:p>
            <a:pPr algn="l">
              <a:lnSpc>
                <a:spcPct val="100000"/>
              </a:lnSpc>
              <a:spcAft>
                <a:spcPct val="20000"/>
              </a:spcAft>
            </a:pPr>
            <a:r>
              <a:rPr sz="3200" b="1" dirty="0">
                <a:solidFill>
                  <a:srgbClr val="0A85E6"/>
                </a:solidFill>
                <a:latin typeface="Open Sans Light"/>
              </a:rPr>
              <a:t>Average annual per capita premium </a:t>
            </a:r>
            <a:r>
              <a:rPr sz="3200" dirty="0">
                <a:solidFill>
                  <a:srgbClr val="0A85E6"/>
                </a:solidFill>
                <a:latin typeface="Open Sans Light"/>
              </a:rPr>
              <a:t>of high-end health insurance provided to employees by employers in China in 2021 (in yuan)</a:t>
            </a:r>
          </a:p>
        </p:txBody>
      </p:sp>
      <p:sp>
        <p:nvSpPr>
          <p:cNvPr id="3"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lnSpcReduction="10000"/>
          </a:bodyPr>
          <a:lstStyle/>
          <a:p>
            <a:pPr algn="l">
              <a:lnSpc>
                <a:spcPct val="100000"/>
              </a:lnSpc>
              <a:spcAft>
                <a:spcPct val="20000"/>
              </a:spcAft>
            </a:pPr>
            <a:r>
              <a:rPr sz="1600">
                <a:solidFill>
                  <a:srgbClr val="919191"/>
                </a:solidFill>
                <a:latin typeface="Open Sans"/>
              </a:rPr>
              <a:t>Annual per capita costs of high-end health insurance provided to employees China 2021</a:t>
            </a:r>
          </a:p>
        </p:txBody>
      </p:sp>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China; 2021; among 112 enterprises; international enterprises accounted for 73 percent of all companies surveyed</a:t>
            </a:r>
          </a:p>
          <a:p>
            <a:pPr algn="l"/>
            <a:r>
              <a:rPr sz="800">
                <a:solidFill>
                  <a:srgbClr val="555555"/>
                </a:solidFill>
                <a:latin typeface="Open Sans"/>
              </a:rPr>
              <a:t>Further information regarding this statistic can be found on </a:t>
            </a:r>
            <a:r>
              <a:rPr sz="800">
                <a:solidFill>
                  <a:srgbClr val="555555"/>
                </a:solidFill>
                <a:latin typeface="Open Sans"/>
                <a:hlinkClick r:id="rId4" action="ppaction://hlinksldjump">
                  <a:extLst>
                    <a:ext uri="{A12FA001-AC4F-418D-AE19-62706E023703}">
                      <ahyp:hlinkClr xmlns:ahyp="http://schemas.microsoft.com/office/drawing/2018/hyperlinkcolor" val="tx"/>
                    </a:ext>
                  </a:extLst>
                </a:hlinkClick>
              </a:rPr>
              <a:t>page 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Sohu; Mercer; </a:t>
            </a:r>
            <a:r>
              <a:rPr sz="800">
                <a:solidFill>
                  <a:srgbClr val="555555"/>
                </a:solidFill>
                <a:latin typeface="Open Sans"/>
                <a:hlinkClick r:id="rId5">
                  <a:extLst>
                    <a:ext uri="{A12FA001-AC4F-418D-AE19-62706E023703}">
                      <ahyp:hlinkClr xmlns:ahyp="http://schemas.microsoft.com/office/drawing/2018/hyperlinkcolor" val="tx"/>
                    </a:ext>
                  </a:extLst>
                </a:hlinkClick>
              </a:rPr>
              <a:t>ID 1369600</a:t>
            </a:r>
          </a:p>
        </p:txBody>
      </p:sp>
      <p:graphicFrame>
        <p:nvGraphicFramePr>
          <p:cNvPr id="5" name="ChartObject"/>
          <p:cNvGraphicFramePr/>
          <p:nvPr>
            <p:extLst>
              <p:ext uri="{D42A27DB-BD31-4B8C-83A1-F6EECF244321}">
                <p14:modId xmlns:p14="http://schemas.microsoft.com/office/powerpoint/2010/main" val="1328928581"/>
              </p:ext>
            </p:extLst>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6"/>
          </a:graphicData>
        </a:graphic>
      </p:graphicFrame>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57500" lnSpcReduction="20000"/>
          </a:bodyPr>
          <a:lstStyle/>
          <a:p>
            <a:pPr algn="l">
              <a:lnSpc>
                <a:spcPct val="100000"/>
              </a:lnSpc>
              <a:spcAft>
                <a:spcPct val="20000"/>
              </a:spcAft>
            </a:pPr>
            <a:r>
              <a:rPr sz="3200">
                <a:solidFill>
                  <a:srgbClr val="0A85E6"/>
                </a:solidFill>
                <a:latin typeface="Open Sans Light"/>
              </a:rPr>
              <a:t>Breakdown of medical costs paid by high-end health insurance plans in China in 2021, by hospital type</a:t>
            </a:r>
          </a:p>
        </p:txBody>
      </p:sp>
      <p:sp>
        <p:nvSpPr>
          <p:cNvPr id="3"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lnSpcReduction="10000"/>
          </a:bodyPr>
          <a:lstStyle/>
          <a:p>
            <a:pPr algn="l">
              <a:lnSpc>
                <a:spcPct val="100000"/>
              </a:lnSpc>
              <a:spcAft>
                <a:spcPct val="20000"/>
              </a:spcAft>
            </a:pPr>
            <a:r>
              <a:rPr sz="1600">
                <a:solidFill>
                  <a:srgbClr val="919191"/>
                </a:solidFill>
                <a:latin typeface="Open Sans"/>
              </a:rPr>
              <a:t>Share of medical costs paid by high-end health insurances in China 2021, by hospital</a:t>
            </a:r>
          </a:p>
        </p:txBody>
      </p:sp>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China; 2021; among 112 enterprises that offer high-end health insurances to their employees</a:t>
            </a:r>
          </a:p>
          <a:p>
            <a:pPr algn="l"/>
            <a:r>
              <a:rPr sz="800">
                <a:solidFill>
                  <a:srgbClr val="555555"/>
                </a:solidFill>
                <a:latin typeface="Open Sans"/>
              </a:rPr>
              <a:t>Further information regarding this statistic can be found on </a:t>
            </a:r>
            <a:r>
              <a:rPr sz="800">
                <a:solidFill>
                  <a:srgbClr val="555555"/>
                </a:solidFill>
                <a:latin typeface="Open Sans"/>
                <a:hlinkClick r:id="rId4" action="ppaction://hlinksldjump">
                  <a:extLst>
                    <a:ext uri="{A12FA001-AC4F-418D-AE19-62706E023703}">
                      <ahyp:hlinkClr xmlns:ahyp="http://schemas.microsoft.com/office/drawing/2018/hyperlinkcolor" val="tx"/>
                    </a:ext>
                  </a:extLst>
                </a:hlinkClick>
              </a:rPr>
              <a:t>page 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Mercer; Sohu; </a:t>
            </a:r>
            <a:r>
              <a:rPr sz="800">
                <a:solidFill>
                  <a:srgbClr val="555555"/>
                </a:solidFill>
                <a:latin typeface="Open Sans"/>
                <a:hlinkClick r:id="rId5">
                  <a:extLst>
                    <a:ext uri="{A12FA001-AC4F-418D-AE19-62706E023703}">
                      <ahyp:hlinkClr xmlns:ahyp="http://schemas.microsoft.com/office/drawing/2018/hyperlinkcolor" val="tx"/>
                    </a:ext>
                  </a:extLst>
                </a:hlinkClick>
              </a:rPr>
              <a:t>ID 1369961</a:t>
            </a:r>
          </a:p>
        </p:txBody>
      </p:sp>
      <p:graphicFrame>
        <p:nvGraphicFramePr>
          <p:cNvPr id="5" name="ChartObject"/>
          <p:cNvGraphicFramePr/>
          <p:nvPr>
            <p:extLst>
              <p:ext uri="{D42A27DB-BD31-4B8C-83A1-F6EECF244321}">
                <p14:modId xmlns:p14="http://schemas.microsoft.com/office/powerpoint/2010/main" val="2224516959"/>
              </p:ext>
            </p:extLst>
          </p:nvPr>
        </p:nvGraphicFramePr>
        <p:xfrm>
          <a:off x="676800" y="1882800"/>
          <a:ext cx="10742400" cy="4104000"/>
        </p:xfrm>
        <a:graphic>
          <a:graphicData uri="http://schemas.openxmlformats.org/drawingml/2006/chart">
            <c:chart xmlns:c="http://schemas.openxmlformats.org/drawingml/2006/chart" xmlns:r="http://schemas.openxmlformats.org/officeDocument/2006/relationships" r:id="rId6"/>
          </a:graphicData>
        </a:graphic>
      </p:graphicFrame>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Popularity of medical fields covered by high-end health insurance plans in China in 2021</a:t>
            </a:r>
          </a:p>
        </p:txBody>
      </p:sp>
      <p:sp>
        <p:nvSpPr>
          <p:cNvPr id="3"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lnSpcReduction="10000"/>
          </a:bodyPr>
          <a:lstStyle/>
          <a:p>
            <a:pPr algn="l">
              <a:lnSpc>
                <a:spcPct val="100000"/>
              </a:lnSpc>
              <a:spcAft>
                <a:spcPct val="20000"/>
              </a:spcAft>
            </a:pPr>
            <a:r>
              <a:rPr sz="1600" dirty="0">
                <a:solidFill>
                  <a:srgbClr val="919191"/>
                </a:solidFill>
                <a:latin typeface="Open Sans"/>
              </a:rPr>
              <a:t>Popularity of medical sectors covered by high-end health insurances in China 2021</a:t>
            </a:r>
          </a:p>
        </p:txBody>
      </p:sp>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China; 2021; among 112 enterprises that offer high-end health insurances to their employees</a:t>
            </a:r>
          </a:p>
          <a:p>
            <a:pPr algn="l"/>
            <a:r>
              <a:rPr sz="800">
                <a:solidFill>
                  <a:srgbClr val="555555"/>
                </a:solidFill>
                <a:latin typeface="Open Sans"/>
              </a:rPr>
              <a:t>Further information regarding this statistic can be found on </a:t>
            </a:r>
            <a:r>
              <a:rPr sz="800">
                <a:solidFill>
                  <a:srgbClr val="555555"/>
                </a:solidFill>
                <a:latin typeface="Open Sans"/>
                <a:hlinkClick r:id="rId4" action="ppaction://hlinksldjump">
                  <a:extLst>
                    <a:ext uri="{A12FA001-AC4F-418D-AE19-62706E023703}">
                      <ahyp:hlinkClr xmlns:ahyp="http://schemas.microsoft.com/office/drawing/2018/hyperlinkcolor" val="tx"/>
                    </a:ext>
                  </a:extLst>
                </a:hlinkClick>
              </a:rPr>
              <a:t>page 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Mercer; Sohu; </a:t>
            </a:r>
            <a:r>
              <a:rPr sz="800">
                <a:solidFill>
                  <a:srgbClr val="555555"/>
                </a:solidFill>
                <a:latin typeface="Open Sans"/>
                <a:hlinkClick r:id="rId5">
                  <a:extLst>
                    <a:ext uri="{A12FA001-AC4F-418D-AE19-62706E023703}">
                      <ahyp:hlinkClr xmlns:ahyp="http://schemas.microsoft.com/office/drawing/2018/hyperlinkcolor" val="tx"/>
                    </a:ext>
                  </a:extLst>
                </a:hlinkClick>
              </a:rPr>
              <a:t>ID 1369858</a:t>
            </a:r>
          </a:p>
        </p:txBody>
      </p:sp>
      <p:graphicFrame>
        <p:nvGraphicFramePr>
          <p:cNvPr id="5" name="ChartObject"/>
          <p:cNvGraphicFramePr/>
          <p:nvPr/>
        </p:nvGraphicFramePr>
        <p:xfrm>
          <a:off x="676800" y="2086000"/>
          <a:ext cx="10742400" cy="3900800"/>
        </p:xfrm>
        <a:graphic>
          <a:graphicData uri="http://schemas.openxmlformats.org/drawingml/2006/chart">
            <c:chart xmlns:c="http://schemas.openxmlformats.org/drawingml/2006/chart" xmlns:r="http://schemas.openxmlformats.org/officeDocument/2006/relationships" r:id="rId6"/>
          </a:graphicData>
        </a:graphic>
      </p:graphicFrame>
      <p:sp>
        <p:nvSpPr>
          <p:cNvPr id="6" name="New shape"/>
          <p:cNvSpPr/>
          <p:nvPr/>
        </p:nvSpPr>
        <p:spPr>
          <a:xfrm>
            <a:off x="5070100" y="1882800"/>
            <a:ext cx="1955800" cy="20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Share of insurances</a:t>
            </a: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828FFBA7-E76E-4A56-86F4-680A203FEB68}"/>
              </a:ext>
            </a:extLst>
          </p:cNvPr>
          <p:cNvSpPr/>
          <p:nvPr/>
        </p:nvSpPr>
        <p:spPr>
          <a:xfrm>
            <a:off x="8188650" y="4374833"/>
            <a:ext cx="3120559" cy="1709676"/>
          </a:xfrm>
          <a:prstGeom prst="rect">
            <a:avLst/>
          </a:prstGeom>
          <a:ln/>
        </p:spPr>
        <p:style>
          <a:lnRef idx="2">
            <a:schemeClr val="dk1"/>
          </a:lnRef>
          <a:fillRef idx="1">
            <a:schemeClr val="lt1"/>
          </a:fillRef>
          <a:effectRef idx="0">
            <a:schemeClr val="dk1"/>
          </a:effectRef>
          <a:fontRef idx="minor">
            <a:schemeClr val="dk1"/>
          </a:fontRef>
        </p:style>
        <p:txBody>
          <a:bodyPr rtlCol="0" anchor="t" anchorCtr="0"/>
          <a:lstStyle/>
          <a:p>
            <a:endParaRPr lang="en-US" sz="1600" dirty="0" err="1"/>
          </a:p>
        </p:txBody>
      </p:sp>
      <p:sp>
        <p:nvSpPr>
          <p:cNvPr id="2" name="Title 1">
            <a:extLst>
              <a:ext uri="{FF2B5EF4-FFF2-40B4-BE49-F238E27FC236}">
                <a16:creationId xmlns:a16="http://schemas.microsoft.com/office/drawing/2014/main" id="{37051CE1-6A12-467D-92E8-732720ECB3BC}"/>
              </a:ext>
            </a:extLst>
          </p:cNvPr>
          <p:cNvSpPr>
            <a:spLocks noGrp="1"/>
          </p:cNvSpPr>
          <p:nvPr>
            <p:ph type="title"/>
          </p:nvPr>
        </p:nvSpPr>
        <p:spPr>
          <a:xfrm>
            <a:off x="623888" y="270326"/>
            <a:ext cx="10778699" cy="778668"/>
          </a:xfrm>
        </p:spPr>
        <p:txBody>
          <a:bodyPr/>
          <a:lstStyle/>
          <a:p>
            <a:r>
              <a:rPr lang="fr-FR" sz="2400" dirty="0"/>
              <a:t>In </a:t>
            </a:r>
            <a:r>
              <a:rPr lang="fr-FR" sz="2400" dirty="0" err="1"/>
              <a:t>terms</a:t>
            </a:r>
            <a:r>
              <a:rPr lang="fr-FR" sz="2400" dirty="0"/>
              <a:t> of patient </a:t>
            </a:r>
            <a:r>
              <a:rPr lang="fr-FR" sz="2400" dirty="0" err="1"/>
              <a:t>pathway</a:t>
            </a:r>
            <a:r>
              <a:rPr lang="fr-FR" sz="2400" dirty="0"/>
              <a:t>, patients </a:t>
            </a:r>
            <a:r>
              <a:rPr lang="en-US" sz="2400" dirty="0"/>
              <a:t>go directly to the hospitals and oncology patients prefer public Tier 3 public hospitals instead of private ones in core cities. </a:t>
            </a:r>
          </a:p>
        </p:txBody>
      </p:sp>
      <p:grpSp>
        <p:nvGrpSpPr>
          <p:cNvPr id="5" name="Group 4">
            <a:extLst>
              <a:ext uri="{FF2B5EF4-FFF2-40B4-BE49-F238E27FC236}">
                <a16:creationId xmlns:a16="http://schemas.microsoft.com/office/drawing/2014/main" id="{D4DE3C69-4863-45F3-8D1D-EB776D6197C9}"/>
              </a:ext>
            </a:extLst>
          </p:cNvPr>
          <p:cNvGrpSpPr/>
          <p:nvPr/>
        </p:nvGrpSpPr>
        <p:grpSpPr>
          <a:xfrm>
            <a:off x="882791" y="1367851"/>
            <a:ext cx="6679565" cy="4341120"/>
            <a:chOff x="530592" y="1859850"/>
            <a:chExt cx="7457456" cy="4845930"/>
          </a:xfrm>
        </p:grpSpPr>
        <p:sp>
          <p:nvSpPr>
            <p:cNvPr id="6" name="Arrow: Down 5">
              <a:extLst>
                <a:ext uri="{FF2B5EF4-FFF2-40B4-BE49-F238E27FC236}">
                  <a16:creationId xmlns:a16="http://schemas.microsoft.com/office/drawing/2014/main" id="{4F4B5F8A-8BC5-49FF-BF54-9C7EF2A6CC27}"/>
                </a:ext>
              </a:extLst>
            </p:cNvPr>
            <p:cNvSpPr/>
            <p:nvPr/>
          </p:nvSpPr>
          <p:spPr>
            <a:xfrm>
              <a:off x="6081193" y="3283473"/>
              <a:ext cx="460115" cy="269841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err="1"/>
            </a:p>
          </p:txBody>
        </p:sp>
        <p:sp>
          <p:nvSpPr>
            <p:cNvPr id="7" name="Arrow: Down 6">
              <a:extLst>
                <a:ext uri="{FF2B5EF4-FFF2-40B4-BE49-F238E27FC236}">
                  <a16:creationId xmlns:a16="http://schemas.microsoft.com/office/drawing/2014/main" id="{D86EE8B0-3ED7-47E1-A718-C3FC93DE5DBC}"/>
                </a:ext>
              </a:extLst>
            </p:cNvPr>
            <p:cNvSpPr/>
            <p:nvPr/>
          </p:nvSpPr>
          <p:spPr>
            <a:xfrm>
              <a:off x="2791965" y="3280546"/>
              <a:ext cx="460115" cy="1557896"/>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err="1"/>
            </a:p>
          </p:txBody>
        </p:sp>
        <p:grpSp>
          <p:nvGrpSpPr>
            <p:cNvPr id="9" name="Group 8">
              <a:extLst>
                <a:ext uri="{FF2B5EF4-FFF2-40B4-BE49-F238E27FC236}">
                  <a16:creationId xmlns:a16="http://schemas.microsoft.com/office/drawing/2014/main" id="{EAD3E839-0A00-48AB-BEDE-017A56A2D30A}"/>
                </a:ext>
              </a:extLst>
            </p:cNvPr>
            <p:cNvGrpSpPr/>
            <p:nvPr/>
          </p:nvGrpSpPr>
          <p:grpSpPr>
            <a:xfrm>
              <a:off x="530592" y="1859850"/>
              <a:ext cx="7457456" cy="4845930"/>
              <a:chOff x="726373" y="1645400"/>
              <a:chExt cx="6564272" cy="4265530"/>
            </a:xfrm>
          </p:grpSpPr>
          <p:pic>
            <p:nvPicPr>
              <p:cNvPr id="12" name="Picture 5">
                <a:extLst>
                  <a:ext uri="{FF2B5EF4-FFF2-40B4-BE49-F238E27FC236}">
                    <a16:creationId xmlns:a16="http://schemas.microsoft.com/office/drawing/2014/main" id="{BEB3F54C-B464-4F6A-92A1-B55281F0B0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373" y="3252030"/>
                <a:ext cx="710606" cy="741059"/>
              </a:xfrm>
              <a:prstGeom prst="rect">
                <a:avLst/>
              </a:prstGeom>
            </p:spPr>
          </p:pic>
          <p:pic>
            <p:nvPicPr>
              <p:cNvPr id="13" name="Picture 20">
                <a:extLst>
                  <a:ext uri="{FF2B5EF4-FFF2-40B4-BE49-F238E27FC236}">
                    <a16:creationId xmlns:a16="http://schemas.microsoft.com/office/drawing/2014/main" id="{3AE42214-6372-4E75-9D3B-91D2E7BE84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9524" y="2201766"/>
                <a:ext cx="710606" cy="741059"/>
              </a:xfrm>
              <a:prstGeom prst="rect">
                <a:avLst/>
              </a:prstGeom>
            </p:spPr>
          </p:pic>
          <p:pic>
            <p:nvPicPr>
              <p:cNvPr id="14" name="Picture 45">
                <a:extLst>
                  <a:ext uri="{FF2B5EF4-FFF2-40B4-BE49-F238E27FC236}">
                    <a16:creationId xmlns:a16="http://schemas.microsoft.com/office/drawing/2014/main" id="{CE62BD7F-B5A0-439E-94EB-7D13A403D7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8574" y="5169871"/>
                <a:ext cx="710606" cy="741059"/>
              </a:xfrm>
              <a:prstGeom prst="rect">
                <a:avLst/>
              </a:prstGeom>
            </p:spPr>
          </p:pic>
          <p:pic>
            <p:nvPicPr>
              <p:cNvPr id="15" name="Picture 20">
                <a:extLst>
                  <a:ext uri="{FF2B5EF4-FFF2-40B4-BE49-F238E27FC236}">
                    <a16:creationId xmlns:a16="http://schemas.microsoft.com/office/drawing/2014/main" id="{4F3BA1EC-72FD-4197-AE70-5416F4DB9E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1949" y="2197235"/>
                <a:ext cx="710606" cy="741059"/>
              </a:xfrm>
              <a:prstGeom prst="rect">
                <a:avLst/>
              </a:prstGeom>
            </p:spPr>
          </p:pic>
          <p:pic>
            <p:nvPicPr>
              <p:cNvPr id="16" name="Picture 48">
                <a:extLst>
                  <a:ext uri="{FF2B5EF4-FFF2-40B4-BE49-F238E27FC236}">
                    <a16:creationId xmlns:a16="http://schemas.microsoft.com/office/drawing/2014/main" id="{B6ACAF74-4743-4B0A-882B-BCEB9F0B0CC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39944" y="4215260"/>
                <a:ext cx="710606" cy="741059"/>
              </a:xfrm>
              <a:prstGeom prst="rect">
                <a:avLst/>
              </a:prstGeom>
            </p:spPr>
          </p:pic>
          <p:sp>
            <p:nvSpPr>
              <p:cNvPr id="17" name="TextBox 16">
                <a:extLst>
                  <a:ext uri="{FF2B5EF4-FFF2-40B4-BE49-F238E27FC236}">
                    <a16:creationId xmlns:a16="http://schemas.microsoft.com/office/drawing/2014/main" id="{3A669A76-23AA-44F5-B64B-7CE48750D581}"/>
                  </a:ext>
                </a:extLst>
              </p:cNvPr>
              <p:cNvSpPr txBox="1"/>
              <p:nvPr/>
            </p:nvSpPr>
            <p:spPr>
              <a:xfrm>
                <a:off x="6401228" y="2274812"/>
                <a:ext cx="776881" cy="444685"/>
              </a:xfrm>
              <a:prstGeom prst="rect">
                <a:avLst/>
              </a:prstGeom>
              <a:noFill/>
            </p:spPr>
            <p:txBody>
              <a:bodyPr wrap="none" lIns="36000" tIns="36000" rIns="36000" bIns="36000" rtlCol="0" anchor="ctr" anchorCtr="0">
                <a:noAutofit/>
              </a:bodyPr>
              <a:lstStyle/>
              <a:p>
                <a:pPr algn="ctr"/>
                <a:r>
                  <a:rPr lang="en-US" altLang="zh-CN" sz="1200" b="1" kern="0" dirty="0">
                    <a:solidFill>
                      <a:schemeClr val="accent1"/>
                    </a:solidFill>
                    <a:latin typeface="微软雅黑" pitchFamily="34" charset="-122"/>
                    <a:ea typeface="微软雅黑" pitchFamily="34" charset="-122"/>
                  </a:rPr>
                  <a:t>HP Pharmacy</a:t>
                </a:r>
                <a:endParaRPr lang="en-US" sz="1200" b="1" kern="0" dirty="0">
                  <a:solidFill>
                    <a:schemeClr val="accent1"/>
                  </a:solidFill>
                  <a:latin typeface="微软雅黑" pitchFamily="34" charset="-122"/>
                  <a:ea typeface="微软雅黑" pitchFamily="34" charset="-122"/>
                </a:endParaRPr>
              </a:p>
            </p:txBody>
          </p:sp>
          <p:sp>
            <p:nvSpPr>
              <p:cNvPr id="18" name="TextBox 17">
                <a:extLst>
                  <a:ext uri="{FF2B5EF4-FFF2-40B4-BE49-F238E27FC236}">
                    <a16:creationId xmlns:a16="http://schemas.microsoft.com/office/drawing/2014/main" id="{8B863479-0828-4DD4-A0BF-7B1BA1D865E8}"/>
                  </a:ext>
                </a:extLst>
              </p:cNvPr>
              <p:cNvSpPr txBox="1"/>
              <p:nvPr/>
            </p:nvSpPr>
            <p:spPr>
              <a:xfrm>
                <a:off x="6219468" y="4402766"/>
                <a:ext cx="776881" cy="444685"/>
              </a:xfrm>
              <a:prstGeom prst="rect">
                <a:avLst/>
              </a:prstGeom>
              <a:noFill/>
            </p:spPr>
            <p:txBody>
              <a:bodyPr wrap="none" lIns="36000" tIns="36000" rIns="36000" bIns="36000" rtlCol="0" anchor="ctr" anchorCtr="0">
                <a:noAutofit/>
              </a:bodyPr>
              <a:lstStyle/>
              <a:p>
                <a:pPr algn="ctr"/>
                <a:r>
                  <a:rPr lang="en-US" altLang="zh-CN" sz="1200" b="1" kern="0" dirty="0">
                    <a:solidFill>
                      <a:schemeClr val="accent1"/>
                    </a:solidFill>
                    <a:latin typeface="微软雅黑" pitchFamily="34" charset="-122"/>
                    <a:ea typeface="微软雅黑" pitchFamily="34" charset="-122"/>
                  </a:rPr>
                  <a:t>Offline</a:t>
                </a:r>
              </a:p>
              <a:p>
                <a:pPr algn="ctr"/>
                <a:r>
                  <a:rPr lang="en-US" altLang="zh-CN" sz="1200" b="1" kern="0" dirty="0">
                    <a:solidFill>
                      <a:schemeClr val="accent1"/>
                    </a:solidFill>
                    <a:latin typeface="微软雅黑" pitchFamily="34" charset="-122"/>
                    <a:ea typeface="微软雅黑" pitchFamily="34" charset="-122"/>
                  </a:rPr>
                  <a:t>Retail</a:t>
                </a:r>
                <a:endParaRPr lang="en-US" sz="1200" b="1" kern="0" dirty="0">
                  <a:solidFill>
                    <a:schemeClr val="accent1"/>
                  </a:solidFill>
                  <a:latin typeface="微软雅黑" pitchFamily="34" charset="-122"/>
                  <a:ea typeface="微软雅黑" pitchFamily="34" charset="-122"/>
                </a:endParaRPr>
              </a:p>
            </p:txBody>
          </p:sp>
          <p:sp>
            <p:nvSpPr>
              <p:cNvPr id="19" name="TextBox 18">
                <a:extLst>
                  <a:ext uri="{FF2B5EF4-FFF2-40B4-BE49-F238E27FC236}">
                    <a16:creationId xmlns:a16="http://schemas.microsoft.com/office/drawing/2014/main" id="{2564A6E6-FBCD-4C92-824D-935115BC9E29}"/>
                  </a:ext>
                </a:extLst>
              </p:cNvPr>
              <p:cNvSpPr txBox="1"/>
              <p:nvPr/>
            </p:nvSpPr>
            <p:spPr>
              <a:xfrm>
                <a:off x="6294119" y="5302852"/>
                <a:ext cx="776881" cy="444685"/>
              </a:xfrm>
              <a:prstGeom prst="rect">
                <a:avLst/>
              </a:prstGeom>
              <a:noFill/>
            </p:spPr>
            <p:txBody>
              <a:bodyPr wrap="none" lIns="36000" tIns="36000" rIns="36000" bIns="36000" rtlCol="0" anchor="ctr" anchorCtr="0">
                <a:noAutofit/>
              </a:bodyPr>
              <a:lstStyle/>
              <a:p>
                <a:pPr algn="ctr"/>
                <a:r>
                  <a:rPr lang="en-US" altLang="zh-CN" sz="1200" b="1" kern="0" dirty="0">
                    <a:solidFill>
                      <a:schemeClr val="accent1"/>
                    </a:solidFill>
                    <a:latin typeface="微软雅黑" pitchFamily="34" charset="-122"/>
                    <a:ea typeface="微软雅黑" pitchFamily="34" charset="-122"/>
                  </a:rPr>
                  <a:t>Online </a:t>
                </a:r>
              </a:p>
              <a:p>
                <a:pPr algn="ctr"/>
                <a:r>
                  <a:rPr lang="en-US" altLang="zh-CN" sz="1200" b="1" kern="0" dirty="0">
                    <a:solidFill>
                      <a:schemeClr val="accent1"/>
                    </a:solidFill>
                    <a:latin typeface="微软雅黑" pitchFamily="34" charset="-122"/>
                    <a:ea typeface="微软雅黑" pitchFamily="34" charset="-122"/>
                  </a:rPr>
                  <a:t>Retail</a:t>
                </a:r>
                <a:endParaRPr lang="en-US" sz="1200" b="1" kern="0" baseline="30000" dirty="0">
                  <a:solidFill>
                    <a:schemeClr val="accent1"/>
                  </a:solidFill>
                  <a:latin typeface="微软雅黑" pitchFamily="34" charset="-122"/>
                  <a:ea typeface="微软雅黑" pitchFamily="34" charset="-122"/>
                </a:endParaRPr>
              </a:p>
            </p:txBody>
          </p:sp>
          <p:sp>
            <p:nvSpPr>
              <p:cNvPr id="20" name="TextBox 19">
                <a:extLst>
                  <a:ext uri="{FF2B5EF4-FFF2-40B4-BE49-F238E27FC236}">
                    <a16:creationId xmlns:a16="http://schemas.microsoft.com/office/drawing/2014/main" id="{2FA099BE-F339-4E56-B683-D8E806568734}"/>
                  </a:ext>
                </a:extLst>
              </p:cNvPr>
              <p:cNvSpPr txBox="1"/>
              <p:nvPr/>
            </p:nvSpPr>
            <p:spPr>
              <a:xfrm>
                <a:off x="749664" y="3919058"/>
                <a:ext cx="776881" cy="399610"/>
              </a:xfrm>
              <a:prstGeom prst="rect">
                <a:avLst/>
              </a:prstGeom>
              <a:noFill/>
            </p:spPr>
            <p:txBody>
              <a:bodyPr wrap="none" lIns="36000" tIns="36000" rIns="36000" bIns="36000" rtlCol="0" anchor="ctr" anchorCtr="0">
                <a:noAutofit/>
              </a:bodyPr>
              <a:lstStyle/>
              <a:p>
                <a:pPr algn="ctr"/>
                <a:r>
                  <a:rPr lang="fr-FR" sz="1200" b="1" kern="0" dirty="0">
                    <a:solidFill>
                      <a:schemeClr val="accent1"/>
                    </a:solidFill>
                    <a:latin typeface="微软雅黑" pitchFamily="34" charset="-122"/>
                    <a:ea typeface="微软雅黑" pitchFamily="34" charset="-122"/>
                  </a:rPr>
                  <a:t>Patient </a:t>
                </a:r>
                <a:r>
                  <a:rPr lang="fr-FR" sz="1200" b="1" kern="0" dirty="0" err="1">
                    <a:solidFill>
                      <a:schemeClr val="accent1"/>
                    </a:solidFill>
                    <a:latin typeface="微软雅黑" pitchFamily="34" charset="-122"/>
                    <a:ea typeface="微软雅黑" pitchFamily="34" charset="-122"/>
                  </a:rPr>
                  <a:t>outflow</a:t>
                </a:r>
                <a:endParaRPr lang="en-US" sz="1200" b="1" kern="0" dirty="0">
                  <a:solidFill>
                    <a:schemeClr val="accent1"/>
                  </a:solidFill>
                  <a:latin typeface="微软雅黑" pitchFamily="34" charset="-122"/>
                  <a:ea typeface="微软雅黑" pitchFamily="34" charset="-122"/>
                </a:endParaRPr>
              </a:p>
            </p:txBody>
          </p:sp>
          <p:sp>
            <p:nvSpPr>
              <p:cNvPr id="21" name="TextBox 20">
                <a:extLst>
                  <a:ext uri="{FF2B5EF4-FFF2-40B4-BE49-F238E27FC236}">
                    <a16:creationId xmlns:a16="http://schemas.microsoft.com/office/drawing/2014/main" id="{8F93DA39-8719-4588-A05F-11375BA3EA1E}"/>
                  </a:ext>
                </a:extLst>
              </p:cNvPr>
              <p:cNvSpPr txBox="1"/>
              <p:nvPr/>
            </p:nvSpPr>
            <p:spPr>
              <a:xfrm>
                <a:off x="3476538" y="2183507"/>
                <a:ext cx="776881" cy="444685"/>
              </a:xfrm>
              <a:prstGeom prst="rect">
                <a:avLst/>
              </a:prstGeom>
              <a:noFill/>
            </p:spPr>
            <p:txBody>
              <a:bodyPr wrap="none" lIns="36000" tIns="36000" rIns="36000" bIns="36000" rtlCol="0" anchor="ctr" anchorCtr="0">
                <a:noAutofit/>
              </a:bodyPr>
              <a:lstStyle/>
              <a:p>
                <a:pPr algn="ctr"/>
                <a:r>
                  <a:rPr lang="en-US" altLang="zh-CN" sz="1200" b="1" kern="0" dirty="0">
                    <a:solidFill>
                      <a:schemeClr val="accent1"/>
                    </a:solidFill>
                    <a:latin typeface="微软雅黑" pitchFamily="34" charset="-122"/>
                    <a:ea typeface="微软雅黑" pitchFamily="34" charset="-122"/>
                  </a:rPr>
                  <a:t>Public Hospital</a:t>
                </a:r>
                <a:endParaRPr lang="en-US" sz="1200" b="1" kern="0" dirty="0">
                  <a:solidFill>
                    <a:schemeClr val="accent1"/>
                  </a:solidFill>
                  <a:latin typeface="微软雅黑" pitchFamily="34" charset="-122"/>
                  <a:ea typeface="微软雅黑" pitchFamily="34" charset="-122"/>
                </a:endParaRPr>
              </a:p>
            </p:txBody>
          </p:sp>
          <p:pic>
            <p:nvPicPr>
              <p:cNvPr id="22" name="Picture 20">
                <a:extLst>
                  <a:ext uri="{FF2B5EF4-FFF2-40B4-BE49-F238E27FC236}">
                    <a16:creationId xmlns:a16="http://schemas.microsoft.com/office/drawing/2014/main" id="{2862F2A4-F463-406D-A10A-12A8061B6A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9524" y="3246199"/>
                <a:ext cx="710606" cy="741059"/>
              </a:xfrm>
              <a:prstGeom prst="rect">
                <a:avLst/>
              </a:prstGeom>
            </p:spPr>
          </p:pic>
          <p:pic>
            <p:nvPicPr>
              <p:cNvPr id="23" name="Picture 20">
                <a:extLst>
                  <a:ext uri="{FF2B5EF4-FFF2-40B4-BE49-F238E27FC236}">
                    <a16:creationId xmlns:a16="http://schemas.microsoft.com/office/drawing/2014/main" id="{4B7AC27B-5F7A-4068-ACBE-848AF8A48D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9524" y="4289416"/>
                <a:ext cx="710606" cy="741059"/>
              </a:xfrm>
              <a:prstGeom prst="rect">
                <a:avLst/>
              </a:prstGeom>
            </p:spPr>
          </p:pic>
          <p:sp>
            <p:nvSpPr>
              <p:cNvPr id="24" name="TextBox 23">
                <a:extLst>
                  <a:ext uri="{FF2B5EF4-FFF2-40B4-BE49-F238E27FC236}">
                    <a16:creationId xmlns:a16="http://schemas.microsoft.com/office/drawing/2014/main" id="{DAADD801-4843-40C9-B8AC-6C9DA1AA9679}"/>
                  </a:ext>
                </a:extLst>
              </p:cNvPr>
              <p:cNvSpPr txBox="1"/>
              <p:nvPr/>
            </p:nvSpPr>
            <p:spPr>
              <a:xfrm>
                <a:off x="3517730" y="3223672"/>
                <a:ext cx="776881" cy="444685"/>
              </a:xfrm>
              <a:prstGeom prst="rect">
                <a:avLst/>
              </a:prstGeom>
              <a:noFill/>
            </p:spPr>
            <p:txBody>
              <a:bodyPr wrap="none" lIns="36000" tIns="36000" rIns="36000" bIns="36000" rtlCol="0" anchor="ctr" anchorCtr="0">
                <a:noAutofit/>
              </a:bodyPr>
              <a:lstStyle/>
              <a:p>
                <a:pPr algn="ctr"/>
                <a:r>
                  <a:rPr lang="fr-FR" sz="1200" b="1" kern="0" dirty="0">
                    <a:solidFill>
                      <a:schemeClr val="accent1"/>
                    </a:solidFill>
                    <a:latin typeface="微软雅黑" pitchFamily="34" charset="-122"/>
                    <a:ea typeface="微软雅黑" pitchFamily="34" charset="-122"/>
                  </a:rPr>
                  <a:t>P</a:t>
                </a:r>
                <a:r>
                  <a:rPr lang="en-US" sz="1200" b="1" kern="0" dirty="0" err="1">
                    <a:solidFill>
                      <a:schemeClr val="accent1"/>
                    </a:solidFill>
                    <a:latin typeface="微软雅黑" pitchFamily="34" charset="-122"/>
                    <a:ea typeface="微软雅黑" pitchFamily="34" charset="-122"/>
                  </a:rPr>
                  <a:t>rivate</a:t>
                </a:r>
                <a:r>
                  <a:rPr lang="en-US" sz="1200" b="1" kern="0" dirty="0">
                    <a:solidFill>
                      <a:schemeClr val="accent1"/>
                    </a:solidFill>
                    <a:latin typeface="微软雅黑" pitchFamily="34" charset="-122"/>
                    <a:ea typeface="微软雅黑" pitchFamily="34" charset="-122"/>
                  </a:rPr>
                  <a:t> Hospital </a:t>
                </a:r>
              </a:p>
            </p:txBody>
          </p:sp>
          <p:sp>
            <p:nvSpPr>
              <p:cNvPr id="25" name="TextBox 24">
                <a:extLst>
                  <a:ext uri="{FF2B5EF4-FFF2-40B4-BE49-F238E27FC236}">
                    <a16:creationId xmlns:a16="http://schemas.microsoft.com/office/drawing/2014/main" id="{30451D0D-2BD9-4B04-B2A6-A361D87B0CA6}"/>
                  </a:ext>
                </a:extLst>
              </p:cNvPr>
              <p:cNvSpPr txBox="1"/>
              <p:nvPr/>
            </p:nvSpPr>
            <p:spPr>
              <a:xfrm>
                <a:off x="3349586" y="4142186"/>
                <a:ext cx="776881" cy="444685"/>
              </a:xfrm>
              <a:prstGeom prst="rect">
                <a:avLst/>
              </a:prstGeom>
              <a:noFill/>
            </p:spPr>
            <p:txBody>
              <a:bodyPr wrap="none" lIns="36000" tIns="36000" rIns="36000" bIns="36000" rtlCol="0" anchor="ctr" anchorCtr="0">
                <a:noAutofit/>
              </a:bodyPr>
              <a:lstStyle/>
              <a:p>
                <a:pPr algn="ctr"/>
                <a:r>
                  <a:rPr lang="fr-FR" altLang="zh-CN" sz="1200" b="1" kern="0" dirty="0">
                    <a:solidFill>
                      <a:schemeClr val="accent1"/>
                    </a:solidFill>
                    <a:latin typeface="微软雅黑" pitchFamily="34" charset="-122"/>
                    <a:ea typeface="微软雅黑" pitchFamily="34" charset="-122"/>
                  </a:rPr>
                  <a:t>C</a:t>
                </a:r>
                <a:r>
                  <a:rPr lang="en-US" altLang="zh-CN" sz="1200" b="1" kern="0" dirty="0">
                    <a:solidFill>
                      <a:schemeClr val="accent1"/>
                    </a:solidFill>
                    <a:latin typeface="微软雅黑" pitchFamily="34" charset="-122"/>
                    <a:ea typeface="微软雅黑" pitchFamily="34" charset="-122"/>
                  </a:rPr>
                  <a:t>HC</a:t>
                </a:r>
              </a:p>
            </p:txBody>
          </p:sp>
          <p:pic>
            <p:nvPicPr>
              <p:cNvPr id="26" name="Picture 20">
                <a:extLst>
                  <a:ext uri="{FF2B5EF4-FFF2-40B4-BE49-F238E27FC236}">
                    <a16:creationId xmlns:a16="http://schemas.microsoft.com/office/drawing/2014/main" id="{6879E43D-2638-4FF7-89A2-46B2105ED3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8574" y="3242635"/>
                <a:ext cx="710606" cy="741059"/>
              </a:xfrm>
              <a:prstGeom prst="rect">
                <a:avLst/>
              </a:prstGeom>
            </p:spPr>
          </p:pic>
          <p:sp>
            <p:nvSpPr>
              <p:cNvPr id="27" name="TextBox 26">
                <a:extLst>
                  <a:ext uri="{FF2B5EF4-FFF2-40B4-BE49-F238E27FC236}">
                    <a16:creationId xmlns:a16="http://schemas.microsoft.com/office/drawing/2014/main" id="{DA3180EE-F71A-4019-9B44-2AF42CBB1540}"/>
                  </a:ext>
                </a:extLst>
              </p:cNvPr>
              <p:cNvSpPr txBox="1"/>
              <p:nvPr/>
            </p:nvSpPr>
            <p:spPr>
              <a:xfrm>
                <a:off x="6147652" y="3404173"/>
                <a:ext cx="776881" cy="444685"/>
              </a:xfrm>
              <a:prstGeom prst="rect">
                <a:avLst/>
              </a:prstGeom>
              <a:noFill/>
            </p:spPr>
            <p:txBody>
              <a:bodyPr wrap="none" lIns="36000" tIns="36000" rIns="36000" bIns="36000" rtlCol="0" anchor="ctr" anchorCtr="0">
                <a:noAutofit/>
              </a:bodyPr>
              <a:lstStyle/>
              <a:p>
                <a:pPr algn="ctr"/>
                <a:r>
                  <a:rPr lang="en-US" altLang="zh-CN" sz="1200" b="1" kern="0" dirty="0">
                    <a:solidFill>
                      <a:schemeClr val="accent1"/>
                    </a:solidFill>
                    <a:latin typeface="微软雅黑" pitchFamily="34" charset="-122"/>
                    <a:ea typeface="微软雅黑" pitchFamily="34" charset="-122"/>
                  </a:rPr>
                  <a:t>CHC</a:t>
                </a:r>
                <a:endParaRPr lang="en-US" sz="1200" b="1" kern="0" dirty="0">
                  <a:solidFill>
                    <a:schemeClr val="accent1"/>
                  </a:solidFill>
                  <a:latin typeface="微软雅黑" pitchFamily="34" charset="-122"/>
                  <a:ea typeface="微软雅黑" pitchFamily="34" charset="-122"/>
                </a:endParaRPr>
              </a:p>
            </p:txBody>
          </p:sp>
          <p:sp>
            <p:nvSpPr>
              <p:cNvPr id="28" name="TextBox 27">
                <a:extLst>
                  <a:ext uri="{FF2B5EF4-FFF2-40B4-BE49-F238E27FC236}">
                    <a16:creationId xmlns:a16="http://schemas.microsoft.com/office/drawing/2014/main" id="{C64D7542-54FE-4CD8-97D8-9158538C203A}"/>
                  </a:ext>
                </a:extLst>
              </p:cNvPr>
              <p:cNvSpPr txBox="1"/>
              <p:nvPr/>
            </p:nvSpPr>
            <p:spPr>
              <a:xfrm>
                <a:off x="1804859" y="1645400"/>
                <a:ext cx="2582355" cy="464608"/>
              </a:xfrm>
              <a:prstGeom prst="rect">
                <a:avLst/>
              </a:prstGeom>
              <a:noFill/>
            </p:spPr>
            <p:txBody>
              <a:bodyPr wrap="square" rtlCol="0">
                <a:spAutoFit/>
              </a:bodyPr>
              <a:lstStyle/>
              <a:p>
                <a:pPr algn="ctr"/>
                <a:r>
                  <a:rPr lang="en-US" sz="1600" b="1" dirty="0">
                    <a:solidFill>
                      <a:schemeClr val="tx2"/>
                    </a:solidFill>
                  </a:rPr>
                  <a:t>Visit/Prescription</a:t>
                </a:r>
              </a:p>
            </p:txBody>
          </p:sp>
          <p:cxnSp>
            <p:nvCxnSpPr>
              <p:cNvPr id="29" name="Connector: Elbow 28">
                <a:extLst>
                  <a:ext uri="{FF2B5EF4-FFF2-40B4-BE49-F238E27FC236}">
                    <a16:creationId xmlns:a16="http://schemas.microsoft.com/office/drawing/2014/main" id="{C118D048-9D5B-4277-ABB2-161B61E10552}"/>
                  </a:ext>
                </a:extLst>
              </p:cNvPr>
              <p:cNvCxnSpPr>
                <a:cxnSpLocks/>
                <a:stCxn id="12" idx="3"/>
                <a:endCxn id="13" idx="1"/>
              </p:cNvCxnSpPr>
              <p:nvPr/>
            </p:nvCxnSpPr>
            <p:spPr>
              <a:xfrm flipV="1">
                <a:off x="1436979" y="2572295"/>
                <a:ext cx="1122545" cy="1050264"/>
              </a:xfrm>
              <a:prstGeom prst="bentConnector3">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2EF90B5E-FC59-4EF2-96CC-AB598CC72503}"/>
                  </a:ext>
                </a:extLst>
              </p:cNvPr>
              <p:cNvCxnSpPr>
                <a:cxnSpLocks/>
                <a:stCxn id="12" idx="3"/>
                <a:endCxn id="22" idx="1"/>
              </p:cNvCxnSpPr>
              <p:nvPr/>
            </p:nvCxnSpPr>
            <p:spPr>
              <a:xfrm flipV="1">
                <a:off x="1436979" y="3616728"/>
                <a:ext cx="1122545" cy="5831"/>
              </a:xfrm>
              <a:prstGeom prst="bentConnector3">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7D949D6A-D4A8-4044-B16F-526B9B0A0203}"/>
                  </a:ext>
                </a:extLst>
              </p:cNvPr>
              <p:cNvCxnSpPr>
                <a:cxnSpLocks/>
                <a:stCxn id="12" idx="3"/>
                <a:endCxn id="23" idx="1"/>
              </p:cNvCxnSpPr>
              <p:nvPr/>
            </p:nvCxnSpPr>
            <p:spPr>
              <a:xfrm>
                <a:off x="1436979" y="3622559"/>
                <a:ext cx="1122545" cy="1037386"/>
              </a:xfrm>
              <a:prstGeom prst="bentConnector3">
                <a:avLst/>
              </a:prstGeom>
              <a:ln w="1905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6AB2E10E-566A-44A8-81E1-C3C3EC998F1A}"/>
                  </a:ext>
                </a:extLst>
              </p:cNvPr>
              <p:cNvCxnSpPr>
                <a:cxnSpLocks/>
                <a:stCxn id="13" idx="3"/>
                <a:endCxn id="15" idx="1"/>
              </p:cNvCxnSpPr>
              <p:nvPr/>
            </p:nvCxnSpPr>
            <p:spPr>
              <a:xfrm flipV="1">
                <a:off x="3270129" y="2567764"/>
                <a:ext cx="2171820" cy="4531"/>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F28750-975D-4A66-9471-5BCF412C3B80}"/>
                  </a:ext>
                </a:extLst>
              </p:cNvPr>
              <p:cNvCxnSpPr>
                <a:stCxn id="22" idx="3"/>
                <a:endCxn id="26" idx="1"/>
              </p:cNvCxnSpPr>
              <p:nvPr/>
            </p:nvCxnSpPr>
            <p:spPr>
              <a:xfrm flipV="1">
                <a:off x="3270129" y="3613164"/>
                <a:ext cx="2178444" cy="3564"/>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16098F7-C2B9-4C4C-AAEF-E896A46241A9}"/>
                  </a:ext>
                </a:extLst>
              </p:cNvPr>
              <p:cNvCxnSpPr/>
              <p:nvPr/>
            </p:nvCxnSpPr>
            <p:spPr>
              <a:xfrm flipV="1">
                <a:off x="3255753" y="4628693"/>
                <a:ext cx="2178444" cy="3564"/>
              </a:xfrm>
              <a:prstGeom prst="straightConnector1">
                <a:avLst/>
              </a:prstGeom>
              <a:ln w="1905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D1782B1-49C9-457C-AB7F-7BD3846A76DB}"/>
                  </a:ext>
                </a:extLst>
              </p:cNvPr>
              <p:cNvCxnSpPr>
                <a:cxnSpLocks/>
                <a:endCxn id="14" idx="1"/>
              </p:cNvCxnSpPr>
              <p:nvPr/>
            </p:nvCxnSpPr>
            <p:spPr>
              <a:xfrm>
                <a:off x="3247911" y="4616707"/>
                <a:ext cx="2200663" cy="923694"/>
              </a:xfrm>
              <a:prstGeom prst="bentConnector3">
                <a:avLst/>
              </a:prstGeom>
              <a:ln w="1905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194D15ED-37E3-418B-B60D-EA04CDFB8BA8}"/>
                  </a:ext>
                </a:extLst>
              </p:cNvPr>
              <p:cNvCxnSpPr>
                <a:cxnSpLocks/>
                <a:endCxn id="14" idx="1"/>
              </p:cNvCxnSpPr>
              <p:nvPr/>
            </p:nvCxnSpPr>
            <p:spPr>
              <a:xfrm>
                <a:off x="3270129" y="3615306"/>
                <a:ext cx="2178444" cy="1925094"/>
              </a:xfrm>
              <a:prstGeom prst="bentConnector3">
                <a:avLst/>
              </a:prstGeom>
              <a:ln w="1905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08154C3-B5E7-4316-9F2C-23F819AEFFFD}"/>
                  </a:ext>
                </a:extLst>
              </p:cNvPr>
              <p:cNvSpPr txBox="1"/>
              <p:nvPr/>
            </p:nvSpPr>
            <p:spPr>
              <a:xfrm>
                <a:off x="4708290" y="1645400"/>
                <a:ext cx="2582355" cy="464608"/>
              </a:xfrm>
              <a:prstGeom prst="rect">
                <a:avLst/>
              </a:prstGeom>
              <a:noFill/>
            </p:spPr>
            <p:txBody>
              <a:bodyPr wrap="square" rtlCol="0">
                <a:spAutoFit/>
              </a:bodyPr>
              <a:lstStyle/>
              <a:p>
                <a:pPr algn="ctr"/>
                <a:r>
                  <a:rPr lang="en-US" sz="1600" b="1" dirty="0">
                    <a:solidFill>
                      <a:schemeClr val="tx2"/>
                    </a:solidFill>
                  </a:rPr>
                  <a:t>Rx Purchase</a:t>
                </a:r>
              </a:p>
            </p:txBody>
          </p:sp>
          <p:cxnSp>
            <p:nvCxnSpPr>
              <p:cNvPr id="38" name="Connector: Elbow 37">
                <a:extLst>
                  <a:ext uri="{FF2B5EF4-FFF2-40B4-BE49-F238E27FC236}">
                    <a16:creationId xmlns:a16="http://schemas.microsoft.com/office/drawing/2014/main" id="{BD2B8AEB-350C-4B57-B7F9-2AD00D0C560D}"/>
                  </a:ext>
                </a:extLst>
              </p:cNvPr>
              <p:cNvCxnSpPr>
                <a:cxnSpLocks/>
              </p:cNvCxnSpPr>
              <p:nvPr/>
            </p:nvCxnSpPr>
            <p:spPr>
              <a:xfrm>
                <a:off x="3270129" y="2572295"/>
                <a:ext cx="2178444" cy="2968105"/>
              </a:xfrm>
              <a:prstGeom prst="bentConnector3">
                <a:avLst>
                  <a:gd name="adj1" fmla="val 50000"/>
                </a:avLst>
              </a:prstGeom>
              <a:ln w="1905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grpSp>
      </p:grpSp>
      <p:sp>
        <p:nvSpPr>
          <p:cNvPr id="44" name="文本占位符 23">
            <a:extLst>
              <a:ext uri="{FF2B5EF4-FFF2-40B4-BE49-F238E27FC236}">
                <a16:creationId xmlns:a16="http://schemas.microsoft.com/office/drawing/2014/main" id="{189B6ABC-5CF1-4C8A-B022-EBE687182868}"/>
              </a:ext>
            </a:extLst>
          </p:cNvPr>
          <p:cNvSpPr txBox="1">
            <a:spLocks/>
          </p:cNvSpPr>
          <p:nvPr/>
        </p:nvSpPr>
        <p:spPr>
          <a:xfrm>
            <a:off x="381000" y="6405003"/>
            <a:ext cx="9535998" cy="239244"/>
          </a:xfrm>
          <a:prstGeom prst="rect">
            <a:avLst/>
          </a:prstGeom>
        </p:spPr>
        <p:txBody>
          <a:bodyPr vert="horz" lIns="0" tIns="0" rIns="0" bIns="0" rtlCol="0" anchor="ctr"/>
          <a:lstStyle>
            <a:defPPr>
              <a:defRPr lang="en-US"/>
            </a:defPPr>
            <a:lvl1pPr marL="0" algn="l" defTabSz="914400" rtl="0" eaLnBrk="1" latinLnBrk="0" hangingPunct="1">
              <a:defRPr sz="1300" b="1" i="0" kern="1200">
                <a:solidFill>
                  <a:schemeClr val="accent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ltLang="zh-CN" dirty="0">
                <a:solidFill>
                  <a:sysClr val="windowText" lastClr="000000"/>
                </a:solidFill>
              </a:rPr>
              <a:t>N</a:t>
            </a:r>
            <a:r>
              <a:rPr lang="en-US" altLang="zh-CN" dirty="0" err="1">
                <a:solidFill>
                  <a:sysClr val="windowText" lastClr="000000"/>
                </a:solidFill>
              </a:rPr>
              <a:t>ote</a:t>
            </a:r>
            <a:r>
              <a:rPr lang="en-US" altLang="zh-CN" dirty="0">
                <a:solidFill>
                  <a:sysClr val="windowText" lastClr="000000"/>
                </a:solidFill>
              </a:rPr>
              <a:t>: CHC : Community Health Center, source : IQVIA</a:t>
            </a:r>
            <a:endParaRPr lang="zh-CN" altLang="en-US" dirty="0">
              <a:solidFill>
                <a:sysClr val="windowText" lastClr="000000"/>
              </a:solidFill>
            </a:endParaRPr>
          </a:p>
        </p:txBody>
      </p:sp>
      <p:sp>
        <p:nvSpPr>
          <p:cNvPr id="47" name="Rectangle 46">
            <a:extLst>
              <a:ext uri="{FF2B5EF4-FFF2-40B4-BE49-F238E27FC236}">
                <a16:creationId xmlns:a16="http://schemas.microsoft.com/office/drawing/2014/main" id="{6F365F22-C266-4072-87C9-F612C5BA2735}"/>
              </a:ext>
            </a:extLst>
          </p:cNvPr>
          <p:cNvSpPr/>
          <p:nvPr/>
        </p:nvSpPr>
        <p:spPr>
          <a:xfrm>
            <a:off x="8188650" y="2094528"/>
            <a:ext cx="3120559" cy="2011680"/>
          </a:xfrm>
          <a:prstGeom prst="rect">
            <a:avLst/>
          </a:prstGeom>
          <a:ln/>
        </p:spPr>
        <p:style>
          <a:lnRef idx="2">
            <a:schemeClr val="dk1"/>
          </a:lnRef>
          <a:fillRef idx="1">
            <a:schemeClr val="lt1"/>
          </a:fillRef>
          <a:effectRef idx="0">
            <a:schemeClr val="dk1"/>
          </a:effectRef>
          <a:fontRef idx="minor">
            <a:schemeClr val="dk1"/>
          </a:fontRef>
        </p:style>
        <p:txBody>
          <a:bodyPr rtlCol="0" anchor="t" anchorCtr="0"/>
          <a:lstStyle/>
          <a:p>
            <a:pPr algn="l"/>
            <a:endParaRPr lang="en-US" sz="1600" dirty="0" err="1"/>
          </a:p>
        </p:txBody>
      </p:sp>
      <p:sp>
        <p:nvSpPr>
          <p:cNvPr id="48" name="TextBox 47">
            <a:extLst>
              <a:ext uri="{FF2B5EF4-FFF2-40B4-BE49-F238E27FC236}">
                <a16:creationId xmlns:a16="http://schemas.microsoft.com/office/drawing/2014/main" id="{3003B0BA-321F-4ED5-B9BD-52616FFEAE7F}"/>
              </a:ext>
            </a:extLst>
          </p:cNvPr>
          <p:cNvSpPr txBox="1"/>
          <p:nvPr/>
        </p:nvSpPr>
        <p:spPr>
          <a:xfrm>
            <a:off x="8502487" y="2097830"/>
            <a:ext cx="2914813" cy="338554"/>
          </a:xfrm>
          <a:prstGeom prst="rect">
            <a:avLst/>
          </a:prstGeom>
          <a:noFill/>
        </p:spPr>
        <p:txBody>
          <a:bodyPr wrap="square" rtlCol="0">
            <a:spAutoFit/>
          </a:bodyPr>
          <a:lstStyle/>
          <a:p>
            <a:pPr algn="ctr"/>
            <a:r>
              <a:rPr lang="fr-FR" sz="1600" b="1" dirty="0">
                <a:solidFill>
                  <a:schemeClr val="tx2"/>
                </a:solidFill>
              </a:rPr>
              <a:t>P</a:t>
            </a:r>
            <a:r>
              <a:rPr lang="en-US" sz="1600" b="1" dirty="0" err="1">
                <a:solidFill>
                  <a:schemeClr val="tx2"/>
                </a:solidFill>
              </a:rPr>
              <a:t>atient</a:t>
            </a:r>
            <a:r>
              <a:rPr lang="en-US" sz="1600" b="1" dirty="0">
                <a:solidFill>
                  <a:schemeClr val="tx2"/>
                </a:solidFill>
              </a:rPr>
              <a:t> Pathway in China</a:t>
            </a:r>
          </a:p>
        </p:txBody>
      </p:sp>
      <p:sp>
        <p:nvSpPr>
          <p:cNvPr id="49" name="TextBox 48">
            <a:extLst>
              <a:ext uri="{FF2B5EF4-FFF2-40B4-BE49-F238E27FC236}">
                <a16:creationId xmlns:a16="http://schemas.microsoft.com/office/drawing/2014/main" id="{B037E87D-832A-4C09-AA5D-6D3B93FB45D8}"/>
              </a:ext>
            </a:extLst>
          </p:cNvPr>
          <p:cNvSpPr txBox="1"/>
          <p:nvPr/>
        </p:nvSpPr>
        <p:spPr>
          <a:xfrm>
            <a:off x="8290174" y="2457357"/>
            <a:ext cx="3127126" cy="1569660"/>
          </a:xfrm>
          <a:prstGeom prst="rect">
            <a:avLst/>
          </a:prstGeom>
          <a:noFill/>
        </p:spPr>
        <p:txBody>
          <a:bodyPr wrap="square" rtlCol="0">
            <a:spAutoFit/>
          </a:bodyPr>
          <a:lstStyle/>
          <a:p>
            <a:pPr>
              <a:spcBef>
                <a:spcPts val="600"/>
              </a:spcBef>
            </a:pPr>
            <a:r>
              <a:rPr lang="en-US" sz="1600" dirty="0" err="1">
                <a:solidFill>
                  <a:schemeClr val="accent3">
                    <a:lumMod val="50000"/>
                  </a:schemeClr>
                </a:solidFill>
              </a:rPr>
              <a:t>Onco</a:t>
            </a:r>
            <a:r>
              <a:rPr lang="en-US" sz="1600" dirty="0">
                <a:solidFill>
                  <a:schemeClr val="accent3">
                    <a:lumMod val="50000"/>
                  </a:schemeClr>
                </a:solidFill>
              </a:rPr>
              <a:t> patients prefer public Tier 3 hospitals instead of private ones (public ones are guaranteed with far better resources and qualified physicians) in the core (tier 1 – 2) cities. </a:t>
            </a:r>
            <a:endParaRPr lang="en-US" sz="1600" b="1" dirty="0">
              <a:solidFill>
                <a:schemeClr val="accent3">
                  <a:lumMod val="50000"/>
                </a:schemeClr>
              </a:solidFill>
            </a:endParaRPr>
          </a:p>
        </p:txBody>
      </p:sp>
      <p:sp>
        <p:nvSpPr>
          <p:cNvPr id="50" name="TextBox 49">
            <a:extLst>
              <a:ext uri="{FF2B5EF4-FFF2-40B4-BE49-F238E27FC236}">
                <a16:creationId xmlns:a16="http://schemas.microsoft.com/office/drawing/2014/main" id="{DEE4F6E6-C3D8-449A-BBE6-51AA35690B4E}"/>
              </a:ext>
            </a:extLst>
          </p:cNvPr>
          <p:cNvSpPr txBox="1"/>
          <p:nvPr/>
        </p:nvSpPr>
        <p:spPr>
          <a:xfrm>
            <a:off x="8521220" y="4400643"/>
            <a:ext cx="2914813" cy="338554"/>
          </a:xfrm>
          <a:prstGeom prst="rect">
            <a:avLst/>
          </a:prstGeom>
          <a:noFill/>
        </p:spPr>
        <p:txBody>
          <a:bodyPr wrap="square" rtlCol="0">
            <a:spAutoFit/>
          </a:bodyPr>
          <a:lstStyle/>
          <a:p>
            <a:r>
              <a:rPr lang="fr-FR" sz="1600" b="1" dirty="0">
                <a:solidFill>
                  <a:schemeClr val="tx2"/>
                </a:solidFill>
              </a:rPr>
              <a:t>Rare </a:t>
            </a:r>
            <a:r>
              <a:rPr lang="fr-FR" sz="1600" b="1" dirty="0" err="1">
                <a:solidFill>
                  <a:schemeClr val="tx2"/>
                </a:solidFill>
              </a:rPr>
              <a:t>disease</a:t>
            </a:r>
            <a:r>
              <a:rPr lang="fr-FR" sz="1600" b="1" dirty="0">
                <a:solidFill>
                  <a:schemeClr val="tx2"/>
                </a:solidFill>
              </a:rPr>
              <a:t> </a:t>
            </a:r>
            <a:r>
              <a:rPr lang="fr-FR" sz="1600" b="1" dirty="0" err="1">
                <a:solidFill>
                  <a:schemeClr val="tx2"/>
                </a:solidFill>
              </a:rPr>
              <a:t>with</a:t>
            </a:r>
            <a:r>
              <a:rPr lang="fr-FR" sz="1600" b="1" dirty="0">
                <a:solidFill>
                  <a:schemeClr val="tx2"/>
                </a:solidFill>
              </a:rPr>
              <a:t> </a:t>
            </a:r>
            <a:r>
              <a:rPr lang="fr-FR" sz="1600" b="1" dirty="0" err="1">
                <a:solidFill>
                  <a:schemeClr val="tx2"/>
                </a:solidFill>
              </a:rPr>
              <a:t>low</a:t>
            </a:r>
            <a:r>
              <a:rPr lang="fr-FR" sz="1600" b="1" dirty="0">
                <a:solidFill>
                  <a:schemeClr val="tx2"/>
                </a:solidFill>
              </a:rPr>
              <a:t> incidence</a:t>
            </a:r>
            <a:endParaRPr lang="en-US" sz="1600" b="1" dirty="0">
              <a:solidFill>
                <a:schemeClr val="tx2"/>
              </a:solidFill>
            </a:endParaRPr>
          </a:p>
        </p:txBody>
      </p:sp>
      <p:sp>
        <p:nvSpPr>
          <p:cNvPr id="51" name="椭圆 123">
            <a:extLst>
              <a:ext uri="{FF2B5EF4-FFF2-40B4-BE49-F238E27FC236}">
                <a16:creationId xmlns:a16="http://schemas.microsoft.com/office/drawing/2014/main" id="{A8C533DE-C5B1-4717-A5C4-A1666EEADD06}"/>
              </a:ext>
            </a:extLst>
          </p:cNvPr>
          <p:cNvSpPr/>
          <p:nvPr/>
        </p:nvSpPr>
        <p:spPr bwMode="auto">
          <a:xfrm>
            <a:off x="8249619" y="2076384"/>
            <a:ext cx="360958" cy="360000"/>
          </a:xfrm>
          <a:prstGeom prst="rect">
            <a:avLst/>
          </a:prstGeom>
          <a:solidFill>
            <a:srgbClr val="0070C0"/>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eaLnBrk="0" fontAlgn="base" hangingPunct="0">
              <a:spcBef>
                <a:spcPct val="0"/>
              </a:spcBef>
              <a:spcAft>
                <a:spcPct val="0"/>
              </a:spcAft>
              <a:defRPr/>
            </a:pPr>
            <a:r>
              <a:rPr lang="en-US" altLang="zh-CN" sz="1400" b="1" kern="0" dirty="0">
                <a:solidFill>
                  <a:schemeClr val="bg1"/>
                </a:solidFill>
                <a:latin typeface="Arial"/>
                <a:cs typeface="Arial" panose="020B0604020202020204" pitchFamily="34" charset="0"/>
                <a:sym typeface="Arial"/>
              </a:rPr>
              <a:t>1</a:t>
            </a:r>
            <a:endParaRPr lang="zh-CN" altLang="en-US" sz="1400" b="1" kern="0" dirty="0">
              <a:solidFill>
                <a:schemeClr val="bg1"/>
              </a:solidFill>
              <a:latin typeface="Arial"/>
              <a:cs typeface="Arial" panose="020B0604020202020204" pitchFamily="34" charset="0"/>
              <a:sym typeface="Arial"/>
            </a:endParaRPr>
          </a:p>
        </p:txBody>
      </p:sp>
      <p:sp>
        <p:nvSpPr>
          <p:cNvPr id="52" name="椭圆 123">
            <a:extLst>
              <a:ext uri="{FF2B5EF4-FFF2-40B4-BE49-F238E27FC236}">
                <a16:creationId xmlns:a16="http://schemas.microsoft.com/office/drawing/2014/main" id="{43F31F0E-7E4E-41EF-AA9F-067486B7B396}"/>
              </a:ext>
            </a:extLst>
          </p:cNvPr>
          <p:cNvSpPr/>
          <p:nvPr/>
        </p:nvSpPr>
        <p:spPr bwMode="auto">
          <a:xfrm>
            <a:off x="8249619" y="4398912"/>
            <a:ext cx="360958" cy="360000"/>
          </a:xfrm>
          <a:prstGeom prst="rect">
            <a:avLst/>
          </a:prstGeom>
          <a:solidFill>
            <a:srgbClr val="0070C0"/>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eaLnBrk="0" fontAlgn="base" hangingPunct="0">
              <a:spcBef>
                <a:spcPct val="0"/>
              </a:spcBef>
              <a:spcAft>
                <a:spcPct val="0"/>
              </a:spcAft>
              <a:defRPr/>
            </a:pPr>
            <a:r>
              <a:rPr lang="en-US" altLang="zh-CN" sz="1400" b="1" kern="0" dirty="0">
                <a:solidFill>
                  <a:schemeClr val="bg1"/>
                </a:solidFill>
                <a:latin typeface="Arial"/>
                <a:cs typeface="Arial" panose="020B0604020202020204" pitchFamily="34" charset="0"/>
                <a:sym typeface="Arial"/>
              </a:rPr>
              <a:t>2</a:t>
            </a:r>
            <a:endParaRPr lang="zh-CN" altLang="en-US" sz="1400" b="1" kern="0" dirty="0">
              <a:solidFill>
                <a:schemeClr val="bg1"/>
              </a:solidFill>
              <a:latin typeface="Arial"/>
              <a:cs typeface="Arial" panose="020B0604020202020204" pitchFamily="34" charset="0"/>
              <a:sym typeface="Arial"/>
            </a:endParaRPr>
          </a:p>
        </p:txBody>
      </p:sp>
      <p:sp>
        <p:nvSpPr>
          <p:cNvPr id="54" name="TextBox 53">
            <a:extLst>
              <a:ext uri="{FF2B5EF4-FFF2-40B4-BE49-F238E27FC236}">
                <a16:creationId xmlns:a16="http://schemas.microsoft.com/office/drawing/2014/main" id="{3312E5E0-CB50-4375-AD69-21FA5AFB179B}"/>
              </a:ext>
            </a:extLst>
          </p:cNvPr>
          <p:cNvSpPr txBox="1"/>
          <p:nvPr/>
        </p:nvSpPr>
        <p:spPr>
          <a:xfrm>
            <a:off x="8235658" y="4761070"/>
            <a:ext cx="3028522" cy="1323439"/>
          </a:xfrm>
          <a:prstGeom prst="rect">
            <a:avLst/>
          </a:prstGeom>
          <a:noFill/>
        </p:spPr>
        <p:txBody>
          <a:bodyPr wrap="square" rtlCol="0">
            <a:spAutoFit/>
          </a:bodyPr>
          <a:lstStyle/>
          <a:p>
            <a:pPr>
              <a:spcBef>
                <a:spcPts val="600"/>
              </a:spcBef>
            </a:pPr>
            <a:r>
              <a:rPr lang="en-US" sz="2400" baseline="30000" dirty="0">
                <a:solidFill>
                  <a:schemeClr val="accent3">
                    <a:lumMod val="50000"/>
                  </a:schemeClr>
                </a:solidFill>
              </a:rPr>
              <a:t>As public hospitals are easily access with all the population, rare disease patients usually prefer go to regional capital cities for treatment</a:t>
            </a:r>
          </a:p>
        </p:txBody>
      </p:sp>
    </p:spTree>
    <p:extLst>
      <p:ext uri="{BB962C8B-B14F-4D97-AF65-F5344CB8AC3E}">
        <p14:creationId xmlns:p14="http://schemas.microsoft.com/office/powerpoint/2010/main" val="78822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45AC334-97FC-49A7-9DEA-D708D0353B56}"/>
              </a:ext>
            </a:extLst>
          </p:cNvPr>
          <p:cNvSpPr/>
          <p:nvPr/>
        </p:nvSpPr>
        <p:spPr>
          <a:xfrm>
            <a:off x="6142315" y="1095774"/>
            <a:ext cx="5482740" cy="483766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err="1"/>
          </a:p>
        </p:txBody>
      </p:sp>
      <p:sp>
        <p:nvSpPr>
          <p:cNvPr id="45" name="Rectangle 44">
            <a:extLst>
              <a:ext uri="{FF2B5EF4-FFF2-40B4-BE49-F238E27FC236}">
                <a16:creationId xmlns:a16="http://schemas.microsoft.com/office/drawing/2014/main" id="{B10526E2-A3F3-497C-ACFA-63ECB6179FAD}"/>
              </a:ext>
            </a:extLst>
          </p:cNvPr>
          <p:cNvSpPr/>
          <p:nvPr/>
        </p:nvSpPr>
        <p:spPr>
          <a:xfrm>
            <a:off x="386080" y="1249680"/>
            <a:ext cx="5599798" cy="468376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err="1"/>
          </a:p>
        </p:txBody>
      </p:sp>
      <p:sp>
        <p:nvSpPr>
          <p:cNvPr id="46" name="Rectangle 45">
            <a:extLst>
              <a:ext uri="{FF2B5EF4-FFF2-40B4-BE49-F238E27FC236}">
                <a16:creationId xmlns:a16="http://schemas.microsoft.com/office/drawing/2014/main" id="{DE647FB4-543D-46E8-B499-E9B4F954C15D}"/>
              </a:ext>
            </a:extLst>
          </p:cNvPr>
          <p:cNvSpPr/>
          <p:nvPr/>
        </p:nvSpPr>
        <p:spPr>
          <a:xfrm>
            <a:off x="754644" y="1468589"/>
            <a:ext cx="5066121" cy="7385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altLang="zh-CN" sz="1600" b="1" dirty="0">
                <a:solidFill>
                  <a:schemeClr val="accent3">
                    <a:lumMod val="50000"/>
                  </a:schemeClr>
                </a:solidFill>
              </a:rPr>
              <a:t>Most Rx sales happens in the HP, leaving limited market for retail and online sales channel</a:t>
            </a:r>
            <a:endParaRPr lang="en-US" sz="1600" b="1" dirty="0">
              <a:solidFill>
                <a:schemeClr val="accent3">
                  <a:lumMod val="50000"/>
                </a:schemeClr>
              </a:solidFill>
            </a:endParaRPr>
          </a:p>
        </p:txBody>
      </p:sp>
      <p:sp>
        <p:nvSpPr>
          <p:cNvPr id="48" name="Rectangle 47">
            <a:extLst>
              <a:ext uri="{FF2B5EF4-FFF2-40B4-BE49-F238E27FC236}">
                <a16:creationId xmlns:a16="http://schemas.microsoft.com/office/drawing/2014/main" id="{1CDB79D5-75A1-496C-9108-B7F30343133E}"/>
              </a:ext>
            </a:extLst>
          </p:cNvPr>
          <p:cNvSpPr/>
          <p:nvPr/>
        </p:nvSpPr>
        <p:spPr>
          <a:xfrm>
            <a:off x="6286408" y="1489513"/>
            <a:ext cx="5135679" cy="1264799"/>
          </a:xfrm>
          <a:prstGeom prst="rect">
            <a:avLst/>
          </a:prstGeom>
          <a:solidFill>
            <a:srgbClr val="C6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b="1" dirty="0">
                <a:solidFill>
                  <a:schemeClr val="accent3"/>
                </a:solidFill>
              </a:rPr>
              <a:t>Rx e-commerce is facing challenges</a:t>
            </a:r>
            <a:endParaRPr lang="fr-FR" altLang="zh-CN" b="1" dirty="0">
              <a:solidFill>
                <a:schemeClr val="accent3"/>
              </a:solidFill>
            </a:endParaRPr>
          </a:p>
          <a:p>
            <a:endParaRPr lang="fr-FR" altLang="zh-CN" b="1" dirty="0">
              <a:solidFill>
                <a:schemeClr val="accent3"/>
              </a:solidFill>
            </a:endParaRPr>
          </a:p>
          <a:p>
            <a:pPr lvl="1"/>
            <a:r>
              <a:rPr lang="en-US" altLang="zh-CN" b="1" dirty="0">
                <a:solidFill>
                  <a:schemeClr val="accent3"/>
                </a:solidFill>
              </a:rPr>
              <a:t>- Online prescription system is underdeveloped</a:t>
            </a:r>
          </a:p>
          <a:p>
            <a:pPr lvl="1"/>
            <a:r>
              <a:rPr lang="en-US" altLang="zh-CN" b="1" dirty="0">
                <a:solidFill>
                  <a:schemeClr val="accent3"/>
                </a:solidFill>
              </a:rPr>
              <a:t>- Online medicine can not be reimbursed</a:t>
            </a:r>
          </a:p>
        </p:txBody>
      </p:sp>
      <p:sp>
        <p:nvSpPr>
          <p:cNvPr id="49" name="TextBox 158">
            <a:extLst>
              <a:ext uri="{FF2B5EF4-FFF2-40B4-BE49-F238E27FC236}">
                <a16:creationId xmlns:a16="http://schemas.microsoft.com/office/drawing/2014/main" id="{E3E39233-BAD1-49A7-A0F6-21F05BB6807A}"/>
              </a:ext>
            </a:extLst>
          </p:cNvPr>
          <p:cNvSpPr txBox="1"/>
          <p:nvPr/>
        </p:nvSpPr>
        <p:spPr>
          <a:xfrm>
            <a:off x="754641" y="2236649"/>
            <a:ext cx="523123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b="1" dirty="0">
                <a:solidFill>
                  <a:srgbClr val="000000"/>
                </a:solidFill>
                <a:latin typeface="Arial" pitchFamily="34" charset="0"/>
                <a:ea typeface="华文细黑" pitchFamily="2" charset="-122"/>
                <a:cs typeface="Arial" pitchFamily="34" charset="0"/>
              </a:rPr>
              <a:t>Market Sales Comparison</a:t>
            </a:r>
          </a:p>
          <a:p>
            <a:pPr algn="ctr"/>
            <a:r>
              <a:rPr lang="en-US" altLang="zh-CN" sz="1400" dirty="0">
                <a:solidFill>
                  <a:srgbClr val="000000"/>
                </a:solidFill>
                <a:latin typeface="Arial" pitchFamily="34" charset="0"/>
                <a:ea typeface="华文细黑" pitchFamily="2" charset="-122"/>
                <a:cs typeface="Arial" pitchFamily="34" charset="0"/>
              </a:rPr>
              <a:t>(2015 - 2017, </a:t>
            </a:r>
            <a:r>
              <a:rPr lang="en-US" altLang="zh-CN" sz="1400" dirty="0" err="1">
                <a:solidFill>
                  <a:srgbClr val="000000"/>
                </a:solidFill>
                <a:latin typeface="Arial" pitchFamily="34" charset="0"/>
                <a:ea typeface="华文细黑" pitchFamily="2" charset="-122"/>
                <a:cs typeface="Arial" pitchFamily="34" charset="0"/>
              </a:rPr>
              <a:t>Bn</a:t>
            </a:r>
            <a:r>
              <a:rPr lang="en-US" altLang="zh-CN" sz="1400" dirty="0">
                <a:solidFill>
                  <a:srgbClr val="000000"/>
                </a:solidFill>
                <a:latin typeface="Arial" pitchFamily="34" charset="0"/>
                <a:ea typeface="华文细黑" pitchFamily="2" charset="-122"/>
                <a:cs typeface="Arial" pitchFamily="34" charset="0"/>
              </a:rPr>
              <a:t> Euro)</a:t>
            </a:r>
            <a:endParaRPr lang="zh-CN" altLang="en-US" sz="1400" dirty="0">
              <a:solidFill>
                <a:srgbClr val="000000"/>
              </a:solidFill>
              <a:latin typeface="Arial" pitchFamily="34" charset="0"/>
              <a:ea typeface="华文细黑" pitchFamily="2" charset="-122"/>
              <a:cs typeface="Arial" pitchFamily="34" charset="0"/>
            </a:endParaRPr>
          </a:p>
        </p:txBody>
      </p:sp>
      <p:grpSp>
        <p:nvGrpSpPr>
          <p:cNvPr id="51" name="Group 50">
            <a:extLst>
              <a:ext uri="{FF2B5EF4-FFF2-40B4-BE49-F238E27FC236}">
                <a16:creationId xmlns:a16="http://schemas.microsoft.com/office/drawing/2014/main" id="{EE730345-A6B5-44F1-995B-D44A21C41975}"/>
              </a:ext>
            </a:extLst>
          </p:cNvPr>
          <p:cNvGrpSpPr/>
          <p:nvPr/>
        </p:nvGrpSpPr>
        <p:grpSpPr>
          <a:xfrm>
            <a:off x="6286407" y="3028949"/>
            <a:ext cx="5135679" cy="2727953"/>
            <a:chOff x="6400382" y="2361235"/>
            <a:chExt cx="5135679" cy="3177919"/>
          </a:xfrm>
        </p:grpSpPr>
        <p:sp>
          <p:nvSpPr>
            <p:cNvPr id="52" name="折角形 16">
              <a:extLst>
                <a:ext uri="{FF2B5EF4-FFF2-40B4-BE49-F238E27FC236}">
                  <a16:creationId xmlns:a16="http://schemas.microsoft.com/office/drawing/2014/main" id="{DC7A8BE1-CF7A-41C6-BB2F-4164E5B8B147}"/>
                </a:ext>
              </a:extLst>
            </p:cNvPr>
            <p:cNvSpPr/>
            <p:nvPr/>
          </p:nvSpPr>
          <p:spPr>
            <a:xfrm>
              <a:off x="6400382" y="2361235"/>
              <a:ext cx="5135679" cy="3177919"/>
            </a:xfrm>
            <a:prstGeom prst="rect">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t"/>
            <a:lstStyle/>
            <a:p>
              <a:pPr lvl="0"/>
              <a:endParaRPr lang="en-US" sz="1200" b="1" dirty="0">
                <a:solidFill>
                  <a:schemeClr val="tx1"/>
                </a:solidFill>
                <a:latin typeface="+mn-ea"/>
              </a:endParaRPr>
            </a:p>
          </p:txBody>
        </p:sp>
        <p:sp>
          <p:nvSpPr>
            <p:cNvPr id="53" name="Rectangle 52">
              <a:extLst>
                <a:ext uri="{FF2B5EF4-FFF2-40B4-BE49-F238E27FC236}">
                  <a16:creationId xmlns:a16="http://schemas.microsoft.com/office/drawing/2014/main" id="{66561197-CD27-447D-9C63-EE02CF7176BD}"/>
                </a:ext>
              </a:extLst>
            </p:cNvPr>
            <p:cNvSpPr/>
            <p:nvPr/>
          </p:nvSpPr>
          <p:spPr>
            <a:xfrm>
              <a:off x="6567851" y="2525829"/>
              <a:ext cx="4869503" cy="13157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b="1" dirty="0">
                  <a:solidFill>
                    <a:schemeClr val="accent1"/>
                  </a:solidFill>
                </a:rPr>
                <a:t>E-prescription system is underdeveloped: </a:t>
              </a:r>
            </a:p>
            <a:p>
              <a:r>
                <a:rPr lang="en-US" altLang="zh-CN" dirty="0">
                  <a:solidFill>
                    <a:schemeClr val="accent1"/>
                  </a:solidFill>
                </a:rPr>
                <a:t>Online Rx sales will need E-prescription but most of the prescription is still on paper now</a:t>
              </a:r>
              <a:endParaRPr lang="en-US" dirty="0">
                <a:solidFill>
                  <a:schemeClr val="accent1"/>
                </a:solidFill>
              </a:endParaRPr>
            </a:p>
          </p:txBody>
        </p:sp>
        <p:sp>
          <p:nvSpPr>
            <p:cNvPr id="55" name="Rectangle 54">
              <a:extLst>
                <a:ext uri="{FF2B5EF4-FFF2-40B4-BE49-F238E27FC236}">
                  <a16:creationId xmlns:a16="http://schemas.microsoft.com/office/drawing/2014/main" id="{7C201C4A-04F0-4610-BCBE-AA7695861256}"/>
                </a:ext>
              </a:extLst>
            </p:cNvPr>
            <p:cNvSpPr/>
            <p:nvPr/>
          </p:nvSpPr>
          <p:spPr>
            <a:xfrm>
              <a:off x="6580848" y="4036751"/>
              <a:ext cx="4869503" cy="141432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b="1" dirty="0">
                  <a:solidFill>
                    <a:schemeClr val="accent3"/>
                  </a:solidFill>
                </a:rPr>
                <a:t>Online medicine can not be reimbursed</a:t>
              </a:r>
              <a:r>
                <a:rPr lang="zh-CN" altLang="en-US" b="1" dirty="0">
                  <a:solidFill>
                    <a:schemeClr val="accent3"/>
                  </a:solidFill>
                </a:rPr>
                <a:t>：</a:t>
              </a:r>
              <a:endParaRPr lang="en-US" altLang="zh-CN" b="1" dirty="0">
                <a:solidFill>
                  <a:schemeClr val="accent3"/>
                </a:solidFill>
              </a:endParaRPr>
            </a:p>
            <a:p>
              <a:r>
                <a:rPr lang="zh-CN" altLang="en-US" b="1" dirty="0">
                  <a:solidFill>
                    <a:schemeClr val="accent3"/>
                  </a:solidFill>
                </a:rPr>
                <a:t> </a:t>
              </a:r>
              <a:r>
                <a:rPr lang="en-US" altLang="zh-CN" dirty="0">
                  <a:solidFill>
                    <a:schemeClr val="accent3"/>
                  </a:solidFill>
                </a:rPr>
                <a:t>Due to the</a:t>
              </a:r>
              <a:r>
                <a:rPr lang="zh-CN" altLang="en-US" dirty="0">
                  <a:solidFill>
                    <a:schemeClr val="accent3"/>
                  </a:solidFill>
                </a:rPr>
                <a:t> </a:t>
              </a:r>
              <a:r>
                <a:rPr lang="en-US" altLang="zh-CN" dirty="0">
                  <a:solidFill>
                    <a:schemeClr val="accent3"/>
                  </a:solidFill>
                </a:rPr>
                <a:t>unmatured market and regulation system, it might take a long time for medical insurance to cover the online medicine </a:t>
              </a:r>
              <a:endParaRPr lang="en-US" dirty="0">
                <a:solidFill>
                  <a:schemeClr val="accent3"/>
                </a:solidFill>
              </a:endParaRPr>
            </a:p>
          </p:txBody>
        </p:sp>
      </p:grpSp>
      <p:sp>
        <p:nvSpPr>
          <p:cNvPr id="56" name="Rectangle 55">
            <a:extLst>
              <a:ext uri="{FF2B5EF4-FFF2-40B4-BE49-F238E27FC236}">
                <a16:creationId xmlns:a16="http://schemas.microsoft.com/office/drawing/2014/main" id="{2EA44959-8F0B-4EE2-8DD9-C9263BD61C00}"/>
              </a:ext>
            </a:extLst>
          </p:cNvPr>
          <p:cNvSpPr/>
          <p:nvPr/>
        </p:nvSpPr>
        <p:spPr>
          <a:xfrm>
            <a:off x="754641" y="1095774"/>
            <a:ext cx="5231237" cy="30054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dirty="0"/>
              <a:t>Market Challenges: Limited Market out of HP</a:t>
            </a:r>
            <a:endParaRPr lang="en-US" sz="1600" dirty="0"/>
          </a:p>
        </p:txBody>
      </p:sp>
      <p:sp>
        <p:nvSpPr>
          <p:cNvPr id="57" name="Rectangle 56">
            <a:extLst>
              <a:ext uri="{FF2B5EF4-FFF2-40B4-BE49-F238E27FC236}">
                <a16:creationId xmlns:a16="http://schemas.microsoft.com/office/drawing/2014/main" id="{2672D223-83F9-4504-A84F-5178B6E29323}"/>
              </a:ext>
            </a:extLst>
          </p:cNvPr>
          <p:cNvSpPr/>
          <p:nvPr/>
        </p:nvSpPr>
        <p:spPr>
          <a:xfrm>
            <a:off x="6400382" y="1095774"/>
            <a:ext cx="5231237" cy="3005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dirty="0"/>
              <a:t>Policy Constraints: Online medicine can not be reimbursed</a:t>
            </a:r>
            <a:endParaRPr lang="en-US" sz="1600" dirty="0"/>
          </a:p>
        </p:txBody>
      </p:sp>
      <p:sp>
        <p:nvSpPr>
          <p:cNvPr id="58" name="椭圆 123">
            <a:extLst>
              <a:ext uri="{FF2B5EF4-FFF2-40B4-BE49-F238E27FC236}">
                <a16:creationId xmlns:a16="http://schemas.microsoft.com/office/drawing/2014/main" id="{293E2164-8F25-4380-9109-F826898D3BDD}"/>
              </a:ext>
            </a:extLst>
          </p:cNvPr>
          <p:cNvSpPr/>
          <p:nvPr/>
        </p:nvSpPr>
        <p:spPr bwMode="auto">
          <a:xfrm>
            <a:off x="480113" y="1049631"/>
            <a:ext cx="360958" cy="360000"/>
          </a:xfrm>
          <a:prstGeom prst="rect">
            <a:avLst/>
          </a:prstGeom>
          <a:solidFill>
            <a:srgbClr val="0070C0"/>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eaLnBrk="0" fontAlgn="base" hangingPunct="0">
              <a:spcBef>
                <a:spcPct val="0"/>
              </a:spcBef>
              <a:spcAft>
                <a:spcPct val="0"/>
              </a:spcAft>
              <a:defRPr/>
            </a:pPr>
            <a:r>
              <a:rPr lang="en-US" altLang="zh-CN" sz="1400" b="1" kern="0" dirty="0">
                <a:solidFill>
                  <a:schemeClr val="bg1"/>
                </a:solidFill>
                <a:latin typeface="Arial"/>
                <a:cs typeface="Arial" panose="020B0604020202020204" pitchFamily="34" charset="0"/>
                <a:sym typeface="Arial"/>
              </a:rPr>
              <a:t>1</a:t>
            </a:r>
            <a:endParaRPr lang="zh-CN" altLang="en-US" sz="1400" b="1" kern="0" dirty="0">
              <a:solidFill>
                <a:schemeClr val="bg1"/>
              </a:solidFill>
              <a:latin typeface="Arial"/>
              <a:cs typeface="Arial" panose="020B0604020202020204" pitchFamily="34" charset="0"/>
              <a:sym typeface="Arial"/>
            </a:endParaRPr>
          </a:p>
        </p:txBody>
      </p:sp>
      <p:sp>
        <p:nvSpPr>
          <p:cNvPr id="61" name="椭圆 123">
            <a:extLst>
              <a:ext uri="{FF2B5EF4-FFF2-40B4-BE49-F238E27FC236}">
                <a16:creationId xmlns:a16="http://schemas.microsoft.com/office/drawing/2014/main" id="{2B0FC0D0-30B4-4304-B6A1-84FC03567BC7}"/>
              </a:ext>
            </a:extLst>
          </p:cNvPr>
          <p:cNvSpPr/>
          <p:nvPr/>
        </p:nvSpPr>
        <p:spPr bwMode="auto">
          <a:xfrm>
            <a:off x="6135751" y="1042133"/>
            <a:ext cx="360958" cy="360000"/>
          </a:xfrm>
          <a:prstGeom prst="rect">
            <a:avLst/>
          </a:prstGeom>
          <a:solidFill>
            <a:srgbClr val="0070C0"/>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eaLnBrk="0" fontAlgn="base" hangingPunct="0">
              <a:spcBef>
                <a:spcPct val="0"/>
              </a:spcBef>
              <a:spcAft>
                <a:spcPct val="0"/>
              </a:spcAft>
              <a:defRPr/>
            </a:pPr>
            <a:r>
              <a:rPr lang="en-US" altLang="zh-CN" sz="1400" b="1" kern="0" dirty="0">
                <a:solidFill>
                  <a:schemeClr val="bg1"/>
                </a:solidFill>
                <a:latin typeface="Arial"/>
                <a:cs typeface="Arial" panose="020B0604020202020204" pitchFamily="34" charset="0"/>
                <a:sym typeface="Arial"/>
              </a:rPr>
              <a:t>2</a:t>
            </a:r>
            <a:endParaRPr lang="zh-CN" altLang="en-US" sz="1400" b="1" kern="0" dirty="0">
              <a:solidFill>
                <a:schemeClr val="bg1"/>
              </a:solidFill>
              <a:latin typeface="Arial"/>
              <a:cs typeface="Arial" panose="020B0604020202020204" pitchFamily="34" charset="0"/>
              <a:sym typeface="Arial"/>
            </a:endParaRPr>
          </a:p>
        </p:txBody>
      </p:sp>
      <p:sp>
        <p:nvSpPr>
          <p:cNvPr id="66" name="Title 2">
            <a:extLst>
              <a:ext uri="{FF2B5EF4-FFF2-40B4-BE49-F238E27FC236}">
                <a16:creationId xmlns:a16="http://schemas.microsoft.com/office/drawing/2014/main" id="{C7923787-331E-4F32-8017-96A46E3ACD22}"/>
              </a:ext>
            </a:extLst>
          </p:cNvPr>
          <p:cNvSpPr txBox="1">
            <a:spLocks/>
          </p:cNvSpPr>
          <p:nvPr/>
        </p:nvSpPr>
        <p:spPr>
          <a:xfrm>
            <a:off x="623888" y="280132"/>
            <a:ext cx="10913946" cy="768263"/>
          </a:xfrm>
          <a:prstGeom prst="rect">
            <a:avLst/>
          </a:prstGeom>
        </p:spPr>
        <p:txBody>
          <a:bodyPr wrap="square">
            <a:noAutofit/>
          </a:bodyPr>
          <a:lstStyle>
            <a:lvl1pPr algn="l" defTabSz="914400" rtl="0" eaLnBrk="1" latinLnBrk="0" hangingPunct="1">
              <a:lnSpc>
                <a:spcPct val="90000"/>
              </a:lnSpc>
              <a:spcBef>
                <a:spcPct val="0"/>
              </a:spcBef>
              <a:buNone/>
              <a:defRPr sz="2400" kern="1200" baseline="0">
                <a:solidFill>
                  <a:schemeClr val="tx1"/>
                </a:solidFill>
                <a:latin typeface="+mj-lt"/>
                <a:ea typeface="+mj-ea"/>
                <a:cs typeface="+mj-cs"/>
              </a:defRPr>
            </a:lvl1pPr>
          </a:lstStyle>
          <a:p>
            <a:r>
              <a:rPr lang="fr-FR" b="1" dirty="0" err="1">
                <a:solidFill>
                  <a:schemeClr val="accent3">
                    <a:lumMod val="50000"/>
                  </a:schemeClr>
                </a:solidFill>
                <a:latin typeface="Century Gothic" panose="020B0502020202020204" pitchFamily="34" charset="0"/>
              </a:rPr>
              <a:t>Regarding</a:t>
            </a:r>
            <a:r>
              <a:rPr lang="fr-FR" b="1" dirty="0">
                <a:solidFill>
                  <a:schemeClr val="accent3">
                    <a:lumMod val="50000"/>
                  </a:schemeClr>
                </a:solidFill>
                <a:latin typeface="Century Gothic" panose="020B0502020202020204" pitchFamily="34" charset="0"/>
              </a:rPr>
              <a:t> </a:t>
            </a:r>
            <a:r>
              <a:rPr lang="fr-FR" b="1" dirty="0" err="1">
                <a:solidFill>
                  <a:schemeClr val="accent3">
                    <a:lumMod val="50000"/>
                  </a:schemeClr>
                </a:solidFill>
                <a:latin typeface="Century Gothic" panose="020B0502020202020204" pitchFamily="34" charset="0"/>
              </a:rPr>
              <a:t>reimbursement</a:t>
            </a:r>
            <a:r>
              <a:rPr lang="fr-FR" b="1" dirty="0">
                <a:solidFill>
                  <a:schemeClr val="accent3">
                    <a:lumMod val="50000"/>
                  </a:schemeClr>
                </a:solidFill>
                <a:latin typeface="Century Gothic" panose="020B0502020202020204" pitchFamily="34" charset="0"/>
              </a:rPr>
              <a:t> process, Hospital </a:t>
            </a:r>
            <a:r>
              <a:rPr lang="fr-FR" b="1" dirty="0" err="1">
                <a:solidFill>
                  <a:schemeClr val="accent3">
                    <a:lumMod val="50000"/>
                  </a:schemeClr>
                </a:solidFill>
                <a:latin typeface="Century Gothic" panose="020B0502020202020204" pitchFamily="34" charset="0"/>
              </a:rPr>
              <a:t>Rx</a:t>
            </a:r>
            <a:r>
              <a:rPr lang="fr-FR" b="1" dirty="0">
                <a:solidFill>
                  <a:schemeClr val="accent3">
                    <a:lumMod val="50000"/>
                  </a:schemeClr>
                </a:solidFill>
                <a:latin typeface="Century Gothic" panose="020B0502020202020204" pitchFamily="34" charset="0"/>
              </a:rPr>
              <a:t> sales </a:t>
            </a:r>
            <a:r>
              <a:rPr lang="fr-FR" b="1" dirty="0" err="1">
                <a:solidFill>
                  <a:schemeClr val="accent3">
                    <a:lumMod val="50000"/>
                  </a:schemeClr>
                </a:solidFill>
                <a:latin typeface="Century Gothic" panose="020B0502020202020204" pitchFamily="34" charset="0"/>
              </a:rPr>
              <a:t>remain</a:t>
            </a:r>
            <a:r>
              <a:rPr lang="fr-FR" b="1" dirty="0">
                <a:solidFill>
                  <a:schemeClr val="accent3">
                    <a:lumMod val="50000"/>
                  </a:schemeClr>
                </a:solidFill>
                <a:latin typeface="Century Gothic" panose="020B0502020202020204" pitchFamily="34" charset="0"/>
              </a:rPr>
              <a:t> the </a:t>
            </a:r>
            <a:r>
              <a:rPr lang="fr-FR" b="1" dirty="0" err="1">
                <a:solidFill>
                  <a:schemeClr val="accent3">
                    <a:lumMod val="50000"/>
                  </a:schemeClr>
                </a:solidFill>
                <a:latin typeface="Century Gothic" panose="020B0502020202020204" pitchFamily="34" charset="0"/>
              </a:rPr>
              <a:t>most</a:t>
            </a:r>
            <a:r>
              <a:rPr lang="fr-FR" b="1" dirty="0">
                <a:solidFill>
                  <a:schemeClr val="accent3">
                    <a:lumMod val="50000"/>
                  </a:schemeClr>
                </a:solidFill>
                <a:latin typeface="Century Gothic" panose="020B0502020202020204" pitchFamily="34" charset="0"/>
              </a:rPr>
              <a:t> </a:t>
            </a:r>
            <a:r>
              <a:rPr lang="fr-FR" b="1" dirty="0" err="1">
                <a:solidFill>
                  <a:schemeClr val="accent3">
                    <a:lumMod val="50000"/>
                  </a:schemeClr>
                </a:solidFill>
                <a:latin typeface="Century Gothic" panose="020B0502020202020204" pitchFamily="34" charset="0"/>
              </a:rPr>
              <a:t>significant</a:t>
            </a:r>
            <a:r>
              <a:rPr lang="fr-FR" b="1" dirty="0">
                <a:solidFill>
                  <a:schemeClr val="accent3">
                    <a:lumMod val="50000"/>
                  </a:schemeClr>
                </a:solidFill>
                <a:latin typeface="Century Gothic" panose="020B0502020202020204" pitchFamily="34" charset="0"/>
              </a:rPr>
              <a:t> </a:t>
            </a:r>
            <a:r>
              <a:rPr lang="fr-FR" b="1" dirty="0" err="1">
                <a:solidFill>
                  <a:schemeClr val="accent3">
                    <a:lumMod val="50000"/>
                  </a:schemeClr>
                </a:solidFill>
                <a:latin typeface="Century Gothic" panose="020B0502020202020204" pitchFamily="34" charset="0"/>
              </a:rPr>
              <a:t>channel</a:t>
            </a:r>
            <a:r>
              <a:rPr lang="fr-FR" b="1" dirty="0">
                <a:solidFill>
                  <a:schemeClr val="accent3">
                    <a:lumMod val="50000"/>
                  </a:schemeClr>
                </a:solidFill>
                <a:latin typeface="Century Gothic" panose="020B0502020202020204" pitchFamily="34" charset="0"/>
              </a:rPr>
              <a:t> in China up to date due to full </a:t>
            </a:r>
            <a:r>
              <a:rPr lang="fr-FR" b="1" dirty="0" err="1">
                <a:solidFill>
                  <a:schemeClr val="accent3">
                    <a:lumMod val="50000"/>
                  </a:schemeClr>
                </a:solidFill>
                <a:latin typeface="Century Gothic" panose="020B0502020202020204" pitchFamily="34" charset="0"/>
              </a:rPr>
              <a:t>reimbursement</a:t>
            </a:r>
            <a:endParaRPr lang="en-US" b="1" dirty="0">
              <a:solidFill>
                <a:schemeClr val="accent3">
                  <a:lumMod val="50000"/>
                </a:schemeClr>
              </a:solidFill>
              <a:latin typeface="Century Gothic" panose="020B0502020202020204" pitchFamily="34" charset="0"/>
            </a:endParaRPr>
          </a:p>
        </p:txBody>
      </p:sp>
      <p:cxnSp>
        <p:nvCxnSpPr>
          <p:cNvPr id="67" name="Straight Connector 66">
            <a:extLst>
              <a:ext uri="{FF2B5EF4-FFF2-40B4-BE49-F238E27FC236}">
                <a16:creationId xmlns:a16="http://schemas.microsoft.com/office/drawing/2014/main" id="{05F26EC6-6A56-4216-8C02-60F518D97770}"/>
              </a:ext>
            </a:extLst>
          </p:cNvPr>
          <p:cNvCxnSpPr/>
          <p:nvPr>
            <p:custDataLst>
              <p:tags r:id="rId1"/>
            </p:custDataLst>
          </p:nvPr>
        </p:nvCxnSpPr>
        <p:spPr bwMode="auto">
          <a:xfrm flipV="1">
            <a:off x="3662363" y="4311650"/>
            <a:ext cx="784225" cy="26988"/>
          </a:xfrm>
          <a:prstGeom prst="line">
            <a:avLst/>
          </a:prstGeom>
          <a:ln w="3175" cap="flat" cmpd="sng" algn="ctr">
            <a:solidFill>
              <a:schemeClr val="tx1"/>
            </a:solidFill>
            <a:prstDash val="lg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ADFA470-751E-479C-B740-CBDA6DF791B5}"/>
              </a:ext>
            </a:extLst>
          </p:cNvPr>
          <p:cNvCxnSpPr/>
          <p:nvPr>
            <p:custDataLst>
              <p:tags r:id="rId2"/>
            </p:custDataLst>
          </p:nvPr>
        </p:nvCxnSpPr>
        <p:spPr bwMode="auto">
          <a:xfrm flipV="1">
            <a:off x="1897063" y="3236913"/>
            <a:ext cx="784225" cy="112713"/>
          </a:xfrm>
          <a:prstGeom prst="line">
            <a:avLst/>
          </a:prstGeom>
          <a:ln w="3175" cap="flat" cmpd="sng" algn="ctr">
            <a:solidFill>
              <a:schemeClr val="tx1"/>
            </a:solidFill>
            <a:prstDash val="lg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E61EFB2-31FD-4122-B737-F5772012719F}"/>
              </a:ext>
            </a:extLst>
          </p:cNvPr>
          <p:cNvCxnSpPr/>
          <p:nvPr>
            <p:custDataLst>
              <p:tags r:id="rId3"/>
            </p:custDataLst>
          </p:nvPr>
        </p:nvCxnSpPr>
        <p:spPr bwMode="auto">
          <a:xfrm flipV="1">
            <a:off x="1897063" y="4338639"/>
            <a:ext cx="784225" cy="22225"/>
          </a:xfrm>
          <a:prstGeom prst="line">
            <a:avLst/>
          </a:prstGeom>
          <a:ln w="3175" cap="flat" cmpd="sng" algn="ctr">
            <a:solidFill>
              <a:schemeClr val="tx1"/>
            </a:solidFill>
            <a:prstDash val="lg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7D1DB0E-8794-43AE-ACBC-027DB3F1DC9D}"/>
              </a:ext>
            </a:extLst>
          </p:cNvPr>
          <p:cNvCxnSpPr/>
          <p:nvPr>
            <p:custDataLst>
              <p:tags r:id="rId4"/>
            </p:custDataLst>
          </p:nvPr>
        </p:nvCxnSpPr>
        <p:spPr bwMode="auto">
          <a:xfrm flipV="1">
            <a:off x="1897063" y="4484689"/>
            <a:ext cx="784225" cy="17463"/>
          </a:xfrm>
          <a:prstGeom prst="line">
            <a:avLst/>
          </a:prstGeom>
          <a:ln w="3175" cap="flat" cmpd="sng" algn="ctr">
            <a:solidFill>
              <a:schemeClr val="tx1"/>
            </a:solidFill>
            <a:prstDash val="lg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6D5F3A3-A43F-46E7-B873-3361C51D8C43}"/>
              </a:ext>
            </a:extLst>
          </p:cNvPr>
          <p:cNvCxnSpPr/>
          <p:nvPr>
            <p:custDataLst>
              <p:tags r:id="rId5"/>
            </p:custDataLst>
          </p:nvPr>
        </p:nvCxnSpPr>
        <p:spPr bwMode="auto">
          <a:xfrm flipV="1">
            <a:off x="3662363" y="3170238"/>
            <a:ext cx="784225" cy="66675"/>
          </a:xfrm>
          <a:prstGeom prst="line">
            <a:avLst/>
          </a:prstGeom>
          <a:ln w="3175" cap="flat" cmpd="sng" algn="ctr">
            <a:solidFill>
              <a:schemeClr val="tx1"/>
            </a:solidFill>
            <a:prstDash val="lg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F04599C-7112-4445-A2ED-CB497EB7D886}"/>
              </a:ext>
            </a:extLst>
          </p:cNvPr>
          <p:cNvCxnSpPr/>
          <p:nvPr>
            <p:custDataLst>
              <p:tags r:id="rId6"/>
            </p:custDataLst>
          </p:nvPr>
        </p:nvCxnSpPr>
        <p:spPr bwMode="auto">
          <a:xfrm flipV="1">
            <a:off x="3662363" y="4467226"/>
            <a:ext cx="784225" cy="17463"/>
          </a:xfrm>
          <a:prstGeom prst="line">
            <a:avLst/>
          </a:prstGeom>
          <a:ln w="3175" cap="flat" cmpd="sng" algn="ctr">
            <a:solidFill>
              <a:schemeClr val="tx1"/>
            </a:solidFill>
            <a:prstDash val="lg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73" name="Chart 72">
            <a:extLst>
              <a:ext uri="{FF2B5EF4-FFF2-40B4-BE49-F238E27FC236}">
                <a16:creationId xmlns:a16="http://schemas.microsoft.com/office/drawing/2014/main" id="{6F70F320-8C75-4815-AC87-BCB775C522A5}"/>
              </a:ext>
            </a:extLst>
          </p:cNvPr>
          <p:cNvGraphicFramePr/>
          <p:nvPr>
            <p:custDataLst>
              <p:tags r:id="rId7"/>
            </p:custDataLst>
          </p:nvPr>
        </p:nvGraphicFramePr>
        <p:xfrm>
          <a:off x="441325" y="3087688"/>
          <a:ext cx="5461000" cy="2674538"/>
        </p:xfrm>
        <a:graphic>
          <a:graphicData uri="http://schemas.openxmlformats.org/drawingml/2006/chart">
            <c:chart xmlns:c="http://schemas.openxmlformats.org/drawingml/2006/chart" xmlns:r="http://schemas.openxmlformats.org/officeDocument/2006/relationships" r:id="rId30"/>
          </a:graphicData>
        </a:graphic>
      </p:graphicFrame>
      <p:sp>
        <p:nvSpPr>
          <p:cNvPr id="74" name="Text Placeholder 6">
            <a:extLst>
              <a:ext uri="{FF2B5EF4-FFF2-40B4-BE49-F238E27FC236}">
                <a16:creationId xmlns:a16="http://schemas.microsoft.com/office/drawing/2014/main" id="{9D7A4E70-4625-4AC8-82FE-AFE4D171D5D8}"/>
              </a:ext>
            </a:extLst>
          </p:cNvPr>
          <p:cNvSpPr>
            <a:spLocks noGrp="1"/>
          </p:cNvSpPr>
          <p:nvPr>
            <p:custDataLst>
              <p:tags r:id="rId8"/>
            </p:custDataLst>
          </p:nvPr>
        </p:nvSpPr>
        <p:spPr bwMode="auto">
          <a:xfrm>
            <a:off x="1231900" y="4724400"/>
            <a:ext cx="349250" cy="182563"/>
          </a:xfrm>
          <a:prstGeom prst="rect">
            <a:avLst/>
          </a:prstGeom>
          <a:noFill/>
          <a:effectLst/>
        </p:spPr>
        <p:txBody>
          <a:bodyPr wrap="none" lIns="0" tIns="0" rIns="0" bIns="0" numCol="1" spcCol="0" anchor="t" anchorCtr="0">
            <a:noAutofit/>
          </a:bodyPr>
          <a:lstStyle>
            <a:lvl1pPr marL="228600" indent="-228600" algn="l" rtl="0" eaLnBrk="1" fontAlgn="base" hangingPunct="1">
              <a:spcBef>
                <a:spcPct val="50000"/>
              </a:spcBef>
              <a:spcAft>
                <a:spcPct val="0"/>
              </a:spcAft>
              <a:buClr>
                <a:schemeClr val="accent1"/>
              </a:buClr>
              <a:buFont typeface="Verdana" pitchFamily="34" charset="0"/>
              <a:buChar char="•"/>
              <a:defRPr sz="2000">
                <a:solidFill>
                  <a:srgbClr val="002868"/>
                </a:solidFill>
                <a:latin typeface="Arial" pitchFamily="34" charset="0"/>
                <a:ea typeface="+mn-ea"/>
                <a:cs typeface="Arial" pitchFamily="34" charset="0"/>
              </a:defRPr>
            </a:lvl1pPr>
            <a:lvl2pPr marL="571500" indent="-228600" algn="l" rtl="0" eaLnBrk="1" fontAlgn="base" hangingPunct="1">
              <a:spcBef>
                <a:spcPct val="40000"/>
              </a:spcBef>
              <a:spcAft>
                <a:spcPct val="0"/>
              </a:spcAft>
              <a:buClr>
                <a:schemeClr val="accent1"/>
              </a:buClr>
              <a:buFont typeface="Verdana" pitchFamily="34" charset="0"/>
              <a:buChar char="−"/>
              <a:defRPr sz="1600">
                <a:solidFill>
                  <a:srgbClr val="002868"/>
                </a:solidFill>
                <a:latin typeface="Arial" pitchFamily="34" charset="0"/>
                <a:cs typeface="Arial" pitchFamily="34" charset="0"/>
              </a:defRPr>
            </a:lvl2pPr>
            <a:lvl3pPr marL="914400" indent="-228600" algn="l" rtl="0" eaLnBrk="1" fontAlgn="base" hangingPunct="1">
              <a:spcBef>
                <a:spcPct val="30000"/>
              </a:spcBef>
              <a:spcAft>
                <a:spcPct val="0"/>
              </a:spcAft>
              <a:buClr>
                <a:schemeClr val="accent1"/>
              </a:buClr>
              <a:buFont typeface="Verdana" pitchFamily="34" charset="0"/>
              <a:buChar char="•"/>
              <a:defRPr sz="1400">
                <a:solidFill>
                  <a:srgbClr val="002868"/>
                </a:solidFill>
                <a:latin typeface="Arial" pitchFamily="34" charset="0"/>
                <a:cs typeface="Arial" pitchFamily="34" charset="0"/>
              </a:defRPr>
            </a:lvl3pPr>
            <a:lvl4pPr marL="12573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Arial" pitchFamily="34" charset="0"/>
                <a:cs typeface="Arial" pitchFamily="34" charset="0"/>
              </a:defRPr>
            </a:lvl4pPr>
            <a:lvl5pPr marL="16002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Arial" pitchFamily="34" charset="0"/>
                <a:cs typeface="Arial" pitchFamily="34" charset="0"/>
              </a:defRPr>
            </a:lvl5pPr>
            <a:lvl6pPr marL="20574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9pPr>
          </a:lstStyle>
          <a:p>
            <a:pPr marL="0" indent="0" algn="ctr">
              <a:spcBef>
                <a:spcPct val="0"/>
              </a:spcBef>
              <a:buNone/>
            </a:pPr>
            <a:fld id="{9C98BFCA-E5E6-4996-89AC-049C81161467}" type="datetime'2''''0''''''''''''''''''''''''''''1''''''''''''''''''''''''5'">
              <a:rPr lang="en-US" altLang="en-US" sz="1200" smtClean="0">
                <a:solidFill>
                  <a:schemeClr val="accent1"/>
                </a:solidFill>
                <a:ea typeface="微软雅黑" panose="020B0503020204020204" pitchFamily="34" charset="-122"/>
              </a:rPr>
              <a:pPr marL="0" indent="0" algn="ctr">
                <a:spcBef>
                  <a:spcPct val="0"/>
                </a:spcBef>
                <a:buNone/>
              </a:pPr>
              <a:t>2015</a:t>
            </a:fld>
            <a:endParaRPr lang="en-US" sz="1200" dirty="0">
              <a:solidFill>
                <a:schemeClr val="accent1"/>
              </a:solidFill>
              <a:latin typeface="Arial"/>
              <a:ea typeface="微软雅黑" panose="020B0503020204020204" pitchFamily="34" charset="-122"/>
              <a:cs typeface="Arial"/>
              <a:sym typeface="Arial"/>
            </a:endParaRPr>
          </a:p>
        </p:txBody>
      </p:sp>
      <p:sp>
        <p:nvSpPr>
          <p:cNvPr id="75" name="Rectangle 166">
            <a:extLst>
              <a:ext uri="{FF2B5EF4-FFF2-40B4-BE49-F238E27FC236}">
                <a16:creationId xmlns:a16="http://schemas.microsoft.com/office/drawing/2014/main" id="{218A53D1-11E7-4BBB-9C4F-2728D3524C0A}"/>
              </a:ext>
            </a:extLst>
          </p:cNvPr>
          <p:cNvSpPr>
            <a:spLocks noGrp="1" noChangeArrowheads="1"/>
          </p:cNvSpPr>
          <p:nvPr>
            <p:custDataLst>
              <p:tags r:id="rId9"/>
            </p:custDataLst>
          </p:nvPr>
        </p:nvSpPr>
        <p:spPr bwMode="gray">
          <a:xfrm>
            <a:off x="1233488" y="3763963"/>
            <a:ext cx="347663"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Lst>
        </p:spPr>
        <p:txBody>
          <a:bodyPr vert="horz" wrap="none" lIns="22225" tIns="0" rIns="22225" bIns="0" numCol="1" spcCol="0" anchor="ctr" anchorCtr="0" compatLnSpc="1">
            <a:prstTxWarp prst="textNoShape">
              <a:avLst/>
            </a:prstTxWarp>
            <a:noAutofit/>
          </a:bodyPr>
          <a:lstStyle>
            <a:lvl1pPr marL="228600" indent="-228600" algn="l" rtl="0" eaLnBrk="1" fontAlgn="base" hangingPunct="1">
              <a:spcBef>
                <a:spcPct val="50000"/>
              </a:spcBef>
              <a:spcAft>
                <a:spcPct val="0"/>
              </a:spcAft>
              <a:buClr>
                <a:srgbClr val="00AEEF"/>
              </a:buClr>
              <a:buFont typeface="Verdana" pitchFamily="34" charset="0"/>
              <a:buChar char="•"/>
              <a:defRPr sz="2000" baseline="0">
                <a:solidFill>
                  <a:srgbClr val="002868"/>
                </a:solidFill>
                <a:latin typeface="Arial" pitchFamily="34" charset="0"/>
                <a:ea typeface="华文细黑" pitchFamily="2" charset="-122"/>
                <a:cs typeface="Arial" pitchFamily="34" charset="0"/>
              </a:defRPr>
            </a:lvl1pPr>
            <a:lvl2pPr marL="571500" indent="-228600" algn="l" rtl="0" eaLnBrk="1" fontAlgn="base" hangingPunct="1">
              <a:spcBef>
                <a:spcPct val="40000"/>
              </a:spcBef>
              <a:spcAft>
                <a:spcPct val="0"/>
              </a:spcAft>
              <a:buClr>
                <a:schemeClr val="accent1"/>
              </a:buClr>
              <a:buFont typeface="Verdana" pitchFamily="34" charset="0"/>
              <a:buChar char="−"/>
              <a:defRPr sz="1600" baseline="0">
                <a:solidFill>
                  <a:srgbClr val="002868"/>
                </a:solidFill>
                <a:latin typeface="Arial" pitchFamily="34" charset="0"/>
                <a:ea typeface="华文细黑" pitchFamily="2" charset="-122"/>
                <a:cs typeface="Arial" pitchFamily="34" charset="0"/>
              </a:defRPr>
            </a:lvl2pPr>
            <a:lvl3pPr marL="914400" indent="-228600" algn="l" rtl="0" eaLnBrk="1" fontAlgn="base" hangingPunct="1">
              <a:spcBef>
                <a:spcPct val="30000"/>
              </a:spcBef>
              <a:spcAft>
                <a:spcPct val="0"/>
              </a:spcAft>
              <a:buClr>
                <a:schemeClr val="accent1"/>
              </a:buClr>
              <a:buFont typeface="Verdana" pitchFamily="34" charset="0"/>
              <a:buChar char="•"/>
              <a:defRPr sz="1400" baseline="0">
                <a:solidFill>
                  <a:srgbClr val="002868"/>
                </a:solidFill>
                <a:latin typeface="Arial" pitchFamily="34" charset="0"/>
                <a:ea typeface="华文细黑" pitchFamily="2" charset="-122"/>
                <a:cs typeface="Arial" pitchFamily="34" charset="0"/>
              </a:defRPr>
            </a:lvl3pPr>
            <a:lvl4pPr marL="1257300" indent="-228600" algn="l" rtl="0" eaLnBrk="1" fontAlgn="base" hangingPunct="1">
              <a:spcBef>
                <a:spcPct val="30000"/>
              </a:spcBef>
              <a:spcAft>
                <a:spcPct val="0"/>
              </a:spcAft>
              <a:buClr>
                <a:schemeClr val="accent1"/>
              </a:buClr>
              <a:buFont typeface="Verdana" pitchFamily="34" charset="0"/>
              <a:buChar char="–"/>
              <a:defRPr sz="1200" baseline="0">
                <a:solidFill>
                  <a:srgbClr val="002868"/>
                </a:solidFill>
                <a:latin typeface="Arial" pitchFamily="34" charset="0"/>
                <a:ea typeface="华文细黑" pitchFamily="2" charset="-122"/>
                <a:cs typeface="Arial" pitchFamily="34" charset="0"/>
              </a:defRPr>
            </a:lvl4pPr>
            <a:lvl5pPr marL="1600200" indent="-228600" algn="l" rtl="0" eaLnBrk="1" fontAlgn="base" hangingPunct="1">
              <a:spcBef>
                <a:spcPct val="30000"/>
              </a:spcBef>
              <a:spcAft>
                <a:spcPct val="0"/>
              </a:spcAft>
              <a:buClr>
                <a:schemeClr val="accent1"/>
              </a:buClr>
              <a:buFont typeface="Verdana" pitchFamily="34" charset="0"/>
              <a:buChar char="◦"/>
              <a:defRPr sz="1200" baseline="0">
                <a:solidFill>
                  <a:srgbClr val="002868"/>
                </a:solidFill>
                <a:latin typeface="Arial" pitchFamily="34" charset="0"/>
                <a:ea typeface="华文细黑" pitchFamily="2" charset="-122"/>
                <a:cs typeface="Arial" pitchFamily="34" charset="0"/>
              </a:defRPr>
            </a:lvl5pPr>
            <a:lvl6pPr marL="20574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9pPr>
          </a:lstStyle>
          <a:p>
            <a:pPr marL="0" indent="0" algn="ctr">
              <a:spcBef>
                <a:spcPct val="0"/>
              </a:spcBef>
              <a:buNone/>
            </a:pPr>
            <a:fld id="{E7CF5655-C184-42DF-9761-0006CEDC8864}" type="datetime'''''''''7''''''''''''6''''''''''''''''''''''''''''''''''''%'">
              <a:rPr lang="en-US" altLang="en-US" sz="1200" smtClean="0">
                <a:solidFill>
                  <a:schemeClr val="bg1"/>
                </a:solidFill>
              </a:rPr>
              <a:pPr marL="0" indent="0" algn="ctr">
                <a:spcBef>
                  <a:spcPct val="0"/>
                </a:spcBef>
                <a:buNone/>
              </a:pPr>
              <a:t>76%</a:t>
            </a:fld>
            <a:endParaRPr lang="en-US" sz="1200" dirty="0">
              <a:solidFill>
                <a:schemeClr val="bg1"/>
              </a:solidFill>
              <a:sym typeface="Arial" panose="020B0604020202020204" pitchFamily="34" charset="0"/>
            </a:endParaRPr>
          </a:p>
        </p:txBody>
      </p:sp>
      <p:sp>
        <p:nvSpPr>
          <p:cNvPr id="76" name="Rectangle 173">
            <a:extLst>
              <a:ext uri="{FF2B5EF4-FFF2-40B4-BE49-F238E27FC236}">
                <a16:creationId xmlns:a16="http://schemas.microsoft.com/office/drawing/2014/main" id="{05986B71-3F3D-4CC9-8868-931221F4A776}"/>
              </a:ext>
            </a:extLst>
          </p:cNvPr>
          <p:cNvSpPr>
            <a:spLocks noGrp="1" noChangeArrowheads="1"/>
          </p:cNvSpPr>
          <p:nvPr>
            <p:custDataLst>
              <p:tags r:id="rId10"/>
            </p:custDataLst>
          </p:nvPr>
        </p:nvSpPr>
        <p:spPr bwMode="gray">
          <a:xfrm>
            <a:off x="2998788" y="3697288"/>
            <a:ext cx="347663" cy="182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Lst>
        </p:spPr>
        <p:txBody>
          <a:bodyPr vert="horz" wrap="none" lIns="22225" tIns="0" rIns="22225" bIns="0" numCol="1" spcCol="0" anchor="ctr" anchorCtr="0" compatLnSpc="1">
            <a:prstTxWarp prst="textNoShape">
              <a:avLst/>
            </a:prstTxWarp>
            <a:noAutofit/>
          </a:bodyPr>
          <a:lstStyle>
            <a:lvl1pPr marL="228600" indent="-228600" algn="l" rtl="0" eaLnBrk="1" fontAlgn="base" hangingPunct="1">
              <a:spcBef>
                <a:spcPct val="50000"/>
              </a:spcBef>
              <a:spcAft>
                <a:spcPct val="0"/>
              </a:spcAft>
              <a:buClr>
                <a:srgbClr val="00AEEF"/>
              </a:buClr>
              <a:buFont typeface="Verdana" pitchFamily="34" charset="0"/>
              <a:buChar char="•"/>
              <a:defRPr sz="2000" baseline="0">
                <a:solidFill>
                  <a:srgbClr val="002868"/>
                </a:solidFill>
                <a:latin typeface="Arial" pitchFamily="34" charset="0"/>
                <a:ea typeface="华文细黑" pitchFamily="2" charset="-122"/>
                <a:cs typeface="Arial" pitchFamily="34" charset="0"/>
              </a:defRPr>
            </a:lvl1pPr>
            <a:lvl2pPr marL="571500" indent="-228600" algn="l" rtl="0" eaLnBrk="1" fontAlgn="base" hangingPunct="1">
              <a:spcBef>
                <a:spcPct val="40000"/>
              </a:spcBef>
              <a:spcAft>
                <a:spcPct val="0"/>
              </a:spcAft>
              <a:buClr>
                <a:schemeClr val="accent1"/>
              </a:buClr>
              <a:buFont typeface="Verdana" pitchFamily="34" charset="0"/>
              <a:buChar char="−"/>
              <a:defRPr sz="1600" baseline="0">
                <a:solidFill>
                  <a:srgbClr val="002868"/>
                </a:solidFill>
                <a:latin typeface="Arial" pitchFamily="34" charset="0"/>
                <a:ea typeface="华文细黑" pitchFamily="2" charset="-122"/>
                <a:cs typeface="Arial" pitchFamily="34" charset="0"/>
              </a:defRPr>
            </a:lvl2pPr>
            <a:lvl3pPr marL="914400" indent="-228600" algn="l" rtl="0" eaLnBrk="1" fontAlgn="base" hangingPunct="1">
              <a:spcBef>
                <a:spcPct val="30000"/>
              </a:spcBef>
              <a:spcAft>
                <a:spcPct val="0"/>
              </a:spcAft>
              <a:buClr>
                <a:schemeClr val="accent1"/>
              </a:buClr>
              <a:buFont typeface="Verdana" pitchFamily="34" charset="0"/>
              <a:buChar char="•"/>
              <a:defRPr sz="1400" baseline="0">
                <a:solidFill>
                  <a:srgbClr val="002868"/>
                </a:solidFill>
                <a:latin typeface="Arial" pitchFamily="34" charset="0"/>
                <a:ea typeface="华文细黑" pitchFamily="2" charset="-122"/>
                <a:cs typeface="Arial" pitchFamily="34" charset="0"/>
              </a:defRPr>
            </a:lvl3pPr>
            <a:lvl4pPr marL="1257300" indent="-228600" algn="l" rtl="0" eaLnBrk="1" fontAlgn="base" hangingPunct="1">
              <a:spcBef>
                <a:spcPct val="30000"/>
              </a:spcBef>
              <a:spcAft>
                <a:spcPct val="0"/>
              </a:spcAft>
              <a:buClr>
                <a:schemeClr val="accent1"/>
              </a:buClr>
              <a:buFont typeface="Verdana" pitchFamily="34" charset="0"/>
              <a:buChar char="–"/>
              <a:defRPr sz="1200" baseline="0">
                <a:solidFill>
                  <a:srgbClr val="002868"/>
                </a:solidFill>
                <a:latin typeface="Arial" pitchFamily="34" charset="0"/>
                <a:ea typeface="华文细黑" pitchFamily="2" charset="-122"/>
                <a:cs typeface="Arial" pitchFamily="34" charset="0"/>
              </a:defRPr>
            </a:lvl4pPr>
            <a:lvl5pPr marL="1600200" indent="-228600" algn="l" rtl="0" eaLnBrk="1" fontAlgn="base" hangingPunct="1">
              <a:spcBef>
                <a:spcPct val="30000"/>
              </a:spcBef>
              <a:spcAft>
                <a:spcPct val="0"/>
              </a:spcAft>
              <a:buClr>
                <a:schemeClr val="accent1"/>
              </a:buClr>
              <a:buFont typeface="Verdana" pitchFamily="34" charset="0"/>
              <a:buChar char="◦"/>
              <a:defRPr sz="1200" baseline="0">
                <a:solidFill>
                  <a:srgbClr val="002868"/>
                </a:solidFill>
                <a:latin typeface="Arial" pitchFamily="34" charset="0"/>
                <a:ea typeface="华文细黑" pitchFamily="2" charset="-122"/>
                <a:cs typeface="Arial" pitchFamily="34" charset="0"/>
              </a:defRPr>
            </a:lvl5pPr>
            <a:lvl6pPr marL="20574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9pPr>
          </a:lstStyle>
          <a:p>
            <a:pPr marL="0" indent="0" algn="ctr">
              <a:spcBef>
                <a:spcPct val="0"/>
              </a:spcBef>
              <a:buNone/>
            </a:pPr>
            <a:fld id="{D8A2C4E3-9959-4876-80D0-F13D9BE95810}" type="datetime'''''''''7''''''''''''''''''''7''''''''''%'''''''''''''''''''''">
              <a:rPr lang="en-US" altLang="en-US" sz="1200" smtClean="0">
                <a:solidFill>
                  <a:schemeClr val="bg1"/>
                </a:solidFill>
              </a:rPr>
              <a:pPr marL="0" indent="0" algn="ctr">
                <a:spcBef>
                  <a:spcPct val="0"/>
                </a:spcBef>
                <a:buNone/>
              </a:pPr>
              <a:t>77%</a:t>
            </a:fld>
            <a:endParaRPr lang="en-US" sz="1200" dirty="0">
              <a:solidFill>
                <a:schemeClr val="bg1"/>
              </a:solidFill>
              <a:sym typeface="Arial" panose="020B0604020202020204" pitchFamily="34" charset="0"/>
            </a:endParaRPr>
          </a:p>
        </p:txBody>
      </p:sp>
      <p:sp>
        <p:nvSpPr>
          <p:cNvPr id="77" name="Rectangle 165">
            <a:extLst>
              <a:ext uri="{FF2B5EF4-FFF2-40B4-BE49-F238E27FC236}">
                <a16:creationId xmlns:a16="http://schemas.microsoft.com/office/drawing/2014/main" id="{8D32A07A-8ADF-4DA8-96AF-B4AFE9603C34}"/>
              </a:ext>
            </a:extLst>
          </p:cNvPr>
          <p:cNvSpPr>
            <a:spLocks noGrp="1" noChangeArrowheads="1"/>
          </p:cNvSpPr>
          <p:nvPr>
            <p:custDataLst>
              <p:tags r:id="rId11"/>
            </p:custDataLst>
          </p:nvPr>
        </p:nvSpPr>
        <p:spPr bwMode="gray">
          <a:xfrm>
            <a:off x="1214440" y="5135755"/>
            <a:ext cx="336550" cy="182563"/>
          </a:xfrm>
          <a:prstGeom prst="rect">
            <a:avLst/>
          </a:prstGeom>
          <a:solidFill>
            <a:schemeClr val="folHlink"/>
          </a:solidFill>
          <a:ln w="9525">
            <a:noFill/>
            <a:miter lim="800000"/>
            <a:headEnd/>
            <a:tailEnd/>
          </a:ln>
          <a:effectLst/>
        </p:spPr>
        <p:txBody>
          <a:bodyPr vert="horz" wrap="none" lIns="22225" tIns="0" rIns="22225" bIns="0" numCol="1" spcCol="0" anchor="ctr" anchorCtr="0" compatLnSpc="1">
            <a:prstTxWarp prst="textNoShape">
              <a:avLst/>
            </a:prstTxWarp>
            <a:noAutofit/>
          </a:bodyPr>
          <a:lstStyle>
            <a:lvl1pPr marL="228600" indent="-228600" algn="l" rtl="0" eaLnBrk="1" fontAlgn="base" hangingPunct="1">
              <a:spcBef>
                <a:spcPct val="50000"/>
              </a:spcBef>
              <a:spcAft>
                <a:spcPct val="0"/>
              </a:spcAft>
              <a:buClr>
                <a:srgbClr val="00AEEF"/>
              </a:buClr>
              <a:buFont typeface="Verdana" pitchFamily="34" charset="0"/>
              <a:buChar char="•"/>
              <a:defRPr sz="2000" baseline="0">
                <a:solidFill>
                  <a:srgbClr val="002868"/>
                </a:solidFill>
                <a:latin typeface="Arial" pitchFamily="34" charset="0"/>
                <a:ea typeface="华文细黑" pitchFamily="2" charset="-122"/>
                <a:cs typeface="Arial" pitchFamily="34" charset="0"/>
              </a:defRPr>
            </a:lvl1pPr>
            <a:lvl2pPr marL="571500" indent="-228600" algn="l" rtl="0" eaLnBrk="1" fontAlgn="base" hangingPunct="1">
              <a:spcBef>
                <a:spcPct val="40000"/>
              </a:spcBef>
              <a:spcAft>
                <a:spcPct val="0"/>
              </a:spcAft>
              <a:buClr>
                <a:schemeClr val="accent1"/>
              </a:buClr>
              <a:buFont typeface="Verdana" pitchFamily="34" charset="0"/>
              <a:buChar char="−"/>
              <a:defRPr sz="1600" baseline="0">
                <a:solidFill>
                  <a:srgbClr val="002868"/>
                </a:solidFill>
                <a:latin typeface="Arial" pitchFamily="34" charset="0"/>
                <a:ea typeface="华文细黑" pitchFamily="2" charset="-122"/>
                <a:cs typeface="Arial" pitchFamily="34" charset="0"/>
              </a:defRPr>
            </a:lvl2pPr>
            <a:lvl3pPr marL="914400" indent="-228600" algn="l" rtl="0" eaLnBrk="1" fontAlgn="base" hangingPunct="1">
              <a:spcBef>
                <a:spcPct val="30000"/>
              </a:spcBef>
              <a:spcAft>
                <a:spcPct val="0"/>
              </a:spcAft>
              <a:buClr>
                <a:schemeClr val="accent1"/>
              </a:buClr>
              <a:buFont typeface="Verdana" pitchFamily="34" charset="0"/>
              <a:buChar char="•"/>
              <a:defRPr sz="1400" baseline="0">
                <a:solidFill>
                  <a:srgbClr val="002868"/>
                </a:solidFill>
                <a:latin typeface="Arial" pitchFamily="34" charset="0"/>
                <a:ea typeface="华文细黑" pitchFamily="2" charset="-122"/>
                <a:cs typeface="Arial" pitchFamily="34" charset="0"/>
              </a:defRPr>
            </a:lvl3pPr>
            <a:lvl4pPr marL="1257300" indent="-228600" algn="l" rtl="0" eaLnBrk="1" fontAlgn="base" hangingPunct="1">
              <a:spcBef>
                <a:spcPct val="30000"/>
              </a:spcBef>
              <a:spcAft>
                <a:spcPct val="0"/>
              </a:spcAft>
              <a:buClr>
                <a:schemeClr val="accent1"/>
              </a:buClr>
              <a:buFont typeface="Verdana" pitchFamily="34" charset="0"/>
              <a:buChar char="–"/>
              <a:defRPr sz="1200" baseline="0">
                <a:solidFill>
                  <a:srgbClr val="002868"/>
                </a:solidFill>
                <a:latin typeface="Arial" pitchFamily="34" charset="0"/>
                <a:ea typeface="华文细黑" pitchFamily="2" charset="-122"/>
                <a:cs typeface="Arial" pitchFamily="34" charset="0"/>
              </a:defRPr>
            </a:lvl4pPr>
            <a:lvl5pPr marL="1600200" indent="-228600" algn="l" rtl="0" eaLnBrk="1" fontAlgn="base" hangingPunct="1">
              <a:spcBef>
                <a:spcPct val="30000"/>
              </a:spcBef>
              <a:spcAft>
                <a:spcPct val="0"/>
              </a:spcAft>
              <a:buClr>
                <a:schemeClr val="accent1"/>
              </a:buClr>
              <a:buFont typeface="Verdana" pitchFamily="34" charset="0"/>
              <a:buChar char="◦"/>
              <a:defRPr sz="1200" baseline="0">
                <a:solidFill>
                  <a:srgbClr val="002868"/>
                </a:solidFill>
                <a:latin typeface="Arial" pitchFamily="34" charset="0"/>
                <a:ea typeface="华文细黑" pitchFamily="2" charset="-122"/>
                <a:cs typeface="Arial" pitchFamily="34" charset="0"/>
              </a:defRPr>
            </a:lvl5pPr>
            <a:lvl6pPr marL="20574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9pPr>
          </a:lstStyle>
          <a:p>
            <a:pPr marL="0" indent="0" algn="ctr">
              <a:spcBef>
                <a:spcPct val="0"/>
              </a:spcBef>
              <a:buNone/>
            </a:pPr>
            <a:fld id="{7816019A-218E-46BF-9B83-6952A23F6E00}" type="datetime'''''''1''''''''''''''''''''''''''''1''''''''''''''''''''%'''''">
              <a:rPr lang="en-US" altLang="en-US" sz="1200" smtClean="0">
                <a:solidFill>
                  <a:schemeClr val="bg1"/>
                </a:solidFill>
              </a:rPr>
              <a:pPr marL="0" indent="0" algn="ctr">
                <a:spcBef>
                  <a:spcPct val="0"/>
                </a:spcBef>
                <a:buNone/>
              </a:pPr>
              <a:t>11%</a:t>
            </a:fld>
            <a:endParaRPr lang="en-US" sz="1200" dirty="0">
              <a:solidFill>
                <a:schemeClr val="bg1"/>
              </a:solidFill>
              <a:sym typeface="Arial" panose="020B0604020202020204" pitchFamily="34" charset="0"/>
            </a:endParaRPr>
          </a:p>
        </p:txBody>
      </p:sp>
      <p:sp>
        <p:nvSpPr>
          <p:cNvPr id="78" name="Rectangle 164">
            <a:extLst>
              <a:ext uri="{FF2B5EF4-FFF2-40B4-BE49-F238E27FC236}">
                <a16:creationId xmlns:a16="http://schemas.microsoft.com/office/drawing/2014/main" id="{07FDB2C9-CFFA-4FDB-B7C1-044DF7C7DE1B}"/>
              </a:ext>
            </a:extLst>
          </p:cNvPr>
          <p:cNvSpPr>
            <a:spLocks noGrp="1" noChangeArrowheads="1"/>
          </p:cNvSpPr>
          <p:nvPr>
            <p:custDataLst>
              <p:tags r:id="rId12"/>
            </p:custDataLst>
          </p:nvPr>
        </p:nvSpPr>
        <p:spPr bwMode="gray">
          <a:xfrm>
            <a:off x="1179512" y="5403350"/>
            <a:ext cx="347663" cy="182563"/>
          </a:xfrm>
          <a:prstGeom prst="rect">
            <a:avLst/>
          </a:prstGeom>
          <a:noFill/>
          <a:ln w="9525">
            <a:noFill/>
            <a:miter lim="800000"/>
            <a:headEnd/>
            <a:tailEnd/>
          </a:ln>
          <a:effectLst/>
          <a:extLst>
            <a:ext uri="{909E8E84-426E-40DD-AFC4-6F175D3DCCD1}">
              <a14:hiddenFill xmlns:a14="http://schemas.microsoft.com/office/drawing/2010/main">
                <a:solidFill>
                  <a:schemeClr val="accent3"/>
                </a:solidFill>
              </a14:hiddenFill>
            </a:ext>
          </a:extLst>
        </p:spPr>
        <p:txBody>
          <a:bodyPr vert="horz" wrap="none" lIns="22225" tIns="0" rIns="22225" bIns="0" numCol="1" spcCol="0" anchor="ctr" anchorCtr="0" compatLnSpc="1">
            <a:prstTxWarp prst="textNoShape">
              <a:avLst/>
            </a:prstTxWarp>
            <a:noAutofit/>
          </a:bodyPr>
          <a:lstStyle>
            <a:lvl1pPr marL="228600" indent="-228600" algn="l" rtl="0" eaLnBrk="1" fontAlgn="base" hangingPunct="1">
              <a:spcBef>
                <a:spcPct val="50000"/>
              </a:spcBef>
              <a:spcAft>
                <a:spcPct val="0"/>
              </a:spcAft>
              <a:buClr>
                <a:srgbClr val="00AEEF"/>
              </a:buClr>
              <a:buFont typeface="Verdana" pitchFamily="34" charset="0"/>
              <a:buChar char="•"/>
              <a:defRPr sz="2000" baseline="0">
                <a:solidFill>
                  <a:srgbClr val="002868"/>
                </a:solidFill>
                <a:latin typeface="Arial" pitchFamily="34" charset="0"/>
                <a:ea typeface="华文细黑" pitchFamily="2" charset="-122"/>
                <a:cs typeface="Arial" pitchFamily="34" charset="0"/>
              </a:defRPr>
            </a:lvl1pPr>
            <a:lvl2pPr marL="571500" indent="-228600" algn="l" rtl="0" eaLnBrk="1" fontAlgn="base" hangingPunct="1">
              <a:spcBef>
                <a:spcPct val="40000"/>
              </a:spcBef>
              <a:spcAft>
                <a:spcPct val="0"/>
              </a:spcAft>
              <a:buClr>
                <a:schemeClr val="accent1"/>
              </a:buClr>
              <a:buFont typeface="Verdana" pitchFamily="34" charset="0"/>
              <a:buChar char="−"/>
              <a:defRPr sz="1600" baseline="0">
                <a:solidFill>
                  <a:srgbClr val="002868"/>
                </a:solidFill>
                <a:latin typeface="Arial" pitchFamily="34" charset="0"/>
                <a:ea typeface="华文细黑" pitchFamily="2" charset="-122"/>
                <a:cs typeface="Arial" pitchFamily="34" charset="0"/>
              </a:defRPr>
            </a:lvl2pPr>
            <a:lvl3pPr marL="914400" indent="-228600" algn="l" rtl="0" eaLnBrk="1" fontAlgn="base" hangingPunct="1">
              <a:spcBef>
                <a:spcPct val="30000"/>
              </a:spcBef>
              <a:spcAft>
                <a:spcPct val="0"/>
              </a:spcAft>
              <a:buClr>
                <a:schemeClr val="accent1"/>
              </a:buClr>
              <a:buFont typeface="Verdana" pitchFamily="34" charset="0"/>
              <a:buChar char="•"/>
              <a:defRPr sz="1400" baseline="0">
                <a:solidFill>
                  <a:srgbClr val="002868"/>
                </a:solidFill>
                <a:latin typeface="Arial" pitchFamily="34" charset="0"/>
                <a:ea typeface="华文细黑" pitchFamily="2" charset="-122"/>
                <a:cs typeface="Arial" pitchFamily="34" charset="0"/>
              </a:defRPr>
            </a:lvl3pPr>
            <a:lvl4pPr marL="1257300" indent="-228600" algn="l" rtl="0" eaLnBrk="1" fontAlgn="base" hangingPunct="1">
              <a:spcBef>
                <a:spcPct val="30000"/>
              </a:spcBef>
              <a:spcAft>
                <a:spcPct val="0"/>
              </a:spcAft>
              <a:buClr>
                <a:schemeClr val="accent1"/>
              </a:buClr>
              <a:buFont typeface="Verdana" pitchFamily="34" charset="0"/>
              <a:buChar char="–"/>
              <a:defRPr sz="1200" baseline="0">
                <a:solidFill>
                  <a:srgbClr val="002868"/>
                </a:solidFill>
                <a:latin typeface="Arial" pitchFamily="34" charset="0"/>
                <a:ea typeface="华文细黑" pitchFamily="2" charset="-122"/>
                <a:cs typeface="Arial" pitchFamily="34" charset="0"/>
              </a:defRPr>
            </a:lvl4pPr>
            <a:lvl5pPr marL="1600200" indent="-228600" algn="l" rtl="0" eaLnBrk="1" fontAlgn="base" hangingPunct="1">
              <a:spcBef>
                <a:spcPct val="30000"/>
              </a:spcBef>
              <a:spcAft>
                <a:spcPct val="0"/>
              </a:spcAft>
              <a:buClr>
                <a:schemeClr val="accent1"/>
              </a:buClr>
              <a:buFont typeface="Verdana" pitchFamily="34" charset="0"/>
              <a:buChar char="◦"/>
              <a:defRPr sz="1200" baseline="0">
                <a:solidFill>
                  <a:srgbClr val="002868"/>
                </a:solidFill>
                <a:latin typeface="Arial" pitchFamily="34" charset="0"/>
                <a:ea typeface="华文细黑" pitchFamily="2" charset="-122"/>
                <a:cs typeface="Arial" pitchFamily="34" charset="0"/>
              </a:defRPr>
            </a:lvl5pPr>
            <a:lvl6pPr marL="20574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9pPr>
          </a:lstStyle>
          <a:p>
            <a:pPr marL="0" indent="0" algn="ctr">
              <a:spcBef>
                <a:spcPct val="0"/>
              </a:spcBef>
              <a:buNone/>
            </a:pPr>
            <a:fld id="{7402138D-6771-4273-B491-194C83B1EDF6}" type="datetime'''''''''''''''1''''''3''''''''''''''''''''''''''''''''%'''''''">
              <a:rPr lang="en-US" altLang="en-US" sz="1200" smtClean="0">
                <a:solidFill>
                  <a:schemeClr val="bg1"/>
                </a:solidFill>
              </a:rPr>
              <a:pPr marL="0" indent="0" algn="ctr">
                <a:spcBef>
                  <a:spcPct val="0"/>
                </a:spcBef>
                <a:buNone/>
              </a:pPr>
              <a:t>13%</a:t>
            </a:fld>
            <a:endParaRPr lang="en-US" sz="1200" dirty="0">
              <a:solidFill>
                <a:schemeClr val="bg1"/>
              </a:solidFill>
              <a:sym typeface="Arial" panose="020B0604020202020204" pitchFamily="34" charset="0"/>
            </a:endParaRPr>
          </a:p>
        </p:txBody>
      </p:sp>
      <p:sp>
        <p:nvSpPr>
          <p:cNvPr id="79" name="Rectangle 167">
            <a:extLst>
              <a:ext uri="{FF2B5EF4-FFF2-40B4-BE49-F238E27FC236}">
                <a16:creationId xmlns:a16="http://schemas.microsoft.com/office/drawing/2014/main" id="{7B9A5196-CB87-4362-85F8-998F495DD63D}"/>
              </a:ext>
            </a:extLst>
          </p:cNvPr>
          <p:cNvSpPr>
            <a:spLocks noGrp="1" noChangeArrowheads="1"/>
          </p:cNvSpPr>
          <p:nvPr>
            <p:custDataLst>
              <p:tags r:id="rId13"/>
            </p:custDataLst>
          </p:nvPr>
        </p:nvSpPr>
        <p:spPr bwMode="gray">
          <a:xfrm>
            <a:off x="3024189" y="5385252"/>
            <a:ext cx="347663" cy="182563"/>
          </a:xfrm>
          <a:prstGeom prst="rect">
            <a:avLst/>
          </a:prstGeom>
          <a:noFill/>
          <a:ln w="9525">
            <a:noFill/>
            <a:miter lim="800000"/>
            <a:headEnd/>
            <a:tailEnd/>
          </a:ln>
          <a:effectLst/>
          <a:extLst>
            <a:ext uri="{909E8E84-426E-40DD-AFC4-6F175D3DCCD1}">
              <a14:hiddenFill xmlns:a14="http://schemas.microsoft.com/office/drawing/2010/main">
                <a:solidFill>
                  <a:schemeClr val="accent3"/>
                </a:solidFill>
              </a14:hiddenFill>
            </a:ext>
          </a:extLst>
        </p:spPr>
        <p:txBody>
          <a:bodyPr vert="horz" wrap="none" lIns="22225" tIns="0" rIns="22225" bIns="0" numCol="1" spcCol="0" anchor="ctr" anchorCtr="0" compatLnSpc="1">
            <a:prstTxWarp prst="textNoShape">
              <a:avLst/>
            </a:prstTxWarp>
            <a:noAutofit/>
          </a:bodyPr>
          <a:lstStyle>
            <a:lvl1pPr marL="228600" indent="-228600" algn="l" rtl="0" eaLnBrk="1" fontAlgn="base" hangingPunct="1">
              <a:spcBef>
                <a:spcPct val="50000"/>
              </a:spcBef>
              <a:spcAft>
                <a:spcPct val="0"/>
              </a:spcAft>
              <a:buClr>
                <a:srgbClr val="00AEEF"/>
              </a:buClr>
              <a:buFont typeface="Verdana" pitchFamily="34" charset="0"/>
              <a:buChar char="•"/>
              <a:defRPr sz="2000" baseline="0">
                <a:solidFill>
                  <a:srgbClr val="002868"/>
                </a:solidFill>
                <a:latin typeface="Arial" pitchFamily="34" charset="0"/>
                <a:ea typeface="华文细黑" pitchFamily="2" charset="-122"/>
                <a:cs typeface="Arial" pitchFamily="34" charset="0"/>
              </a:defRPr>
            </a:lvl1pPr>
            <a:lvl2pPr marL="571500" indent="-228600" algn="l" rtl="0" eaLnBrk="1" fontAlgn="base" hangingPunct="1">
              <a:spcBef>
                <a:spcPct val="40000"/>
              </a:spcBef>
              <a:spcAft>
                <a:spcPct val="0"/>
              </a:spcAft>
              <a:buClr>
                <a:schemeClr val="accent1"/>
              </a:buClr>
              <a:buFont typeface="Verdana" pitchFamily="34" charset="0"/>
              <a:buChar char="−"/>
              <a:defRPr sz="1600" baseline="0">
                <a:solidFill>
                  <a:srgbClr val="002868"/>
                </a:solidFill>
                <a:latin typeface="Arial" pitchFamily="34" charset="0"/>
                <a:ea typeface="华文细黑" pitchFamily="2" charset="-122"/>
                <a:cs typeface="Arial" pitchFamily="34" charset="0"/>
              </a:defRPr>
            </a:lvl2pPr>
            <a:lvl3pPr marL="914400" indent="-228600" algn="l" rtl="0" eaLnBrk="1" fontAlgn="base" hangingPunct="1">
              <a:spcBef>
                <a:spcPct val="30000"/>
              </a:spcBef>
              <a:spcAft>
                <a:spcPct val="0"/>
              </a:spcAft>
              <a:buClr>
                <a:schemeClr val="accent1"/>
              </a:buClr>
              <a:buFont typeface="Verdana" pitchFamily="34" charset="0"/>
              <a:buChar char="•"/>
              <a:defRPr sz="1400" baseline="0">
                <a:solidFill>
                  <a:srgbClr val="002868"/>
                </a:solidFill>
                <a:latin typeface="Arial" pitchFamily="34" charset="0"/>
                <a:ea typeface="华文细黑" pitchFamily="2" charset="-122"/>
                <a:cs typeface="Arial" pitchFamily="34" charset="0"/>
              </a:defRPr>
            </a:lvl3pPr>
            <a:lvl4pPr marL="1257300" indent="-228600" algn="l" rtl="0" eaLnBrk="1" fontAlgn="base" hangingPunct="1">
              <a:spcBef>
                <a:spcPct val="30000"/>
              </a:spcBef>
              <a:spcAft>
                <a:spcPct val="0"/>
              </a:spcAft>
              <a:buClr>
                <a:schemeClr val="accent1"/>
              </a:buClr>
              <a:buFont typeface="Verdana" pitchFamily="34" charset="0"/>
              <a:buChar char="–"/>
              <a:defRPr sz="1200" baseline="0">
                <a:solidFill>
                  <a:srgbClr val="002868"/>
                </a:solidFill>
                <a:latin typeface="Arial" pitchFamily="34" charset="0"/>
                <a:ea typeface="华文细黑" pitchFamily="2" charset="-122"/>
                <a:cs typeface="Arial" pitchFamily="34" charset="0"/>
              </a:defRPr>
            </a:lvl4pPr>
            <a:lvl5pPr marL="1600200" indent="-228600" algn="l" rtl="0" eaLnBrk="1" fontAlgn="base" hangingPunct="1">
              <a:spcBef>
                <a:spcPct val="30000"/>
              </a:spcBef>
              <a:spcAft>
                <a:spcPct val="0"/>
              </a:spcAft>
              <a:buClr>
                <a:schemeClr val="accent1"/>
              </a:buClr>
              <a:buFont typeface="Verdana" pitchFamily="34" charset="0"/>
              <a:buChar char="◦"/>
              <a:defRPr sz="1200" baseline="0">
                <a:solidFill>
                  <a:srgbClr val="002868"/>
                </a:solidFill>
                <a:latin typeface="Arial" pitchFamily="34" charset="0"/>
                <a:ea typeface="华文细黑" pitchFamily="2" charset="-122"/>
                <a:cs typeface="Arial" pitchFamily="34" charset="0"/>
              </a:defRPr>
            </a:lvl5pPr>
            <a:lvl6pPr marL="20574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9pPr>
          </a:lstStyle>
          <a:p>
            <a:pPr marL="0" indent="0" algn="ctr">
              <a:spcBef>
                <a:spcPct val="0"/>
              </a:spcBef>
              <a:buNone/>
            </a:pPr>
            <a:fld id="{6BB76144-F8CC-4FE5-A1A1-19D6B1A2003E}" type="datetime'''''''''''''''''''''''''''''''''''''''''1''''''3%'''''''''''">
              <a:rPr lang="en-US" altLang="en-US" sz="1200" smtClean="0">
                <a:solidFill>
                  <a:schemeClr val="bg1"/>
                </a:solidFill>
              </a:rPr>
              <a:pPr marL="0" indent="0" algn="ctr">
                <a:spcBef>
                  <a:spcPct val="0"/>
                </a:spcBef>
                <a:buNone/>
              </a:pPr>
              <a:t>13%</a:t>
            </a:fld>
            <a:endParaRPr lang="en-US" sz="1200" dirty="0">
              <a:solidFill>
                <a:schemeClr val="bg1"/>
              </a:solidFill>
              <a:sym typeface="Arial" panose="020B0604020202020204" pitchFamily="34" charset="0"/>
            </a:endParaRPr>
          </a:p>
        </p:txBody>
      </p:sp>
      <p:sp>
        <p:nvSpPr>
          <p:cNvPr id="80" name="Rectangle 172">
            <a:extLst>
              <a:ext uri="{FF2B5EF4-FFF2-40B4-BE49-F238E27FC236}">
                <a16:creationId xmlns:a16="http://schemas.microsoft.com/office/drawing/2014/main" id="{44FB9BAC-56C3-46AF-BC0F-68B49AB6F7FE}"/>
              </a:ext>
            </a:extLst>
          </p:cNvPr>
          <p:cNvSpPr>
            <a:spLocks noGrp="1" noChangeArrowheads="1"/>
          </p:cNvSpPr>
          <p:nvPr>
            <p:custDataLst>
              <p:tags r:id="rId14"/>
            </p:custDataLst>
          </p:nvPr>
        </p:nvSpPr>
        <p:spPr bwMode="gray">
          <a:xfrm>
            <a:off x="2997200" y="5099559"/>
            <a:ext cx="347663" cy="182563"/>
          </a:xfrm>
          <a:prstGeom prst="rect">
            <a:avLst/>
          </a:prstGeom>
          <a:solidFill>
            <a:schemeClr val="folHlink"/>
          </a:solidFill>
          <a:ln w="9525">
            <a:noFill/>
            <a:miter lim="800000"/>
            <a:headEnd/>
            <a:tailEnd/>
          </a:ln>
          <a:effectLst/>
        </p:spPr>
        <p:txBody>
          <a:bodyPr vert="horz" wrap="none" lIns="22225" tIns="0" rIns="22225" bIns="0" numCol="1" spcCol="0" anchor="ctr" anchorCtr="0" compatLnSpc="1">
            <a:prstTxWarp prst="textNoShape">
              <a:avLst/>
            </a:prstTxWarp>
            <a:noAutofit/>
          </a:bodyPr>
          <a:lstStyle>
            <a:lvl1pPr marL="228600" indent="-228600" algn="l" rtl="0" eaLnBrk="1" fontAlgn="base" hangingPunct="1">
              <a:spcBef>
                <a:spcPct val="50000"/>
              </a:spcBef>
              <a:spcAft>
                <a:spcPct val="0"/>
              </a:spcAft>
              <a:buClr>
                <a:srgbClr val="00AEEF"/>
              </a:buClr>
              <a:buFont typeface="Verdana" pitchFamily="34" charset="0"/>
              <a:buChar char="•"/>
              <a:defRPr sz="2000" baseline="0">
                <a:solidFill>
                  <a:srgbClr val="002868"/>
                </a:solidFill>
                <a:latin typeface="Arial" pitchFamily="34" charset="0"/>
                <a:ea typeface="华文细黑" pitchFamily="2" charset="-122"/>
                <a:cs typeface="Arial" pitchFamily="34" charset="0"/>
              </a:defRPr>
            </a:lvl1pPr>
            <a:lvl2pPr marL="571500" indent="-228600" algn="l" rtl="0" eaLnBrk="1" fontAlgn="base" hangingPunct="1">
              <a:spcBef>
                <a:spcPct val="40000"/>
              </a:spcBef>
              <a:spcAft>
                <a:spcPct val="0"/>
              </a:spcAft>
              <a:buClr>
                <a:schemeClr val="accent1"/>
              </a:buClr>
              <a:buFont typeface="Verdana" pitchFamily="34" charset="0"/>
              <a:buChar char="−"/>
              <a:defRPr sz="1600" baseline="0">
                <a:solidFill>
                  <a:srgbClr val="002868"/>
                </a:solidFill>
                <a:latin typeface="Arial" pitchFamily="34" charset="0"/>
                <a:ea typeface="华文细黑" pitchFamily="2" charset="-122"/>
                <a:cs typeface="Arial" pitchFamily="34" charset="0"/>
              </a:defRPr>
            </a:lvl2pPr>
            <a:lvl3pPr marL="914400" indent="-228600" algn="l" rtl="0" eaLnBrk="1" fontAlgn="base" hangingPunct="1">
              <a:spcBef>
                <a:spcPct val="30000"/>
              </a:spcBef>
              <a:spcAft>
                <a:spcPct val="0"/>
              </a:spcAft>
              <a:buClr>
                <a:schemeClr val="accent1"/>
              </a:buClr>
              <a:buFont typeface="Verdana" pitchFamily="34" charset="0"/>
              <a:buChar char="•"/>
              <a:defRPr sz="1400" baseline="0">
                <a:solidFill>
                  <a:srgbClr val="002868"/>
                </a:solidFill>
                <a:latin typeface="Arial" pitchFamily="34" charset="0"/>
                <a:ea typeface="华文细黑" pitchFamily="2" charset="-122"/>
                <a:cs typeface="Arial" pitchFamily="34" charset="0"/>
              </a:defRPr>
            </a:lvl3pPr>
            <a:lvl4pPr marL="1257300" indent="-228600" algn="l" rtl="0" eaLnBrk="1" fontAlgn="base" hangingPunct="1">
              <a:spcBef>
                <a:spcPct val="30000"/>
              </a:spcBef>
              <a:spcAft>
                <a:spcPct val="0"/>
              </a:spcAft>
              <a:buClr>
                <a:schemeClr val="accent1"/>
              </a:buClr>
              <a:buFont typeface="Verdana" pitchFamily="34" charset="0"/>
              <a:buChar char="–"/>
              <a:defRPr sz="1200" baseline="0">
                <a:solidFill>
                  <a:srgbClr val="002868"/>
                </a:solidFill>
                <a:latin typeface="Arial" pitchFamily="34" charset="0"/>
                <a:ea typeface="华文细黑" pitchFamily="2" charset="-122"/>
                <a:cs typeface="Arial" pitchFamily="34" charset="0"/>
              </a:defRPr>
            </a:lvl4pPr>
            <a:lvl5pPr marL="1600200" indent="-228600" algn="l" rtl="0" eaLnBrk="1" fontAlgn="base" hangingPunct="1">
              <a:spcBef>
                <a:spcPct val="30000"/>
              </a:spcBef>
              <a:spcAft>
                <a:spcPct val="0"/>
              </a:spcAft>
              <a:buClr>
                <a:schemeClr val="accent1"/>
              </a:buClr>
              <a:buFont typeface="Verdana" pitchFamily="34" charset="0"/>
              <a:buChar char="◦"/>
              <a:defRPr sz="1200" baseline="0">
                <a:solidFill>
                  <a:srgbClr val="002868"/>
                </a:solidFill>
                <a:latin typeface="Arial" pitchFamily="34" charset="0"/>
                <a:ea typeface="华文细黑" pitchFamily="2" charset="-122"/>
                <a:cs typeface="Arial" pitchFamily="34" charset="0"/>
              </a:defRPr>
            </a:lvl5pPr>
            <a:lvl6pPr marL="20574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9pPr>
          </a:lstStyle>
          <a:p>
            <a:pPr marL="0" indent="0" algn="ctr">
              <a:spcBef>
                <a:spcPct val="0"/>
              </a:spcBef>
              <a:buNone/>
            </a:pPr>
            <a:fld id="{CF100A93-8B98-4F66-B9C8-F24FFB14C06B}" type="datetime'''''''1''''0''''''''''''''''''%'''''''''''''''''''''''''''''''">
              <a:rPr lang="en-US" altLang="en-US" sz="1200" smtClean="0">
                <a:solidFill>
                  <a:schemeClr val="bg1"/>
                </a:solidFill>
              </a:rPr>
              <a:pPr marL="0" indent="0" algn="ctr">
                <a:spcBef>
                  <a:spcPct val="0"/>
                </a:spcBef>
                <a:buNone/>
              </a:pPr>
              <a:t>10%</a:t>
            </a:fld>
            <a:endParaRPr lang="en-US" sz="1200" dirty="0">
              <a:solidFill>
                <a:schemeClr val="bg1"/>
              </a:solidFill>
              <a:sym typeface="Arial" panose="020B0604020202020204" pitchFamily="34" charset="0"/>
            </a:endParaRPr>
          </a:p>
        </p:txBody>
      </p:sp>
      <p:sp>
        <p:nvSpPr>
          <p:cNvPr id="81" name="Text Placeholder 7">
            <a:extLst>
              <a:ext uri="{FF2B5EF4-FFF2-40B4-BE49-F238E27FC236}">
                <a16:creationId xmlns:a16="http://schemas.microsoft.com/office/drawing/2014/main" id="{C4A4A0E1-8FB3-49AC-9F31-9A30F8BDC3BC}"/>
              </a:ext>
            </a:extLst>
          </p:cNvPr>
          <p:cNvSpPr>
            <a:spLocks noGrp="1"/>
          </p:cNvSpPr>
          <p:nvPr>
            <p:custDataLst>
              <p:tags r:id="rId15"/>
            </p:custDataLst>
          </p:nvPr>
        </p:nvSpPr>
        <p:spPr bwMode="auto">
          <a:xfrm>
            <a:off x="2997200" y="4724400"/>
            <a:ext cx="349250" cy="182563"/>
          </a:xfrm>
          <a:prstGeom prst="rect">
            <a:avLst/>
          </a:prstGeom>
          <a:noFill/>
          <a:effectLst/>
        </p:spPr>
        <p:txBody>
          <a:bodyPr wrap="none" lIns="0" tIns="0" rIns="0" bIns="0" numCol="1" spcCol="0" anchor="t" anchorCtr="0">
            <a:noAutofit/>
          </a:bodyPr>
          <a:lstStyle>
            <a:lvl1pPr marL="228600" indent="-228600" algn="l" rtl="0" eaLnBrk="1" fontAlgn="base" hangingPunct="1">
              <a:spcBef>
                <a:spcPct val="50000"/>
              </a:spcBef>
              <a:spcAft>
                <a:spcPct val="0"/>
              </a:spcAft>
              <a:buClr>
                <a:schemeClr val="accent1"/>
              </a:buClr>
              <a:buFont typeface="Verdana" pitchFamily="34" charset="0"/>
              <a:buChar char="•"/>
              <a:defRPr sz="2000">
                <a:solidFill>
                  <a:srgbClr val="002868"/>
                </a:solidFill>
                <a:latin typeface="Arial" pitchFamily="34" charset="0"/>
                <a:ea typeface="+mn-ea"/>
                <a:cs typeface="Arial" pitchFamily="34" charset="0"/>
              </a:defRPr>
            </a:lvl1pPr>
            <a:lvl2pPr marL="571500" indent="-228600" algn="l" rtl="0" eaLnBrk="1" fontAlgn="base" hangingPunct="1">
              <a:spcBef>
                <a:spcPct val="40000"/>
              </a:spcBef>
              <a:spcAft>
                <a:spcPct val="0"/>
              </a:spcAft>
              <a:buClr>
                <a:schemeClr val="accent1"/>
              </a:buClr>
              <a:buFont typeface="Verdana" pitchFamily="34" charset="0"/>
              <a:buChar char="−"/>
              <a:defRPr sz="1600">
                <a:solidFill>
                  <a:srgbClr val="002868"/>
                </a:solidFill>
                <a:latin typeface="Arial" pitchFamily="34" charset="0"/>
                <a:cs typeface="Arial" pitchFamily="34" charset="0"/>
              </a:defRPr>
            </a:lvl2pPr>
            <a:lvl3pPr marL="914400" indent="-228600" algn="l" rtl="0" eaLnBrk="1" fontAlgn="base" hangingPunct="1">
              <a:spcBef>
                <a:spcPct val="30000"/>
              </a:spcBef>
              <a:spcAft>
                <a:spcPct val="0"/>
              </a:spcAft>
              <a:buClr>
                <a:schemeClr val="accent1"/>
              </a:buClr>
              <a:buFont typeface="Verdana" pitchFamily="34" charset="0"/>
              <a:buChar char="•"/>
              <a:defRPr sz="1400">
                <a:solidFill>
                  <a:srgbClr val="002868"/>
                </a:solidFill>
                <a:latin typeface="Arial" pitchFamily="34" charset="0"/>
                <a:cs typeface="Arial" pitchFamily="34" charset="0"/>
              </a:defRPr>
            </a:lvl3pPr>
            <a:lvl4pPr marL="12573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Arial" pitchFamily="34" charset="0"/>
                <a:cs typeface="Arial" pitchFamily="34" charset="0"/>
              </a:defRPr>
            </a:lvl4pPr>
            <a:lvl5pPr marL="16002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Arial" pitchFamily="34" charset="0"/>
                <a:cs typeface="Arial" pitchFamily="34" charset="0"/>
              </a:defRPr>
            </a:lvl5pPr>
            <a:lvl6pPr marL="20574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9pPr>
          </a:lstStyle>
          <a:p>
            <a:pPr marL="0" indent="0" algn="ctr">
              <a:spcBef>
                <a:spcPct val="0"/>
              </a:spcBef>
              <a:buNone/>
            </a:pPr>
            <a:fld id="{FA1CEF10-B7D9-41F9-A2CE-32B77EE9432E}" type="datetime'''''''''''''2''''''''''''''''''0''''1''6'''''">
              <a:rPr lang="en-US" altLang="en-US" sz="1200" smtClean="0">
                <a:solidFill>
                  <a:schemeClr val="accent1"/>
                </a:solidFill>
                <a:ea typeface="微软雅黑" panose="020B0503020204020204" pitchFamily="34" charset="-122"/>
              </a:rPr>
              <a:pPr marL="0" indent="0" algn="ctr">
                <a:spcBef>
                  <a:spcPct val="0"/>
                </a:spcBef>
                <a:buNone/>
              </a:pPr>
              <a:t>2016</a:t>
            </a:fld>
            <a:endParaRPr lang="en-US" sz="1200">
              <a:solidFill>
                <a:schemeClr val="accent1"/>
              </a:solidFill>
              <a:latin typeface="Arial"/>
              <a:ea typeface="微软雅黑" panose="020B0503020204020204" pitchFamily="34" charset="-122"/>
              <a:cs typeface="Arial"/>
              <a:sym typeface="Arial"/>
            </a:endParaRPr>
          </a:p>
        </p:txBody>
      </p:sp>
      <p:sp>
        <p:nvSpPr>
          <p:cNvPr id="82" name="矩形 13">
            <a:extLst>
              <a:ext uri="{FF2B5EF4-FFF2-40B4-BE49-F238E27FC236}">
                <a16:creationId xmlns:a16="http://schemas.microsoft.com/office/drawing/2014/main" id="{1989E211-492B-45D6-9145-00F9240259F2}"/>
              </a:ext>
            </a:extLst>
          </p:cNvPr>
          <p:cNvSpPr/>
          <p:nvPr>
            <p:custDataLst>
              <p:tags r:id="rId16"/>
            </p:custDataLst>
          </p:nvPr>
        </p:nvSpPr>
        <p:spPr bwMode="gray">
          <a:xfrm>
            <a:off x="4764088" y="3649663"/>
            <a:ext cx="347663" cy="182563"/>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2225" tIns="0" rIns="22225" bIns="0" numCol="1" spcCol="0" rtlCol="0" fromWordArt="0" anchor="ctr" anchorCtr="0" forceAA="0" compatLnSpc="1">
            <a:prstTxWarp prst="textNoShape">
              <a:avLst/>
            </a:prstTxWarp>
            <a:noAutofit/>
          </a:bodyPr>
          <a:lstStyle/>
          <a:p>
            <a:pPr algn="ctr"/>
            <a:fld id="{FE5AF34F-EB69-428C-804A-483966474E06}" type="datetime'7''''6''''''''''''''''''''%'''''''''''''''''''''''''''''">
              <a:rPr lang="en-US" altLang="en-US" sz="1200" smtClean="0">
                <a:solidFill>
                  <a:schemeClr val="bg1"/>
                </a:solidFill>
                <a:cs typeface="Arial" panose="020B0604020202020204" pitchFamily="34" charset="0"/>
              </a:rPr>
              <a:pPr algn="ctr"/>
              <a:t>76%</a:t>
            </a:fld>
            <a:endParaRPr lang="zh-CN" altLang="en-US" sz="1200" dirty="0">
              <a:solidFill>
                <a:schemeClr val="bg1"/>
              </a:solidFill>
              <a:cs typeface="Arial" panose="020B0604020202020204" pitchFamily="34" charset="0"/>
              <a:sym typeface="+mn-lt"/>
            </a:endParaRPr>
          </a:p>
        </p:txBody>
      </p:sp>
      <p:sp>
        <p:nvSpPr>
          <p:cNvPr id="83" name="矩形 18">
            <a:extLst>
              <a:ext uri="{FF2B5EF4-FFF2-40B4-BE49-F238E27FC236}">
                <a16:creationId xmlns:a16="http://schemas.microsoft.com/office/drawing/2014/main" id="{3DF193C9-8020-4EB4-B1F5-A9382C508FFB}"/>
              </a:ext>
            </a:extLst>
          </p:cNvPr>
          <p:cNvSpPr/>
          <p:nvPr>
            <p:custDataLst>
              <p:tags r:id="rId17"/>
            </p:custDataLst>
          </p:nvPr>
        </p:nvSpPr>
        <p:spPr bwMode="gray">
          <a:xfrm>
            <a:off x="4764087" y="5079487"/>
            <a:ext cx="347663" cy="182563"/>
          </a:xfrm>
          <a:prstGeom prst="rect">
            <a:avLst/>
          </a:prstGeom>
          <a:noFill/>
          <a:ln>
            <a:noFill/>
          </a:ln>
          <a:extLst>
            <a:ext uri="{909E8E84-426E-40DD-AFC4-6F175D3DCCD1}">
              <a14:hiddenFill xmlns:a14="http://schemas.microsoft.com/office/drawing/2010/main">
                <a:solidFill>
                  <a:schemeClr val="folHlink"/>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2225" tIns="0" rIns="22225" bIns="0" numCol="1" spcCol="0" rtlCol="0" fromWordArt="0" anchor="ctr" anchorCtr="0" forceAA="0" compatLnSpc="1">
            <a:prstTxWarp prst="textNoShape">
              <a:avLst/>
            </a:prstTxWarp>
            <a:noAutofit/>
          </a:bodyPr>
          <a:lstStyle/>
          <a:p>
            <a:pPr algn="ctr"/>
            <a:fld id="{DDB6D8E3-8526-4A3C-95DD-AF868EAAC988}" type="datetime'1''''''''''0''''''''''''''''''''''''%'''''''''">
              <a:rPr lang="en-US" altLang="en-US" sz="1200" smtClean="0">
                <a:solidFill>
                  <a:schemeClr val="bg1"/>
                </a:solidFill>
                <a:cs typeface="Arial" panose="020B0604020202020204" pitchFamily="34" charset="0"/>
              </a:rPr>
              <a:pPr algn="ctr"/>
              <a:t>10%</a:t>
            </a:fld>
            <a:endParaRPr lang="zh-CN" altLang="en-US" sz="1200" dirty="0">
              <a:solidFill>
                <a:schemeClr val="bg1"/>
              </a:solidFill>
              <a:cs typeface="Arial" panose="020B0604020202020204" pitchFamily="34" charset="0"/>
              <a:sym typeface="+mn-lt"/>
            </a:endParaRPr>
          </a:p>
        </p:txBody>
      </p:sp>
      <p:sp>
        <p:nvSpPr>
          <p:cNvPr id="84" name="矩形 19">
            <a:extLst>
              <a:ext uri="{FF2B5EF4-FFF2-40B4-BE49-F238E27FC236}">
                <a16:creationId xmlns:a16="http://schemas.microsoft.com/office/drawing/2014/main" id="{8B9E01E5-C0C6-4B7A-B879-11A3FF2779AE}"/>
              </a:ext>
            </a:extLst>
          </p:cNvPr>
          <p:cNvSpPr/>
          <p:nvPr>
            <p:custDataLst>
              <p:tags r:id="rId18"/>
            </p:custDataLst>
          </p:nvPr>
        </p:nvSpPr>
        <p:spPr bwMode="gray">
          <a:xfrm>
            <a:off x="4773612" y="5362075"/>
            <a:ext cx="347663" cy="182563"/>
          </a:xfrm>
          <a:prstGeom prst="rect">
            <a:avLst/>
          </a:prstGeom>
          <a:noFill/>
          <a:ln>
            <a:noFill/>
          </a:ln>
          <a:extLst>
            <a:ext uri="{909E8E84-426E-40DD-AFC4-6F175D3DCCD1}">
              <a14:hiddenFill xmlns:a14="http://schemas.microsoft.com/office/drawing/2010/main">
                <a:solidFill>
                  <a:schemeClr val="accent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2225" tIns="0" rIns="22225" bIns="0" numCol="1" spcCol="0" rtlCol="0" fromWordArt="0" anchor="ctr" anchorCtr="0" forceAA="0" compatLnSpc="1">
            <a:prstTxWarp prst="textNoShape">
              <a:avLst/>
            </a:prstTxWarp>
            <a:noAutofit/>
          </a:bodyPr>
          <a:lstStyle/>
          <a:p>
            <a:pPr algn="ctr"/>
            <a:fld id="{C4BB7E7B-0FF6-49D9-A801-7CD9BFAFB0E7}" type="datetime'''''''''''''''''''''''1''4''''''''%'">
              <a:rPr lang="en-US" altLang="en-US" sz="1200" smtClean="0">
                <a:solidFill>
                  <a:schemeClr val="bg1"/>
                </a:solidFill>
                <a:cs typeface="Arial" panose="020B0604020202020204" pitchFamily="34" charset="0"/>
              </a:rPr>
              <a:pPr algn="ctr"/>
              <a:t>14%</a:t>
            </a:fld>
            <a:endParaRPr lang="zh-CN" altLang="en-US" sz="1200" dirty="0">
              <a:solidFill>
                <a:schemeClr val="bg1"/>
              </a:solidFill>
              <a:cs typeface="Arial" panose="020B0604020202020204" pitchFamily="34" charset="0"/>
              <a:sym typeface="+mn-lt"/>
            </a:endParaRPr>
          </a:p>
        </p:txBody>
      </p:sp>
      <p:sp>
        <p:nvSpPr>
          <p:cNvPr id="85" name="Text Placeholder 7">
            <a:extLst>
              <a:ext uri="{FF2B5EF4-FFF2-40B4-BE49-F238E27FC236}">
                <a16:creationId xmlns:a16="http://schemas.microsoft.com/office/drawing/2014/main" id="{C3F2B239-8CA1-4888-8AC7-E499A603CBB8}"/>
              </a:ext>
            </a:extLst>
          </p:cNvPr>
          <p:cNvSpPr>
            <a:spLocks noGrp="1"/>
          </p:cNvSpPr>
          <p:nvPr>
            <p:custDataLst>
              <p:tags r:id="rId19"/>
            </p:custDataLst>
          </p:nvPr>
        </p:nvSpPr>
        <p:spPr bwMode="auto">
          <a:xfrm>
            <a:off x="4762500" y="4724400"/>
            <a:ext cx="349250" cy="182563"/>
          </a:xfrm>
          <a:prstGeom prst="rect">
            <a:avLst/>
          </a:prstGeom>
          <a:noFill/>
          <a:effectLst/>
        </p:spPr>
        <p:txBody>
          <a:bodyPr wrap="none" lIns="0" tIns="0" rIns="0" bIns="0" numCol="1" spcCol="0" anchor="t" anchorCtr="0">
            <a:noAutofit/>
          </a:bodyPr>
          <a:lstStyle>
            <a:lvl1pPr marL="228600" indent="-228600" algn="l" rtl="0" eaLnBrk="1" fontAlgn="base" hangingPunct="1">
              <a:spcBef>
                <a:spcPct val="50000"/>
              </a:spcBef>
              <a:spcAft>
                <a:spcPct val="0"/>
              </a:spcAft>
              <a:buClr>
                <a:schemeClr val="accent1"/>
              </a:buClr>
              <a:buFont typeface="Verdana" pitchFamily="34" charset="0"/>
              <a:buChar char="•"/>
              <a:defRPr sz="2000">
                <a:solidFill>
                  <a:srgbClr val="002868"/>
                </a:solidFill>
                <a:latin typeface="Arial" pitchFamily="34" charset="0"/>
                <a:ea typeface="+mn-ea"/>
                <a:cs typeface="Arial" pitchFamily="34" charset="0"/>
              </a:defRPr>
            </a:lvl1pPr>
            <a:lvl2pPr marL="571500" indent="-228600" algn="l" rtl="0" eaLnBrk="1" fontAlgn="base" hangingPunct="1">
              <a:spcBef>
                <a:spcPct val="40000"/>
              </a:spcBef>
              <a:spcAft>
                <a:spcPct val="0"/>
              </a:spcAft>
              <a:buClr>
                <a:schemeClr val="accent1"/>
              </a:buClr>
              <a:buFont typeface="Verdana" pitchFamily="34" charset="0"/>
              <a:buChar char="−"/>
              <a:defRPr sz="1600">
                <a:solidFill>
                  <a:srgbClr val="002868"/>
                </a:solidFill>
                <a:latin typeface="Arial" pitchFamily="34" charset="0"/>
                <a:cs typeface="Arial" pitchFamily="34" charset="0"/>
              </a:defRPr>
            </a:lvl2pPr>
            <a:lvl3pPr marL="914400" indent="-228600" algn="l" rtl="0" eaLnBrk="1" fontAlgn="base" hangingPunct="1">
              <a:spcBef>
                <a:spcPct val="30000"/>
              </a:spcBef>
              <a:spcAft>
                <a:spcPct val="0"/>
              </a:spcAft>
              <a:buClr>
                <a:schemeClr val="accent1"/>
              </a:buClr>
              <a:buFont typeface="Verdana" pitchFamily="34" charset="0"/>
              <a:buChar char="•"/>
              <a:defRPr sz="1400">
                <a:solidFill>
                  <a:srgbClr val="002868"/>
                </a:solidFill>
                <a:latin typeface="Arial" pitchFamily="34" charset="0"/>
                <a:cs typeface="Arial" pitchFamily="34" charset="0"/>
              </a:defRPr>
            </a:lvl3pPr>
            <a:lvl4pPr marL="12573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Arial" pitchFamily="34" charset="0"/>
                <a:cs typeface="Arial" pitchFamily="34" charset="0"/>
              </a:defRPr>
            </a:lvl4pPr>
            <a:lvl5pPr marL="1600200" indent="-228600" algn="l" rtl="0" eaLnBrk="1" fontAlgn="base" hangingPunct="1">
              <a:spcBef>
                <a:spcPct val="30000"/>
              </a:spcBef>
              <a:spcAft>
                <a:spcPct val="0"/>
              </a:spcAft>
              <a:buClr>
                <a:schemeClr val="accent1"/>
              </a:buClr>
              <a:buFont typeface="Verdana" pitchFamily="34" charset="0"/>
              <a:buChar char="◦"/>
              <a:defRPr sz="1200">
                <a:solidFill>
                  <a:srgbClr val="002868"/>
                </a:solidFill>
                <a:latin typeface="Arial" pitchFamily="34" charset="0"/>
                <a:cs typeface="Arial" pitchFamily="34" charset="0"/>
              </a:defRPr>
            </a:lvl5pPr>
            <a:lvl6pPr marL="20574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9pPr>
          </a:lstStyle>
          <a:p>
            <a:pPr marL="0" indent="0" algn="ctr">
              <a:spcBef>
                <a:spcPct val="0"/>
              </a:spcBef>
              <a:buNone/>
            </a:pPr>
            <a:fld id="{978B66F1-E414-43A2-997C-AD9D2C19D577}" type="datetime'''''''''''''''2''0''''''''''''''''''''''''''''1''''''7'''''">
              <a:rPr lang="en-US" altLang="en-US" sz="1200" smtClean="0">
                <a:solidFill>
                  <a:schemeClr val="accent1"/>
                </a:solidFill>
                <a:ea typeface="微软雅黑" panose="020B0503020204020204" pitchFamily="34" charset="-122"/>
              </a:rPr>
              <a:pPr marL="0" indent="0" algn="ctr">
                <a:spcBef>
                  <a:spcPct val="0"/>
                </a:spcBef>
                <a:buNone/>
              </a:pPr>
              <a:t>2017</a:t>
            </a:fld>
            <a:endParaRPr lang="en-US" sz="1200">
              <a:solidFill>
                <a:schemeClr val="accent1"/>
              </a:solidFill>
              <a:latin typeface="Arial"/>
              <a:ea typeface="微软雅黑" panose="020B0503020204020204" pitchFamily="34" charset="-122"/>
              <a:cs typeface="Arial"/>
              <a:sym typeface="Arial"/>
            </a:endParaRPr>
          </a:p>
        </p:txBody>
      </p:sp>
      <p:sp>
        <p:nvSpPr>
          <p:cNvPr id="86" name="Rectangle 180">
            <a:extLst>
              <a:ext uri="{FF2B5EF4-FFF2-40B4-BE49-F238E27FC236}">
                <a16:creationId xmlns:a16="http://schemas.microsoft.com/office/drawing/2014/main" id="{F16CB7DF-80ED-41A2-8CD4-8DB0CA0ED25D}"/>
              </a:ext>
            </a:extLst>
          </p:cNvPr>
          <p:cNvSpPr>
            <a:spLocks noGrp="1" noChangeArrowheads="1"/>
          </p:cNvSpPr>
          <p:nvPr>
            <p:custDataLst>
              <p:tags r:id="rId20"/>
            </p:custDataLst>
          </p:nvPr>
        </p:nvSpPr>
        <p:spPr bwMode="gray">
          <a:xfrm>
            <a:off x="1258889" y="3141663"/>
            <a:ext cx="296863" cy="182563"/>
          </a:xfrm>
          <a:prstGeom prst="rect">
            <a:avLst/>
          </a:prstGeom>
          <a:noFill/>
          <a:ln w="9525">
            <a:noFill/>
            <a:miter lim="800000"/>
            <a:headEnd/>
            <a:tailEnd/>
          </a:ln>
          <a:effectLst/>
        </p:spPr>
        <p:txBody>
          <a:bodyPr vert="horz" wrap="none" lIns="22225" tIns="0" rIns="22225" bIns="0" numCol="1" spcCol="0" anchor="b" anchorCtr="0" compatLnSpc="1">
            <a:prstTxWarp prst="textNoShape">
              <a:avLst/>
            </a:prstTxWarp>
            <a:noAutofit/>
          </a:bodyPr>
          <a:lstStyle>
            <a:lvl1pPr marL="228600" indent="-228600" algn="l" rtl="0" eaLnBrk="1" fontAlgn="base" hangingPunct="1">
              <a:spcBef>
                <a:spcPct val="50000"/>
              </a:spcBef>
              <a:spcAft>
                <a:spcPct val="0"/>
              </a:spcAft>
              <a:buClr>
                <a:srgbClr val="00AEEF"/>
              </a:buClr>
              <a:buFont typeface="Verdana" pitchFamily="34" charset="0"/>
              <a:buChar char="•"/>
              <a:defRPr sz="2000" baseline="0">
                <a:solidFill>
                  <a:srgbClr val="002868"/>
                </a:solidFill>
                <a:latin typeface="Arial" pitchFamily="34" charset="0"/>
                <a:ea typeface="华文细黑" pitchFamily="2" charset="-122"/>
                <a:cs typeface="Arial" pitchFamily="34" charset="0"/>
              </a:defRPr>
            </a:lvl1pPr>
            <a:lvl2pPr marL="571500" indent="-228600" algn="l" rtl="0" eaLnBrk="1" fontAlgn="base" hangingPunct="1">
              <a:spcBef>
                <a:spcPct val="40000"/>
              </a:spcBef>
              <a:spcAft>
                <a:spcPct val="0"/>
              </a:spcAft>
              <a:buClr>
                <a:schemeClr val="accent1"/>
              </a:buClr>
              <a:buFont typeface="Verdana" pitchFamily="34" charset="0"/>
              <a:buChar char="−"/>
              <a:defRPr sz="1600" baseline="0">
                <a:solidFill>
                  <a:srgbClr val="002868"/>
                </a:solidFill>
                <a:latin typeface="Arial" pitchFamily="34" charset="0"/>
                <a:ea typeface="华文细黑" pitchFamily="2" charset="-122"/>
                <a:cs typeface="Arial" pitchFamily="34" charset="0"/>
              </a:defRPr>
            </a:lvl2pPr>
            <a:lvl3pPr marL="914400" indent="-228600" algn="l" rtl="0" eaLnBrk="1" fontAlgn="base" hangingPunct="1">
              <a:spcBef>
                <a:spcPct val="30000"/>
              </a:spcBef>
              <a:spcAft>
                <a:spcPct val="0"/>
              </a:spcAft>
              <a:buClr>
                <a:schemeClr val="accent1"/>
              </a:buClr>
              <a:buFont typeface="Verdana" pitchFamily="34" charset="0"/>
              <a:buChar char="•"/>
              <a:defRPr sz="1400" baseline="0">
                <a:solidFill>
                  <a:srgbClr val="002868"/>
                </a:solidFill>
                <a:latin typeface="Arial" pitchFamily="34" charset="0"/>
                <a:ea typeface="华文细黑" pitchFamily="2" charset="-122"/>
                <a:cs typeface="Arial" pitchFamily="34" charset="0"/>
              </a:defRPr>
            </a:lvl3pPr>
            <a:lvl4pPr marL="1257300" indent="-228600" algn="l" rtl="0" eaLnBrk="1" fontAlgn="base" hangingPunct="1">
              <a:spcBef>
                <a:spcPct val="30000"/>
              </a:spcBef>
              <a:spcAft>
                <a:spcPct val="0"/>
              </a:spcAft>
              <a:buClr>
                <a:schemeClr val="accent1"/>
              </a:buClr>
              <a:buFont typeface="Verdana" pitchFamily="34" charset="0"/>
              <a:buChar char="–"/>
              <a:defRPr sz="1200" baseline="0">
                <a:solidFill>
                  <a:srgbClr val="002868"/>
                </a:solidFill>
                <a:latin typeface="Arial" pitchFamily="34" charset="0"/>
                <a:ea typeface="华文细黑" pitchFamily="2" charset="-122"/>
                <a:cs typeface="Arial" pitchFamily="34" charset="0"/>
              </a:defRPr>
            </a:lvl4pPr>
            <a:lvl5pPr marL="1600200" indent="-228600" algn="l" rtl="0" eaLnBrk="1" fontAlgn="base" hangingPunct="1">
              <a:spcBef>
                <a:spcPct val="30000"/>
              </a:spcBef>
              <a:spcAft>
                <a:spcPct val="0"/>
              </a:spcAft>
              <a:buClr>
                <a:schemeClr val="accent1"/>
              </a:buClr>
              <a:buFont typeface="Verdana" pitchFamily="34" charset="0"/>
              <a:buChar char="◦"/>
              <a:defRPr sz="1200" baseline="0">
                <a:solidFill>
                  <a:srgbClr val="002868"/>
                </a:solidFill>
                <a:latin typeface="Arial" pitchFamily="34" charset="0"/>
                <a:ea typeface="华文细黑" pitchFamily="2" charset="-122"/>
                <a:cs typeface="Arial" pitchFamily="34" charset="0"/>
              </a:defRPr>
            </a:lvl5pPr>
            <a:lvl6pPr marL="20574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9pPr>
          </a:lstStyle>
          <a:p>
            <a:pPr marL="0" indent="0" algn="ctr">
              <a:spcBef>
                <a:spcPct val="0"/>
              </a:spcBef>
              <a:buNone/>
            </a:pPr>
            <a:fld id="{D9027DFA-D36D-45BC-91EC-22CB19702C58}" type="datetime'''''''''''1''''''''28'''''''''''''''''''''''''''''''''''''''''">
              <a:rPr lang="en-US" altLang="en-US" sz="1200" b="1" smtClean="0">
                <a:solidFill>
                  <a:schemeClr val="accent3"/>
                </a:solidFill>
              </a:rPr>
              <a:pPr marL="0" indent="0" algn="ctr">
                <a:spcBef>
                  <a:spcPct val="0"/>
                </a:spcBef>
                <a:buNone/>
              </a:pPr>
              <a:t>128</a:t>
            </a:fld>
            <a:endParaRPr lang="en-US" sz="1200" b="1" dirty="0">
              <a:solidFill>
                <a:schemeClr val="accent3"/>
              </a:solidFill>
              <a:latin typeface="Arial"/>
              <a:cs typeface="Arial"/>
              <a:sym typeface="Arial"/>
            </a:endParaRPr>
          </a:p>
        </p:txBody>
      </p:sp>
      <p:sp>
        <p:nvSpPr>
          <p:cNvPr id="87" name="Rectangle 181">
            <a:extLst>
              <a:ext uri="{FF2B5EF4-FFF2-40B4-BE49-F238E27FC236}">
                <a16:creationId xmlns:a16="http://schemas.microsoft.com/office/drawing/2014/main" id="{12FB9274-6B4E-4783-886B-199A8DC0FFE9}"/>
              </a:ext>
            </a:extLst>
          </p:cNvPr>
          <p:cNvSpPr>
            <a:spLocks noGrp="1" noChangeArrowheads="1"/>
          </p:cNvSpPr>
          <p:nvPr>
            <p:custDataLst>
              <p:tags r:id="rId21"/>
            </p:custDataLst>
          </p:nvPr>
        </p:nvSpPr>
        <p:spPr bwMode="gray">
          <a:xfrm>
            <a:off x="3024189" y="3028950"/>
            <a:ext cx="296863" cy="182563"/>
          </a:xfrm>
          <a:prstGeom prst="rect">
            <a:avLst/>
          </a:prstGeom>
          <a:noFill/>
          <a:ln w="9525">
            <a:noFill/>
            <a:miter lim="800000"/>
            <a:headEnd/>
            <a:tailEnd/>
          </a:ln>
          <a:effectLst/>
        </p:spPr>
        <p:txBody>
          <a:bodyPr vert="horz" wrap="none" lIns="22225" tIns="0" rIns="22225" bIns="0" numCol="1" spcCol="0" anchor="b" anchorCtr="0" compatLnSpc="1">
            <a:prstTxWarp prst="textNoShape">
              <a:avLst/>
            </a:prstTxWarp>
            <a:noAutofit/>
          </a:bodyPr>
          <a:lstStyle>
            <a:lvl1pPr marL="228600" indent="-228600" algn="l" rtl="0" eaLnBrk="1" fontAlgn="base" hangingPunct="1">
              <a:spcBef>
                <a:spcPct val="50000"/>
              </a:spcBef>
              <a:spcAft>
                <a:spcPct val="0"/>
              </a:spcAft>
              <a:buClr>
                <a:srgbClr val="00AEEF"/>
              </a:buClr>
              <a:buFont typeface="Verdana" pitchFamily="34" charset="0"/>
              <a:buChar char="•"/>
              <a:defRPr sz="2000" baseline="0">
                <a:solidFill>
                  <a:srgbClr val="002868"/>
                </a:solidFill>
                <a:latin typeface="Arial" pitchFamily="34" charset="0"/>
                <a:ea typeface="华文细黑" pitchFamily="2" charset="-122"/>
                <a:cs typeface="Arial" pitchFamily="34" charset="0"/>
              </a:defRPr>
            </a:lvl1pPr>
            <a:lvl2pPr marL="571500" indent="-228600" algn="l" rtl="0" eaLnBrk="1" fontAlgn="base" hangingPunct="1">
              <a:spcBef>
                <a:spcPct val="40000"/>
              </a:spcBef>
              <a:spcAft>
                <a:spcPct val="0"/>
              </a:spcAft>
              <a:buClr>
                <a:schemeClr val="accent1"/>
              </a:buClr>
              <a:buFont typeface="Verdana" pitchFamily="34" charset="0"/>
              <a:buChar char="−"/>
              <a:defRPr sz="1600" baseline="0">
                <a:solidFill>
                  <a:srgbClr val="002868"/>
                </a:solidFill>
                <a:latin typeface="Arial" pitchFamily="34" charset="0"/>
                <a:ea typeface="华文细黑" pitchFamily="2" charset="-122"/>
                <a:cs typeface="Arial" pitchFamily="34" charset="0"/>
              </a:defRPr>
            </a:lvl2pPr>
            <a:lvl3pPr marL="914400" indent="-228600" algn="l" rtl="0" eaLnBrk="1" fontAlgn="base" hangingPunct="1">
              <a:spcBef>
                <a:spcPct val="30000"/>
              </a:spcBef>
              <a:spcAft>
                <a:spcPct val="0"/>
              </a:spcAft>
              <a:buClr>
                <a:schemeClr val="accent1"/>
              </a:buClr>
              <a:buFont typeface="Verdana" pitchFamily="34" charset="0"/>
              <a:buChar char="•"/>
              <a:defRPr sz="1400" baseline="0">
                <a:solidFill>
                  <a:srgbClr val="002868"/>
                </a:solidFill>
                <a:latin typeface="Arial" pitchFamily="34" charset="0"/>
                <a:ea typeface="华文细黑" pitchFamily="2" charset="-122"/>
                <a:cs typeface="Arial" pitchFamily="34" charset="0"/>
              </a:defRPr>
            </a:lvl3pPr>
            <a:lvl4pPr marL="1257300" indent="-228600" algn="l" rtl="0" eaLnBrk="1" fontAlgn="base" hangingPunct="1">
              <a:spcBef>
                <a:spcPct val="30000"/>
              </a:spcBef>
              <a:spcAft>
                <a:spcPct val="0"/>
              </a:spcAft>
              <a:buClr>
                <a:schemeClr val="accent1"/>
              </a:buClr>
              <a:buFont typeface="Verdana" pitchFamily="34" charset="0"/>
              <a:buChar char="–"/>
              <a:defRPr sz="1200" baseline="0">
                <a:solidFill>
                  <a:srgbClr val="002868"/>
                </a:solidFill>
                <a:latin typeface="Arial" pitchFamily="34" charset="0"/>
                <a:ea typeface="华文细黑" pitchFamily="2" charset="-122"/>
                <a:cs typeface="Arial" pitchFamily="34" charset="0"/>
              </a:defRPr>
            </a:lvl4pPr>
            <a:lvl5pPr marL="1600200" indent="-228600" algn="l" rtl="0" eaLnBrk="1" fontAlgn="base" hangingPunct="1">
              <a:spcBef>
                <a:spcPct val="30000"/>
              </a:spcBef>
              <a:spcAft>
                <a:spcPct val="0"/>
              </a:spcAft>
              <a:buClr>
                <a:schemeClr val="accent1"/>
              </a:buClr>
              <a:buFont typeface="Verdana" pitchFamily="34" charset="0"/>
              <a:buChar char="◦"/>
              <a:defRPr sz="1200" baseline="0">
                <a:solidFill>
                  <a:srgbClr val="002868"/>
                </a:solidFill>
                <a:latin typeface="Arial" pitchFamily="34" charset="0"/>
                <a:ea typeface="华文细黑" pitchFamily="2" charset="-122"/>
                <a:cs typeface="Arial" pitchFamily="34" charset="0"/>
              </a:defRPr>
            </a:lvl5pPr>
            <a:lvl6pPr marL="20574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200">
                <a:solidFill>
                  <a:schemeClr val="tx1"/>
                </a:solidFill>
                <a:latin typeface="+mn-lt"/>
              </a:defRPr>
            </a:lvl9pPr>
          </a:lstStyle>
          <a:p>
            <a:pPr marL="0" indent="0" algn="ctr">
              <a:spcBef>
                <a:spcPct val="0"/>
              </a:spcBef>
              <a:buNone/>
            </a:pPr>
            <a:fld id="{2722D1C9-04AF-4F22-B728-1C4E927D1E34}" type="datetime'13''''''''''''''9'''''''''''''''''''''''''''''">
              <a:rPr lang="en-US" altLang="en-US" sz="1200" b="1" smtClean="0">
                <a:solidFill>
                  <a:schemeClr val="accent3"/>
                </a:solidFill>
              </a:rPr>
              <a:pPr marL="0" indent="0" algn="ctr">
                <a:spcBef>
                  <a:spcPct val="0"/>
                </a:spcBef>
                <a:buNone/>
              </a:pPr>
              <a:t>139</a:t>
            </a:fld>
            <a:endParaRPr lang="en-US" sz="1200" b="1" dirty="0">
              <a:solidFill>
                <a:schemeClr val="accent3"/>
              </a:solidFill>
              <a:latin typeface="Arial"/>
              <a:cs typeface="Arial"/>
              <a:sym typeface="Arial"/>
            </a:endParaRPr>
          </a:p>
        </p:txBody>
      </p:sp>
      <p:sp>
        <p:nvSpPr>
          <p:cNvPr id="88" name="矩形 23">
            <a:extLst>
              <a:ext uri="{FF2B5EF4-FFF2-40B4-BE49-F238E27FC236}">
                <a16:creationId xmlns:a16="http://schemas.microsoft.com/office/drawing/2014/main" id="{9CB03DE6-F9EB-4F7C-83DF-253B16B061DA}"/>
              </a:ext>
            </a:extLst>
          </p:cNvPr>
          <p:cNvSpPr/>
          <p:nvPr>
            <p:custDataLst>
              <p:tags r:id="rId22"/>
            </p:custDataLst>
          </p:nvPr>
        </p:nvSpPr>
        <p:spPr bwMode="gray">
          <a:xfrm>
            <a:off x="4789489" y="2962275"/>
            <a:ext cx="296863" cy="182563"/>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2225" tIns="0" rIns="22225" bIns="0" numCol="1" spcCol="0" rtlCol="0" fromWordArt="0" anchor="b" anchorCtr="0" forceAA="0" compatLnSpc="1">
            <a:prstTxWarp prst="textNoShape">
              <a:avLst/>
            </a:prstTxWarp>
            <a:noAutofit/>
          </a:bodyPr>
          <a:lstStyle/>
          <a:p>
            <a:pPr algn="ctr"/>
            <a:fld id="{105C06EB-11B9-44A1-8481-0C230D419D44}" type="datetime'''''''''''''''''''''''''''''''''''''''1''4''''5'''''''''''''">
              <a:rPr lang="zh-CN" altLang="en-US" sz="1200" b="1" smtClean="0">
                <a:solidFill>
                  <a:schemeClr val="accent3"/>
                </a:solidFill>
                <a:cs typeface="Arial" panose="020B0604020202020204" pitchFamily="34" charset="0"/>
              </a:rPr>
              <a:pPr algn="ctr"/>
              <a:t>145</a:t>
            </a:fld>
            <a:endParaRPr lang="zh-CN" altLang="en-US" sz="1200" b="1" dirty="0">
              <a:solidFill>
                <a:schemeClr val="accent3"/>
              </a:solidFill>
              <a:cs typeface="Arial" panose="020B0604020202020204" pitchFamily="34" charset="0"/>
              <a:sym typeface="+mn-lt"/>
            </a:endParaRPr>
          </a:p>
        </p:txBody>
      </p:sp>
      <p:sp>
        <p:nvSpPr>
          <p:cNvPr id="89" name="Rectangle 88">
            <a:extLst>
              <a:ext uri="{FF2B5EF4-FFF2-40B4-BE49-F238E27FC236}">
                <a16:creationId xmlns:a16="http://schemas.microsoft.com/office/drawing/2014/main" id="{3BFE0DC3-7AD3-4386-A078-00591BEF3631}"/>
              </a:ext>
            </a:extLst>
          </p:cNvPr>
          <p:cNvSpPr/>
          <p:nvPr>
            <p:custDataLst>
              <p:tags r:id="rId23"/>
            </p:custDataLst>
          </p:nvPr>
        </p:nvSpPr>
        <p:spPr bwMode="auto">
          <a:xfrm>
            <a:off x="814388" y="2343150"/>
            <a:ext cx="214313" cy="160338"/>
          </a:xfrm>
          <a:prstGeom prst="rect">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err="1"/>
          </a:p>
        </p:txBody>
      </p:sp>
      <p:sp>
        <p:nvSpPr>
          <p:cNvPr id="90" name="Rectangle 89">
            <a:extLst>
              <a:ext uri="{FF2B5EF4-FFF2-40B4-BE49-F238E27FC236}">
                <a16:creationId xmlns:a16="http://schemas.microsoft.com/office/drawing/2014/main" id="{3FD873C6-3FFF-412E-9A0F-9EAADF37683E}"/>
              </a:ext>
            </a:extLst>
          </p:cNvPr>
          <p:cNvSpPr/>
          <p:nvPr>
            <p:custDataLst>
              <p:tags r:id="rId24"/>
            </p:custDataLst>
          </p:nvPr>
        </p:nvSpPr>
        <p:spPr bwMode="auto">
          <a:xfrm>
            <a:off x="814388" y="2576513"/>
            <a:ext cx="214313" cy="160338"/>
          </a:xfrm>
          <a:prstGeom prst="rect">
            <a:avLst/>
          </a:prstGeom>
          <a:solidFill>
            <a:schemeClr val="folHlink"/>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err="1"/>
          </a:p>
        </p:txBody>
      </p:sp>
      <p:sp>
        <p:nvSpPr>
          <p:cNvPr id="91" name="Rectangle 90">
            <a:extLst>
              <a:ext uri="{FF2B5EF4-FFF2-40B4-BE49-F238E27FC236}">
                <a16:creationId xmlns:a16="http://schemas.microsoft.com/office/drawing/2014/main" id="{10D04B90-8950-4FC6-8B02-1854A68A48B2}"/>
              </a:ext>
            </a:extLst>
          </p:cNvPr>
          <p:cNvSpPr/>
          <p:nvPr>
            <p:custDataLst>
              <p:tags r:id="rId25"/>
            </p:custDataLst>
          </p:nvPr>
        </p:nvSpPr>
        <p:spPr bwMode="auto">
          <a:xfrm>
            <a:off x="814388" y="2809875"/>
            <a:ext cx="214313" cy="160338"/>
          </a:xfrm>
          <a:prstGeom prst="rect">
            <a:avLst/>
          </a:prstGeom>
          <a:solidFill>
            <a:schemeClr val="accent3"/>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err="1"/>
          </a:p>
        </p:txBody>
      </p:sp>
      <p:sp>
        <p:nvSpPr>
          <p:cNvPr id="92" name="Rectangle 91">
            <a:extLst>
              <a:ext uri="{FF2B5EF4-FFF2-40B4-BE49-F238E27FC236}">
                <a16:creationId xmlns:a16="http://schemas.microsoft.com/office/drawing/2014/main" id="{1AF709B1-8962-4088-B16E-D9E65534C63A}"/>
              </a:ext>
            </a:extLst>
          </p:cNvPr>
          <p:cNvSpPr/>
          <p:nvPr>
            <p:custDataLst>
              <p:tags r:id="rId26"/>
            </p:custDataLst>
          </p:nvPr>
        </p:nvSpPr>
        <p:spPr bwMode="auto">
          <a:xfrm>
            <a:off x="1079500" y="2805113"/>
            <a:ext cx="328613" cy="182563"/>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spcBef>
                <a:spcPct val="0"/>
              </a:spcBef>
              <a:spcAft>
                <a:spcPct val="0"/>
              </a:spcAft>
            </a:pPr>
            <a:r>
              <a:rPr lang="en-US" altLang="en-US" sz="1200" dirty="0">
                <a:solidFill>
                  <a:schemeClr val="accent1"/>
                </a:solidFill>
                <a:cs typeface="Arial" panose="020B0604020202020204" pitchFamily="34" charset="0"/>
              </a:rPr>
              <a:t>CHC</a:t>
            </a:r>
            <a:endParaRPr lang="en-US" sz="1200"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93" name="Rectangle 92">
            <a:extLst>
              <a:ext uri="{FF2B5EF4-FFF2-40B4-BE49-F238E27FC236}">
                <a16:creationId xmlns:a16="http://schemas.microsoft.com/office/drawing/2014/main" id="{1D74B3A6-2C56-44E1-8ED1-F389031DD423}"/>
              </a:ext>
            </a:extLst>
          </p:cNvPr>
          <p:cNvSpPr/>
          <p:nvPr>
            <p:custDataLst>
              <p:tags r:id="rId27"/>
            </p:custDataLst>
          </p:nvPr>
        </p:nvSpPr>
        <p:spPr bwMode="auto">
          <a:xfrm>
            <a:off x="1079500" y="2338388"/>
            <a:ext cx="547688" cy="182563"/>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spcBef>
                <a:spcPct val="0"/>
              </a:spcBef>
              <a:spcAft>
                <a:spcPct val="0"/>
              </a:spcAft>
            </a:pPr>
            <a:fld id="{2523DF1D-E3BA-422F-9546-E0BE8E5DF5BE}" type="datetime'''''''''''''H''''o''sp''''i''ta''''''l'''''''''''''''''''''''">
              <a:rPr lang="en-US" altLang="en-US" sz="1200" smtClean="0">
                <a:solidFill>
                  <a:schemeClr val="accent1"/>
                </a:solidFill>
                <a:cs typeface="Arial" panose="020B0604020202020204" pitchFamily="34" charset="0"/>
              </a:rPr>
              <a:pPr>
                <a:spcBef>
                  <a:spcPct val="0"/>
                </a:spcBef>
                <a:spcAft>
                  <a:spcPct val="0"/>
                </a:spcAft>
              </a:pPr>
              <a:t>Hospital</a:t>
            </a:fld>
            <a:endParaRPr lang="en-US" sz="1200" dirty="0" err="1">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94" name="Rectangle 93">
            <a:extLst>
              <a:ext uri="{FF2B5EF4-FFF2-40B4-BE49-F238E27FC236}">
                <a16:creationId xmlns:a16="http://schemas.microsoft.com/office/drawing/2014/main" id="{0581FA22-5AA1-410F-88AA-6B8EDB3C4BCE}"/>
              </a:ext>
            </a:extLst>
          </p:cNvPr>
          <p:cNvSpPr/>
          <p:nvPr>
            <p:custDataLst>
              <p:tags r:id="rId28"/>
            </p:custDataLst>
          </p:nvPr>
        </p:nvSpPr>
        <p:spPr bwMode="auto">
          <a:xfrm>
            <a:off x="1079500" y="2571750"/>
            <a:ext cx="387350" cy="182563"/>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spcBef>
                <a:spcPct val="0"/>
              </a:spcBef>
              <a:spcAft>
                <a:spcPct val="0"/>
              </a:spcAft>
            </a:pPr>
            <a:fld id="{763FA250-7712-480E-8234-3C67D29FAC09}" type="datetime'''R''''''''e''''''''t''''''''''''''''''a''i''l'''''''''''''">
              <a:rPr lang="en-US" altLang="en-US" sz="1200" smtClean="0">
                <a:solidFill>
                  <a:schemeClr val="accent1"/>
                </a:solidFill>
                <a:cs typeface="Arial" panose="020B0604020202020204" pitchFamily="34" charset="0"/>
              </a:rPr>
              <a:pPr>
                <a:spcBef>
                  <a:spcPct val="0"/>
                </a:spcBef>
                <a:spcAft>
                  <a:spcPct val="0"/>
                </a:spcAft>
              </a:pPr>
              <a:t>Retail</a:t>
            </a:fld>
            <a:endParaRPr lang="en-US" sz="1200" dirty="0" err="1">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95" name="文本占位符 23">
            <a:extLst>
              <a:ext uri="{FF2B5EF4-FFF2-40B4-BE49-F238E27FC236}">
                <a16:creationId xmlns:a16="http://schemas.microsoft.com/office/drawing/2014/main" id="{3F8AAEC1-C433-4101-A68C-027B8B558449}"/>
              </a:ext>
            </a:extLst>
          </p:cNvPr>
          <p:cNvSpPr txBox="1">
            <a:spLocks/>
          </p:cNvSpPr>
          <p:nvPr/>
        </p:nvSpPr>
        <p:spPr>
          <a:xfrm>
            <a:off x="386080" y="6405003"/>
            <a:ext cx="9535998" cy="239244"/>
          </a:xfrm>
          <a:prstGeom prst="rect">
            <a:avLst/>
          </a:prstGeom>
        </p:spPr>
        <p:txBody>
          <a:bodyPr vert="horz" lIns="0" tIns="0" rIns="0" bIns="0" rtlCol="0" anchor="ctr"/>
          <a:lstStyle>
            <a:defPPr>
              <a:defRPr lang="en-US"/>
            </a:defPPr>
            <a:lvl1pPr marL="0" algn="l" defTabSz="914400" rtl="0" eaLnBrk="1" latinLnBrk="0" hangingPunct="1">
              <a:defRPr sz="1300" b="1" i="0" kern="1200">
                <a:solidFill>
                  <a:schemeClr val="accent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ltLang="zh-CN" dirty="0">
                <a:solidFill>
                  <a:sysClr val="windowText" lastClr="000000"/>
                </a:solidFill>
              </a:rPr>
              <a:t>S</a:t>
            </a:r>
            <a:r>
              <a:rPr lang="en-US" altLang="zh-CN" dirty="0" err="1">
                <a:solidFill>
                  <a:sysClr val="windowText" lastClr="000000"/>
                </a:solidFill>
              </a:rPr>
              <a:t>ource</a:t>
            </a:r>
            <a:r>
              <a:rPr lang="en-US" altLang="zh-CN" dirty="0">
                <a:solidFill>
                  <a:sysClr val="windowText" lastClr="000000"/>
                </a:solidFill>
              </a:rPr>
              <a:t> : IQVIA</a:t>
            </a:r>
            <a:endParaRPr lang="zh-CN" altLang="en-US" dirty="0">
              <a:solidFill>
                <a:sysClr val="windowText" lastClr="000000"/>
              </a:solidFill>
            </a:endParaRPr>
          </a:p>
        </p:txBody>
      </p:sp>
    </p:spTree>
    <p:extLst>
      <p:ext uri="{BB962C8B-B14F-4D97-AF65-F5344CB8AC3E}">
        <p14:creationId xmlns:p14="http://schemas.microsoft.com/office/powerpoint/2010/main" val="1799585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hidden="1">
            <a:extLst>
              <a:ext uri="{FF2B5EF4-FFF2-40B4-BE49-F238E27FC236}">
                <a16:creationId xmlns:a16="http://schemas.microsoft.com/office/drawing/2014/main" id="{5B70F259-4A4F-4A37-B4EA-950DB2050FE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幻灯片" r:id="rId31" imgW="416" imgH="416" progId="TCLayout.ActiveDocument.1">
                  <p:embed/>
                </p:oleObj>
              </mc:Choice>
              <mc:Fallback>
                <p:oleObj name="think-cell 幻灯片" r:id="rId31" imgW="416" imgH="416" progId="TCLayout.ActiveDocument.1">
                  <p:embed/>
                  <p:pic>
                    <p:nvPicPr>
                      <p:cNvPr id="6" name="对象 5" hidden="1">
                        <a:extLst>
                          <a:ext uri="{FF2B5EF4-FFF2-40B4-BE49-F238E27FC236}">
                            <a16:creationId xmlns:a16="http://schemas.microsoft.com/office/drawing/2014/main" id="{5B70F259-4A4F-4A37-B4EA-950DB2050FE1}"/>
                          </a:ext>
                        </a:extLst>
                      </p:cNvPr>
                      <p:cNvPicPr/>
                      <p:nvPr/>
                    </p:nvPicPr>
                    <p:blipFill>
                      <a:blip r:embed="rId32"/>
                      <a:stretch>
                        <a:fillRect/>
                      </a:stretch>
                    </p:blipFill>
                    <p:spPr>
                      <a:xfrm>
                        <a:off x="1588" y="1588"/>
                        <a:ext cx="1588" cy="1588"/>
                      </a:xfrm>
                      <a:prstGeom prst="rect">
                        <a:avLst/>
                      </a:prstGeom>
                    </p:spPr>
                  </p:pic>
                </p:oleObj>
              </mc:Fallback>
            </mc:AlternateContent>
          </a:graphicData>
        </a:graphic>
      </p:graphicFrame>
      <p:sp>
        <p:nvSpPr>
          <p:cNvPr id="8" name="矩形 7" hidden="1">
            <a:extLst>
              <a:ext uri="{FF2B5EF4-FFF2-40B4-BE49-F238E27FC236}">
                <a16:creationId xmlns:a16="http://schemas.microsoft.com/office/drawing/2014/main" id="{2AA9CA35-C2A9-4303-AB9B-F744339943EF}"/>
              </a:ext>
            </a:extLst>
          </p:cNvPr>
          <p:cNvSpPr/>
          <p:nvPr>
            <p:custDataLst>
              <p:tags r:id="rId2"/>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endParaRPr lang="en-US" altLang="zh-CN" sz="2800" b="1" dirty="0" err="1">
              <a:latin typeface="Arial" panose="020B0604020202020204" pitchFamily="34" charset="0"/>
              <a:ea typeface="黑体" panose="02010609060101010101" pitchFamily="49" charset="-122"/>
              <a:cs typeface="+mj-cs"/>
              <a:sym typeface="Arial" panose="020B0604020202020204" pitchFamily="34" charset="0"/>
            </a:endParaRPr>
          </a:p>
        </p:txBody>
      </p:sp>
      <p:sp>
        <p:nvSpPr>
          <p:cNvPr id="4" name="标题 3">
            <a:extLst>
              <a:ext uri="{FF2B5EF4-FFF2-40B4-BE49-F238E27FC236}">
                <a16:creationId xmlns:a16="http://schemas.microsoft.com/office/drawing/2014/main" id="{C78C1A01-A0EC-44CC-8421-F30B7F36386A}"/>
              </a:ext>
            </a:extLst>
          </p:cNvPr>
          <p:cNvSpPr>
            <a:spLocks noGrp="1"/>
          </p:cNvSpPr>
          <p:nvPr>
            <p:ph type="title"/>
          </p:nvPr>
        </p:nvSpPr>
        <p:spPr>
          <a:xfrm>
            <a:off x="384694" y="223348"/>
            <a:ext cx="11338560" cy="768263"/>
          </a:xfrm>
        </p:spPr>
        <p:txBody>
          <a:bodyPr vert="horz"/>
          <a:lstStyle/>
          <a:p>
            <a:r>
              <a:rPr lang="fr-FR" altLang="zh-CN" dirty="0">
                <a:solidFill>
                  <a:srgbClr val="002060"/>
                </a:solidFill>
                <a:latin typeface="Century Gothic" panose="020B0502020202020204" pitchFamily="34" charset="0"/>
              </a:rPr>
              <a:t>An </a:t>
            </a:r>
            <a:r>
              <a:rPr lang="fr-FR" altLang="zh-CN" dirty="0" err="1">
                <a:solidFill>
                  <a:srgbClr val="002060"/>
                </a:solidFill>
                <a:latin typeface="Century Gothic" panose="020B0502020202020204" pitchFamily="34" charset="0"/>
              </a:rPr>
              <a:t>example</a:t>
            </a:r>
            <a:r>
              <a:rPr lang="fr-FR" altLang="zh-CN" dirty="0">
                <a:solidFill>
                  <a:srgbClr val="002060"/>
                </a:solidFill>
                <a:latin typeface="Century Gothic" panose="020B0502020202020204" pitchFamily="34" charset="0"/>
              </a:rPr>
              <a:t> of sales</a:t>
            </a:r>
            <a:r>
              <a:rPr lang="en-US" altLang="zh-CN" dirty="0">
                <a:solidFill>
                  <a:srgbClr val="002060"/>
                </a:solidFill>
                <a:latin typeface="Century Gothic" panose="020B0502020202020204" pitchFamily="34" charset="0"/>
              </a:rPr>
              <a:t> estimation using CHPA audit and CHC audit data – Diabetes market competitive landscape project </a:t>
            </a:r>
            <a:endParaRPr lang="zh-CN" altLang="en-US" dirty="0">
              <a:solidFill>
                <a:srgbClr val="002060"/>
              </a:solidFill>
              <a:latin typeface="Century Gothic" panose="020B0502020202020204" pitchFamily="34" charset="0"/>
            </a:endParaRPr>
          </a:p>
        </p:txBody>
      </p:sp>
      <p:sp>
        <p:nvSpPr>
          <p:cNvPr id="24" name="文本占位符 23">
            <a:extLst>
              <a:ext uri="{FF2B5EF4-FFF2-40B4-BE49-F238E27FC236}">
                <a16:creationId xmlns:a16="http://schemas.microsoft.com/office/drawing/2014/main" id="{0648102C-4F84-4105-A490-C25F4E44FAA3}"/>
              </a:ext>
            </a:extLst>
          </p:cNvPr>
          <p:cNvSpPr>
            <a:spLocks noGrp="1"/>
          </p:cNvSpPr>
          <p:nvPr>
            <p:ph type="body" sz="quarter" idx="11"/>
          </p:nvPr>
        </p:nvSpPr>
        <p:spPr/>
        <p:txBody>
          <a:bodyPr>
            <a:normAutofit/>
          </a:bodyPr>
          <a:lstStyle/>
          <a:p>
            <a:r>
              <a:rPr lang="en-US" altLang="zh-CN" sz="1300" b="1" dirty="0">
                <a:solidFill>
                  <a:sysClr val="windowText" lastClr="000000"/>
                </a:solidFill>
                <a:latin typeface="Century Gothic" panose="020B0502020202020204" pitchFamily="34" charset="0"/>
              </a:rPr>
              <a:t>Source: IQVIA CHPA audit, COUNTY audit, CHC audit; IQVIA analysis</a:t>
            </a:r>
            <a:endParaRPr lang="zh-CN" altLang="en-US" sz="1300" b="1" dirty="0">
              <a:solidFill>
                <a:sysClr val="windowText" lastClr="000000"/>
              </a:solidFill>
              <a:latin typeface="Century Gothic" panose="020B0502020202020204" pitchFamily="34" charset="0"/>
            </a:endParaRPr>
          </a:p>
        </p:txBody>
      </p:sp>
      <p:graphicFrame>
        <p:nvGraphicFramePr>
          <p:cNvPr id="256" name="Chart 3">
            <a:extLst>
              <a:ext uri="{FF2B5EF4-FFF2-40B4-BE49-F238E27FC236}">
                <a16:creationId xmlns:a16="http://schemas.microsoft.com/office/drawing/2014/main" id="{488DD386-52FC-403A-93F2-3E31502E2448}"/>
              </a:ext>
            </a:extLst>
          </p:cNvPr>
          <p:cNvGraphicFramePr/>
          <p:nvPr>
            <p:custDataLst>
              <p:tags r:id="rId3"/>
            </p:custDataLst>
          </p:nvPr>
        </p:nvGraphicFramePr>
        <p:xfrm>
          <a:off x="571500" y="2509838"/>
          <a:ext cx="4935538" cy="3530600"/>
        </p:xfrm>
        <a:graphic>
          <a:graphicData uri="http://schemas.openxmlformats.org/drawingml/2006/chart">
            <c:chart xmlns:c="http://schemas.openxmlformats.org/drawingml/2006/chart" xmlns:r="http://schemas.openxmlformats.org/officeDocument/2006/relationships" r:id="rId33"/>
          </a:graphicData>
        </a:graphic>
      </p:graphicFrame>
      <p:cxnSp>
        <p:nvCxnSpPr>
          <p:cNvPr id="208" name="直接连接符 207">
            <a:extLst>
              <a:ext uri="{FF2B5EF4-FFF2-40B4-BE49-F238E27FC236}">
                <a16:creationId xmlns:a16="http://schemas.microsoft.com/office/drawing/2014/main" id="{9049F2E4-BBCF-483A-9EB0-6583C672A59D}"/>
              </a:ext>
            </a:extLst>
          </p:cNvPr>
          <p:cNvCxnSpPr/>
          <p:nvPr>
            <p:custDataLst>
              <p:tags r:id="rId4"/>
            </p:custDataLst>
          </p:nvPr>
        </p:nvCxnSpPr>
        <p:spPr bwMode="auto">
          <a:xfrm flipV="1">
            <a:off x="1447800" y="2425700"/>
            <a:ext cx="0" cy="382588"/>
          </a:xfrm>
          <a:prstGeom prst="line">
            <a:avLst/>
          </a:prstGeom>
          <a:ln w="12700" cap="flat" cmpd="sng" algn="ctr">
            <a:solidFill>
              <a:schemeClr val="tx1"/>
            </a:solidFill>
            <a:prstDash val="solid"/>
            <a:miter lim="8000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9" name="直接连接符 208">
            <a:extLst>
              <a:ext uri="{FF2B5EF4-FFF2-40B4-BE49-F238E27FC236}">
                <a16:creationId xmlns:a16="http://schemas.microsoft.com/office/drawing/2014/main" id="{F544F1E3-94A2-4BA1-9EAD-BA64AFDCEC62}"/>
              </a:ext>
            </a:extLst>
          </p:cNvPr>
          <p:cNvCxnSpPr/>
          <p:nvPr>
            <p:custDataLst>
              <p:tags r:id="rId5"/>
            </p:custDataLst>
          </p:nvPr>
        </p:nvCxnSpPr>
        <p:spPr bwMode="auto">
          <a:xfrm>
            <a:off x="1447800" y="2425700"/>
            <a:ext cx="1552575" cy="0"/>
          </a:xfrm>
          <a:prstGeom prst="line">
            <a:avLst/>
          </a:prstGeom>
          <a:ln w="12700" cap="flat" cmpd="sng" algn="ctr">
            <a:solidFill>
              <a:schemeClr val="tx1"/>
            </a:solidFill>
            <a:prstDash val="solid"/>
            <a:miter lim="8000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0" name="直接连接符 209">
            <a:extLst>
              <a:ext uri="{FF2B5EF4-FFF2-40B4-BE49-F238E27FC236}">
                <a16:creationId xmlns:a16="http://schemas.microsoft.com/office/drawing/2014/main" id="{ED615C05-1D0E-4628-BFDE-98BB539A74AE}"/>
              </a:ext>
            </a:extLst>
          </p:cNvPr>
          <p:cNvCxnSpPr/>
          <p:nvPr>
            <p:custDataLst>
              <p:tags r:id="rId6"/>
            </p:custDataLst>
          </p:nvPr>
        </p:nvCxnSpPr>
        <p:spPr bwMode="auto">
          <a:xfrm>
            <a:off x="3000375" y="2425700"/>
            <a:ext cx="0" cy="152400"/>
          </a:xfrm>
          <a:prstGeom prst="line">
            <a:avLst/>
          </a:prstGeom>
          <a:ln w="12700" cap="flat" cmpd="sng" algn="ctr">
            <a:solidFill>
              <a:schemeClr val="tx1"/>
            </a:solidFill>
            <a:prstDash val="solid"/>
            <a:miter lim="8000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16" name="直接连接符 215">
            <a:extLst>
              <a:ext uri="{FF2B5EF4-FFF2-40B4-BE49-F238E27FC236}">
                <a16:creationId xmlns:a16="http://schemas.microsoft.com/office/drawing/2014/main" id="{4B83C283-6588-474A-83B9-4C25D3255390}"/>
              </a:ext>
            </a:extLst>
          </p:cNvPr>
          <p:cNvCxnSpPr/>
          <p:nvPr>
            <p:custDataLst>
              <p:tags r:id="rId7"/>
            </p:custDataLst>
          </p:nvPr>
        </p:nvCxnSpPr>
        <p:spPr bwMode="auto">
          <a:xfrm>
            <a:off x="4627563" y="2184400"/>
            <a:ext cx="0" cy="152400"/>
          </a:xfrm>
          <a:prstGeom prst="line">
            <a:avLst/>
          </a:prstGeom>
          <a:ln w="12700" cap="flat" cmpd="sng" algn="ctr">
            <a:solidFill>
              <a:schemeClr val="tx1"/>
            </a:solidFill>
            <a:prstDash val="solid"/>
            <a:miter lim="80000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15" name="直接连接符 214">
            <a:extLst>
              <a:ext uri="{FF2B5EF4-FFF2-40B4-BE49-F238E27FC236}">
                <a16:creationId xmlns:a16="http://schemas.microsoft.com/office/drawing/2014/main" id="{DCD9BD95-D691-4BEA-BDDD-BD7C7DA16A92}"/>
              </a:ext>
            </a:extLst>
          </p:cNvPr>
          <p:cNvCxnSpPr/>
          <p:nvPr>
            <p:custDataLst>
              <p:tags r:id="rId8"/>
            </p:custDataLst>
          </p:nvPr>
        </p:nvCxnSpPr>
        <p:spPr bwMode="auto">
          <a:xfrm>
            <a:off x="3076574" y="2184400"/>
            <a:ext cx="1550988" cy="0"/>
          </a:xfrm>
          <a:prstGeom prst="line">
            <a:avLst/>
          </a:prstGeom>
          <a:ln w="12700" cap="flat" cmpd="sng" algn="ctr">
            <a:solidFill>
              <a:schemeClr val="tx1"/>
            </a:solidFill>
            <a:prstDash val="solid"/>
            <a:miter lim="8000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4" name="直接连接符 213">
            <a:extLst>
              <a:ext uri="{FF2B5EF4-FFF2-40B4-BE49-F238E27FC236}">
                <a16:creationId xmlns:a16="http://schemas.microsoft.com/office/drawing/2014/main" id="{9EFEE7E4-E5E6-4388-86FD-4309F49DE017}"/>
              </a:ext>
            </a:extLst>
          </p:cNvPr>
          <p:cNvCxnSpPr/>
          <p:nvPr>
            <p:custDataLst>
              <p:tags r:id="rId9"/>
            </p:custDataLst>
          </p:nvPr>
        </p:nvCxnSpPr>
        <p:spPr bwMode="auto">
          <a:xfrm flipV="1">
            <a:off x="3076575" y="2184400"/>
            <a:ext cx="0" cy="393700"/>
          </a:xfrm>
          <a:prstGeom prst="line">
            <a:avLst/>
          </a:prstGeom>
          <a:ln w="12700" cap="flat" cmpd="sng" algn="ctr">
            <a:solidFill>
              <a:schemeClr val="tx1"/>
            </a:solidFill>
            <a:prstDash val="solid"/>
            <a:miter lim="80000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9" name="矩形 28">
            <a:extLst>
              <a:ext uri="{FF2B5EF4-FFF2-40B4-BE49-F238E27FC236}">
                <a16:creationId xmlns:a16="http://schemas.microsoft.com/office/drawing/2014/main" id="{431A7ECC-0E97-4D01-9FEF-7011E64242FB}"/>
              </a:ext>
            </a:extLst>
          </p:cNvPr>
          <p:cNvSpPr/>
          <p:nvPr>
            <p:custDataLst>
              <p:tags r:id="rId10"/>
            </p:custDataLst>
          </p:nvPr>
        </p:nvSpPr>
        <p:spPr bwMode="auto">
          <a:xfrm>
            <a:off x="4424363" y="6016625"/>
            <a:ext cx="406400" cy="212725"/>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spcBef>
                <a:spcPct val="0"/>
              </a:spcBef>
              <a:spcAft>
                <a:spcPct val="0"/>
              </a:spcAft>
            </a:pPr>
            <a:fld id="{30B5B107-6514-49C7-8E4E-34DFF448F9C9}" type="datetime'''''2''''''0''''''''''''''2''''''''0'''''''''''''''''''''">
              <a:rPr lang="zh-CN" altLang="en-US" sz="1400" smtClean="0">
                <a:solidFill>
                  <a:schemeClr val="tx1"/>
                </a:solidFill>
              </a:rPr>
              <a:pPr/>
              <a:t>2020</a:t>
            </a:fld>
            <a:endParaRPr lang="zh-CN" altLang="en-US" sz="1400" dirty="0" err="1">
              <a:solidFill>
                <a:schemeClr val="tx1"/>
              </a:solidFill>
            </a:endParaRPr>
          </a:p>
        </p:txBody>
      </p:sp>
      <p:sp>
        <p:nvSpPr>
          <p:cNvPr id="26" name="矩形 25">
            <a:extLst>
              <a:ext uri="{FF2B5EF4-FFF2-40B4-BE49-F238E27FC236}">
                <a16:creationId xmlns:a16="http://schemas.microsoft.com/office/drawing/2014/main" id="{A74462DD-3ED2-4922-A90E-0AB86EFA0FC7}"/>
              </a:ext>
            </a:extLst>
          </p:cNvPr>
          <p:cNvSpPr/>
          <p:nvPr>
            <p:custDataLst>
              <p:tags r:id="rId11"/>
            </p:custDataLst>
          </p:nvPr>
        </p:nvSpPr>
        <p:spPr bwMode="auto">
          <a:xfrm>
            <a:off x="1244600" y="6016625"/>
            <a:ext cx="406400" cy="212725"/>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spcBef>
                <a:spcPct val="0"/>
              </a:spcBef>
              <a:spcAft>
                <a:spcPct val="0"/>
              </a:spcAft>
            </a:pPr>
            <a:fld id="{F0D2C494-002A-47EE-AB6E-27E6D3C909A5}" type="datetime'''20''''''''''''''''''''''''''''''''''1''''8'''''''''''''">
              <a:rPr lang="zh-CN" altLang="en-US" sz="1400" smtClean="0">
                <a:solidFill>
                  <a:schemeClr val="tx1"/>
                </a:solidFill>
              </a:rPr>
              <a:pPr/>
              <a:t>2018</a:t>
            </a:fld>
            <a:endParaRPr lang="zh-CN" altLang="en-US" sz="1400" dirty="0" err="1">
              <a:solidFill>
                <a:schemeClr val="tx1"/>
              </a:solidFill>
            </a:endParaRPr>
          </a:p>
        </p:txBody>
      </p:sp>
      <p:sp>
        <p:nvSpPr>
          <p:cNvPr id="127" name="矩形 126">
            <a:extLst>
              <a:ext uri="{FF2B5EF4-FFF2-40B4-BE49-F238E27FC236}">
                <a16:creationId xmlns:a16="http://schemas.microsoft.com/office/drawing/2014/main" id="{56DB396F-9974-4ED4-A4DD-5DC7DBF88CA2}"/>
              </a:ext>
            </a:extLst>
          </p:cNvPr>
          <p:cNvSpPr/>
          <p:nvPr>
            <p:custDataLst>
              <p:tags r:id="rId12"/>
            </p:custDataLst>
          </p:nvPr>
        </p:nvSpPr>
        <p:spPr bwMode="gray">
          <a:xfrm>
            <a:off x="1185863" y="5483225"/>
            <a:ext cx="523875" cy="384175"/>
          </a:xfrm>
          <a:prstGeom prst="rect">
            <a:avLst/>
          </a:prstGeom>
          <a:noFill/>
          <a:ln>
            <a:noFill/>
          </a:ln>
          <a:extLst>
            <a:ext uri="{909E8E84-426E-40DD-AFC4-6F175D3DCCD1}">
              <a14:hiddenFill xmlns:a14="http://schemas.microsoft.com/office/drawing/2010/main">
                <a:solidFill>
                  <a:schemeClr val="accent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5400" tIns="0" rIns="25400" bIns="0" numCol="1" spcCol="0" rtlCol="0" anchor="ctr" anchorCtr="0">
            <a:noAutofit/>
          </a:bodyPr>
          <a:lstStyle/>
          <a:p>
            <a:pPr algn="ctr">
              <a:lnSpc>
                <a:spcPct val="90000"/>
              </a:lnSpc>
              <a:spcBef>
                <a:spcPct val="0"/>
              </a:spcBef>
              <a:spcAft>
                <a:spcPct val="0"/>
              </a:spcAft>
            </a:pPr>
            <a:fld id="{4C450F9E-BF63-4DAE-BCE4-D2440745C443}" type="datetime'1'''''''''''',''''''''''''''''''''''9''''4''1'''''''">
              <a:rPr lang="en-US" altLang="en-US" sz="1400" smtClean="0">
                <a:solidFill>
                  <a:schemeClr val="tx1"/>
                </a:solidFill>
                <a:ea typeface="黑体" panose="02010609060101010101" pitchFamily="49" charset="-122"/>
              </a:rPr>
              <a:pPr/>
              <a:t>1,941</a:t>
            </a:fld>
            <a:br>
              <a:rPr lang="zh-CN" altLang="en-US" sz="1400">
                <a:solidFill>
                  <a:schemeClr val="tx1"/>
                </a:solidFill>
              </a:rPr>
            </a:br>
            <a:r>
              <a:rPr lang="en-US" altLang="zh-CN" sz="1400">
                <a:solidFill>
                  <a:schemeClr val="tx1"/>
                </a:solidFill>
              </a:rPr>
              <a:t>(</a:t>
            </a:r>
            <a:fld id="{D0256DA4-C92C-4F5F-A19B-2900B5F6D437}" type="datetime'''''''1''''''''''''''''''''9''''''''''''''''''''%'''''">
              <a:rPr lang="en-US" altLang="en-US" sz="1400" smtClean="0">
                <a:solidFill>
                  <a:schemeClr val="tx1"/>
                </a:solidFill>
                <a:ea typeface="黑体" panose="02010609060101010101" pitchFamily="49" charset="-122"/>
              </a:rPr>
              <a:pPr/>
              <a:t>19%</a:t>
            </a:fld>
            <a:r>
              <a:rPr lang="en-US" altLang="zh-CN" sz="1400">
                <a:solidFill>
                  <a:schemeClr val="tx1"/>
                </a:solidFill>
              </a:rPr>
              <a:t>)</a:t>
            </a:r>
            <a:endParaRPr lang="zh-CN" altLang="en-US" sz="1400" dirty="0" err="1">
              <a:solidFill>
                <a:schemeClr val="tx1"/>
              </a:solidFill>
              <a:ea typeface="黑体" panose="02010609060101010101" pitchFamily="49" charset="-122"/>
            </a:endParaRPr>
          </a:p>
        </p:txBody>
      </p:sp>
      <p:sp>
        <p:nvSpPr>
          <p:cNvPr id="82" name="矩形 81">
            <a:extLst>
              <a:ext uri="{FF2B5EF4-FFF2-40B4-BE49-F238E27FC236}">
                <a16:creationId xmlns:a16="http://schemas.microsoft.com/office/drawing/2014/main" id="{58D6BD6B-7075-464F-8032-C0A6C45A1FED}"/>
              </a:ext>
            </a:extLst>
          </p:cNvPr>
          <p:cNvSpPr/>
          <p:nvPr>
            <p:custDataLst>
              <p:tags r:id="rId13"/>
            </p:custDataLst>
          </p:nvPr>
        </p:nvSpPr>
        <p:spPr bwMode="gray">
          <a:xfrm>
            <a:off x="1185863" y="3570288"/>
            <a:ext cx="523875" cy="38417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5400" tIns="0" rIns="25400" bIns="0" numCol="1" spcCol="0" rtlCol="0" anchor="ctr" anchorCtr="0">
            <a:noAutofit/>
          </a:bodyPr>
          <a:lstStyle/>
          <a:p>
            <a:pPr algn="ctr">
              <a:lnSpc>
                <a:spcPct val="90000"/>
              </a:lnSpc>
              <a:spcBef>
                <a:spcPct val="0"/>
              </a:spcBef>
              <a:spcAft>
                <a:spcPct val="0"/>
              </a:spcAft>
            </a:pPr>
            <a:fld id="{BF6A4CDC-65A7-4F43-8D91-C4F377B25D88}" type="datetime'''4'''''''''''''''',''''''''''''''8''''''''''1''''6'''''''''''">
              <a:rPr lang="en-US" altLang="en-US" sz="1400" smtClean="0">
                <a:solidFill>
                  <a:schemeClr val="bg1"/>
                </a:solidFill>
                <a:ea typeface="黑体" panose="02010609060101010101" pitchFamily="49" charset="-122"/>
              </a:rPr>
              <a:pPr/>
              <a:t>4,816</a:t>
            </a:fld>
            <a:br>
              <a:rPr lang="zh-CN" altLang="en-US" sz="1400" dirty="0">
                <a:solidFill>
                  <a:schemeClr val="bg1"/>
                </a:solidFill>
              </a:rPr>
            </a:br>
            <a:r>
              <a:rPr lang="en-US" altLang="zh-CN" sz="1400" dirty="0">
                <a:solidFill>
                  <a:schemeClr val="bg1"/>
                </a:solidFill>
              </a:rPr>
              <a:t>(</a:t>
            </a:r>
            <a:fld id="{822A4423-BA0F-467B-A1E3-774D505D7420}" type="datetime'''''''''''4''''''''''''''8''''''''''''''''''%'''''">
              <a:rPr lang="en-US" altLang="en-US" sz="1400" smtClean="0">
                <a:solidFill>
                  <a:schemeClr val="bg1"/>
                </a:solidFill>
                <a:ea typeface="黑体" panose="02010609060101010101" pitchFamily="49" charset="-122"/>
              </a:rPr>
              <a:pPr/>
              <a:t>48%</a:t>
            </a:fld>
            <a:r>
              <a:rPr lang="en-US" altLang="zh-CN" sz="1400" dirty="0">
                <a:solidFill>
                  <a:schemeClr val="bg1"/>
                </a:solidFill>
              </a:rPr>
              <a:t>)</a:t>
            </a:r>
            <a:endParaRPr lang="zh-CN" altLang="en-US" sz="1400" dirty="0" err="1">
              <a:solidFill>
                <a:schemeClr val="bg1"/>
              </a:solidFill>
              <a:ea typeface="黑体" panose="02010609060101010101" pitchFamily="49" charset="-122"/>
            </a:endParaRPr>
          </a:p>
        </p:txBody>
      </p:sp>
      <p:sp>
        <p:nvSpPr>
          <p:cNvPr id="124" name="矩形 123">
            <a:extLst>
              <a:ext uri="{FF2B5EF4-FFF2-40B4-BE49-F238E27FC236}">
                <a16:creationId xmlns:a16="http://schemas.microsoft.com/office/drawing/2014/main" id="{E558A30A-883D-4CDC-A426-09EF6A23E840}"/>
              </a:ext>
            </a:extLst>
          </p:cNvPr>
          <p:cNvSpPr/>
          <p:nvPr>
            <p:custDataLst>
              <p:tags r:id="rId14"/>
            </p:custDataLst>
          </p:nvPr>
        </p:nvSpPr>
        <p:spPr bwMode="gray">
          <a:xfrm>
            <a:off x="4365625" y="4454525"/>
            <a:ext cx="523875" cy="384175"/>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5400" tIns="0" rIns="25400" bIns="0" numCol="1" spcCol="0" rtlCol="0" anchor="ctr" anchorCtr="0">
            <a:noAutofit/>
          </a:bodyPr>
          <a:lstStyle/>
          <a:p>
            <a:pPr algn="ctr">
              <a:lnSpc>
                <a:spcPct val="90000"/>
              </a:lnSpc>
              <a:spcBef>
                <a:spcPct val="0"/>
              </a:spcBef>
              <a:spcAft>
                <a:spcPct val="0"/>
              </a:spcAft>
            </a:pPr>
            <a:fld id="{2CB7EDC2-F5A3-4549-B172-295F26E01BB3}" type="datetime'''''''''3'',''''''5''''''''''''''''''''5''''7'''">
              <a:rPr lang="en-US" altLang="en-US" sz="1400" smtClean="0">
                <a:solidFill>
                  <a:schemeClr val="bg1"/>
                </a:solidFill>
                <a:ea typeface="黑体" panose="02010609060101010101" pitchFamily="49" charset="-122"/>
              </a:rPr>
              <a:pPr/>
              <a:t>3,557</a:t>
            </a:fld>
            <a:br>
              <a:rPr lang="zh-CN" altLang="en-US" sz="1400">
                <a:solidFill>
                  <a:schemeClr val="bg1"/>
                </a:solidFill>
              </a:rPr>
            </a:br>
            <a:r>
              <a:rPr lang="en-US" altLang="zh-CN" sz="1400">
                <a:solidFill>
                  <a:schemeClr val="bg1"/>
                </a:solidFill>
              </a:rPr>
              <a:t>(</a:t>
            </a:r>
            <a:fld id="{A25419B4-2E23-4CDB-B80C-FAC84495AB1E}" type="datetime'''''''''''''''''''''3''''''''''''''''''''1''%'''''''''''''''">
              <a:rPr lang="en-US" altLang="en-US" sz="1400" smtClean="0">
                <a:solidFill>
                  <a:schemeClr val="bg1"/>
                </a:solidFill>
                <a:ea typeface="黑体" panose="02010609060101010101" pitchFamily="49" charset="-122"/>
              </a:rPr>
              <a:pPr/>
              <a:t>31%</a:t>
            </a:fld>
            <a:r>
              <a:rPr lang="en-US" altLang="zh-CN" sz="1400">
                <a:solidFill>
                  <a:schemeClr val="bg1"/>
                </a:solidFill>
              </a:rPr>
              <a:t>)</a:t>
            </a:r>
            <a:endParaRPr lang="zh-CN" altLang="en-US" sz="1400" dirty="0" err="1">
              <a:solidFill>
                <a:schemeClr val="bg1"/>
              </a:solidFill>
              <a:ea typeface="黑体" panose="02010609060101010101" pitchFamily="49" charset="-122"/>
            </a:endParaRPr>
          </a:p>
        </p:txBody>
      </p:sp>
      <p:sp>
        <p:nvSpPr>
          <p:cNvPr id="28" name="矩形 27">
            <a:extLst>
              <a:ext uri="{FF2B5EF4-FFF2-40B4-BE49-F238E27FC236}">
                <a16:creationId xmlns:a16="http://schemas.microsoft.com/office/drawing/2014/main" id="{25CA70C4-63BB-4141-AE28-D0CEEC478622}"/>
              </a:ext>
            </a:extLst>
          </p:cNvPr>
          <p:cNvSpPr/>
          <p:nvPr>
            <p:custDataLst>
              <p:tags r:id="rId15"/>
            </p:custDataLst>
          </p:nvPr>
        </p:nvSpPr>
        <p:spPr bwMode="auto">
          <a:xfrm>
            <a:off x="2835275" y="6016625"/>
            <a:ext cx="406400" cy="212725"/>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spcBef>
                <a:spcPct val="0"/>
              </a:spcBef>
              <a:spcAft>
                <a:spcPct val="0"/>
              </a:spcAft>
            </a:pPr>
            <a:fld id="{B1558858-0A70-4C05-B149-E54195052C8D}" type="datetime'''''''''''''''''''''2''''0''1''''''''''''9'">
              <a:rPr lang="zh-CN" altLang="en-US" sz="1400" smtClean="0">
                <a:solidFill>
                  <a:schemeClr val="tx1"/>
                </a:solidFill>
              </a:rPr>
              <a:pPr/>
              <a:t>2019</a:t>
            </a:fld>
            <a:endParaRPr lang="zh-CN" altLang="en-US" sz="1400" dirty="0" err="1">
              <a:solidFill>
                <a:schemeClr val="tx1"/>
              </a:solidFill>
            </a:endParaRPr>
          </a:p>
        </p:txBody>
      </p:sp>
      <p:sp>
        <p:nvSpPr>
          <p:cNvPr id="135" name="矩形 134">
            <a:extLst>
              <a:ext uri="{FF2B5EF4-FFF2-40B4-BE49-F238E27FC236}">
                <a16:creationId xmlns:a16="http://schemas.microsoft.com/office/drawing/2014/main" id="{1F8C9EF7-A23C-428A-89BC-EE9469F0A95C}"/>
              </a:ext>
            </a:extLst>
          </p:cNvPr>
          <p:cNvSpPr/>
          <p:nvPr>
            <p:custDataLst>
              <p:tags r:id="rId16"/>
            </p:custDataLst>
          </p:nvPr>
        </p:nvSpPr>
        <p:spPr bwMode="gray">
          <a:xfrm>
            <a:off x="1185863" y="4625975"/>
            <a:ext cx="523875" cy="384175"/>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5400" tIns="0" rIns="25400" bIns="0" numCol="1" spcCol="0" rtlCol="0" anchor="ctr" anchorCtr="0">
            <a:noAutofit/>
          </a:bodyPr>
          <a:lstStyle/>
          <a:p>
            <a:pPr algn="ctr">
              <a:lnSpc>
                <a:spcPct val="90000"/>
              </a:lnSpc>
              <a:spcBef>
                <a:spcPct val="0"/>
              </a:spcBef>
              <a:spcAft>
                <a:spcPct val="0"/>
              </a:spcAft>
            </a:pPr>
            <a:fld id="{0CAB2C9F-7ECD-4D44-B34D-50F79D33F499}" type="datetime'''''''''''''''''''''''2,''''45''''''''''''''''''''''9'''''''''">
              <a:rPr lang="en-US" altLang="en-US" sz="1400" smtClean="0">
                <a:solidFill>
                  <a:schemeClr val="bg1"/>
                </a:solidFill>
                <a:ea typeface="黑体" panose="02010609060101010101" pitchFamily="49" charset="-122"/>
              </a:rPr>
              <a:pPr/>
              <a:t>2,459</a:t>
            </a:fld>
            <a:br>
              <a:rPr lang="zh-CN" altLang="en-US" sz="1400">
                <a:solidFill>
                  <a:schemeClr val="bg1"/>
                </a:solidFill>
              </a:rPr>
            </a:br>
            <a:r>
              <a:rPr lang="en-US" altLang="zh-CN" sz="1400">
                <a:solidFill>
                  <a:schemeClr val="bg1"/>
                </a:solidFill>
              </a:rPr>
              <a:t>(</a:t>
            </a:r>
            <a:fld id="{13A71B1F-3428-42CB-8C48-2607508E2561}" type="datetime'''''''''''''''''''''''''''2''''''5''%'''''''''''''''''''">
              <a:rPr lang="en-US" altLang="en-US" sz="1400" smtClean="0">
                <a:solidFill>
                  <a:schemeClr val="bg1"/>
                </a:solidFill>
                <a:ea typeface="黑体" panose="02010609060101010101" pitchFamily="49" charset="-122"/>
              </a:rPr>
              <a:pPr/>
              <a:t>25%</a:t>
            </a:fld>
            <a:r>
              <a:rPr lang="en-US" altLang="zh-CN" sz="1400">
                <a:solidFill>
                  <a:schemeClr val="bg1"/>
                </a:solidFill>
              </a:rPr>
              <a:t>)</a:t>
            </a:r>
            <a:endParaRPr lang="zh-CN" altLang="en-US" sz="1400" dirty="0" err="1">
              <a:solidFill>
                <a:schemeClr val="bg1"/>
              </a:solidFill>
              <a:ea typeface="黑体" panose="02010609060101010101" pitchFamily="49" charset="-122"/>
            </a:endParaRPr>
          </a:p>
        </p:txBody>
      </p:sp>
      <p:sp>
        <p:nvSpPr>
          <p:cNvPr id="116" name="矩形 115">
            <a:extLst>
              <a:ext uri="{FF2B5EF4-FFF2-40B4-BE49-F238E27FC236}">
                <a16:creationId xmlns:a16="http://schemas.microsoft.com/office/drawing/2014/main" id="{1473243D-E0A6-499D-BF20-151FFAA250AD}"/>
              </a:ext>
            </a:extLst>
          </p:cNvPr>
          <p:cNvSpPr/>
          <p:nvPr>
            <p:custDataLst>
              <p:tags r:id="rId17"/>
            </p:custDataLst>
          </p:nvPr>
        </p:nvSpPr>
        <p:spPr bwMode="gray">
          <a:xfrm>
            <a:off x="2825750" y="5124450"/>
            <a:ext cx="425450" cy="384175"/>
          </a:xfrm>
          <a:prstGeom prst="rect">
            <a:avLst/>
          </a:prstGeom>
          <a:solidFill>
            <a:srgbClr val="6F8DB9"/>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25400" tIns="0" rIns="25400" bIns="0" numCol="1" spcCol="0" rtlCol="0" anchor="ctr" anchorCtr="0">
            <a:noAutofit/>
          </a:bodyPr>
          <a:lstStyle/>
          <a:p>
            <a:pPr algn="ctr">
              <a:lnSpc>
                <a:spcPct val="90000"/>
              </a:lnSpc>
              <a:spcBef>
                <a:spcPct val="0"/>
              </a:spcBef>
              <a:spcAft>
                <a:spcPct val="0"/>
              </a:spcAft>
            </a:pPr>
            <a:fld id="{A6C7B4AB-B6C4-4544-AEEA-E6130EF200BA}" type="datetime'''''''''''''''''''''''''''8''''''''4''3'''''''''''''''''''''''">
              <a:rPr lang="en-US" altLang="en-US" sz="1400" smtClean="0">
                <a:solidFill>
                  <a:schemeClr val="bg1"/>
                </a:solidFill>
                <a:ea typeface="黑体" panose="02010609060101010101" pitchFamily="49" charset="-122"/>
              </a:rPr>
              <a:pPr/>
              <a:t>843</a:t>
            </a:fld>
            <a:br>
              <a:rPr lang="zh-CN" altLang="en-US" sz="1400">
                <a:solidFill>
                  <a:schemeClr val="bg1"/>
                </a:solidFill>
              </a:rPr>
            </a:br>
            <a:r>
              <a:rPr lang="en-US" altLang="zh-CN" sz="1400">
                <a:solidFill>
                  <a:schemeClr val="bg1"/>
                </a:solidFill>
              </a:rPr>
              <a:t>(</a:t>
            </a:r>
            <a:fld id="{F8AD2712-D2CC-46C9-A4EA-B5C49AF50F1D}" type="datetime'''''''''''''''''''''8''''''''''''''''''%'''''''''">
              <a:rPr lang="en-US" altLang="en-US" sz="1400" smtClean="0">
                <a:solidFill>
                  <a:schemeClr val="bg1"/>
                </a:solidFill>
                <a:ea typeface="黑体" panose="02010609060101010101" pitchFamily="49" charset="-122"/>
              </a:rPr>
              <a:pPr/>
              <a:t>8%</a:t>
            </a:fld>
            <a:r>
              <a:rPr lang="en-US" altLang="zh-CN" sz="1400">
                <a:solidFill>
                  <a:schemeClr val="bg1"/>
                </a:solidFill>
              </a:rPr>
              <a:t>)</a:t>
            </a:r>
            <a:endParaRPr lang="zh-CN" altLang="en-US" sz="1400" dirty="0" err="1">
              <a:solidFill>
                <a:schemeClr val="bg1"/>
              </a:solidFill>
              <a:ea typeface="黑体" panose="02010609060101010101" pitchFamily="49" charset="-122"/>
            </a:endParaRPr>
          </a:p>
        </p:txBody>
      </p:sp>
      <p:sp>
        <p:nvSpPr>
          <p:cNvPr id="136" name="矩形 135">
            <a:extLst>
              <a:ext uri="{FF2B5EF4-FFF2-40B4-BE49-F238E27FC236}">
                <a16:creationId xmlns:a16="http://schemas.microsoft.com/office/drawing/2014/main" id="{B9B58592-612C-4F4C-9EEA-F02F04FFA704}"/>
              </a:ext>
            </a:extLst>
          </p:cNvPr>
          <p:cNvSpPr/>
          <p:nvPr>
            <p:custDataLst>
              <p:tags r:id="rId18"/>
            </p:custDataLst>
          </p:nvPr>
        </p:nvSpPr>
        <p:spPr bwMode="gray">
          <a:xfrm>
            <a:off x="1235075" y="5092700"/>
            <a:ext cx="425450" cy="384175"/>
          </a:xfrm>
          <a:prstGeom prst="rect">
            <a:avLst/>
          </a:prstGeom>
          <a:solidFill>
            <a:srgbClr val="6F8DB9"/>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25400" tIns="0" rIns="25400" bIns="0" numCol="1" spcCol="0" rtlCol="0" anchor="ctr" anchorCtr="0">
            <a:noAutofit/>
          </a:bodyPr>
          <a:lstStyle/>
          <a:p>
            <a:pPr algn="ctr">
              <a:lnSpc>
                <a:spcPct val="90000"/>
              </a:lnSpc>
              <a:spcBef>
                <a:spcPct val="0"/>
              </a:spcBef>
              <a:spcAft>
                <a:spcPct val="0"/>
              </a:spcAft>
            </a:pPr>
            <a:fld id="{C20970E7-5C9F-4A4A-87B2-250798C4876D}" type="datetime'''''''''''''''7''''''''''''''''''''5''''''''''''''3'''''">
              <a:rPr lang="en-US" altLang="en-US" sz="1400" smtClean="0">
                <a:solidFill>
                  <a:schemeClr val="bg1"/>
                </a:solidFill>
                <a:ea typeface="黑体" panose="02010609060101010101" pitchFamily="49" charset="-122"/>
              </a:rPr>
              <a:pPr/>
              <a:t>753</a:t>
            </a:fld>
            <a:br>
              <a:rPr lang="zh-CN" altLang="en-US" sz="1400" dirty="0">
                <a:solidFill>
                  <a:schemeClr val="bg1"/>
                </a:solidFill>
              </a:rPr>
            </a:br>
            <a:r>
              <a:rPr lang="en-US" altLang="zh-CN" sz="1400" dirty="0">
                <a:solidFill>
                  <a:schemeClr val="bg1"/>
                </a:solidFill>
              </a:rPr>
              <a:t>(</a:t>
            </a:r>
            <a:fld id="{E989D145-9360-41E1-B424-C6BF8FB77E12}" type="datetime'''''''''''''''''''''''''''''''''''8''%'''''''">
              <a:rPr lang="en-US" altLang="en-US" sz="1400" smtClean="0">
                <a:solidFill>
                  <a:schemeClr val="bg1"/>
                </a:solidFill>
                <a:ea typeface="黑体" panose="02010609060101010101" pitchFamily="49" charset="-122"/>
              </a:rPr>
              <a:pPr/>
              <a:t>8%</a:t>
            </a:fld>
            <a:r>
              <a:rPr lang="en-US" altLang="zh-CN" sz="1400" dirty="0">
                <a:solidFill>
                  <a:schemeClr val="bg1"/>
                </a:solidFill>
              </a:rPr>
              <a:t>)</a:t>
            </a:r>
            <a:endParaRPr lang="zh-CN" altLang="en-US" sz="1400" dirty="0" err="1">
              <a:solidFill>
                <a:schemeClr val="bg1"/>
              </a:solidFill>
              <a:ea typeface="黑体" panose="02010609060101010101" pitchFamily="49" charset="-122"/>
            </a:endParaRPr>
          </a:p>
        </p:txBody>
      </p:sp>
      <p:sp>
        <p:nvSpPr>
          <p:cNvPr id="132" name="矩形 131">
            <a:extLst>
              <a:ext uri="{FF2B5EF4-FFF2-40B4-BE49-F238E27FC236}">
                <a16:creationId xmlns:a16="http://schemas.microsoft.com/office/drawing/2014/main" id="{8CA33FB6-E4D8-42BE-B006-800FD922E469}"/>
              </a:ext>
            </a:extLst>
          </p:cNvPr>
          <p:cNvSpPr/>
          <p:nvPr>
            <p:custDataLst>
              <p:tags r:id="rId19"/>
            </p:custDataLst>
          </p:nvPr>
        </p:nvSpPr>
        <p:spPr bwMode="gray">
          <a:xfrm>
            <a:off x="2776538" y="3376613"/>
            <a:ext cx="523875" cy="38417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5400" tIns="0" rIns="25400" bIns="0" numCol="1" spcCol="0" rtlCol="0" anchor="ctr" anchorCtr="0">
            <a:noAutofit/>
          </a:bodyPr>
          <a:lstStyle/>
          <a:p>
            <a:pPr algn="ctr">
              <a:lnSpc>
                <a:spcPct val="90000"/>
              </a:lnSpc>
              <a:spcBef>
                <a:spcPct val="0"/>
              </a:spcBef>
              <a:spcAft>
                <a:spcPct val="0"/>
              </a:spcAft>
            </a:pPr>
            <a:fld id="{EB2C3938-9677-4EA5-9E9A-FD57CDC7C085}" type="datetime'5,0''''''''''''''''''''''''''''''''''''''''''''6''''''''9'''''">
              <a:rPr lang="en-US" altLang="en-US" sz="1400" smtClean="0">
                <a:solidFill>
                  <a:schemeClr val="bg1"/>
                </a:solidFill>
                <a:ea typeface="黑体" panose="02010609060101010101" pitchFamily="49" charset="-122"/>
              </a:rPr>
              <a:pPr/>
              <a:t>5,069</a:t>
            </a:fld>
            <a:br>
              <a:rPr lang="zh-CN" altLang="en-US" sz="1400">
                <a:solidFill>
                  <a:schemeClr val="bg1"/>
                </a:solidFill>
              </a:rPr>
            </a:br>
            <a:r>
              <a:rPr lang="en-US" altLang="zh-CN" sz="1400">
                <a:solidFill>
                  <a:schemeClr val="bg1"/>
                </a:solidFill>
              </a:rPr>
              <a:t>(</a:t>
            </a:r>
            <a:fld id="{319BD15D-FEA5-4D9E-9947-E4606FF6AF76}" type="datetime'''''''''''''''''''''''''''4''''''''''''7%'''''''''''">
              <a:rPr lang="en-US" altLang="en-US" sz="1400" smtClean="0">
                <a:solidFill>
                  <a:schemeClr val="bg1"/>
                </a:solidFill>
                <a:ea typeface="黑体" panose="02010609060101010101" pitchFamily="49" charset="-122"/>
              </a:rPr>
              <a:pPr/>
              <a:t>47%</a:t>
            </a:fld>
            <a:r>
              <a:rPr lang="en-US" altLang="zh-CN" sz="1400">
                <a:solidFill>
                  <a:schemeClr val="bg1"/>
                </a:solidFill>
              </a:rPr>
              <a:t>)</a:t>
            </a:r>
            <a:endParaRPr lang="zh-CN" altLang="en-US" sz="1400" dirty="0" err="1">
              <a:solidFill>
                <a:schemeClr val="bg1"/>
              </a:solidFill>
              <a:ea typeface="黑体" panose="02010609060101010101" pitchFamily="49" charset="-122"/>
            </a:endParaRPr>
          </a:p>
        </p:txBody>
      </p:sp>
      <p:sp>
        <p:nvSpPr>
          <p:cNvPr id="117" name="矩形 116">
            <a:extLst>
              <a:ext uri="{FF2B5EF4-FFF2-40B4-BE49-F238E27FC236}">
                <a16:creationId xmlns:a16="http://schemas.microsoft.com/office/drawing/2014/main" id="{363C56B7-B285-463B-B432-9EB4E046A2CD}"/>
              </a:ext>
            </a:extLst>
          </p:cNvPr>
          <p:cNvSpPr/>
          <p:nvPr>
            <p:custDataLst>
              <p:tags r:id="rId20"/>
            </p:custDataLst>
          </p:nvPr>
        </p:nvSpPr>
        <p:spPr bwMode="gray">
          <a:xfrm>
            <a:off x="2776538" y="4557713"/>
            <a:ext cx="523875" cy="384175"/>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5400" tIns="0" rIns="25400" bIns="0" numCol="1" spcCol="0" rtlCol="0" anchor="ctr" anchorCtr="0">
            <a:noAutofit/>
          </a:bodyPr>
          <a:lstStyle/>
          <a:p>
            <a:pPr algn="ctr">
              <a:lnSpc>
                <a:spcPct val="90000"/>
              </a:lnSpc>
              <a:spcBef>
                <a:spcPct val="0"/>
              </a:spcBef>
              <a:spcAft>
                <a:spcPct val="0"/>
              </a:spcAft>
            </a:pPr>
            <a:fld id="{B2587EA5-368F-4051-9FD0-F98C07A3B7E8}" type="datetime'''''''3'''''''',''''''''''''''''''''''''''0''''6''2'''''">
              <a:rPr lang="en-US" altLang="en-US" sz="1400" smtClean="0">
                <a:solidFill>
                  <a:schemeClr val="bg1"/>
                </a:solidFill>
                <a:ea typeface="黑体" panose="02010609060101010101" pitchFamily="49" charset="-122"/>
              </a:rPr>
              <a:pPr/>
              <a:t>3,062</a:t>
            </a:fld>
            <a:br>
              <a:rPr lang="zh-CN" altLang="en-US" sz="1400">
                <a:solidFill>
                  <a:schemeClr val="bg1"/>
                </a:solidFill>
              </a:rPr>
            </a:br>
            <a:r>
              <a:rPr lang="en-US" altLang="zh-CN" sz="1400">
                <a:solidFill>
                  <a:schemeClr val="bg1"/>
                </a:solidFill>
              </a:rPr>
              <a:t>(</a:t>
            </a:r>
            <a:fld id="{DC7F693E-D97A-4847-94FE-243610A64AF5}" type="datetime'''''''''''2''''''''''''''''''''''8''''''''''''''''''''''%'">
              <a:rPr lang="en-US" altLang="en-US" sz="1400" smtClean="0">
                <a:solidFill>
                  <a:schemeClr val="bg1"/>
                </a:solidFill>
                <a:ea typeface="黑体" panose="02010609060101010101" pitchFamily="49" charset="-122"/>
              </a:rPr>
              <a:pPr/>
              <a:t>28%</a:t>
            </a:fld>
            <a:r>
              <a:rPr lang="en-US" altLang="zh-CN" sz="1400">
                <a:solidFill>
                  <a:schemeClr val="bg1"/>
                </a:solidFill>
              </a:rPr>
              <a:t>)</a:t>
            </a:r>
            <a:endParaRPr lang="zh-CN" altLang="en-US" sz="1400" dirty="0" err="1">
              <a:solidFill>
                <a:schemeClr val="bg1"/>
              </a:solidFill>
              <a:ea typeface="黑体" panose="02010609060101010101" pitchFamily="49" charset="-122"/>
            </a:endParaRPr>
          </a:p>
        </p:txBody>
      </p:sp>
      <p:sp>
        <p:nvSpPr>
          <p:cNvPr id="128" name="矩形 127">
            <a:extLst>
              <a:ext uri="{FF2B5EF4-FFF2-40B4-BE49-F238E27FC236}">
                <a16:creationId xmlns:a16="http://schemas.microsoft.com/office/drawing/2014/main" id="{628BB088-F279-46AD-80B8-A8B7DCB5E5B1}"/>
              </a:ext>
            </a:extLst>
          </p:cNvPr>
          <p:cNvSpPr/>
          <p:nvPr>
            <p:custDataLst>
              <p:tags r:id="rId21"/>
            </p:custDataLst>
          </p:nvPr>
        </p:nvSpPr>
        <p:spPr bwMode="gray">
          <a:xfrm>
            <a:off x="2776538" y="5505450"/>
            <a:ext cx="523875" cy="384175"/>
          </a:xfrm>
          <a:prstGeom prst="rect">
            <a:avLst/>
          </a:prstGeom>
          <a:noFill/>
          <a:ln>
            <a:noFill/>
          </a:ln>
          <a:extLst>
            <a:ext uri="{909E8E84-426E-40DD-AFC4-6F175D3DCCD1}">
              <a14:hiddenFill xmlns:a14="http://schemas.microsoft.com/office/drawing/2010/main">
                <a:solidFill>
                  <a:schemeClr val="accent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5400" tIns="0" rIns="25400" bIns="0" numCol="1" spcCol="0" rtlCol="0" anchor="ctr" anchorCtr="0">
            <a:noAutofit/>
          </a:bodyPr>
          <a:lstStyle/>
          <a:p>
            <a:pPr algn="ctr">
              <a:lnSpc>
                <a:spcPct val="90000"/>
              </a:lnSpc>
              <a:spcBef>
                <a:spcPct val="0"/>
              </a:spcBef>
              <a:spcAft>
                <a:spcPct val="0"/>
              </a:spcAft>
            </a:pPr>
            <a:fld id="{43CBD5BA-E270-4727-B9D4-40CBDB397619}" type="datetime'''''''''''''1'''''',''''''''''''7''''''''9''0'">
              <a:rPr lang="en-US" altLang="en-US" sz="1400" smtClean="0">
                <a:solidFill>
                  <a:schemeClr val="tx1"/>
                </a:solidFill>
                <a:ea typeface="黑体" panose="02010609060101010101" pitchFamily="49" charset="-122"/>
              </a:rPr>
              <a:pPr/>
              <a:t>1,790</a:t>
            </a:fld>
            <a:br>
              <a:rPr lang="zh-CN" altLang="en-US" sz="1400" dirty="0">
                <a:solidFill>
                  <a:schemeClr val="tx1"/>
                </a:solidFill>
              </a:rPr>
            </a:br>
            <a:r>
              <a:rPr lang="en-US" altLang="zh-CN" sz="1400" dirty="0">
                <a:solidFill>
                  <a:schemeClr val="tx1"/>
                </a:solidFill>
              </a:rPr>
              <a:t>(</a:t>
            </a:r>
            <a:fld id="{CD62B5B2-F257-4F21-8636-1C7566F39531}" type="datetime'''''''''''''17''%'''''''''''''''''''''''''''">
              <a:rPr lang="en-US" altLang="en-US" sz="1400" smtClean="0">
                <a:solidFill>
                  <a:schemeClr val="tx1"/>
                </a:solidFill>
                <a:ea typeface="黑体" panose="02010609060101010101" pitchFamily="49" charset="-122"/>
              </a:rPr>
              <a:pPr/>
              <a:t>17%</a:t>
            </a:fld>
            <a:r>
              <a:rPr lang="en-US" altLang="zh-CN" sz="1400" dirty="0">
                <a:solidFill>
                  <a:schemeClr val="tx1"/>
                </a:solidFill>
              </a:rPr>
              <a:t>)</a:t>
            </a:r>
            <a:endParaRPr lang="zh-CN" altLang="en-US" sz="1400" dirty="0" err="1">
              <a:solidFill>
                <a:schemeClr val="tx1"/>
              </a:solidFill>
              <a:ea typeface="黑体" panose="02010609060101010101" pitchFamily="49" charset="-122"/>
            </a:endParaRPr>
          </a:p>
        </p:txBody>
      </p:sp>
      <p:sp>
        <p:nvSpPr>
          <p:cNvPr id="133" name="矩形 132">
            <a:extLst>
              <a:ext uri="{FF2B5EF4-FFF2-40B4-BE49-F238E27FC236}">
                <a16:creationId xmlns:a16="http://schemas.microsoft.com/office/drawing/2014/main" id="{E3E4C185-876D-415F-990A-230D980475DE}"/>
              </a:ext>
            </a:extLst>
          </p:cNvPr>
          <p:cNvSpPr/>
          <p:nvPr>
            <p:custDataLst>
              <p:tags r:id="rId22"/>
            </p:custDataLst>
          </p:nvPr>
        </p:nvSpPr>
        <p:spPr bwMode="gray">
          <a:xfrm>
            <a:off x="4365625" y="3168650"/>
            <a:ext cx="523875" cy="38417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5400" tIns="0" rIns="25400" bIns="0" numCol="1" spcCol="0" rtlCol="0" anchor="ctr" anchorCtr="0">
            <a:noAutofit/>
          </a:bodyPr>
          <a:lstStyle/>
          <a:p>
            <a:pPr algn="ctr">
              <a:lnSpc>
                <a:spcPct val="90000"/>
              </a:lnSpc>
              <a:spcBef>
                <a:spcPct val="0"/>
              </a:spcBef>
              <a:spcAft>
                <a:spcPct val="0"/>
              </a:spcAft>
            </a:pPr>
            <a:fld id="{D3ED2BF7-FE82-445C-8A3C-CF5972171654}" type="datetime'5'''''''''''''',''''''''''30''''''''''''''''''''''0'">
              <a:rPr lang="en-US" altLang="en-US" sz="1400" smtClean="0">
                <a:solidFill>
                  <a:schemeClr val="bg1"/>
                </a:solidFill>
                <a:ea typeface="黑体" panose="02010609060101010101" pitchFamily="49" charset="-122"/>
              </a:rPr>
              <a:pPr/>
              <a:t>5,300</a:t>
            </a:fld>
            <a:br>
              <a:rPr lang="zh-CN" altLang="en-US" sz="1400">
                <a:solidFill>
                  <a:schemeClr val="bg1"/>
                </a:solidFill>
              </a:rPr>
            </a:br>
            <a:r>
              <a:rPr lang="en-US" altLang="zh-CN" sz="1400">
                <a:solidFill>
                  <a:schemeClr val="bg1"/>
                </a:solidFill>
              </a:rPr>
              <a:t>(</a:t>
            </a:r>
            <a:fld id="{58862E4F-826C-435D-821F-0EF2E462CD40}" type="datetime'''''''''''''''''''''''''''''''''''''''''4''''''6''%'">
              <a:rPr lang="en-US" altLang="en-US" sz="1400" smtClean="0">
                <a:solidFill>
                  <a:schemeClr val="bg1"/>
                </a:solidFill>
                <a:ea typeface="黑体" panose="02010609060101010101" pitchFamily="49" charset="-122"/>
              </a:rPr>
              <a:pPr/>
              <a:t>46%</a:t>
            </a:fld>
            <a:r>
              <a:rPr lang="en-US" altLang="zh-CN" sz="1400">
                <a:solidFill>
                  <a:schemeClr val="bg1"/>
                </a:solidFill>
              </a:rPr>
              <a:t>)</a:t>
            </a:r>
            <a:endParaRPr lang="zh-CN" altLang="en-US" sz="1400" dirty="0" err="1">
              <a:solidFill>
                <a:schemeClr val="bg1"/>
              </a:solidFill>
              <a:ea typeface="黑体" panose="02010609060101010101" pitchFamily="49" charset="-122"/>
            </a:endParaRPr>
          </a:p>
        </p:txBody>
      </p:sp>
      <p:sp>
        <p:nvSpPr>
          <p:cNvPr id="123" name="矩形 122">
            <a:extLst>
              <a:ext uri="{FF2B5EF4-FFF2-40B4-BE49-F238E27FC236}">
                <a16:creationId xmlns:a16="http://schemas.microsoft.com/office/drawing/2014/main" id="{3BD3C6D3-ACB4-4B53-AC0C-109F91EFEAC0}"/>
              </a:ext>
            </a:extLst>
          </p:cNvPr>
          <p:cNvSpPr/>
          <p:nvPr>
            <p:custDataLst>
              <p:tags r:id="rId23"/>
            </p:custDataLst>
          </p:nvPr>
        </p:nvSpPr>
        <p:spPr bwMode="gray">
          <a:xfrm>
            <a:off x="4414838" y="5113338"/>
            <a:ext cx="425450" cy="384175"/>
          </a:xfrm>
          <a:prstGeom prst="rect">
            <a:avLst/>
          </a:prstGeom>
          <a:solidFill>
            <a:srgbClr val="6F8DB9"/>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25400" tIns="0" rIns="25400" bIns="0" numCol="1" spcCol="0" rtlCol="0" anchor="ctr" anchorCtr="0">
            <a:noAutofit/>
          </a:bodyPr>
          <a:lstStyle/>
          <a:p>
            <a:pPr algn="ctr">
              <a:lnSpc>
                <a:spcPct val="90000"/>
              </a:lnSpc>
              <a:spcBef>
                <a:spcPct val="0"/>
              </a:spcBef>
              <a:spcAft>
                <a:spcPct val="0"/>
              </a:spcAft>
            </a:pPr>
            <a:fld id="{E5B119CC-5899-462F-8B36-F381219BD603}" type="datetime'''''''''''''''''9''''''''''''''8''4'''''''''''">
              <a:rPr lang="en-US" altLang="en-US" sz="1400" smtClean="0">
                <a:solidFill>
                  <a:schemeClr val="bg1"/>
                </a:solidFill>
                <a:ea typeface="黑体" panose="02010609060101010101" pitchFamily="49" charset="-122"/>
              </a:rPr>
              <a:pPr/>
              <a:t>984</a:t>
            </a:fld>
            <a:br>
              <a:rPr lang="zh-CN" altLang="en-US" sz="1400">
                <a:solidFill>
                  <a:schemeClr val="bg1"/>
                </a:solidFill>
              </a:rPr>
            </a:br>
            <a:r>
              <a:rPr lang="en-US" altLang="zh-CN" sz="1400">
                <a:solidFill>
                  <a:schemeClr val="bg1"/>
                </a:solidFill>
              </a:rPr>
              <a:t>(</a:t>
            </a:r>
            <a:fld id="{F0A4E7BE-E935-4615-9268-81CE7821B788}" type="datetime'''''''''''''''''''8''''''%'''''''''''">
              <a:rPr lang="en-US" altLang="en-US" sz="1400" smtClean="0">
                <a:solidFill>
                  <a:schemeClr val="bg1"/>
                </a:solidFill>
                <a:ea typeface="黑体" panose="02010609060101010101" pitchFamily="49" charset="-122"/>
              </a:rPr>
              <a:pPr/>
              <a:t>8%</a:t>
            </a:fld>
            <a:r>
              <a:rPr lang="en-US" altLang="zh-CN" sz="1400">
                <a:solidFill>
                  <a:schemeClr val="bg1"/>
                </a:solidFill>
              </a:rPr>
              <a:t>)</a:t>
            </a:r>
            <a:endParaRPr lang="zh-CN" altLang="en-US" sz="1400" dirty="0" err="1">
              <a:solidFill>
                <a:schemeClr val="bg1"/>
              </a:solidFill>
              <a:ea typeface="黑体" panose="02010609060101010101" pitchFamily="49" charset="-122"/>
            </a:endParaRPr>
          </a:p>
        </p:txBody>
      </p:sp>
      <p:sp>
        <p:nvSpPr>
          <p:cNvPr id="129" name="矩形 128">
            <a:extLst>
              <a:ext uri="{FF2B5EF4-FFF2-40B4-BE49-F238E27FC236}">
                <a16:creationId xmlns:a16="http://schemas.microsoft.com/office/drawing/2014/main" id="{DD0A0504-491B-4582-AA62-FE6F02D5FB98}"/>
              </a:ext>
            </a:extLst>
          </p:cNvPr>
          <p:cNvSpPr/>
          <p:nvPr>
            <p:custDataLst>
              <p:tags r:id="rId24"/>
            </p:custDataLst>
          </p:nvPr>
        </p:nvSpPr>
        <p:spPr bwMode="gray">
          <a:xfrm>
            <a:off x="4365625" y="5510213"/>
            <a:ext cx="523875" cy="384175"/>
          </a:xfrm>
          <a:prstGeom prst="rect">
            <a:avLst/>
          </a:prstGeom>
          <a:noFill/>
          <a:ln>
            <a:noFill/>
          </a:ln>
          <a:extLst>
            <a:ext uri="{909E8E84-426E-40DD-AFC4-6F175D3DCCD1}">
              <a14:hiddenFill xmlns:a14="http://schemas.microsoft.com/office/drawing/2010/main">
                <a:solidFill>
                  <a:schemeClr val="accent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5400" tIns="0" rIns="25400" bIns="0" numCol="1" spcCol="0" rtlCol="0" anchor="ctr" anchorCtr="0">
            <a:noAutofit/>
          </a:bodyPr>
          <a:lstStyle/>
          <a:p>
            <a:pPr algn="ctr">
              <a:lnSpc>
                <a:spcPct val="90000"/>
              </a:lnSpc>
              <a:spcBef>
                <a:spcPct val="0"/>
              </a:spcBef>
              <a:spcAft>
                <a:spcPct val="0"/>
              </a:spcAft>
            </a:pPr>
            <a:fld id="{2DD41A96-5B97-4B8D-96CE-B4BEE9509401}" type="datetime'''''''''1'',''''''7''''''''''''''''''''''''''5''3'''''''''">
              <a:rPr lang="en-US" altLang="en-US" sz="1400" smtClean="0">
                <a:solidFill>
                  <a:schemeClr val="tx1"/>
                </a:solidFill>
                <a:ea typeface="黑体" panose="02010609060101010101" pitchFamily="49" charset="-122"/>
              </a:rPr>
              <a:pPr/>
              <a:t>1,753</a:t>
            </a:fld>
            <a:br>
              <a:rPr lang="zh-CN" altLang="en-US" sz="1400">
                <a:solidFill>
                  <a:schemeClr val="tx1"/>
                </a:solidFill>
              </a:rPr>
            </a:br>
            <a:r>
              <a:rPr lang="en-US" altLang="zh-CN" sz="1400">
                <a:solidFill>
                  <a:schemeClr val="tx1"/>
                </a:solidFill>
              </a:rPr>
              <a:t>(</a:t>
            </a:r>
            <a:fld id="{907D67BA-4F0E-4EC0-A46D-C43B1630EEB0}" type="datetime'''''1''''''''''''''5''''''''''''%'''''">
              <a:rPr lang="en-US" altLang="en-US" sz="1400" smtClean="0">
                <a:solidFill>
                  <a:schemeClr val="tx1"/>
                </a:solidFill>
                <a:ea typeface="黑体" panose="02010609060101010101" pitchFamily="49" charset="-122"/>
              </a:rPr>
              <a:pPr/>
              <a:t>15%</a:t>
            </a:fld>
            <a:r>
              <a:rPr lang="en-US" altLang="zh-CN" sz="1400">
                <a:solidFill>
                  <a:schemeClr val="tx1"/>
                </a:solidFill>
              </a:rPr>
              <a:t>)</a:t>
            </a:r>
            <a:endParaRPr lang="zh-CN" altLang="en-US" sz="1400" dirty="0" err="1">
              <a:solidFill>
                <a:schemeClr val="tx1"/>
              </a:solidFill>
              <a:ea typeface="黑体" panose="02010609060101010101" pitchFamily="49" charset="-122"/>
            </a:endParaRPr>
          </a:p>
        </p:txBody>
      </p:sp>
      <p:sp>
        <p:nvSpPr>
          <p:cNvPr id="55" name="矩形 54">
            <a:extLst>
              <a:ext uri="{FF2B5EF4-FFF2-40B4-BE49-F238E27FC236}">
                <a16:creationId xmlns:a16="http://schemas.microsoft.com/office/drawing/2014/main" id="{2A0E5243-5797-4CD4-A47A-B0BB964365B0}"/>
              </a:ext>
            </a:extLst>
          </p:cNvPr>
          <p:cNvSpPr/>
          <p:nvPr>
            <p:custDataLst>
              <p:tags r:id="rId25"/>
            </p:custDataLst>
          </p:nvPr>
        </p:nvSpPr>
        <p:spPr bwMode="gray">
          <a:xfrm>
            <a:off x="1201738" y="2846388"/>
            <a:ext cx="493713" cy="192088"/>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5400" tIns="0" rIns="25400" bIns="0" numCol="1" spcCol="0" rtlCol="0" anchor="b" anchorCtr="0">
            <a:noAutofit/>
          </a:bodyPr>
          <a:lstStyle/>
          <a:p>
            <a:pPr algn="ctr">
              <a:lnSpc>
                <a:spcPct val="90000"/>
              </a:lnSpc>
              <a:spcBef>
                <a:spcPct val="0"/>
              </a:spcBef>
              <a:spcAft>
                <a:spcPct val="0"/>
              </a:spcAft>
            </a:pPr>
            <a:fld id="{C6F98850-E7F8-4574-B39E-BA010206C2C4}" type="datetime'''''''''''''''''9'',''''''9''''''''6''''''''''''''9'''''''''">
              <a:rPr lang="zh-CN" altLang="en-US" sz="1400" smtClean="0">
                <a:solidFill>
                  <a:schemeClr val="tx1"/>
                </a:solidFill>
              </a:rPr>
              <a:pPr/>
              <a:t>9,969</a:t>
            </a:fld>
            <a:endParaRPr lang="zh-CN" altLang="en-US" sz="1400" dirty="0" err="1">
              <a:solidFill>
                <a:schemeClr val="tx1"/>
              </a:solidFill>
            </a:endParaRPr>
          </a:p>
        </p:txBody>
      </p:sp>
      <p:sp>
        <p:nvSpPr>
          <p:cNvPr id="57" name="矩形 56">
            <a:extLst>
              <a:ext uri="{FF2B5EF4-FFF2-40B4-BE49-F238E27FC236}">
                <a16:creationId xmlns:a16="http://schemas.microsoft.com/office/drawing/2014/main" id="{81D5A28E-66C6-43C0-9C0F-32CDD634298C}"/>
              </a:ext>
            </a:extLst>
          </p:cNvPr>
          <p:cNvSpPr/>
          <p:nvPr>
            <p:custDataLst>
              <p:tags r:id="rId26"/>
            </p:custDataLst>
          </p:nvPr>
        </p:nvSpPr>
        <p:spPr bwMode="gray">
          <a:xfrm>
            <a:off x="2743200" y="2616200"/>
            <a:ext cx="592138" cy="192088"/>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5400" tIns="0" rIns="25400" bIns="0" numCol="1" spcCol="0" rtlCol="0" anchor="b" anchorCtr="0">
            <a:noAutofit/>
          </a:bodyPr>
          <a:lstStyle/>
          <a:p>
            <a:pPr algn="ctr">
              <a:lnSpc>
                <a:spcPct val="90000"/>
              </a:lnSpc>
              <a:spcBef>
                <a:spcPct val="0"/>
              </a:spcBef>
              <a:spcAft>
                <a:spcPct val="0"/>
              </a:spcAft>
            </a:pPr>
            <a:fld id="{7F9A739C-145C-429D-947F-61D0D56B4762}" type="datetime'''''''''''''1''''''0'''''',''7''6''''''''''''''3'''''''''">
              <a:rPr lang="zh-CN" altLang="en-US" sz="1400" smtClean="0">
                <a:solidFill>
                  <a:schemeClr val="tx1"/>
                </a:solidFill>
              </a:rPr>
              <a:pPr/>
              <a:t>10,763</a:t>
            </a:fld>
            <a:endParaRPr lang="zh-CN" altLang="en-US" sz="1400" dirty="0" err="1">
              <a:solidFill>
                <a:schemeClr val="tx1"/>
              </a:solidFill>
            </a:endParaRPr>
          </a:p>
        </p:txBody>
      </p:sp>
      <p:sp>
        <p:nvSpPr>
          <p:cNvPr id="59" name="矩形 58">
            <a:extLst>
              <a:ext uri="{FF2B5EF4-FFF2-40B4-BE49-F238E27FC236}">
                <a16:creationId xmlns:a16="http://schemas.microsoft.com/office/drawing/2014/main" id="{2028CE39-CA1A-440D-A5E7-D1B61D4A104C}"/>
              </a:ext>
            </a:extLst>
          </p:cNvPr>
          <p:cNvSpPr/>
          <p:nvPr>
            <p:custDataLst>
              <p:tags r:id="rId27"/>
            </p:custDataLst>
          </p:nvPr>
        </p:nvSpPr>
        <p:spPr bwMode="gray">
          <a:xfrm>
            <a:off x="4338638" y="2374900"/>
            <a:ext cx="579438" cy="192088"/>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none" lIns="25400" tIns="0" rIns="25400" bIns="0" numCol="1" spcCol="0" rtlCol="0" anchor="b" anchorCtr="0">
            <a:noAutofit/>
          </a:bodyPr>
          <a:lstStyle/>
          <a:p>
            <a:pPr algn="ctr">
              <a:lnSpc>
                <a:spcPct val="90000"/>
              </a:lnSpc>
              <a:spcBef>
                <a:spcPct val="0"/>
              </a:spcBef>
              <a:spcAft>
                <a:spcPct val="0"/>
              </a:spcAft>
            </a:pPr>
            <a:fld id="{6E71183C-D91E-4A58-9708-BB213887173E}" type="datetime'''1''''''''''''''''''''''''''''1'''''''''',594'''''''''''">
              <a:rPr lang="zh-CN" altLang="en-US" sz="1400" smtClean="0">
                <a:solidFill>
                  <a:schemeClr val="tx1"/>
                </a:solidFill>
              </a:rPr>
              <a:pPr/>
              <a:t>11,594</a:t>
            </a:fld>
            <a:endParaRPr lang="zh-CN" altLang="en-US" sz="1400" dirty="0" err="1">
              <a:solidFill>
                <a:schemeClr val="tx1"/>
              </a:solidFill>
            </a:endParaRPr>
          </a:p>
        </p:txBody>
      </p:sp>
      <p:sp>
        <p:nvSpPr>
          <p:cNvPr id="204" name="椭圆 203">
            <a:extLst>
              <a:ext uri="{FF2B5EF4-FFF2-40B4-BE49-F238E27FC236}">
                <a16:creationId xmlns:a16="http://schemas.microsoft.com/office/drawing/2014/main" id="{F4C69B51-F6B1-4D83-B2C4-1E6BF8621647}"/>
              </a:ext>
            </a:extLst>
          </p:cNvPr>
          <p:cNvSpPr/>
          <p:nvPr>
            <p:custDataLst>
              <p:tags r:id="rId28"/>
            </p:custDataLst>
          </p:nvPr>
        </p:nvSpPr>
        <p:spPr bwMode="auto">
          <a:xfrm>
            <a:off x="1968500" y="2274888"/>
            <a:ext cx="511175" cy="301625"/>
          </a:xfrm>
          <a:prstGeom prst="ellipse">
            <a:avLst/>
          </a:prstGeom>
          <a:solidFill>
            <a:schemeClr val="bg1"/>
          </a:solidFill>
          <a:ln w="9525" algn="ctr">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fld id="{396988B0-A2AF-4921-8601-ACC444829254}" type="datetime'''''''''''''''''''''''+''''''''''''''''''''8''%'''">
              <a:rPr lang="en-US" altLang="en-US" sz="1400" b="1" smtClean="0">
                <a:solidFill>
                  <a:schemeClr val="tx1"/>
                </a:solidFill>
              </a:rPr>
              <a:pPr algn="ctr">
                <a:spcBef>
                  <a:spcPct val="0"/>
                </a:spcBef>
                <a:spcAft>
                  <a:spcPct val="0"/>
                </a:spcAft>
              </a:pPr>
              <a:t>+8%</a:t>
            </a:fld>
            <a:endParaRPr lang="zh-CN" altLang="en-US" sz="1400" b="1" dirty="0" err="1">
              <a:solidFill>
                <a:schemeClr val="tx1"/>
              </a:solidFill>
            </a:endParaRPr>
          </a:p>
        </p:txBody>
      </p:sp>
      <p:sp>
        <p:nvSpPr>
          <p:cNvPr id="211" name="椭圆 210">
            <a:extLst>
              <a:ext uri="{FF2B5EF4-FFF2-40B4-BE49-F238E27FC236}">
                <a16:creationId xmlns:a16="http://schemas.microsoft.com/office/drawing/2014/main" id="{EF640100-A1C7-4D1A-A855-7ACC72C2AB6E}"/>
              </a:ext>
            </a:extLst>
          </p:cNvPr>
          <p:cNvSpPr/>
          <p:nvPr>
            <p:custDataLst>
              <p:tags r:id="rId29"/>
            </p:custDataLst>
          </p:nvPr>
        </p:nvSpPr>
        <p:spPr bwMode="auto">
          <a:xfrm>
            <a:off x="3595688" y="2033588"/>
            <a:ext cx="511175" cy="301625"/>
          </a:xfrm>
          <a:prstGeom prst="ellipse">
            <a:avLst/>
          </a:prstGeom>
          <a:solidFill>
            <a:schemeClr val="bg1"/>
          </a:solidFill>
          <a:ln w="9525" algn="ctr">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fld id="{13AECCF3-38E2-4843-A638-DF04BA45288B}" type="datetime'''''''''''''''''''''''''''''+''''''''8%'''''''''''">
              <a:rPr lang="en-US" altLang="en-US" sz="1400" b="1" smtClean="0">
                <a:solidFill>
                  <a:schemeClr val="tx1"/>
                </a:solidFill>
              </a:rPr>
              <a:pPr algn="ctr">
                <a:spcBef>
                  <a:spcPct val="0"/>
                </a:spcBef>
                <a:spcAft>
                  <a:spcPct val="0"/>
                </a:spcAft>
              </a:pPr>
              <a:t>+8%</a:t>
            </a:fld>
            <a:endParaRPr lang="zh-CN" altLang="en-US" sz="1400" b="1" dirty="0" err="1">
              <a:solidFill>
                <a:schemeClr val="tx1"/>
              </a:solidFill>
            </a:endParaRPr>
          </a:p>
        </p:txBody>
      </p:sp>
      <p:graphicFrame>
        <p:nvGraphicFramePr>
          <p:cNvPr id="231" name="表格 135">
            <a:extLst>
              <a:ext uri="{FF2B5EF4-FFF2-40B4-BE49-F238E27FC236}">
                <a16:creationId xmlns:a16="http://schemas.microsoft.com/office/drawing/2014/main" id="{64400034-68AC-4980-AF16-E10D7FB261BD}"/>
              </a:ext>
            </a:extLst>
          </p:cNvPr>
          <p:cNvGraphicFramePr>
            <a:graphicFrameLocks noGrp="1"/>
          </p:cNvGraphicFramePr>
          <p:nvPr/>
        </p:nvGraphicFramePr>
        <p:xfrm>
          <a:off x="5627666" y="2374900"/>
          <a:ext cx="4274131" cy="3612396"/>
        </p:xfrm>
        <a:graphic>
          <a:graphicData uri="http://schemas.openxmlformats.org/drawingml/2006/table">
            <a:tbl>
              <a:tblPr firstRow="1" bandRow="1">
                <a:tableStyleId>{2D5ABB26-0587-4C30-8999-92F81FD0307C}</a:tableStyleId>
              </a:tblPr>
              <a:tblGrid>
                <a:gridCol w="1260814">
                  <a:extLst>
                    <a:ext uri="{9D8B030D-6E8A-4147-A177-3AD203B41FA5}">
                      <a16:colId xmlns:a16="http://schemas.microsoft.com/office/drawing/2014/main" val="3636885225"/>
                    </a:ext>
                  </a:extLst>
                </a:gridCol>
                <a:gridCol w="884755">
                  <a:extLst>
                    <a:ext uri="{9D8B030D-6E8A-4147-A177-3AD203B41FA5}">
                      <a16:colId xmlns:a16="http://schemas.microsoft.com/office/drawing/2014/main" val="1339164512"/>
                    </a:ext>
                  </a:extLst>
                </a:gridCol>
                <a:gridCol w="891794">
                  <a:extLst>
                    <a:ext uri="{9D8B030D-6E8A-4147-A177-3AD203B41FA5}">
                      <a16:colId xmlns:a16="http://schemas.microsoft.com/office/drawing/2014/main" val="3465541742"/>
                    </a:ext>
                  </a:extLst>
                </a:gridCol>
                <a:gridCol w="1236768">
                  <a:extLst>
                    <a:ext uri="{9D8B030D-6E8A-4147-A177-3AD203B41FA5}">
                      <a16:colId xmlns:a16="http://schemas.microsoft.com/office/drawing/2014/main" val="3584709300"/>
                    </a:ext>
                  </a:extLst>
                </a:gridCol>
              </a:tblGrid>
              <a:tr h="351591">
                <a:tc>
                  <a:txBody>
                    <a:bodyPr/>
                    <a:lstStyle/>
                    <a:p>
                      <a:pPr algn="ctr"/>
                      <a:r>
                        <a:rPr lang="en-US" altLang="zh-CN" sz="1400" b="1" dirty="0">
                          <a:solidFill>
                            <a:srgbClr val="000000"/>
                          </a:solidFill>
                          <a:latin typeface="+mn-lt"/>
                          <a:ea typeface="微软雅黑" panose="020B0503020204020204" pitchFamily="34" charset="-122"/>
                        </a:rPr>
                        <a:t>Channel segment</a:t>
                      </a:r>
                      <a:endParaRPr lang="zh-CN" altLang="en-US" sz="1400" b="1" dirty="0">
                        <a:solidFill>
                          <a:srgbClr val="000000"/>
                        </a:solidFill>
                        <a:latin typeface="+mn-lt"/>
                        <a:ea typeface="微软雅黑" panose="020B0503020204020204" pitchFamily="34" charset="-122"/>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400" b="1" kern="1200" dirty="0">
                          <a:solidFill>
                            <a:srgbClr val="000000"/>
                          </a:solidFill>
                          <a:latin typeface="+mn-lt"/>
                          <a:ea typeface="微软雅黑" panose="020B0503020204020204" pitchFamily="34" charset="-122"/>
                          <a:cs typeface="+mn-cs"/>
                        </a:rPr>
                        <a:t>Share (2020)</a:t>
                      </a:r>
                      <a:endParaRPr lang="zh-CN" altLang="en-US" sz="1400" b="1" kern="1200" dirty="0">
                        <a:solidFill>
                          <a:srgbClr val="000000"/>
                        </a:solidFill>
                        <a:latin typeface="+mn-lt"/>
                        <a:ea typeface="微软雅黑" panose="020B0503020204020204" pitchFamily="34" charset="-122"/>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400" b="1" kern="1200" dirty="0">
                          <a:solidFill>
                            <a:srgbClr val="000000"/>
                          </a:solidFill>
                          <a:latin typeface="+mn-lt"/>
                          <a:ea typeface="微软雅黑" panose="020B0503020204020204" pitchFamily="34" charset="-122"/>
                          <a:cs typeface="+mn-cs"/>
                        </a:rPr>
                        <a:t>3 Year </a:t>
                      </a:r>
                    </a:p>
                    <a:p>
                      <a:pPr algn="ctr"/>
                      <a:r>
                        <a:rPr lang="en-US" altLang="zh-CN" sz="1400" b="1" kern="1200" dirty="0">
                          <a:solidFill>
                            <a:srgbClr val="000000"/>
                          </a:solidFill>
                          <a:latin typeface="+mn-lt"/>
                          <a:ea typeface="微软雅黑" panose="020B0503020204020204" pitchFamily="34" charset="-122"/>
                          <a:cs typeface="+mn-cs"/>
                        </a:rPr>
                        <a:t>CAGR</a:t>
                      </a:r>
                      <a:endParaRPr lang="zh-CN" altLang="en-US" sz="1400" b="1" kern="1200" dirty="0">
                        <a:solidFill>
                          <a:srgbClr val="000000"/>
                        </a:solidFill>
                        <a:latin typeface="+mn-lt"/>
                        <a:ea typeface="微软雅黑" panose="020B0503020204020204" pitchFamily="34" charset="-122"/>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400" b="1" kern="1200" dirty="0">
                          <a:solidFill>
                            <a:srgbClr val="000000"/>
                          </a:solidFill>
                          <a:latin typeface="+mn-lt"/>
                          <a:ea typeface="微软雅黑" panose="020B0503020204020204" pitchFamily="34" charset="-122"/>
                          <a:cs typeface="+mn-cs"/>
                        </a:rPr>
                        <a:t>Growth contribution </a:t>
                      </a:r>
                      <a:endParaRPr lang="zh-CN" altLang="en-US" sz="1400" b="1" kern="1200" dirty="0">
                        <a:solidFill>
                          <a:srgbClr val="000000"/>
                        </a:solidFill>
                        <a:latin typeface="+mn-lt"/>
                        <a:ea typeface="微软雅黑" panose="020B0503020204020204" pitchFamily="34" charset="-122"/>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00553958"/>
                  </a:ext>
                </a:extLst>
              </a:tr>
              <a:tr h="773559">
                <a:tc>
                  <a:txBody>
                    <a:bodyPr/>
                    <a:lstStyle/>
                    <a:p>
                      <a:pPr algn="ctr"/>
                      <a:r>
                        <a:rPr lang="en-US" altLang="zh-CN" sz="1400" b="1" dirty="0">
                          <a:solidFill>
                            <a:schemeClr val="bg1"/>
                          </a:solidFill>
                          <a:latin typeface="+mn-lt"/>
                          <a:ea typeface="微软雅黑" panose="020B0503020204020204" pitchFamily="34" charset="-122"/>
                        </a:rPr>
                        <a:t>City hospital</a:t>
                      </a:r>
                      <a:endParaRPr lang="zh-CN" altLang="en-US" sz="1400" b="1" dirty="0">
                        <a:solidFill>
                          <a:schemeClr val="bg1"/>
                        </a:solidFill>
                        <a:latin typeface="+mn-lt"/>
                        <a:ea typeface="微软雅黑" panose="020B0503020204020204" pitchFamily="34" charset="-122"/>
                      </a:endParaRPr>
                    </a:p>
                  </a:txBody>
                  <a:tcPr anchor="ctr">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64D6E"/>
                    </a:solidFill>
                  </a:tcPr>
                </a:tc>
                <a:tc>
                  <a:txBody>
                    <a:bodyPr/>
                    <a:lstStyle/>
                    <a:p>
                      <a:pPr algn="ctr"/>
                      <a:r>
                        <a:rPr lang="en-US" altLang="zh-CN" sz="1400" b="0" dirty="0">
                          <a:solidFill>
                            <a:srgbClr val="000000"/>
                          </a:solidFill>
                          <a:latin typeface="+mn-lt"/>
                          <a:ea typeface="微软雅黑" panose="020B0503020204020204" pitchFamily="34" charset="-122"/>
                        </a:rPr>
                        <a:t>46%</a:t>
                      </a:r>
                      <a:endParaRPr lang="zh-CN" altLang="en-US" sz="1400" b="0" dirty="0">
                        <a:solidFill>
                          <a:srgbClr val="000000"/>
                        </a:solidFill>
                        <a:latin typeface="+mn-lt"/>
                        <a:ea typeface="微软雅黑" panose="020B0503020204020204"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altLang="zh-CN" sz="1400" b="0" dirty="0">
                          <a:solidFill>
                            <a:srgbClr val="000000"/>
                          </a:solidFill>
                          <a:latin typeface="+mn-lt"/>
                          <a:ea typeface="微软雅黑" panose="020B0503020204020204" pitchFamily="34" charset="-122"/>
                        </a:rPr>
                        <a:t>+5%</a:t>
                      </a:r>
                      <a:endParaRPr lang="zh-CN" altLang="en-US" sz="1400" b="0" dirty="0">
                        <a:solidFill>
                          <a:srgbClr val="000000"/>
                        </a:solidFill>
                        <a:latin typeface="+mn-lt"/>
                        <a:ea typeface="微软雅黑" panose="020B0503020204020204"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altLang="zh-CN" sz="1400" b="0" dirty="0">
                          <a:solidFill>
                            <a:srgbClr val="000000"/>
                          </a:solidFill>
                          <a:latin typeface="+mn-lt"/>
                          <a:ea typeface="微软雅黑" panose="020B0503020204020204" pitchFamily="34" charset="-122"/>
                        </a:rPr>
                        <a:t>28%</a:t>
                      </a:r>
                      <a:endParaRPr lang="zh-CN" altLang="en-US" sz="1400" b="0" dirty="0">
                        <a:solidFill>
                          <a:srgbClr val="000000"/>
                        </a:solidFill>
                        <a:latin typeface="+mn-lt"/>
                        <a:ea typeface="微软雅黑" panose="020B0503020204020204"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866071226"/>
                  </a:ext>
                </a:extLst>
              </a:tr>
              <a:tr h="7735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dirty="0">
                          <a:solidFill>
                            <a:schemeClr val="bg1"/>
                          </a:solidFill>
                          <a:latin typeface="+mn-lt"/>
                          <a:ea typeface="微软雅黑" panose="020B0503020204020204" pitchFamily="34" charset="-122"/>
                        </a:rPr>
                        <a:t>County hospital</a:t>
                      </a:r>
                      <a:endParaRPr lang="zh-CN" altLang="en-US" sz="1400" b="1" dirty="0">
                        <a:solidFill>
                          <a:schemeClr val="bg1"/>
                        </a:solidFill>
                        <a:latin typeface="+mn-lt"/>
                        <a:ea typeface="微软雅黑" panose="020B0503020204020204" pitchFamily="34" charset="-122"/>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C6C9C"/>
                    </a:solidFill>
                  </a:tcPr>
                </a:tc>
                <a:tc>
                  <a:txBody>
                    <a:bodyPr/>
                    <a:lstStyle/>
                    <a:p>
                      <a:pPr algn="ctr"/>
                      <a:r>
                        <a:rPr lang="en-US" altLang="zh-CN" sz="1400" b="1" dirty="0">
                          <a:solidFill>
                            <a:srgbClr val="000000"/>
                          </a:solidFill>
                          <a:latin typeface="+mn-lt"/>
                          <a:ea typeface="微软雅黑" panose="020B0503020204020204" pitchFamily="34" charset="-122"/>
                        </a:rPr>
                        <a:t>31%</a:t>
                      </a:r>
                      <a:endParaRPr lang="zh-CN" altLang="en-US" sz="1400" b="1" dirty="0">
                        <a:solidFill>
                          <a:srgbClr val="000000"/>
                        </a:solidFill>
                        <a:latin typeface="+mn-lt"/>
                        <a:ea typeface="微软雅黑" panose="020B0503020204020204"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altLang="zh-CN" sz="1400" b="1" dirty="0">
                          <a:solidFill>
                            <a:srgbClr val="000000"/>
                          </a:solidFill>
                          <a:latin typeface="+mn-lt"/>
                          <a:ea typeface="微软雅黑" panose="020B0503020204020204" pitchFamily="34" charset="-122"/>
                        </a:rPr>
                        <a:t>+20%</a:t>
                      </a:r>
                      <a:endParaRPr lang="zh-CN" altLang="en-US" sz="1400" b="1" dirty="0">
                        <a:solidFill>
                          <a:srgbClr val="000000"/>
                        </a:solidFill>
                        <a:latin typeface="+mn-lt"/>
                        <a:ea typeface="微软雅黑" panose="020B0503020204020204"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altLang="zh-CN" sz="1400" b="1" dirty="0">
                          <a:solidFill>
                            <a:srgbClr val="000000"/>
                          </a:solidFill>
                          <a:latin typeface="+mn-lt"/>
                          <a:ea typeface="微软雅黑" panose="020B0503020204020204" pitchFamily="34" charset="-122"/>
                        </a:rPr>
                        <a:t>60%</a:t>
                      </a:r>
                      <a:endParaRPr lang="zh-CN" altLang="en-US" sz="1400" b="1" dirty="0">
                        <a:solidFill>
                          <a:srgbClr val="000000"/>
                        </a:solidFill>
                        <a:latin typeface="+mn-lt"/>
                        <a:ea typeface="微软雅黑" panose="020B0503020204020204"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587714809"/>
                  </a:ext>
                </a:extLst>
              </a:tr>
              <a:tr h="773559">
                <a:tc>
                  <a:txBody>
                    <a:bodyPr/>
                    <a:lstStyle/>
                    <a:p>
                      <a:pPr algn="ctr"/>
                      <a:r>
                        <a:rPr lang="en-US" altLang="zh-CN" sz="1400" b="1" dirty="0">
                          <a:solidFill>
                            <a:schemeClr val="bg1"/>
                          </a:solidFill>
                          <a:latin typeface="+mn-lt"/>
                          <a:ea typeface="微软雅黑" panose="020B0503020204020204" pitchFamily="34" charset="-122"/>
                        </a:rPr>
                        <a:t>Community health center</a:t>
                      </a:r>
                      <a:endParaRPr lang="zh-CN" altLang="en-US" sz="1400" b="1" dirty="0">
                        <a:solidFill>
                          <a:schemeClr val="bg1"/>
                        </a:solidFill>
                        <a:latin typeface="+mn-lt"/>
                        <a:ea typeface="微软雅黑" panose="020B0503020204020204" pitchFamily="34" charset="-122"/>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F8DB9"/>
                    </a:solidFill>
                  </a:tcPr>
                </a:tc>
                <a:tc>
                  <a:txBody>
                    <a:bodyPr/>
                    <a:lstStyle/>
                    <a:p>
                      <a:pPr algn="ctr"/>
                      <a:r>
                        <a:rPr lang="en-US" altLang="zh-CN" sz="1400" b="0" dirty="0">
                          <a:solidFill>
                            <a:srgbClr val="000000"/>
                          </a:solidFill>
                          <a:latin typeface="+mn-lt"/>
                          <a:ea typeface="微软雅黑" panose="020B0503020204020204" pitchFamily="34" charset="-122"/>
                        </a:rPr>
                        <a:t>8%</a:t>
                      </a:r>
                      <a:endParaRPr lang="zh-CN" altLang="en-US" sz="1400" b="0" dirty="0">
                        <a:solidFill>
                          <a:srgbClr val="000000"/>
                        </a:solidFill>
                        <a:latin typeface="+mn-lt"/>
                        <a:ea typeface="微软雅黑" panose="020B0503020204020204"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altLang="zh-CN" sz="1400" b="0" dirty="0">
                          <a:solidFill>
                            <a:srgbClr val="000000"/>
                          </a:solidFill>
                          <a:latin typeface="+mn-lt"/>
                          <a:ea typeface="微软雅黑" panose="020B0503020204020204" pitchFamily="34" charset="-122"/>
                        </a:rPr>
                        <a:t>+14%</a:t>
                      </a:r>
                      <a:endParaRPr lang="zh-CN" altLang="en-US" sz="1400" b="0" dirty="0">
                        <a:solidFill>
                          <a:srgbClr val="000000"/>
                        </a:solidFill>
                        <a:latin typeface="+mn-lt"/>
                        <a:ea typeface="微软雅黑" panose="020B0503020204020204"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altLang="zh-CN" sz="1400" b="0" dirty="0">
                          <a:solidFill>
                            <a:srgbClr val="000000"/>
                          </a:solidFill>
                          <a:latin typeface="+mn-lt"/>
                          <a:ea typeface="微软雅黑" panose="020B0503020204020204" pitchFamily="34" charset="-122"/>
                        </a:rPr>
                        <a:t>17%</a:t>
                      </a:r>
                      <a:endParaRPr lang="zh-CN" altLang="en-US" sz="1400" b="0" dirty="0">
                        <a:solidFill>
                          <a:srgbClr val="000000"/>
                        </a:solidFill>
                        <a:latin typeface="+mn-lt"/>
                        <a:ea typeface="微软雅黑" panose="020B0503020204020204"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05558287"/>
                  </a:ext>
                </a:extLst>
              </a:tr>
              <a:tr h="773559">
                <a:tc>
                  <a:txBody>
                    <a:bodyPr/>
                    <a:lstStyle/>
                    <a:p>
                      <a:pPr algn="ctr"/>
                      <a:r>
                        <a:rPr lang="en-US" altLang="zh-CN" sz="1400" b="1" dirty="0">
                          <a:solidFill>
                            <a:schemeClr val="tx1">
                              <a:lumMod val="50000"/>
                            </a:schemeClr>
                          </a:solidFill>
                          <a:latin typeface="+mn-lt"/>
                          <a:ea typeface="微软雅黑" panose="020B0503020204020204" pitchFamily="34" charset="-122"/>
                        </a:rPr>
                        <a:t>Retail pharmacy</a:t>
                      </a:r>
                      <a:endParaRPr lang="zh-CN" altLang="en-US" sz="1400" b="1" dirty="0">
                        <a:solidFill>
                          <a:schemeClr val="tx1">
                            <a:lumMod val="50000"/>
                          </a:schemeClr>
                        </a:solidFill>
                        <a:latin typeface="+mn-lt"/>
                        <a:ea typeface="微软雅黑" panose="020B0503020204020204" pitchFamily="34" charset="-122"/>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E5EF"/>
                    </a:solidFill>
                  </a:tcPr>
                </a:tc>
                <a:tc>
                  <a:txBody>
                    <a:bodyPr/>
                    <a:lstStyle/>
                    <a:p>
                      <a:pPr algn="ctr"/>
                      <a:r>
                        <a:rPr lang="en-US" altLang="zh-CN" sz="1400" b="0" dirty="0">
                          <a:solidFill>
                            <a:srgbClr val="000000"/>
                          </a:solidFill>
                          <a:latin typeface="+mn-lt"/>
                          <a:ea typeface="微软雅黑" panose="020B0503020204020204" pitchFamily="34" charset="-122"/>
                        </a:rPr>
                        <a:t>15%</a:t>
                      </a:r>
                      <a:endParaRPr lang="zh-CN" altLang="en-US" sz="1400" b="0" dirty="0">
                        <a:solidFill>
                          <a:srgbClr val="000000"/>
                        </a:solidFill>
                        <a:latin typeface="+mn-lt"/>
                        <a:ea typeface="微软雅黑" panose="020B0503020204020204"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0" dirty="0">
                          <a:solidFill>
                            <a:srgbClr val="000000"/>
                          </a:solidFill>
                          <a:latin typeface="+mn-lt"/>
                          <a:ea typeface="微软雅黑" panose="020B0503020204020204" pitchFamily="34" charset="-122"/>
                        </a:rPr>
                        <a:t>-5%</a:t>
                      </a:r>
                      <a:endParaRPr lang="zh-CN" altLang="en-US" sz="1400" b="0" dirty="0">
                        <a:solidFill>
                          <a:srgbClr val="000000"/>
                        </a:solidFill>
                        <a:latin typeface="+mn-lt"/>
                        <a:ea typeface="微软雅黑" panose="020B0503020204020204"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0" dirty="0">
                          <a:solidFill>
                            <a:srgbClr val="000000"/>
                          </a:solidFill>
                          <a:latin typeface="+mn-lt"/>
                          <a:ea typeface="微软雅黑" panose="020B0503020204020204" pitchFamily="34" charset="-122"/>
                        </a:rPr>
                        <a:t>-4%</a:t>
                      </a:r>
                      <a:endParaRPr lang="zh-CN" altLang="en-US" sz="1400" b="0" dirty="0">
                        <a:solidFill>
                          <a:srgbClr val="000000"/>
                        </a:solidFill>
                        <a:latin typeface="+mn-lt"/>
                        <a:ea typeface="微软雅黑" panose="020B0503020204020204" pitchFamily="34"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1985724"/>
                  </a:ext>
                </a:extLst>
              </a:tr>
            </a:tbl>
          </a:graphicData>
        </a:graphic>
      </p:graphicFrame>
      <p:sp>
        <p:nvSpPr>
          <p:cNvPr id="232" name="对话气泡: 矩形 231">
            <a:extLst>
              <a:ext uri="{FF2B5EF4-FFF2-40B4-BE49-F238E27FC236}">
                <a16:creationId xmlns:a16="http://schemas.microsoft.com/office/drawing/2014/main" id="{04C09493-88CB-40F6-9D76-1A073D09B4A5}"/>
              </a:ext>
            </a:extLst>
          </p:cNvPr>
          <p:cNvSpPr/>
          <p:nvPr/>
        </p:nvSpPr>
        <p:spPr>
          <a:xfrm>
            <a:off x="5556118" y="2855266"/>
            <a:ext cx="4397934" cy="2418070"/>
          </a:xfrm>
          <a:prstGeom prst="wedgeRectCallout">
            <a:avLst>
              <a:gd name="adj1" fmla="val 55490"/>
              <a:gd name="adj2" fmla="val -19138"/>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dirty="0" err="1"/>
          </a:p>
        </p:txBody>
      </p:sp>
      <p:sp>
        <p:nvSpPr>
          <p:cNvPr id="233" name="矩形 232">
            <a:extLst>
              <a:ext uri="{FF2B5EF4-FFF2-40B4-BE49-F238E27FC236}">
                <a16:creationId xmlns:a16="http://schemas.microsoft.com/office/drawing/2014/main" id="{7980A844-1197-4968-A2A6-A62C993879A1}"/>
              </a:ext>
            </a:extLst>
          </p:cNvPr>
          <p:cNvSpPr/>
          <p:nvPr/>
        </p:nvSpPr>
        <p:spPr>
          <a:xfrm>
            <a:off x="10059326" y="3446661"/>
            <a:ext cx="1795197" cy="1666677"/>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b="1" i="1" dirty="0">
                <a:solidFill>
                  <a:srgbClr val="000000"/>
                </a:solidFill>
                <a:latin typeface="Arial" panose="020B0604020202020204" pitchFamily="34" charset="0"/>
                <a:ea typeface="微软雅黑" pitchFamily="34" charset="-122"/>
                <a:cs typeface="Arial" panose="020B0604020202020204" pitchFamily="34" charset="0"/>
              </a:rPr>
              <a:t>Hospital channel </a:t>
            </a:r>
            <a:r>
              <a:rPr lang="en-US" altLang="zh-CN" sz="1400" i="1" dirty="0">
                <a:solidFill>
                  <a:srgbClr val="000000"/>
                </a:solidFill>
                <a:latin typeface="Arial" panose="020B0604020202020204" pitchFamily="34" charset="0"/>
                <a:ea typeface="微软雅黑" pitchFamily="34" charset="-122"/>
                <a:cs typeface="Arial" panose="020B0604020202020204" pitchFamily="34" charset="0"/>
              </a:rPr>
              <a:t>contributed </a:t>
            </a:r>
            <a:r>
              <a:rPr lang="en-US" altLang="zh-CN" b="1" i="1" u="sng" dirty="0">
                <a:solidFill>
                  <a:srgbClr val="000000"/>
                </a:solidFill>
                <a:latin typeface="Arial" panose="020B0604020202020204" pitchFamily="34" charset="0"/>
                <a:ea typeface="微软雅黑" pitchFamily="34" charset="-122"/>
                <a:cs typeface="Arial" panose="020B0604020202020204" pitchFamily="34" charset="0"/>
              </a:rPr>
              <a:t>85%</a:t>
            </a:r>
            <a:r>
              <a:rPr lang="en-US" altLang="zh-CN" sz="1400" i="1" dirty="0">
                <a:solidFill>
                  <a:srgbClr val="000000"/>
                </a:solidFill>
                <a:latin typeface="Arial" panose="020B0604020202020204" pitchFamily="34" charset="0"/>
                <a:ea typeface="微软雅黑" pitchFamily="34" charset="-122"/>
                <a:cs typeface="Arial" panose="020B0604020202020204" pitchFamily="34" charset="0"/>
              </a:rPr>
              <a:t> </a:t>
            </a:r>
            <a:r>
              <a:rPr lang="en-US" altLang="zh-CN" sz="1400" i="1">
                <a:solidFill>
                  <a:srgbClr val="000000"/>
                </a:solidFill>
                <a:latin typeface="Arial" panose="020B0604020202020204" pitchFamily="34" charset="0"/>
                <a:ea typeface="微软雅黑" pitchFamily="34" charset="-122"/>
                <a:cs typeface="Arial" panose="020B0604020202020204" pitchFamily="34" charset="0"/>
              </a:rPr>
              <a:t>of XX’ s </a:t>
            </a:r>
            <a:r>
              <a:rPr lang="en-US" altLang="zh-CN" sz="1400" i="1" dirty="0">
                <a:solidFill>
                  <a:srgbClr val="000000"/>
                </a:solidFill>
                <a:latin typeface="Arial" panose="020B0604020202020204" pitchFamily="34" charset="0"/>
                <a:ea typeface="微软雅黑" pitchFamily="34" charset="-122"/>
                <a:cs typeface="Arial" panose="020B0604020202020204" pitchFamily="34" charset="0"/>
              </a:rPr>
              <a:t>total revenue, in which </a:t>
            </a:r>
            <a:r>
              <a:rPr lang="en-US" altLang="zh-CN" sz="1400" b="1" i="1" dirty="0">
                <a:solidFill>
                  <a:srgbClr val="000000"/>
                </a:solidFill>
                <a:latin typeface="Arial" panose="020B0604020202020204" pitchFamily="34" charset="0"/>
                <a:ea typeface="微软雅黑" pitchFamily="34" charset="-122"/>
                <a:cs typeface="Arial" panose="020B0604020202020204" pitchFamily="34" charset="0"/>
              </a:rPr>
              <a:t>county market</a:t>
            </a:r>
            <a:r>
              <a:rPr lang="en-US" altLang="zh-CN" sz="1400" i="1" dirty="0">
                <a:solidFill>
                  <a:srgbClr val="000000"/>
                </a:solidFill>
                <a:latin typeface="Arial" panose="020B0604020202020204" pitchFamily="34" charset="0"/>
                <a:ea typeface="微软雅黑" pitchFamily="34" charset="-122"/>
                <a:cs typeface="Arial" panose="020B0604020202020204" pitchFamily="34" charset="0"/>
              </a:rPr>
              <a:t> contributes most (</a:t>
            </a:r>
            <a:r>
              <a:rPr lang="en-US" altLang="zh-CN" b="1" i="1" u="sng" dirty="0">
                <a:solidFill>
                  <a:srgbClr val="000000"/>
                </a:solidFill>
                <a:latin typeface="Arial" panose="020B0604020202020204" pitchFamily="34" charset="0"/>
                <a:ea typeface="微软雅黑" pitchFamily="34" charset="-122"/>
                <a:cs typeface="Arial" panose="020B0604020202020204" pitchFamily="34" charset="0"/>
              </a:rPr>
              <a:t>60%</a:t>
            </a:r>
            <a:r>
              <a:rPr lang="en-US" altLang="zh-CN" sz="1400" i="1" dirty="0">
                <a:solidFill>
                  <a:srgbClr val="000000"/>
                </a:solidFill>
                <a:latin typeface="Arial" panose="020B0604020202020204" pitchFamily="34" charset="0"/>
                <a:ea typeface="微软雅黑" pitchFamily="34" charset="-122"/>
                <a:cs typeface="Arial" panose="020B0604020202020204" pitchFamily="34" charset="0"/>
              </a:rPr>
              <a:t>) for the NN’s growth</a:t>
            </a:r>
            <a:endParaRPr lang="zh-CN" altLang="en-US" sz="1200" i="1" dirty="0" err="1">
              <a:solidFill>
                <a:srgbClr val="000000"/>
              </a:solidFill>
              <a:latin typeface="Arial" panose="020B0604020202020204" pitchFamily="34" charset="0"/>
              <a:ea typeface="微软雅黑" pitchFamily="34" charset="-122"/>
              <a:cs typeface="Arial" panose="020B0604020202020204" pitchFamily="34" charset="0"/>
            </a:endParaRPr>
          </a:p>
        </p:txBody>
      </p:sp>
      <p:cxnSp>
        <p:nvCxnSpPr>
          <p:cNvPr id="258" name="直接连接符 257">
            <a:extLst>
              <a:ext uri="{FF2B5EF4-FFF2-40B4-BE49-F238E27FC236}">
                <a16:creationId xmlns:a16="http://schemas.microsoft.com/office/drawing/2014/main" id="{1972B823-29DD-4AE9-875D-35F5730A38E5}"/>
              </a:ext>
            </a:extLst>
          </p:cNvPr>
          <p:cNvCxnSpPr/>
          <p:nvPr/>
        </p:nvCxnSpPr>
        <p:spPr>
          <a:xfrm>
            <a:off x="534238" y="1543357"/>
            <a:ext cx="10955045" cy="0"/>
          </a:xfrm>
          <a:prstGeom prst="line">
            <a:avLst/>
          </a:prstGeom>
          <a:ln w="19050">
            <a:solidFill>
              <a:srgbClr val="005587"/>
            </a:solidFill>
          </a:ln>
        </p:spPr>
        <p:style>
          <a:lnRef idx="1">
            <a:schemeClr val="accent1"/>
          </a:lnRef>
          <a:fillRef idx="0">
            <a:schemeClr val="accent1"/>
          </a:fillRef>
          <a:effectRef idx="0">
            <a:schemeClr val="accent1"/>
          </a:effectRef>
          <a:fontRef idx="minor">
            <a:schemeClr val="tx1"/>
          </a:fontRef>
        </p:style>
      </p:cxnSp>
      <p:sp>
        <p:nvSpPr>
          <p:cNvPr id="222" name="矩形 221">
            <a:extLst>
              <a:ext uri="{FF2B5EF4-FFF2-40B4-BE49-F238E27FC236}">
                <a16:creationId xmlns:a16="http://schemas.microsoft.com/office/drawing/2014/main" id="{2CC11CA3-CDED-49DD-83D8-00DCCF7EEE88}"/>
              </a:ext>
            </a:extLst>
          </p:cNvPr>
          <p:cNvSpPr/>
          <p:nvPr/>
        </p:nvSpPr>
        <p:spPr>
          <a:xfrm>
            <a:off x="3447288" y="1391387"/>
            <a:ext cx="5041566" cy="557125"/>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b="1" dirty="0">
                <a:solidFill>
                  <a:srgbClr val="000000"/>
                </a:solidFill>
                <a:latin typeface="Arial" panose="020B0604020202020204" pitchFamily="34" charset="0"/>
                <a:ea typeface="微软雅黑" pitchFamily="34" charset="-122"/>
                <a:cs typeface="Arial" panose="020B0604020202020204" pitchFamily="34" charset="0"/>
              </a:rPr>
              <a:t>XXX Sales Revenue by Channel in China</a:t>
            </a:r>
          </a:p>
          <a:p>
            <a:pPr algn="ctr">
              <a:spcBef>
                <a:spcPts val="600"/>
              </a:spcBef>
            </a:pPr>
            <a:r>
              <a:rPr lang="en-US" altLang="zh-CN" sz="1400" dirty="0">
                <a:solidFill>
                  <a:srgbClr val="000000"/>
                </a:solidFill>
                <a:latin typeface="Arial" panose="020B0604020202020204" pitchFamily="34" charset="0"/>
                <a:ea typeface="微软雅黑" pitchFamily="34" charset="-122"/>
                <a:cs typeface="Arial" panose="020B0604020202020204" pitchFamily="34" charset="0"/>
              </a:rPr>
              <a:t>(2018-2020, Mn RMB) </a:t>
            </a:r>
            <a:endParaRPr lang="zh-CN" altLang="en-US" sz="1400" dirty="0" err="1">
              <a:solidFill>
                <a:srgbClr val="000000"/>
              </a:solidFill>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293996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1CE1-6A12-467D-92E8-732720ECB3BC}"/>
              </a:ext>
            </a:extLst>
          </p:cNvPr>
          <p:cNvSpPr>
            <a:spLocks noGrp="1"/>
          </p:cNvSpPr>
          <p:nvPr>
            <p:ph type="title"/>
          </p:nvPr>
        </p:nvSpPr>
        <p:spPr>
          <a:xfrm>
            <a:off x="544195" y="206931"/>
            <a:ext cx="11023918" cy="778668"/>
          </a:xfrm>
        </p:spPr>
        <p:txBody>
          <a:bodyPr/>
          <a:lstStyle/>
          <a:p>
            <a:r>
              <a:rPr lang="en-GB" dirty="0"/>
              <a:t>Data source for the estimation of treatment cost – a diabetes project example   </a:t>
            </a:r>
            <a:endParaRPr lang="en-US" dirty="0"/>
          </a:p>
        </p:txBody>
      </p:sp>
      <p:sp>
        <p:nvSpPr>
          <p:cNvPr id="5" name="Rectangle 4">
            <a:extLst>
              <a:ext uri="{FF2B5EF4-FFF2-40B4-BE49-F238E27FC236}">
                <a16:creationId xmlns:a16="http://schemas.microsoft.com/office/drawing/2014/main" id="{5B6255BC-F91F-45B3-836B-DA3B4F086511}"/>
              </a:ext>
            </a:extLst>
          </p:cNvPr>
          <p:cNvSpPr/>
          <p:nvPr/>
        </p:nvSpPr>
        <p:spPr>
          <a:xfrm>
            <a:off x="623888" y="1908853"/>
            <a:ext cx="1345547" cy="13186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ctr">
              <a:lnSpc>
                <a:spcPct val="120000"/>
              </a:lnSpc>
              <a:defRPr/>
            </a:pPr>
            <a:r>
              <a:rPr lang="fr-FR" altLang="zh-CN" sz="1600" b="1" kern="0" dirty="0">
                <a:solidFill>
                  <a:schemeClr val="bg1"/>
                </a:solidFill>
                <a:ea typeface="微软雅黑" pitchFamily="34" charset="-122"/>
              </a:rPr>
              <a:t>D</a:t>
            </a:r>
            <a:r>
              <a:rPr lang="en-US" altLang="zh-CN" sz="1600" b="1" kern="0" dirty="0" err="1">
                <a:solidFill>
                  <a:schemeClr val="bg1"/>
                </a:solidFill>
                <a:ea typeface="微软雅黑" pitchFamily="34" charset="-122"/>
              </a:rPr>
              <a:t>emographic</a:t>
            </a:r>
            <a:r>
              <a:rPr lang="en-US" altLang="zh-CN" sz="1600" b="1" kern="0" dirty="0">
                <a:solidFill>
                  <a:schemeClr val="bg1"/>
                </a:solidFill>
                <a:ea typeface="微软雅黑" pitchFamily="34" charset="-122"/>
              </a:rPr>
              <a:t> Database </a:t>
            </a:r>
            <a:endParaRPr lang="zh-CN" altLang="en-US" sz="1600" b="1" kern="0" dirty="0">
              <a:solidFill>
                <a:schemeClr val="bg1"/>
              </a:solidFill>
              <a:ea typeface="微软雅黑" pitchFamily="34" charset="-122"/>
            </a:endParaRPr>
          </a:p>
        </p:txBody>
      </p:sp>
      <p:sp>
        <p:nvSpPr>
          <p:cNvPr id="6" name="Rectangle 5">
            <a:extLst>
              <a:ext uri="{FF2B5EF4-FFF2-40B4-BE49-F238E27FC236}">
                <a16:creationId xmlns:a16="http://schemas.microsoft.com/office/drawing/2014/main" id="{66607319-8D3B-4E16-A9E4-96B7A9BEE075}"/>
              </a:ext>
            </a:extLst>
          </p:cNvPr>
          <p:cNvSpPr/>
          <p:nvPr/>
        </p:nvSpPr>
        <p:spPr>
          <a:xfrm>
            <a:off x="2746178" y="1751459"/>
            <a:ext cx="1992913" cy="3960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ctr">
              <a:lnSpc>
                <a:spcPct val="120000"/>
              </a:lnSpc>
              <a:defRPr/>
            </a:pPr>
            <a:r>
              <a:rPr lang="fr-FR" altLang="zh-CN" sz="1400" b="1" kern="0" dirty="0">
                <a:solidFill>
                  <a:srgbClr val="002060"/>
                </a:solidFill>
                <a:ea typeface="微软雅黑" pitchFamily="34" charset="-122"/>
              </a:rPr>
              <a:t>P</a:t>
            </a:r>
            <a:r>
              <a:rPr lang="en-US" altLang="zh-CN" sz="1400" b="1" kern="0" dirty="0" err="1">
                <a:solidFill>
                  <a:srgbClr val="002060"/>
                </a:solidFill>
                <a:ea typeface="微软雅黑" pitchFamily="34" charset="-122"/>
              </a:rPr>
              <a:t>opulation</a:t>
            </a:r>
            <a:r>
              <a:rPr lang="en-US" altLang="zh-CN" sz="1400" b="1" kern="0" dirty="0">
                <a:solidFill>
                  <a:srgbClr val="002060"/>
                </a:solidFill>
                <a:ea typeface="微软雅黑" pitchFamily="34" charset="-122"/>
              </a:rPr>
              <a:t> by Province</a:t>
            </a:r>
          </a:p>
        </p:txBody>
      </p:sp>
      <p:sp>
        <p:nvSpPr>
          <p:cNvPr id="7" name="Rectangle 6">
            <a:extLst>
              <a:ext uri="{FF2B5EF4-FFF2-40B4-BE49-F238E27FC236}">
                <a16:creationId xmlns:a16="http://schemas.microsoft.com/office/drawing/2014/main" id="{F1AFB426-C686-481B-A5DF-F397AC9B7AEE}"/>
              </a:ext>
            </a:extLst>
          </p:cNvPr>
          <p:cNvSpPr/>
          <p:nvPr/>
        </p:nvSpPr>
        <p:spPr>
          <a:xfrm>
            <a:off x="2739828" y="2370054"/>
            <a:ext cx="1992913" cy="39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ctr">
              <a:lnSpc>
                <a:spcPct val="120000"/>
              </a:lnSpc>
              <a:defRPr/>
            </a:pPr>
            <a:r>
              <a:rPr lang="fr-FR" altLang="zh-CN" sz="1400" b="1" kern="0" dirty="0" err="1">
                <a:solidFill>
                  <a:srgbClr val="002060"/>
                </a:solidFill>
                <a:ea typeface="微软雅黑" pitchFamily="34" charset="-122"/>
              </a:rPr>
              <a:t>Core</a:t>
            </a:r>
            <a:r>
              <a:rPr lang="fr-FR" altLang="zh-CN" sz="1400" b="1" kern="0" dirty="0">
                <a:solidFill>
                  <a:srgbClr val="002060"/>
                </a:solidFill>
                <a:ea typeface="微软雅黑" pitchFamily="34" charset="-122"/>
              </a:rPr>
              <a:t> </a:t>
            </a:r>
            <a:r>
              <a:rPr lang="fr-FR" altLang="zh-CN" sz="1400" b="1" kern="0" dirty="0" err="1">
                <a:solidFill>
                  <a:srgbClr val="002060"/>
                </a:solidFill>
                <a:ea typeface="微软雅黑" pitchFamily="34" charset="-122"/>
              </a:rPr>
              <a:t>cities</a:t>
            </a:r>
            <a:r>
              <a:rPr lang="fr-FR" altLang="zh-CN" sz="1400" b="1" kern="0" dirty="0">
                <a:solidFill>
                  <a:srgbClr val="002060"/>
                </a:solidFill>
                <a:ea typeface="微软雅黑" pitchFamily="34" charset="-122"/>
              </a:rPr>
              <a:t> of Provinces</a:t>
            </a:r>
            <a:endParaRPr lang="en-US" altLang="zh-CN" sz="1400" b="1" kern="0" dirty="0">
              <a:solidFill>
                <a:srgbClr val="002060"/>
              </a:solidFill>
              <a:ea typeface="微软雅黑" pitchFamily="34" charset="-122"/>
            </a:endParaRPr>
          </a:p>
        </p:txBody>
      </p:sp>
      <p:sp>
        <p:nvSpPr>
          <p:cNvPr id="8" name="Rectangle 7">
            <a:extLst>
              <a:ext uri="{FF2B5EF4-FFF2-40B4-BE49-F238E27FC236}">
                <a16:creationId xmlns:a16="http://schemas.microsoft.com/office/drawing/2014/main" id="{7CF30623-8B7B-4607-B599-9F992FFA27EC}"/>
              </a:ext>
            </a:extLst>
          </p:cNvPr>
          <p:cNvSpPr/>
          <p:nvPr/>
        </p:nvSpPr>
        <p:spPr>
          <a:xfrm>
            <a:off x="2739827" y="2965911"/>
            <a:ext cx="1992913" cy="39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ctr">
              <a:lnSpc>
                <a:spcPct val="120000"/>
              </a:lnSpc>
              <a:defRPr/>
            </a:pPr>
            <a:r>
              <a:rPr lang="fr-FR" altLang="zh-CN" sz="1400" b="1" kern="0" dirty="0">
                <a:solidFill>
                  <a:srgbClr val="002060"/>
                </a:solidFill>
                <a:ea typeface="微软雅黑" pitchFamily="34" charset="-122"/>
              </a:rPr>
              <a:t>P</a:t>
            </a:r>
            <a:r>
              <a:rPr lang="en-US" altLang="zh-CN" sz="1400" b="1" kern="0" dirty="0" err="1">
                <a:solidFill>
                  <a:srgbClr val="002060"/>
                </a:solidFill>
                <a:ea typeface="微软雅黑" pitchFamily="34" charset="-122"/>
              </a:rPr>
              <a:t>revalence</a:t>
            </a:r>
            <a:r>
              <a:rPr lang="en-US" altLang="zh-CN" sz="1400" b="1" kern="0" dirty="0">
                <a:solidFill>
                  <a:srgbClr val="002060"/>
                </a:solidFill>
                <a:ea typeface="微软雅黑" pitchFamily="34" charset="-122"/>
              </a:rPr>
              <a:t>/Diagnosis/ Treatment/ T2DM rate</a:t>
            </a:r>
          </a:p>
        </p:txBody>
      </p:sp>
      <p:cxnSp>
        <p:nvCxnSpPr>
          <p:cNvPr id="12" name="Connector: Elbow 11">
            <a:extLst>
              <a:ext uri="{FF2B5EF4-FFF2-40B4-BE49-F238E27FC236}">
                <a16:creationId xmlns:a16="http://schemas.microsoft.com/office/drawing/2014/main" id="{370BB88F-4D27-4285-87A5-3E2BFD754238}"/>
              </a:ext>
            </a:extLst>
          </p:cNvPr>
          <p:cNvCxnSpPr>
            <a:cxnSpLocks/>
            <a:stCxn id="5" idx="3"/>
            <a:endCxn id="6" idx="1"/>
          </p:cNvCxnSpPr>
          <p:nvPr/>
        </p:nvCxnSpPr>
        <p:spPr>
          <a:xfrm flipV="1">
            <a:off x="1969435" y="1949459"/>
            <a:ext cx="776743" cy="618715"/>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63A7AD6-7751-4949-99AB-013DADAC95A3}"/>
              </a:ext>
            </a:extLst>
          </p:cNvPr>
          <p:cNvCxnSpPr>
            <a:cxnSpLocks/>
            <a:stCxn id="5" idx="3"/>
            <a:endCxn id="7" idx="1"/>
          </p:cNvCxnSpPr>
          <p:nvPr/>
        </p:nvCxnSpPr>
        <p:spPr>
          <a:xfrm flipV="1">
            <a:off x="1969435" y="2568054"/>
            <a:ext cx="770393" cy="12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37D6018-51CC-48BC-8603-EB87F976B70E}"/>
              </a:ext>
            </a:extLst>
          </p:cNvPr>
          <p:cNvCxnSpPr>
            <a:cxnSpLocks/>
            <a:stCxn id="5" idx="3"/>
            <a:endCxn id="8" idx="1"/>
          </p:cNvCxnSpPr>
          <p:nvPr/>
        </p:nvCxnSpPr>
        <p:spPr>
          <a:xfrm>
            <a:off x="1969435" y="2568174"/>
            <a:ext cx="770392" cy="595737"/>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061AFBA-3838-495E-9FAD-8DF37692D358}"/>
              </a:ext>
            </a:extLst>
          </p:cNvPr>
          <p:cNvSpPr/>
          <p:nvPr/>
        </p:nvSpPr>
        <p:spPr>
          <a:xfrm>
            <a:off x="623888" y="3752540"/>
            <a:ext cx="1345547" cy="9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ctr">
              <a:lnSpc>
                <a:spcPct val="120000"/>
              </a:lnSpc>
              <a:defRPr/>
            </a:pPr>
            <a:r>
              <a:rPr lang="fr-FR" altLang="zh-CN" sz="1600" b="1" kern="0" dirty="0">
                <a:solidFill>
                  <a:schemeClr val="bg1"/>
                </a:solidFill>
                <a:ea typeface="微软雅黑" pitchFamily="34" charset="-122"/>
              </a:rPr>
              <a:t>R</a:t>
            </a:r>
            <a:r>
              <a:rPr lang="en-US" altLang="zh-CN" sz="1600" b="1" kern="0" dirty="0" err="1">
                <a:solidFill>
                  <a:schemeClr val="bg1"/>
                </a:solidFill>
                <a:ea typeface="微软雅黑" pitchFamily="34" charset="-122"/>
              </a:rPr>
              <a:t>egimen</a:t>
            </a:r>
            <a:r>
              <a:rPr lang="en-US" altLang="zh-CN" sz="1600" b="1" kern="0" dirty="0">
                <a:solidFill>
                  <a:schemeClr val="bg1"/>
                </a:solidFill>
                <a:ea typeface="微软雅黑" pitchFamily="34" charset="-122"/>
              </a:rPr>
              <a:t> Choice</a:t>
            </a:r>
            <a:endParaRPr lang="zh-CN" altLang="en-US" sz="1600" b="1" kern="0" dirty="0">
              <a:solidFill>
                <a:schemeClr val="bg1"/>
              </a:solidFill>
              <a:ea typeface="微软雅黑" pitchFamily="34" charset="-122"/>
            </a:endParaRPr>
          </a:p>
        </p:txBody>
      </p:sp>
      <p:sp>
        <p:nvSpPr>
          <p:cNvPr id="16" name="Rectangle 15">
            <a:extLst>
              <a:ext uri="{FF2B5EF4-FFF2-40B4-BE49-F238E27FC236}">
                <a16:creationId xmlns:a16="http://schemas.microsoft.com/office/drawing/2014/main" id="{CE734A66-501C-4B12-9813-1325E91BFFA0}"/>
              </a:ext>
            </a:extLst>
          </p:cNvPr>
          <p:cNvSpPr/>
          <p:nvPr/>
        </p:nvSpPr>
        <p:spPr>
          <a:xfrm>
            <a:off x="2739826" y="3676215"/>
            <a:ext cx="1992913" cy="3960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ctr">
              <a:lnSpc>
                <a:spcPct val="120000"/>
              </a:lnSpc>
              <a:defRPr/>
            </a:pPr>
            <a:r>
              <a:rPr lang="fr-FR" altLang="zh-CN" sz="1400" b="1" kern="0" dirty="0">
                <a:solidFill>
                  <a:srgbClr val="002060"/>
                </a:solidFill>
                <a:ea typeface="微软雅黑" pitchFamily="34" charset="-122"/>
              </a:rPr>
              <a:t>Class 1 by percent </a:t>
            </a:r>
            <a:endParaRPr lang="en-US" altLang="zh-CN" sz="1400" b="1" kern="0" dirty="0">
              <a:solidFill>
                <a:srgbClr val="002060"/>
              </a:solidFill>
              <a:ea typeface="微软雅黑" pitchFamily="34" charset="-122"/>
            </a:endParaRPr>
          </a:p>
        </p:txBody>
      </p:sp>
      <p:sp>
        <p:nvSpPr>
          <p:cNvPr id="17" name="Rectangle 16">
            <a:extLst>
              <a:ext uri="{FF2B5EF4-FFF2-40B4-BE49-F238E27FC236}">
                <a16:creationId xmlns:a16="http://schemas.microsoft.com/office/drawing/2014/main" id="{A26739A6-58B9-43E7-A581-55AB33AC514C}"/>
              </a:ext>
            </a:extLst>
          </p:cNvPr>
          <p:cNvSpPr/>
          <p:nvPr/>
        </p:nvSpPr>
        <p:spPr>
          <a:xfrm>
            <a:off x="2739829" y="4248927"/>
            <a:ext cx="1992913" cy="39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ctr">
              <a:lnSpc>
                <a:spcPct val="120000"/>
              </a:lnSpc>
              <a:defRPr/>
            </a:pPr>
            <a:r>
              <a:rPr lang="fr-FR" altLang="zh-CN" sz="1400" b="1" kern="0" dirty="0">
                <a:solidFill>
                  <a:srgbClr val="002060"/>
                </a:solidFill>
                <a:ea typeface="微软雅黑" pitchFamily="34" charset="-122"/>
              </a:rPr>
              <a:t>Class 2 by percent </a:t>
            </a:r>
            <a:endParaRPr lang="en-US" altLang="zh-CN" sz="1400" b="1" kern="0" dirty="0">
              <a:solidFill>
                <a:srgbClr val="002060"/>
              </a:solidFill>
              <a:ea typeface="微软雅黑" pitchFamily="34" charset="-122"/>
            </a:endParaRPr>
          </a:p>
        </p:txBody>
      </p:sp>
      <p:cxnSp>
        <p:nvCxnSpPr>
          <p:cNvPr id="20" name="Connector: Elbow 19">
            <a:extLst>
              <a:ext uri="{FF2B5EF4-FFF2-40B4-BE49-F238E27FC236}">
                <a16:creationId xmlns:a16="http://schemas.microsoft.com/office/drawing/2014/main" id="{9B170D0A-6948-4D29-8272-1B0A061B0581}"/>
              </a:ext>
            </a:extLst>
          </p:cNvPr>
          <p:cNvCxnSpPr>
            <a:cxnSpLocks/>
            <a:stCxn id="15" idx="3"/>
            <a:endCxn id="16" idx="1"/>
          </p:cNvCxnSpPr>
          <p:nvPr/>
        </p:nvCxnSpPr>
        <p:spPr>
          <a:xfrm flipV="1">
            <a:off x="1969435" y="3874215"/>
            <a:ext cx="770391" cy="346325"/>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546EC69-FB40-420D-BB2F-41E972EC426A}"/>
              </a:ext>
            </a:extLst>
          </p:cNvPr>
          <p:cNvCxnSpPr>
            <a:cxnSpLocks/>
            <a:stCxn id="15" idx="3"/>
            <a:endCxn id="17" idx="1"/>
          </p:cNvCxnSpPr>
          <p:nvPr/>
        </p:nvCxnSpPr>
        <p:spPr>
          <a:xfrm>
            <a:off x="1969435" y="4220540"/>
            <a:ext cx="770394" cy="226387"/>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E43CE7B-AAB6-4C02-A71C-04FBE02396A6}"/>
              </a:ext>
            </a:extLst>
          </p:cNvPr>
          <p:cNvSpPr/>
          <p:nvPr/>
        </p:nvSpPr>
        <p:spPr>
          <a:xfrm>
            <a:off x="623888" y="4843728"/>
            <a:ext cx="1345547" cy="9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ctr">
              <a:lnSpc>
                <a:spcPct val="120000"/>
              </a:lnSpc>
              <a:defRPr/>
            </a:pPr>
            <a:r>
              <a:rPr lang="fr-FR" altLang="zh-CN" sz="1600" b="1" kern="0" dirty="0">
                <a:solidFill>
                  <a:schemeClr val="bg1"/>
                </a:solidFill>
                <a:ea typeface="微软雅黑" pitchFamily="34" charset="-122"/>
              </a:rPr>
              <a:t>K</a:t>
            </a:r>
            <a:r>
              <a:rPr lang="en-US" altLang="zh-CN" sz="1600" b="1" kern="0" dirty="0" err="1">
                <a:solidFill>
                  <a:schemeClr val="bg1"/>
                </a:solidFill>
                <a:ea typeface="微软雅黑" pitchFamily="34" charset="-122"/>
              </a:rPr>
              <a:t>ey</a:t>
            </a:r>
            <a:r>
              <a:rPr lang="en-US" altLang="zh-CN" sz="1600" b="1" kern="0" dirty="0">
                <a:solidFill>
                  <a:schemeClr val="bg1"/>
                </a:solidFill>
                <a:ea typeface="微软雅黑" pitchFamily="34" charset="-122"/>
              </a:rPr>
              <a:t> Brand Sale Volume</a:t>
            </a:r>
            <a:endParaRPr lang="zh-CN" altLang="en-US" sz="1600" b="1" kern="0" dirty="0">
              <a:solidFill>
                <a:schemeClr val="bg1"/>
              </a:solidFill>
              <a:ea typeface="微软雅黑" pitchFamily="34" charset="-122"/>
            </a:endParaRPr>
          </a:p>
        </p:txBody>
      </p:sp>
      <p:sp>
        <p:nvSpPr>
          <p:cNvPr id="23" name="Rectangle 22">
            <a:extLst>
              <a:ext uri="{FF2B5EF4-FFF2-40B4-BE49-F238E27FC236}">
                <a16:creationId xmlns:a16="http://schemas.microsoft.com/office/drawing/2014/main" id="{DA52EA2C-533A-47BD-81EE-65AB9E7621AB}"/>
              </a:ext>
            </a:extLst>
          </p:cNvPr>
          <p:cNvSpPr/>
          <p:nvPr/>
        </p:nvSpPr>
        <p:spPr>
          <a:xfrm>
            <a:off x="2739829" y="4874486"/>
            <a:ext cx="1992913" cy="39600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ctr">
              <a:lnSpc>
                <a:spcPct val="120000"/>
              </a:lnSpc>
              <a:defRPr/>
            </a:pPr>
            <a:r>
              <a:rPr lang="fr-FR" altLang="zh-CN" sz="1600" b="1" kern="0" dirty="0">
                <a:solidFill>
                  <a:srgbClr val="002060"/>
                </a:solidFill>
                <a:ea typeface="微软雅黑" pitchFamily="34" charset="-122"/>
              </a:rPr>
              <a:t>Class 1</a:t>
            </a:r>
            <a:endParaRPr lang="en-US" altLang="zh-CN" sz="1600" b="1" kern="0" dirty="0">
              <a:solidFill>
                <a:srgbClr val="002060"/>
              </a:solidFill>
              <a:ea typeface="微软雅黑" pitchFamily="34" charset="-122"/>
            </a:endParaRPr>
          </a:p>
        </p:txBody>
      </p:sp>
      <p:sp>
        <p:nvSpPr>
          <p:cNvPr id="24" name="Rectangle 23">
            <a:extLst>
              <a:ext uri="{FF2B5EF4-FFF2-40B4-BE49-F238E27FC236}">
                <a16:creationId xmlns:a16="http://schemas.microsoft.com/office/drawing/2014/main" id="{9E52F999-AEAF-4C87-908D-72B732E3F522}"/>
              </a:ext>
            </a:extLst>
          </p:cNvPr>
          <p:cNvSpPr/>
          <p:nvPr/>
        </p:nvSpPr>
        <p:spPr>
          <a:xfrm>
            <a:off x="2739825" y="5535048"/>
            <a:ext cx="1992913" cy="39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vl="0" algn="ctr">
              <a:lnSpc>
                <a:spcPct val="120000"/>
              </a:lnSpc>
              <a:defRPr/>
            </a:pPr>
            <a:r>
              <a:rPr lang="fr-FR" altLang="zh-CN" sz="1600" b="1" kern="0" dirty="0">
                <a:solidFill>
                  <a:srgbClr val="002060"/>
                </a:solidFill>
                <a:ea typeface="微软雅黑" pitchFamily="34" charset="-122"/>
              </a:rPr>
              <a:t>Class 2 </a:t>
            </a:r>
            <a:endParaRPr lang="en-US" altLang="zh-CN" sz="1600" b="1" kern="0" dirty="0">
              <a:solidFill>
                <a:srgbClr val="002060"/>
              </a:solidFill>
              <a:ea typeface="微软雅黑" pitchFamily="34" charset="-122"/>
            </a:endParaRPr>
          </a:p>
        </p:txBody>
      </p:sp>
      <p:cxnSp>
        <p:nvCxnSpPr>
          <p:cNvPr id="27" name="Connector: Elbow 26">
            <a:extLst>
              <a:ext uri="{FF2B5EF4-FFF2-40B4-BE49-F238E27FC236}">
                <a16:creationId xmlns:a16="http://schemas.microsoft.com/office/drawing/2014/main" id="{E051870C-9EAF-424D-BADA-8B8389969FFB}"/>
              </a:ext>
            </a:extLst>
          </p:cNvPr>
          <p:cNvCxnSpPr>
            <a:cxnSpLocks/>
            <a:stCxn id="22" idx="3"/>
            <a:endCxn id="23" idx="1"/>
          </p:cNvCxnSpPr>
          <p:nvPr/>
        </p:nvCxnSpPr>
        <p:spPr>
          <a:xfrm flipV="1">
            <a:off x="1969435" y="5072486"/>
            <a:ext cx="770394" cy="239242"/>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3EFC7920-B9E6-4E4E-8DBA-E0EC2E583814}"/>
              </a:ext>
            </a:extLst>
          </p:cNvPr>
          <p:cNvCxnSpPr>
            <a:cxnSpLocks/>
            <a:stCxn id="22" idx="3"/>
            <a:endCxn id="24" idx="1"/>
          </p:cNvCxnSpPr>
          <p:nvPr/>
        </p:nvCxnSpPr>
        <p:spPr>
          <a:xfrm>
            <a:off x="1969435" y="5311728"/>
            <a:ext cx="770390" cy="42132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882BE26-FFA8-4119-8E72-77409848669A}"/>
              </a:ext>
            </a:extLst>
          </p:cNvPr>
          <p:cNvSpPr/>
          <p:nvPr/>
        </p:nvSpPr>
        <p:spPr>
          <a:xfrm>
            <a:off x="679334" y="1058786"/>
            <a:ext cx="1290101" cy="36600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000"/>
          </a:p>
        </p:txBody>
      </p:sp>
      <p:sp>
        <p:nvSpPr>
          <p:cNvPr id="34" name="Rectangle 33">
            <a:extLst>
              <a:ext uri="{FF2B5EF4-FFF2-40B4-BE49-F238E27FC236}">
                <a16:creationId xmlns:a16="http://schemas.microsoft.com/office/drawing/2014/main" id="{D01574B7-8F37-4103-9D14-C832D9610660}"/>
              </a:ext>
            </a:extLst>
          </p:cNvPr>
          <p:cNvSpPr/>
          <p:nvPr/>
        </p:nvSpPr>
        <p:spPr>
          <a:xfrm>
            <a:off x="2739829" y="1057197"/>
            <a:ext cx="1992913" cy="36600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000"/>
          </a:p>
        </p:txBody>
      </p:sp>
      <p:sp>
        <p:nvSpPr>
          <p:cNvPr id="35" name="Rectangle 34">
            <a:extLst>
              <a:ext uri="{FF2B5EF4-FFF2-40B4-BE49-F238E27FC236}">
                <a16:creationId xmlns:a16="http://schemas.microsoft.com/office/drawing/2014/main" id="{B88443C2-4612-486F-A21C-5D4A364A138A}"/>
              </a:ext>
            </a:extLst>
          </p:cNvPr>
          <p:cNvSpPr/>
          <p:nvPr/>
        </p:nvSpPr>
        <p:spPr>
          <a:xfrm>
            <a:off x="6350794" y="1098651"/>
            <a:ext cx="4246084" cy="36600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000">
              <a:solidFill>
                <a:srgbClr val="002060"/>
              </a:solidFill>
            </a:endParaRPr>
          </a:p>
        </p:txBody>
      </p:sp>
      <p:sp>
        <p:nvSpPr>
          <p:cNvPr id="36" name="TextBox 35">
            <a:extLst>
              <a:ext uri="{FF2B5EF4-FFF2-40B4-BE49-F238E27FC236}">
                <a16:creationId xmlns:a16="http://schemas.microsoft.com/office/drawing/2014/main" id="{8B24F823-3A51-4E95-99DB-151DDA053A23}"/>
              </a:ext>
            </a:extLst>
          </p:cNvPr>
          <p:cNvSpPr txBox="1"/>
          <p:nvPr/>
        </p:nvSpPr>
        <p:spPr>
          <a:xfrm>
            <a:off x="696116" y="1108752"/>
            <a:ext cx="1290101" cy="307777"/>
          </a:xfrm>
          <a:prstGeom prst="rect">
            <a:avLst/>
          </a:prstGeom>
          <a:noFill/>
        </p:spPr>
        <p:txBody>
          <a:bodyPr wrap="square" rtlCol="0">
            <a:spAutoFit/>
          </a:bodyPr>
          <a:lstStyle/>
          <a:p>
            <a:pPr algn="ctr"/>
            <a:r>
              <a:rPr lang="fr-FR" sz="1400" b="1" dirty="0">
                <a:solidFill>
                  <a:srgbClr val="002060"/>
                </a:solidFill>
              </a:rPr>
              <a:t>Key area</a:t>
            </a:r>
            <a:endParaRPr lang="en-US" sz="1400" b="1" dirty="0">
              <a:solidFill>
                <a:srgbClr val="002060"/>
              </a:solidFill>
            </a:endParaRPr>
          </a:p>
        </p:txBody>
      </p:sp>
      <p:sp>
        <p:nvSpPr>
          <p:cNvPr id="37" name="TextBox 36">
            <a:extLst>
              <a:ext uri="{FF2B5EF4-FFF2-40B4-BE49-F238E27FC236}">
                <a16:creationId xmlns:a16="http://schemas.microsoft.com/office/drawing/2014/main" id="{E0E5F016-9A9A-4B2B-A0A9-5061545F5BC0}"/>
              </a:ext>
            </a:extLst>
          </p:cNvPr>
          <p:cNvSpPr txBox="1"/>
          <p:nvPr/>
        </p:nvSpPr>
        <p:spPr>
          <a:xfrm>
            <a:off x="2982389" y="1104187"/>
            <a:ext cx="1520492" cy="307777"/>
          </a:xfrm>
          <a:prstGeom prst="rect">
            <a:avLst/>
          </a:prstGeom>
          <a:noFill/>
        </p:spPr>
        <p:txBody>
          <a:bodyPr wrap="square" rtlCol="0">
            <a:spAutoFit/>
          </a:bodyPr>
          <a:lstStyle/>
          <a:p>
            <a:pPr algn="ctr"/>
            <a:r>
              <a:rPr lang="fr-FR" sz="1400" b="1" dirty="0">
                <a:solidFill>
                  <a:srgbClr val="002060"/>
                </a:solidFill>
              </a:rPr>
              <a:t>K</a:t>
            </a:r>
            <a:r>
              <a:rPr lang="en-US" sz="1400" b="1" dirty="0" err="1">
                <a:solidFill>
                  <a:srgbClr val="002060"/>
                </a:solidFill>
              </a:rPr>
              <a:t>ey</a:t>
            </a:r>
            <a:r>
              <a:rPr lang="en-US" sz="1400" b="1" dirty="0">
                <a:solidFill>
                  <a:srgbClr val="002060"/>
                </a:solidFill>
              </a:rPr>
              <a:t> Data Title</a:t>
            </a:r>
          </a:p>
        </p:txBody>
      </p:sp>
      <p:sp>
        <p:nvSpPr>
          <p:cNvPr id="38" name="TextBox 37">
            <a:extLst>
              <a:ext uri="{FF2B5EF4-FFF2-40B4-BE49-F238E27FC236}">
                <a16:creationId xmlns:a16="http://schemas.microsoft.com/office/drawing/2014/main" id="{D1094CFF-56C6-4075-B31A-F563FA92A9EF}"/>
              </a:ext>
            </a:extLst>
          </p:cNvPr>
          <p:cNvSpPr txBox="1"/>
          <p:nvPr/>
        </p:nvSpPr>
        <p:spPr>
          <a:xfrm>
            <a:off x="6720402" y="1089699"/>
            <a:ext cx="3321049" cy="338554"/>
          </a:xfrm>
          <a:prstGeom prst="rect">
            <a:avLst/>
          </a:prstGeom>
          <a:noFill/>
        </p:spPr>
        <p:txBody>
          <a:bodyPr wrap="square" rtlCol="0">
            <a:spAutoFit/>
          </a:bodyPr>
          <a:lstStyle/>
          <a:p>
            <a:pPr algn="ctr"/>
            <a:r>
              <a:rPr lang="fr-FR" sz="1600" b="1" dirty="0">
                <a:solidFill>
                  <a:srgbClr val="002060"/>
                </a:solidFill>
              </a:rPr>
              <a:t>D</a:t>
            </a:r>
            <a:r>
              <a:rPr lang="en-US" sz="1600" b="1" dirty="0" err="1">
                <a:solidFill>
                  <a:srgbClr val="002060"/>
                </a:solidFill>
              </a:rPr>
              <a:t>ata</a:t>
            </a:r>
            <a:r>
              <a:rPr lang="en-US" sz="1600" b="1" dirty="0">
                <a:solidFill>
                  <a:srgbClr val="002060"/>
                </a:solidFill>
              </a:rPr>
              <a:t> Source </a:t>
            </a:r>
          </a:p>
        </p:txBody>
      </p:sp>
      <p:cxnSp>
        <p:nvCxnSpPr>
          <p:cNvPr id="49" name="Straight Connector 48">
            <a:extLst>
              <a:ext uri="{FF2B5EF4-FFF2-40B4-BE49-F238E27FC236}">
                <a16:creationId xmlns:a16="http://schemas.microsoft.com/office/drawing/2014/main" id="{0CF49616-FD73-4FED-A904-FB8573544903}"/>
              </a:ext>
            </a:extLst>
          </p:cNvPr>
          <p:cNvCxnSpPr>
            <a:cxnSpLocks/>
          </p:cNvCxnSpPr>
          <p:nvPr/>
        </p:nvCxnSpPr>
        <p:spPr>
          <a:xfrm>
            <a:off x="672984" y="1523435"/>
            <a:ext cx="9923894" cy="43700"/>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7F290BC-291D-457F-9CD2-3AAD36CBF1FA}"/>
              </a:ext>
            </a:extLst>
          </p:cNvPr>
          <p:cNvCxnSpPr>
            <a:cxnSpLocks/>
          </p:cNvCxnSpPr>
          <p:nvPr/>
        </p:nvCxnSpPr>
        <p:spPr>
          <a:xfrm flipV="1">
            <a:off x="672984" y="3486910"/>
            <a:ext cx="9832456" cy="46960"/>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4AFD5C2-0EEA-48F0-8103-046D059F4ABB}"/>
              </a:ext>
            </a:extLst>
          </p:cNvPr>
          <p:cNvCxnSpPr>
            <a:cxnSpLocks/>
          </p:cNvCxnSpPr>
          <p:nvPr/>
        </p:nvCxnSpPr>
        <p:spPr>
          <a:xfrm>
            <a:off x="672984" y="4758126"/>
            <a:ext cx="9619096" cy="16016"/>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7" name="Table 117">
            <a:extLst>
              <a:ext uri="{FF2B5EF4-FFF2-40B4-BE49-F238E27FC236}">
                <a16:creationId xmlns:a16="http://schemas.microsoft.com/office/drawing/2014/main" id="{298C683F-0700-42AA-BA29-B9671ADD2841}"/>
              </a:ext>
            </a:extLst>
          </p:cNvPr>
          <p:cNvGraphicFramePr>
            <a:graphicFrameLocks noGrp="1"/>
          </p:cNvGraphicFramePr>
          <p:nvPr/>
        </p:nvGraphicFramePr>
        <p:xfrm>
          <a:off x="6350794" y="1743148"/>
          <a:ext cx="4246084" cy="4414386"/>
        </p:xfrm>
        <a:graphic>
          <a:graphicData uri="http://schemas.openxmlformats.org/drawingml/2006/table">
            <a:tbl>
              <a:tblPr firstRow="1" bandRow="1">
                <a:tableStyleId>{2D5ABB26-0587-4C30-8999-92F81FD0307C}</a:tableStyleId>
              </a:tblPr>
              <a:tblGrid>
                <a:gridCol w="4246084">
                  <a:extLst>
                    <a:ext uri="{9D8B030D-6E8A-4147-A177-3AD203B41FA5}">
                      <a16:colId xmlns:a16="http://schemas.microsoft.com/office/drawing/2014/main" val="3498594511"/>
                    </a:ext>
                  </a:extLst>
                </a:gridCol>
              </a:tblGrid>
              <a:tr h="618891">
                <a:tc>
                  <a:txBody>
                    <a:bodyPr/>
                    <a:lstStyle/>
                    <a:p>
                      <a:r>
                        <a:rPr lang="en-US" sz="2000" dirty="0">
                          <a:solidFill>
                            <a:srgbClr val="002060"/>
                          </a:solidFill>
                        </a:rPr>
                        <a:t>China Statistical Yearbook</a:t>
                      </a:r>
                    </a:p>
                  </a:txBody>
                  <a:tcPr/>
                </a:tc>
                <a:extLst>
                  <a:ext uri="{0D108BD9-81ED-4DB2-BD59-A6C34878D82A}">
                    <a16:rowId xmlns:a16="http://schemas.microsoft.com/office/drawing/2014/main" val="2194807719"/>
                  </a:ext>
                </a:extLst>
              </a:tr>
              <a:tr h="618891">
                <a:tc>
                  <a:txBody>
                    <a:bodyPr/>
                    <a:lstStyle/>
                    <a:p>
                      <a:r>
                        <a:rPr lang="fr-FR" sz="2000" dirty="0">
                          <a:solidFill>
                            <a:srgbClr val="002060"/>
                          </a:solidFill>
                        </a:rPr>
                        <a:t>PDS (7000 Patient Record per </a:t>
                      </a:r>
                      <a:r>
                        <a:rPr lang="fr-FR" sz="2000" dirty="0" err="1">
                          <a:solidFill>
                            <a:srgbClr val="002060"/>
                          </a:solidFill>
                        </a:rPr>
                        <a:t>year</a:t>
                      </a:r>
                      <a:r>
                        <a:rPr lang="fr-FR" sz="2000" dirty="0">
                          <a:solidFill>
                            <a:srgbClr val="002060"/>
                          </a:solidFill>
                        </a:rPr>
                        <a:t>) info </a:t>
                      </a:r>
                      <a:endParaRPr lang="en-US" sz="2000" dirty="0">
                        <a:solidFill>
                          <a:srgbClr val="002060"/>
                        </a:solidFill>
                      </a:endParaRPr>
                    </a:p>
                  </a:txBody>
                  <a:tcPr/>
                </a:tc>
                <a:extLst>
                  <a:ext uri="{0D108BD9-81ED-4DB2-BD59-A6C34878D82A}">
                    <a16:rowId xmlns:a16="http://schemas.microsoft.com/office/drawing/2014/main" val="3298542657"/>
                  </a:ext>
                </a:extLst>
              </a:tr>
              <a:tr h="618891">
                <a:tc>
                  <a:txBody>
                    <a:bodyPr/>
                    <a:lstStyle/>
                    <a:p>
                      <a:r>
                        <a:rPr lang="fr-FR" sz="2000" dirty="0">
                          <a:solidFill>
                            <a:srgbClr val="002060"/>
                          </a:solidFill>
                        </a:rPr>
                        <a:t>WHO standard </a:t>
                      </a:r>
                      <a:r>
                        <a:rPr lang="fr-FR" sz="2000" dirty="0" err="1">
                          <a:solidFill>
                            <a:srgbClr val="002060"/>
                          </a:solidFill>
                        </a:rPr>
                        <a:t>historical</a:t>
                      </a:r>
                      <a:r>
                        <a:rPr lang="fr-FR" sz="2000" dirty="0">
                          <a:solidFill>
                            <a:srgbClr val="002060"/>
                          </a:solidFill>
                        </a:rPr>
                        <a:t> </a:t>
                      </a:r>
                      <a:r>
                        <a:rPr lang="fr-FR" sz="2000" dirty="0" err="1">
                          <a:solidFill>
                            <a:srgbClr val="002060"/>
                          </a:solidFill>
                        </a:rPr>
                        <a:t>project</a:t>
                      </a:r>
                      <a:r>
                        <a:rPr lang="fr-FR" sz="2000" dirty="0">
                          <a:solidFill>
                            <a:srgbClr val="002060"/>
                          </a:solidFill>
                        </a:rPr>
                        <a:t> data </a:t>
                      </a:r>
                      <a:endParaRPr lang="en-US" sz="2000" dirty="0">
                        <a:solidFill>
                          <a:srgbClr val="002060"/>
                        </a:solidFill>
                      </a:endParaRPr>
                    </a:p>
                  </a:txBody>
                  <a:tcPr/>
                </a:tc>
                <a:extLst>
                  <a:ext uri="{0D108BD9-81ED-4DB2-BD59-A6C34878D82A}">
                    <a16:rowId xmlns:a16="http://schemas.microsoft.com/office/drawing/2014/main" val="511471936"/>
                  </a:ext>
                </a:extLst>
              </a:tr>
              <a:tr h="618891">
                <a:tc>
                  <a:txBody>
                    <a:bodyPr/>
                    <a:lstStyle/>
                    <a:p>
                      <a:r>
                        <a:rPr lang="fr-FR" sz="2000" dirty="0">
                          <a:solidFill>
                            <a:srgbClr val="002060"/>
                          </a:solidFill>
                        </a:rPr>
                        <a:t>PDS record information by percent </a:t>
                      </a:r>
                      <a:endParaRPr lang="en-US" sz="2000" dirty="0">
                        <a:solidFill>
                          <a:srgbClr val="002060"/>
                        </a:solidFill>
                      </a:endParaRPr>
                    </a:p>
                  </a:txBody>
                  <a:tcPr/>
                </a:tc>
                <a:extLst>
                  <a:ext uri="{0D108BD9-81ED-4DB2-BD59-A6C34878D82A}">
                    <a16:rowId xmlns:a16="http://schemas.microsoft.com/office/drawing/2014/main" val="1749995565"/>
                  </a:ext>
                </a:extLst>
              </a:tr>
              <a:tr h="618891">
                <a:tc>
                  <a:txBody>
                    <a:bodyPr/>
                    <a:lstStyle/>
                    <a:p>
                      <a:r>
                        <a:rPr lang="fr-FR" sz="2000" dirty="0">
                          <a:solidFill>
                            <a:srgbClr val="002060"/>
                          </a:solidFill>
                        </a:rPr>
                        <a:t>PDS record information by percent </a:t>
                      </a:r>
                      <a:endParaRPr lang="en-US" sz="2000" dirty="0">
                        <a:solidFill>
                          <a:srgbClr val="002060"/>
                        </a:solidFill>
                      </a:endParaRPr>
                    </a:p>
                  </a:txBody>
                  <a:tcPr/>
                </a:tc>
                <a:extLst>
                  <a:ext uri="{0D108BD9-81ED-4DB2-BD59-A6C34878D82A}">
                    <a16:rowId xmlns:a16="http://schemas.microsoft.com/office/drawing/2014/main" val="265035595"/>
                  </a:ext>
                </a:extLst>
              </a:tr>
              <a:tr h="618891">
                <a:tc>
                  <a:txBody>
                    <a:bodyPr/>
                    <a:lstStyle/>
                    <a:p>
                      <a:r>
                        <a:rPr lang="fr-FR" sz="2000" dirty="0">
                          <a:solidFill>
                            <a:srgbClr val="002060"/>
                          </a:solidFill>
                        </a:rPr>
                        <a:t>CHPA by brand volume </a:t>
                      </a:r>
                      <a:endParaRPr lang="en-US" sz="2000" dirty="0">
                        <a:solidFill>
                          <a:srgbClr val="002060"/>
                        </a:solidFill>
                      </a:endParaRPr>
                    </a:p>
                  </a:txBody>
                  <a:tcPr/>
                </a:tc>
                <a:extLst>
                  <a:ext uri="{0D108BD9-81ED-4DB2-BD59-A6C34878D82A}">
                    <a16:rowId xmlns:a16="http://schemas.microsoft.com/office/drawing/2014/main" val="920079516"/>
                  </a:ext>
                </a:extLst>
              </a:tr>
              <a:tr h="618891">
                <a:tc>
                  <a:txBody>
                    <a:bodyPr/>
                    <a:lstStyle/>
                    <a:p>
                      <a:r>
                        <a:rPr lang="fr-FR" sz="2000" dirty="0">
                          <a:solidFill>
                            <a:srgbClr val="002060"/>
                          </a:solidFill>
                        </a:rPr>
                        <a:t>CHPA by brand volume </a:t>
                      </a:r>
                      <a:endParaRPr lang="en-US" sz="2000" dirty="0">
                        <a:solidFill>
                          <a:srgbClr val="002060"/>
                        </a:solidFill>
                      </a:endParaRPr>
                    </a:p>
                  </a:txBody>
                  <a:tcPr/>
                </a:tc>
                <a:extLst>
                  <a:ext uri="{0D108BD9-81ED-4DB2-BD59-A6C34878D82A}">
                    <a16:rowId xmlns:a16="http://schemas.microsoft.com/office/drawing/2014/main" val="3255464059"/>
                  </a:ext>
                </a:extLst>
              </a:tr>
            </a:tbl>
          </a:graphicData>
        </a:graphic>
      </p:graphicFrame>
      <p:sp>
        <p:nvSpPr>
          <p:cNvPr id="119" name="Arrow: Chevron 118">
            <a:extLst>
              <a:ext uri="{FF2B5EF4-FFF2-40B4-BE49-F238E27FC236}">
                <a16:creationId xmlns:a16="http://schemas.microsoft.com/office/drawing/2014/main" id="{4D6A04EA-09A0-4627-8B14-F7C6358F9BDF}"/>
              </a:ext>
            </a:extLst>
          </p:cNvPr>
          <p:cNvSpPr/>
          <p:nvPr/>
        </p:nvSpPr>
        <p:spPr>
          <a:xfrm rot="10800000">
            <a:off x="5051430" y="1743148"/>
            <a:ext cx="1057940" cy="4332233"/>
          </a:xfrm>
          <a:prstGeom prst="chevron">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756000" rIns="648000" bIns="0" rtlCol="0" anchor="t" anchorCtr="0"/>
          <a:lstStyle/>
          <a:p>
            <a:pPr algn="l">
              <a:lnSpc>
                <a:spcPts val="2200"/>
              </a:lnSpc>
            </a:pPr>
            <a:endParaRPr lang="en-US" sz="1600" b="1" i="0" dirty="0" err="1">
              <a:solidFill>
                <a:schemeClr val="tx1"/>
              </a:solidFill>
              <a:latin typeface="Century Gothic" panose="020B0502020202020204" pitchFamily="34" charset="0"/>
            </a:endParaRPr>
          </a:p>
        </p:txBody>
      </p:sp>
      <p:sp>
        <p:nvSpPr>
          <p:cNvPr id="169" name="文本占位符 23">
            <a:extLst>
              <a:ext uri="{FF2B5EF4-FFF2-40B4-BE49-F238E27FC236}">
                <a16:creationId xmlns:a16="http://schemas.microsoft.com/office/drawing/2014/main" id="{7C2E72E0-A03C-4289-B171-2E1A2788F9BE}"/>
              </a:ext>
            </a:extLst>
          </p:cNvPr>
          <p:cNvSpPr txBox="1">
            <a:spLocks/>
          </p:cNvSpPr>
          <p:nvPr/>
        </p:nvSpPr>
        <p:spPr>
          <a:xfrm>
            <a:off x="384694" y="6405003"/>
            <a:ext cx="9535998" cy="239244"/>
          </a:xfrm>
          <a:prstGeom prst="rect">
            <a:avLst/>
          </a:prstGeom>
        </p:spPr>
        <p:txBody>
          <a:bodyPr vert="horz" lIns="0" tIns="0" rIns="0" bIns="0" rtlCol="0" anchor="ctr"/>
          <a:lstStyle>
            <a:defPPr>
              <a:defRPr lang="en-US"/>
            </a:defPPr>
            <a:lvl1pPr marL="0" algn="l" defTabSz="914400" rtl="0" eaLnBrk="1" latinLnBrk="0" hangingPunct="1">
              <a:defRPr sz="1300" b="1" i="0" kern="1200">
                <a:solidFill>
                  <a:schemeClr val="accent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ltLang="zh-CN" dirty="0">
                <a:solidFill>
                  <a:sysClr val="windowText" lastClr="000000"/>
                </a:solidFill>
              </a:rPr>
              <a:t>Note : </a:t>
            </a:r>
            <a:r>
              <a:rPr lang="fr-FR" altLang="zh-CN" dirty="0" err="1">
                <a:solidFill>
                  <a:sysClr val="windowText" lastClr="000000"/>
                </a:solidFill>
              </a:rPr>
              <a:t>Simplified</a:t>
            </a:r>
            <a:r>
              <a:rPr lang="fr-FR" altLang="zh-CN" dirty="0">
                <a:solidFill>
                  <a:sysClr val="windowText" lastClr="000000"/>
                </a:solidFill>
              </a:rPr>
              <a:t> model </a:t>
            </a:r>
            <a:r>
              <a:rPr lang="fr-FR" altLang="zh-CN" dirty="0" err="1">
                <a:solidFill>
                  <a:sysClr val="windowText" lastClr="000000"/>
                </a:solidFill>
              </a:rPr>
              <a:t>based</a:t>
            </a:r>
            <a:r>
              <a:rPr lang="fr-FR" altLang="zh-CN" dirty="0">
                <a:solidFill>
                  <a:sysClr val="windowText" lastClr="000000"/>
                </a:solidFill>
              </a:rPr>
              <a:t> on the </a:t>
            </a:r>
            <a:r>
              <a:rPr lang="fr-FR" altLang="zh-CN" dirty="0" err="1">
                <a:solidFill>
                  <a:sysClr val="windowText" lastClr="000000"/>
                </a:solidFill>
              </a:rPr>
              <a:t>project</a:t>
            </a:r>
            <a:r>
              <a:rPr lang="fr-FR" altLang="zh-CN" dirty="0">
                <a:solidFill>
                  <a:sysClr val="windowText" lastClr="000000"/>
                </a:solidFill>
              </a:rPr>
              <a:t> </a:t>
            </a:r>
            <a:r>
              <a:rPr lang="fr-FR" altLang="zh-CN" dirty="0" err="1">
                <a:solidFill>
                  <a:sysClr val="windowText" lastClr="000000"/>
                </a:solidFill>
              </a:rPr>
              <a:t>experience</a:t>
            </a:r>
            <a:r>
              <a:rPr lang="fr-FR" altLang="zh-CN" dirty="0">
                <a:solidFill>
                  <a:sysClr val="windowText" lastClr="000000"/>
                </a:solidFill>
              </a:rPr>
              <a:t>. PDS : China </a:t>
            </a:r>
            <a:r>
              <a:rPr lang="fr-FR" altLang="zh-CN" dirty="0" err="1">
                <a:solidFill>
                  <a:sysClr val="windowText" lastClr="000000"/>
                </a:solidFill>
              </a:rPr>
              <a:t>diabetes</a:t>
            </a:r>
            <a:r>
              <a:rPr lang="fr-FR" altLang="zh-CN" dirty="0">
                <a:solidFill>
                  <a:sysClr val="windowText" lastClr="000000"/>
                </a:solidFill>
              </a:rPr>
              <a:t> patients </a:t>
            </a:r>
            <a:r>
              <a:rPr lang="fr-FR" altLang="zh-CN" dirty="0" err="1">
                <a:solidFill>
                  <a:sysClr val="windowText" lastClr="000000"/>
                </a:solidFill>
              </a:rPr>
              <a:t>cards</a:t>
            </a:r>
            <a:r>
              <a:rPr lang="fr-FR" altLang="zh-CN" dirty="0">
                <a:solidFill>
                  <a:sysClr val="windowText" lastClr="000000"/>
                </a:solidFill>
              </a:rPr>
              <a:t>  </a:t>
            </a:r>
            <a:endParaRPr lang="zh-CN" altLang="en-US" dirty="0">
              <a:solidFill>
                <a:sysClr val="windowText" lastClr="000000"/>
              </a:solidFill>
            </a:endParaRPr>
          </a:p>
        </p:txBody>
      </p:sp>
    </p:spTree>
    <p:extLst>
      <p:ext uri="{BB962C8B-B14F-4D97-AF65-F5344CB8AC3E}">
        <p14:creationId xmlns:p14="http://schemas.microsoft.com/office/powerpoint/2010/main" val="1053423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1CE1-6A12-467D-92E8-732720ECB3BC}"/>
              </a:ext>
            </a:extLst>
          </p:cNvPr>
          <p:cNvSpPr>
            <a:spLocks noGrp="1"/>
          </p:cNvSpPr>
          <p:nvPr>
            <p:ph type="title"/>
          </p:nvPr>
        </p:nvSpPr>
        <p:spPr>
          <a:xfrm>
            <a:off x="403172" y="224792"/>
            <a:ext cx="11452498" cy="778668"/>
          </a:xfrm>
        </p:spPr>
        <p:txBody>
          <a:bodyPr/>
          <a:lstStyle/>
          <a:p>
            <a:r>
              <a:rPr lang="fr-FR" sz="2400" b="1" dirty="0" err="1">
                <a:solidFill>
                  <a:srgbClr val="002060"/>
                </a:solidFill>
                <a:latin typeface="Century Gothic" panose="020B0502020202020204" pitchFamily="34" charset="0"/>
              </a:rPr>
              <a:t>According</a:t>
            </a:r>
            <a:r>
              <a:rPr lang="fr-FR" sz="2400" b="1" dirty="0">
                <a:solidFill>
                  <a:srgbClr val="002060"/>
                </a:solidFill>
                <a:latin typeface="Century Gothic" panose="020B0502020202020204" pitchFamily="34" charset="0"/>
              </a:rPr>
              <a:t> to China Bureau of </a:t>
            </a:r>
            <a:r>
              <a:rPr lang="fr-FR" sz="2400" b="1" dirty="0" err="1">
                <a:solidFill>
                  <a:srgbClr val="002060"/>
                </a:solidFill>
                <a:latin typeface="Century Gothic" panose="020B0502020202020204" pitchFamily="34" charset="0"/>
              </a:rPr>
              <a:t>Statistics</a:t>
            </a:r>
            <a:r>
              <a:rPr lang="fr-FR" sz="2400" b="1" dirty="0">
                <a:solidFill>
                  <a:srgbClr val="002060"/>
                </a:solidFill>
                <a:latin typeface="Century Gothic" panose="020B0502020202020204" pitchFamily="34" charset="0"/>
              </a:rPr>
              <a:t>, the </a:t>
            </a:r>
            <a:r>
              <a:rPr lang="fr-FR" sz="2400" b="1" dirty="0" err="1">
                <a:solidFill>
                  <a:srgbClr val="002060"/>
                </a:solidFill>
                <a:latin typeface="Century Gothic" panose="020B0502020202020204" pitchFamily="34" charset="0"/>
              </a:rPr>
              <a:t>highest</a:t>
            </a:r>
            <a:r>
              <a:rPr lang="fr-FR" sz="2400" b="1" dirty="0">
                <a:solidFill>
                  <a:srgbClr val="002060"/>
                </a:solidFill>
                <a:latin typeface="Century Gothic" panose="020B0502020202020204" pitchFamily="34" charset="0"/>
              </a:rPr>
              <a:t> </a:t>
            </a:r>
            <a:r>
              <a:rPr lang="fr-FR" sz="2400" b="1" dirty="0" err="1">
                <a:solidFill>
                  <a:srgbClr val="002060"/>
                </a:solidFill>
                <a:latin typeface="Century Gothic" panose="020B0502020202020204" pitchFamily="34" charset="0"/>
              </a:rPr>
              <a:t>income</a:t>
            </a:r>
            <a:r>
              <a:rPr lang="fr-FR" sz="2400" b="1" dirty="0">
                <a:solidFill>
                  <a:srgbClr val="002060"/>
                </a:solidFill>
                <a:latin typeface="Century Gothic" panose="020B0502020202020204" pitchFamily="34" charset="0"/>
              </a:rPr>
              <a:t> </a:t>
            </a:r>
            <a:r>
              <a:rPr lang="fr-FR" sz="2400" b="1" dirty="0" err="1">
                <a:solidFill>
                  <a:srgbClr val="002060"/>
                </a:solidFill>
                <a:latin typeface="Century Gothic" panose="020B0502020202020204" pitchFamily="34" charset="0"/>
              </a:rPr>
              <a:t>level</a:t>
            </a:r>
            <a:r>
              <a:rPr lang="fr-FR" sz="2400" b="1" dirty="0">
                <a:solidFill>
                  <a:srgbClr val="002060"/>
                </a:solidFill>
                <a:latin typeface="Century Gothic" panose="020B0502020202020204" pitchFamily="34" charset="0"/>
              </a:rPr>
              <a:t> group (20%) has the </a:t>
            </a:r>
            <a:r>
              <a:rPr lang="fr-FR" sz="2400" b="1" dirty="0" err="1">
                <a:solidFill>
                  <a:srgbClr val="002060"/>
                </a:solidFill>
                <a:latin typeface="Century Gothic" panose="020B0502020202020204" pitchFamily="34" charset="0"/>
              </a:rPr>
              <a:t>average</a:t>
            </a:r>
            <a:r>
              <a:rPr lang="fr-FR" sz="2400" b="1" dirty="0">
                <a:solidFill>
                  <a:srgbClr val="002060"/>
                </a:solidFill>
                <a:latin typeface="Century Gothic" panose="020B0502020202020204" pitchFamily="34" charset="0"/>
              </a:rPr>
              <a:t> </a:t>
            </a:r>
            <a:r>
              <a:rPr lang="fr-FR" sz="2400" b="1" dirty="0" err="1">
                <a:solidFill>
                  <a:srgbClr val="002060"/>
                </a:solidFill>
                <a:latin typeface="Century Gothic" panose="020B0502020202020204" pitchFamily="34" charset="0"/>
              </a:rPr>
              <a:t>disposable</a:t>
            </a:r>
            <a:r>
              <a:rPr lang="fr-FR" sz="2400" b="1" dirty="0">
                <a:solidFill>
                  <a:srgbClr val="002060"/>
                </a:solidFill>
                <a:latin typeface="Century Gothic" panose="020B0502020202020204" pitchFamily="34" charset="0"/>
              </a:rPr>
              <a:t> </a:t>
            </a:r>
            <a:r>
              <a:rPr lang="fr-FR" sz="2400" b="1" dirty="0" err="1">
                <a:solidFill>
                  <a:srgbClr val="002060"/>
                </a:solidFill>
                <a:latin typeface="Century Gothic" panose="020B0502020202020204" pitchFamily="34" charset="0"/>
              </a:rPr>
              <a:t>income</a:t>
            </a:r>
            <a:r>
              <a:rPr lang="fr-FR" sz="2400" b="1" dirty="0">
                <a:solidFill>
                  <a:srgbClr val="002060"/>
                </a:solidFill>
                <a:latin typeface="Century Gothic" panose="020B0502020202020204" pitchFamily="34" charset="0"/>
              </a:rPr>
              <a:t> of 95,055 CNY (12,187 Euro) in 2023</a:t>
            </a:r>
          </a:p>
        </p:txBody>
      </p:sp>
      <p:sp>
        <p:nvSpPr>
          <p:cNvPr id="6" name="TextBox 5">
            <a:extLst>
              <a:ext uri="{FF2B5EF4-FFF2-40B4-BE49-F238E27FC236}">
                <a16:creationId xmlns:a16="http://schemas.microsoft.com/office/drawing/2014/main" id="{4D34E5A5-0405-4039-8871-5B7CC6E0FAE3}"/>
              </a:ext>
            </a:extLst>
          </p:cNvPr>
          <p:cNvSpPr txBox="1"/>
          <p:nvPr/>
        </p:nvSpPr>
        <p:spPr>
          <a:xfrm>
            <a:off x="345345" y="6356863"/>
            <a:ext cx="9159381" cy="307777"/>
          </a:xfrm>
          <a:prstGeom prst="rect">
            <a:avLst/>
          </a:prstGeom>
          <a:noFill/>
        </p:spPr>
        <p:txBody>
          <a:bodyPr wrap="square" rtlCol="0">
            <a:spAutoFit/>
          </a:bodyPr>
          <a:lstStyle/>
          <a:p>
            <a:r>
              <a:rPr lang="fr-FR" sz="1400" dirty="0">
                <a:solidFill>
                  <a:schemeClr val="accent1"/>
                </a:solidFill>
                <a:latin typeface="Century Gothic" panose="020B0502020202020204" pitchFamily="34" charset="0"/>
              </a:rPr>
              <a:t>Source : China Bureau of </a:t>
            </a:r>
            <a:r>
              <a:rPr lang="fr-FR" sz="1400" dirty="0" err="1">
                <a:solidFill>
                  <a:schemeClr val="accent1"/>
                </a:solidFill>
                <a:latin typeface="Century Gothic" panose="020B0502020202020204" pitchFamily="34" charset="0"/>
              </a:rPr>
              <a:t>Statistics</a:t>
            </a:r>
            <a:r>
              <a:rPr lang="fr-FR" sz="1400" dirty="0">
                <a:solidFill>
                  <a:schemeClr val="accent1"/>
                </a:solidFill>
                <a:latin typeface="Century Gothic" panose="020B0502020202020204" pitchFamily="34" charset="0"/>
              </a:rPr>
              <a:t>. Currency : 1Euro : 1 CNY = 7.8   </a:t>
            </a:r>
            <a:endParaRPr lang="en-US" sz="1400" dirty="0">
              <a:solidFill>
                <a:schemeClr val="accent1"/>
              </a:solidFill>
              <a:latin typeface="Century Gothic" panose="020B0502020202020204" pitchFamily="34" charset="0"/>
            </a:endParaRPr>
          </a:p>
        </p:txBody>
      </p:sp>
      <p:graphicFrame>
        <p:nvGraphicFramePr>
          <p:cNvPr id="10" name="Chart 9">
            <a:extLst>
              <a:ext uri="{FF2B5EF4-FFF2-40B4-BE49-F238E27FC236}">
                <a16:creationId xmlns:a16="http://schemas.microsoft.com/office/drawing/2014/main" id="{B1ED9801-39FB-4FB5-A5F4-442241C4A2CA}"/>
              </a:ext>
            </a:extLst>
          </p:cNvPr>
          <p:cNvGraphicFramePr>
            <a:graphicFrameLocks/>
          </p:cNvGraphicFramePr>
          <p:nvPr>
            <p:extLst>
              <p:ext uri="{D42A27DB-BD31-4B8C-83A1-F6EECF244321}">
                <p14:modId xmlns:p14="http://schemas.microsoft.com/office/powerpoint/2010/main" val="1260708314"/>
              </p:ext>
            </p:extLst>
          </p:nvPr>
        </p:nvGraphicFramePr>
        <p:xfrm>
          <a:off x="1031416" y="1597222"/>
          <a:ext cx="5286704" cy="35640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3">
            <a:extLst>
              <a:ext uri="{FF2B5EF4-FFF2-40B4-BE49-F238E27FC236}">
                <a16:creationId xmlns:a16="http://schemas.microsoft.com/office/drawing/2014/main" id="{72E07970-EA17-48F3-B82A-8F120809E7F2}"/>
              </a:ext>
            </a:extLst>
          </p:cNvPr>
          <p:cNvGraphicFramePr>
            <a:graphicFrameLocks noGrp="1"/>
          </p:cNvGraphicFramePr>
          <p:nvPr>
            <p:extLst>
              <p:ext uri="{D42A27DB-BD31-4B8C-83A1-F6EECF244321}">
                <p14:modId xmlns:p14="http://schemas.microsoft.com/office/powerpoint/2010/main" val="2321606597"/>
              </p:ext>
            </p:extLst>
          </p:nvPr>
        </p:nvGraphicFramePr>
        <p:xfrm>
          <a:off x="833120" y="5334056"/>
          <a:ext cx="5362729" cy="375864"/>
        </p:xfrm>
        <a:graphic>
          <a:graphicData uri="http://schemas.openxmlformats.org/drawingml/2006/table">
            <a:tbl>
              <a:tblPr firstRow="1" bandRow="1">
                <a:tableStyleId>{C083E6E3-FA7D-4D7B-A595-EF9225AFEA82}</a:tableStyleId>
              </a:tblPr>
              <a:tblGrid>
                <a:gridCol w="737057">
                  <a:extLst>
                    <a:ext uri="{9D8B030D-6E8A-4147-A177-3AD203B41FA5}">
                      <a16:colId xmlns:a16="http://schemas.microsoft.com/office/drawing/2014/main" val="1581953980"/>
                    </a:ext>
                  </a:extLst>
                </a:gridCol>
                <a:gridCol w="851428">
                  <a:extLst>
                    <a:ext uri="{9D8B030D-6E8A-4147-A177-3AD203B41FA5}">
                      <a16:colId xmlns:a16="http://schemas.microsoft.com/office/drawing/2014/main" val="2809314990"/>
                    </a:ext>
                  </a:extLst>
                </a:gridCol>
                <a:gridCol w="870490">
                  <a:extLst>
                    <a:ext uri="{9D8B030D-6E8A-4147-A177-3AD203B41FA5}">
                      <a16:colId xmlns:a16="http://schemas.microsoft.com/office/drawing/2014/main" val="1041945167"/>
                    </a:ext>
                  </a:extLst>
                </a:gridCol>
                <a:gridCol w="1116176">
                  <a:extLst>
                    <a:ext uri="{9D8B030D-6E8A-4147-A177-3AD203B41FA5}">
                      <a16:colId xmlns:a16="http://schemas.microsoft.com/office/drawing/2014/main" val="3876478860"/>
                    </a:ext>
                  </a:extLst>
                </a:gridCol>
                <a:gridCol w="893789">
                  <a:extLst>
                    <a:ext uri="{9D8B030D-6E8A-4147-A177-3AD203B41FA5}">
                      <a16:colId xmlns:a16="http://schemas.microsoft.com/office/drawing/2014/main" val="3904540984"/>
                    </a:ext>
                  </a:extLst>
                </a:gridCol>
                <a:gridCol w="893789">
                  <a:extLst>
                    <a:ext uri="{9D8B030D-6E8A-4147-A177-3AD203B41FA5}">
                      <a16:colId xmlns:a16="http://schemas.microsoft.com/office/drawing/2014/main" val="143673406"/>
                    </a:ext>
                  </a:extLst>
                </a:gridCol>
              </a:tblGrid>
              <a:tr h="375864">
                <a:tc>
                  <a:txBody>
                    <a:bodyPr/>
                    <a:lstStyle/>
                    <a:p>
                      <a:pPr algn="ctr"/>
                      <a:r>
                        <a:rPr lang="fr-FR" sz="1600" dirty="0">
                          <a:solidFill>
                            <a:schemeClr val="accent2"/>
                          </a:solidFill>
                          <a:latin typeface="Century Gothic" panose="020B0502020202020204" pitchFamily="34" charset="0"/>
                        </a:rPr>
                        <a:t>EURO</a:t>
                      </a:r>
                      <a:endParaRPr lang="en-US" sz="1600" dirty="0">
                        <a:solidFill>
                          <a:schemeClr val="accent2"/>
                        </a:solidFill>
                        <a:latin typeface="Century Gothic" panose="020B0502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dirty="0">
                          <a:solidFill>
                            <a:schemeClr val="accent2"/>
                          </a:solidFill>
                          <a:latin typeface="Century Gothic" panose="020B0502020202020204" pitchFamily="34" charset="0"/>
                        </a:rPr>
                        <a:t>12,187</a:t>
                      </a:r>
                      <a:endParaRPr lang="en-US" sz="1600" dirty="0">
                        <a:solidFill>
                          <a:schemeClr val="accent2"/>
                        </a:solidFill>
                        <a:latin typeface="Century Gothic" panose="020B0502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dirty="0">
                          <a:solidFill>
                            <a:schemeClr val="accent2"/>
                          </a:solidFill>
                          <a:latin typeface="Century Gothic" panose="020B0502020202020204" pitchFamily="34" charset="0"/>
                        </a:rPr>
                        <a:t>6,438</a:t>
                      </a:r>
                      <a:endParaRPr lang="en-US" sz="1600" dirty="0">
                        <a:solidFill>
                          <a:schemeClr val="accent2"/>
                        </a:solidFill>
                        <a:latin typeface="Century Gothic" panose="020B0502020202020204" pitchFamily="34" charset="0"/>
                      </a:endParaRPr>
                    </a:p>
                  </a:txBody>
                  <a:tcPr/>
                </a:tc>
                <a:tc>
                  <a:txBody>
                    <a:bodyPr/>
                    <a:lstStyle/>
                    <a:p>
                      <a:pPr algn="ctr"/>
                      <a:r>
                        <a:rPr lang="fr-FR" sz="1600" dirty="0">
                          <a:solidFill>
                            <a:schemeClr val="accent2"/>
                          </a:solidFill>
                          <a:latin typeface="Century Gothic" panose="020B0502020202020204" pitchFamily="34" charset="0"/>
                        </a:rPr>
                        <a:t>4128</a:t>
                      </a:r>
                      <a:endParaRPr lang="en-US" sz="1600" dirty="0">
                        <a:solidFill>
                          <a:schemeClr val="accent2"/>
                        </a:solidFill>
                        <a:latin typeface="Century Gothic" panose="020B0502020202020204" pitchFamily="34" charset="0"/>
                      </a:endParaRPr>
                    </a:p>
                  </a:txBody>
                  <a:tcPr/>
                </a:tc>
                <a:tc>
                  <a:txBody>
                    <a:bodyPr/>
                    <a:lstStyle/>
                    <a:p>
                      <a:pPr algn="ctr"/>
                      <a:r>
                        <a:rPr lang="fr-FR" sz="1600" dirty="0">
                          <a:solidFill>
                            <a:schemeClr val="accent2"/>
                          </a:solidFill>
                          <a:latin typeface="Century Gothic" panose="020B0502020202020204" pitchFamily="34" charset="0"/>
                        </a:rPr>
                        <a:t>2620</a:t>
                      </a:r>
                      <a:endParaRPr lang="en-US" sz="1600" dirty="0">
                        <a:solidFill>
                          <a:schemeClr val="accent2"/>
                        </a:solidFill>
                        <a:latin typeface="Century Gothic" panose="020B0502020202020204" pitchFamily="34" charset="0"/>
                      </a:endParaRPr>
                    </a:p>
                  </a:txBody>
                  <a:tcPr/>
                </a:tc>
                <a:tc>
                  <a:txBody>
                    <a:bodyPr/>
                    <a:lstStyle/>
                    <a:p>
                      <a:pPr algn="ctr"/>
                      <a:r>
                        <a:rPr lang="fr-FR" sz="1600" dirty="0">
                          <a:solidFill>
                            <a:schemeClr val="accent2"/>
                          </a:solidFill>
                          <a:latin typeface="Century Gothic" panose="020B0502020202020204" pitchFamily="34" charset="0"/>
                        </a:rPr>
                        <a:t>1184</a:t>
                      </a:r>
                      <a:endParaRPr lang="en-US" sz="1600" dirty="0">
                        <a:solidFill>
                          <a:schemeClr val="accent2"/>
                        </a:solidFill>
                        <a:latin typeface="Century Gothic" panose="020B0502020202020204" pitchFamily="34" charset="0"/>
                      </a:endParaRPr>
                    </a:p>
                  </a:txBody>
                  <a:tcPr/>
                </a:tc>
                <a:extLst>
                  <a:ext uri="{0D108BD9-81ED-4DB2-BD59-A6C34878D82A}">
                    <a16:rowId xmlns:a16="http://schemas.microsoft.com/office/drawing/2014/main" val="3391474082"/>
                  </a:ext>
                </a:extLst>
              </a:tr>
            </a:tbl>
          </a:graphicData>
        </a:graphic>
      </p:graphicFrame>
      <p:graphicFrame>
        <p:nvGraphicFramePr>
          <p:cNvPr id="4" name="Table 10">
            <a:extLst>
              <a:ext uri="{FF2B5EF4-FFF2-40B4-BE49-F238E27FC236}">
                <a16:creationId xmlns:a16="http://schemas.microsoft.com/office/drawing/2014/main" id="{AC43B9ED-511E-40EF-88A2-19E1BDFA1360}"/>
              </a:ext>
            </a:extLst>
          </p:cNvPr>
          <p:cNvGraphicFramePr>
            <a:graphicFrameLocks noGrp="1"/>
          </p:cNvGraphicFramePr>
          <p:nvPr>
            <p:extLst>
              <p:ext uri="{D42A27DB-BD31-4B8C-83A1-F6EECF244321}">
                <p14:modId xmlns:p14="http://schemas.microsoft.com/office/powerpoint/2010/main" val="769193707"/>
              </p:ext>
            </p:extLst>
          </p:nvPr>
        </p:nvGraphicFramePr>
        <p:xfrm>
          <a:off x="6543041" y="1652576"/>
          <a:ext cx="4811642" cy="4141076"/>
        </p:xfrm>
        <a:graphic>
          <a:graphicData uri="http://schemas.openxmlformats.org/drawingml/2006/table">
            <a:tbl>
              <a:tblPr firstRow="1" bandRow="1">
                <a:tableStyleId>{D27102A9-8310-4765-A935-A1911B00CA55}</a:tableStyleId>
              </a:tblPr>
              <a:tblGrid>
                <a:gridCol w="1162177">
                  <a:extLst>
                    <a:ext uri="{9D8B030D-6E8A-4147-A177-3AD203B41FA5}">
                      <a16:colId xmlns:a16="http://schemas.microsoft.com/office/drawing/2014/main" val="3801990635"/>
                    </a:ext>
                  </a:extLst>
                </a:gridCol>
                <a:gridCol w="2045584">
                  <a:extLst>
                    <a:ext uri="{9D8B030D-6E8A-4147-A177-3AD203B41FA5}">
                      <a16:colId xmlns:a16="http://schemas.microsoft.com/office/drawing/2014/main" val="1703996722"/>
                    </a:ext>
                  </a:extLst>
                </a:gridCol>
                <a:gridCol w="1603881">
                  <a:extLst>
                    <a:ext uri="{9D8B030D-6E8A-4147-A177-3AD203B41FA5}">
                      <a16:colId xmlns:a16="http://schemas.microsoft.com/office/drawing/2014/main" val="2366050752"/>
                    </a:ext>
                  </a:extLst>
                </a:gridCol>
              </a:tblGrid>
              <a:tr h="541009">
                <a:tc>
                  <a:txBody>
                    <a:bodyPr/>
                    <a:lstStyle/>
                    <a:p>
                      <a:pPr algn="ctr"/>
                      <a:endParaRPr lang="en-US" dirty="0">
                        <a:solidFill>
                          <a:schemeClr val="accent1"/>
                        </a:solidFill>
                        <a:latin typeface="Century Gothic" panose="020B0502020202020204" pitchFamily="34" charset="0"/>
                      </a:endParaRPr>
                    </a:p>
                  </a:txBody>
                  <a:tcPr anchor="ctr"/>
                </a:tc>
                <a:tc>
                  <a:txBody>
                    <a:bodyPr/>
                    <a:lstStyle/>
                    <a:p>
                      <a:pPr algn="ctr"/>
                      <a:r>
                        <a:rPr lang="fr-FR" dirty="0" err="1">
                          <a:solidFill>
                            <a:schemeClr val="accent1"/>
                          </a:solidFill>
                          <a:latin typeface="Century Gothic" panose="020B0502020202020204" pitchFamily="34" charset="0"/>
                        </a:rPr>
                        <a:t>Mean</a:t>
                      </a:r>
                      <a:endParaRPr lang="en-US" dirty="0">
                        <a:solidFill>
                          <a:schemeClr val="accent1"/>
                        </a:solidFill>
                        <a:latin typeface="Century Gothic" panose="020B0502020202020204" pitchFamily="34" charset="0"/>
                      </a:endParaRPr>
                    </a:p>
                  </a:txBody>
                  <a:tcPr anchor="ctr"/>
                </a:tc>
                <a:tc>
                  <a:txBody>
                    <a:bodyPr/>
                    <a:lstStyle/>
                    <a:p>
                      <a:pPr algn="ctr"/>
                      <a:r>
                        <a:rPr lang="fr-FR" dirty="0" err="1">
                          <a:solidFill>
                            <a:schemeClr val="accent1"/>
                          </a:solidFill>
                          <a:latin typeface="Century Gothic" panose="020B0502020202020204" pitchFamily="34" charset="0"/>
                        </a:rPr>
                        <a:t>Median</a:t>
                      </a:r>
                      <a:endParaRPr lang="en-US" dirty="0">
                        <a:solidFill>
                          <a:schemeClr val="accent1"/>
                        </a:solidFill>
                        <a:latin typeface="Century Gothic" panose="020B0502020202020204" pitchFamily="34" charset="0"/>
                      </a:endParaRPr>
                    </a:p>
                  </a:txBody>
                  <a:tcPr anchor="ctr"/>
                </a:tc>
                <a:extLst>
                  <a:ext uri="{0D108BD9-81ED-4DB2-BD59-A6C34878D82A}">
                    <a16:rowId xmlns:a16="http://schemas.microsoft.com/office/drawing/2014/main" val="2565455545"/>
                  </a:ext>
                </a:extLst>
              </a:tr>
              <a:tr h="707975">
                <a:tc rowSpan="2">
                  <a:txBody>
                    <a:bodyPr/>
                    <a:lstStyle/>
                    <a:p>
                      <a:pPr algn="ctr"/>
                      <a:r>
                        <a:rPr lang="fr-FR" dirty="0">
                          <a:solidFill>
                            <a:schemeClr val="accent1"/>
                          </a:solidFill>
                          <a:latin typeface="Century Gothic" panose="020B0502020202020204" pitchFamily="34" charset="0"/>
                        </a:rPr>
                        <a:t>All</a:t>
                      </a:r>
                      <a:endParaRPr lang="en-US" dirty="0">
                        <a:solidFill>
                          <a:schemeClr val="accent1"/>
                        </a:solidFill>
                        <a:latin typeface="Century Gothic" panose="020B0502020202020204" pitchFamily="34" charset="0"/>
                      </a:endParaRPr>
                    </a:p>
                  </a:txBody>
                  <a:tcPr anchor="ctr"/>
                </a:tc>
                <a:tc>
                  <a:txBody>
                    <a:bodyPr/>
                    <a:lstStyle/>
                    <a:p>
                      <a:pPr algn="ctr"/>
                      <a:r>
                        <a:rPr lang="fr-FR" sz="1600" b="1" dirty="0">
                          <a:solidFill>
                            <a:schemeClr val="accent1"/>
                          </a:solidFill>
                          <a:latin typeface="Century Gothic" panose="020B0502020202020204" pitchFamily="34" charset="0"/>
                        </a:rPr>
                        <a:t>39,218</a:t>
                      </a:r>
                    </a:p>
                  </a:txBody>
                  <a:tcPr anchor="ctr"/>
                </a:tc>
                <a:tc>
                  <a:txBody>
                    <a:bodyPr/>
                    <a:lstStyle/>
                    <a:p>
                      <a:pPr algn="ctr"/>
                      <a:r>
                        <a:rPr lang="en-US" sz="1600" b="1" dirty="0">
                          <a:solidFill>
                            <a:schemeClr val="accent1"/>
                          </a:solidFill>
                          <a:latin typeface="Century Gothic" panose="020B0502020202020204" pitchFamily="34" charset="0"/>
                        </a:rPr>
                        <a:t> 33,036</a:t>
                      </a:r>
                    </a:p>
                  </a:txBody>
                  <a:tcPr anchor="ctr"/>
                </a:tc>
                <a:extLst>
                  <a:ext uri="{0D108BD9-81ED-4DB2-BD59-A6C34878D82A}">
                    <a16:rowId xmlns:a16="http://schemas.microsoft.com/office/drawing/2014/main" val="221438765"/>
                  </a:ext>
                </a:extLst>
              </a:tr>
              <a:tr h="590920">
                <a:tc vMerge="1">
                  <a:txBody>
                    <a:bodyPr/>
                    <a:lstStyle/>
                    <a:p>
                      <a:pPr algn="ctr"/>
                      <a:endParaRPr lang="en-US" dirty="0">
                        <a:solidFill>
                          <a:schemeClr val="accent1"/>
                        </a:solidFill>
                        <a:latin typeface="Century Gothic" panose="020B0502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Century Gothic" panose="020B0502020202020204" pitchFamily="34" charset="0"/>
                        </a:rPr>
                        <a:t>Euro 5027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Century Gothic" panose="020B0502020202020204" pitchFamily="34" charset="0"/>
                        </a:rPr>
                        <a:t>Euro 4235.38</a:t>
                      </a:r>
                    </a:p>
                  </a:txBody>
                  <a:tcPr anchor="ctr"/>
                </a:tc>
                <a:extLst>
                  <a:ext uri="{0D108BD9-81ED-4DB2-BD59-A6C34878D82A}">
                    <a16:rowId xmlns:a16="http://schemas.microsoft.com/office/drawing/2014/main" val="3787869483"/>
                  </a:ext>
                </a:extLst>
              </a:tr>
              <a:tr h="590920">
                <a:tc rowSpan="2">
                  <a:txBody>
                    <a:bodyPr/>
                    <a:lstStyle/>
                    <a:p>
                      <a:pPr algn="ctr"/>
                      <a:r>
                        <a:rPr lang="fr-FR" dirty="0">
                          <a:solidFill>
                            <a:schemeClr val="accent1"/>
                          </a:solidFill>
                          <a:latin typeface="Century Gothic" panose="020B0502020202020204" pitchFamily="34" charset="0"/>
                        </a:rPr>
                        <a:t>City</a:t>
                      </a:r>
                      <a:endParaRPr lang="en-US" dirty="0">
                        <a:solidFill>
                          <a:schemeClr val="accent1"/>
                        </a:solidFill>
                        <a:latin typeface="Century Gothic" panose="020B0502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chemeClr val="accent1"/>
                          </a:solidFill>
                          <a:latin typeface="Century Gothic" panose="020B0502020202020204" pitchFamily="34" charset="0"/>
                        </a:rPr>
                        <a:t>51,821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chemeClr val="accent1"/>
                          </a:solidFill>
                          <a:latin typeface="Century Gothic" panose="020B0502020202020204" pitchFamily="34" charset="0"/>
                        </a:rPr>
                        <a:t>47122</a:t>
                      </a:r>
                    </a:p>
                  </a:txBody>
                  <a:tcPr anchor="ctr"/>
                </a:tc>
                <a:extLst>
                  <a:ext uri="{0D108BD9-81ED-4DB2-BD59-A6C34878D82A}">
                    <a16:rowId xmlns:a16="http://schemas.microsoft.com/office/drawing/2014/main" val="822425282"/>
                  </a:ext>
                </a:extLst>
              </a:tr>
              <a:tr h="570084">
                <a:tc vMerge="1">
                  <a:txBody>
                    <a:bodyPr/>
                    <a:lstStyle/>
                    <a:p>
                      <a:pPr algn="ctr"/>
                      <a:endParaRPr lang="en-US" dirty="0">
                        <a:solidFill>
                          <a:schemeClr val="accent1"/>
                        </a:solidFill>
                        <a:latin typeface="Century Gothic" panose="020B0502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chemeClr val="accent1"/>
                          </a:solidFill>
                          <a:latin typeface="Century Gothic" panose="020B0502020202020204" pitchFamily="34" charset="0"/>
                        </a:rPr>
                        <a:t>Euro 6644</a:t>
                      </a:r>
                      <a:endParaRPr lang="en-US" sz="1600" b="1" dirty="0">
                        <a:solidFill>
                          <a:schemeClr val="accent1"/>
                        </a:solidFill>
                        <a:latin typeface="Century Gothic" panose="020B0502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chemeClr val="accent1"/>
                          </a:solidFill>
                          <a:latin typeface="Century Gothic" panose="020B0502020202020204" pitchFamily="34" charset="0"/>
                        </a:rPr>
                        <a:t>Euro 6041</a:t>
                      </a:r>
                      <a:endParaRPr lang="en-US" sz="1600" b="1" dirty="0">
                        <a:solidFill>
                          <a:schemeClr val="accent1"/>
                        </a:solidFill>
                        <a:latin typeface="Century Gothic" panose="020B0502020202020204" pitchFamily="34" charset="0"/>
                      </a:endParaRPr>
                    </a:p>
                  </a:txBody>
                  <a:tcPr anchor="ctr"/>
                </a:tc>
                <a:extLst>
                  <a:ext uri="{0D108BD9-81ED-4DB2-BD59-A6C34878D82A}">
                    <a16:rowId xmlns:a16="http://schemas.microsoft.com/office/drawing/2014/main" val="2352785107"/>
                  </a:ext>
                </a:extLst>
              </a:tr>
              <a:tr h="570084">
                <a:tc rowSpan="2">
                  <a:txBody>
                    <a:bodyPr/>
                    <a:lstStyle/>
                    <a:p>
                      <a:pPr algn="ctr"/>
                      <a:r>
                        <a:rPr lang="fr-FR" dirty="0">
                          <a:solidFill>
                            <a:schemeClr val="accent1"/>
                          </a:solidFill>
                          <a:latin typeface="Century Gothic" panose="020B0502020202020204" pitchFamily="34" charset="0"/>
                        </a:rPr>
                        <a:t>Village</a:t>
                      </a:r>
                      <a:endParaRPr lang="en-US" dirty="0">
                        <a:solidFill>
                          <a:schemeClr val="accent1"/>
                        </a:solidFill>
                        <a:latin typeface="Century Gothic" panose="020B0502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chemeClr val="accent1"/>
                          </a:solidFill>
                          <a:latin typeface="Century Gothic" panose="020B0502020202020204" pitchFamily="34" charset="0"/>
                        </a:rPr>
                        <a:t>21,691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chemeClr val="accent1"/>
                          </a:solidFill>
                          <a:latin typeface="Century Gothic" panose="020B0502020202020204" pitchFamily="34" charset="0"/>
                        </a:rPr>
                        <a:t>18,748</a:t>
                      </a:r>
                      <a:endParaRPr lang="en-US" sz="1600" b="1" dirty="0">
                        <a:solidFill>
                          <a:schemeClr val="accent1"/>
                        </a:solidFill>
                        <a:latin typeface="Century Gothic" panose="020B0502020202020204" pitchFamily="34" charset="0"/>
                      </a:endParaRPr>
                    </a:p>
                  </a:txBody>
                  <a:tcPr anchor="ctr"/>
                </a:tc>
                <a:extLst>
                  <a:ext uri="{0D108BD9-81ED-4DB2-BD59-A6C34878D82A}">
                    <a16:rowId xmlns:a16="http://schemas.microsoft.com/office/drawing/2014/main" val="2254532886"/>
                  </a:ext>
                </a:extLst>
              </a:tr>
              <a:tr h="570084">
                <a:tc vMerge="1">
                  <a:txBody>
                    <a:bodyPr/>
                    <a:lstStyle/>
                    <a:p>
                      <a:pPr algn="ctr"/>
                      <a:endParaRPr lang="en-US" dirty="0">
                        <a:solidFill>
                          <a:schemeClr val="accent1"/>
                        </a:solidFill>
                        <a:latin typeface="Century Gothic" panose="020B0502020202020204" pitchFamily="34" charset="0"/>
                      </a:endParaRPr>
                    </a:p>
                  </a:txBody>
                  <a:tcPr anchor="ctr"/>
                </a:tc>
                <a:tc>
                  <a:txBody>
                    <a:bodyPr/>
                    <a:lstStyle/>
                    <a:p>
                      <a:pPr algn="ctr"/>
                      <a:r>
                        <a:rPr lang="fr-FR" sz="1600" b="1" dirty="0">
                          <a:solidFill>
                            <a:schemeClr val="accent1"/>
                          </a:solidFill>
                          <a:latin typeface="Century Gothic" panose="020B0502020202020204" pitchFamily="34" charset="0"/>
                        </a:rPr>
                        <a:t>Euro  2781</a:t>
                      </a:r>
                      <a:endParaRPr lang="en-US" sz="1600" b="1" dirty="0">
                        <a:solidFill>
                          <a:schemeClr val="accent1"/>
                        </a:solidFill>
                        <a:latin typeface="Century Gothic" panose="020B0502020202020204" pitchFamily="34" charset="0"/>
                      </a:endParaRPr>
                    </a:p>
                  </a:txBody>
                  <a:tcPr anchor="ctr"/>
                </a:tc>
                <a:tc>
                  <a:txBody>
                    <a:bodyPr/>
                    <a:lstStyle/>
                    <a:p>
                      <a:pPr algn="ctr"/>
                      <a:r>
                        <a:rPr lang="fr-FR" sz="1600" b="1" dirty="0">
                          <a:solidFill>
                            <a:schemeClr val="accent1"/>
                          </a:solidFill>
                          <a:latin typeface="Century Gothic" panose="020B0502020202020204" pitchFamily="34" charset="0"/>
                        </a:rPr>
                        <a:t>Euro 2404</a:t>
                      </a:r>
                      <a:endParaRPr lang="en-US" sz="1600" b="1" dirty="0">
                        <a:solidFill>
                          <a:schemeClr val="accent1"/>
                        </a:solidFill>
                        <a:latin typeface="Century Gothic" panose="020B0502020202020204" pitchFamily="34" charset="0"/>
                      </a:endParaRPr>
                    </a:p>
                  </a:txBody>
                  <a:tcPr anchor="ctr"/>
                </a:tc>
                <a:extLst>
                  <a:ext uri="{0D108BD9-81ED-4DB2-BD59-A6C34878D82A}">
                    <a16:rowId xmlns:a16="http://schemas.microsoft.com/office/drawing/2014/main" val="2560209980"/>
                  </a:ext>
                </a:extLst>
              </a:tr>
            </a:tbl>
          </a:graphicData>
        </a:graphic>
      </p:graphicFrame>
    </p:spTree>
    <p:extLst>
      <p:ext uri="{BB962C8B-B14F-4D97-AF65-F5344CB8AC3E}">
        <p14:creationId xmlns:p14="http://schemas.microsoft.com/office/powerpoint/2010/main" val="4098251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1CE1-6A12-467D-92E8-732720ECB3BC}"/>
              </a:ext>
            </a:extLst>
          </p:cNvPr>
          <p:cNvSpPr>
            <a:spLocks noGrp="1"/>
          </p:cNvSpPr>
          <p:nvPr>
            <p:ph type="title"/>
          </p:nvPr>
        </p:nvSpPr>
        <p:spPr>
          <a:xfrm>
            <a:off x="512128" y="265432"/>
            <a:ext cx="11314112" cy="778668"/>
          </a:xfrm>
        </p:spPr>
        <p:txBody>
          <a:bodyPr/>
          <a:lstStyle/>
          <a:p>
            <a:r>
              <a:rPr lang="fr-FR" sz="2400" b="1" dirty="0" err="1">
                <a:solidFill>
                  <a:srgbClr val="002060"/>
                </a:solidFill>
                <a:latin typeface="Century Gothic" panose="020B0502020202020204" pitchFamily="34" charset="0"/>
              </a:rPr>
              <a:t>According</a:t>
            </a:r>
            <a:r>
              <a:rPr lang="fr-FR" sz="2400" b="1" dirty="0">
                <a:solidFill>
                  <a:srgbClr val="002060"/>
                </a:solidFill>
                <a:latin typeface="Century Gothic" panose="020B0502020202020204" pitchFamily="34" charset="0"/>
              </a:rPr>
              <a:t> to </a:t>
            </a:r>
            <a:r>
              <a:rPr lang="fr-FR" sz="2400" b="1" dirty="0" err="1">
                <a:solidFill>
                  <a:srgbClr val="002060"/>
                </a:solidFill>
                <a:latin typeface="Century Gothic" panose="020B0502020202020204" pitchFamily="34" charset="0"/>
              </a:rPr>
              <a:t>Statistica</a:t>
            </a:r>
            <a:r>
              <a:rPr lang="fr-FR" sz="2400" dirty="0" err="1">
                <a:solidFill>
                  <a:srgbClr val="002060"/>
                </a:solidFill>
              </a:rPr>
              <a:t>l</a:t>
            </a:r>
            <a:r>
              <a:rPr lang="fr-FR" sz="2400" dirty="0">
                <a:solidFill>
                  <a:srgbClr val="002060"/>
                </a:solidFill>
              </a:rPr>
              <a:t> </a:t>
            </a:r>
            <a:r>
              <a:rPr lang="fr-FR" sz="2400" dirty="0" err="1">
                <a:solidFill>
                  <a:srgbClr val="002060"/>
                </a:solidFill>
              </a:rPr>
              <a:t>Yearbook</a:t>
            </a:r>
            <a:r>
              <a:rPr lang="fr-FR" sz="2400" b="1" dirty="0">
                <a:solidFill>
                  <a:srgbClr val="002060"/>
                </a:solidFill>
                <a:latin typeface="Century Gothic" panose="020B0502020202020204" pitchFamily="34" charset="0"/>
              </a:rPr>
              <a:t>, the </a:t>
            </a:r>
            <a:r>
              <a:rPr lang="fr-FR" sz="2400" b="1" dirty="0" err="1">
                <a:solidFill>
                  <a:srgbClr val="002060"/>
                </a:solidFill>
                <a:latin typeface="Century Gothic" panose="020B0502020202020204" pitchFamily="34" charset="0"/>
              </a:rPr>
              <a:t>highest</a:t>
            </a:r>
            <a:r>
              <a:rPr lang="fr-FR" sz="2400" b="1" dirty="0">
                <a:solidFill>
                  <a:srgbClr val="002060"/>
                </a:solidFill>
                <a:latin typeface="Century Gothic" panose="020B0502020202020204" pitchFamily="34" charset="0"/>
              </a:rPr>
              <a:t> </a:t>
            </a:r>
            <a:r>
              <a:rPr lang="fr-FR" sz="2400" b="1" dirty="0" err="1">
                <a:solidFill>
                  <a:srgbClr val="002060"/>
                </a:solidFill>
                <a:latin typeface="Century Gothic" panose="020B0502020202020204" pitchFamily="34" charset="0"/>
              </a:rPr>
              <a:t>income</a:t>
            </a:r>
            <a:r>
              <a:rPr lang="fr-FR" sz="2400" b="1" dirty="0">
                <a:solidFill>
                  <a:srgbClr val="002060"/>
                </a:solidFill>
                <a:latin typeface="Century Gothic" panose="020B0502020202020204" pitchFamily="34" charset="0"/>
              </a:rPr>
              <a:t> </a:t>
            </a:r>
            <a:r>
              <a:rPr lang="fr-FR" sz="2400" b="1" dirty="0" err="1">
                <a:solidFill>
                  <a:srgbClr val="002060"/>
                </a:solidFill>
                <a:latin typeface="Century Gothic" panose="020B0502020202020204" pitchFamily="34" charset="0"/>
              </a:rPr>
              <a:t>level</a:t>
            </a:r>
            <a:r>
              <a:rPr lang="fr-FR" sz="2400" b="1" dirty="0">
                <a:solidFill>
                  <a:srgbClr val="002060"/>
                </a:solidFill>
                <a:latin typeface="Century Gothic" panose="020B0502020202020204" pitchFamily="34" charset="0"/>
              </a:rPr>
              <a:t> group (20%) has the </a:t>
            </a:r>
            <a:r>
              <a:rPr lang="fr-FR" sz="2400" b="1" dirty="0" err="1">
                <a:solidFill>
                  <a:srgbClr val="002060"/>
                </a:solidFill>
                <a:latin typeface="Century Gothic" panose="020B0502020202020204" pitchFamily="34" charset="0"/>
              </a:rPr>
              <a:t>average</a:t>
            </a:r>
            <a:r>
              <a:rPr lang="fr-FR" sz="2400" b="1" dirty="0">
                <a:solidFill>
                  <a:srgbClr val="002060"/>
                </a:solidFill>
                <a:latin typeface="Century Gothic" panose="020B0502020202020204" pitchFamily="34" charset="0"/>
              </a:rPr>
              <a:t> </a:t>
            </a:r>
            <a:r>
              <a:rPr lang="fr-FR" sz="2400" b="1" dirty="0" err="1">
                <a:solidFill>
                  <a:srgbClr val="002060"/>
                </a:solidFill>
                <a:latin typeface="Century Gothic" panose="020B0502020202020204" pitchFamily="34" charset="0"/>
              </a:rPr>
              <a:t>income</a:t>
            </a:r>
            <a:r>
              <a:rPr lang="fr-FR" sz="2400" b="1" dirty="0">
                <a:solidFill>
                  <a:srgbClr val="002060"/>
                </a:solidFill>
                <a:latin typeface="Century Gothic" panose="020B0502020202020204" pitchFamily="34" charset="0"/>
              </a:rPr>
              <a:t> of </a:t>
            </a:r>
            <a:r>
              <a:rPr lang="fr-FR" sz="2400" dirty="0">
                <a:solidFill>
                  <a:srgbClr val="002060"/>
                </a:solidFill>
              </a:rPr>
              <a:t>90116.3</a:t>
            </a:r>
            <a:r>
              <a:rPr lang="fr-FR" sz="2400" b="1" dirty="0">
                <a:solidFill>
                  <a:srgbClr val="002060"/>
                </a:solidFill>
                <a:latin typeface="Century Gothic" panose="020B0502020202020204" pitchFamily="34" charset="0"/>
              </a:rPr>
              <a:t> CNY ( 11,553 Euro) in 2022</a:t>
            </a:r>
          </a:p>
        </p:txBody>
      </p:sp>
      <p:sp>
        <p:nvSpPr>
          <p:cNvPr id="6" name="TextBox 5">
            <a:extLst>
              <a:ext uri="{FF2B5EF4-FFF2-40B4-BE49-F238E27FC236}">
                <a16:creationId xmlns:a16="http://schemas.microsoft.com/office/drawing/2014/main" id="{4D34E5A5-0405-4039-8871-5B7CC6E0FAE3}"/>
              </a:ext>
            </a:extLst>
          </p:cNvPr>
          <p:cNvSpPr txBox="1"/>
          <p:nvPr/>
        </p:nvSpPr>
        <p:spPr>
          <a:xfrm>
            <a:off x="314865" y="6275583"/>
            <a:ext cx="9159381" cy="307777"/>
          </a:xfrm>
          <a:prstGeom prst="rect">
            <a:avLst/>
          </a:prstGeom>
          <a:noFill/>
        </p:spPr>
        <p:txBody>
          <a:bodyPr wrap="square" rtlCol="0">
            <a:spAutoFit/>
          </a:bodyPr>
          <a:lstStyle/>
          <a:p>
            <a:r>
              <a:rPr lang="fr-FR" sz="1400" dirty="0">
                <a:solidFill>
                  <a:schemeClr val="accent1"/>
                </a:solidFill>
                <a:latin typeface="Century Gothic" panose="020B0502020202020204" pitchFamily="34" charset="0"/>
              </a:rPr>
              <a:t>Source : China </a:t>
            </a:r>
            <a:r>
              <a:rPr lang="fr-FR" sz="1400" dirty="0" err="1">
                <a:solidFill>
                  <a:schemeClr val="accent1"/>
                </a:solidFill>
                <a:latin typeface="Century Gothic" panose="020B0502020202020204" pitchFamily="34" charset="0"/>
              </a:rPr>
              <a:t>Statistical</a:t>
            </a:r>
            <a:r>
              <a:rPr lang="fr-FR" sz="1400" dirty="0">
                <a:solidFill>
                  <a:schemeClr val="accent1"/>
                </a:solidFill>
                <a:latin typeface="Century Gothic" panose="020B0502020202020204" pitchFamily="34" charset="0"/>
              </a:rPr>
              <a:t> </a:t>
            </a:r>
            <a:r>
              <a:rPr lang="fr-FR" sz="1400" dirty="0" err="1">
                <a:solidFill>
                  <a:schemeClr val="accent1"/>
                </a:solidFill>
                <a:latin typeface="Century Gothic" panose="020B0502020202020204" pitchFamily="34" charset="0"/>
              </a:rPr>
              <a:t>Yearbook</a:t>
            </a:r>
            <a:r>
              <a:rPr lang="fr-FR" sz="1400" dirty="0">
                <a:solidFill>
                  <a:schemeClr val="accent1"/>
                </a:solidFill>
                <a:latin typeface="Century Gothic" panose="020B0502020202020204" pitchFamily="34" charset="0"/>
              </a:rPr>
              <a:t> 2023, Currency : 1Euro : 1 CNY = 7.8  </a:t>
            </a:r>
            <a:endParaRPr lang="en-US" sz="1400" dirty="0">
              <a:solidFill>
                <a:schemeClr val="accent1"/>
              </a:solidFill>
              <a:latin typeface="Century Gothic" panose="020B0502020202020204" pitchFamily="34" charset="0"/>
            </a:endParaRPr>
          </a:p>
        </p:txBody>
      </p:sp>
      <p:graphicFrame>
        <p:nvGraphicFramePr>
          <p:cNvPr id="4" name="Chart 3">
            <a:extLst>
              <a:ext uri="{FF2B5EF4-FFF2-40B4-BE49-F238E27FC236}">
                <a16:creationId xmlns:a16="http://schemas.microsoft.com/office/drawing/2014/main" id="{7D82645C-CAAF-4B91-B6A5-754BEF2D2F0B}"/>
              </a:ext>
            </a:extLst>
          </p:cNvPr>
          <p:cNvGraphicFramePr>
            <a:graphicFrameLocks/>
          </p:cNvGraphicFramePr>
          <p:nvPr>
            <p:extLst>
              <p:ext uri="{D42A27DB-BD31-4B8C-83A1-F6EECF244321}">
                <p14:modId xmlns:p14="http://schemas.microsoft.com/office/powerpoint/2010/main" val="3252785357"/>
              </p:ext>
            </p:extLst>
          </p:nvPr>
        </p:nvGraphicFramePr>
        <p:xfrm>
          <a:off x="690880" y="1127760"/>
          <a:ext cx="5984240" cy="39725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3">
            <a:extLst>
              <a:ext uri="{FF2B5EF4-FFF2-40B4-BE49-F238E27FC236}">
                <a16:creationId xmlns:a16="http://schemas.microsoft.com/office/drawing/2014/main" id="{A4A73B4B-4D90-479F-BF08-A4F6A37B2E12}"/>
              </a:ext>
            </a:extLst>
          </p:cNvPr>
          <p:cNvGraphicFramePr>
            <a:graphicFrameLocks noGrp="1"/>
          </p:cNvGraphicFramePr>
          <p:nvPr>
            <p:extLst>
              <p:ext uri="{D42A27DB-BD31-4B8C-83A1-F6EECF244321}">
                <p14:modId xmlns:p14="http://schemas.microsoft.com/office/powerpoint/2010/main" val="2235576130"/>
              </p:ext>
            </p:extLst>
          </p:nvPr>
        </p:nvGraphicFramePr>
        <p:xfrm>
          <a:off x="609600" y="5151177"/>
          <a:ext cx="6043448" cy="927908"/>
        </p:xfrm>
        <a:graphic>
          <a:graphicData uri="http://schemas.openxmlformats.org/drawingml/2006/table">
            <a:tbl>
              <a:tblPr firstRow="1" bandRow="1">
                <a:tableStyleId>{C083E6E3-FA7D-4D7B-A595-EF9225AFEA82}</a:tableStyleId>
              </a:tblPr>
              <a:tblGrid>
                <a:gridCol w="830616">
                  <a:extLst>
                    <a:ext uri="{9D8B030D-6E8A-4147-A177-3AD203B41FA5}">
                      <a16:colId xmlns:a16="http://schemas.microsoft.com/office/drawing/2014/main" val="1581953980"/>
                    </a:ext>
                  </a:extLst>
                </a:gridCol>
                <a:gridCol w="959504">
                  <a:extLst>
                    <a:ext uri="{9D8B030D-6E8A-4147-A177-3AD203B41FA5}">
                      <a16:colId xmlns:a16="http://schemas.microsoft.com/office/drawing/2014/main" val="2809314990"/>
                    </a:ext>
                  </a:extLst>
                </a:gridCol>
                <a:gridCol w="980986">
                  <a:extLst>
                    <a:ext uri="{9D8B030D-6E8A-4147-A177-3AD203B41FA5}">
                      <a16:colId xmlns:a16="http://schemas.microsoft.com/office/drawing/2014/main" val="1041945167"/>
                    </a:ext>
                  </a:extLst>
                </a:gridCol>
                <a:gridCol w="1257858">
                  <a:extLst>
                    <a:ext uri="{9D8B030D-6E8A-4147-A177-3AD203B41FA5}">
                      <a16:colId xmlns:a16="http://schemas.microsoft.com/office/drawing/2014/main" val="3876478860"/>
                    </a:ext>
                  </a:extLst>
                </a:gridCol>
                <a:gridCol w="1007242">
                  <a:extLst>
                    <a:ext uri="{9D8B030D-6E8A-4147-A177-3AD203B41FA5}">
                      <a16:colId xmlns:a16="http://schemas.microsoft.com/office/drawing/2014/main" val="3904540984"/>
                    </a:ext>
                  </a:extLst>
                </a:gridCol>
                <a:gridCol w="1007242">
                  <a:extLst>
                    <a:ext uri="{9D8B030D-6E8A-4147-A177-3AD203B41FA5}">
                      <a16:colId xmlns:a16="http://schemas.microsoft.com/office/drawing/2014/main" val="143673406"/>
                    </a:ext>
                  </a:extLst>
                </a:gridCol>
              </a:tblGrid>
              <a:tr h="311554">
                <a:tc>
                  <a:txBody>
                    <a:bodyPr/>
                    <a:lstStyle/>
                    <a:p>
                      <a:pPr algn="ctr"/>
                      <a:r>
                        <a:rPr lang="fr-FR" sz="1400" b="0" dirty="0">
                          <a:solidFill>
                            <a:schemeClr val="accent1"/>
                          </a:solidFill>
                          <a:latin typeface="Century Gothic" panose="020B0502020202020204" pitchFamily="34" charset="0"/>
                        </a:rPr>
                        <a:t>ALL</a:t>
                      </a:r>
                      <a:endParaRPr lang="en-US" sz="1400" b="0" dirty="0">
                        <a:solidFill>
                          <a:schemeClr val="accent1"/>
                        </a:solidFill>
                        <a:latin typeface="Century Gothic" panose="020B0502020202020204" pitchFamily="34" charset="0"/>
                      </a:endParaRPr>
                    </a:p>
                  </a:txBody>
                  <a:tcPr/>
                </a:tc>
                <a:tc>
                  <a:txBody>
                    <a:bodyPr/>
                    <a:lstStyle/>
                    <a:p>
                      <a:pPr algn="ctr" fontAlgn="b"/>
                      <a:r>
                        <a:rPr lang="en-US" sz="1100" b="1" i="0" u="none" strike="noStrike" dirty="0">
                          <a:solidFill>
                            <a:schemeClr val="accent2"/>
                          </a:solidFill>
                          <a:effectLst/>
                          <a:latin typeface="Century Gothic" panose="020B0502020202020204" pitchFamily="34" charset="0"/>
                        </a:rPr>
                        <a:t>11553.37</a:t>
                      </a:r>
                    </a:p>
                  </a:txBody>
                  <a:tcPr marL="6350" marR="6350" marT="6350" marB="0" anchor="ctr"/>
                </a:tc>
                <a:tc>
                  <a:txBody>
                    <a:bodyPr/>
                    <a:lstStyle/>
                    <a:p>
                      <a:pPr algn="ctr" fontAlgn="b"/>
                      <a:r>
                        <a:rPr lang="en-US" sz="1100" b="1" i="0" u="none" strike="noStrike" dirty="0">
                          <a:solidFill>
                            <a:schemeClr val="accent2"/>
                          </a:solidFill>
                          <a:effectLst/>
                          <a:latin typeface="Century Gothic" panose="020B0502020202020204" pitchFamily="34" charset="0"/>
                        </a:rPr>
                        <a:t>6076.205</a:t>
                      </a:r>
                    </a:p>
                  </a:txBody>
                  <a:tcPr marL="6350" marR="6350" marT="6350" marB="0" anchor="ctr"/>
                </a:tc>
                <a:tc>
                  <a:txBody>
                    <a:bodyPr/>
                    <a:lstStyle/>
                    <a:p>
                      <a:pPr algn="ctr" fontAlgn="b"/>
                      <a:r>
                        <a:rPr lang="en-US" sz="1100" b="1" i="0" u="none" strike="noStrike" dirty="0">
                          <a:solidFill>
                            <a:schemeClr val="accent2"/>
                          </a:solidFill>
                          <a:effectLst/>
                          <a:latin typeface="Century Gothic" panose="020B0502020202020204" pitchFamily="34" charset="0"/>
                        </a:rPr>
                        <a:t>3922.859</a:t>
                      </a:r>
                    </a:p>
                  </a:txBody>
                  <a:tcPr marL="6350" marR="6350" marT="6350" marB="0" anchor="ctr"/>
                </a:tc>
                <a:tc>
                  <a:txBody>
                    <a:bodyPr/>
                    <a:lstStyle/>
                    <a:p>
                      <a:pPr algn="ctr" fontAlgn="b"/>
                      <a:r>
                        <a:rPr lang="en-US" sz="1100" b="1" i="0" u="none" strike="noStrike" dirty="0">
                          <a:solidFill>
                            <a:schemeClr val="accent2"/>
                          </a:solidFill>
                          <a:effectLst/>
                          <a:latin typeface="Century Gothic" panose="020B0502020202020204" pitchFamily="34" charset="0"/>
                        </a:rPr>
                        <a:t>2474.705</a:t>
                      </a:r>
                    </a:p>
                  </a:txBody>
                  <a:tcPr marL="6350" marR="6350" marT="6350" marB="0" anchor="ctr"/>
                </a:tc>
                <a:tc>
                  <a:txBody>
                    <a:bodyPr/>
                    <a:lstStyle/>
                    <a:p>
                      <a:pPr algn="ctr" fontAlgn="b"/>
                      <a:r>
                        <a:rPr lang="en-US" sz="1100" b="1" i="0" u="none" strike="noStrike" dirty="0">
                          <a:solidFill>
                            <a:schemeClr val="accent2"/>
                          </a:solidFill>
                          <a:effectLst/>
                          <a:latin typeface="Century Gothic" panose="020B0502020202020204" pitchFamily="34" charset="0"/>
                        </a:rPr>
                        <a:t>1102.705</a:t>
                      </a:r>
                    </a:p>
                  </a:txBody>
                  <a:tcPr marL="6350" marR="6350" marT="6350" marB="0" anchor="ctr"/>
                </a:tc>
                <a:extLst>
                  <a:ext uri="{0D108BD9-81ED-4DB2-BD59-A6C34878D82A}">
                    <a16:rowId xmlns:a16="http://schemas.microsoft.com/office/drawing/2014/main" val="3391474082"/>
                  </a:ext>
                </a:extLst>
              </a:tr>
              <a:tr h="311554">
                <a:tc>
                  <a:txBody>
                    <a:bodyPr/>
                    <a:lstStyle/>
                    <a:p>
                      <a:pPr algn="ctr"/>
                      <a:r>
                        <a:rPr lang="fr-FR" sz="1400" b="0" dirty="0">
                          <a:solidFill>
                            <a:schemeClr val="accent1"/>
                          </a:solidFill>
                          <a:latin typeface="Century Gothic" panose="020B0502020202020204" pitchFamily="34" charset="0"/>
                        </a:rPr>
                        <a:t>CITY</a:t>
                      </a:r>
                      <a:endParaRPr lang="en-US" sz="1400" b="0" dirty="0">
                        <a:solidFill>
                          <a:schemeClr val="accent1"/>
                        </a:solidFill>
                        <a:latin typeface="Century Gothic" panose="020B0502020202020204" pitchFamily="34" charset="0"/>
                      </a:endParaRPr>
                    </a:p>
                  </a:txBody>
                  <a:tcPr/>
                </a:tc>
                <a:tc>
                  <a:txBody>
                    <a:bodyPr/>
                    <a:lstStyle/>
                    <a:p>
                      <a:pPr algn="ctr" fontAlgn="b"/>
                      <a:r>
                        <a:rPr lang="en-US" sz="1100" b="1" i="0" u="none" strike="noStrike" dirty="0">
                          <a:solidFill>
                            <a:schemeClr val="accent1"/>
                          </a:solidFill>
                          <a:effectLst/>
                          <a:latin typeface="Century Gothic" panose="020B0502020202020204" pitchFamily="34" charset="0"/>
                        </a:rPr>
                        <a:t>13746.68</a:t>
                      </a:r>
                    </a:p>
                  </a:txBody>
                  <a:tcPr marL="6350" marR="6350" marT="6350" marB="0" anchor="ctr"/>
                </a:tc>
                <a:tc>
                  <a:txBody>
                    <a:bodyPr/>
                    <a:lstStyle/>
                    <a:p>
                      <a:pPr algn="ctr" fontAlgn="b"/>
                      <a:r>
                        <a:rPr lang="en-US" sz="1100" b="1" i="0" u="none" strike="noStrike" dirty="0">
                          <a:solidFill>
                            <a:schemeClr val="accent1"/>
                          </a:solidFill>
                          <a:effectLst/>
                          <a:latin typeface="Century Gothic" panose="020B0502020202020204" pitchFamily="34" charset="0"/>
                        </a:rPr>
                        <a:t>7913.346</a:t>
                      </a:r>
                    </a:p>
                  </a:txBody>
                  <a:tcPr marL="6350" marR="6350" marT="6350" marB="0" anchor="ctr"/>
                </a:tc>
                <a:tc>
                  <a:txBody>
                    <a:bodyPr/>
                    <a:lstStyle/>
                    <a:p>
                      <a:pPr algn="ctr" fontAlgn="b"/>
                      <a:r>
                        <a:rPr lang="en-US" sz="1100" b="1" i="0" u="none" strike="noStrike" dirty="0">
                          <a:solidFill>
                            <a:schemeClr val="accent1"/>
                          </a:solidFill>
                          <a:effectLst/>
                          <a:latin typeface="Century Gothic" panose="020B0502020202020204" pitchFamily="34" charset="0"/>
                        </a:rPr>
                        <a:t>5677.295</a:t>
                      </a:r>
                    </a:p>
                  </a:txBody>
                  <a:tcPr marL="6350" marR="6350" marT="6350" marB="0" anchor="ctr"/>
                </a:tc>
                <a:tc>
                  <a:txBody>
                    <a:bodyPr/>
                    <a:lstStyle/>
                    <a:p>
                      <a:pPr algn="ctr" fontAlgn="b"/>
                      <a:r>
                        <a:rPr lang="en-US" sz="1100" b="1" i="0" u="none" strike="noStrike" dirty="0">
                          <a:solidFill>
                            <a:schemeClr val="accent1"/>
                          </a:solidFill>
                          <a:effectLst/>
                          <a:latin typeface="Century Gothic" panose="020B0502020202020204" pitchFamily="34" charset="0"/>
                        </a:rPr>
                        <a:t>3997.385</a:t>
                      </a:r>
                    </a:p>
                  </a:txBody>
                  <a:tcPr marL="6350" marR="6350" marT="6350" marB="0" anchor="ctr"/>
                </a:tc>
                <a:tc>
                  <a:txBody>
                    <a:bodyPr/>
                    <a:lstStyle/>
                    <a:p>
                      <a:pPr algn="ctr" fontAlgn="b"/>
                      <a:r>
                        <a:rPr lang="en-US" sz="1100" b="1" i="0" u="none" strike="noStrike" dirty="0">
                          <a:solidFill>
                            <a:schemeClr val="accent1"/>
                          </a:solidFill>
                          <a:effectLst/>
                          <a:latin typeface="Century Gothic" panose="020B0502020202020204" pitchFamily="34" charset="0"/>
                        </a:rPr>
                        <a:t>2175.731</a:t>
                      </a:r>
                    </a:p>
                  </a:txBody>
                  <a:tcPr marL="6350" marR="6350" marT="6350" marB="0" anchor="ctr"/>
                </a:tc>
                <a:extLst>
                  <a:ext uri="{0D108BD9-81ED-4DB2-BD59-A6C34878D82A}">
                    <a16:rowId xmlns:a16="http://schemas.microsoft.com/office/drawing/2014/main" val="424121985"/>
                  </a:ext>
                </a:extLst>
              </a:tr>
              <a:tr h="209955">
                <a:tc>
                  <a:txBody>
                    <a:bodyPr/>
                    <a:lstStyle/>
                    <a:p>
                      <a:pPr algn="ctr"/>
                      <a:r>
                        <a:rPr lang="fr-FR" sz="1400" b="0" dirty="0">
                          <a:solidFill>
                            <a:schemeClr val="accent1"/>
                          </a:solidFill>
                          <a:latin typeface="Century Gothic" panose="020B0502020202020204" pitchFamily="34" charset="0"/>
                        </a:rPr>
                        <a:t>Village</a:t>
                      </a:r>
                      <a:endParaRPr lang="en-US" sz="1400" b="0" dirty="0">
                        <a:solidFill>
                          <a:schemeClr val="accent1"/>
                        </a:solidFill>
                        <a:latin typeface="Century Gothic" panose="020B0502020202020204" pitchFamily="34" charset="0"/>
                      </a:endParaRPr>
                    </a:p>
                  </a:txBody>
                  <a:tcPr/>
                </a:tc>
                <a:tc>
                  <a:txBody>
                    <a:bodyPr/>
                    <a:lstStyle/>
                    <a:p>
                      <a:pPr algn="ctr" fontAlgn="b"/>
                      <a:r>
                        <a:rPr lang="en-US" sz="1100" b="1" i="0" u="none" strike="noStrike" dirty="0">
                          <a:solidFill>
                            <a:schemeClr val="accent6">
                              <a:lumMod val="50000"/>
                            </a:schemeClr>
                          </a:solidFill>
                          <a:effectLst/>
                          <a:latin typeface="Century Gothic" panose="020B0502020202020204" pitchFamily="34" charset="0"/>
                        </a:rPr>
                        <a:t>5907.103</a:t>
                      </a:r>
                    </a:p>
                  </a:txBody>
                  <a:tcPr marL="6350" marR="6350" marT="6350" marB="0" anchor="ctr"/>
                </a:tc>
                <a:tc>
                  <a:txBody>
                    <a:bodyPr/>
                    <a:lstStyle/>
                    <a:p>
                      <a:pPr algn="ctr" fontAlgn="b"/>
                      <a:r>
                        <a:rPr lang="en-US" sz="1100" b="1" i="0" u="none" strike="noStrike" dirty="0">
                          <a:solidFill>
                            <a:schemeClr val="accent6">
                              <a:lumMod val="50000"/>
                            </a:schemeClr>
                          </a:solidFill>
                          <a:effectLst/>
                          <a:latin typeface="Century Gothic" panose="020B0502020202020204" pitchFamily="34" charset="0"/>
                        </a:rPr>
                        <a:t>3159.769</a:t>
                      </a:r>
                    </a:p>
                  </a:txBody>
                  <a:tcPr marL="6350" marR="6350" marT="6350" marB="0" anchor="ctr"/>
                </a:tc>
                <a:tc>
                  <a:txBody>
                    <a:bodyPr/>
                    <a:lstStyle/>
                    <a:p>
                      <a:pPr algn="ctr" fontAlgn="b"/>
                      <a:r>
                        <a:rPr lang="en-US" sz="1100" b="1" i="0" u="none" strike="noStrike" dirty="0">
                          <a:solidFill>
                            <a:schemeClr val="accent6">
                              <a:lumMod val="50000"/>
                            </a:schemeClr>
                          </a:solidFill>
                          <a:effectLst/>
                          <a:latin typeface="Century Gothic" panose="020B0502020202020204" pitchFamily="34" charset="0"/>
                        </a:rPr>
                        <a:t>2237.256</a:t>
                      </a:r>
                    </a:p>
                  </a:txBody>
                  <a:tcPr marL="6350" marR="6350" marT="6350" marB="0" anchor="ctr"/>
                </a:tc>
                <a:tc>
                  <a:txBody>
                    <a:bodyPr/>
                    <a:lstStyle/>
                    <a:p>
                      <a:pPr algn="ctr" fontAlgn="b"/>
                      <a:r>
                        <a:rPr lang="en-US" sz="1100" b="1" i="0" u="none" strike="noStrike" dirty="0">
                          <a:solidFill>
                            <a:schemeClr val="accent6">
                              <a:lumMod val="50000"/>
                            </a:schemeClr>
                          </a:solidFill>
                          <a:effectLst/>
                          <a:latin typeface="Century Gothic" panose="020B0502020202020204" pitchFamily="34" charset="0"/>
                        </a:rPr>
                        <a:t>1534.013</a:t>
                      </a:r>
                    </a:p>
                  </a:txBody>
                  <a:tcPr marL="6350" marR="6350" marT="6350" marB="0" anchor="ctr"/>
                </a:tc>
                <a:tc>
                  <a:txBody>
                    <a:bodyPr/>
                    <a:lstStyle/>
                    <a:p>
                      <a:pPr algn="ctr" fontAlgn="b"/>
                      <a:r>
                        <a:rPr lang="en-US" sz="1100" b="1" i="0" u="none" strike="noStrike" dirty="0">
                          <a:solidFill>
                            <a:schemeClr val="accent6">
                              <a:lumMod val="50000"/>
                            </a:schemeClr>
                          </a:solidFill>
                          <a:effectLst/>
                          <a:latin typeface="Century Gothic" panose="020B0502020202020204" pitchFamily="34" charset="0"/>
                        </a:rPr>
                        <a:t>644.1795</a:t>
                      </a:r>
                    </a:p>
                  </a:txBody>
                  <a:tcPr marL="6350" marR="6350" marT="6350" marB="0" anchor="ctr"/>
                </a:tc>
                <a:extLst>
                  <a:ext uri="{0D108BD9-81ED-4DB2-BD59-A6C34878D82A}">
                    <a16:rowId xmlns:a16="http://schemas.microsoft.com/office/drawing/2014/main" val="4237076054"/>
                  </a:ext>
                </a:extLst>
              </a:tr>
            </a:tbl>
          </a:graphicData>
        </a:graphic>
      </p:graphicFrame>
      <p:graphicFrame>
        <p:nvGraphicFramePr>
          <p:cNvPr id="7" name="Table 10">
            <a:extLst>
              <a:ext uri="{FF2B5EF4-FFF2-40B4-BE49-F238E27FC236}">
                <a16:creationId xmlns:a16="http://schemas.microsoft.com/office/drawing/2014/main" id="{441EEC8A-E239-4C2F-A403-5D0A1A57AA0C}"/>
              </a:ext>
            </a:extLst>
          </p:cNvPr>
          <p:cNvGraphicFramePr>
            <a:graphicFrameLocks noGrp="1"/>
          </p:cNvGraphicFramePr>
          <p:nvPr>
            <p:extLst>
              <p:ext uri="{D42A27DB-BD31-4B8C-83A1-F6EECF244321}">
                <p14:modId xmlns:p14="http://schemas.microsoft.com/office/powerpoint/2010/main" val="1511385209"/>
              </p:ext>
            </p:extLst>
          </p:nvPr>
        </p:nvGraphicFramePr>
        <p:xfrm>
          <a:off x="6766561" y="1595120"/>
          <a:ext cx="4521199" cy="4419599"/>
        </p:xfrm>
        <a:graphic>
          <a:graphicData uri="http://schemas.openxmlformats.org/drawingml/2006/table">
            <a:tbl>
              <a:tblPr firstRow="1" bandRow="1">
                <a:tableStyleId>{D27102A9-8310-4765-A935-A1911B00CA55}</a:tableStyleId>
              </a:tblPr>
              <a:tblGrid>
                <a:gridCol w="883919">
                  <a:extLst>
                    <a:ext uri="{9D8B030D-6E8A-4147-A177-3AD203B41FA5}">
                      <a16:colId xmlns:a16="http://schemas.microsoft.com/office/drawing/2014/main" val="3801990635"/>
                    </a:ext>
                  </a:extLst>
                </a:gridCol>
                <a:gridCol w="2130213">
                  <a:extLst>
                    <a:ext uri="{9D8B030D-6E8A-4147-A177-3AD203B41FA5}">
                      <a16:colId xmlns:a16="http://schemas.microsoft.com/office/drawing/2014/main" val="1703996722"/>
                    </a:ext>
                  </a:extLst>
                </a:gridCol>
                <a:gridCol w="1507067">
                  <a:extLst>
                    <a:ext uri="{9D8B030D-6E8A-4147-A177-3AD203B41FA5}">
                      <a16:colId xmlns:a16="http://schemas.microsoft.com/office/drawing/2014/main" val="2366050752"/>
                    </a:ext>
                  </a:extLst>
                </a:gridCol>
              </a:tblGrid>
              <a:tr h="577397">
                <a:tc>
                  <a:txBody>
                    <a:bodyPr/>
                    <a:lstStyle/>
                    <a:p>
                      <a:pPr algn="ctr"/>
                      <a:endParaRPr lang="en-US" dirty="0">
                        <a:solidFill>
                          <a:schemeClr val="accent1"/>
                        </a:solidFill>
                        <a:latin typeface="Century Gothic" panose="020B0502020202020204" pitchFamily="34" charset="0"/>
                      </a:endParaRPr>
                    </a:p>
                  </a:txBody>
                  <a:tcPr anchor="ctr"/>
                </a:tc>
                <a:tc>
                  <a:txBody>
                    <a:bodyPr/>
                    <a:lstStyle/>
                    <a:p>
                      <a:pPr algn="ctr"/>
                      <a:r>
                        <a:rPr lang="fr-FR" dirty="0" err="1">
                          <a:solidFill>
                            <a:schemeClr val="accent1"/>
                          </a:solidFill>
                          <a:latin typeface="Century Gothic" panose="020B0502020202020204" pitchFamily="34" charset="0"/>
                        </a:rPr>
                        <a:t>Mean</a:t>
                      </a:r>
                      <a:endParaRPr lang="en-US" dirty="0">
                        <a:solidFill>
                          <a:schemeClr val="accent1"/>
                        </a:solidFill>
                        <a:latin typeface="Century Gothic" panose="020B0502020202020204" pitchFamily="34" charset="0"/>
                      </a:endParaRPr>
                    </a:p>
                  </a:txBody>
                  <a:tcPr anchor="ctr"/>
                </a:tc>
                <a:tc>
                  <a:txBody>
                    <a:bodyPr/>
                    <a:lstStyle/>
                    <a:p>
                      <a:pPr algn="ctr"/>
                      <a:r>
                        <a:rPr lang="fr-FR" dirty="0" err="1">
                          <a:solidFill>
                            <a:schemeClr val="accent1"/>
                          </a:solidFill>
                          <a:latin typeface="Century Gothic" panose="020B0502020202020204" pitchFamily="34" charset="0"/>
                        </a:rPr>
                        <a:t>Median</a:t>
                      </a:r>
                      <a:endParaRPr lang="en-US" dirty="0">
                        <a:solidFill>
                          <a:schemeClr val="accent1"/>
                        </a:solidFill>
                        <a:latin typeface="Century Gothic" panose="020B0502020202020204" pitchFamily="34" charset="0"/>
                      </a:endParaRPr>
                    </a:p>
                  </a:txBody>
                  <a:tcPr anchor="ctr"/>
                </a:tc>
                <a:extLst>
                  <a:ext uri="{0D108BD9-81ED-4DB2-BD59-A6C34878D82A}">
                    <a16:rowId xmlns:a16="http://schemas.microsoft.com/office/drawing/2014/main" val="2565455545"/>
                  </a:ext>
                </a:extLst>
              </a:tr>
              <a:tr h="755593">
                <a:tc rowSpan="2">
                  <a:txBody>
                    <a:bodyPr/>
                    <a:lstStyle/>
                    <a:p>
                      <a:pPr algn="ctr"/>
                      <a:r>
                        <a:rPr lang="fr-FR" sz="1600" dirty="0">
                          <a:solidFill>
                            <a:schemeClr val="accent1"/>
                          </a:solidFill>
                          <a:latin typeface="Century Gothic" panose="020B0502020202020204" pitchFamily="34" charset="0"/>
                        </a:rPr>
                        <a:t>All</a:t>
                      </a:r>
                      <a:endParaRPr lang="en-US" sz="1600" dirty="0">
                        <a:solidFill>
                          <a:schemeClr val="accent1"/>
                        </a:solidFill>
                        <a:latin typeface="Century Gothic" panose="020B0502020202020204" pitchFamily="34" charset="0"/>
                      </a:endParaRPr>
                    </a:p>
                  </a:txBody>
                  <a:tcPr anchor="ctr"/>
                </a:tc>
                <a:tc>
                  <a:txBody>
                    <a:bodyPr/>
                    <a:lstStyle/>
                    <a:p>
                      <a:pPr algn="ctr"/>
                      <a:r>
                        <a:rPr lang="fr-FR" sz="1600" b="1" dirty="0">
                          <a:solidFill>
                            <a:schemeClr val="accent1"/>
                          </a:solidFill>
                          <a:latin typeface="Century Gothic" panose="020B0502020202020204" pitchFamily="34" charset="0"/>
                        </a:rPr>
                        <a:t>36883</a:t>
                      </a:r>
                    </a:p>
                  </a:txBody>
                  <a:tcPr anchor="ctr"/>
                </a:tc>
                <a:tc>
                  <a:txBody>
                    <a:bodyPr/>
                    <a:lstStyle/>
                    <a:p>
                      <a:pPr algn="ctr"/>
                      <a:r>
                        <a:rPr lang="fr-FR" sz="1600" b="1" dirty="0">
                          <a:solidFill>
                            <a:schemeClr val="accent1"/>
                          </a:solidFill>
                          <a:latin typeface="Century Gothic" panose="020B0502020202020204" pitchFamily="34" charset="0"/>
                        </a:rPr>
                        <a:t>31370</a:t>
                      </a:r>
                      <a:endParaRPr lang="en-US" sz="1600" b="1" dirty="0">
                        <a:solidFill>
                          <a:schemeClr val="accent1"/>
                        </a:solidFill>
                        <a:latin typeface="Century Gothic" panose="020B0502020202020204" pitchFamily="34" charset="0"/>
                      </a:endParaRPr>
                    </a:p>
                  </a:txBody>
                  <a:tcPr anchor="ctr"/>
                </a:tc>
                <a:extLst>
                  <a:ext uri="{0D108BD9-81ED-4DB2-BD59-A6C34878D82A}">
                    <a16:rowId xmlns:a16="http://schemas.microsoft.com/office/drawing/2014/main" val="221438765"/>
                  </a:ext>
                </a:extLst>
              </a:tr>
              <a:tr h="630664">
                <a:tc vMerge="1">
                  <a:txBody>
                    <a:bodyPr/>
                    <a:lstStyle/>
                    <a:p>
                      <a:pPr algn="ctr"/>
                      <a:endParaRPr lang="en-US" dirty="0">
                        <a:solidFill>
                          <a:schemeClr val="accent1"/>
                        </a:solidFill>
                        <a:latin typeface="Century Gothic" panose="020B0502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chemeClr val="accent1"/>
                          </a:solidFill>
                          <a:latin typeface="Century Gothic" panose="020B0502020202020204" pitchFamily="34" charset="0"/>
                        </a:rPr>
                        <a:t>Euro 4729</a:t>
                      </a:r>
                      <a:endParaRPr lang="en-US" sz="1600" b="1" dirty="0">
                        <a:solidFill>
                          <a:schemeClr val="accent1"/>
                        </a:solidFill>
                        <a:latin typeface="Century Gothic" panose="020B0502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chemeClr val="accent1"/>
                          </a:solidFill>
                          <a:latin typeface="Century Gothic" panose="020B0502020202020204" pitchFamily="34" charset="0"/>
                        </a:rPr>
                        <a:t>Euro 4022</a:t>
                      </a:r>
                      <a:endParaRPr lang="en-US" sz="1600" b="1" dirty="0">
                        <a:solidFill>
                          <a:schemeClr val="accent1"/>
                        </a:solidFill>
                        <a:latin typeface="Century Gothic" panose="020B0502020202020204" pitchFamily="34" charset="0"/>
                      </a:endParaRPr>
                    </a:p>
                  </a:txBody>
                  <a:tcPr anchor="ctr"/>
                </a:tc>
                <a:extLst>
                  <a:ext uri="{0D108BD9-81ED-4DB2-BD59-A6C34878D82A}">
                    <a16:rowId xmlns:a16="http://schemas.microsoft.com/office/drawing/2014/main" val="3787869483"/>
                  </a:ext>
                </a:extLst>
              </a:tr>
              <a:tr h="630664">
                <a:tc rowSpan="2">
                  <a:txBody>
                    <a:bodyPr/>
                    <a:lstStyle/>
                    <a:p>
                      <a:pPr algn="ctr"/>
                      <a:r>
                        <a:rPr lang="fr-FR" sz="1600" dirty="0">
                          <a:solidFill>
                            <a:schemeClr val="accent1"/>
                          </a:solidFill>
                          <a:latin typeface="Century Gothic" panose="020B0502020202020204" pitchFamily="34" charset="0"/>
                        </a:rPr>
                        <a:t>City</a:t>
                      </a:r>
                      <a:endParaRPr lang="en-US" sz="1600" dirty="0">
                        <a:solidFill>
                          <a:schemeClr val="accent1"/>
                        </a:solidFill>
                        <a:latin typeface="Century Gothic" panose="020B0502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chemeClr val="accent1"/>
                          </a:solidFill>
                          <a:latin typeface="Century Gothic" panose="020B0502020202020204" pitchFamily="34" charset="0"/>
                        </a:rPr>
                        <a:t>49283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chemeClr val="accent1"/>
                          </a:solidFill>
                          <a:latin typeface="Century Gothic" panose="020B0502020202020204" pitchFamily="34" charset="0"/>
                        </a:rPr>
                        <a:t>45123</a:t>
                      </a:r>
                    </a:p>
                  </a:txBody>
                  <a:tcPr anchor="ctr"/>
                </a:tc>
                <a:extLst>
                  <a:ext uri="{0D108BD9-81ED-4DB2-BD59-A6C34878D82A}">
                    <a16:rowId xmlns:a16="http://schemas.microsoft.com/office/drawing/2014/main" val="822425282"/>
                  </a:ext>
                </a:extLst>
              </a:tr>
              <a:tr h="608427">
                <a:tc vMerge="1">
                  <a:txBody>
                    <a:bodyPr/>
                    <a:lstStyle/>
                    <a:p>
                      <a:pPr algn="ctr"/>
                      <a:endParaRPr lang="en-US" dirty="0">
                        <a:solidFill>
                          <a:schemeClr val="accent1"/>
                        </a:solidFill>
                        <a:latin typeface="Century Gothic" panose="020B0502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chemeClr val="accent1"/>
                          </a:solidFill>
                          <a:latin typeface="Century Gothic" panose="020B0502020202020204" pitchFamily="34" charset="0"/>
                        </a:rPr>
                        <a:t>Euro 6318</a:t>
                      </a:r>
                      <a:endParaRPr lang="en-US" sz="1600" b="1" dirty="0">
                        <a:solidFill>
                          <a:schemeClr val="accent1"/>
                        </a:solidFill>
                        <a:latin typeface="Century Gothic" panose="020B0502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chemeClr val="accent1"/>
                          </a:solidFill>
                          <a:latin typeface="Century Gothic" panose="020B0502020202020204" pitchFamily="34" charset="0"/>
                        </a:rPr>
                        <a:t>Euro 5758</a:t>
                      </a:r>
                      <a:endParaRPr lang="en-US" sz="1600" b="1" dirty="0">
                        <a:solidFill>
                          <a:schemeClr val="accent1"/>
                        </a:solidFill>
                        <a:latin typeface="Century Gothic" panose="020B0502020202020204" pitchFamily="34" charset="0"/>
                      </a:endParaRPr>
                    </a:p>
                  </a:txBody>
                  <a:tcPr anchor="ctr"/>
                </a:tc>
                <a:extLst>
                  <a:ext uri="{0D108BD9-81ED-4DB2-BD59-A6C34878D82A}">
                    <a16:rowId xmlns:a16="http://schemas.microsoft.com/office/drawing/2014/main" val="2352785107"/>
                  </a:ext>
                </a:extLst>
              </a:tr>
              <a:tr h="608427">
                <a:tc rowSpan="2">
                  <a:txBody>
                    <a:bodyPr/>
                    <a:lstStyle/>
                    <a:p>
                      <a:pPr algn="ctr"/>
                      <a:r>
                        <a:rPr lang="fr-FR" sz="1600" dirty="0">
                          <a:solidFill>
                            <a:schemeClr val="accent1"/>
                          </a:solidFill>
                          <a:latin typeface="Century Gothic" panose="020B0502020202020204" pitchFamily="34" charset="0"/>
                        </a:rPr>
                        <a:t>Village</a:t>
                      </a:r>
                      <a:endParaRPr lang="en-US" sz="1600" dirty="0">
                        <a:solidFill>
                          <a:schemeClr val="accent1"/>
                        </a:solidFill>
                        <a:latin typeface="Century Gothic" panose="020B0502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chemeClr val="accent1"/>
                          </a:solidFill>
                          <a:latin typeface="Century Gothic" panose="020B0502020202020204" pitchFamily="34" charset="0"/>
                        </a:rPr>
                        <a:t>20133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solidFill>
                            <a:schemeClr val="accent1"/>
                          </a:solidFill>
                          <a:latin typeface="Century Gothic" panose="020B0502020202020204" pitchFamily="34" charset="0"/>
                        </a:rPr>
                        <a:t>17734</a:t>
                      </a:r>
                      <a:endParaRPr lang="en-US" sz="1600" b="1" dirty="0">
                        <a:solidFill>
                          <a:schemeClr val="accent1"/>
                        </a:solidFill>
                        <a:latin typeface="Century Gothic" panose="020B0502020202020204" pitchFamily="34" charset="0"/>
                      </a:endParaRPr>
                    </a:p>
                  </a:txBody>
                  <a:tcPr anchor="ctr"/>
                </a:tc>
                <a:extLst>
                  <a:ext uri="{0D108BD9-81ED-4DB2-BD59-A6C34878D82A}">
                    <a16:rowId xmlns:a16="http://schemas.microsoft.com/office/drawing/2014/main" val="2254532886"/>
                  </a:ext>
                </a:extLst>
              </a:tr>
              <a:tr h="608427">
                <a:tc vMerge="1">
                  <a:txBody>
                    <a:bodyPr/>
                    <a:lstStyle/>
                    <a:p>
                      <a:pPr algn="ctr"/>
                      <a:endParaRPr lang="en-US" dirty="0">
                        <a:solidFill>
                          <a:schemeClr val="accent1"/>
                        </a:solidFill>
                        <a:latin typeface="Century Gothic" panose="020B0502020202020204" pitchFamily="34" charset="0"/>
                      </a:endParaRPr>
                    </a:p>
                  </a:txBody>
                  <a:tcPr anchor="ctr"/>
                </a:tc>
                <a:tc>
                  <a:txBody>
                    <a:bodyPr/>
                    <a:lstStyle/>
                    <a:p>
                      <a:pPr algn="ctr"/>
                      <a:r>
                        <a:rPr lang="fr-FR" sz="1600" b="1" dirty="0">
                          <a:solidFill>
                            <a:schemeClr val="accent1"/>
                          </a:solidFill>
                          <a:latin typeface="Century Gothic" panose="020B0502020202020204" pitchFamily="34" charset="0"/>
                        </a:rPr>
                        <a:t>2851</a:t>
                      </a:r>
                      <a:endParaRPr lang="en-US" sz="1600" b="1" dirty="0">
                        <a:solidFill>
                          <a:schemeClr val="accent1"/>
                        </a:solidFill>
                        <a:latin typeface="Century Gothic" panose="020B0502020202020204" pitchFamily="34" charset="0"/>
                      </a:endParaRPr>
                    </a:p>
                  </a:txBody>
                  <a:tcPr anchor="ctr"/>
                </a:tc>
                <a:tc>
                  <a:txBody>
                    <a:bodyPr/>
                    <a:lstStyle/>
                    <a:p>
                      <a:pPr algn="ctr"/>
                      <a:r>
                        <a:rPr lang="fr-FR" sz="1600" b="1" dirty="0">
                          <a:solidFill>
                            <a:schemeClr val="accent1"/>
                          </a:solidFill>
                          <a:latin typeface="Century Gothic" panose="020B0502020202020204" pitchFamily="34" charset="0"/>
                        </a:rPr>
                        <a:t>2274</a:t>
                      </a:r>
                      <a:endParaRPr lang="en-US" sz="1600" b="1" dirty="0">
                        <a:solidFill>
                          <a:schemeClr val="accent1"/>
                        </a:solidFill>
                        <a:latin typeface="Century Gothic" panose="020B0502020202020204" pitchFamily="34" charset="0"/>
                      </a:endParaRPr>
                    </a:p>
                  </a:txBody>
                  <a:tcPr anchor="ctr"/>
                </a:tc>
                <a:extLst>
                  <a:ext uri="{0D108BD9-81ED-4DB2-BD59-A6C34878D82A}">
                    <a16:rowId xmlns:a16="http://schemas.microsoft.com/office/drawing/2014/main" val="2560209980"/>
                  </a:ext>
                </a:extLst>
              </a:tr>
            </a:tbl>
          </a:graphicData>
        </a:graphic>
      </p:graphicFrame>
    </p:spTree>
    <p:extLst>
      <p:ext uri="{BB962C8B-B14F-4D97-AF65-F5344CB8AC3E}">
        <p14:creationId xmlns:p14="http://schemas.microsoft.com/office/powerpoint/2010/main" val="27749329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L2YW0HaSQui2960Yvwx49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NV1FRaMFRS2YbZ.YUFpV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4OjregkrTGW5Olb.hHCY9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0OM1lIpLSEW42jrB6xjU4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Mp2AViTnStuFR1j_3AFXj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e8iIApcWTa2ZcYgAHG5md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zrXzHI7JSUm7mWaD10Du7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B3weqydTSvqfOG7y5048X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ZpUwA1_zR0uvhfHuPN2b0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Q3wcacM8SGagQ.dPdZFA9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qvETOqfUmmkc7wensc0dA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ZmYJWJDxSvu8ZMHgo7lhG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Z6k1_mQWTj.doMU1JyLuR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2HFdFD7YS1aNUKQWdMcNs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J72jqqCiQPiT.kLK_mbKx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GBOcIok0RcqqWP1uGkKBg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ZPKUOkc.Tta6zIUjT2a8d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D4RYNgAhQUGSqCBxncSQD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9cOvJkrHQfyQAZ0xTYuZa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kdzJ7R0eQFi2fMsoPn6XH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A0YFkoPWRmCJpr64bG_3Z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oWsIfk0SReOEeQbR0drpr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gZCG71reSQ.xxFASKMAQ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4IaS9iVlvAsl4StnUFV.X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RlSx7PvFdkUF2_triHLQL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N69je8wPMcLp8gZaO7BON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rvaUspfChMKojhaWs11RF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z1eL1AXeUbC0TJd2Pba0J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qZX2CbuJvWg0afXJaykn1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JaN.xI6xrNXmnTE12O8uY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8ynBNUQ08KORez.V.nFNm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0lp_BFKnQO6t3ZWyZcCvm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2NX9IijoJGGEPhKINy3sp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8V2nzDrLK.InymFUrnGf0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DibPEWWxcn6taHNG2D5r6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MeSFmqC8sLV0ivUzm7J49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0kRU1DoGykaN1sJyfxEwQ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Dc3aLS766pd9FNGdBxq4G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bLvLTTIa21Ru5y3sF1MxV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_20pqR3cxh.OoUU0Pek0I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smQxfgu7x7R73YhnkHynv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7d9FmwgOt0X3J2yi1UzQT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QnVJp.P_R26Kpm7i4gS4X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CvI4IgZuiYpFhGuSDzbt1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_pnrh.oSFJnZifMUbb7Ej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4paZVvvq36nuMb9uIDNbq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Q2cXOiwH5FSca1huJX6YF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uaamiSitTWNRBpsTTjaEn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7hOfBZXf9VybSiDekhYb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fsdwNkVuyE1f.ZLeugs5q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7iRf1AAE63dqy1dBbu43h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UjVvA24mjO0.ZXSUQEgv2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r_4qd2R74tNPwInv8DYBc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WhVRmEYtQJWG2BkamrUEr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ByWQzLZTRqalWz5nCS_cB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TeP2c9KUSTSbuak86BwhQ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0MXw5fWYTheyhRITk7B5E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SERVIER">
      <a:dk1>
        <a:srgbClr val="91C361"/>
      </a:dk1>
      <a:lt1>
        <a:srgbClr val="FFFFFF"/>
      </a:lt1>
      <a:dk2>
        <a:srgbClr val="47BFD9"/>
      </a:dk2>
      <a:lt2>
        <a:srgbClr val="E7E6E6"/>
      </a:lt2>
      <a:accent1>
        <a:srgbClr val="242269"/>
      </a:accent1>
      <a:accent2>
        <a:srgbClr val="F55B41"/>
      </a:accent2>
      <a:accent3>
        <a:srgbClr val="323C8E"/>
      </a:accent3>
      <a:accent4>
        <a:srgbClr val="9B7DCD"/>
      </a:accent4>
      <a:accent5>
        <a:srgbClr val="FDC300"/>
      </a:accent5>
      <a:accent6>
        <a:srgbClr val="D3DEF2"/>
      </a:accent6>
      <a:hlink>
        <a:srgbClr val="47BFD9"/>
      </a:hlink>
      <a:folHlink>
        <a:srgbClr val="91C36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lIns="360000" tIns="756000" rIns="648000" bIns="0" rtlCol="0" anchor="t" anchorCtr="0"/>
      <a:lstStyle>
        <a:defPPr algn="l">
          <a:lnSpc>
            <a:spcPts val="2200"/>
          </a:lnSpc>
          <a:defRPr sz="1600" b="1" i="0" dirty="0" err="1" smtClean="0">
            <a:latin typeface="Century Gothic" panose="020B0502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20902_Servier_template  -  Lecture seule" id="{1807F06E-DB43-41A3-A9DA-309CB398BB86}" vid="{AA8B3A64-3A28-4CFB-93B7-21C267C526F5}"/>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4240</TotalTime>
  <Words>2937</Words>
  <Application>Microsoft Macintosh PowerPoint</Application>
  <PresentationFormat>Widescreen</PresentationFormat>
  <Paragraphs>449</Paragraphs>
  <Slides>33</Slides>
  <Notes>0</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2</vt:i4>
      </vt:variant>
      <vt:variant>
        <vt:lpstr>Slide Titles</vt:lpstr>
      </vt:variant>
      <vt:variant>
        <vt:i4>33</vt:i4>
      </vt:variant>
    </vt:vector>
  </HeadingPairs>
  <TitlesOfParts>
    <vt:vector size="48" baseType="lpstr">
      <vt:lpstr>微软雅黑</vt:lpstr>
      <vt:lpstr>Police système</vt:lpstr>
      <vt:lpstr>黑体</vt:lpstr>
      <vt:lpstr>Arial</vt:lpstr>
      <vt:lpstr>Calibri</vt:lpstr>
      <vt:lpstr>Calibri Light</vt:lpstr>
      <vt:lpstr>Century Gothic</vt:lpstr>
      <vt:lpstr>Courier New</vt:lpstr>
      <vt:lpstr>Open Sans</vt:lpstr>
      <vt:lpstr>Open Sans Light</vt:lpstr>
      <vt:lpstr>Office Theme</vt:lpstr>
      <vt:lpstr>Thème Office</vt:lpstr>
      <vt:lpstr>1_Office Theme</vt:lpstr>
      <vt:lpstr>.xls</vt:lpstr>
      <vt:lpstr>think-cell 幻灯片</vt:lpstr>
      <vt:lpstr>Chinese Market Research   Affordability on Exported Oncology Drugs  Jizhen HUANG</vt:lpstr>
      <vt:lpstr>Objective  </vt:lpstr>
      <vt:lpstr>Pharma companies in China tend to neglect the private market size and focus mainly on the public hospital channels  </vt:lpstr>
      <vt:lpstr>In terms of patient pathway, patients go directly to the hospitals and oncology patients prefer public Tier 3 public hospitals instead of private ones in core cities. </vt:lpstr>
      <vt:lpstr>PowerPoint Presentation</vt:lpstr>
      <vt:lpstr>An example of sales estimation using CHPA audit and CHC audit data – Diabetes market competitive landscape project </vt:lpstr>
      <vt:lpstr>Data source for the estimation of treatment cost – a diabetes project example   </vt:lpstr>
      <vt:lpstr>According to China Bureau of Statistics, the highest income level group (20%) has the average disposable income of 95,055 CNY (12,187 Euro) in 2023</vt:lpstr>
      <vt:lpstr>According to Statistical Yearbook, the highest income level group (20%) has the average income of 90116.3 CNY ( 11,553 Euro) in 2022</vt:lpstr>
      <vt:lpstr>0.428% of the total population are high net worth individuals (HNWI) with asset exceeding 1 million USD in 2022</vt:lpstr>
      <vt:lpstr>0.002% of the total population has the investable assets exceeding 10 million RMB in 2022   </vt:lpstr>
      <vt:lpstr>2 interviews are conducted to understand the landscape of income level in China as well as the commercial health insurance potential </vt:lpstr>
      <vt:lpstr>Examples of severe diseases drug commercial insurances </vt:lpstr>
      <vt:lpstr>Among 83 respondents, 27 purchase(d) commecial health insurance, while 16 covering oncology, 6 covering both and 5 Not clear </vt:lpstr>
      <vt:lpstr>Among 27 respondents, monthly costs of 100 – 500 yuan are the most popular type and insurance agent is the most common channel to purchase</vt:lpstr>
      <vt:lpstr>Percentage of insurance buyers increase as the income level increases compared to all respondents </vt:lpstr>
      <vt:lpstr>Buyers from the age group from 26 to 30 and 31 to 40 accounts for the 70% of the total number of buyers</vt:lpstr>
      <vt:lpstr>Willingness to pay – Among 83 effective responses, 50.6% prefers pay less than 500 while 4.8% prefer pay more than 3000 yuan per month; 65% of the respondents are reluctant to change or buy plans for more imported drugs</vt:lpstr>
      <vt:lpstr>Willingness to pay – Among 7 attributes, simple claim process stays the most important reason, followed by coverage of the diseases</vt:lpstr>
      <vt:lpstr>70% of the respondents experienced or recognised somone been diagnosed of rare diseases or cancer, while 49% is aware of people purchased health insurance </vt:lpstr>
      <vt:lpstr>70% of the respondents experienced or recognised somone been diagnosed of rare diseases or cancer, while 49% is aware of people purchased health insurance </vt:lpstr>
      <vt:lpstr>Sample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on China P&amp;R process</dc:title>
  <dc:creator>HUANG Jizhen SI</dc:creator>
  <cp:lastModifiedBy>HUANG Jizhen</cp:lastModifiedBy>
  <cp:revision>7</cp:revision>
  <dcterms:created xsi:type="dcterms:W3CDTF">2023-11-14T14:41:34Z</dcterms:created>
  <dcterms:modified xsi:type="dcterms:W3CDTF">2024-03-13T15:31:09Z</dcterms:modified>
</cp:coreProperties>
</file>