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2A939-BB9A-BD10-335D-C3E95549773C}" v="2" dt="2023-03-07T15:07:18.958"/>
    <p1510:client id="{FBF5CF36-9249-467F-E7E3-4ED1333FB01C}" v="14" dt="2023-03-07T15:06:57.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19" d="100"/>
          <a:sy n="119"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A71AF-0E34-488C-ACA7-D8658B6D851C}" type="datetimeFigureOut">
              <a:rPr lang="en-GB" smtClean="0"/>
              <a:t>07/03/2023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7AE5C-D03D-48B9-AF20-483329365826}" type="slidenum">
              <a:rPr lang="en-GB" smtClean="0"/>
              <a:t>‹#›</a:t>
            </a:fld>
            <a:endParaRPr lang="en-GB"/>
          </a:p>
        </p:txBody>
      </p:sp>
    </p:spTree>
    <p:extLst>
      <p:ext uri="{BB962C8B-B14F-4D97-AF65-F5344CB8AC3E}">
        <p14:creationId xmlns:p14="http://schemas.microsoft.com/office/powerpoint/2010/main" val="110627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help me out here</a:t>
            </a:r>
          </a:p>
        </p:txBody>
      </p:sp>
      <p:sp>
        <p:nvSpPr>
          <p:cNvPr id="4" name="Slide Number Placeholder 3"/>
          <p:cNvSpPr>
            <a:spLocks noGrp="1"/>
          </p:cNvSpPr>
          <p:nvPr>
            <p:ph type="sldNum" sz="quarter" idx="5"/>
          </p:nvPr>
        </p:nvSpPr>
        <p:spPr/>
        <p:txBody>
          <a:bodyPr/>
          <a:lstStyle/>
          <a:p>
            <a:fld id="{73D7AE5C-D03D-48B9-AF20-483329365826}" type="slidenum">
              <a:rPr lang="en-GB" smtClean="0"/>
              <a:t>2</a:t>
            </a:fld>
            <a:endParaRPr lang="en-GB"/>
          </a:p>
        </p:txBody>
      </p:sp>
    </p:spTree>
    <p:extLst>
      <p:ext uri="{BB962C8B-B14F-4D97-AF65-F5344CB8AC3E}">
        <p14:creationId xmlns:p14="http://schemas.microsoft.com/office/powerpoint/2010/main" val="278451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Tokenizer may use regular expression – that would be appropriate</a:t>
            </a:r>
          </a:p>
          <a:p>
            <a:r>
              <a:rPr lang="en-GB" dirty="0"/>
              <a:t>For the parsing you do not use regular expression – do something similar to what you did with Programming in C. In theory parser is just for validation</a:t>
            </a:r>
          </a:p>
        </p:txBody>
      </p:sp>
      <p:sp>
        <p:nvSpPr>
          <p:cNvPr id="4" name="Slide Number Placeholder 3"/>
          <p:cNvSpPr>
            <a:spLocks noGrp="1"/>
          </p:cNvSpPr>
          <p:nvPr>
            <p:ph type="sldNum" sz="quarter" idx="5"/>
          </p:nvPr>
        </p:nvSpPr>
        <p:spPr/>
        <p:txBody>
          <a:bodyPr/>
          <a:lstStyle/>
          <a:p>
            <a:fld id="{73D7AE5C-D03D-48B9-AF20-483329365826}" type="slidenum">
              <a:rPr lang="en-GB" smtClean="0"/>
              <a:t>4</a:t>
            </a:fld>
            <a:endParaRPr lang="en-GB"/>
          </a:p>
        </p:txBody>
      </p:sp>
    </p:spTree>
    <p:extLst>
      <p:ext uri="{BB962C8B-B14F-4D97-AF65-F5344CB8AC3E}">
        <p14:creationId xmlns:p14="http://schemas.microsoft.com/office/powerpoint/2010/main" val="4051334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73F2-75C0-47DB-B87B-F81DEA19B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4CCAB0-CF71-4A25-AE1D-B77609489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A7C018-74C8-42C0-8114-168743A7517C}"/>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5" name="Footer Placeholder 4">
            <a:extLst>
              <a:ext uri="{FF2B5EF4-FFF2-40B4-BE49-F238E27FC236}">
                <a16:creationId xmlns:a16="http://schemas.microsoft.com/office/drawing/2014/main" id="{8DD026C2-C628-48B1-AFA6-55EC974034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972F9C-FDDD-4E46-9D20-8A88A66A53FC}"/>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396981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F06D-D2CD-42EE-8FF2-E202DB5F71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7843AE-342E-4010-A36E-87335BAFB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D3CDDE-F366-4AB4-B872-4D724AAC80CC}"/>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5" name="Footer Placeholder 4">
            <a:extLst>
              <a:ext uri="{FF2B5EF4-FFF2-40B4-BE49-F238E27FC236}">
                <a16:creationId xmlns:a16="http://schemas.microsoft.com/office/drawing/2014/main" id="{8CF0EBE8-9E17-4372-BF11-5B06F1448D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A25650-9CEE-4A8A-B98C-2CE46EAC5EAC}"/>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359017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021BD-AA5B-4764-BEDC-16D242E30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089C4D-BE85-4649-9665-D6749EB59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1EE7C0-7DAF-41C5-98DE-BD85761E71B5}"/>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5" name="Footer Placeholder 4">
            <a:extLst>
              <a:ext uri="{FF2B5EF4-FFF2-40B4-BE49-F238E27FC236}">
                <a16:creationId xmlns:a16="http://schemas.microsoft.com/office/drawing/2014/main" id="{5F1001A6-2E9D-4B3F-B782-FDFC8B2D3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1C1418-88C0-4C15-816B-CD906F783802}"/>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500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74E3-024B-4207-BA67-E72F85E724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527179-9C74-4F99-8269-0DAC862CB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0E170E-7331-4D5E-BEC0-98051AAA454B}"/>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5" name="Footer Placeholder 4">
            <a:extLst>
              <a:ext uri="{FF2B5EF4-FFF2-40B4-BE49-F238E27FC236}">
                <a16:creationId xmlns:a16="http://schemas.microsoft.com/office/drawing/2014/main" id="{712AB320-7EC8-427C-B42F-D36021E43C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395A86-56BF-49E0-ADAB-19FFDE4D4DBF}"/>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36430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326-E2A9-4913-B732-68A843134F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CFB7F7-5018-4997-B688-16DF6B1F07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590EBE-C4B9-4AF1-8233-24E34A002A02}"/>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5" name="Footer Placeholder 4">
            <a:extLst>
              <a:ext uri="{FF2B5EF4-FFF2-40B4-BE49-F238E27FC236}">
                <a16:creationId xmlns:a16="http://schemas.microsoft.com/office/drawing/2014/main" id="{821C8D16-17C0-4F6D-9DC8-A001744D44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8664F2-ED7E-433E-95E4-912662D2D472}"/>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355329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A0C5-E793-41A8-B166-DAFD039B3D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2A7B6F-25AC-48BF-8CF4-56ADFD6619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758A626-6C6F-4ED0-9F35-89FDEB7F9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102497-6CC7-4103-AAD9-6E3907210F68}"/>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6" name="Footer Placeholder 5">
            <a:extLst>
              <a:ext uri="{FF2B5EF4-FFF2-40B4-BE49-F238E27FC236}">
                <a16:creationId xmlns:a16="http://schemas.microsoft.com/office/drawing/2014/main" id="{3B42AD37-CC92-4C51-9BAC-21E4380E13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AB323-9B30-4E7B-AB12-4BF1A592510E}"/>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11264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DE78-1B2C-4678-80B6-AB0602887F6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66EA89-8F5B-4B7D-AC3A-78B019DFB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6441B7-75A4-4BA3-8C89-FFF7C6EA0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10B0CB-7ECE-472A-8053-B05B98F3E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BC076-AE02-4B54-9CC0-81CF0FDB0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39E169-92E8-4DAF-839B-DEB1EC5C7660}"/>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8" name="Footer Placeholder 7">
            <a:extLst>
              <a:ext uri="{FF2B5EF4-FFF2-40B4-BE49-F238E27FC236}">
                <a16:creationId xmlns:a16="http://schemas.microsoft.com/office/drawing/2014/main" id="{F2C1953F-F49A-4CBB-B43F-41C116A02CA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DA9057-AF3E-4871-9E7A-5E7EBFBBD175}"/>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101672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56CE-15F6-4ABC-AC04-6362D08731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00891F-B401-4A82-BDCE-CB01DEF2E248}"/>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4" name="Footer Placeholder 3">
            <a:extLst>
              <a:ext uri="{FF2B5EF4-FFF2-40B4-BE49-F238E27FC236}">
                <a16:creationId xmlns:a16="http://schemas.microsoft.com/office/drawing/2014/main" id="{3DB4AB6D-465F-4699-89F7-5ED42F86DD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70EA97B-0B26-42BC-96EE-93C90EF5049D}"/>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151344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638DA-439F-45B3-B2EE-BBB080AA7467}"/>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3" name="Footer Placeholder 2">
            <a:extLst>
              <a:ext uri="{FF2B5EF4-FFF2-40B4-BE49-F238E27FC236}">
                <a16:creationId xmlns:a16="http://schemas.microsoft.com/office/drawing/2014/main" id="{AC65EABA-D976-4352-855A-DA8991E040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FE0ABE1-D2AD-4CB1-B977-BC49393E16C5}"/>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120393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F6CB-BD7C-4B8C-A56B-EAF169BD0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04620D1-F522-46D5-B4B4-401B71D9E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7ABC2E-10B2-4E57-BFD8-EA45E8C5F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72EB6-6E18-4A9B-915B-313FB0EFED0C}"/>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6" name="Footer Placeholder 5">
            <a:extLst>
              <a:ext uri="{FF2B5EF4-FFF2-40B4-BE49-F238E27FC236}">
                <a16:creationId xmlns:a16="http://schemas.microsoft.com/office/drawing/2014/main" id="{5513AFE0-009D-4688-95BE-726B51691C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C8128E-73EC-4CB6-8E48-DD970A4D1748}"/>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160799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6E94-6123-43D6-94E0-274B67A57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AB77E8E-C4E1-4561-B6BD-605D87413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447A3A4-8A65-4B2C-B487-305EDE712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1452B-DEFB-43DF-8135-19191AA098F4}"/>
              </a:ext>
            </a:extLst>
          </p:cNvPr>
          <p:cNvSpPr>
            <a:spLocks noGrp="1"/>
          </p:cNvSpPr>
          <p:nvPr>
            <p:ph type="dt" sz="half" idx="10"/>
          </p:nvPr>
        </p:nvSpPr>
        <p:spPr/>
        <p:txBody>
          <a:bodyPr/>
          <a:lstStyle/>
          <a:p>
            <a:fld id="{819AAFDB-1365-47F2-9375-63B5B4ECC695}" type="datetimeFigureOut">
              <a:rPr lang="en-GB" smtClean="0"/>
              <a:t>07/03/2023</a:t>
            </a:fld>
            <a:endParaRPr lang="en-GB"/>
          </a:p>
        </p:txBody>
      </p:sp>
      <p:sp>
        <p:nvSpPr>
          <p:cNvPr id="6" name="Footer Placeholder 5">
            <a:extLst>
              <a:ext uri="{FF2B5EF4-FFF2-40B4-BE49-F238E27FC236}">
                <a16:creationId xmlns:a16="http://schemas.microsoft.com/office/drawing/2014/main" id="{1B88C259-1F29-43F6-BDA6-2D56B554DD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AAC23-7C57-4989-8CD4-483643847A4B}"/>
              </a:ext>
            </a:extLst>
          </p:cNvPr>
          <p:cNvSpPr>
            <a:spLocks noGrp="1"/>
          </p:cNvSpPr>
          <p:nvPr>
            <p:ph type="sldNum" sz="quarter" idx="12"/>
          </p:nvPr>
        </p:nvSpPr>
        <p:spPr/>
        <p:txBody>
          <a:bodyPr/>
          <a:lstStyle/>
          <a:p>
            <a:fld id="{2D41AC4F-583F-41DD-B445-97D4570FEC37}" type="slidenum">
              <a:rPr lang="en-GB" smtClean="0"/>
              <a:t>‹#›</a:t>
            </a:fld>
            <a:endParaRPr lang="en-GB"/>
          </a:p>
        </p:txBody>
      </p:sp>
    </p:spTree>
    <p:extLst>
      <p:ext uri="{BB962C8B-B14F-4D97-AF65-F5344CB8AC3E}">
        <p14:creationId xmlns:p14="http://schemas.microsoft.com/office/powerpoint/2010/main" val="122116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7F3ED8-7E17-4923-91CF-7ACFBC51F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D31E4D-29CB-406D-82F0-71D4544D3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D25FF-FA22-4B9D-838F-5047EC318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AAFDB-1365-47F2-9375-63B5B4ECC695}" type="datetimeFigureOut">
              <a:rPr lang="en-GB" smtClean="0"/>
              <a:t>07/03/2023</a:t>
            </a:fld>
            <a:endParaRPr lang="en-GB"/>
          </a:p>
        </p:txBody>
      </p:sp>
      <p:sp>
        <p:nvSpPr>
          <p:cNvPr id="5" name="Footer Placeholder 4">
            <a:extLst>
              <a:ext uri="{FF2B5EF4-FFF2-40B4-BE49-F238E27FC236}">
                <a16:creationId xmlns:a16="http://schemas.microsoft.com/office/drawing/2014/main" id="{8B813EBF-F235-4D79-932F-4989A365F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42810BC-E111-4E66-A2B2-DD79C64CA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1AC4F-583F-41DD-B445-97D4570FEC37}" type="slidenum">
              <a:rPr lang="en-GB" smtClean="0"/>
              <a:t>‹#›</a:t>
            </a:fld>
            <a:endParaRPr lang="en-GB"/>
          </a:p>
        </p:txBody>
      </p:sp>
    </p:spTree>
    <p:extLst>
      <p:ext uri="{BB962C8B-B14F-4D97-AF65-F5344CB8AC3E}">
        <p14:creationId xmlns:p14="http://schemas.microsoft.com/office/powerpoint/2010/main" val="24817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168D-F371-4DB9-8068-0F6965286BC2}"/>
              </a:ext>
            </a:extLst>
          </p:cNvPr>
          <p:cNvSpPr>
            <a:spLocks noGrp="1"/>
          </p:cNvSpPr>
          <p:nvPr>
            <p:ph type="ctrTitle"/>
          </p:nvPr>
        </p:nvSpPr>
        <p:spPr/>
        <p:txBody>
          <a:bodyPr/>
          <a:lstStyle/>
          <a:p>
            <a:r>
              <a:rPr lang="en-GB" dirty="0"/>
              <a:t>DB – implementation</a:t>
            </a:r>
          </a:p>
        </p:txBody>
      </p:sp>
      <p:sp>
        <p:nvSpPr>
          <p:cNvPr id="3" name="Subtitle 2">
            <a:extLst>
              <a:ext uri="{FF2B5EF4-FFF2-40B4-BE49-F238E27FC236}">
                <a16:creationId xmlns:a16="http://schemas.microsoft.com/office/drawing/2014/main" id="{1686E863-C361-4C29-8E35-0585372088D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23307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7247-A194-4538-9989-95CA6373C653}"/>
              </a:ext>
            </a:extLst>
          </p:cNvPr>
          <p:cNvSpPr>
            <a:spLocks noGrp="1"/>
          </p:cNvSpPr>
          <p:nvPr>
            <p:ph type="title"/>
          </p:nvPr>
        </p:nvSpPr>
        <p:spPr/>
        <p:txBody>
          <a:bodyPr/>
          <a:lstStyle/>
          <a:p>
            <a:r>
              <a:rPr lang="en-GB" dirty="0"/>
              <a:t>Pipeline</a:t>
            </a:r>
          </a:p>
        </p:txBody>
      </p:sp>
      <p:sp>
        <p:nvSpPr>
          <p:cNvPr id="3" name="Content Placeholder 2">
            <a:extLst>
              <a:ext uri="{FF2B5EF4-FFF2-40B4-BE49-F238E27FC236}">
                <a16:creationId xmlns:a16="http://schemas.microsoft.com/office/drawing/2014/main" id="{76711954-42D5-4745-9E6F-E38CA4CD5E79}"/>
              </a:ext>
            </a:extLst>
          </p:cNvPr>
          <p:cNvSpPr>
            <a:spLocks noGrp="1"/>
          </p:cNvSpPr>
          <p:nvPr>
            <p:ph idx="1"/>
          </p:nvPr>
        </p:nvSpPr>
        <p:spPr>
          <a:xfrm>
            <a:off x="838200" y="1507958"/>
            <a:ext cx="10515600" cy="4669005"/>
          </a:xfrm>
        </p:spPr>
        <p:txBody>
          <a:bodyPr vert="horz" lIns="91440" tIns="45720" rIns="91440" bIns="45720" rtlCol="0" anchor="t">
            <a:normAutofit/>
          </a:bodyPr>
          <a:lstStyle/>
          <a:p>
            <a:r>
              <a:rPr lang="en-GB" dirty="0"/>
              <a:t>Where you are coming from – Recursive descent parser used as an interpreter</a:t>
            </a:r>
          </a:p>
          <a:p>
            <a:pPr lvl="1"/>
            <a:r>
              <a:rPr lang="en-GB" dirty="0">
                <a:solidFill>
                  <a:schemeClr val="accent5">
                    <a:lumMod val="50000"/>
                  </a:schemeClr>
                </a:solidFill>
              </a:rPr>
              <a:t>Help me out here – what did you do?</a:t>
            </a:r>
          </a:p>
          <a:p>
            <a:pPr lvl="1"/>
            <a:r>
              <a:rPr lang="en-GB" dirty="0">
                <a:solidFill>
                  <a:schemeClr val="accent5">
                    <a:lumMod val="50000"/>
                  </a:schemeClr>
                </a:solidFill>
              </a:rPr>
              <a:t>LISP type language? </a:t>
            </a:r>
            <a:endParaRPr lang="en-GB" dirty="0">
              <a:solidFill>
                <a:schemeClr val="accent5">
                  <a:lumMod val="50000"/>
                </a:schemeClr>
              </a:solidFill>
              <a:cs typeface="Calibri"/>
            </a:endParaRPr>
          </a:p>
          <a:p>
            <a:pPr lvl="1"/>
            <a:r>
              <a:rPr lang="en-GB" dirty="0">
                <a:solidFill>
                  <a:schemeClr val="accent5">
                    <a:lumMod val="50000"/>
                  </a:schemeClr>
                </a:solidFill>
              </a:rPr>
              <a:t>Parsed tokens according to formal grammar of language?</a:t>
            </a:r>
          </a:p>
          <a:p>
            <a:pPr lvl="1"/>
            <a:r>
              <a:rPr lang="en-GB" dirty="0">
                <a:solidFill>
                  <a:schemeClr val="accent5">
                    <a:lumMod val="50000"/>
                  </a:schemeClr>
                </a:solidFill>
              </a:rPr>
              <a:t>Wrote output / interpreted commands as you parsed?</a:t>
            </a:r>
          </a:p>
          <a:p>
            <a:pPr lvl="2"/>
            <a:r>
              <a:rPr lang="en-GB" dirty="0">
                <a:solidFill>
                  <a:schemeClr val="accent5">
                    <a:lumMod val="50000"/>
                  </a:schemeClr>
                </a:solidFill>
              </a:rPr>
              <a:t>Parametrised output command according to current state encoded in your interpreter </a:t>
            </a:r>
          </a:p>
          <a:p>
            <a:r>
              <a:rPr lang="en-GB" dirty="0"/>
              <a:t>How can we leverage that knowledge in the DB assignment?</a:t>
            </a:r>
          </a:p>
          <a:p>
            <a:pPr lvl="1"/>
            <a:r>
              <a:rPr lang="en-GB" dirty="0">
                <a:solidFill>
                  <a:schemeClr val="accent5">
                    <a:lumMod val="50000"/>
                  </a:schemeClr>
                </a:solidFill>
              </a:rPr>
              <a:t>This seems different … I kind of get how we might parse the language but how do we actually invoke operations on tables and databases?</a:t>
            </a:r>
            <a:endParaRPr lang="en-GB" dirty="0">
              <a:solidFill>
                <a:schemeClr val="accent5">
                  <a:lumMod val="50000"/>
                </a:schemeClr>
              </a:solidFill>
              <a:cs typeface="Calibri"/>
            </a:endParaRPr>
          </a:p>
          <a:p>
            <a:endParaRPr lang="en-GB" dirty="0"/>
          </a:p>
        </p:txBody>
      </p:sp>
    </p:spTree>
    <p:extLst>
      <p:ext uri="{BB962C8B-B14F-4D97-AF65-F5344CB8AC3E}">
        <p14:creationId xmlns:p14="http://schemas.microsoft.com/office/powerpoint/2010/main" val="407526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9D38-2A7B-452D-BC40-21E4F32DC1BA}"/>
              </a:ext>
            </a:extLst>
          </p:cNvPr>
          <p:cNvSpPr>
            <a:spLocks noGrp="1"/>
          </p:cNvSpPr>
          <p:nvPr>
            <p:ph type="title"/>
          </p:nvPr>
        </p:nvSpPr>
        <p:spPr/>
        <p:txBody>
          <a:bodyPr/>
          <a:lstStyle/>
          <a:p>
            <a:r>
              <a:rPr lang="en-GB" dirty="0"/>
              <a:t>What one cannot do …</a:t>
            </a:r>
          </a:p>
        </p:txBody>
      </p:sp>
      <p:sp>
        <p:nvSpPr>
          <p:cNvPr id="3" name="Content Placeholder 2">
            <a:extLst>
              <a:ext uri="{FF2B5EF4-FFF2-40B4-BE49-F238E27FC236}">
                <a16:creationId xmlns:a16="http://schemas.microsoft.com/office/drawing/2014/main" id="{3F2A5E63-2498-4175-A0A6-F809F768EA2C}"/>
              </a:ext>
            </a:extLst>
          </p:cNvPr>
          <p:cNvSpPr>
            <a:spLocks noGrp="1"/>
          </p:cNvSpPr>
          <p:nvPr>
            <p:ph idx="1"/>
          </p:nvPr>
        </p:nvSpPr>
        <p:spPr/>
        <p:txBody>
          <a:bodyPr/>
          <a:lstStyle/>
          <a:p>
            <a:pPr marL="0" indent="0">
              <a:buNone/>
            </a:pPr>
            <a:r>
              <a:rPr lang="en-GB" dirty="0">
                <a:solidFill>
                  <a:srgbClr val="FF0000"/>
                </a:solidFill>
              </a:rPr>
              <a:t>Implement a fully featured framework which is super robust </a:t>
            </a:r>
            <a:r>
              <a:rPr lang="en-GB">
                <a:solidFill>
                  <a:srgbClr val="FF0000"/>
                </a:solidFill>
              </a:rPr>
              <a:t>and efficient </a:t>
            </a:r>
            <a:endParaRPr lang="en-GB" dirty="0">
              <a:solidFill>
                <a:srgbClr val="FF0000"/>
              </a:solidFill>
            </a:endParaRPr>
          </a:p>
          <a:p>
            <a:endParaRPr lang="en-GB" dirty="0"/>
          </a:p>
        </p:txBody>
      </p:sp>
    </p:spTree>
    <p:extLst>
      <p:ext uri="{BB962C8B-B14F-4D97-AF65-F5344CB8AC3E}">
        <p14:creationId xmlns:p14="http://schemas.microsoft.com/office/powerpoint/2010/main" val="46782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D697-5495-47DC-B5EC-81B2F0EBA02C}"/>
              </a:ext>
            </a:extLst>
          </p:cNvPr>
          <p:cNvSpPr>
            <a:spLocks noGrp="1"/>
          </p:cNvSpPr>
          <p:nvPr>
            <p:ph type="title"/>
          </p:nvPr>
        </p:nvSpPr>
        <p:spPr>
          <a:xfrm>
            <a:off x="669757" y="188662"/>
            <a:ext cx="10515600" cy="801938"/>
          </a:xfrm>
        </p:spPr>
        <p:txBody>
          <a:bodyPr/>
          <a:lstStyle/>
          <a:p>
            <a:r>
              <a:rPr lang="en-GB" dirty="0"/>
              <a:t>A possible way of applying your knowledge…</a:t>
            </a:r>
          </a:p>
        </p:txBody>
      </p:sp>
      <p:sp>
        <p:nvSpPr>
          <p:cNvPr id="4" name="TextBox 3">
            <a:extLst>
              <a:ext uri="{FF2B5EF4-FFF2-40B4-BE49-F238E27FC236}">
                <a16:creationId xmlns:a16="http://schemas.microsoft.com/office/drawing/2014/main" id="{96A517B9-22B0-4C1B-9A19-C1D955BBB916}"/>
              </a:ext>
            </a:extLst>
          </p:cNvPr>
          <p:cNvSpPr txBox="1"/>
          <p:nvPr/>
        </p:nvSpPr>
        <p:spPr>
          <a:xfrm>
            <a:off x="762000" y="1171074"/>
            <a:ext cx="5438274" cy="369332"/>
          </a:xfrm>
          <a:prstGeom prst="rect">
            <a:avLst/>
          </a:prstGeom>
          <a:solidFill>
            <a:schemeClr val="accent1">
              <a:lumMod val="60000"/>
              <a:lumOff val="40000"/>
            </a:schemeClr>
          </a:solidFill>
          <a:ln>
            <a:solidFill>
              <a:schemeClr val="tx1"/>
            </a:solidFill>
          </a:ln>
        </p:spPr>
        <p:txBody>
          <a:bodyPr wrap="square" rtlCol="0">
            <a:spAutoFit/>
          </a:bodyPr>
          <a:lstStyle/>
          <a:p>
            <a:r>
              <a:rPr lang="en-GB" dirty="0">
                <a:latin typeface="Courier New" panose="02070309020205020404" pitchFamily="49" charset="0"/>
                <a:cs typeface="Courier New" panose="02070309020205020404" pitchFamily="49" charset="0"/>
              </a:rPr>
              <a:t>SELECT name FROM actors WHERE age &gt; 10</a:t>
            </a:r>
          </a:p>
        </p:txBody>
      </p:sp>
      <p:cxnSp>
        <p:nvCxnSpPr>
          <p:cNvPr id="6" name="Straight Arrow Connector 5">
            <a:extLst>
              <a:ext uri="{FF2B5EF4-FFF2-40B4-BE49-F238E27FC236}">
                <a16:creationId xmlns:a16="http://schemas.microsoft.com/office/drawing/2014/main" id="{3FCD2E6B-12F3-4F8B-A805-4965396C7A7D}"/>
              </a:ext>
            </a:extLst>
          </p:cNvPr>
          <p:cNvCxnSpPr>
            <a:cxnSpLocks/>
          </p:cNvCxnSpPr>
          <p:nvPr/>
        </p:nvCxnSpPr>
        <p:spPr>
          <a:xfrm>
            <a:off x="1385637" y="1540406"/>
            <a:ext cx="0" cy="507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5B7D13-BEED-40CB-B40C-DC1783D82D06}"/>
              </a:ext>
            </a:extLst>
          </p:cNvPr>
          <p:cNvSpPr txBox="1"/>
          <p:nvPr/>
        </p:nvSpPr>
        <p:spPr>
          <a:xfrm>
            <a:off x="666503" y="2047875"/>
            <a:ext cx="1438267"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dirty="0">
                <a:latin typeface="Courier New" panose="02070309020205020404" pitchFamily="49" charset="0"/>
                <a:cs typeface="Courier New" panose="02070309020205020404" pitchFamily="49" charset="0"/>
              </a:rPr>
              <a:t>Tokenizer</a:t>
            </a:r>
          </a:p>
        </p:txBody>
      </p:sp>
      <p:sp>
        <p:nvSpPr>
          <p:cNvPr id="9" name="TextBox 8">
            <a:extLst>
              <a:ext uri="{FF2B5EF4-FFF2-40B4-BE49-F238E27FC236}">
                <a16:creationId xmlns:a16="http://schemas.microsoft.com/office/drawing/2014/main" id="{C7A990CC-7AFB-4EED-A627-349A5A23F1B0}"/>
              </a:ext>
            </a:extLst>
          </p:cNvPr>
          <p:cNvSpPr txBox="1"/>
          <p:nvPr/>
        </p:nvSpPr>
        <p:spPr>
          <a:xfrm>
            <a:off x="2514601" y="2047876"/>
            <a:ext cx="2295524" cy="2308324"/>
          </a:xfrm>
          <a:prstGeom prst="rect">
            <a:avLst/>
          </a:prstGeom>
          <a:solidFill>
            <a:schemeClr val="accent1">
              <a:lumMod val="60000"/>
              <a:lumOff val="40000"/>
            </a:schemeClr>
          </a:solidFill>
          <a:ln>
            <a:solidFill>
              <a:schemeClr val="tx1"/>
            </a:solidFill>
          </a:ln>
        </p:spPr>
        <p:txBody>
          <a:bodyPr wrap="square" rtlCol="0">
            <a:spAutoFit/>
          </a:bodyPr>
          <a:lstStyle/>
          <a:p>
            <a:r>
              <a:rPr lang="en-GB" dirty="0">
                <a:latin typeface="Courier New" panose="02070309020205020404" pitchFamily="49" charset="0"/>
                <a:cs typeface="Courier New" panose="02070309020205020404" pitchFamily="49" charset="0"/>
              </a:rPr>
              <a:t>[CT: “SELECT”]</a:t>
            </a:r>
          </a:p>
          <a:p>
            <a:r>
              <a:rPr lang="en-GB" dirty="0">
                <a:latin typeface="Courier New" panose="02070309020205020404" pitchFamily="49" charset="0"/>
                <a:cs typeface="Courier New" panose="02070309020205020404" pitchFamily="49" charset="0"/>
              </a:rPr>
              <a:t>[ID: “name”]</a:t>
            </a:r>
          </a:p>
          <a:p>
            <a:r>
              <a:rPr lang="en-GB" dirty="0">
                <a:latin typeface="Courier New" panose="02070309020205020404" pitchFamily="49" charset="0"/>
                <a:cs typeface="Courier New" panose="02070309020205020404" pitchFamily="49" charset="0"/>
              </a:rPr>
              <a:t>[KW: “FROM”]</a:t>
            </a:r>
          </a:p>
          <a:p>
            <a:r>
              <a:rPr lang="en-GB" dirty="0">
                <a:latin typeface="Courier New" panose="02070309020205020404" pitchFamily="49" charset="0"/>
                <a:cs typeface="Courier New" panose="02070309020205020404" pitchFamily="49" charset="0"/>
              </a:rPr>
              <a:t>[ID: “actors”]</a:t>
            </a:r>
          </a:p>
          <a:p>
            <a:r>
              <a:rPr lang="en-GB" dirty="0">
                <a:latin typeface="Courier New" panose="02070309020205020404" pitchFamily="49" charset="0"/>
                <a:cs typeface="Courier New" panose="02070309020205020404" pitchFamily="49" charset="0"/>
              </a:rPr>
              <a:t>[KW: “WHERE”]</a:t>
            </a:r>
          </a:p>
          <a:p>
            <a:r>
              <a:rPr lang="en-GB" dirty="0">
                <a:latin typeface="Courier New" panose="02070309020205020404" pitchFamily="49" charset="0"/>
                <a:cs typeface="Courier New" panose="02070309020205020404" pitchFamily="49" charset="0"/>
              </a:rPr>
              <a:t>[ID: “age”]</a:t>
            </a:r>
          </a:p>
          <a:p>
            <a:r>
              <a:rPr lang="en-GB" dirty="0">
                <a:latin typeface="Courier New" panose="02070309020205020404" pitchFamily="49" charset="0"/>
                <a:cs typeface="Courier New" panose="02070309020205020404" pitchFamily="49" charset="0"/>
              </a:rPr>
              <a:t>[OP: “&gt;”]</a:t>
            </a:r>
          </a:p>
          <a:p>
            <a:r>
              <a:rPr lang="en-GB" dirty="0">
                <a:latin typeface="Courier New" panose="02070309020205020404" pitchFamily="49" charset="0"/>
                <a:cs typeface="Courier New" panose="02070309020205020404" pitchFamily="49" charset="0"/>
              </a:rPr>
              <a:t>[INT: “10”]</a:t>
            </a:r>
          </a:p>
        </p:txBody>
      </p:sp>
      <p:sp>
        <p:nvSpPr>
          <p:cNvPr id="10" name="TextBox 9">
            <a:extLst>
              <a:ext uri="{FF2B5EF4-FFF2-40B4-BE49-F238E27FC236}">
                <a16:creationId xmlns:a16="http://schemas.microsoft.com/office/drawing/2014/main" id="{6E8F8A74-5E6A-4E08-8026-01D7ECBE1EE9}"/>
              </a:ext>
            </a:extLst>
          </p:cNvPr>
          <p:cNvSpPr txBox="1"/>
          <p:nvPr/>
        </p:nvSpPr>
        <p:spPr>
          <a:xfrm>
            <a:off x="666502" y="2755761"/>
            <a:ext cx="1438267"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JetBrains Mono"/>
              </a:rPr>
              <a:t>Token</a:t>
            </a:r>
            <a:r>
              <a:rPr lang="en-US" altLang="en-US" sz="1400" dirty="0">
                <a:solidFill>
                  <a:srgbClr val="FFFFFF"/>
                </a:solidFill>
                <a:latin typeface="JetBrains Mono"/>
              </a:rPr>
              <a:t> </a:t>
            </a:r>
            <a:r>
              <a:rPr kumimoji="0" lang="en-US" altLang="en-US" sz="1400" b="0" i="0" u="none" strike="noStrike" cap="none" normalizeH="0" baseline="0" dirty="0" err="1">
                <a:ln>
                  <a:noFill/>
                </a:ln>
                <a:solidFill>
                  <a:srgbClr val="002060"/>
                </a:solidFill>
                <a:effectLst/>
                <a:latin typeface="JetBrains Mono"/>
              </a:rPr>
              <a:t>nextToken</a:t>
            </a:r>
            <a:r>
              <a:rPr kumimoji="0" lang="en-US" altLang="en-US" sz="1400" b="0" i="0" u="none" strike="noStrike" cap="none" normalizeH="0" baseline="0" dirty="0">
                <a:ln>
                  <a:noFill/>
                </a:ln>
                <a:effectLst/>
                <a:latin typeface="JetBrains Mono"/>
              </a:rPr>
              <a:t>()</a:t>
            </a:r>
            <a:endParaRPr kumimoji="0" lang="en-US" altLang="en-US" sz="1400" b="0" i="0" u="none" strike="noStrike" cap="none" normalizeH="0" baseline="0" dirty="0">
              <a:ln>
                <a:noFill/>
              </a:ln>
              <a:effectLst/>
              <a:latin typeface="Arial" panose="020B0604020202020204" pitchFamily="34" charset="0"/>
            </a:endParaRPr>
          </a:p>
        </p:txBody>
      </p:sp>
      <p:sp>
        <p:nvSpPr>
          <p:cNvPr id="13" name="TextBox 12">
            <a:extLst>
              <a:ext uri="{FF2B5EF4-FFF2-40B4-BE49-F238E27FC236}">
                <a16:creationId xmlns:a16="http://schemas.microsoft.com/office/drawing/2014/main" id="{5B2291A7-7D17-4526-90F8-0C8B95C0C9DC}"/>
              </a:ext>
            </a:extLst>
          </p:cNvPr>
          <p:cNvSpPr txBox="1"/>
          <p:nvPr/>
        </p:nvSpPr>
        <p:spPr>
          <a:xfrm>
            <a:off x="666503" y="2417207"/>
            <a:ext cx="1438267" cy="338554"/>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2E77C865-91C8-47F5-BFF6-5614CDFB4E53}"/>
              </a:ext>
            </a:extLst>
          </p:cNvPr>
          <p:cNvCxnSpPr>
            <a:cxnSpLocks/>
          </p:cNvCxnSpPr>
          <p:nvPr/>
        </p:nvCxnSpPr>
        <p:spPr>
          <a:xfrm>
            <a:off x="2104769" y="2268247"/>
            <a:ext cx="4098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62F1E3-4FE5-457C-BE05-172ABF14890E}"/>
              </a:ext>
            </a:extLst>
          </p:cNvPr>
          <p:cNvSpPr txBox="1"/>
          <p:nvPr/>
        </p:nvSpPr>
        <p:spPr>
          <a:xfrm>
            <a:off x="5376866" y="2047875"/>
            <a:ext cx="1438267"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dirty="0">
                <a:latin typeface="Courier New" panose="02070309020205020404" pitchFamily="49" charset="0"/>
                <a:cs typeface="Courier New" panose="02070309020205020404" pitchFamily="49" charset="0"/>
              </a:rPr>
              <a:t>Parser</a:t>
            </a:r>
          </a:p>
        </p:txBody>
      </p:sp>
      <p:sp>
        <p:nvSpPr>
          <p:cNvPr id="19" name="TextBox 18">
            <a:extLst>
              <a:ext uri="{FF2B5EF4-FFF2-40B4-BE49-F238E27FC236}">
                <a16:creationId xmlns:a16="http://schemas.microsoft.com/office/drawing/2014/main" id="{77D173FB-4A59-40DF-B848-7A0B6BF004DF}"/>
              </a:ext>
            </a:extLst>
          </p:cNvPr>
          <p:cNvSpPr txBox="1"/>
          <p:nvPr/>
        </p:nvSpPr>
        <p:spPr>
          <a:xfrm>
            <a:off x="5376865" y="2755761"/>
            <a:ext cx="1438267"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err="1">
                <a:ln>
                  <a:noFill/>
                </a:ln>
                <a:effectLst/>
                <a:latin typeface="JetBrains Mono"/>
              </a:rPr>
              <a:t>DBcmd</a:t>
            </a:r>
            <a:r>
              <a:rPr lang="en-US" altLang="en-US" sz="1400" dirty="0">
                <a:solidFill>
                  <a:srgbClr val="FFFFFF"/>
                </a:solidFill>
                <a:latin typeface="JetBrains Mono"/>
              </a:rPr>
              <a:t> </a:t>
            </a:r>
            <a:r>
              <a:rPr kumimoji="0" lang="en-US" altLang="en-US" sz="1400" b="0" i="0" u="none" strike="noStrike" cap="none" normalizeH="0" baseline="0" dirty="0">
                <a:ln>
                  <a:noFill/>
                </a:ln>
                <a:solidFill>
                  <a:srgbClr val="002060"/>
                </a:solidFill>
                <a:effectLst/>
                <a:latin typeface="JetBrains Mono"/>
              </a:rPr>
              <a:t>parse</a:t>
            </a:r>
            <a:r>
              <a:rPr kumimoji="0" lang="en-US" altLang="en-US" sz="1400" b="0" i="0" u="none" strike="noStrike" cap="none" normalizeH="0" baseline="0" dirty="0">
                <a:ln>
                  <a:noFill/>
                </a:ln>
                <a:effectLst/>
                <a:latin typeface="JetBrains Mono"/>
              </a:rPr>
              <a:t>()</a:t>
            </a:r>
            <a:endParaRPr kumimoji="0" lang="en-US" altLang="en-US" sz="1400" b="0" i="0" u="none" strike="noStrike" cap="none" normalizeH="0" baseline="0" dirty="0">
              <a:ln>
                <a:noFill/>
              </a:ln>
              <a:effectLst/>
              <a:latin typeface="Arial" panose="020B0604020202020204" pitchFamily="34" charset="0"/>
            </a:endParaRPr>
          </a:p>
        </p:txBody>
      </p:sp>
      <p:sp>
        <p:nvSpPr>
          <p:cNvPr id="20" name="TextBox 19">
            <a:extLst>
              <a:ext uri="{FF2B5EF4-FFF2-40B4-BE49-F238E27FC236}">
                <a16:creationId xmlns:a16="http://schemas.microsoft.com/office/drawing/2014/main" id="{41C5D65E-BB3D-44B1-A151-0B54E7AB8F01}"/>
              </a:ext>
            </a:extLst>
          </p:cNvPr>
          <p:cNvSpPr txBox="1"/>
          <p:nvPr/>
        </p:nvSpPr>
        <p:spPr>
          <a:xfrm>
            <a:off x="5376866" y="2417207"/>
            <a:ext cx="1438267" cy="338554"/>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cxnSp>
        <p:nvCxnSpPr>
          <p:cNvPr id="23" name="Straight Arrow Connector 22">
            <a:extLst>
              <a:ext uri="{FF2B5EF4-FFF2-40B4-BE49-F238E27FC236}">
                <a16:creationId xmlns:a16="http://schemas.microsoft.com/office/drawing/2014/main" id="{D77C6B0F-C86B-4A20-84C7-3B4925D37310}"/>
              </a:ext>
            </a:extLst>
          </p:cNvPr>
          <p:cNvCxnSpPr>
            <a:cxnSpLocks/>
          </p:cNvCxnSpPr>
          <p:nvPr/>
        </p:nvCxnSpPr>
        <p:spPr>
          <a:xfrm>
            <a:off x="4810125" y="2268247"/>
            <a:ext cx="5667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471134C-98FE-40CC-B93F-9C7445C3AF02}"/>
              </a:ext>
            </a:extLst>
          </p:cNvPr>
          <p:cNvCxnSpPr>
            <a:cxnSpLocks/>
          </p:cNvCxnSpPr>
          <p:nvPr/>
        </p:nvCxnSpPr>
        <p:spPr>
          <a:xfrm>
            <a:off x="6815132" y="2268247"/>
            <a:ext cx="4098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C1BBC59-269E-4C96-8816-0C6B0FA52F93}"/>
              </a:ext>
            </a:extLst>
          </p:cNvPr>
          <p:cNvSpPr txBox="1"/>
          <p:nvPr/>
        </p:nvSpPr>
        <p:spPr>
          <a:xfrm>
            <a:off x="7224964" y="2047875"/>
            <a:ext cx="2280986" cy="646331"/>
          </a:xfrm>
          <a:prstGeom prst="rect">
            <a:avLst/>
          </a:prstGeom>
          <a:solidFill>
            <a:schemeClr val="accent1">
              <a:lumMod val="60000"/>
              <a:lumOff val="40000"/>
            </a:schemeClr>
          </a:solidFill>
          <a:ln>
            <a:solidFill>
              <a:schemeClr val="tx1"/>
            </a:solidFill>
          </a:ln>
        </p:spPr>
        <p:txBody>
          <a:bodyPr wrap="square" rtlCol="0">
            <a:spAutoFit/>
          </a:bodyPr>
          <a:lstStyle/>
          <a:p>
            <a:r>
              <a:rPr lang="en-GB" dirty="0">
                <a:latin typeface="Courier New" panose="02070309020205020404" pitchFamily="49" charset="0"/>
                <a:cs typeface="Courier New" panose="02070309020205020404" pitchFamily="49" charset="0"/>
              </a:rPr>
              <a:t>Abstract Syntax TREE (AST)</a:t>
            </a:r>
          </a:p>
        </p:txBody>
      </p:sp>
      <p:pic>
        <p:nvPicPr>
          <p:cNvPr id="1028" name="Picture 4" descr="See the source image">
            <a:extLst>
              <a:ext uri="{FF2B5EF4-FFF2-40B4-BE49-F238E27FC236}">
                <a16:creationId xmlns:a16="http://schemas.microsoft.com/office/drawing/2014/main" id="{FA84CB5E-1EF4-48C8-9889-439FA24949D6}"/>
              </a:ext>
            </a:extLst>
          </p:cNvPr>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7553689" y="1679019"/>
            <a:ext cx="1549956" cy="154995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52D32B6-1430-47C9-A172-5D2014B851D1}"/>
              </a:ext>
            </a:extLst>
          </p:cNvPr>
          <p:cNvSpPr txBox="1"/>
          <p:nvPr/>
        </p:nvSpPr>
        <p:spPr>
          <a:xfrm>
            <a:off x="5376866" y="3909561"/>
            <a:ext cx="1438267"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dirty="0" err="1">
                <a:latin typeface="Courier New" panose="02070309020205020404" pitchFamily="49" charset="0"/>
                <a:cs typeface="Courier New" panose="02070309020205020404" pitchFamily="49" charset="0"/>
              </a:rPr>
              <a:t>DBServer</a:t>
            </a:r>
            <a:endParaRPr lang="en-GB" b="1" dirty="0">
              <a:latin typeface="Courier New" panose="02070309020205020404" pitchFamily="49" charset="0"/>
              <a:cs typeface="Courier New" panose="02070309020205020404" pitchFamily="49" charset="0"/>
            </a:endParaRPr>
          </a:p>
        </p:txBody>
      </p:sp>
      <p:sp>
        <p:nvSpPr>
          <p:cNvPr id="29" name="TextBox 28">
            <a:extLst>
              <a:ext uri="{FF2B5EF4-FFF2-40B4-BE49-F238E27FC236}">
                <a16:creationId xmlns:a16="http://schemas.microsoft.com/office/drawing/2014/main" id="{67247E12-09E0-43E9-B00C-19FE9511F042}"/>
              </a:ext>
            </a:extLst>
          </p:cNvPr>
          <p:cNvSpPr txBox="1"/>
          <p:nvPr/>
        </p:nvSpPr>
        <p:spPr>
          <a:xfrm>
            <a:off x="5376865" y="4617447"/>
            <a:ext cx="1438267"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latin typeface="JetBrains Mono"/>
              </a:rPr>
              <a:t>…</a:t>
            </a:r>
            <a:endParaRPr kumimoji="0" lang="en-US" altLang="en-US" sz="1400" b="0" i="0" u="none" strike="noStrike" cap="none" normalizeH="0" baseline="0" dirty="0">
              <a:ln>
                <a:noFill/>
              </a:ln>
              <a:effectLst/>
              <a:latin typeface="Arial" panose="020B0604020202020204" pitchFamily="34" charset="0"/>
            </a:endParaRPr>
          </a:p>
        </p:txBody>
      </p:sp>
      <p:sp>
        <p:nvSpPr>
          <p:cNvPr id="30" name="TextBox 29">
            <a:extLst>
              <a:ext uri="{FF2B5EF4-FFF2-40B4-BE49-F238E27FC236}">
                <a16:creationId xmlns:a16="http://schemas.microsoft.com/office/drawing/2014/main" id="{28EBF643-FC14-461C-9A5C-129173BB89E6}"/>
              </a:ext>
            </a:extLst>
          </p:cNvPr>
          <p:cNvSpPr txBox="1"/>
          <p:nvPr/>
        </p:nvSpPr>
        <p:spPr>
          <a:xfrm>
            <a:off x="5376866" y="4278893"/>
            <a:ext cx="1438267" cy="338554"/>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cxnSp>
        <p:nvCxnSpPr>
          <p:cNvPr id="32" name="Straight Arrow Connector 31">
            <a:extLst>
              <a:ext uri="{FF2B5EF4-FFF2-40B4-BE49-F238E27FC236}">
                <a16:creationId xmlns:a16="http://schemas.microsoft.com/office/drawing/2014/main" id="{D827910C-6A8D-4780-B60E-30418F5A9F4F}"/>
              </a:ext>
            </a:extLst>
          </p:cNvPr>
          <p:cNvCxnSpPr>
            <a:cxnSpLocks/>
          </p:cNvCxnSpPr>
          <p:nvPr/>
        </p:nvCxnSpPr>
        <p:spPr>
          <a:xfrm flipV="1">
            <a:off x="6077321" y="3063538"/>
            <a:ext cx="0" cy="82266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Freeform 64">
            <a:extLst>
              <a:ext uri="{FF2B5EF4-FFF2-40B4-BE49-F238E27FC236}">
                <a16:creationId xmlns:a16="http://schemas.microsoft.com/office/drawing/2014/main" id="{A0CCE72F-6900-495D-84EF-E8DC406DEEC6}"/>
              </a:ext>
            </a:extLst>
          </p:cNvPr>
          <p:cNvSpPr/>
          <p:nvPr/>
        </p:nvSpPr>
        <p:spPr>
          <a:xfrm rot="7568037">
            <a:off x="114979" y="2702448"/>
            <a:ext cx="945548" cy="650116"/>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Rounded Rectangle 65">
            <a:extLst>
              <a:ext uri="{FF2B5EF4-FFF2-40B4-BE49-F238E27FC236}">
                <a16:creationId xmlns:a16="http://schemas.microsoft.com/office/drawing/2014/main" id="{FC3A26BB-AC67-4048-B4AE-A339CA862815}"/>
              </a:ext>
            </a:extLst>
          </p:cNvPr>
          <p:cNvSpPr/>
          <p:nvPr/>
        </p:nvSpPr>
        <p:spPr>
          <a:xfrm>
            <a:off x="157341" y="3574787"/>
            <a:ext cx="2061983" cy="781407"/>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chemeClr val="bg1"/>
                </a:solidFill>
                <a:latin typeface="Consolas"/>
                <a:cs typeface="Arial"/>
              </a:rPr>
              <a:t>Maybe use regular expressions for a subset of this</a:t>
            </a:r>
          </a:p>
        </p:txBody>
      </p:sp>
      <p:sp>
        <p:nvSpPr>
          <p:cNvPr id="38" name="Rounded Rectangle 65">
            <a:extLst>
              <a:ext uri="{FF2B5EF4-FFF2-40B4-BE49-F238E27FC236}">
                <a16:creationId xmlns:a16="http://schemas.microsoft.com/office/drawing/2014/main" id="{986662D1-5E85-465A-ABBF-EA0B4602BE97}"/>
              </a:ext>
            </a:extLst>
          </p:cNvPr>
          <p:cNvSpPr/>
          <p:nvPr/>
        </p:nvSpPr>
        <p:spPr>
          <a:xfrm>
            <a:off x="6888143" y="1023212"/>
            <a:ext cx="3027638" cy="489889"/>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latin typeface="Consolas" pitchFamily="49" charset="0"/>
                <a:cs typeface="Arial" pitchFamily="34" charset="0"/>
              </a:rPr>
              <a:t>BNF for this one – regular expressions will not work</a:t>
            </a:r>
          </a:p>
        </p:txBody>
      </p:sp>
      <p:sp>
        <p:nvSpPr>
          <p:cNvPr id="39" name="Freeform 64">
            <a:extLst>
              <a:ext uri="{FF2B5EF4-FFF2-40B4-BE49-F238E27FC236}">
                <a16:creationId xmlns:a16="http://schemas.microsoft.com/office/drawing/2014/main" id="{A4A2C680-0858-4F43-A291-A7EB4661948C}"/>
              </a:ext>
            </a:extLst>
          </p:cNvPr>
          <p:cNvSpPr/>
          <p:nvPr/>
        </p:nvSpPr>
        <p:spPr>
          <a:xfrm rot="18244158" flipV="1">
            <a:off x="6074355" y="1550036"/>
            <a:ext cx="939708" cy="194902"/>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7A488A0D-9F3D-412D-B6A6-475C4283777D}"/>
              </a:ext>
            </a:extLst>
          </p:cNvPr>
          <p:cNvCxnSpPr>
            <a:cxnSpLocks/>
          </p:cNvCxnSpPr>
          <p:nvPr/>
        </p:nvCxnSpPr>
        <p:spPr>
          <a:xfrm>
            <a:off x="9505950" y="2260019"/>
            <a:ext cx="4098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CB7758F-B67F-49F6-B847-4BA80D5A0278}"/>
              </a:ext>
            </a:extLst>
          </p:cNvPr>
          <p:cNvSpPr txBox="1"/>
          <p:nvPr/>
        </p:nvSpPr>
        <p:spPr>
          <a:xfrm>
            <a:off x="9915781" y="2047874"/>
            <a:ext cx="2066669" cy="1200329"/>
          </a:xfrm>
          <a:prstGeom prst="rect">
            <a:avLst/>
          </a:prstGeom>
          <a:solidFill>
            <a:schemeClr val="accent1">
              <a:lumMod val="60000"/>
              <a:lumOff val="40000"/>
            </a:schemeClr>
          </a:solidFill>
          <a:ln>
            <a:solidFill>
              <a:schemeClr val="tx1"/>
            </a:solidFill>
          </a:ln>
        </p:spPr>
        <p:txBody>
          <a:bodyPr wrap="square" rtlCol="0">
            <a:spAutoFit/>
          </a:bodyPr>
          <a:lstStyle/>
          <a:p>
            <a:r>
              <a:rPr lang="en-GB" dirty="0">
                <a:latin typeface="Courier New" panose="02070309020205020404" pitchFamily="49" charset="0"/>
                <a:cs typeface="Courier New" panose="02070309020205020404" pitchFamily="49" charset="0"/>
              </a:rPr>
              <a:t>Code generator or interpreter</a:t>
            </a:r>
          </a:p>
          <a:p>
            <a:endParaRPr lang="en-GB" dirty="0">
              <a:latin typeface="Courier New" panose="02070309020205020404" pitchFamily="49" charset="0"/>
              <a:cs typeface="Courier New" panose="02070309020205020404" pitchFamily="49" charset="0"/>
            </a:endParaRPr>
          </a:p>
        </p:txBody>
      </p:sp>
      <p:pic>
        <p:nvPicPr>
          <p:cNvPr id="42" name="Picture 4" descr="See the source image">
            <a:extLst>
              <a:ext uri="{FF2B5EF4-FFF2-40B4-BE49-F238E27FC236}">
                <a16:creationId xmlns:a16="http://schemas.microsoft.com/office/drawing/2014/main" id="{4BC9AD43-81A1-4DB5-8E57-B37C5DD0D820}"/>
              </a:ext>
            </a:extLst>
          </p:cNvPr>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0191501" y="1868150"/>
            <a:ext cx="1549956" cy="1549956"/>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65">
            <a:extLst>
              <a:ext uri="{FF2B5EF4-FFF2-40B4-BE49-F238E27FC236}">
                <a16:creationId xmlns:a16="http://schemas.microsoft.com/office/drawing/2014/main" id="{03FB6D9B-A821-4F65-ABB5-2D19A94E7776}"/>
              </a:ext>
            </a:extLst>
          </p:cNvPr>
          <p:cNvSpPr/>
          <p:nvPr/>
        </p:nvSpPr>
        <p:spPr>
          <a:xfrm>
            <a:off x="7624942" y="4209831"/>
            <a:ext cx="3347858" cy="2314794"/>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bg1"/>
                </a:solidFill>
                <a:latin typeface="Consolas" pitchFamily="49" charset="0"/>
                <a:cs typeface="Arial" pitchFamily="34" charset="0"/>
              </a:rPr>
              <a:t>Parser builds subclass of </a:t>
            </a:r>
            <a:r>
              <a:rPr lang="en-GB" sz="1400" b="1" i="1" dirty="0" err="1">
                <a:solidFill>
                  <a:schemeClr val="bg1"/>
                </a:solidFill>
                <a:latin typeface="Consolas" pitchFamily="49" charset="0"/>
                <a:cs typeface="Arial" pitchFamily="34" charset="0"/>
              </a:rPr>
              <a:t>DBcmd</a:t>
            </a:r>
            <a:r>
              <a:rPr lang="en-GB" sz="1400" b="1" i="1" dirty="0">
                <a:solidFill>
                  <a:schemeClr val="bg1"/>
                </a:solidFill>
                <a:latin typeface="Consolas" pitchFamily="49" charset="0"/>
                <a:cs typeface="Arial" pitchFamily="34" charset="0"/>
              </a:rPr>
              <a:t> </a:t>
            </a:r>
            <a:r>
              <a:rPr lang="en-GB" sz="1400" b="1" dirty="0">
                <a:solidFill>
                  <a:schemeClr val="bg1"/>
                </a:solidFill>
                <a:latin typeface="Consolas" pitchFamily="49" charset="0"/>
                <a:cs typeface="Arial" pitchFamily="34" charset="0"/>
              </a:rPr>
              <a:t>as it parses. This is returned to </a:t>
            </a:r>
            <a:r>
              <a:rPr lang="en-GB" sz="1400" b="1" dirty="0" err="1">
                <a:solidFill>
                  <a:schemeClr val="bg1"/>
                </a:solidFill>
                <a:latin typeface="Consolas" pitchFamily="49" charset="0"/>
                <a:cs typeface="Arial" pitchFamily="34" charset="0"/>
              </a:rPr>
              <a:t>DBServer</a:t>
            </a:r>
            <a:r>
              <a:rPr lang="en-GB" sz="1400" b="1" dirty="0">
                <a:solidFill>
                  <a:schemeClr val="bg1"/>
                </a:solidFill>
                <a:latin typeface="Consolas" pitchFamily="49" charset="0"/>
                <a:cs typeface="Arial" pitchFamily="34" charset="0"/>
              </a:rPr>
              <a:t> which passes a reference to itself as an argument to the method used to execute the command. The context given by parsing the BNF, combined with Token types facilitates error handling and command building </a:t>
            </a:r>
          </a:p>
        </p:txBody>
      </p:sp>
      <p:sp>
        <p:nvSpPr>
          <p:cNvPr id="45" name="Freeform 64">
            <a:extLst>
              <a:ext uri="{FF2B5EF4-FFF2-40B4-BE49-F238E27FC236}">
                <a16:creationId xmlns:a16="http://schemas.microsoft.com/office/drawing/2014/main" id="{25933838-2118-4006-9E32-04EC79C18728}"/>
              </a:ext>
            </a:extLst>
          </p:cNvPr>
          <p:cNvSpPr/>
          <p:nvPr/>
        </p:nvSpPr>
        <p:spPr>
          <a:xfrm rot="16683810" flipH="1" flipV="1">
            <a:off x="6770815" y="2706922"/>
            <a:ext cx="924301" cy="1846631"/>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43885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780D-7D24-4C6C-A611-4472915F1545}"/>
              </a:ext>
            </a:extLst>
          </p:cNvPr>
          <p:cNvSpPr>
            <a:spLocks noGrp="1"/>
          </p:cNvSpPr>
          <p:nvPr>
            <p:ph type="title"/>
          </p:nvPr>
        </p:nvSpPr>
        <p:spPr>
          <a:xfrm>
            <a:off x="533400" y="239626"/>
            <a:ext cx="10515600" cy="987425"/>
          </a:xfrm>
        </p:spPr>
        <p:txBody>
          <a:bodyPr/>
          <a:lstStyle/>
          <a:p>
            <a:r>
              <a:rPr lang="en-GB" dirty="0"/>
              <a:t>More on extending </a:t>
            </a:r>
            <a:r>
              <a:rPr lang="en-GB" i="1" dirty="0" err="1"/>
              <a:t>DBcmd</a:t>
            </a:r>
            <a:endParaRPr lang="en-GB" i="1" dirty="0"/>
          </a:p>
        </p:txBody>
      </p:sp>
      <p:grpSp>
        <p:nvGrpSpPr>
          <p:cNvPr id="23" name="Group 22">
            <a:extLst>
              <a:ext uri="{FF2B5EF4-FFF2-40B4-BE49-F238E27FC236}">
                <a16:creationId xmlns:a16="http://schemas.microsoft.com/office/drawing/2014/main" id="{8B9D89D4-AFF6-4859-B3D3-83FB8AC14778}"/>
              </a:ext>
            </a:extLst>
          </p:cNvPr>
          <p:cNvGrpSpPr/>
          <p:nvPr/>
        </p:nvGrpSpPr>
        <p:grpSpPr>
          <a:xfrm>
            <a:off x="3405191" y="1383385"/>
            <a:ext cx="2538410" cy="2235076"/>
            <a:chOff x="1443041" y="1690236"/>
            <a:chExt cx="2538410" cy="2235076"/>
          </a:xfrm>
        </p:grpSpPr>
        <p:sp>
          <p:nvSpPr>
            <p:cNvPr id="4" name="TextBox 3">
              <a:extLst>
                <a:ext uri="{FF2B5EF4-FFF2-40B4-BE49-F238E27FC236}">
                  <a16:creationId xmlns:a16="http://schemas.microsoft.com/office/drawing/2014/main" id="{4D8D361D-F96E-4FEE-9696-72BF8AE6CD3A}"/>
                </a:ext>
              </a:extLst>
            </p:cNvPr>
            <p:cNvSpPr txBox="1"/>
            <p:nvPr/>
          </p:nvSpPr>
          <p:spPr>
            <a:xfrm>
              <a:off x="1443041" y="1690236"/>
              <a:ext cx="2538410"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i="1" dirty="0" err="1">
                  <a:latin typeface="Courier New" panose="02070309020205020404" pitchFamily="49" charset="0"/>
                  <a:cs typeface="Courier New" panose="02070309020205020404" pitchFamily="49" charset="0"/>
                </a:rPr>
                <a:t>DBcmd</a:t>
              </a:r>
              <a:endParaRPr lang="en-GB" b="1" i="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E99B5C73-0A03-44F1-B91C-5888EE0757AD}"/>
                </a:ext>
              </a:extLst>
            </p:cNvPr>
            <p:cNvSpPr txBox="1"/>
            <p:nvPr/>
          </p:nvSpPr>
          <p:spPr>
            <a:xfrm>
              <a:off x="1443041" y="3617535"/>
              <a:ext cx="2538410"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effectLst/>
                  <a:latin typeface="JetBrains Mono"/>
                </a:rPr>
                <a:t>String query(</a:t>
              </a:r>
              <a:r>
                <a:rPr kumimoji="0" lang="en-US" altLang="en-US" sz="1400" b="0" u="none" strike="noStrike" cap="none" normalizeH="0" baseline="0" dirty="0" err="1">
                  <a:ln>
                    <a:noFill/>
                  </a:ln>
                  <a:effectLst/>
                  <a:latin typeface="JetBrains Mono"/>
                </a:rPr>
                <a:t>DBServer</a:t>
              </a:r>
              <a:r>
                <a:rPr kumimoji="0" lang="en-US" altLang="en-US" sz="1400" b="0" u="none" strike="noStrike" cap="none" normalizeH="0" baseline="0" dirty="0">
                  <a:ln>
                    <a:noFill/>
                  </a:ln>
                  <a:effectLst/>
                  <a:latin typeface="JetBrains Mono"/>
                </a:rPr>
                <a:t> s</a:t>
              </a:r>
              <a:r>
                <a:rPr kumimoji="0" lang="en-US" altLang="en-US" sz="1400" b="0" i="1" u="none" strike="noStrike" cap="none" normalizeH="0" baseline="0" dirty="0">
                  <a:ln>
                    <a:noFill/>
                  </a:ln>
                  <a:effectLst/>
                  <a:latin typeface="JetBrains Mono"/>
                </a:rPr>
                <a:t>) </a:t>
              </a:r>
              <a:endParaRPr kumimoji="0" lang="en-US" altLang="en-US" sz="1400" b="0" i="1" u="none" strike="noStrike" cap="none" normalizeH="0" baseline="0" dirty="0">
                <a:ln>
                  <a:noFill/>
                </a:ln>
                <a:effectLst/>
                <a:latin typeface="Arial" panose="020B0604020202020204" pitchFamily="34" charset="0"/>
              </a:endParaRPr>
            </a:p>
          </p:txBody>
        </p:sp>
        <p:sp>
          <p:nvSpPr>
            <p:cNvPr id="6" name="TextBox 5">
              <a:extLst>
                <a:ext uri="{FF2B5EF4-FFF2-40B4-BE49-F238E27FC236}">
                  <a16:creationId xmlns:a16="http://schemas.microsoft.com/office/drawing/2014/main" id="{A1A989EB-5358-405B-97DE-70F7E83922BA}"/>
                </a:ext>
              </a:extLst>
            </p:cNvPr>
            <p:cNvSpPr txBox="1"/>
            <p:nvPr/>
          </p:nvSpPr>
          <p:spPr>
            <a:xfrm>
              <a:off x="1443041" y="2059567"/>
              <a:ext cx="2538410" cy="1569660"/>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List&lt;Condition&gt;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List&lt;String&gt; </a:t>
              </a:r>
              <a:r>
                <a:rPr kumimoji="0" lang="en-GB" altLang="en-US" sz="1600" b="0" i="0" u="none" strike="noStrike" cap="none" normalizeH="0" baseline="0" dirty="0" err="1">
                  <a:ln>
                    <a:noFill/>
                  </a:ln>
                  <a:effectLst/>
                  <a:latin typeface="JetBrains Mono"/>
                </a:rPr>
                <a:t>colNames</a:t>
              </a:r>
              <a:r>
                <a:rPr kumimoji="0" lang="en-GB" altLang="en-US" sz="1600" b="0" i="0" u="none" strike="noStrike" cap="none" normalizeH="0" baseline="0" dirty="0">
                  <a:ln>
                    <a:noFill/>
                  </a:ln>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List&lt;String&gt; </a:t>
              </a:r>
              <a:r>
                <a:rPr kumimoji="0" lang="en-GB" altLang="en-US" sz="1600" b="0" i="0" u="none" strike="noStrike" cap="none" normalizeH="0" baseline="0" dirty="0" err="1">
                  <a:ln>
                    <a:noFill/>
                  </a:ln>
                  <a:effectLst/>
                  <a:latin typeface="JetBrains Mono"/>
                </a:rPr>
                <a:t>tableNames</a:t>
              </a:r>
              <a:r>
                <a:rPr kumimoji="0" lang="en-GB" altLang="en-US" sz="1600" b="0" i="0" u="none" strike="noStrike" cap="none" normalizeH="0" baseline="0" dirty="0">
                  <a:ln>
                    <a:noFill/>
                  </a:ln>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String </a:t>
              </a:r>
              <a:r>
                <a:rPr kumimoji="0" lang="en-GB" altLang="en-US" sz="1600" b="0" i="0" u="none" strike="noStrike" cap="none" normalizeH="0" baseline="0" dirty="0" err="1">
                  <a:ln>
                    <a:noFill/>
                  </a:ln>
                  <a:effectLst/>
                  <a:latin typeface="JetBrains Mono"/>
                </a:rPr>
                <a:t>DBname</a:t>
              </a:r>
              <a:r>
                <a:rPr kumimoji="0" lang="en-GB" altLang="en-US" sz="1600" b="0" i="0" u="none" strike="noStrike" cap="none" normalizeH="0" baseline="0" dirty="0">
                  <a:ln>
                    <a:noFill/>
                  </a:ln>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String </a:t>
              </a:r>
              <a:r>
                <a:rPr kumimoji="0" lang="en-GB" altLang="en-US" sz="1600" b="0" i="0" u="none" strike="noStrike" cap="none" normalizeH="0" baseline="0" dirty="0" err="1">
                  <a:ln>
                    <a:noFill/>
                  </a:ln>
                  <a:effectLst/>
                  <a:latin typeface="JetBrains Mono"/>
                </a:rPr>
                <a:t>commandType</a:t>
              </a:r>
              <a:r>
                <a:rPr kumimoji="0" lang="en-GB" altLang="en-US" sz="1600" b="0" i="0" u="none" strike="noStrike" cap="none" normalizeH="0" baseline="0" dirty="0">
                  <a:ln>
                    <a:noFill/>
                  </a:ln>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1600" dirty="0">
                  <a:latin typeface="JetBrains Mono"/>
                </a:rPr>
                <a:t>… ?</a:t>
              </a:r>
              <a:endParaRPr kumimoji="0" lang="en-US" altLang="en-US" sz="1600" b="0" i="0" u="none" strike="noStrike" cap="none" normalizeH="0" baseline="0" dirty="0">
                <a:ln>
                  <a:noFill/>
                </a:ln>
                <a:effectLst/>
                <a:latin typeface="JetBrains Mono"/>
              </a:endParaRPr>
            </a:p>
          </p:txBody>
        </p:sp>
      </p:grpSp>
      <p:cxnSp>
        <p:nvCxnSpPr>
          <p:cNvPr id="10" name="Straight Connector 9">
            <a:extLst>
              <a:ext uri="{FF2B5EF4-FFF2-40B4-BE49-F238E27FC236}">
                <a16:creationId xmlns:a16="http://schemas.microsoft.com/office/drawing/2014/main" id="{800AC12D-B604-4F7A-BCF5-EA19288E2354}"/>
              </a:ext>
            </a:extLst>
          </p:cNvPr>
          <p:cNvCxnSpPr>
            <a:cxnSpLocks/>
            <a:stCxn id="11" idx="3"/>
          </p:cNvCxnSpPr>
          <p:nvPr/>
        </p:nvCxnSpPr>
        <p:spPr>
          <a:xfrm flipH="1">
            <a:off x="2192145" y="3921460"/>
            <a:ext cx="1612008" cy="11520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671405A1-E622-4017-962B-F404C365A703}"/>
              </a:ext>
            </a:extLst>
          </p:cNvPr>
          <p:cNvSpPr/>
          <p:nvPr/>
        </p:nvSpPr>
        <p:spPr>
          <a:xfrm rot="2772591">
            <a:off x="3721530" y="3607441"/>
            <a:ext cx="433190" cy="37117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724BEE9B-08B3-4BEF-AEDC-8694651D0B5B}"/>
              </a:ext>
            </a:extLst>
          </p:cNvPr>
          <p:cNvGrpSpPr/>
          <p:nvPr/>
        </p:nvGrpSpPr>
        <p:grpSpPr>
          <a:xfrm>
            <a:off x="514354" y="5115777"/>
            <a:ext cx="2227633" cy="1014795"/>
            <a:chOff x="5132429" y="1690236"/>
            <a:chExt cx="2538410" cy="1014795"/>
          </a:xfrm>
        </p:grpSpPr>
        <p:sp>
          <p:nvSpPr>
            <p:cNvPr id="15" name="TextBox 14">
              <a:extLst>
                <a:ext uri="{FF2B5EF4-FFF2-40B4-BE49-F238E27FC236}">
                  <a16:creationId xmlns:a16="http://schemas.microsoft.com/office/drawing/2014/main" id="{6120FF88-6B23-4A32-8E10-045209F64A02}"/>
                </a:ext>
              </a:extLst>
            </p:cNvPr>
            <p:cNvSpPr txBox="1"/>
            <p:nvPr/>
          </p:nvSpPr>
          <p:spPr>
            <a:xfrm>
              <a:off x="5132429" y="1690236"/>
              <a:ext cx="2538410"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dirty="0" err="1">
                  <a:latin typeface="Courier New" panose="02070309020205020404" pitchFamily="49" charset="0"/>
                  <a:cs typeface="Courier New" panose="02070309020205020404" pitchFamily="49" charset="0"/>
                </a:rPr>
                <a:t>SelectCMD</a:t>
              </a:r>
              <a:endParaRPr lang="en-GB" b="1"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BAA9D8CD-76CB-4485-B0E2-8C9BC5A22BE2}"/>
                </a:ext>
              </a:extLst>
            </p:cNvPr>
            <p:cNvSpPr txBox="1"/>
            <p:nvPr/>
          </p:nvSpPr>
          <p:spPr>
            <a:xfrm>
              <a:off x="5132429" y="2397254"/>
              <a:ext cx="2538410"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effectLst/>
                  <a:latin typeface="JetBrains Mono"/>
                </a:rPr>
                <a:t>String query(</a:t>
              </a:r>
              <a:r>
                <a:rPr kumimoji="0" lang="en-US" altLang="en-US" sz="1400" b="0" u="none" strike="noStrike" cap="none" normalizeH="0" baseline="0" dirty="0" err="1">
                  <a:ln>
                    <a:noFill/>
                  </a:ln>
                  <a:effectLst/>
                  <a:latin typeface="JetBrains Mono"/>
                </a:rPr>
                <a:t>DBServer</a:t>
              </a:r>
              <a:r>
                <a:rPr kumimoji="0" lang="en-US" altLang="en-US" sz="1400" b="0" u="none" strike="noStrike" cap="none" normalizeH="0" baseline="0" dirty="0">
                  <a:ln>
                    <a:noFill/>
                  </a:ln>
                  <a:effectLst/>
                  <a:latin typeface="JetBrains Mono"/>
                </a:rPr>
                <a:t> s) </a:t>
              </a:r>
              <a:endParaRPr kumimoji="0" lang="en-US" altLang="en-US" sz="1400" b="0" u="none" strike="noStrike" cap="none" normalizeH="0" baseline="0" dirty="0">
                <a:ln>
                  <a:noFill/>
                </a:ln>
                <a:effectLst/>
                <a:latin typeface="Arial" panose="020B0604020202020204" pitchFamily="34" charset="0"/>
              </a:endParaRPr>
            </a:p>
          </p:txBody>
        </p:sp>
        <p:sp>
          <p:nvSpPr>
            <p:cNvPr id="17" name="TextBox 16">
              <a:extLst>
                <a:ext uri="{FF2B5EF4-FFF2-40B4-BE49-F238E27FC236}">
                  <a16:creationId xmlns:a16="http://schemas.microsoft.com/office/drawing/2014/main" id="{2FC4B25A-EB75-4217-A52C-1F04B7CE12E8}"/>
                </a:ext>
              </a:extLst>
            </p:cNvPr>
            <p:cNvSpPr txBox="1"/>
            <p:nvPr/>
          </p:nvSpPr>
          <p:spPr>
            <a:xfrm>
              <a:off x="5132429" y="2059567"/>
              <a:ext cx="2538410" cy="338554"/>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a:t>
              </a:r>
              <a:endParaRPr kumimoji="0" lang="en-US" altLang="en-US" sz="1600" b="0" i="0" u="none" strike="noStrike" cap="none" normalizeH="0" baseline="0" dirty="0">
                <a:ln>
                  <a:noFill/>
                </a:ln>
                <a:effectLst/>
                <a:latin typeface="JetBrains Mono"/>
              </a:endParaRPr>
            </a:p>
          </p:txBody>
        </p:sp>
      </p:grpSp>
      <p:grpSp>
        <p:nvGrpSpPr>
          <p:cNvPr id="19" name="Group 18">
            <a:extLst>
              <a:ext uri="{FF2B5EF4-FFF2-40B4-BE49-F238E27FC236}">
                <a16:creationId xmlns:a16="http://schemas.microsoft.com/office/drawing/2014/main" id="{37CABB41-CE17-4241-BC0E-8F435F6DE154}"/>
              </a:ext>
            </a:extLst>
          </p:cNvPr>
          <p:cNvGrpSpPr/>
          <p:nvPr/>
        </p:nvGrpSpPr>
        <p:grpSpPr>
          <a:xfrm>
            <a:off x="2905951" y="5115777"/>
            <a:ext cx="2227633" cy="1014795"/>
            <a:chOff x="5132429" y="1690236"/>
            <a:chExt cx="2538410" cy="1014795"/>
          </a:xfrm>
        </p:grpSpPr>
        <p:sp>
          <p:nvSpPr>
            <p:cNvPr id="20" name="TextBox 19">
              <a:extLst>
                <a:ext uri="{FF2B5EF4-FFF2-40B4-BE49-F238E27FC236}">
                  <a16:creationId xmlns:a16="http://schemas.microsoft.com/office/drawing/2014/main" id="{179BBF8D-0165-4C7B-BF14-B86C4C0933A7}"/>
                </a:ext>
              </a:extLst>
            </p:cNvPr>
            <p:cNvSpPr txBox="1"/>
            <p:nvPr/>
          </p:nvSpPr>
          <p:spPr>
            <a:xfrm>
              <a:off x="5132429" y="1690236"/>
              <a:ext cx="2538410"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dirty="0" err="1">
                  <a:latin typeface="Courier New" panose="02070309020205020404" pitchFamily="49" charset="0"/>
                  <a:cs typeface="Courier New" panose="02070309020205020404" pitchFamily="49" charset="0"/>
                </a:rPr>
                <a:t>AlterCMD</a:t>
              </a:r>
              <a:endParaRPr lang="en-GB" b="1"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D2F21966-C274-4AD9-AE40-16FE41945D9F}"/>
                </a:ext>
              </a:extLst>
            </p:cNvPr>
            <p:cNvSpPr txBox="1"/>
            <p:nvPr/>
          </p:nvSpPr>
          <p:spPr>
            <a:xfrm>
              <a:off x="5132429" y="2397254"/>
              <a:ext cx="2538410"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effectLst/>
                  <a:latin typeface="JetBrains Mono"/>
                </a:rPr>
                <a:t>String query(</a:t>
              </a:r>
              <a:r>
                <a:rPr kumimoji="0" lang="en-US" altLang="en-US" sz="1400" b="0" u="none" strike="noStrike" cap="none" normalizeH="0" baseline="0" dirty="0" err="1">
                  <a:ln>
                    <a:noFill/>
                  </a:ln>
                  <a:effectLst/>
                  <a:latin typeface="JetBrains Mono"/>
                </a:rPr>
                <a:t>DBServer</a:t>
              </a:r>
              <a:r>
                <a:rPr kumimoji="0" lang="en-US" altLang="en-US" sz="1400" b="0" u="none" strike="noStrike" cap="none" normalizeH="0" baseline="0" dirty="0">
                  <a:ln>
                    <a:noFill/>
                  </a:ln>
                  <a:effectLst/>
                  <a:latin typeface="JetBrains Mono"/>
                </a:rPr>
                <a:t> s) </a:t>
              </a:r>
              <a:endParaRPr kumimoji="0" lang="en-US" altLang="en-US" sz="1400" b="0" u="none" strike="noStrike" cap="none" normalizeH="0" baseline="0" dirty="0">
                <a:ln>
                  <a:noFill/>
                </a:ln>
                <a:effectLst/>
                <a:latin typeface="Arial" panose="020B0604020202020204" pitchFamily="34" charset="0"/>
              </a:endParaRPr>
            </a:p>
          </p:txBody>
        </p:sp>
        <p:sp>
          <p:nvSpPr>
            <p:cNvPr id="22" name="TextBox 21">
              <a:extLst>
                <a:ext uri="{FF2B5EF4-FFF2-40B4-BE49-F238E27FC236}">
                  <a16:creationId xmlns:a16="http://schemas.microsoft.com/office/drawing/2014/main" id="{858BB84D-D451-42E4-A011-A1CC26C7FF4D}"/>
                </a:ext>
              </a:extLst>
            </p:cNvPr>
            <p:cNvSpPr txBox="1"/>
            <p:nvPr/>
          </p:nvSpPr>
          <p:spPr>
            <a:xfrm>
              <a:off x="5132429" y="2059567"/>
              <a:ext cx="2538410" cy="338554"/>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a:t>
              </a:r>
              <a:endParaRPr kumimoji="0" lang="en-US" altLang="en-US" sz="1600" b="0" i="0" u="none" strike="noStrike" cap="none" normalizeH="0" baseline="0" dirty="0">
                <a:ln>
                  <a:noFill/>
                </a:ln>
                <a:effectLst/>
                <a:latin typeface="JetBrains Mono"/>
              </a:endParaRPr>
            </a:p>
          </p:txBody>
        </p:sp>
      </p:grpSp>
      <p:cxnSp>
        <p:nvCxnSpPr>
          <p:cNvPr id="25" name="Straight Connector 24">
            <a:extLst>
              <a:ext uri="{FF2B5EF4-FFF2-40B4-BE49-F238E27FC236}">
                <a16:creationId xmlns:a16="http://schemas.microsoft.com/office/drawing/2014/main" id="{5A7713DA-0FF7-4B5D-883F-407BFE0615C3}"/>
              </a:ext>
            </a:extLst>
          </p:cNvPr>
          <p:cNvCxnSpPr>
            <a:cxnSpLocks/>
          </p:cNvCxnSpPr>
          <p:nvPr/>
        </p:nvCxnSpPr>
        <p:spPr>
          <a:xfrm>
            <a:off x="6032570" y="3974349"/>
            <a:ext cx="1949380" cy="10991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D3EEC662-9F1F-49DF-A02D-ECFC674EF5A3}"/>
              </a:ext>
            </a:extLst>
          </p:cNvPr>
          <p:cNvSpPr/>
          <p:nvPr/>
        </p:nvSpPr>
        <p:spPr>
          <a:xfrm rot="19878071">
            <a:off x="5738892" y="3627477"/>
            <a:ext cx="433190" cy="37117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25E1617C-FE0A-42EF-A4D0-2BB47A7FD962}"/>
              </a:ext>
            </a:extLst>
          </p:cNvPr>
          <p:cNvCxnSpPr>
            <a:cxnSpLocks/>
          </p:cNvCxnSpPr>
          <p:nvPr/>
        </p:nvCxnSpPr>
        <p:spPr>
          <a:xfrm>
            <a:off x="4275792" y="4007261"/>
            <a:ext cx="0" cy="10834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E6F3BC50-88E3-40E5-86A3-03C383401DA7}"/>
              </a:ext>
            </a:extLst>
          </p:cNvPr>
          <p:cNvSpPr/>
          <p:nvPr/>
        </p:nvSpPr>
        <p:spPr>
          <a:xfrm>
            <a:off x="4059197" y="3675617"/>
            <a:ext cx="433190" cy="37117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a:extLst>
              <a:ext uri="{FF2B5EF4-FFF2-40B4-BE49-F238E27FC236}">
                <a16:creationId xmlns:a16="http://schemas.microsoft.com/office/drawing/2014/main" id="{B9AC9EF8-6188-416B-83AC-19D38C984219}"/>
              </a:ext>
            </a:extLst>
          </p:cNvPr>
          <p:cNvGrpSpPr/>
          <p:nvPr/>
        </p:nvGrpSpPr>
        <p:grpSpPr>
          <a:xfrm>
            <a:off x="5241657" y="5105284"/>
            <a:ext cx="2146672" cy="1014795"/>
            <a:chOff x="5132429" y="1690236"/>
            <a:chExt cx="2538410" cy="1014795"/>
          </a:xfrm>
        </p:grpSpPr>
        <p:sp>
          <p:nvSpPr>
            <p:cNvPr id="40" name="TextBox 39">
              <a:extLst>
                <a:ext uri="{FF2B5EF4-FFF2-40B4-BE49-F238E27FC236}">
                  <a16:creationId xmlns:a16="http://schemas.microsoft.com/office/drawing/2014/main" id="{D977BA70-2D14-44A6-BF1D-233B42AABF62}"/>
                </a:ext>
              </a:extLst>
            </p:cNvPr>
            <p:cNvSpPr txBox="1"/>
            <p:nvPr/>
          </p:nvSpPr>
          <p:spPr>
            <a:xfrm>
              <a:off x="5132429" y="1690236"/>
              <a:ext cx="2538410"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dirty="0" err="1">
                  <a:latin typeface="Courier New" panose="02070309020205020404" pitchFamily="49" charset="0"/>
                  <a:cs typeface="Courier New" panose="02070309020205020404" pitchFamily="49" charset="0"/>
                </a:rPr>
                <a:t>InsertCMD</a:t>
              </a:r>
              <a:endParaRPr lang="en-GB" b="1" dirty="0">
                <a:latin typeface="Courier New" panose="02070309020205020404" pitchFamily="49" charset="0"/>
                <a:cs typeface="Courier New" panose="02070309020205020404" pitchFamily="49" charset="0"/>
              </a:endParaRPr>
            </a:p>
          </p:txBody>
        </p:sp>
        <p:sp>
          <p:nvSpPr>
            <p:cNvPr id="41" name="TextBox 40">
              <a:extLst>
                <a:ext uri="{FF2B5EF4-FFF2-40B4-BE49-F238E27FC236}">
                  <a16:creationId xmlns:a16="http://schemas.microsoft.com/office/drawing/2014/main" id="{7821BE8F-FFE9-4A4B-B001-A8857E1DAC36}"/>
                </a:ext>
              </a:extLst>
            </p:cNvPr>
            <p:cNvSpPr txBox="1"/>
            <p:nvPr/>
          </p:nvSpPr>
          <p:spPr>
            <a:xfrm>
              <a:off x="5132429" y="2397254"/>
              <a:ext cx="2538410"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effectLst/>
                  <a:latin typeface="JetBrains Mono"/>
                </a:rPr>
                <a:t>String query(</a:t>
              </a:r>
              <a:r>
                <a:rPr kumimoji="0" lang="en-US" altLang="en-US" sz="1400" b="0" u="none" strike="noStrike" cap="none" normalizeH="0" baseline="0" dirty="0" err="1">
                  <a:ln>
                    <a:noFill/>
                  </a:ln>
                  <a:effectLst/>
                  <a:latin typeface="JetBrains Mono"/>
                </a:rPr>
                <a:t>DBServer</a:t>
              </a:r>
              <a:r>
                <a:rPr kumimoji="0" lang="en-US" altLang="en-US" sz="1400" b="0" u="none" strike="noStrike" cap="none" normalizeH="0" baseline="0" dirty="0">
                  <a:ln>
                    <a:noFill/>
                  </a:ln>
                  <a:effectLst/>
                  <a:latin typeface="JetBrains Mono"/>
                </a:rPr>
                <a:t> s) </a:t>
              </a:r>
              <a:endParaRPr kumimoji="0" lang="en-US" altLang="en-US" sz="1400" b="0" u="none" strike="noStrike" cap="none" normalizeH="0" baseline="0" dirty="0">
                <a:ln>
                  <a:noFill/>
                </a:ln>
                <a:effectLst/>
                <a:latin typeface="Arial" panose="020B0604020202020204" pitchFamily="34" charset="0"/>
              </a:endParaRPr>
            </a:p>
          </p:txBody>
        </p:sp>
        <p:sp>
          <p:nvSpPr>
            <p:cNvPr id="42" name="TextBox 41">
              <a:extLst>
                <a:ext uri="{FF2B5EF4-FFF2-40B4-BE49-F238E27FC236}">
                  <a16:creationId xmlns:a16="http://schemas.microsoft.com/office/drawing/2014/main" id="{0C784A23-1D4B-4A3B-B706-957CF47C3920}"/>
                </a:ext>
              </a:extLst>
            </p:cNvPr>
            <p:cNvSpPr txBox="1"/>
            <p:nvPr/>
          </p:nvSpPr>
          <p:spPr>
            <a:xfrm>
              <a:off x="5132429" y="2059567"/>
              <a:ext cx="2538410" cy="338554"/>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a:t>
              </a:r>
              <a:endParaRPr kumimoji="0" lang="en-US" altLang="en-US" sz="1600" b="0" i="0" u="none" strike="noStrike" cap="none" normalizeH="0" baseline="0" dirty="0">
                <a:ln>
                  <a:noFill/>
                </a:ln>
                <a:effectLst/>
                <a:latin typeface="JetBrains Mono"/>
              </a:endParaRPr>
            </a:p>
          </p:txBody>
        </p:sp>
      </p:grpSp>
      <p:grpSp>
        <p:nvGrpSpPr>
          <p:cNvPr id="43" name="Group 42">
            <a:extLst>
              <a:ext uri="{FF2B5EF4-FFF2-40B4-BE49-F238E27FC236}">
                <a16:creationId xmlns:a16="http://schemas.microsoft.com/office/drawing/2014/main" id="{47816155-6937-44F7-808B-247A7EE12F67}"/>
              </a:ext>
            </a:extLst>
          </p:cNvPr>
          <p:cNvGrpSpPr/>
          <p:nvPr/>
        </p:nvGrpSpPr>
        <p:grpSpPr>
          <a:xfrm>
            <a:off x="7548531" y="5095079"/>
            <a:ext cx="2146672" cy="1014795"/>
            <a:chOff x="5132429" y="1690236"/>
            <a:chExt cx="2538410" cy="1014795"/>
          </a:xfrm>
        </p:grpSpPr>
        <p:sp>
          <p:nvSpPr>
            <p:cNvPr id="44" name="TextBox 43">
              <a:extLst>
                <a:ext uri="{FF2B5EF4-FFF2-40B4-BE49-F238E27FC236}">
                  <a16:creationId xmlns:a16="http://schemas.microsoft.com/office/drawing/2014/main" id="{74AE8784-879C-4383-BC67-5875FDCFF4F7}"/>
                </a:ext>
              </a:extLst>
            </p:cNvPr>
            <p:cNvSpPr txBox="1"/>
            <p:nvPr/>
          </p:nvSpPr>
          <p:spPr>
            <a:xfrm>
              <a:off x="5132429" y="1690236"/>
              <a:ext cx="2538410" cy="369332"/>
            </a:xfrm>
            <a:prstGeom prst="rect">
              <a:avLst/>
            </a:prstGeom>
            <a:solidFill>
              <a:schemeClr val="bg1">
                <a:lumMod val="75000"/>
              </a:schemeClr>
            </a:solidFill>
            <a:ln w="19050">
              <a:solidFill>
                <a:schemeClr val="tx1"/>
              </a:solidFill>
            </a:ln>
          </p:spPr>
          <p:txBody>
            <a:bodyPr wrap="square" rtlCol="0">
              <a:spAutoFit/>
            </a:bodyPr>
            <a:lstStyle/>
            <a:p>
              <a:pPr algn="ctr"/>
              <a:r>
                <a:rPr lang="en-GB" b="1" dirty="0" err="1">
                  <a:latin typeface="Courier New" panose="02070309020205020404" pitchFamily="49" charset="0"/>
                  <a:cs typeface="Courier New" panose="02070309020205020404" pitchFamily="49" charset="0"/>
                </a:rPr>
                <a:t>UpdateCMD</a:t>
              </a:r>
              <a:endParaRPr lang="en-GB" b="1" dirty="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F24D68BD-758D-48B6-871B-16EFD5653A87}"/>
                </a:ext>
              </a:extLst>
            </p:cNvPr>
            <p:cNvSpPr txBox="1"/>
            <p:nvPr/>
          </p:nvSpPr>
          <p:spPr>
            <a:xfrm>
              <a:off x="5132429" y="2397254"/>
              <a:ext cx="2538410" cy="307777"/>
            </a:xfrm>
            <a:prstGeom prst="rect">
              <a:avLst/>
            </a:prstGeom>
            <a:noFill/>
            <a:ln w="19050">
              <a:solidFill>
                <a:schemeClr val="tx1"/>
              </a:solidFill>
            </a:ln>
          </p:spPr>
          <p:txBody>
            <a:bodyPr wrap="square" lIns="18000" rIns="1800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effectLst/>
                  <a:latin typeface="JetBrains Mono"/>
                </a:rPr>
                <a:t>String query(</a:t>
              </a:r>
              <a:r>
                <a:rPr kumimoji="0" lang="en-US" altLang="en-US" sz="1400" b="0" u="none" strike="noStrike" cap="none" normalizeH="0" baseline="0" dirty="0" err="1">
                  <a:ln>
                    <a:noFill/>
                  </a:ln>
                  <a:effectLst/>
                  <a:latin typeface="JetBrains Mono"/>
                </a:rPr>
                <a:t>DBServer</a:t>
              </a:r>
              <a:r>
                <a:rPr kumimoji="0" lang="en-US" altLang="en-US" sz="1400" b="0" u="none" strike="noStrike" cap="none" normalizeH="0" baseline="0" dirty="0">
                  <a:ln>
                    <a:noFill/>
                  </a:ln>
                  <a:effectLst/>
                  <a:latin typeface="JetBrains Mono"/>
                </a:rPr>
                <a:t> s) </a:t>
              </a:r>
              <a:endParaRPr kumimoji="0" lang="en-US" altLang="en-US" sz="1400" b="0" u="none" strike="noStrike" cap="none" normalizeH="0" baseline="0" dirty="0">
                <a:ln>
                  <a:noFill/>
                </a:ln>
                <a:effectLst/>
                <a:latin typeface="Arial" panose="020B0604020202020204" pitchFamily="34" charset="0"/>
              </a:endParaRPr>
            </a:p>
          </p:txBody>
        </p:sp>
        <p:sp>
          <p:nvSpPr>
            <p:cNvPr id="46" name="TextBox 45">
              <a:extLst>
                <a:ext uri="{FF2B5EF4-FFF2-40B4-BE49-F238E27FC236}">
                  <a16:creationId xmlns:a16="http://schemas.microsoft.com/office/drawing/2014/main" id="{84A928A4-ADF6-48F6-98D7-2414721F9385}"/>
                </a:ext>
              </a:extLst>
            </p:cNvPr>
            <p:cNvSpPr txBox="1"/>
            <p:nvPr/>
          </p:nvSpPr>
          <p:spPr>
            <a:xfrm>
              <a:off x="5132429" y="2059567"/>
              <a:ext cx="2538410" cy="338554"/>
            </a:xfrm>
            <a:prstGeom prst="rect">
              <a:avLst/>
            </a:prstGeom>
            <a:noFill/>
            <a:ln w="19050">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effectLst/>
                  <a:latin typeface="JetBrains Mono"/>
                </a:rPr>
                <a:t> </a:t>
              </a:r>
              <a:endParaRPr kumimoji="0" lang="en-US" altLang="en-US" sz="1600" b="0" i="0" u="none" strike="noStrike" cap="none" normalizeH="0" baseline="0" dirty="0">
                <a:ln>
                  <a:noFill/>
                </a:ln>
                <a:effectLst/>
                <a:latin typeface="JetBrains Mono"/>
              </a:endParaRPr>
            </a:p>
          </p:txBody>
        </p:sp>
      </p:grpSp>
      <p:sp>
        <p:nvSpPr>
          <p:cNvPr id="47" name="TextBox 46">
            <a:extLst>
              <a:ext uri="{FF2B5EF4-FFF2-40B4-BE49-F238E27FC236}">
                <a16:creationId xmlns:a16="http://schemas.microsoft.com/office/drawing/2014/main" id="{26DEF328-8EC7-4B36-93C8-3316D2B07191}"/>
              </a:ext>
            </a:extLst>
          </p:cNvPr>
          <p:cNvSpPr txBox="1"/>
          <p:nvPr/>
        </p:nvSpPr>
        <p:spPr>
          <a:xfrm>
            <a:off x="9949869" y="5023131"/>
            <a:ext cx="1362075" cy="769441"/>
          </a:xfrm>
          <a:prstGeom prst="rect">
            <a:avLst/>
          </a:prstGeom>
          <a:noFill/>
        </p:spPr>
        <p:txBody>
          <a:bodyPr wrap="square" rtlCol="0">
            <a:spAutoFit/>
          </a:bodyPr>
          <a:lstStyle/>
          <a:p>
            <a:r>
              <a:rPr lang="en-GB" sz="4400" dirty="0"/>
              <a:t>…</a:t>
            </a:r>
          </a:p>
        </p:txBody>
      </p:sp>
      <p:cxnSp>
        <p:nvCxnSpPr>
          <p:cNvPr id="52" name="Straight Connector 51">
            <a:extLst>
              <a:ext uri="{FF2B5EF4-FFF2-40B4-BE49-F238E27FC236}">
                <a16:creationId xmlns:a16="http://schemas.microsoft.com/office/drawing/2014/main" id="{66A29355-9637-4711-8565-F4EFC8987FAC}"/>
              </a:ext>
            </a:extLst>
          </p:cNvPr>
          <p:cNvCxnSpPr>
            <a:cxnSpLocks/>
          </p:cNvCxnSpPr>
          <p:nvPr/>
        </p:nvCxnSpPr>
        <p:spPr>
          <a:xfrm>
            <a:off x="5415998" y="3995073"/>
            <a:ext cx="0" cy="10834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a:extLst>
              <a:ext uri="{FF2B5EF4-FFF2-40B4-BE49-F238E27FC236}">
                <a16:creationId xmlns:a16="http://schemas.microsoft.com/office/drawing/2014/main" id="{B81E924A-BE59-4E2B-AE40-44D7C2C37D36}"/>
              </a:ext>
            </a:extLst>
          </p:cNvPr>
          <p:cNvSpPr/>
          <p:nvPr/>
        </p:nvSpPr>
        <p:spPr>
          <a:xfrm>
            <a:off x="5199403" y="3663429"/>
            <a:ext cx="433190" cy="37117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65">
            <a:extLst>
              <a:ext uri="{FF2B5EF4-FFF2-40B4-BE49-F238E27FC236}">
                <a16:creationId xmlns:a16="http://schemas.microsoft.com/office/drawing/2014/main" id="{75967395-41A5-4113-A6B4-19552AB82EC7}"/>
              </a:ext>
            </a:extLst>
          </p:cNvPr>
          <p:cNvSpPr/>
          <p:nvPr/>
        </p:nvSpPr>
        <p:spPr>
          <a:xfrm>
            <a:off x="6950958" y="1529601"/>
            <a:ext cx="3812292" cy="1569661"/>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bg1"/>
                </a:solidFill>
                <a:latin typeface="Consolas" pitchFamily="49" charset="0"/>
                <a:cs typeface="Arial" pitchFamily="34" charset="0"/>
              </a:rPr>
              <a:t>Abstract class </a:t>
            </a:r>
            <a:r>
              <a:rPr lang="en-GB" sz="1400" b="1" dirty="0" err="1">
                <a:solidFill>
                  <a:schemeClr val="bg1"/>
                </a:solidFill>
                <a:latin typeface="Consolas" pitchFamily="49" charset="0"/>
                <a:cs typeface="Arial" pitchFamily="34" charset="0"/>
              </a:rPr>
              <a:t>DBcmd</a:t>
            </a:r>
            <a:r>
              <a:rPr lang="en-GB" sz="1400" b="1" dirty="0">
                <a:solidFill>
                  <a:schemeClr val="bg1"/>
                </a:solidFill>
                <a:latin typeface="Consolas" pitchFamily="49" charset="0"/>
                <a:cs typeface="Arial" pitchFamily="34" charset="0"/>
              </a:rPr>
              <a:t> has uninitialized attributes for the superset of attributes required by all commands and one abstract method which is implemented by all concrete commands which extend it </a:t>
            </a:r>
          </a:p>
        </p:txBody>
      </p:sp>
      <p:sp>
        <p:nvSpPr>
          <p:cNvPr id="58" name="Freeform 64">
            <a:extLst>
              <a:ext uri="{FF2B5EF4-FFF2-40B4-BE49-F238E27FC236}">
                <a16:creationId xmlns:a16="http://schemas.microsoft.com/office/drawing/2014/main" id="{E680A0E7-EBD1-467B-A4A3-2448E490495B}"/>
              </a:ext>
            </a:extLst>
          </p:cNvPr>
          <p:cNvSpPr/>
          <p:nvPr/>
        </p:nvSpPr>
        <p:spPr>
          <a:xfrm rot="16683810" flipH="1" flipV="1">
            <a:off x="6369032" y="1362980"/>
            <a:ext cx="245464" cy="962334"/>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9" name="Rounded Rectangle 65">
            <a:extLst>
              <a:ext uri="{FF2B5EF4-FFF2-40B4-BE49-F238E27FC236}">
                <a16:creationId xmlns:a16="http://schemas.microsoft.com/office/drawing/2014/main" id="{F84739FD-94AC-4E5B-A2BB-39E27190C14D}"/>
              </a:ext>
            </a:extLst>
          </p:cNvPr>
          <p:cNvSpPr/>
          <p:nvPr/>
        </p:nvSpPr>
        <p:spPr>
          <a:xfrm>
            <a:off x="8124824" y="3436948"/>
            <a:ext cx="2924175" cy="769441"/>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bg1"/>
                </a:solidFill>
                <a:latin typeface="Consolas" pitchFamily="49" charset="0"/>
                <a:cs typeface="Arial" pitchFamily="34" charset="0"/>
              </a:rPr>
              <a:t>Potentially mutates </a:t>
            </a:r>
            <a:r>
              <a:rPr lang="en-GB" sz="1400" b="1" dirty="0" err="1">
                <a:solidFill>
                  <a:schemeClr val="bg1"/>
                </a:solidFill>
                <a:latin typeface="Consolas" pitchFamily="49" charset="0"/>
                <a:cs typeface="Arial" pitchFamily="34" charset="0"/>
              </a:rPr>
              <a:t>DBserver</a:t>
            </a:r>
            <a:r>
              <a:rPr lang="en-GB" sz="1400" b="1" dirty="0">
                <a:solidFill>
                  <a:schemeClr val="bg1"/>
                </a:solidFill>
                <a:latin typeface="Consolas" pitchFamily="49" charset="0"/>
                <a:cs typeface="Arial" pitchFamily="34" charset="0"/>
              </a:rPr>
              <a:t> state and returns result of query </a:t>
            </a:r>
          </a:p>
        </p:txBody>
      </p:sp>
      <p:sp>
        <p:nvSpPr>
          <p:cNvPr id="60" name="Freeform 64">
            <a:extLst>
              <a:ext uri="{FF2B5EF4-FFF2-40B4-BE49-F238E27FC236}">
                <a16:creationId xmlns:a16="http://schemas.microsoft.com/office/drawing/2014/main" id="{6AF5FA60-9646-4BAF-A542-EF8FB1294285}"/>
              </a:ext>
            </a:extLst>
          </p:cNvPr>
          <p:cNvSpPr/>
          <p:nvPr/>
        </p:nvSpPr>
        <p:spPr>
          <a:xfrm rot="17158046" flipV="1">
            <a:off x="6864347" y="2496341"/>
            <a:ext cx="257380" cy="2280766"/>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6250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74F21EE459804898C26619F73BFFBD" ma:contentTypeVersion="14" ma:contentTypeDescription="Create a new document." ma:contentTypeScope="" ma:versionID="f075e77ea2bbf5ecb788fb7d84f79113">
  <xsd:schema xmlns:xsd="http://www.w3.org/2001/XMLSchema" xmlns:xs="http://www.w3.org/2001/XMLSchema" xmlns:p="http://schemas.microsoft.com/office/2006/metadata/properties" xmlns:ns3="ea475f6a-d5b8-4bf9-8b37-4787615644ac" xmlns:ns4="a513e81c-aa9f-4134-a2a7-faa122d73f4f" targetNamespace="http://schemas.microsoft.com/office/2006/metadata/properties" ma:root="true" ma:fieldsID="51c839ce6a3b0f7f3145b3ad26cd1c80" ns3:_="" ns4:_="">
    <xsd:import namespace="ea475f6a-d5b8-4bf9-8b37-4787615644ac"/>
    <xsd:import namespace="a513e81c-aa9f-4134-a2a7-faa122d73f4f"/>
    <xsd:element name="properties">
      <xsd:complexType>
        <xsd:sequence>
          <xsd:element name="documentManagement">
            <xsd:complexType>
              <xsd:all>
                <xsd:element ref="ns3:SharedWithDetails" minOccurs="0"/>
                <xsd:element ref="ns3:SharingHintHash" minOccurs="0"/>
                <xsd:element ref="ns3:SharedWithUsers"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475f6a-d5b8-4bf9-8b37-4787615644ac" elementFormDefault="qualified">
    <xsd:import namespace="http://schemas.microsoft.com/office/2006/documentManagement/types"/>
    <xsd:import namespace="http://schemas.microsoft.com/office/infopath/2007/PartnerControls"/>
    <xsd:element name="SharedWithDetails" ma:index="8" nillable="true" ma:displayName="Shared With Details" ma:description="" ma:internalName="SharedWithDetails" ma:readOnly="true">
      <xsd:simpleType>
        <xsd:restriction base="dms:Note">
          <xsd:maxLength value="255"/>
        </xsd:restriction>
      </xsd:simpleType>
    </xsd:element>
    <xsd:element name="SharingHintHash" ma:index="9" nillable="true" ma:displayName="Sharing Hint Hash" ma:description="" ma:hidden="true" ma:internalName="SharingHintHash" ma:readOnly="true">
      <xsd:simpleType>
        <xsd:restriction base="dms:Text"/>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513e81c-aa9f-4134-a2a7-faa122d73f4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1AD5E4-046A-4EE5-90CE-8707D3BD9C68}">
  <ds:schemaRefs>
    <ds:schemaRef ds:uri="a513e81c-aa9f-4134-a2a7-faa122d73f4f"/>
    <ds:schemaRef ds:uri="http://schemas.openxmlformats.org/package/2006/metadata/core-properties"/>
    <ds:schemaRef ds:uri="http://purl.org/dc/dcmitype/"/>
    <ds:schemaRef ds:uri="http://schemas.microsoft.com/office/2006/metadata/properties"/>
    <ds:schemaRef ds:uri="http://www.w3.org/XML/1998/namespace"/>
    <ds:schemaRef ds:uri="http://schemas.microsoft.com/office/2006/documentManagement/types"/>
    <ds:schemaRef ds:uri="http://purl.org/dc/terms/"/>
    <ds:schemaRef ds:uri="http://schemas.microsoft.com/office/infopath/2007/PartnerControls"/>
    <ds:schemaRef ds:uri="ea475f6a-d5b8-4bf9-8b37-4787615644ac"/>
    <ds:schemaRef ds:uri="http://purl.org/dc/elements/1.1/"/>
  </ds:schemaRefs>
</ds:datastoreItem>
</file>

<file path=customXml/itemProps2.xml><?xml version="1.0" encoding="utf-8"?>
<ds:datastoreItem xmlns:ds="http://schemas.openxmlformats.org/officeDocument/2006/customXml" ds:itemID="{60D8419F-2C63-46EF-BFCA-F7A891C401B3}">
  <ds:schemaRefs>
    <ds:schemaRef ds:uri="http://schemas.microsoft.com/sharepoint/v3/contenttype/forms"/>
  </ds:schemaRefs>
</ds:datastoreItem>
</file>

<file path=customXml/itemProps3.xml><?xml version="1.0" encoding="utf-8"?>
<ds:datastoreItem xmlns:ds="http://schemas.openxmlformats.org/officeDocument/2006/customXml" ds:itemID="{3F69314C-2EE6-4766-9C4A-0E89CCB29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475f6a-d5b8-4bf9-8b37-4787615644ac"/>
    <ds:schemaRef ds:uri="a513e81c-aa9f-4134-a2a7-faa122d73f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550</TotalTime>
  <Words>420</Words>
  <Application>Microsoft Office PowerPoint</Application>
  <PresentationFormat>Widescreen</PresentationFormat>
  <Paragraphs>62</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DB – implementation</vt:lpstr>
      <vt:lpstr>Pipeline</vt:lpstr>
      <vt:lpstr>What one cannot do …</vt:lpstr>
      <vt:lpstr>A possible way of applying your knowledge…</vt:lpstr>
      <vt:lpstr>More on extending DBcmd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 implementation</dc:title>
  <dc:creator>Sion Hannuna</dc:creator>
  <cp:lastModifiedBy>Sion Hannuna</cp:lastModifiedBy>
  <cp:revision>10</cp:revision>
  <dcterms:created xsi:type="dcterms:W3CDTF">2021-03-14T09:12:03Z</dcterms:created>
  <dcterms:modified xsi:type="dcterms:W3CDTF">2023-03-07T16:07:03Z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0x010100B574F21EE459804898C26619F73BFFBD</vt:lpwstr>
  </property>
</Properties>
</file>