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26"/>
  </p:normalViewPr>
  <p:slideViewPr>
    <p:cSldViewPr>
      <p:cViewPr varScale="1">
        <p:scale>
          <a:sx n="239" d="100"/>
          <a:sy n="239" d="100"/>
        </p:scale>
        <p:origin x="192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29" y="54871"/>
            <a:ext cx="4282440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8436" y="1993999"/>
            <a:ext cx="2813227" cy="576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-145" dirty="0"/>
              <a:t> </a:t>
            </a:r>
            <a:r>
              <a:rPr spc="-5" dirty="0"/>
              <a:t>/</a:t>
            </a:r>
            <a:r>
              <a:rPr spc="-140" dirty="0"/>
              <a:t> </a:t>
            </a:r>
            <a:r>
              <a:rPr spc="-5" dirty="0"/>
              <a:t>15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69083" y="32700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9465" y="3266046"/>
            <a:ext cx="203200" cy="38735"/>
          </a:xfrm>
          <a:custGeom>
            <a:avLst/>
            <a:gdLst/>
            <a:ahLst/>
            <a:cxnLst/>
            <a:rect l="l" t="t" r="r" b="b"/>
            <a:pathLst>
              <a:path w="203200" h="38735">
                <a:moveTo>
                  <a:pt x="25400" y="0"/>
                </a:moveTo>
                <a:lnTo>
                  <a:pt x="0" y="19050"/>
                </a:lnTo>
                <a:lnTo>
                  <a:pt x="25400" y="38112"/>
                </a:lnTo>
                <a:lnTo>
                  <a:pt x="25400" y="0"/>
                </a:lnTo>
                <a:close/>
              </a:path>
              <a:path w="203200" h="38735">
                <a:moveTo>
                  <a:pt x="203200" y="19050"/>
                </a:moveTo>
                <a:lnTo>
                  <a:pt x="177800" y="0"/>
                </a:lnTo>
                <a:lnTo>
                  <a:pt x="177800" y="38112"/>
                </a:lnTo>
                <a:lnTo>
                  <a:pt x="203200" y="1905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5969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6604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72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6604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5969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6604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9779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1" y="12699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9017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6368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969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004" cy="480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0"/>
            <a:ext cx="4608004" cy="4344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LM Sans 17"/>
                <a:cs typeface="LM Sans 1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-145" dirty="0"/>
              <a:t> </a:t>
            </a:r>
            <a:r>
              <a:rPr spc="-5" dirty="0"/>
              <a:t>/</a:t>
            </a:r>
            <a:r>
              <a:rPr spc="-140" dirty="0"/>
              <a:t> </a:t>
            </a:r>
            <a:r>
              <a:rPr spc="-5" dirty="0"/>
              <a:t>15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LM Sans 17"/>
                <a:cs typeface="LM Sans 1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-145" dirty="0"/>
              <a:t> </a:t>
            </a:r>
            <a:r>
              <a:rPr spc="-5" dirty="0"/>
              <a:t>/</a:t>
            </a:r>
            <a:r>
              <a:rPr spc="-140" dirty="0"/>
              <a:t> </a:t>
            </a:r>
            <a:r>
              <a:rPr spc="-5" dirty="0"/>
              <a:t>15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69083" y="32700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9465" y="3266046"/>
            <a:ext cx="203200" cy="38735"/>
          </a:xfrm>
          <a:custGeom>
            <a:avLst/>
            <a:gdLst/>
            <a:ahLst/>
            <a:cxnLst/>
            <a:rect l="l" t="t" r="r" b="b"/>
            <a:pathLst>
              <a:path w="203200" h="38735">
                <a:moveTo>
                  <a:pt x="25400" y="0"/>
                </a:moveTo>
                <a:lnTo>
                  <a:pt x="0" y="19050"/>
                </a:lnTo>
                <a:lnTo>
                  <a:pt x="25400" y="38112"/>
                </a:lnTo>
                <a:lnTo>
                  <a:pt x="25400" y="0"/>
                </a:lnTo>
                <a:close/>
              </a:path>
              <a:path w="203200" h="38735">
                <a:moveTo>
                  <a:pt x="203200" y="19050"/>
                </a:moveTo>
                <a:lnTo>
                  <a:pt x="177800" y="0"/>
                </a:lnTo>
                <a:lnTo>
                  <a:pt x="177800" y="38112"/>
                </a:lnTo>
                <a:lnTo>
                  <a:pt x="203200" y="1905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5969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6604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72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6604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5969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6604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9779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1" y="12699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9017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6368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969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004" cy="480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0"/>
            <a:ext cx="4608004" cy="4344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LM Sans 17"/>
                <a:cs typeface="LM Sans 1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-145" dirty="0"/>
              <a:t> </a:t>
            </a:r>
            <a:r>
              <a:rPr spc="-5" dirty="0"/>
              <a:t>/</a:t>
            </a:r>
            <a:r>
              <a:rPr spc="-140" dirty="0"/>
              <a:t> </a:t>
            </a:r>
            <a:r>
              <a:rPr spc="-5" dirty="0"/>
              <a:t>15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-145" dirty="0"/>
              <a:t> </a:t>
            </a:r>
            <a:r>
              <a:rPr spc="-5" dirty="0"/>
              <a:t>/</a:t>
            </a:r>
            <a:r>
              <a:rPr spc="-140" dirty="0"/>
              <a:t> </a:t>
            </a:r>
            <a:r>
              <a:rPr spc="-5" dirty="0"/>
              <a:t>15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69083" y="32700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9465" y="3266046"/>
            <a:ext cx="203200" cy="38735"/>
          </a:xfrm>
          <a:custGeom>
            <a:avLst/>
            <a:gdLst/>
            <a:ahLst/>
            <a:cxnLst/>
            <a:rect l="l" t="t" r="r" b="b"/>
            <a:pathLst>
              <a:path w="203200" h="38735">
                <a:moveTo>
                  <a:pt x="25400" y="0"/>
                </a:moveTo>
                <a:lnTo>
                  <a:pt x="0" y="19050"/>
                </a:lnTo>
                <a:lnTo>
                  <a:pt x="25400" y="38112"/>
                </a:lnTo>
                <a:lnTo>
                  <a:pt x="25400" y="0"/>
                </a:lnTo>
                <a:close/>
              </a:path>
              <a:path w="203200" h="38735">
                <a:moveTo>
                  <a:pt x="203200" y="19050"/>
                </a:moveTo>
                <a:lnTo>
                  <a:pt x="177800" y="0"/>
                </a:lnTo>
                <a:lnTo>
                  <a:pt x="177800" y="38112"/>
                </a:lnTo>
                <a:lnTo>
                  <a:pt x="203200" y="1905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5969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6604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72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6604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5969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6604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9779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1" y="12699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9017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6368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969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004" cy="480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829" y="54871"/>
            <a:ext cx="4282440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bg1"/>
                </a:solidFill>
                <a:latin typeface="LM Sans 17"/>
                <a:cs typeface="LM Sans 1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4626" y="883260"/>
            <a:ext cx="3320846" cy="1824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49788" y="3339801"/>
            <a:ext cx="287654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-145" dirty="0"/>
              <a:t> </a:t>
            </a:r>
            <a:r>
              <a:rPr spc="-5" dirty="0"/>
              <a:t>/</a:t>
            </a:r>
            <a:r>
              <a:rPr spc="-140" dirty="0"/>
              <a:t> </a:t>
            </a:r>
            <a:r>
              <a:rPr spc="-5" dirty="0"/>
              <a:t>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09193" y="669492"/>
            <a:ext cx="4040504" cy="895985"/>
            <a:chOff x="309193" y="669492"/>
            <a:chExt cx="4040504" cy="895985"/>
          </a:xfrm>
        </p:grpSpPr>
        <p:sp>
          <p:nvSpPr>
            <p:cNvPr id="4" name="object 4"/>
            <p:cNvSpPr/>
            <p:nvPr/>
          </p:nvSpPr>
          <p:spPr>
            <a:xfrm>
              <a:off x="309193" y="669492"/>
              <a:ext cx="3989704" cy="82550"/>
            </a:xfrm>
            <a:custGeom>
              <a:avLst/>
              <a:gdLst/>
              <a:ahLst/>
              <a:cxnLst/>
              <a:rect l="l" t="t" r="r" b="b"/>
              <a:pathLst>
                <a:path w="3989704" h="82550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4" y="82384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9994" y="1463675"/>
              <a:ext cx="101600" cy="101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0794" y="1450975"/>
              <a:ext cx="3938802" cy="114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98848" y="720051"/>
              <a:ext cx="50749" cy="7436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9193" y="713908"/>
              <a:ext cx="3989704" cy="800735"/>
            </a:xfrm>
            <a:custGeom>
              <a:avLst/>
              <a:gdLst/>
              <a:ahLst/>
              <a:cxnLst/>
              <a:rect l="l" t="t" r="r" b="b"/>
              <a:pathLst>
                <a:path w="3989704" h="800735">
                  <a:moveTo>
                    <a:pt x="3989654" y="0"/>
                  </a:moveTo>
                  <a:lnTo>
                    <a:pt x="0" y="0"/>
                  </a:lnTo>
                  <a:lnTo>
                    <a:pt x="0" y="749766"/>
                  </a:lnTo>
                  <a:lnTo>
                    <a:pt x="4008" y="769490"/>
                  </a:lnTo>
                  <a:lnTo>
                    <a:pt x="14922" y="785643"/>
                  </a:lnTo>
                  <a:lnTo>
                    <a:pt x="31075" y="796557"/>
                  </a:lnTo>
                  <a:lnTo>
                    <a:pt x="50800" y="800566"/>
                  </a:lnTo>
                  <a:lnTo>
                    <a:pt x="3938854" y="800566"/>
                  </a:lnTo>
                  <a:lnTo>
                    <a:pt x="3958579" y="796557"/>
                  </a:lnTo>
                  <a:lnTo>
                    <a:pt x="3974732" y="785643"/>
                  </a:lnTo>
                  <a:lnTo>
                    <a:pt x="3985646" y="769490"/>
                  </a:lnTo>
                  <a:lnTo>
                    <a:pt x="3989654" y="749766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8" y="758146"/>
              <a:ext cx="0" cy="725170"/>
            </a:xfrm>
            <a:custGeom>
              <a:avLst/>
              <a:gdLst/>
              <a:ahLst/>
              <a:cxnLst/>
              <a:rect l="l" t="t" r="r" b="b"/>
              <a:pathLst>
                <a:path h="725169">
                  <a:moveTo>
                    <a:pt x="0" y="7245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97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8" y="7454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79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8" y="7327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4B9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8" y="7200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3D7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8" y="700996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2E5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33298" y="689280"/>
            <a:ext cx="3341370" cy="694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2310" marR="5080" indent="-690245">
              <a:lnSpc>
                <a:spcPct val="128899"/>
              </a:lnSpc>
              <a:spcBef>
                <a:spcPts val="95"/>
              </a:spcBef>
            </a:pPr>
            <a:r>
              <a:rPr sz="1700" spc="5" dirty="0">
                <a:solidFill>
                  <a:srgbClr val="FFFFFF"/>
                </a:solidFill>
                <a:latin typeface="LM Sans 17"/>
                <a:cs typeface="LM Sans 17"/>
              </a:rPr>
              <a:t>Analyzing Data As </a:t>
            </a:r>
            <a:r>
              <a:rPr sz="1700" spc="10" dirty="0">
                <a:solidFill>
                  <a:srgbClr val="FFFFFF"/>
                </a:solidFill>
                <a:latin typeface="LM Sans 17"/>
                <a:cs typeface="LM Sans 17"/>
              </a:rPr>
              <a:t>A </a:t>
            </a:r>
            <a:r>
              <a:rPr sz="1700" spc="5" dirty="0">
                <a:solidFill>
                  <a:srgbClr val="FFFFFF"/>
                </a:solidFill>
                <a:latin typeface="LM Sans 17"/>
                <a:cs typeface="LM Sans 17"/>
              </a:rPr>
              <a:t>Data Scientist </a:t>
            </a:r>
            <a:r>
              <a:rPr sz="1700" spc="15" dirty="0">
                <a:solidFill>
                  <a:srgbClr val="FFFFFF"/>
                </a:solidFill>
                <a:latin typeface="LM Sans 17"/>
                <a:cs typeface="LM Sans 17"/>
              </a:rPr>
              <a:t>&amp;  </a:t>
            </a:r>
            <a:r>
              <a:rPr sz="1700" spc="5" dirty="0">
                <a:solidFill>
                  <a:srgbClr val="FFFFFF"/>
                </a:solidFill>
                <a:latin typeface="LM Sans 17"/>
                <a:cs typeface="LM Sans 17"/>
              </a:rPr>
              <a:t>The </a:t>
            </a:r>
            <a:r>
              <a:rPr sz="1700" spc="20" dirty="0">
                <a:solidFill>
                  <a:srgbClr val="FFFFFF"/>
                </a:solidFill>
                <a:latin typeface="LM Sans 17"/>
                <a:cs typeface="LM Sans 17"/>
              </a:rPr>
              <a:t>Body </a:t>
            </a:r>
            <a:r>
              <a:rPr sz="1700" spc="-10" dirty="0">
                <a:solidFill>
                  <a:srgbClr val="FFFFFF"/>
                </a:solidFill>
                <a:latin typeface="LM Sans 17"/>
                <a:cs typeface="LM Sans 17"/>
              </a:rPr>
              <a:t>Fat</a:t>
            </a:r>
            <a:r>
              <a:rPr sz="1700" spc="-20" dirty="0">
                <a:solidFill>
                  <a:srgbClr val="FFFFFF"/>
                </a:solidFill>
                <a:latin typeface="LM Sans 17"/>
                <a:cs typeface="LM Sans 17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LM Sans 17"/>
                <a:cs typeface="LM Sans 17"/>
              </a:rPr>
              <a:t>Dataset</a:t>
            </a:r>
            <a:endParaRPr sz="1700" dirty="0">
              <a:latin typeface="LM Sans 17"/>
              <a:cs typeface="LM Sans 17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</a:t>
            </a:fld>
            <a:r>
              <a:rPr spc="-145" dirty="0"/>
              <a:t> </a:t>
            </a:r>
            <a:r>
              <a:rPr spc="-5" dirty="0"/>
              <a:t>/</a:t>
            </a:r>
            <a:r>
              <a:rPr spc="-140" dirty="0"/>
              <a:t> </a:t>
            </a:r>
            <a:r>
              <a:rPr spc="-5" dirty="0"/>
              <a:t>15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98436" y="1993999"/>
            <a:ext cx="2811780" cy="576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latin typeface="LM Sans 12"/>
                <a:cs typeface="LM Sans 12"/>
              </a:rPr>
              <a:t>STAT628 </a:t>
            </a:r>
            <a:r>
              <a:rPr sz="1200" dirty="0">
                <a:latin typeface="LM Sans 12"/>
                <a:cs typeface="LM Sans 12"/>
              </a:rPr>
              <a:t>Module </a:t>
            </a:r>
            <a:r>
              <a:rPr sz="1200" spc="-5" dirty="0">
                <a:latin typeface="LM Sans 12"/>
                <a:cs typeface="LM Sans 12"/>
              </a:rPr>
              <a:t>2 </a:t>
            </a:r>
            <a:r>
              <a:rPr sz="1200" spc="-10" dirty="0">
                <a:latin typeface="LM Sans 12"/>
                <a:cs typeface="LM Sans 12"/>
              </a:rPr>
              <a:t>Group</a:t>
            </a:r>
            <a:r>
              <a:rPr sz="1200" spc="10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4</a:t>
            </a:r>
            <a:endParaRPr sz="1200" dirty="0">
              <a:latin typeface="LM Sans 12"/>
              <a:cs typeface="LM Sans 12"/>
            </a:endParaRPr>
          </a:p>
          <a:p>
            <a:pPr>
              <a:lnSpc>
                <a:spcPct val="100000"/>
              </a:lnSpc>
            </a:pPr>
            <a:endParaRPr sz="1000" dirty="0">
              <a:latin typeface="LM Sans 12"/>
              <a:cs typeface="LM Sans 12"/>
            </a:endParaRPr>
          </a:p>
          <a:p>
            <a:pPr algn="ctr">
              <a:lnSpc>
                <a:spcPct val="100000"/>
              </a:lnSpc>
              <a:tabLst>
                <a:tab pos="1020444" algn="l"/>
                <a:tab pos="2120900" algn="l"/>
              </a:tabLst>
            </a:pPr>
            <a:r>
              <a:rPr sz="1200" spc="-15" dirty="0">
                <a:latin typeface="LM Sans 12"/>
                <a:cs typeface="LM Sans 12"/>
              </a:rPr>
              <a:t>Yike</a:t>
            </a:r>
            <a:r>
              <a:rPr sz="1200" dirty="0">
                <a:latin typeface="LM Sans 12"/>
                <a:cs typeface="LM Sans 12"/>
              </a:rPr>
              <a:t> </a:t>
            </a:r>
            <a:r>
              <a:rPr sz="1200" spc="-15" dirty="0">
                <a:latin typeface="LM Sans 12"/>
                <a:cs typeface="LM Sans 12"/>
              </a:rPr>
              <a:t>Wang	</a:t>
            </a:r>
            <a:r>
              <a:rPr sz="1200" spc="-5" dirty="0">
                <a:latin typeface="LM Sans 12"/>
                <a:cs typeface="LM Sans 12"/>
              </a:rPr>
              <a:t>Jonquil</a:t>
            </a:r>
            <a:r>
              <a:rPr sz="1200" spc="5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Liao	Runze</a:t>
            </a:r>
            <a:r>
              <a:rPr sz="1200" spc="-65" dirty="0">
                <a:latin typeface="LM Sans 12"/>
                <a:cs typeface="LM Sans 12"/>
              </a:rPr>
              <a:t> </a:t>
            </a:r>
            <a:r>
              <a:rPr sz="1200" spc="-40" dirty="0">
                <a:latin typeface="LM Sans 12"/>
                <a:cs typeface="LM Sans 12"/>
              </a:rPr>
              <a:t>You</a:t>
            </a:r>
            <a:endParaRPr sz="1200" dirty="0">
              <a:latin typeface="LM Sans 12"/>
              <a:cs typeface="LM Sans 12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29" y="54871"/>
            <a:ext cx="10052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Diagnostics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99729"/>
            <a:ext cx="19373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solidFill>
                  <a:srgbClr val="0000FF"/>
                </a:solidFill>
                <a:latin typeface="LM Sans 10"/>
                <a:cs typeface="LM Sans 10"/>
              </a:rPr>
              <a:t>QQ-plot to check</a:t>
            </a:r>
            <a:r>
              <a:rPr sz="1200" b="1" spc="-4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LM Sans 10"/>
                <a:cs typeface="LM Sans 10"/>
              </a:rPr>
              <a:t>normality</a:t>
            </a:r>
            <a:endParaRPr sz="12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4003" y="1084790"/>
            <a:ext cx="2520025" cy="1256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2485238"/>
            <a:ext cx="3914775" cy="68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7180" algn="just">
              <a:lnSpc>
                <a:spcPct val="120400"/>
              </a:lnSpc>
              <a:spcBef>
                <a:spcPts val="100"/>
              </a:spcBef>
            </a:pPr>
            <a:r>
              <a:rPr sz="1200" spc="-15" dirty="0">
                <a:latin typeface="LM Sans 12"/>
                <a:cs typeface="LM Sans 12"/>
              </a:rPr>
              <a:t>Normality </a:t>
            </a:r>
            <a:r>
              <a:rPr sz="1200" dirty="0">
                <a:latin typeface="LM Sans 12"/>
                <a:cs typeface="LM Sans 12"/>
              </a:rPr>
              <a:t>looks </a:t>
            </a:r>
            <a:r>
              <a:rPr sz="1200" spc="-5" dirty="0">
                <a:latin typeface="LM Sans 12"/>
                <a:cs typeface="LM Sans 12"/>
              </a:rPr>
              <a:t>reasonable </a:t>
            </a:r>
            <a:r>
              <a:rPr sz="1200" dirty="0">
                <a:latin typeface="LM Sans 12"/>
                <a:cs typeface="LM Sans 12"/>
              </a:rPr>
              <a:t>because </a:t>
            </a:r>
            <a:r>
              <a:rPr sz="1200" spc="-5" dirty="0">
                <a:latin typeface="LM Sans 12"/>
                <a:cs typeface="LM Sans 12"/>
              </a:rPr>
              <a:t>the </a:t>
            </a:r>
            <a:r>
              <a:rPr sz="1200" dirty="0">
                <a:latin typeface="LM Sans 12"/>
                <a:cs typeface="LM Sans 12"/>
              </a:rPr>
              <a:t>points </a:t>
            </a:r>
            <a:r>
              <a:rPr sz="1200" spc="-5" dirty="0">
                <a:latin typeface="LM Sans 12"/>
                <a:cs typeface="LM Sans 12"/>
              </a:rPr>
              <a:t>in QQ plot  hug the red line very </a:t>
            </a:r>
            <a:r>
              <a:rPr sz="1200" spc="-15" dirty="0">
                <a:latin typeface="LM Sans 12"/>
                <a:cs typeface="LM Sans 12"/>
              </a:rPr>
              <a:t>closely. </a:t>
            </a:r>
            <a:r>
              <a:rPr sz="1200" spc="-5" dirty="0">
                <a:latin typeface="LM Sans 12"/>
                <a:cs typeface="LM Sans 12"/>
              </a:rPr>
              <a:t>But, there </a:t>
            </a:r>
            <a:r>
              <a:rPr sz="1200" spc="-15" dirty="0">
                <a:latin typeface="LM Sans 12"/>
                <a:cs typeface="LM Sans 12"/>
              </a:rPr>
              <a:t>may </a:t>
            </a:r>
            <a:r>
              <a:rPr sz="1200" spc="10" dirty="0">
                <a:latin typeface="LM Sans 12"/>
                <a:cs typeface="LM Sans 12"/>
              </a:rPr>
              <a:t>be </a:t>
            </a:r>
            <a:r>
              <a:rPr sz="1200" dirty="0">
                <a:latin typeface="LM Sans 12"/>
                <a:cs typeface="LM Sans 12"/>
              </a:rPr>
              <a:t>possibly</a:t>
            </a:r>
            <a:r>
              <a:rPr sz="1200" spc="-114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skinny  tail </a:t>
            </a:r>
            <a:r>
              <a:rPr sz="1200" spc="-25" dirty="0">
                <a:latin typeface="LM Sans 12"/>
                <a:cs typeface="LM Sans 12"/>
              </a:rPr>
              <a:t>or </a:t>
            </a:r>
            <a:r>
              <a:rPr sz="1200" spc="-5" dirty="0">
                <a:latin typeface="LM Sans 12"/>
                <a:cs typeface="LM Sans 12"/>
              </a:rPr>
              <a:t>right </a:t>
            </a:r>
            <a:r>
              <a:rPr sz="1200" spc="-15" dirty="0">
                <a:latin typeface="LM Sans 12"/>
                <a:cs typeface="LM Sans 12"/>
              </a:rPr>
              <a:t>skew</a:t>
            </a:r>
            <a:r>
              <a:rPr sz="1200" spc="15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issue.</a:t>
            </a:r>
            <a:endParaRPr sz="1200">
              <a:latin typeface="LM Sans 12"/>
              <a:cs typeface="LM Sans 1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10</a:t>
            </a:fld>
            <a:r>
              <a:rPr spc="-145" dirty="0"/>
              <a:t> </a:t>
            </a:r>
            <a:r>
              <a:rPr spc="-5" dirty="0"/>
              <a:t>/</a:t>
            </a:r>
            <a:r>
              <a:rPr spc="-140" dirty="0"/>
              <a:t> </a:t>
            </a:r>
            <a:r>
              <a:rPr spc="-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29" y="54871"/>
            <a:ext cx="10052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Diagnostics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64020"/>
            <a:ext cx="4191635" cy="466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00FF"/>
                </a:solidFill>
                <a:latin typeface="LM Sans 10"/>
                <a:cs typeface="LM Sans 10"/>
              </a:rPr>
              <a:t>Studentized</a:t>
            </a:r>
            <a:r>
              <a:rPr sz="1200" b="1" spc="-14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200" b="1" spc="-5" dirty="0">
                <a:solidFill>
                  <a:srgbClr val="0000FF"/>
                </a:solidFill>
                <a:latin typeface="LM Sans 10"/>
                <a:cs typeface="LM Sans 10"/>
              </a:rPr>
              <a:t>Residual</a:t>
            </a:r>
            <a:r>
              <a:rPr sz="1200" b="1" spc="-14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200" b="1" spc="-5" dirty="0">
                <a:solidFill>
                  <a:srgbClr val="0000FF"/>
                </a:solidFill>
                <a:latin typeface="LM Sans 10"/>
                <a:cs typeface="LM Sans 10"/>
              </a:rPr>
              <a:t>Plot</a:t>
            </a:r>
            <a:r>
              <a:rPr sz="1200" b="1" spc="-14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200" b="1" spc="-5" dirty="0">
                <a:solidFill>
                  <a:srgbClr val="0000FF"/>
                </a:solidFill>
                <a:latin typeface="LM Sans 10"/>
                <a:cs typeface="LM Sans 10"/>
              </a:rPr>
              <a:t>to</a:t>
            </a:r>
            <a:r>
              <a:rPr sz="1200" b="1" spc="-14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200" b="1" spc="-5" dirty="0">
                <a:solidFill>
                  <a:srgbClr val="0000FF"/>
                </a:solidFill>
                <a:latin typeface="LM Sans 10"/>
                <a:cs typeface="LM Sans 10"/>
              </a:rPr>
              <a:t>check</a:t>
            </a:r>
            <a:r>
              <a:rPr sz="1200" b="1" spc="-14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LM Sans 10"/>
                <a:cs typeface="LM Sans 10"/>
              </a:rPr>
              <a:t>linearity</a:t>
            </a:r>
            <a:r>
              <a:rPr sz="1200" b="1" spc="-14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200" b="1" spc="-5" dirty="0">
                <a:solidFill>
                  <a:srgbClr val="0000FF"/>
                </a:solidFill>
                <a:latin typeface="LM Sans 10"/>
                <a:cs typeface="LM Sans 10"/>
              </a:rPr>
              <a:t>and</a:t>
            </a:r>
            <a:r>
              <a:rPr sz="1200" b="1" spc="-14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200" b="1" spc="-10" dirty="0">
                <a:solidFill>
                  <a:srgbClr val="0000FF"/>
                </a:solidFill>
                <a:latin typeface="LM Sans 10"/>
                <a:cs typeface="LM Sans 10"/>
              </a:rPr>
              <a:t>homoskedas-  ticity</a:t>
            </a:r>
            <a:endParaRPr sz="12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997" y="1171460"/>
            <a:ext cx="1800036" cy="8973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2191537"/>
            <a:ext cx="3914775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400"/>
              </a:lnSpc>
              <a:spcBef>
                <a:spcPts val="100"/>
              </a:spcBef>
            </a:pPr>
            <a:r>
              <a:rPr sz="1200" spc="-15" dirty="0">
                <a:latin typeface="LM Sans 12"/>
                <a:cs typeface="LM Sans 12"/>
              </a:rPr>
              <a:t>Linearity </a:t>
            </a:r>
            <a:r>
              <a:rPr sz="1200" spc="-5" dirty="0">
                <a:latin typeface="LM Sans 12"/>
                <a:cs typeface="LM Sans 12"/>
              </a:rPr>
              <a:t>seems reasonable </a:t>
            </a:r>
            <a:r>
              <a:rPr sz="1200" dirty="0">
                <a:latin typeface="LM Sans 12"/>
                <a:cs typeface="LM Sans 12"/>
              </a:rPr>
              <a:t>because </a:t>
            </a:r>
            <a:r>
              <a:rPr sz="1200" spc="-5" dirty="0">
                <a:latin typeface="LM Sans 12"/>
                <a:cs typeface="LM Sans 12"/>
              </a:rPr>
              <a:t>there </a:t>
            </a:r>
            <a:r>
              <a:rPr sz="1200" spc="-15" dirty="0">
                <a:latin typeface="LM Sans 12"/>
                <a:cs typeface="LM Sans 12"/>
              </a:rPr>
              <a:t>are </a:t>
            </a:r>
            <a:r>
              <a:rPr sz="1200" spc="-5" dirty="0">
                <a:latin typeface="LM Sans 12"/>
                <a:cs typeface="LM Sans 12"/>
              </a:rPr>
              <a:t>no obvious non-  </a:t>
            </a:r>
            <a:r>
              <a:rPr sz="1200" spc="-10" dirty="0">
                <a:latin typeface="LM Sans 12"/>
                <a:cs typeface="LM Sans 12"/>
              </a:rPr>
              <a:t>linear</a:t>
            </a:r>
            <a:r>
              <a:rPr sz="1200" spc="-60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trends</a:t>
            </a:r>
            <a:r>
              <a:rPr sz="1200" spc="-55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in</a:t>
            </a:r>
            <a:r>
              <a:rPr sz="1200" spc="-55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the</a:t>
            </a:r>
            <a:r>
              <a:rPr sz="1200" spc="-60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residual</a:t>
            </a:r>
            <a:r>
              <a:rPr sz="1200" spc="-55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plot;</a:t>
            </a:r>
            <a:r>
              <a:rPr sz="1200" spc="-35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the</a:t>
            </a:r>
            <a:r>
              <a:rPr sz="1200" spc="-55" dirty="0">
                <a:latin typeface="LM Sans 12"/>
                <a:cs typeface="LM Sans 12"/>
              </a:rPr>
              <a:t> </a:t>
            </a:r>
            <a:r>
              <a:rPr sz="1200" dirty="0">
                <a:latin typeface="LM Sans 12"/>
                <a:cs typeface="LM Sans 12"/>
              </a:rPr>
              <a:t>points</a:t>
            </a:r>
            <a:r>
              <a:rPr sz="1200" spc="-60" dirty="0">
                <a:latin typeface="LM Sans 12"/>
                <a:cs typeface="LM Sans 12"/>
              </a:rPr>
              <a:t> </a:t>
            </a:r>
            <a:r>
              <a:rPr sz="1200" spc="5" dirty="0">
                <a:latin typeface="LM Sans 12"/>
                <a:cs typeface="LM Sans 12"/>
              </a:rPr>
              <a:t>look</a:t>
            </a:r>
            <a:r>
              <a:rPr sz="1200" spc="-55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randomly</a:t>
            </a:r>
            <a:r>
              <a:rPr sz="1200" spc="-55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scat-  tered </a:t>
            </a:r>
            <a:r>
              <a:rPr sz="1200" spc="-10" dirty="0">
                <a:latin typeface="LM Sans 12"/>
                <a:cs typeface="LM Sans 12"/>
              </a:rPr>
              <a:t>around </a:t>
            </a:r>
            <a:r>
              <a:rPr sz="1200" spc="-5" dirty="0">
                <a:latin typeface="LM Sans 12"/>
                <a:cs typeface="LM Sans 12"/>
              </a:rPr>
              <a:t>the X</a:t>
            </a:r>
            <a:r>
              <a:rPr sz="1200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axis.</a:t>
            </a:r>
            <a:endParaRPr sz="1200">
              <a:latin typeface="LM Sans 12"/>
              <a:cs typeface="LM Sans 12"/>
            </a:endParaRPr>
          </a:p>
          <a:p>
            <a:pPr marL="12700" marR="5715" indent="297180" algn="just">
              <a:lnSpc>
                <a:spcPct val="120400"/>
              </a:lnSpc>
            </a:pPr>
            <a:r>
              <a:rPr sz="1200" spc="-10" dirty="0">
                <a:latin typeface="LM Sans 12"/>
                <a:cs typeface="LM Sans 12"/>
              </a:rPr>
              <a:t>Homoskedasticity </a:t>
            </a:r>
            <a:r>
              <a:rPr sz="1200" spc="-5" dirty="0">
                <a:latin typeface="LM Sans 12"/>
                <a:cs typeface="LM Sans 12"/>
              </a:rPr>
              <a:t>is plausible since all </a:t>
            </a:r>
            <a:r>
              <a:rPr sz="1200" dirty="0">
                <a:latin typeface="LM Sans 12"/>
                <a:cs typeface="LM Sans 12"/>
              </a:rPr>
              <a:t>points </a:t>
            </a:r>
            <a:r>
              <a:rPr sz="1200" spc="-5" dirty="0">
                <a:latin typeface="LM Sans 12"/>
                <a:cs typeface="LM Sans 12"/>
              </a:rPr>
              <a:t>seem dis-  tribute randomly </a:t>
            </a:r>
            <a:r>
              <a:rPr sz="1200" spc="-10" dirty="0">
                <a:latin typeface="LM Sans 12"/>
                <a:cs typeface="LM Sans 12"/>
              </a:rPr>
              <a:t>between </a:t>
            </a:r>
            <a:r>
              <a:rPr sz="1200" spc="-30" dirty="0">
                <a:latin typeface="LM Sans 12"/>
                <a:cs typeface="LM Sans 12"/>
              </a:rPr>
              <a:t>two </a:t>
            </a:r>
            <a:r>
              <a:rPr sz="1200" spc="-5" dirty="0">
                <a:latin typeface="LM Sans 12"/>
                <a:cs typeface="LM Sans 12"/>
              </a:rPr>
              <a:t>red lines from </a:t>
            </a:r>
            <a:r>
              <a:rPr sz="1200" spc="-5" dirty="0">
                <a:latin typeface="LM Sans 12"/>
                <a:cs typeface="LM Sans 12"/>
                <a:hlinkClick r:id="rId3" action="ppaction://hlinksldjump"/>
              </a:rPr>
              <a:t>rule </a:t>
            </a:r>
            <a:r>
              <a:rPr sz="1200" spc="-5" dirty="0">
                <a:latin typeface="LM Sans 12"/>
                <a:cs typeface="LM Sans 12"/>
              </a:rPr>
              <a:t>of</a:t>
            </a:r>
            <a:r>
              <a:rPr sz="1200" spc="65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  <a:hlinkClick r:id="rId4" action="ppaction://hlinksldjump"/>
              </a:rPr>
              <a:t>thumb.</a:t>
            </a:r>
            <a:endParaRPr sz="1200">
              <a:latin typeface="LM Sans 12"/>
              <a:cs typeface="LM Sans 1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11</a:t>
            </a:fld>
            <a:r>
              <a:rPr spc="-145" dirty="0"/>
              <a:t> </a:t>
            </a:r>
            <a:r>
              <a:rPr spc="-5" dirty="0"/>
              <a:t>/</a:t>
            </a:r>
            <a:r>
              <a:rPr spc="-140" dirty="0"/>
              <a:t> </a:t>
            </a:r>
            <a:r>
              <a:rPr spc="-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434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829" y="54871"/>
            <a:ext cx="10052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5" dirty="0">
                <a:solidFill>
                  <a:srgbClr val="FFFFFF"/>
                </a:solidFill>
                <a:latin typeface="LM Sans 17"/>
                <a:cs typeface="LM Sans 17"/>
              </a:rPr>
              <a:t>Diagnostics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816988"/>
            <a:ext cx="21863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solidFill>
                  <a:srgbClr val="0000FF"/>
                </a:solidFill>
                <a:latin typeface="LM Sans 10"/>
                <a:cs typeface="LM Sans 10"/>
              </a:rPr>
              <a:t>Leverage and Influential</a:t>
            </a:r>
            <a:r>
              <a:rPr sz="1200" b="1" spc="-5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200" b="1" spc="-10" dirty="0">
                <a:solidFill>
                  <a:srgbClr val="0000FF"/>
                </a:solidFill>
                <a:latin typeface="LM Sans 10"/>
                <a:cs typeface="LM Sans 10"/>
              </a:rPr>
              <a:t>Points</a:t>
            </a:r>
            <a:endParaRPr sz="120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44003" y="1150247"/>
            <a:ext cx="2519896" cy="1554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12</a:t>
            </a:fld>
            <a:r>
              <a:rPr spc="-145" dirty="0"/>
              <a:t> </a:t>
            </a:r>
            <a:r>
              <a:rPr spc="-5" dirty="0"/>
              <a:t>/</a:t>
            </a:r>
            <a:r>
              <a:rPr spc="-140" dirty="0"/>
              <a:t> </a:t>
            </a:r>
            <a:r>
              <a:rPr spc="-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434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829" y="54871"/>
            <a:ext cx="10052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5" dirty="0">
                <a:solidFill>
                  <a:srgbClr val="FFFFFF"/>
                </a:solidFill>
                <a:latin typeface="LM Sans 17"/>
                <a:cs typeface="LM Sans 17"/>
              </a:rPr>
              <a:t>Diagnostics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13</a:t>
            </a:fld>
            <a:r>
              <a:rPr spc="-145" dirty="0"/>
              <a:t> </a:t>
            </a:r>
            <a:r>
              <a:rPr spc="-5" dirty="0"/>
              <a:t>/</a:t>
            </a:r>
            <a:r>
              <a:rPr spc="-140" dirty="0"/>
              <a:t> </a:t>
            </a:r>
            <a:r>
              <a:rPr spc="-5" dirty="0"/>
              <a:t>15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294" y="1243089"/>
            <a:ext cx="3914775" cy="906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7180">
              <a:lnSpc>
                <a:spcPct val="120400"/>
              </a:lnSpc>
              <a:spcBef>
                <a:spcPts val="100"/>
              </a:spcBef>
            </a:pPr>
            <a:r>
              <a:rPr sz="1200" spc="-5" dirty="0">
                <a:latin typeface="LM Sans 12"/>
                <a:cs typeface="LM Sans 12"/>
              </a:rPr>
              <a:t>There </a:t>
            </a:r>
            <a:r>
              <a:rPr sz="1200" spc="-15" dirty="0">
                <a:latin typeface="LM Sans 12"/>
                <a:cs typeface="LM Sans 12"/>
              </a:rPr>
              <a:t>may </a:t>
            </a:r>
            <a:r>
              <a:rPr sz="1200" spc="10" dirty="0">
                <a:latin typeface="LM Sans 12"/>
                <a:cs typeface="LM Sans 12"/>
              </a:rPr>
              <a:t>be </a:t>
            </a:r>
            <a:r>
              <a:rPr sz="1200" spc="-5" dirty="0">
                <a:latin typeface="LM Sans 12"/>
                <a:cs typeface="LM Sans 12"/>
              </a:rPr>
              <a:t>a leverage </a:t>
            </a:r>
            <a:r>
              <a:rPr sz="1200" dirty="0">
                <a:latin typeface="LM Sans 12"/>
                <a:cs typeface="LM Sans 12"/>
              </a:rPr>
              <a:t>point </a:t>
            </a:r>
            <a:r>
              <a:rPr sz="1200" spc="-10" dirty="0">
                <a:latin typeface="LM Sans 12"/>
                <a:cs typeface="LM Sans 12"/>
              </a:rPr>
              <a:t>(around </a:t>
            </a:r>
            <a:r>
              <a:rPr sz="1200" spc="-5" dirty="0">
                <a:latin typeface="LM Sans 12"/>
                <a:cs typeface="LM Sans 12"/>
              </a:rPr>
              <a:t>the 250th-ish ob-  servation).</a:t>
            </a:r>
            <a:endParaRPr sz="1200">
              <a:latin typeface="LM Sans 12"/>
              <a:cs typeface="LM Sans 12"/>
            </a:endParaRPr>
          </a:p>
          <a:p>
            <a:pPr marL="12700" marR="5715" indent="297180">
              <a:lnSpc>
                <a:spcPct val="120400"/>
              </a:lnSpc>
            </a:pPr>
            <a:r>
              <a:rPr sz="1200" spc="-15" dirty="0">
                <a:latin typeface="LM Sans 12"/>
                <a:cs typeface="LM Sans 12"/>
              </a:rPr>
              <a:t>However, </a:t>
            </a:r>
            <a:r>
              <a:rPr sz="1200" spc="-5" dirty="0">
                <a:latin typeface="LM Sans 12"/>
                <a:cs typeface="LM Sans 12"/>
              </a:rPr>
              <a:t>there </a:t>
            </a:r>
            <a:r>
              <a:rPr sz="1200" spc="5" dirty="0">
                <a:latin typeface="LM Sans 12"/>
                <a:cs typeface="LM Sans 12"/>
              </a:rPr>
              <a:t>does </a:t>
            </a:r>
            <a:r>
              <a:rPr sz="1200" spc="-5" dirty="0">
                <a:latin typeface="LM Sans 12"/>
                <a:cs typeface="LM Sans 12"/>
              </a:rPr>
              <a:t>not seem </a:t>
            </a:r>
            <a:r>
              <a:rPr sz="1200" spc="-10" dirty="0">
                <a:latin typeface="LM Sans 12"/>
                <a:cs typeface="LM Sans 12"/>
              </a:rPr>
              <a:t>to </a:t>
            </a:r>
            <a:r>
              <a:rPr sz="1200" spc="10" dirty="0">
                <a:latin typeface="LM Sans 12"/>
                <a:cs typeface="LM Sans 12"/>
              </a:rPr>
              <a:t>be </a:t>
            </a:r>
            <a:r>
              <a:rPr sz="1200" spc="-5" dirty="0">
                <a:latin typeface="LM Sans 12"/>
                <a:cs typeface="LM Sans 12"/>
              </a:rPr>
              <a:t>any influential </a:t>
            </a:r>
            <a:r>
              <a:rPr sz="1200" dirty="0">
                <a:latin typeface="LM Sans 12"/>
                <a:cs typeface="LM Sans 12"/>
              </a:rPr>
              <a:t>points  </a:t>
            </a:r>
            <a:r>
              <a:rPr sz="1200" spc="-25" dirty="0">
                <a:latin typeface="LM Sans 12"/>
                <a:cs typeface="LM Sans 12"/>
              </a:rPr>
              <a:t>by</a:t>
            </a:r>
            <a:r>
              <a:rPr sz="1200" spc="-55" dirty="0">
                <a:latin typeface="LM Sans 12"/>
                <a:cs typeface="LM Sans 12"/>
              </a:rPr>
              <a:t> </a:t>
            </a:r>
            <a:r>
              <a:rPr sz="1200" spc="-10" dirty="0">
                <a:latin typeface="LM Sans 12"/>
                <a:cs typeface="LM Sans 12"/>
              </a:rPr>
              <a:t>comparing</a:t>
            </a:r>
            <a:r>
              <a:rPr sz="1200" spc="-60" dirty="0">
                <a:latin typeface="LM Sans 12"/>
                <a:cs typeface="LM Sans 12"/>
              </a:rPr>
              <a:t> </a:t>
            </a:r>
            <a:r>
              <a:rPr sz="1200" dirty="0">
                <a:latin typeface="LM Sans 12"/>
                <a:cs typeface="LM Sans 12"/>
              </a:rPr>
              <a:t>both</a:t>
            </a:r>
            <a:r>
              <a:rPr sz="1200" spc="-60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the</a:t>
            </a:r>
            <a:r>
              <a:rPr sz="1200" spc="-55" dirty="0">
                <a:latin typeface="LM Sans 12"/>
                <a:cs typeface="LM Sans 12"/>
              </a:rPr>
              <a:t> </a:t>
            </a:r>
            <a:r>
              <a:rPr sz="1200" dirty="0">
                <a:latin typeface="LM Sans 12"/>
                <a:cs typeface="LM Sans 12"/>
              </a:rPr>
              <a:t>Cook’s</a:t>
            </a:r>
            <a:r>
              <a:rPr sz="1200" spc="-55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distance</a:t>
            </a:r>
            <a:r>
              <a:rPr sz="1200" spc="-60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and</a:t>
            </a:r>
            <a:r>
              <a:rPr sz="1200" spc="-55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the</a:t>
            </a:r>
            <a:r>
              <a:rPr sz="1200" spc="-55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leverage</a:t>
            </a:r>
            <a:r>
              <a:rPr sz="1200" spc="-55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values.</a:t>
            </a:r>
            <a:endParaRPr sz="1200">
              <a:latin typeface="LM Sans 12"/>
              <a:cs typeface="LM Sans 12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29" y="54871"/>
            <a:ext cx="92456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Evaluating</a:t>
            </a:r>
          </a:p>
        </p:txBody>
      </p:sp>
      <p:sp>
        <p:nvSpPr>
          <p:cNvPr id="3" name="object 3"/>
          <p:cNvSpPr/>
          <p:nvPr/>
        </p:nvSpPr>
        <p:spPr>
          <a:xfrm>
            <a:off x="511467" y="1011682"/>
            <a:ext cx="71526" cy="715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1467" y="2150414"/>
            <a:ext cx="71526" cy="715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4626" y="883260"/>
            <a:ext cx="2830830" cy="1824989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200" b="1" spc="-5" dirty="0">
                <a:latin typeface="LM Sans 10"/>
                <a:cs typeface="LM Sans 10"/>
              </a:rPr>
              <a:t>Strength</a:t>
            </a:r>
            <a:r>
              <a:rPr sz="1200" spc="-5" dirty="0">
                <a:latin typeface="LM Sans 12"/>
                <a:cs typeface="LM Sans 12"/>
              </a:rPr>
              <a:t>:</a:t>
            </a:r>
            <a:endParaRPr sz="1200">
              <a:latin typeface="LM Sans 12"/>
              <a:cs typeface="LM Sans 12"/>
            </a:endParaRPr>
          </a:p>
          <a:p>
            <a:pPr marL="12700" marR="720725">
              <a:lnSpc>
                <a:spcPct val="120400"/>
              </a:lnSpc>
            </a:pPr>
            <a:r>
              <a:rPr sz="1200" spc="-10" dirty="0">
                <a:latin typeface="LM Sans 12"/>
                <a:cs typeface="LM Sans 12"/>
              </a:rPr>
              <a:t>Stability </a:t>
            </a:r>
            <a:r>
              <a:rPr sz="1200" spc="-5" dirty="0">
                <a:latin typeface="LM Sans 12"/>
                <a:cs typeface="LM Sans 12"/>
              </a:rPr>
              <a:t>to </a:t>
            </a:r>
            <a:r>
              <a:rPr sz="1200" spc="-10" dirty="0">
                <a:latin typeface="LM Sans 12"/>
                <a:cs typeface="LM Sans 12"/>
              </a:rPr>
              <a:t>abnormal </a:t>
            </a:r>
            <a:r>
              <a:rPr sz="1200" spc="-5" dirty="0">
                <a:latin typeface="LM Sans 12"/>
                <a:cs typeface="LM Sans 12"/>
              </a:rPr>
              <a:t>data inputs.  </a:t>
            </a:r>
            <a:r>
              <a:rPr sz="1200" spc="-10" dirty="0">
                <a:latin typeface="LM Sans 12"/>
                <a:cs typeface="LM Sans 12"/>
              </a:rPr>
              <a:t>Stability </a:t>
            </a:r>
            <a:r>
              <a:rPr sz="1200" spc="-5" dirty="0">
                <a:latin typeface="LM Sans 12"/>
                <a:cs typeface="LM Sans 12"/>
              </a:rPr>
              <a:t>to </a:t>
            </a:r>
            <a:r>
              <a:rPr sz="1200" spc="-10" dirty="0">
                <a:latin typeface="LM Sans 12"/>
                <a:cs typeface="LM Sans 12"/>
              </a:rPr>
              <a:t>abnormal </a:t>
            </a:r>
            <a:r>
              <a:rPr sz="1200" spc="-5" dirty="0">
                <a:latin typeface="LM Sans 12"/>
                <a:cs typeface="LM Sans 12"/>
              </a:rPr>
              <a:t>data inputs.  Accuracy of </a:t>
            </a:r>
            <a:r>
              <a:rPr sz="1200" spc="10" dirty="0">
                <a:latin typeface="LM Sans 12"/>
                <a:cs typeface="LM Sans 12"/>
              </a:rPr>
              <a:t>body </a:t>
            </a:r>
            <a:r>
              <a:rPr sz="1200" spc="-5" dirty="0">
                <a:latin typeface="LM Sans 12"/>
                <a:cs typeface="LM Sans 12"/>
              </a:rPr>
              <a:t>fat </a:t>
            </a:r>
            <a:r>
              <a:rPr sz="1200" spc="-10" dirty="0">
                <a:latin typeface="LM Sans 12"/>
                <a:cs typeface="LM Sans 12"/>
              </a:rPr>
              <a:t>prediction.  </a:t>
            </a:r>
            <a:r>
              <a:rPr sz="1200" spc="-5" dirty="0">
                <a:latin typeface="LM Sans 12"/>
                <a:cs typeface="LM Sans 12"/>
              </a:rPr>
              <a:t>Simple and</a:t>
            </a:r>
            <a:r>
              <a:rPr sz="1200" spc="-15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interpretable.</a:t>
            </a:r>
            <a:endParaRPr sz="1200">
              <a:latin typeface="LM Sans 12"/>
              <a:cs typeface="LM Sans 12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b="1" spc="-10" dirty="0">
                <a:latin typeface="LM Sans 10"/>
                <a:cs typeface="LM Sans 10"/>
              </a:rPr>
              <a:t>Weakness</a:t>
            </a:r>
            <a:r>
              <a:rPr sz="1200" spc="-10" dirty="0">
                <a:latin typeface="LM Sans 12"/>
                <a:cs typeface="LM Sans 12"/>
              </a:rPr>
              <a:t>:</a:t>
            </a:r>
            <a:endParaRPr sz="1200">
              <a:latin typeface="LM Sans 12"/>
              <a:cs typeface="LM Sans 12"/>
            </a:endParaRPr>
          </a:p>
          <a:p>
            <a:pPr marL="12700" marR="5080">
              <a:lnSpc>
                <a:spcPct val="120400"/>
              </a:lnSpc>
            </a:pPr>
            <a:r>
              <a:rPr sz="1200" spc="-5" dirty="0">
                <a:latin typeface="LM Sans 12"/>
                <a:cs typeface="LM Sans 12"/>
              </a:rPr>
              <a:t>Small sample size and limited data resources.  Some</a:t>
            </a:r>
            <a:r>
              <a:rPr sz="1200" spc="-10" dirty="0">
                <a:latin typeface="LM Sans 12"/>
                <a:cs typeface="LM Sans 12"/>
              </a:rPr>
              <a:t> </a:t>
            </a:r>
            <a:r>
              <a:rPr sz="1200" spc="-15" dirty="0">
                <a:latin typeface="LM Sans 12"/>
                <a:cs typeface="LM Sans 12"/>
              </a:rPr>
              <a:t>multi-collinearity.</a:t>
            </a:r>
            <a:endParaRPr sz="1200">
              <a:latin typeface="LM Sans 12"/>
              <a:cs typeface="LM Sans 1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14</a:t>
            </a:fld>
            <a:r>
              <a:rPr spc="-145" dirty="0"/>
              <a:t> </a:t>
            </a:r>
            <a:r>
              <a:rPr spc="-5" dirty="0"/>
              <a:t>/</a:t>
            </a:r>
            <a:r>
              <a:rPr spc="-140" dirty="0"/>
              <a:t> </a:t>
            </a:r>
            <a:r>
              <a:rPr spc="-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1467" y="1504543"/>
            <a:ext cx="71526" cy="715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1467" y="1762645"/>
            <a:ext cx="71526" cy="715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1467" y="2020760"/>
            <a:ext cx="71526" cy="715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1467" y="2278875"/>
            <a:ext cx="71526" cy="715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1467" y="2536990"/>
            <a:ext cx="71526" cy="715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7294" y="457530"/>
            <a:ext cx="3914140" cy="219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7180" algn="just">
              <a:lnSpc>
                <a:spcPct val="120400"/>
              </a:lnSpc>
              <a:spcBef>
                <a:spcPts val="100"/>
              </a:spcBef>
            </a:pPr>
            <a:r>
              <a:rPr sz="1200" spc="-5" dirty="0">
                <a:latin typeface="LM Sans 12"/>
                <a:cs typeface="LM Sans 12"/>
              </a:rPr>
              <a:t>The main goal of this </a:t>
            </a:r>
            <a:r>
              <a:rPr sz="1200" spc="-10" dirty="0">
                <a:latin typeface="LM Sans 12"/>
                <a:cs typeface="LM Sans 12"/>
              </a:rPr>
              <a:t>project </a:t>
            </a:r>
            <a:r>
              <a:rPr sz="1200" spc="-5" dirty="0">
                <a:latin typeface="LM Sans 12"/>
                <a:cs typeface="LM Sans 12"/>
              </a:rPr>
              <a:t>is to get a statistical </a:t>
            </a:r>
            <a:r>
              <a:rPr sz="1200" dirty="0">
                <a:latin typeface="LM Sans 12"/>
                <a:cs typeface="LM Sans 12"/>
              </a:rPr>
              <a:t>model  </a:t>
            </a:r>
            <a:r>
              <a:rPr sz="1200" spc="-5" dirty="0">
                <a:latin typeface="LM Sans 12"/>
                <a:cs typeface="LM Sans 12"/>
              </a:rPr>
              <a:t>from a clinical data-set, generate an accurate </a:t>
            </a:r>
            <a:r>
              <a:rPr sz="1200" spc="10" dirty="0">
                <a:latin typeface="LM Sans 12"/>
                <a:cs typeface="LM Sans 12"/>
              </a:rPr>
              <a:t>body </a:t>
            </a:r>
            <a:r>
              <a:rPr sz="1200" spc="-5" dirty="0">
                <a:latin typeface="LM Sans 12"/>
                <a:cs typeface="LM Sans 12"/>
              </a:rPr>
              <a:t>fat calcula-  </a:t>
            </a:r>
            <a:r>
              <a:rPr sz="1200" spc="-15" dirty="0">
                <a:latin typeface="LM Sans 12"/>
                <a:cs typeface="LM Sans 12"/>
              </a:rPr>
              <a:t>tor, </a:t>
            </a:r>
            <a:r>
              <a:rPr sz="1200" spc="-5" dirty="0">
                <a:latin typeface="LM Sans 12"/>
                <a:cs typeface="LM Sans 12"/>
              </a:rPr>
              <a:t>and </a:t>
            </a:r>
            <a:r>
              <a:rPr sz="1200" spc="-10" dirty="0">
                <a:latin typeface="LM Sans 12"/>
                <a:cs typeface="LM Sans 12"/>
              </a:rPr>
              <a:t>provide </a:t>
            </a:r>
            <a:r>
              <a:rPr sz="1200" spc="-5" dirty="0">
                <a:latin typeface="LM Sans 12"/>
                <a:cs typeface="LM Sans 12"/>
              </a:rPr>
              <a:t>the </a:t>
            </a:r>
            <a:r>
              <a:rPr sz="1200" spc="-10" dirty="0">
                <a:latin typeface="LM Sans 12"/>
                <a:cs typeface="LM Sans 12"/>
              </a:rPr>
              <a:t>predicted </a:t>
            </a:r>
            <a:r>
              <a:rPr sz="1200" spc="10" dirty="0">
                <a:latin typeface="LM Sans 12"/>
                <a:cs typeface="LM Sans 12"/>
              </a:rPr>
              <a:t>body </a:t>
            </a:r>
            <a:r>
              <a:rPr sz="1200" spc="-5" dirty="0">
                <a:latin typeface="LM Sans 12"/>
                <a:cs typeface="LM Sans 12"/>
              </a:rPr>
              <a:t>fat </a:t>
            </a:r>
            <a:r>
              <a:rPr sz="1200" spc="-10" dirty="0">
                <a:latin typeface="LM Sans 12"/>
                <a:cs typeface="LM Sans 12"/>
              </a:rPr>
              <a:t>density </a:t>
            </a:r>
            <a:r>
              <a:rPr sz="1200" spc="-15" dirty="0">
                <a:latin typeface="LM Sans 12"/>
                <a:cs typeface="LM Sans 12"/>
              </a:rPr>
              <a:t>for</a:t>
            </a:r>
            <a:r>
              <a:rPr sz="1200" spc="45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users.</a:t>
            </a:r>
            <a:endParaRPr sz="1200">
              <a:latin typeface="LM Sans 12"/>
              <a:cs typeface="LM Sans 12"/>
            </a:endParaRPr>
          </a:p>
          <a:p>
            <a:pPr marL="309880">
              <a:lnSpc>
                <a:spcPct val="100000"/>
              </a:lnSpc>
              <a:spcBef>
                <a:spcPts val="295"/>
              </a:spcBef>
            </a:pPr>
            <a:r>
              <a:rPr sz="1200" b="1" spc="-5" dirty="0">
                <a:solidFill>
                  <a:srgbClr val="0000FF"/>
                </a:solidFill>
                <a:latin typeface="LM Sans 10"/>
                <a:cs typeface="LM Sans 10"/>
              </a:rPr>
              <a:t>the procedures in our</a:t>
            </a:r>
            <a:r>
              <a:rPr sz="1200" b="1" spc="-10" dirty="0">
                <a:solidFill>
                  <a:srgbClr val="0000FF"/>
                </a:solidFill>
                <a:latin typeface="LM Sans 10"/>
                <a:cs typeface="LM Sans 10"/>
              </a:rPr>
              <a:t> project:</a:t>
            </a:r>
            <a:endParaRPr sz="1200">
              <a:latin typeface="LM Sans 10"/>
              <a:cs typeface="LM Sans 10"/>
            </a:endParaRPr>
          </a:p>
          <a:p>
            <a:pPr marL="309880" marR="2704465">
              <a:lnSpc>
                <a:spcPct val="141100"/>
              </a:lnSpc>
            </a:pPr>
            <a:r>
              <a:rPr sz="1200" spc="-5" dirty="0">
                <a:latin typeface="LM Sans 12"/>
                <a:cs typeface="LM Sans 12"/>
              </a:rPr>
              <a:t>Data </a:t>
            </a:r>
            <a:r>
              <a:rPr sz="1200" spc="-10" dirty="0">
                <a:latin typeface="LM Sans 12"/>
                <a:cs typeface="LM Sans 12"/>
              </a:rPr>
              <a:t>Cleaning  </a:t>
            </a:r>
            <a:r>
              <a:rPr sz="1200" dirty="0">
                <a:latin typeface="LM Sans 12"/>
                <a:cs typeface="LM Sans 12"/>
              </a:rPr>
              <a:t>Model</a:t>
            </a:r>
            <a:r>
              <a:rPr sz="1200" spc="-65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Finding</a:t>
            </a:r>
            <a:endParaRPr sz="1200">
              <a:latin typeface="LM Sans 12"/>
              <a:cs typeface="LM Sans 12"/>
            </a:endParaRPr>
          </a:p>
          <a:p>
            <a:pPr marL="309880" marR="1271270">
              <a:lnSpc>
                <a:spcPct val="141100"/>
              </a:lnSpc>
            </a:pPr>
            <a:r>
              <a:rPr sz="1200" spc="-5" dirty="0">
                <a:latin typeface="LM Sans 12"/>
                <a:cs typeface="LM Sans 12"/>
              </a:rPr>
              <a:t>Statistical Analysis and </a:t>
            </a:r>
            <a:r>
              <a:rPr sz="1200" spc="-10" dirty="0">
                <a:latin typeface="LM Sans 12"/>
                <a:cs typeface="LM Sans 12"/>
              </a:rPr>
              <a:t>Interpretation  </a:t>
            </a:r>
            <a:r>
              <a:rPr sz="1200" dirty="0">
                <a:latin typeface="LM Sans 12"/>
                <a:cs typeface="LM Sans 12"/>
              </a:rPr>
              <a:t>Model</a:t>
            </a:r>
            <a:r>
              <a:rPr sz="1200" spc="-5" dirty="0">
                <a:latin typeface="LM Sans 12"/>
                <a:cs typeface="LM Sans 12"/>
              </a:rPr>
              <a:t> Diagnostics</a:t>
            </a:r>
            <a:endParaRPr sz="1200">
              <a:latin typeface="LM Sans 12"/>
              <a:cs typeface="LM Sans 12"/>
            </a:endParaRPr>
          </a:p>
          <a:p>
            <a:pPr marL="309880">
              <a:lnSpc>
                <a:spcPct val="100000"/>
              </a:lnSpc>
              <a:spcBef>
                <a:spcPts val="590"/>
              </a:spcBef>
            </a:pPr>
            <a:r>
              <a:rPr sz="1200" dirty="0">
                <a:latin typeface="LM Sans 12"/>
                <a:cs typeface="LM Sans 12"/>
              </a:rPr>
              <a:t>Model</a:t>
            </a:r>
            <a:r>
              <a:rPr sz="1200" spc="-5" dirty="0">
                <a:latin typeface="LM Sans 12"/>
                <a:cs typeface="LM Sans 12"/>
              </a:rPr>
              <a:t> Evaluating</a:t>
            </a:r>
            <a:endParaRPr sz="1200">
              <a:latin typeface="LM Sans 12"/>
              <a:cs typeface="LM Sans 12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</a:t>
            </a:fld>
            <a:r>
              <a:rPr spc="-145" dirty="0"/>
              <a:t> </a:t>
            </a:r>
            <a:r>
              <a:rPr spc="-5" dirty="0"/>
              <a:t>/</a:t>
            </a:r>
            <a:r>
              <a:rPr spc="-140" dirty="0"/>
              <a:t> </a:t>
            </a:r>
            <a:r>
              <a:rPr spc="-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29" y="54871"/>
            <a:ext cx="12458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Data</a:t>
            </a:r>
            <a:r>
              <a:rPr spc="-45" dirty="0"/>
              <a:t> </a:t>
            </a:r>
            <a:r>
              <a:rPr dirty="0"/>
              <a:t>Cleaning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64020"/>
            <a:ext cx="3914140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7180" algn="just">
              <a:lnSpc>
                <a:spcPct val="120400"/>
              </a:lnSpc>
              <a:spcBef>
                <a:spcPts val="100"/>
              </a:spcBef>
            </a:pPr>
            <a:r>
              <a:rPr sz="1200" spc="-5" dirty="0">
                <a:latin typeface="LM Sans 12"/>
                <a:cs typeface="LM Sans 12"/>
              </a:rPr>
              <a:t>First</a:t>
            </a:r>
            <a:r>
              <a:rPr sz="1200" spc="-45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of</a:t>
            </a:r>
            <a:r>
              <a:rPr sz="1200" spc="-40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all,</a:t>
            </a:r>
            <a:r>
              <a:rPr sz="1200" spc="-35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the</a:t>
            </a:r>
            <a:r>
              <a:rPr sz="1200" spc="-40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data</a:t>
            </a:r>
            <a:r>
              <a:rPr sz="1200" spc="-40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set</a:t>
            </a:r>
            <a:r>
              <a:rPr sz="1200" spc="-45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has</a:t>
            </a:r>
            <a:r>
              <a:rPr sz="1200" spc="-35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252</a:t>
            </a:r>
            <a:r>
              <a:rPr sz="1200" spc="-45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observations</a:t>
            </a:r>
            <a:r>
              <a:rPr sz="1200" spc="-40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with</a:t>
            </a:r>
            <a:r>
              <a:rPr sz="1200" spc="-45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14</a:t>
            </a:r>
            <a:r>
              <a:rPr sz="1200" spc="-35" dirty="0">
                <a:latin typeface="LM Sans 12"/>
                <a:cs typeface="LM Sans 12"/>
              </a:rPr>
              <a:t> </a:t>
            </a:r>
            <a:r>
              <a:rPr sz="1200" spc="-10" dirty="0">
                <a:latin typeface="LM Sans 12"/>
                <a:cs typeface="LM Sans 12"/>
              </a:rPr>
              <a:t>vari-  </a:t>
            </a:r>
            <a:r>
              <a:rPr sz="1200" spc="-5" dirty="0">
                <a:latin typeface="LM Sans 12"/>
                <a:cs typeface="LM Sans 12"/>
              </a:rPr>
              <a:t>ables. Since </a:t>
            </a:r>
            <a:r>
              <a:rPr sz="1200" spc="10" dirty="0">
                <a:latin typeface="LM Sans 12"/>
                <a:cs typeface="LM Sans 12"/>
              </a:rPr>
              <a:t>body </a:t>
            </a:r>
            <a:r>
              <a:rPr sz="1200" spc="-5" dirty="0">
                <a:latin typeface="LM Sans 12"/>
                <a:cs typeface="LM Sans 12"/>
              </a:rPr>
              <a:t>fat </a:t>
            </a:r>
            <a:r>
              <a:rPr sz="1200" spc="-10" dirty="0">
                <a:latin typeface="LM Sans 12"/>
                <a:cs typeface="LM Sans 12"/>
              </a:rPr>
              <a:t>density </a:t>
            </a:r>
            <a:r>
              <a:rPr sz="1200" spc="-5" dirty="0">
                <a:latin typeface="LM Sans 12"/>
                <a:cs typeface="LM Sans 12"/>
              </a:rPr>
              <a:t>has already </a:t>
            </a:r>
            <a:r>
              <a:rPr sz="1200" spc="5" dirty="0">
                <a:latin typeface="LM Sans 12"/>
                <a:cs typeface="LM Sans 12"/>
              </a:rPr>
              <a:t>been </a:t>
            </a:r>
            <a:r>
              <a:rPr sz="1200" spc="-5" dirty="0">
                <a:latin typeface="LM Sans 12"/>
                <a:cs typeface="LM Sans 12"/>
              </a:rPr>
              <a:t>collected with  has obvious </a:t>
            </a:r>
            <a:r>
              <a:rPr sz="1200" spc="-10" dirty="0">
                <a:latin typeface="LM Sans 12"/>
                <a:cs typeface="LM Sans 12"/>
              </a:rPr>
              <a:t>linear </a:t>
            </a:r>
            <a:r>
              <a:rPr sz="1200" spc="-5" dirty="0">
                <a:latin typeface="LM Sans 12"/>
                <a:cs typeface="LM Sans 12"/>
              </a:rPr>
              <a:t>relation with </a:t>
            </a:r>
            <a:r>
              <a:rPr sz="1200" dirty="0">
                <a:latin typeface="LM Sans 12"/>
                <a:cs typeface="LM Sans 12"/>
              </a:rPr>
              <a:t>Body </a:t>
            </a:r>
            <a:r>
              <a:rPr sz="1200" spc="-15" dirty="0">
                <a:latin typeface="LM Sans 12"/>
                <a:cs typeface="LM Sans 12"/>
              </a:rPr>
              <a:t>Fat </a:t>
            </a:r>
            <a:r>
              <a:rPr sz="1200" spc="-5" dirty="0">
                <a:latin typeface="LM Sans 12"/>
                <a:cs typeface="LM Sans 12"/>
              </a:rPr>
              <a:t>from given materials,  </a:t>
            </a:r>
            <a:r>
              <a:rPr sz="1200" spc="-25" dirty="0">
                <a:latin typeface="LM Sans 12"/>
                <a:cs typeface="LM Sans 12"/>
              </a:rPr>
              <a:t>we </a:t>
            </a:r>
            <a:r>
              <a:rPr sz="1200" spc="-5" dirty="0">
                <a:latin typeface="LM Sans 12"/>
                <a:cs typeface="LM Sans 12"/>
              </a:rPr>
              <a:t>use this to have a </a:t>
            </a:r>
            <a:r>
              <a:rPr sz="1200" spc="-10" dirty="0">
                <a:latin typeface="LM Sans 12"/>
                <a:cs typeface="LM Sans 12"/>
              </a:rPr>
              <a:t>original impression </a:t>
            </a:r>
            <a:r>
              <a:rPr sz="1200" spc="-5" dirty="0">
                <a:latin typeface="LM Sans 12"/>
                <a:cs typeface="LM Sans 12"/>
              </a:rPr>
              <a:t>with the data</a:t>
            </a:r>
            <a:r>
              <a:rPr sz="1200" spc="80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set.</a:t>
            </a:r>
            <a:endParaRPr sz="1200">
              <a:latin typeface="LM Sans 12"/>
              <a:cs typeface="LM Sans 12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200" b="1" spc="-5" dirty="0">
                <a:solidFill>
                  <a:srgbClr val="0000FF"/>
                </a:solidFill>
                <a:latin typeface="LM Sans 10"/>
                <a:cs typeface="LM Sans 10"/>
              </a:rPr>
              <a:t>Figure BodyFat v.s.</a:t>
            </a:r>
            <a:r>
              <a:rPr sz="1200" b="1" spc="13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200" b="1" spc="-5" dirty="0">
                <a:solidFill>
                  <a:srgbClr val="0000FF"/>
                </a:solidFill>
                <a:latin typeface="LM Sans 10"/>
                <a:cs typeface="LM Sans 10"/>
              </a:rPr>
              <a:t>BodyDensity</a:t>
            </a:r>
            <a:endParaRPr sz="12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997" y="1741120"/>
            <a:ext cx="1799946" cy="1568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</a:t>
            </a:fld>
            <a:r>
              <a:rPr spc="-145" dirty="0"/>
              <a:t> </a:t>
            </a:r>
            <a:r>
              <a:rPr spc="-5" dirty="0"/>
              <a:t>/</a:t>
            </a:r>
            <a:r>
              <a:rPr spc="-140" dirty="0"/>
              <a:t> </a:t>
            </a:r>
            <a:r>
              <a:rPr spc="-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29" y="54871"/>
            <a:ext cx="12458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Data</a:t>
            </a:r>
            <a:r>
              <a:rPr spc="-45" dirty="0"/>
              <a:t> </a:t>
            </a:r>
            <a:r>
              <a:rPr dirty="0"/>
              <a:t>Cleaning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64020"/>
            <a:ext cx="3914140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indent="297180">
              <a:lnSpc>
                <a:spcPct val="120400"/>
              </a:lnSpc>
              <a:spcBef>
                <a:spcPts val="100"/>
              </a:spcBef>
            </a:pPr>
            <a:r>
              <a:rPr sz="1200" spc="-5" dirty="0">
                <a:latin typeface="LM Sans 12"/>
                <a:cs typeface="LM Sans 12"/>
              </a:rPr>
              <a:t>5 </a:t>
            </a:r>
            <a:r>
              <a:rPr sz="1200" dirty="0">
                <a:latin typeface="LM Sans 12"/>
                <a:cs typeface="LM Sans 12"/>
              </a:rPr>
              <a:t>possible </a:t>
            </a:r>
            <a:r>
              <a:rPr sz="1200" spc="-5" dirty="0">
                <a:latin typeface="LM Sans 12"/>
                <a:cs typeface="LM Sans 12"/>
              </a:rPr>
              <a:t>outliers </a:t>
            </a:r>
            <a:r>
              <a:rPr sz="1200" spc="-25" dirty="0">
                <a:latin typeface="LM Sans 12"/>
                <a:cs typeface="LM Sans 12"/>
              </a:rPr>
              <a:t>by </a:t>
            </a:r>
            <a:r>
              <a:rPr sz="1200" spc="-5" dirty="0">
                <a:latin typeface="LM Sans 12"/>
                <a:cs typeface="LM Sans 12"/>
              </a:rPr>
              <a:t>IQR method:No.48, No.76, No.96,  No.182,</a:t>
            </a:r>
            <a:r>
              <a:rPr sz="1200" spc="-10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No.21</a:t>
            </a:r>
            <a:r>
              <a:rPr lang="en-US" sz="1200" spc="-5" dirty="0">
                <a:latin typeface="LM Sans 12"/>
                <a:cs typeface="LM Sans 12"/>
              </a:rPr>
              <a:t>6</a:t>
            </a:r>
            <a:r>
              <a:rPr sz="1200" spc="-5" dirty="0">
                <a:latin typeface="LM Sans 12"/>
                <a:cs typeface="LM Sans 12"/>
              </a:rPr>
              <a:t>.</a:t>
            </a:r>
            <a:endParaRPr sz="1200" dirty="0">
              <a:latin typeface="LM Sans 12"/>
              <a:cs typeface="LM Sans 12"/>
            </a:endParaRPr>
          </a:p>
          <a:p>
            <a:pPr marL="12700" marR="5080" indent="297180">
              <a:lnSpc>
                <a:spcPct val="120400"/>
              </a:lnSpc>
            </a:pPr>
            <a:r>
              <a:rPr sz="1200" spc="-20" dirty="0">
                <a:latin typeface="LM Sans 12"/>
                <a:cs typeface="LM Sans 12"/>
              </a:rPr>
              <a:t>Taking </a:t>
            </a:r>
            <a:r>
              <a:rPr sz="1200" spc="-5" dirty="0">
                <a:latin typeface="LM Sans 12"/>
                <a:cs typeface="LM Sans 12"/>
              </a:rPr>
              <a:t>a closer </a:t>
            </a:r>
            <a:r>
              <a:rPr sz="1200" spc="5" dirty="0">
                <a:latin typeface="LM Sans 12"/>
                <a:cs typeface="LM Sans 12"/>
              </a:rPr>
              <a:t>look </a:t>
            </a:r>
            <a:r>
              <a:rPr sz="1200" spc="-5" dirty="0">
                <a:latin typeface="LM Sans 12"/>
                <a:cs typeface="LM Sans 12"/>
              </a:rPr>
              <a:t>at these </a:t>
            </a:r>
            <a:r>
              <a:rPr sz="1200" dirty="0">
                <a:latin typeface="LM Sans 12"/>
                <a:cs typeface="LM Sans 12"/>
              </a:rPr>
              <a:t>points, </a:t>
            </a:r>
            <a:r>
              <a:rPr sz="1200" spc="-5" dirty="0">
                <a:latin typeface="LM Sans 12"/>
                <a:cs typeface="LM Sans 12"/>
              </a:rPr>
              <a:t>182 and 216 </a:t>
            </a:r>
            <a:r>
              <a:rPr sz="1200" spc="-15" dirty="0">
                <a:latin typeface="LM Sans 12"/>
                <a:cs typeface="LM Sans 12"/>
              </a:rPr>
              <a:t>are </a:t>
            </a:r>
            <a:r>
              <a:rPr sz="1200" spc="-30" dirty="0">
                <a:latin typeface="LM Sans 12"/>
                <a:cs typeface="LM Sans 12"/>
              </a:rPr>
              <a:t>two  </a:t>
            </a:r>
            <a:r>
              <a:rPr sz="1200" spc="-5" dirty="0">
                <a:latin typeface="LM Sans 12"/>
                <a:cs typeface="LM Sans 12"/>
              </a:rPr>
              <a:t>extreme </a:t>
            </a:r>
            <a:r>
              <a:rPr sz="1200" spc="-10" dirty="0">
                <a:latin typeface="LM Sans 12"/>
                <a:cs typeface="LM Sans 12"/>
              </a:rPr>
              <a:t>records </a:t>
            </a:r>
            <a:r>
              <a:rPr sz="1200" spc="-5" dirty="0">
                <a:latin typeface="LM Sans 12"/>
                <a:cs typeface="LM Sans 12"/>
              </a:rPr>
              <a:t>with </a:t>
            </a:r>
            <a:r>
              <a:rPr sz="1200" spc="10" dirty="0">
                <a:latin typeface="LM Sans 12"/>
                <a:cs typeface="LM Sans 12"/>
              </a:rPr>
              <a:t>body </a:t>
            </a:r>
            <a:r>
              <a:rPr sz="1200" spc="-5" dirty="0">
                <a:latin typeface="LM Sans 12"/>
                <a:cs typeface="LM Sans 12"/>
              </a:rPr>
              <a:t>fat of 1.9% and 45.1%.</a:t>
            </a:r>
            <a:endParaRPr sz="1200" dirty="0">
              <a:latin typeface="LM Sans 12"/>
              <a:cs typeface="LM Sans 12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b="1" dirty="0">
                <a:solidFill>
                  <a:srgbClr val="0000FF"/>
                </a:solidFill>
                <a:latin typeface="LM Sans 10"/>
                <a:cs typeface="LM Sans 10"/>
              </a:rPr>
              <a:t>potential </a:t>
            </a:r>
            <a:r>
              <a:rPr sz="1200" b="1" spc="-5" dirty="0">
                <a:solidFill>
                  <a:srgbClr val="0000FF"/>
                </a:solidFill>
                <a:latin typeface="LM Sans 10"/>
                <a:cs typeface="LM Sans 10"/>
              </a:rPr>
              <a:t>outliers with each</a:t>
            </a:r>
            <a:r>
              <a:rPr sz="1200" b="1" spc="-1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200" b="1" spc="-10" dirty="0">
                <a:solidFill>
                  <a:srgbClr val="0000FF"/>
                </a:solidFill>
                <a:latin typeface="LM Sans 10"/>
                <a:cs typeface="LM Sans 10"/>
              </a:rPr>
              <a:t>variable</a:t>
            </a:r>
            <a:endParaRPr sz="12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4</a:t>
            </a:fld>
            <a:r>
              <a:rPr spc="-145" dirty="0"/>
              <a:t> </a:t>
            </a:r>
            <a:r>
              <a:rPr spc="-5" dirty="0"/>
              <a:t>/</a:t>
            </a:r>
            <a:r>
              <a:rPr spc="-140" dirty="0"/>
              <a:t> </a:t>
            </a:r>
            <a:r>
              <a:rPr spc="-5" dirty="0"/>
              <a:t>15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0FBAFB-7D20-BA41-82FD-B25F4DCDB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1" y="1722813"/>
            <a:ext cx="2133600" cy="13103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3E04C6-44CF-E047-B709-099CC9BEA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51" y="1722813"/>
            <a:ext cx="2144351" cy="131030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29" y="54871"/>
            <a:ext cx="12458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Data</a:t>
            </a:r>
            <a:r>
              <a:rPr spc="-45" dirty="0"/>
              <a:t> </a:t>
            </a:r>
            <a:r>
              <a:rPr dirty="0"/>
              <a:t>Cleaning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5</a:t>
            </a:fld>
            <a:r>
              <a:rPr spc="-145" dirty="0"/>
              <a:t> </a:t>
            </a:r>
            <a:r>
              <a:rPr spc="-5" dirty="0"/>
              <a:t>/</a:t>
            </a:r>
            <a:r>
              <a:rPr spc="-140" dirty="0"/>
              <a:t> </a:t>
            </a:r>
            <a:r>
              <a:rPr spc="-5" dirty="0"/>
              <a:t>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243089"/>
            <a:ext cx="3914140" cy="906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7180" algn="just">
              <a:lnSpc>
                <a:spcPct val="120400"/>
              </a:lnSpc>
              <a:spcBef>
                <a:spcPts val="100"/>
              </a:spcBef>
            </a:pPr>
            <a:r>
              <a:rPr sz="1200" spc="-10" dirty="0">
                <a:latin typeface="LM Sans 12"/>
                <a:cs typeface="LM Sans 12"/>
              </a:rPr>
              <a:t>Therefore, </a:t>
            </a:r>
            <a:r>
              <a:rPr sz="1200" spc="-5" dirty="0">
                <a:latin typeface="LM Sans 12"/>
                <a:cs typeface="LM Sans 12"/>
              </a:rPr>
              <a:t>from plots of </a:t>
            </a:r>
            <a:r>
              <a:rPr sz="1200" spc="10" dirty="0">
                <a:latin typeface="LM Sans 12"/>
                <a:cs typeface="LM Sans 12"/>
              </a:rPr>
              <a:t>body </a:t>
            </a:r>
            <a:r>
              <a:rPr sz="1200" spc="-5" dirty="0">
                <a:latin typeface="LM Sans 12"/>
                <a:cs typeface="LM Sans 12"/>
              </a:rPr>
              <a:t>fat with each </a:t>
            </a:r>
            <a:r>
              <a:rPr sz="1200" spc="-10" dirty="0">
                <a:latin typeface="LM Sans 12"/>
                <a:cs typeface="LM Sans 12"/>
              </a:rPr>
              <a:t>variables, </a:t>
            </a:r>
            <a:r>
              <a:rPr sz="1200" spc="-25" dirty="0">
                <a:latin typeface="LM Sans 12"/>
                <a:cs typeface="LM Sans 12"/>
              </a:rPr>
              <a:t>we  </a:t>
            </a:r>
            <a:r>
              <a:rPr sz="1200" spc="-5" dirty="0">
                <a:latin typeface="LM Sans 12"/>
                <a:cs typeface="LM Sans 12"/>
              </a:rPr>
              <a:t>think the outliers should </a:t>
            </a:r>
            <a:r>
              <a:rPr sz="1200" spc="10" dirty="0">
                <a:latin typeface="LM Sans 12"/>
                <a:cs typeface="LM Sans 12"/>
              </a:rPr>
              <a:t>be </a:t>
            </a:r>
            <a:r>
              <a:rPr sz="1200" spc="-5" dirty="0">
                <a:latin typeface="LM Sans 12"/>
                <a:cs typeface="LM Sans 12"/>
              </a:rPr>
              <a:t>No.39, No.41, No.182, No.216.  Besides,</a:t>
            </a:r>
            <a:r>
              <a:rPr sz="1200" spc="-50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since</a:t>
            </a:r>
            <a:r>
              <a:rPr sz="1200" spc="-55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No.42</a:t>
            </a:r>
            <a:r>
              <a:rPr sz="1200" spc="-55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with</a:t>
            </a:r>
            <a:r>
              <a:rPr sz="1200" spc="-55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extreme</a:t>
            </a:r>
            <a:r>
              <a:rPr sz="1200" spc="-55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value</a:t>
            </a:r>
            <a:r>
              <a:rPr sz="1200" spc="-55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of</a:t>
            </a:r>
            <a:r>
              <a:rPr sz="1200" spc="-60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height,</a:t>
            </a:r>
            <a:r>
              <a:rPr sz="1200" spc="-45" dirty="0">
                <a:latin typeface="LM Sans 12"/>
                <a:cs typeface="LM Sans 12"/>
              </a:rPr>
              <a:t> </a:t>
            </a:r>
            <a:r>
              <a:rPr sz="1200" spc="-25" dirty="0">
                <a:latin typeface="LM Sans 12"/>
                <a:cs typeface="LM Sans 12"/>
              </a:rPr>
              <a:t>we</a:t>
            </a:r>
            <a:r>
              <a:rPr sz="1200" spc="-55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use</a:t>
            </a:r>
            <a:r>
              <a:rPr sz="1200" spc="-55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other  index to replace its value of</a:t>
            </a:r>
            <a:r>
              <a:rPr sz="1200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height.</a:t>
            </a:r>
            <a:endParaRPr sz="1200">
              <a:latin typeface="LM Sans 12"/>
              <a:cs typeface="LM Sans 12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29" y="54871"/>
            <a:ext cx="2065021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5" dirty="0"/>
              <a:t>Model</a:t>
            </a:r>
            <a:r>
              <a:rPr lang="zh-CN" altLang="en-US" spc="-50" dirty="0"/>
              <a:t> </a:t>
            </a:r>
            <a:r>
              <a:rPr spc="5" dirty="0"/>
              <a:t>Finding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65797"/>
            <a:ext cx="3914140" cy="9007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7180" algn="just">
              <a:lnSpc>
                <a:spcPct val="120400"/>
              </a:lnSpc>
              <a:spcBef>
                <a:spcPts val="100"/>
              </a:spcBef>
            </a:pPr>
            <a:r>
              <a:rPr lang="en-US" altLang="zh-CN" sz="1200" spc="-5" dirty="0">
                <a:latin typeface="LM Sans 12"/>
                <a:cs typeface="LM Sans 12"/>
              </a:rPr>
              <a:t>We tried different model selection methods, </a:t>
            </a:r>
            <a:r>
              <a:rPr sz="1200" spc="-5" dirty="0">
                <a:latin typeface="LM Sans 12"/>
                <a:cs typeface="LM Sans 12"/>
              </a:rPr>
              <a:t>such  as all </a:t>
            </a:r>
            <a:r>
              <a:rPr sz="1200" dirty="0">
                <a:latin typeface="LM Sans 12"/>
                <a:cs typeface="LM Sans 12"/>
              </a:rPr>
              <a:t>possible </a:t>
            </a:r>
            <a:r>
              <a:rPr sz="1200" spc="-5" dirty="0">
                <a:latin typeface="LM Sans 12"/>
                <a:cs typeface="LM Sans 12"/>
              </a:rPr>
              <a:t>subsets, </a:t>
            </a:r>
            <a:r>
              <a:rPr lang="en-US" sz="1200" spc="-5" dirty="0">
                <a:latin typeface="LM Sans 12"/>
                <a:cs typeface="LM Sans 12"/>
              </a:rPr>
              <a:t>stepwise, </a:t>
            </a:r>
            <a:r>
              <a:rPr sz="1200" spc="-5" dirty="0">
                <a:latin typeface="LM Sans 12"/>
                <a:cs typeface="LM Sans 12"/>
              </a:rPr>
              <a:t>Lasso  </a:t>
            </a:r>
            <a:r>
              <a:rPr sz="1200" dirty="0">
                <a:latin typeface="LM Sans 12"/>
                <a:cs typeface="LM Sans 12"/>
              </a:rPr>
              <a:t>method</a:t>
            </a:r>
            <a:r>
              <a:rPr sz="1200" spc="-5" dirty="0">
                <a:latin typeface="LM Sans 12"/>
                <a:cs typeface="LM Sans 12"/>
              </a:rPr>
              <a:t>, </a:t>
            </a:r>
            <a:r>
              <a:rPr lang="en-US" sz="1200" spc="-5" dirty="0">
                <a:latin typeface="LM Sans 12"/>
                <a:cs typeface="LM Sans 12"/>
              </a:rPr>
              <a:t>and </a:t>
            </a:r>
            <a:r>
              <a:rPr sz="1200" spc="-20" dirty="0">
                <a:latin typeface="LM Sans 12"/>
                <a:cs typeface="LM Sans 12"/>
              </a:rPr>
              <a:t>finally, </a:t>
            </a:r>
            <a:r>
              <a:rPr sz="1200" spc="-25" dirty="0">
                <a:latin typeface="LM Sans 12"/>
                <a:cs typeface="LM Sans 12"/>
              </a:rPr>
              <a:t>we </a:t>
            </a:r>
            <a:r>
              <a:rPr sz="1200" dirty="0">
                <a:latin typeface="LM Sans 12"/>
                <a:cs typeface="LM Sans 12"/>
              </a:rPr>
              <a:t>chose</a:t>
            </a:r>
            <a:r>
              <a:rPr lang="en-US" sz="1200" dirty="0">
                <a:latin typeface="LM Sans 12"/>
                <a:cs typeface="LM Sans 12"/>
              </a:rPr>
              <a:t> the model using</a:t>
            </a:r>
            <a:r>
              <a:rPr sz="1200" dirty="0">
                <a:latin typeface="LM Sans 12"/>
                <a:cs typeface="LM Sans 12"/>
              </a:rPr>
              <a:t> </a:t>
            </a:r>
            <a:r>
              <a:rPr lang="en-US" sz="1200" spc="-5" dirty="0">
                <a:latin typeface="LM Sans 12"/>
                <a:cs typeface="LM Sans 12"/>
              </a:rPr>
              <a:t>s</a:t>
            </a:r>
            <a:r>
              <a:rPr sz="1200" spc="-5" dirty="0">
                <a:latin typeface="LM Sans 12"/>
                <a:cs typeface="LM Sans 12"/>
              </a:rPr>
              <a:t>tep-wise</a:t>
            </a:r>
            <a:r>
              <a:rPr lang="en-US" sz="1200" spc="-5" dirty="0">
                <a:latin typeface="LM Sans 12"/>
                <a:cs typeface="LM Sans 12"/>
              </a:rPr>
              <a:t> selection</a:t>
            </a:r>
            <a:r>
              <a:rPr sz="1200" spc="-5" dirty="0">
                <a:latin typeface="LM Sans 12"/>
                <a:cs typeface="LM Sans 12"/>
              </a:rPr>
              <a:t>.</a:t>
            </a:r>
            <a:endParaRPr sz="1200" dirty="0">
              <a:latin typeface="LM Sans 12"/>
              <a:cs typeface="LM Sans 12"/>
            </a:endParaRPr>
          </a:p>
          <a:p>
            <a:pPr marL="309880">
              <a:lnSpc>
                <a:spcPct val="100000"/>
              </a:lnSpc>
              <a:spcBef>
                <a:spcPts val="295"/>
              </a:spcBef>
            </a:pPr>
            <a:r>
              <a:rPr sz="1200" b="1" dirty="0">
                <a:solidFill>
                  <a:srgbClr val="0000FF"/>
                </a:solidFill>
                <a:latin typeface="LM Sans 10"/>
                <a:cs typeface="LM Sans 10"/>
              </a:rPr>
              <a:t>Procedure </a:t>
            </a:r>
            <a:r>
              <a:rPr sz="1200" b="1" spc="-5" dirty="0">
                <a:solidFill>
                  <a:srgbClr val="0000FF"/>
                </a:solidFill>
                <a:latin typeface="LM Sans 10"/>
                <a:cs typeface="LM Sans 10"/>
              </a:rPr>
              <a:t>in Doing Step-wise</a:t>
            </a:r>
            <a:r>
              <a:rPr sz="1200" b="1" spc="-2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lang="en-US" sz="1200" b="1" spc="-5" dirty="0">
                <a:solidFill>
                  <a:srgbClr val="0000FF"/>
                </a:solidFill>
                <a:latin typeface="LM Sans 10"/>
                <a:cs typeface="LM Sans 10"/>
              </a:rPr>
              <a:t>Selection</a:t>
            </a:r>
            <a:endParaRPr sz="1200" dirty="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2932" y="1680413"/>
            <a:ext cx="125171" cy="125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1939" y="1674423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4626" y="1584376"/>
            <a:ext cx="3616960" cy="466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100"/>
              </a:spcBef>
            </a:pPr>
            <a:r>
              <a:rPr sz="1200" spc="-5" dirty="0">
                <a:latin typeface="LM Sans 12"/>
                <a:cs typeface="LM Sans 12"/>
              </a:rPr>
              <a:t>get full </a:t>
            </a:r>
            <a:r>
              <a:rPr sz="1200" dirty="0">
                <a:latin typeface="LM Sans 12"/>
                <a:cs typeface="LM Sans 12"/>
              </a:rPr>
              <a:t>model, </a:t>
            </a:r>
            <a:r>
              <a:rPr sz="1200" spc="-5" dirty="0">
                <a:latin typeface="LM Sans 12"/>
                <a:cs typeface="LM Sans 12"/>
              </a:rPr>
              <a:t>which contains all </a:t>
            </a:r>
            <a:r>
              <a:rPr sz="1200" dirty="0">
                <a:latin typeface="LM Sans 12"/>
                <a:cs typeface="LM Sans 12"/>
              </a:rPr>
              <a:t>possible</a:t>
            </a:r>
            <a:r>
              <a:rPr sz="1200" spc="-285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terms and inter-  action.</a:t>
            </a:r>
            <a:endParaRPr sz="1200" dirty="0">
              <a:latin typeface="LM Sans 12"/>
              <a:cs typeface="LM Sans 1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2932" y="2158682"/>
            <a:ext cx="125171" cy="1251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1939" y="2152680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4626" y="2062633"/>
            <a:ext cx="3615690" cy="441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100"/>
              </a:spcBef>
            </a:pPr>
            <a:r>
              <a:rPr sz="1200" spc="-5" dirty="0">
                <a:latin typeface="LM Sans 12"/>
                <a:cs typeface="LM Sans 12"/>
              </a:rPr>
              <a:t>from full </a:t>
            </a:r>
            <a:r>
              <a:rPr sz="1200" dirty="0">
                <a:latin typeface="LM Sans 12"/>
                <a:cs typeface="LM Sans 12"/>
              </a:rPr>
              <a:t>model, </a:t>
            </a:r>
            <a:r>
              <a:rPr sz="1200" spc="-5" dirty="0">
                <a:latin typeface="LM Sans 12"/>
                <a:cs typeface="LM Sans 12"/>
              </a:rPr>
              <a:t>at each step, add </a:t>
            </a:r>
            <a:r>
              <a:rPr sz="1200" spc="-25" dirty="0">
                <a:latin typeface="LM Sans 12"/>
                <a:cs typeface="LM Sans 12"/>
              </a:rPr>
              <a:t>or </a:t>
            </a:r>
            <a:r>
              <a:rPr sz="1200" spc="-5" dirty="0">
                <a:latin typeface="LM Sans 12"/>
                <a:cs typeface="LM Sans 12"/>
              </a:rPr>
              <a:t>cut some terms to  </a:t>
            </a:r>
            <a:r>
              <a:rPr sz="1200" spc="-15" dirty="0">
                <a:latin typeface="LM Sans 12"/>
                <a:cs typeface="LM Sans 12"/>
              </a:rPr>
              <a:t>make </a:t>
            </a:r>
            <a:r>
              <a:rPr sz="1200" spc="-5" dirty="0">
                <a:latin typeface="LM Sans 12"/>
                <a:cs typeface="LM Sans 12"/>
              </a:rPr>
              <a:t>reduced </a:t>
            </a:r>
            <a:r>
              <a:rPr sz="1200" dirty="0">
                <a:latin typeface="LM Sans 12"/>
                <a:cs typeface="LM Sans 12"/>
              </a:rPr>
              <a:t>model </a:t>
            </a:r>
            <a:r>
              <a:rPr lang="en-US" sz="1200" spc="-5" dirty="0">
                <a:latin typeface="LM Sans 12"/>
                <a:cs typeface="LM Sans 12"/>
              </a:rPr>
              <a:t>have</a:t>
            </a:r>
            <a:r>
              <a:rPr sz="1200" spc="-5" dirty="0">
                <a:latin typeface="LM Sans 12"/>
                <a:cs typeface="LM Sans 12"/>
              </a:rPr>
              <a:t> </a:t>
            </a:r>
            <a:r>
              <a:rPr sz="1200" dirty="0">
                <a:latin typeface="LM Sans 12"/>
                <a:cs typeface="LM Sans 12"/>
              </a:rPr>
              <a:t>better </a:t>
            </a:r>
            <a:r>
              <a:rPr sz="1200" spc="-5" dirty="0">
                <a:latin typeface="LM Sans 12"/>
                <a:cs typeface="LM Sans 12"/>
              </a:rPr>
              <a:t>BIC</a:t>
            </a:r>
            <a:r>
              <a:rPr sz="1200" spc="5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index.</a:t>
            </a:r>
            <a:endParaRPr sz="1200" dirty="0">
              <a:latin typeface="LM Sans 12"/>
              <a:cs typeface="LM Sans 1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2932" y="2636951"/>
            <a:ext cx="125171" cy="125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1939" y="2630949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3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6</a:t>
            </a:fld>
            <a:r>
              <a:rPr spc="-145" dirty="0"/>
              <a:t> </a:t>
            </a:r>
            <a:r>
              <a:rPr spc="-5" dirty="0"/>
              <a:t>/</a:t>
            </a:r>
            <a:r>
              <a:rPr spc="-140" dirty="0"/>
              <a:t> </a:t>
            </a:r>
            <a:r>
              <a:rPr spc="-5" dirty="0"/>
              <a:t>15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44626" y="2540902"/>
            <a:ext cx="3616325" cy="466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100"/>
              </a:spcBef>
            </a:pPr>
            <a:r>
              <a:rPr sz="1200" spc="-5" dirty="0">
                <a:latin typeface="LM Sans 12"/>
                <a:cs typeface="LM Sans 12"/>
              </a:rPr>
              <a:t>stop</a:t>
            </a:r>
            <a:r>
              <a:rPr sz="1200" spc="-50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when</a:t>
            </a:r>
            <a:r>
              <a:rPr sz="1200" spc="-50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cutting</a:t>
            </a:r>
            <a:r>
              <a:rPr sz="1200" spc="-50" dirty="0">
                <a:latin typeface="LM Sans 12"/>
                <a:cs typeface="LM Sans 12"/>
              </a:rPr>
              <a:t> </a:t>
            </a:r>
            <a:r>
              <a:rPr sz="1200" spc="-25" dirty="0">
                <a:latin typeface="LM Sans 12"/>
                <a:cs typeface="LM Sans 12"/>
              </a:rPr>
              <a:t>or</a:t>
            </a:r>
            <a:r>
              <a:rPr sz="1200" spc="-50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adding</a:t>
            </a:r>
            <a:r>
              <a:rPr sz="1200" spc="-45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terms</a:t>
            </a:r>
            <a:r>
              <a:rPr sz="1200" spc="-50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can</a:t>
            </a:r>
            <a:r>
              <a:rPr sz="1200" spc="-50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not</a:t>
            </a:r>
            <a:r>
              <a:rPr sz="1200" spc="-50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generate</a:t>
            </a:r>
            <a:r>
              <a:rPr sz="1200" spc="-45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a</a:t>
            </a:r>
            <a:r>
              <a:rPr sz="1200" spc="-50" dirty="0">
                <a:latin typeface="LM Sans 12"/>
                <a:cs typeface="LM Sans 12"/>
              </a:rPr>
              <a:t> </a:t>
            </a:r>
            <a:r>
              <a:rPr sz="1200" spc="5" dirty="0">
                <a:latin typeface="LM Sans 12"/>
                <a:cs typeface="LM Sans 12"/>
              </a:rPr>
              <a:t>bet-  </a:t>
            </a:r>
            <a:r>
              <a:rPr sz="1200" spc="-5" dirty="0">
                <a:latin typeface="LM Sans 12"/>
                <a:cs typeface="LM Sans 12"/>
              </a:rPr>
              <a:t>ter</a:t>
            </a:r>
            <a:r>
              <a:rPr sz="1200" spc="-10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BIC.</a:t>
            </a:r>
            <a:endParaRPr sz="1200" dirty="0">
              <a:latin typeface="LM Sans 12"/>
              <a:cs typeface="LM Sans 12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434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829" y="54871"/>
            <a:ext cx="2141221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5" dirty="0">
                <a:solidFill>
                  <a:srgbClr val="FFFFFF"/>
                </a:solidFill>
                <a:latin typeface="LM Sans 17"/>
                <a:cs typeface="LM Sans 17"/>
              </a:rPr>
              <a:t>Model</a:t>
            </a:r>
            <a:r>
              <a:rPr sz="1700" spc="-50" dirty="0">
                <a:solidFill>
                  <a:srgbClr val="FFFFFF"/>
                </a:solidFill>
                <a:latin typeface="LM Sans 17"/>
                <a:cs typeface="LM Sans 17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LM Sans 17"/>
                <a:cs typeface="LM Sans 17"/>
              </a:rPr>
              <a:t>Finding</a:t>
            </a:r>
            <a:endParaRPr sz="1700" dirty="0">
              <a:latin typeface="LM Sans 17"/>
              <a:cs typeface="LM Sans 17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7</a:t>
            </a:fld>
            <a:r>
              <a:rPr spc="-145" dirty="0"/>
              <a:t> </a:t>
            </a:r>
            <a:r>
              <a:rPr spc="-5" dirty="0"/>
              <a:t>/</a:t>
            </a:r>
            <a:r>
              <a:rPr spc="-140" dirty="0"/>
              <a:t> </a:t>
            </a:r>
            <a:r>
              <a:rPr spc="-5" dirty="0"/>
              <a:t>15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4626" y="1056027"/>
            <a:ext cx="30391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0" dirty="0">
                <a:solidFill>
                  <a:srgbClr val="0000FF"/>
                </a:solidFill>
                <a:latin typeface="LM Sans 10"/>
                <a:cs typeface="LM Sans 10"/>
              </a:rPr>
              <a:t>Candidate </a:t>
            </a:r>
            <a:r>
              <a:rPr sz="1200" b="1" dirty="0">
                <a:solidFill>
                  <a:srgbClr val="0000FF"/>
                </a:solidFill>
                <a:latin typeface="LM Sans 10"/>
                <a:cs typeface="LM Sans 10"/>
              </a:rPr>
              <a:t>Models </a:t>
            </a:r>
            <a:r>
              <a:rPr sz="1200" b="1" spc="-5" dirty="0">
                <a:solidFill>
                  <a:srgbClr val="0000FF"/>
                </a:solidFill>
                <a:latin typeface="LM Sans 10"/>
                <a:cs typeface="LM Sans 10"/>
              </a:rPr>
              <a:t>and Prediction</a:t>
            </a:r>
            <a:r>
              <a:rPr sz="1200" b="1" spc="-2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200" b="1" spc="-5" dirty="0">
                <a:solidFill>
                  <a:srgbClr val="0000FF"/>
                </a:solidFill>
                <a:latin typeface="LM Sans 10"/>
                <a:cs typeface="LM Sans 10"/>
              </a:rPr>
              <a:t>Accuracy</a:t>
            </a:r>
            <a:endParaRPr sz="1200">
              <a:latin typeface="LM Sans 10"/>
              <a:cs typeface="LM Sans 10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6720" y="1414558"/>
          <a:ext cx="3830318" cy="1043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0714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500" spc="55" dirty="0">
                          <a:latin typeface="LM Sans 12"/>
                          <a:cs typeface="LM Sans 12"/>
                        </a:rPr>
                        <a:t>Criteria</a:t>
                      </a:r>
                      <a:endParaRPr sz="500">
                        <a:latin typeface="LM Sans 12"/>
                        <a:cs typeface="LM Sans 12"/>
                      </a:endParaRPr>
                    </a:p>
                  </a:txBody>
                  <a:tcPr marL="0" marR="0" marT="41275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500" spc="85" dirty="0">
                          <a:latin typeface="LM Sans 12"/>
                          <a:cs typeface="LM Sans 12"/>
                        </a:rPr>
                        <a:t>Model</a:t>
                      </a:r>
                      <a:endParaRPr sz="500">
                        <a:latin typeface="LM Sans 12"/>
                        <a:cs typeface="LM Sans 12"/>
                      </a:endParaRPr>
                    </a:p>
                  </a:txBody>
                  <a:tcPr marL="0" marR="0" marT="412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50" spc="120" baseline="-22222" dirty="0">
                          <a:latin typeface="LM Sans 12"/>
                          <a:cs typeface="LM Sans 12"/>
                        </a:rPr>
                        <a:t>R</a:t>
                      </a:r>
                      <a:r>
                        <a:rPr sz="350" spc="80" dirty="0">
                          <a:latin typeface="LM Roman 8"/>
                          <a:cs typeface="LM Roman 8"/>
                        </a:rPr>
                        <a:t>2</a:t>
                      </a:r>
                      <a:endParaRPr sz="350">
                        <a:latin typeface="LM Roman 8"/>
                        <a:cs typeface="LM Roman 8"/>
                      </a:endParaRPr>
                    </a:p>
                  </a:txBody>
                  <a:tcPr marL="0" marR="0" marT="165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500" spc="110" dirty="0">
                          <a:latin typeface="LM Sans 12"/>
                          <a:cs typeface="LM Sans 12"/>
                        </a:rPr>
                        <a:t>RMSE</a:t>
                      </a:r>
                      <a:endParaRPr sz="500">
                        <a:latin typeface="LM Sans 12"/>
                        <a:cs typeface="LM Sans 12"/>
                      </a:endParaRPr>
                    </a:p>
                  </a:txBody>
                  <a:tcPr marL="0" marR="0" marT="412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500" spc="114" dirty="0">
                          <a:latin typeface="LM Sans 12"/>
                          <a:cs typeface="LM Sans 12"/>
                        </a:rPr>
                        <a:t>MAE</a:t>
                      </a:r>
                      <a:endParaRPr sz="500">
                        <a:latin typeface="LM Sans 12"/>
                        <a:cs typeface="LM Sans 12"/>
                      </a:endParaRPr>
                    </a:p>
                  </a:txBody>
                  <a:tcPr marL="0" marR="0" marT="4127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57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500" spc="95" dirty="0">
                          <a:latin typeface="LM Sans 12"/>
                          <a:cs typeface="LM Sans 12"/>
                        </a:rPr>
                        <a:t>Ad</a:t>
                      </a:r>
                      <a:r>
                        <a:rPr sz="500" spc="45" dirty="0">
                          <a:latin typeface="LM Sans 12"/>
                          <a:cs typeface="LM Sans 12"/>
                        </a:rPr>
                        <a:t> </a:t>
                      </a:r>
                      <a:r>
                        <a:rPr sz="500" spc="80" dirty="0">
                          <a:latin typeface="LM Sans 12"/>
                          <a:cs typeface="LM Sans 12"/>
                        </a:rPr>
                        <a:t>R</a:t>
                      </a:r>
                      <a:r>
                        <a:rPr sz="525" spc="120" baseline="31746" dirty="0">
                          <a:latin typeface="LM Roman 8"/>
                          <a:cs typeface="LM Roman 8"/>
                        </a:rPr>
                        <a:t>2</a:t>
                      </a:r>
                      <a:endParaRPr sz="525" baseline="31746">
                        <a:latin typeface="LM Roman 8"/>
                        <a:cs typeface="LM Roman 8"/>
                      </a:endParaRPr>
                    </a:p>
                  </a:txBody>
                  <a:tcPr marL="0" marR="0" marT="41275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500" spc="95" dirty="0">
                          <a:latin typeface="LM Sans 12"/>
                          <a:cs typeface="LM Sans 12"/>
                        </a:rPr>
                        <a:t>Body</a:t>
                      </a:r>
                      <a:r>
                        <a:rPr sz="500" i="1" spc="95" dirty="0">
                          <a:latin typeface="DejaVu Sans"/>
                          <a:cs typeface="DejaVu Sans"/>
                        </a:rPr>
                        <a:t>∼</a:t>
                      </a:r>
                      <a:r>
                        <a:rPr sz="500" i="1" spc="2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500" i="1" spc="80" dirty="0">
                          <a:latin typeface="Arial"/>
                          <a:cs typeface="Arial"/>
                        </a:rPr>
                        <a:t>Age</a:t>
                      </a:r>
                      <a:r>
                        <a:rPr sz="500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spc="130" dirty="0">
                          <a:latin typeface="LM Roman 12"/>
                          <a:cs typeface="LM Roman 12"/>
                        </a:rPr>
                        <a:t>+</a:t>
                      </a:r>
                      <a:r>
                        <a:rPr sz="500" spc="-15" dirty="0">
                          <a:latin typeface="LM Roman 12"/>
                          <a:cs typeface="LM Roman 12"/>
                        </a:rPr>
                        <a:t> </a:t>
                      </a:r>
                      <a:r>
                        <a:rPr sz="500" i="1" spc="120" dirty="0">
                          <a:latin typeface="Arial"/>
                          <a:cs typeface="Arial"/>
                        </a:rPr>
                        <a:t>Hei</a:t>
                      </a:r>
                      <a:r>
                        <a:rPr sz="500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spc="130" dirty="0">
                          <a:latin typeface="LM Roman 12"/>
                          <a:cs typeface="LM Roman 12"/>
                        </a:rPr>
                        <a:t>+</a:t>
                      </a:r>
                      <a:r>
                        <a:rPr sz="500" spc="-15" dirty="0">
                          <a:latin typeface="LM Roman 12"/>
                          <a:cs typeface="LM Roman 12"/>
                        </a:rPr>
                        <a:t> </a:t>
                      </a:r>
                      <a:r>
                        <a:rPr sz="500" i="1" spc="95" dirty="0">
                          <a:latin typeface="Arial"/>
                          <a:cs typeface="Arial"/>
                        </a:rPr>
                        <a:t>Neck</a:t>
                      </a:r>
                      <a:r>
                        <a:rPr sz="500" i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spc="130" dirty="0">
                          <a:latin typeface="LM Roman 12"/>
                          <a:cs typeface="LM Roman 12"/>
                        </a:rPr>
                        <a:t>+</a:t>
                      </a:r>
                      <a:r>
                        <a:rPr sz="500" spc="-15" dirty="0">
                          <a:latin typeface="LM Roman 12"/>
                          <a:cs typeface="LM Roman 12"/>
                        </a:rPr>
                        <a:t> </a:t>
                      </a:r>
                      <a:r>
                        <a:rPr sz="500" i="1" spc="85" dirty="0">
                          <a:latin typeface="Arial"/>
                          <a:cs typeface="Arial"/>
                        </a:rPr>
                        <a:t>Chest</a:t>
                      </a:r>
                      <a:r>
                        <a:rPr sz="500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spc="130" dirty="0">
                          <a:latin typeface="LM Roman 12"/>
                          <a:cs typeface="LM Roman 12"/>
                        </a:rPr>
                        <a:t>+</a:t>
                      </a:r>
                      <a:r>
                        <a:rPr sz="500" spc="-15" dirty="0">
                          <a:latin typeface="LM Roman 12"/>
                          <a:cs typeface="LM Roman 12"/>
                        </a:rPr>
                        <a:t> </a:t>
                      </a:r>
                      <a:r>
                        <a:rPr sz="500" i="1" spc="70" dirty="0">
                          <a:latin typeface="Arial"/>
                          <a:cs typeface="Arial"/>
                        </a:rPr>
                        <a:t>Abd</a:t>
                      </a:r>
                      <a:r>
                        <a:rPr sz="500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spc="130" dirty="0">
                          <a:latin typeface="LM Roman 12"/>
                          <a:cs typeface="LM Roman 12"/>
                        </a:rPr>
                        <a:t>+</a:t>
                      </a:r>
                      <a:r>
                        <a:rPr sz="500" spc="-15" dirty="0">
                          <a:latin typeface="LM Roman 12"/>
                          <a:cs typeface="LM Roman 12"/>
                        </a:rPr>
                        <a:t> </a:t>
                      </a:r>
                      <a:r>
                        <a:rPr sz="500" i="1" spc="110" dirty="0">
                          <a:latin typeface="Arial"/>
                          <a:cs typeface="Arial"/>
                        </a:rPr>
                        <a:t>Bic</a:t>
                      </a:r>
                      <a:r>
                        <a:rPr sz="500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spc="130" dirty="0">
                          <a:latin typeface="LM Roman 12"/>
                          <a:cs typeface="LM Roman 12"/>
                        </a:rPr>
                        <a:t>+</a:t>
                      </a:r>
                      <a:r>
                        <a:rPr sz="500" spc="-15" dirty="0">
                          <a:latin typeface="LM Roman 12"/>
                          <a:cs typeface="LM Roman 12"/>
                        </a:rPr>
                        <a:t> </a:t>
                      </a:r>
                      <a:r>
                        <a:rPr sz="500" i="1" spc="12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500" i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i="1" spc="8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500" i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spc="130" dirty="0">
                          <a:latin typeface="LM Roman 12"/>
                          <a:cs typeface="LM Roman 12"/>
                        </a:rPr>
                        <a:t>+</a:t>
                      </a:r>
                      <a:r>
                        <a:rPr sz="500" spc="-15" dirty="0">
                          <a:latin typeface="LM Roman 12"/>
                          <a:cs typeface="LM Roman 12"/>
                        </a:rPr>
                        <a:t> </a:t>
                      </a:r>
                      <a:r>
                        <a:rPr sz="500" i="1" spc="14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500" i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i="1" spc="100" dirty="0">
                          <a:latin typeface="Arial"/>
                          <a:cs typeface="Arial"/>
                        </a:rPr>
                        <a:t>rist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500" spc="70" dirty="0">
                          <a:latin typeface="LM Sans 12"/>
                          <a:cs typeface="LM Sans 12"/>
                        </a:rPr>
                        <a:t>0.75</a:t>
                      </a:r>
                      <a:endParaRPr sz="500">
                        <a:latin typeface="LM Sans 12"/>
                        <a:cs typeface="LM Sans 12"/>
                      </a:endParaRPr>
                    </a:p>
                  </a:txBody>
                  <a:tcPr marL="0" marR="0" marT="412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500" spc="70" dirty="0">
                          <a:latin typeface="LM Sans 12"/>
                          <a:cs typeface="LM Sans 12"/>
                        </a:rPr>
                        <a:t>3.71</a:t>
                      </a:r>
                      <a:endParaRPr sz="500">
                        <a:latin typeface="LM Sans 12"/>
                        <a:cs typeface="LM Sans 12"/>
                      </a:endParaRPr>
                    </a:p>
                  </a:txBody>
                  <a:tcPr marL="0" marR="0" marT="412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500" spc="70" dirty="0">
                          <a:latin typeface="LM Sans 12"/>
                          <a:cs typeface="LM Sans 12"/>
                        </a:rPr>
                        <a:t>3.12</a:t>
                      </a:r>
                      <a:endParaRPr sz="500">
                        <a:latin typeface="LM Sans 12"/>
                        <a:cs typeface="LM Sans 12"/>
                      </a:endParaRPr>
                    </a:p>
                  </a:txBody>
                  <a:tcPr marL="0" marR="0" marT="4127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439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750" spc="112" baseline="11111" dirty="0">
                          <a:latin typeface="LM Sans 12"/>
                          <a:cs typeface="LM Sans 12"/>
                        </a:rPr>
                        <a:t>C</a:t>
                      </a:r>
                      <a:r>
                        <a:rPr sz="350" i="1" spc="75" dirty="0">
                          <a:latin typeface="Lato Semibold"/>
                          <a:cs typeface="Lato Semibold"/>
                        </a:rPr>
                        <a:t>p</a:t>
                      </a:r>
                      <a:endParaRPr sz="350">
                        <a:latin typeface="Lato Semibold"/>
                        <a:cs typeface="Lato Semibold"/>
                      </a:endParaRPr>
                    </a:p>
                  </a:txBody>
                  <a:tcPr marL="0" marR="0" marT="14604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500" spc="95" dirty="0">
                          <a:latin typeface="LM Sans 12"/>
                          <a:cs typeface="LM Sans 12"/>
                        </a:rPr>
                        <a:t>Body</a:t>
                      </a:r>
                      <a:r>
                        <a:rPr sz="500" i="1" spc="95" dirty="0">
                          <a:latin typeface="DejaVu Sans"/>
                          <a:cs typeface="DejaVu Sans"/>
                        </a:rPr>
                        <a:t>∼</a:t>
                      </a:r>
                      <a:r>
                        <a:rPr sz="500" i="1" spc="2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500" i="1" spc="80" dirty="0">
                          <a:latin typeface="Arial"/>
                          <a:cs typeface="Arial"/>
                        </a:rPr>
                        <a:t>Age</a:t>
                      </a:r>
                      <a:r>
                        <a:rPr sz="500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spc="130" dirty="0">
                          <a:latin typeface="LM Roman 12"/>
                          <a:cs typeface="LM Roman 12"/>
                        </a:rPr>
                        <a:t>+</a:t>
                      </a:r>
                      <a:r>
                        <a:rPr sz="500" spc="-15" dirty="0">
                          <a:latin typeface="LM Roman 12"/>
                          <a:cs typeface="LM Roman 12"/>
                        </a:rPr>
                        <a:t> </a:t>
                      </a:r>
                      <a:r>
                        <a:rPr sz="500" i="1" spc="120" dirty="0">
                          <a:latin typeface="Arial"/>
                          <a:cs typeface="Arial"/>
                        </a:rPr>
                        <a:t>Hei</a:t>
                      </a:r>
                      <a:r>
                        <a:rPr sz="500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spc="130" dirty="0">
                          <a:latin typeface="LM Roman 12"/>
                          <a:cs typeface="LM Roman 12"/>
                        </a:rPr>
                        <a:t>+</a:t>
                      </a:r>
                      <a:r>
                        <a:rPr sz="500" spc="-15" dirty="0">
                          <a:latin typeface="LM Roman 12"/>
                          <a:cs typeface="LM Roman 12"/>
                        </a:rPr>
                        <a:t> </a:t>
                      </a:r>
                      <a:r>
                        <a:rPr sz="500" i="1" spc="95" dirty="0">
                          <a:latin typeface="Arial"/>
                          <a:cs typeface="Arial"/>
                        </a:rPr>
                        <a:t>Neck</a:t>
                      </a:r>
                      <a:r>
                        <a:rPr sz="500" i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spc="130" dirty="0">
                          <a:latin typeface="LM Roman 12"/>
                          <a:cs typeface="LM Roman 12"/>
                        </a:rPr>
                        <a:t>+</a:t>
                      </a:r>
                      <a:r>
                        <a:rPr sz="500" spc="-15" dirty="0">
                          <a:latin typeface="LM Roman 12"/>
                          <a:cs typeface="LM Roman 12"/>
                        </a:rPr>
                        <a:t> </a:t>
                      </a:r>
                      <a:r>
                        <a:rPr sz="500" i="1" spc="85" dirty="0">
                          <a:latin typeface="Arial"/>
                          <a:cs typeface="Arial"/>
                        </a:rPr>
                        <a:t>Chest</a:t>
                      </a:r>
                      <a:r>
                        <a:rPr sz="500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spc="130" dirty="0">
                          <a:latin typeface="LM Roman 12"/>
                          <a:cs typeface="LM Roman 12"/>
                        </a:rPr>
                        <a:t>+</a:t>
                      </a:r>
                      <a:r>
                        <a:rPr sz="500" spc="-15" dirty="0">
                          <a:latin typeface="LM Roman 12"/>
                          <a:cs typeface="LM Roman 12"/>
                        </a:rPr>
                        <a:t> </a:t>
                      </a:r>
                      <a:r>
                        <a:rPr sz="500" i="1" spc="70" dirty="0">
                          <a:latin typeface="Arial"/>
                          <a:cs typeface="Arial"/>
                        </a:rPr>
                        <a:t>Abd</a:t>
                      </a:r>
                      <a:r>
                        <a:rPr sz="500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spc="130" dirty="0">
                          <a:latin typeface="LM Roman 12"/>
                          <a:cs typeface="LM Roman 12"/>
                        </a:rPr>
                        <a:t>+</a:t>
                      </a:r>
                      <a:r>
                        <a:rPr sz="500" spc="-15" dirty="0">
                          <a:latin typeface="LM Roman 12"/>
                          <a:cs typeface="LM Roman 12"/>
                        </a:rPr>
                        <a:t> </a:t>
                      </a:r>
                      <a:r>
                        <a:rPr sz="500" i="1" spc="110" dirty="0">
                          <a:latin typeface="Arial"/>
                          <a:cs typeface="Arial"/>
                        </a:rPr>
                        <a:t>Bic</a:t>
                      </a:r>
                      <a:r>
                        <a:rPr sz="500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spc="130" dirty="0">
                          <a:latin typeface="LM Roman 12"/>
                          <a:cs typeface="LM Roman 12"/>
                        </a:rPr>
                        <a:t>+</a:t>
                      </a:r>
                      <a:r>
                        <a:rPr sz="500" spc="-15" dirty="0">
                          <a:latin typeface="LM Roman 12"/>
                          <a:cs typeface="LM Roman 12"/>
                        </a:rPr>
                        <a:t> </a:t>
                      </a:r>
                      <a:r>
                        <a:rPr sz="500" i="1" spc="14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500" i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i="1" spc="100" dirty="0">
                          <a:latin typeface="Arial"/>
                          <a:cs typeface="Arial"/>
                        </a:rPr>
                        <a:t>rist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500" spc="70" dirty="0">
                          <a:latin typeface="LM Sans 12"/>
                          <a:cs typeface="LM Sans 12"/>
                        </a:rPr>
                        <a:t>0.74</a:t>
                      </a:r>
                      <a:endParaRPr sz="500">
                        <a:latin typeface="LM Sans 12"/>
                        <a:cs typeface="LM Sans 12"/>
                      </a:endParaRPr>
                    </a:p>
                  </a:txBody>
                  <a:tcPr marL="0" marR="0" marT="44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500" spc="70" dirty="0">
                          <a:latin typeface="LM Sans 12"/>
                          <a:cs typeface="LM Sans 12"/>
                        </a:rPr>
                        <a:t>3.74</a:t>
                      </a:r>
                      <a:endParaRPr sz="500">
                        <a:latin typeface="LM Sans 12"/>
                        <a:cs typeface="LM Sans 12"/>
                      </a:endParaRPr>
                    </a:p>
                  </a:txBody>
                  <a:tcPr marL="0" marR="0" marT="44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500" spc="70" dirty="0">
                          <a:latin typeface="LM Sans 12"/>
                          <a:cs typeface="LM Sans 12"/>
                        </a:rPr>
                        <a:t>3.13</a:t>
                      </a:r>
                      <a:endParaRPr sz="500">
                        <a:latin typeface="LM Sans 12"/>
                        <a:cs typeface="LM Sans 12"/>
                      </a:endParaRPr>
                    </a:p>
                  </a:txBody>
                  <a:tcPr marL="0" marR="0" marT="4445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439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500" spc="85" dirty="0">
                          <a:latin typeface="LM Sans 12"/>
                          <a:cs typeface="LM Sans 12"/>
                        </a:rPr>
                        <a:t>BIC</a:t>
                      </a:r>
                      <a:endParaRPr sz="500">
                        <a:latin typeface="LM Sans 12"/>
                        <a:cs typeface="LM Sans 12"/>
                      </a:endParaRPr>
                    </a:p>
                  </a:txBody>
                  <a:tcPr marL="0" marR="0" marT="4445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500" spc="95" dirty="0">
                          <a:latin typeface="LM Sans 12"/>
                          <a:cs typeface="LM Sans 12"/>
                        </a:rPr>
                        <a:t>Body</a:t>
                      </a:r>
                      <a:r>
                        <a:rPr sz="500" i="1" spc="95" dirty="0">
                          <a:latin typeface="DejaVu Sans"/>
                          <a:cs typeface="DejaVu Sans"/>
                        </a:rPr>
                        <a:t>∼</a:t>
                      </a:r>
                      <a:r>
                        <a:rPr sz="500" i="1" spc="2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500" i="1" spc="100" dirty="0">
                          <a:latin typeface="Arial"/>
                          <a:cs typeface="Arial"/>
                        </a:rPr>
                        <a:t>Height</a:t>
                      </a:r>
                      <a:r>
                        <a:rPr sz="500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spc="130" dirty="0">
                          <a:latin typeface="LM Roman 12"/>
                          <a:cs typeface="LM Roman 12"/>
                        </a:rPr>
                        <a:t>+</a:t>
                      </a:r>
                      <a:r>
                        <a:rPr sz="500" spc="-15" dirty="0">
                          <a:latin typeface="LM Roman 12"/>
                          <a:cs typeface="LM Roman 12"/>
                        </a:rPr>
                        <a:t> </a:t>
                      </a:r>
                      <a:r>
                        <a:rPr sz="500" i="1" spc="70" dirty="0">
                          <a:latin typeface="Arial"/>
                          <a:cs typeface="Arial"/>
                        </a:rPr>
                        <a:t>Abd</a:t>
                      </a:r>
                      <a:r>
                        <a:rPr sz="500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spc="130" dirty="0">
                          <a:latin typeface="LM Roman 12"/>
                          <a:cs typeface="LM Roman 12"/>
                        </a:rPr>
                        <a:t>+</a:t>
                      </a:r>
                      <a:r>
                        <a:rPr sz="500" spc="-15" dirty="0">
                          <a:latin typeface="LM Roman 12"/>
                          <a:cs typeface="LM Roman 12"/>
                        </a:rPr>
                        <a:t> </a:t>
                      </a:r>
                      <a:r>
                        <a:rPr sz="500" i="1" spc="14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500" i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i="1" spc="100" dirty="0">
                          <a:latin typeface="Arial"/>
                          <a:cs typeface="Arial"/>
                        </a:rPr>
                        <a:t>rist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500" spc="70" dirty="0">
                          <a:latin typeface="LM Sans 12"/>
                          <a:cs typeface="LM Sans 12"/>
                        </a:rPr>
                        <a:t>0.73</a:t>
                      </a:r>
                      <a:endParaRPr sz="500">
                        <a:latin typeface="LM Sans 12"/>
                        <a:cs typeface="LM Sans 12"/>
                      </a:endParaRPr>
                    </a:p>
                  </a:txBody>
                  <a:tcPr marL="0" marR="0" marT="44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500" spc="70" dirty="0">
                          <a:latin typeface="LM Sans 12"/>
                          <a:cs typeface="LM Sans 12"/>
                        </a:rPr>
                        <a:t>3.83</a:t>
                      </a:r>
                      <a:endParaRPr sz="500">
                        <a:latin typeface="LM Sans 12"/>
                        <a:cs typeface="LM Sans 12"/>
                      </a:endParaRPr>
                    </a:p>
                  </a:txBody>
                  <a:tcPr marL="0" marR="0" marT="44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500" spc="70" dirty="0">
                          <a:latin typeface="LM Sans 12"/>
                          <a:cs typeface="LM Sans 12"/>
                        </a:rPr>
                        <a:t>3.19</a:t>
                      </a:r>
                      <a:endParaRPr sz="500">
                        <a:latin typeface="LM Sans 12"/>
                        <a:cs typeface="LM Sans 12"/>
                      </a:endParaRPr>
                    </a:p>
                  </a:txBody>
                  <a:tcPr marL="0" marR="0" marT="4445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439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500" spc="70" dirty="0">
                          <a:latin typeface="LM Sans 12"/>
                          <a:cs typeface="LM Sans 12"/>
                        </a:rPr>
                        <a:t>step</a:t>
                      </a:r>
                      <a:r>
                        <a:rPr sz="500" spc="30" dirty="0">
                          <a:latin typeface="LM Sans 12"/>
                          <a:cs typeface="LM Sans 12"/>
                        </a:rPr>
                        <a:t> </a:t>
                      </a:r>
                      <a:r>
                        <a:rPr sz="500" spc="70" dirty="0">
                          <a:latin typeface="LM Sans 12"/>
                          <a:cs typeface="LM Sans 12"/>
                        </a:rPr>
                        <a:t>bic(main)</a:t>
                      </a:r>
                      <a:endParaRPr sz="500">
                        <a:latin typeface="LM Sans 12"/>
                        <a:cs typeface="LM Sans 12"/>
                      </a:endParaRPr>
                    </a:p>
                  </a:txBody>
                  <a:tcPr marL="0" marR="0" marT="4445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500" spc="95" dirty="0">
                          <a:latin typeface="LM Sans 12"/>
                          <a:cs typeface="LM Sans 12"/>
                        </a:rPr>
                        <a:t>Body</a:t>
                      </a:r>
                      <a:r>
                        <a:rPr sz="500" i="1" spc="95" dirty="0">
                          <a:latin typeface="DejaVu Sans"/>
                          <a:cs typeface="DejaVu Sans"/>
                        </a:rPr>
                        <a:t>∼</a:t>
                      </a:r>
                      <a:r>
                        <a:rPr sz="500" i="1" spc="2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500" i="1" spc="80" dirty="0">
                          <a:latin typeface="Arial"/>
                          <a:cs typeface="Arial"/>
                        </a:rPr>
                        <a:t>Age</a:t>
                      </a:r>
                      <a:r>
                        <a:rPr sz="500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spc="130" dirty="0">
                          <a:latin typeface="LM Roman 12"/>
                          <a:cs typeface="LM Roman 12"/>
                        </a:rPr>
                        <a:t>+</a:t>
                      </a:r>
                      <a:r>
                        <a:rPr sz="500" spc="-15" dirty="0">
                          <a:latin typeface="LM Roman 12"/>
                          <a:cs typeface="LM Roman 12"/>
                        </a:rPr>
                        <a:t> </a:t>
                      </a:r>
                      <a:r>
                        <a:rPr sz="500" i="1" spc="110" dirty="0">
                          <a:latin typeface="Arial"/>
                          <a:cs typeface="Arial"/>
                        </a:rPr>
                        <a:t>Adi</a:t>
                      </a:r>
                      <a:r>
                        <a:rPr sz="500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spc="130" dirty="0">
                          <a:latin typeface="LM Roman 12"/>
                          <a:cs typeface="LM Roman 12"/>
                        </a:rPr>
                        <a:t>+</a:t>
                      </a:r>
                      <a:r>
                        <a:rPr sz="500" spc="-15" dirty="0">
                          <a:latin typeface="LM Roman 12"/>
                          <a:cs typeface="LM Roman 12"/>
                        </a:rPr>
                        <a:t> </a:t>
                      </a:r>
                      <a:r>
                        <a:rPr sz="500" i="1" spc="85" dirty="0">
                          <a:latin typeface="Arial"/>
                          <a:cs typeface="Arial"/>
                        </a:rPr>
                        <a:t>Chest</a:t>
                      </a:r>
                      <a:r>
                        <a:rPr sz="500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spc="130" dirty="0">
                          <a:latin typeface="LM Roman 12"/>
                          <a:cs typeface="LM Roman 12"/>
                        </a:rPr>
                        <a:t>+</a:t>
                      </a:r>
                      <a:r>
                        <a:rPr sz="500" spc="-15" dirty="0">
                          <a:latin typeface="LM Roman 12"/>
                          <a:cs typeface="LM Roman 12"/>
                        </a:rPr>
                        <a:t> </a:t>
                      </a:r>
                      <a:r>
                        <a:rPr sz="500" i="1" spc="70" dirty="0">
                          <a:latin typeface="Arial"/>
                          <a:cs typeface="Arial"/>
                        </a:rPr>
                        <a:t>Abd</a:t>
                      </a:r>
                      <a:r>
                        <a:rPr sz="500" i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spc="130" dirty="0">
                          <a:latin typeface="LM Roman 12"/>
                          <a:cs typeface="LM Roman 12"/>
                        </a:rPr>
                        <a:t>+</a:t>
                      </a:r>
                      <a:r>
                        <a:rPr sz="500" spc="-15" dirty="0">
                          <a:latin typeface="LM Roman 12"/>
                          <a:cs typeface="LM Roman 12"/>
                        </a:rPr>
                        <a:t> </a:t>
                      </a:r>
                      <a:r>
                        <a:rPr sz="500" i="1" spc="14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500" i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i="1" spc="100" dirty="0">
                          <a:latin typeface="Arial"/>
                          <a:cs typeface="Arial"/>
                        </a:rPr>
                        <a:t>rist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500" spc="70" dirty="0">
                          <a:latin typeface="LM Sans 12"/>
                          <a:cs typeface="LM Sans 12"/>
                        </a:rPr>
                        <a:t>0.73</a:t>
                      </a:r>
                      <a:endParaRPr sz="500">
                        <a:latin typeface="LM Sans 12"/>
                        <a:cs typeface="LM Sans 12"/>
                      </a:endParaRPr>
                    </a:p>
                  </a:txBody>
                  <a:tcPr marL="0" marR="0" marT="44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500" spc="70" dirty="0">
                          <a:latin typeface="LM Sans 12"/>
                          <a:cs typeface="LM Sans 12"/>
                        </a:rPr>
                        <a:t>3.83</a:t>
                      </a:r>
                      <a:endParaRPr sz="500">
                        <a:latin typeface="LM Sans 12"/>
                        <a:cs typeface="LM Sans 12"/>
                      </a:endParaRPr>
                    </a:p>
                  </a:txBody>
                  <a:tcPr marL="0" marR="0" marT="44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500" spc="70" dirty="0">
                          <a:latin typeface="LM Sans 12"/>
                          <a:cs typeface="LM Sans 12"/>
                        </a:rPr>
                        <a:t>3.18</a:t>
                      </a:r>
                      <a:endParaRPr sz="500">
                        <a:latin typeface="LM Sans 12"/>
                        <a:cs typeface="LM Sans 12"/>
                      </a:endParaRPr>
                    </a:p>
                  </a:txBody>
                  <a:tcPr marL="0" marR="0" marT="4445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439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500" spc="70" dirty="0">
                          <a:latin typeface="LM Sans 12"/>
                          <a:cs typeface="LM Sans 12"/>
                        </a:rPr>
                        <a:t>step</a:t>
                      </a:r>
                      <a:r>
                        <a:rPr sz="500" spc="45" dirty="0">
                          <a:latin typeface="LM Sans 12"/>
                          <a:cs typeface="LM Sans 12"/>
                        </a:rPr>
                        <a:t> </a:t>
                      </a:r>
                      <a:r>
                        <a:rPr sz="500" spc="65" dirty="0">
                          <a:latin typeface="LM Sans 12"/>
                          <a:cs typeface="LM Sans 12"/>
                        </a:rPr>
                        <a:t>bic</a:t>
                      </a:r>
                      <a:endParaRPr sz="500">
                        <a:latin typeface="LM Sans 12"/>
                        <a:cs typeface="LM Sans 12"/>
                      </a:endParaRPr>
                    </a:p>
                  </a:txBody>
                  <a:tcPr marL="0" marR="0" marT="4445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500" spc="95" dirty="0">
                          <a:latin typeface="LM Sans 12"/>
                          <a:cs typeface="LM Sans 12"/>
                        </a:rPr>
                        <a:t>Body</a:t>
                      </a:r>
                      <a:r>
                        <a:rPr sz="500" i="1" spc="95" dirty="0">
                          <a:latin typeface="DejaVu Sans"/>
                          <a:cs typeface="DejaVu Sans"/>
                        </a:rPr>
                        <a:t>∼</a:t>
                      </a:r>
                      <a:r>
                        <a:rPr sz="500" i="1" spc="2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500" i="1" spc="80" dirty="0">
                          <a:latin typeface="Arial"/>
                          <a:cs typeface="Arial"/>
                        </a:rPr>
                        <a:t>Age</a:t>
                      </a:r>
                      <a:r>
                        <a:rPr sz="500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spc="130" dirty="0">
                          <a:latin typeface="LM Roman 12"/>
                          <a:cs typeface="LM Roman 12"/>
                        </a:rPr>
                        <a:t>+</a:t>
                      </a:r>
                      <a:r>
                        <a:rPr sz="500" spc="-15" dirty="0">
                          <a:latin typeface="LM Roman 12"/>
                          <a:cs typeface="LM Roman 12"/>
                        </a:rPr>
                        <a:t> </a:t>
                      </a:r>
                      <a:r>
                        <a:rPr sz="500" i="1" spc="110" dirty="0">
                          <a:latin typeface="Arial"/>
                          <a:cs typeface="Arial"/>
                        </a:rPr>
                        <a:t>Adi</a:t>
                      </a:r>
                      <a:r>
                        <a:rPr sz="500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spc="130" dirty="0">
                          <a:latin typeface="LM Roman 12"/>
                          <a:cs typeface="LM Roman 12"/>
                        </a:rPr>
                        <a:t>+</a:t>
                      </a:r>
                      <a:r>
                        <a:rPr sz="500" spc="-15" dirty="0">
                          <a:latin typeface="LM Roman 12"/>
                          <a:cs typeface="LM Roman 12"/>
                        </a:rPr>
                        <a:t> </a:t>
                      </a:r>
                      <a:r>
                        <a:rPr sz="500" i="1" spc="90" dirty="0">
                          <a:latin typeface="Arial"/>
                          <a:cs typeface="Arial"/>
                        </a:rPr>
                        <a:t>Che</a:t>
                      </a:r>
                      <a:r>
                        <a:rPr sz="500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spc="130" dirty="0">
                          <a:latin typeface="LM Roman 12"/>
                          <a:cs typeface="LM Roman 12"/>
                        </a:rPr>
                        <a:t>+</a:t>
                      </a:r>
                      <a:r>
                        <a:rPr sz="500" spc="-15" dirty="0">
                          <a:latin typeface="LM Roman 12"/>
                          <a:cs typeface="LM Roman 12"/>
                        </a:rPr>
                        <a:t> </a:t>
                      </a:r>
                      <a:r>
                        <a:rPr sz="500" i="1" spc="70" dirty="0">
                          <a:latin typeface="Arial"/>
                          <a:cs typeface="Arial"/>
                        </a:rPr>
                        <a:t>Abd</a:t>
                      </a:r>
                      <a:r>
                        <a:rPr sz="500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spc="130" dirty="0">
                          <a:latin typeface="LM Roman 12"/>
                          <a:cs typeface="LM Roman 12"/>
                        </a:rPr>
                        <a:t>+</a:t>
                      </a:r>
                      <a:r>
                        <a:rPr sz="500" spc="-20" dirty="0">
                          <a:latin typeface="LM Roman 12"/>
                          <a:cs typeface="LM Roman 12"/>
                        </a:rPr>
                        <a:t> </a:t>
                      </a:r>
                      <a:r>
                        <a:rPr sz="500" i="1" spc="14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500" i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i="1" spc="125" dirty="0">
                          <a:latin typeface="Arial"/>
                          <a:cs typeface="Arial"/>
                        </a:rPr>
                        <a:t>ri</a:t>
                      </a:r>
                      <a:r>
                        <a:rPr sz="500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spc="130" dirty="0">
                          <a:latin typeface="LM Roman 12"/>
                          <a:cs typeface="LM Roman 12"/>
                        </a:rPr>
                        <a:t>+</a:t>
                      </a:r>
                      <a:r>
                        <a:rPr sz="500" spc="-15" dirty="0">
                          <a:latin typeface="LM Roman 12"/>
                          <a:cs typeface="LM Roman 12"/>
                        </a:rPr>
                        <a:t> </a:t>
                      </a:r>
                      <a:r>
                        <a:rPr sz="500" i="1" spc="80" dirty="0">
                          <a:latin typeface="Arial"/>
                          <a:cs typeface="Arial"/>
                        </a:rPr>
                        <a:t>Age</a:t>
                      </a:r>
                      <a:r>
                        <a:rPr sz="500" i="1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spc="45" dirty="0">
                          <a:latin typeface="LM Roman 12"/>
                          <a:cs typeface="LM Roman 12"/>
                        </a:rPr>
                        <a:t>:</a:t>
                      </a:r>
                      <a:r>
                        <a:rPr sz="500" spc="20" dirty="0">
                          <a:latin typeface="LM Roman 12"/>
                          <a:cs typeface="LM Roman 12"/>
                        </a:rPr>
                        <a:t> </a:t>
                      </a:r>
                      <a:r>
                        <a:rPr sz="500" i="1" spc="14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500" i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i="1" spc="125" dirty="0">
                          <a:latin typeface="Arial"/>
                          <a:cs typeface="Arial"/>
                        </a:rPr>
                        <a:t>ri</a:t>
                      </a:r>
                      <a:r>
                        <a:rPr sz="500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spc="130" dirty="0">
                          <a:latin typeface="LM Roman 12"/>
                          <a:cs typeface="LM Roman 12"/>
                        </a:rPr>
                        <a:t>+</a:t>
                      </a:r>
                      <a:r>
                        <a:rPr sz="500" spc="-15" dirty="0">
                          <a:latin typeface="LM Roman 12"/>
                          <a:cs typeface="LM Roman 12"/>
                        </a:rPr>
                        <a:t> </a:t>
                      </a:r>
                      <a:r>
                        <a:rPr sz="500" i="1" spc="110" dirty="0">
                          <a:latin typeface="Arial"/>
                          <a:cs typeface="Arial"/>
                        </a:rPr>
                        <a:t>Adi</a:t>
                      </a:r>
                      <a:r>
                        <a:rPr sz="500" i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spc="45" dirty="0">
                          <a:latin typeface="LM Roman 12"/>
                          <a:cs typeface="LM Roman 12"/>
                        </a:rPr>
                        <a:t>:</a:t>
                      </a:r>
                      <a:r>
                        <a:rPr sz="500" spc="20" dirty="0">
                          <a:latin typeface="LM Roman 12"/>
                          <a:cs typeface="LM Roman 12"/>
                        </a:rPr>
                        <a:t> </a:t>
                      </a:r>
                      <a:r>
                        <a:rPr sz="500" i="1" spc="90" dirty="0">
                          <a:latin typeface="Arial"/>
                          <a:cs typeface="Arial"/>
                        </a:rPr>
                        <a:t>Che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500" spc="70" dirty="0">
                          <a:latin typeface="LM Sans 12"/>
                          <a:cs typeface="LM Sans 12"/>
                        </a:rPr>
                        <a:t>0.76</a:t>
                      </a:r>
                      <a:endParaRPr sz="500">
                        <a:latin typeface="LM Sans 12"/>
                        <a:cs typeface="LM Sans 12"/>
                      </a:endParaRPr>
                    </a:p>
                  </a:txBody>
                  <a:tcPr marL="0" marR="0" marT="44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500" spc="70" dirty="0">
                          <a:latin typeface="LM Sans 12"/>
                          <a:cs typeface="LM Sans 12"/>
                        </a:rPr>
                        <a:t>3.53</a:t>
                      </a:r>
                      <a:endParaRPr sz="500">
                        <a:latin typeface="LM Sans 12"/>
                        <a:cs typeface="LM Sans 12"/>
                      </a:endParaRPr>
                    </a:p>
                  </a:txBody>
                  <a:tcPr marL="0" marR="0" marT="44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500" spc="70" dirty="0">
                          <a:latin typeface="LM Sans 12"/>
                          <a:cs typeface="LM Sans 12"/>
                        </a:rPr>
                        <a:t>2.84</a:t>
                      </a:r>
                      <a:endParaRPr sz="500">
                        <a:latin typeface="LM Sans 12"/>
                        <a:cs typeface="LM Sans 12"/>
                      </a:endParaRPr>
                    </a:p>
                  </a:txBody>
                  <a:tcPr marL="0" marR="0" marT="4445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3574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500" spc="75" dirty="0">
                          <a:latin typeface="LM Sans 12"/>
                          <a:cs typeface="LM Sans 12"/>
                        </a:rPr>
                        <a:t>Lasso</a:t>
                      </a:r>
                      <a:endParaRPr sz="500">
                        <a:latin typeface="LM Sans 12"/>
                        <a:cs typeface="LM Sans 12"/>
                      </a:endParaRPr>
                    </a:p>
                  </a:txBody>
                  <a:tcPr marL="0" marR="0" marT="4445" marB="0"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500" spc="95" dirty="0">
                          <a:latin typeface="LM Sans 12"/>
                          <a:cs typeface="LM Sans 12"/>
                        </a:rPr>
                        <a:t>Body</a:t>
                      </a:r>
                      <a:r>
                        <a:rPr sz="500" i="1" spc="95" dirty="0">
                          <a:latin typeface="DejaVu Sans"/>
                          <a:cs typeface="DejaVu Sans"/>
                        </a:rPr>
                        <a:t>∼</a:t>
                      </a:r>
                      <a:r>
                        <a:rPr sz="500" i="1" spc="2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500" i="1" spc="80" dirty="0">
                          <a:latin typeface="Arial"/>
                          <a:cs typeface="Arial"/>
                        </a:rPr>
                        <a:t>Age</a:t>
                      </a:r>
                      <a:r>
                        <a:rPr sz="500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spc="130" dirty="0">
                          <a:latin typeface="LM Roman 12"/>
                          <a:cs typeface="LM Roman 12"/>
                        </a:rPr>
                        <a:t>+</a:t>
                      </a:r>
                      <a:r>
                        <a:rPr sz="500" spc="-15" dirty="0">
                          <a:latin typeface="LM Roman 12"/>
                          <a:cs typeface="LM Roman 12"/>
                        </a:rPr>
                        <a:t> </a:t>
                      </a:r>
                      <a:r>
                        <a:rPr sz="500" i="1" spc="120" dirty="0">
                          <a:latin typeface="Arial"/>
                          <a:cs typeface="Arial"/>
                        </a:rPr>
                        <a:t>Hei</a:t>
                      </a:r>
                      <a:r>
                        <a:rPr sz="500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spc="130" dirty="0">
                          <a:latin typeface="LM Roman 12"/>
                          <a:cs typeface="LM Roman 12"/>
                        </a:rPr>
                        <a:t>+</a:t>
                      </a:r>
                      <a:r>
                        <a:rPr sz="500" spc="-15" dirty="0">
                          <a:latin typeface="LM Roman 12"/>
                          <a:cs typeface="LM Roman 12"/>
                        </a:rPr>
                        <a:t> </a:t>
                      </a:r>
                      <a:r>
                        <a:rPr sz="500" i="1" spc="95" dirty="0">
                          <a:latin typeface="Arial"/>
                          <a:cs typeface="Arial"/>
                        </a:rPr>
                        <a:t>Neck</a:t>
                      </a:r>
                      <a:r>
                        <a:rPr sz="500" i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spc="130" dirty="0">
                          <a:latin typeface="LM Roman 12"/>
                          <a:cs typeface="LM Roman 12"/>
                        </a:rPr>
                        <a:t>+</a:t>
                      </a:r>
                      <a:r>
                        <a:rPr sz="500" spc="-15" dirty="0">
                          <a:latin typeface="LM Roman 12"/>
                          <a:cs typeface="LM Roman 12"/>
                        </a:rPr>
                        <a:t> </a:t>
                      </a:r>
                      <a:r>
                        <a:rPr sz="500" i="1" spc="70" dirty="0">
                          <a:latin typeface="Arial"/>
                          <a:cs typeface="Arial"/>
                        </a:rPr>
                        <a:t>Abd</a:t>
                      </a:r>
                      <a:r>
                        <a:rPr sz="500" i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spc="130" dirty="0">
                          <a:latin typeface="LM Roman 12"/>
                          <a:cs typeface="LM Roman 12"/>
                        </a:rPr>
                        <a:t>+</a:t>
                      </a:r>
                      <a:r>
                        <a:rPr sz="500" spc="-15" dirty="0">
                          <a:latin typeface="LM Roman 12"/>
                          <a:cs typeface="LM Roman 12"/>
                        </a:rPr>
                        <a:t> </a:t>
                      </a:r>
                      <a:r>
                        <a:rPr sz="500" i="1" spc="14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500" i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i="1" spc="100" dirty="0">
                          <a:latin typeface="Arial"/>
                          <a:cs typeface="Arial"/>
                        </a:rPr>
                        <a:t>rist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500" spc="70" dirty="0">
                          <a:latin typeface="LM Sans 12"/>
                          <a:cs typeface="LM Sans 12"/>
                        </a:rPr>
                        <a:t>0.73</a:t>
                      </a:r>
                      <a:endParaRPr sz="500">
                        <a:latin typeface="LM Sans 12"/>
                        <a:cs typeface="LM Sans 12"/>
                      </a:endParaRPr>
                    </a:p>
                  </a:txBody>
                  <a:tcPr marL="0" marR="0" marT="44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500" spc="70" dirty="0">
                          <a:latin typeface="LM Sans 12"/>
                          <a:cs typeface="LM Sans 12"/>
                        </a:rPr>
                        <a:t>3.83</a:t>
                      </a:r>
                      <a:endParaRPr sz="500">
                        <a:latin typeface="LM Sans 12"/>
                        <a:cs typeface="LM Sans 12"/>
                      </a:endParaRPr>
                    </a:p>
                  </a:txBody>
                  <a:tcPr marL="0" marR="0" marT="44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500" spc="70" dirty="0">
                          <a:latin typeface="LM Sans 12"/>
                          <a:cs typeface="LM Sans 12"/>
                        </a:rPr>
                        <a:t>3.20</a:t>
                      </a:r>
                      <a:endParaRPr sz="500">
                        <a:latin typeface="LM Sans 12"/>
                        <a:cs typeface="LM Sans 12"/>
                      </a:endParaRPr>
                    </a:p>
                  </a:txBody>
                  <a:tcPr marL="0" marR="0" marT="4445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29" y="54871"/>
            <a:ext cx="2217421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5" dirty="0"/>
              <a:t>Model</a:t>
            </a:r>
            <a:r>
              <a:rPr spc="-50" dirty="0"/>
              <a:t> </a:t>
            </a:r>
            <a:r>
              <a:rPr spc="5" dirty="0"/>
              <a:t>Finding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8</a:t>
            </a:fld>
            <a:r>
              <a:rPr spc="-145" dirty="0"/>
              <a:t> </a:t>
            </a:r>
            <a:r>
              <a:rPr spc="-5" dirty="0"/>
              <a:t>/</a:t>
            </a:r>
            <a:r>
              <a:rPr spc="-140" dirty="0"/>
              <a:t> </a:t>
            </a:r>
            <a:r>
              <a:rPr spc="-5" dirty="0"/>
              <a:t>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40" y="1114612"/>
            <a:ext cx="3660140" cy="1096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latin typeface="LM Sans 12"/>
                <a:cs typeface="LM Sans 12"/>
              </a:rPr>
              <a:t>Therefore, </a:t>
            </a:r>
            <a:r>
              <a:rPr sz="1200" spc="-5" dirty="0">
                <a:latin typeface="LM Sans 12"/>
                <a:cs typeface="LM Sans 12"/>
              </a:rPr>
              <a:t>our </a:t>
            </a:r>
            <a:r>
              <a:rPr sz="1200" dirty="0">
                <a:latin typeface="LM Sans 12"/>
                <a:cs typeface="LM Sans 12"/>
              </a:rPr>
              <a:t>model</a:t>
            </a:r>
            <a:r>
              <a:rPr sz="1200" spc="-5" dirty="0">
                <a:latin typeface="LM Sans 12"/>
                <a:cs typeface="LM Sans 12"/>
              </a:rPr>
              <a:t> is</a:t>
            </a:r>
            <a:endParaRPr sz="1200" dirty="0">
              <a:latin typeface="LM Sans 12"/>
              <a:cs typeface="LM Sans 1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 dirty="0">
              <a:latin typeface="LM Sans 12"/>
              <a:cs typeface="LM Sans 12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LM Sans 12"/>
                <a:cs typeface="LM Sans 12"/>
              </a:rPr>
              <a:t>Bodyfat</a:t>
            </a:r>
            <a:r>
              <a:rPr sz="1200" spc="-65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i="1" spc="-80" dirty="0">
                <a:latin typeface="DejaVu Sans"/>
                <a:cs typeface="DejaVu Sans"/>
              </a:rPr>
              <a:t>−</a:t>
            </a:r>
            <a:r>
              <a:rPr sz="1200" i="1" spc="-120" dirty="0">
                <a:latin typeface="DejaVu Sans"/>
                <a:cs typeface="DejaVu Sans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2</a:t>
            </a:r>
            <a:r>
              <a:rPr sz="1200" i="1" spc="-5" dirty="0">
                <a:latin typeface="Arial"/>
                <a:cs typeface="Arial"/>
              </a:rPr>
              <a:t>.</a:t>
            </a:r>
            <a:r>
              <a:rPr sz="1200" spc="-5" dirty="0">
                <a:latin typeface="LM Roman 12"/>
                <a:cs typeface="LM Roman 12"/>
              </a:rPr>
              <a:t>728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i="1" spc="-80" dirty="0">
                <a:latin typeface="DejaVu Sans"/>
                <a:cs typeface="DejaVu Sans"/>
              </a:rPr>
              <a:t>−</a:t>
            </a:r>
            <a:r>
              <a:rPr sz="1200" i="1" spc="-120" dirty="0">
                <a:latin typeface="DejaVu Sans"/>
                <a:cs typeface="DejaVu Sans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1</a:t>
            </a:r>
            <a:r>
              <a:rPr sz="1200" i="1" spc="-5" dirty="0">
                <a:latin typeface="Arial"/>
                <a:cs typeface="Arial"/>
              </a:rPr>
              <a:t>.</a:t>
            </a:r>
            <a:r>
              <a:rPr sz="1200" spc="-5" dirty="0">
                <a:latin typeface="LM Roman 12"/>
                <a:cs typeface="LM Roman 12"/>
              </a:rPr>
              <a:t>143 </a:t>
            </a:r>
            <a:r>
              <a:rPr sz="1200" spc="-5" dirty="0">
                <a:latin typeface="LM Sans 12"/>
                <a:cs typeface="LM Sans 12"/>
              </a:rPr>
              <a:t>Age</a:t>
            </a:r>
            <a:r>
              <a:rPr sz="1200" spc="-130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2</a:t>
            </a:r>
            <a:r>
              <a:rPr sz="1200" i="1" spc="-5" dirty="0">
                <a:latin typeface="Arial"/>
                <a:cs typeface="Arial"/>
              </a:rPr>
              <a:t>.</a:t>
            </a:r>
            <a:r>
              <a:rPr sz="1200" spc="-5" dirty="0">
                <a:latin typeface="LM Roman 12"/>
                <a:cs typeface="LM Roman 12"/>
              </a:rPr>
              <a:t>864 </a:t>
            </a:r>
            <a:r>
              <a:rPr sz="1200" spc="-5" dirty="0">
                <a:latin typeface="LM Sans 12"/>
                <a:cs typeface="LM Sans 12"/>
              </a:rPr>
              <a:t>Adiposity</a:t>
            </a:r>
            <a:endParaRPr sz="1200" dirty="0">
              <a:latin typeface="LM Sans 12"/>
              <a:cs typeface="LM Sans 12"/>
            </a:endParaRPr>
          </a:p>
          <a:p>
            <a:pPr marL="695325">
              <a:lnSpc>
                <a:spcPct val="100000"/>
              </a:lnSpc>
              <a:spcBef>
                <a:spcPts val="595"/>
              </a:spcBef>
            </a:pP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4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0</a:t>
            </a:r>
            <a:r>
              <a:rPr sz="1200" i="1" spc="-5" dirty="0">
                <a:latin typeface="Arial"/>
                <a:cs typeface="Arial"/>
              </a:rPr>
              <a:t>.</a:t>
            </a:r>
            <a:r>
              <a:rPr sz="1200" spc="-5" dirty="0">
                <a:latin typeface="LM Roman 12"/>
                <a:cs typeface="LM Roman 12"/>
              </a:rPr>
              <a:t>347</a:t>
            </a:r>
            <a:r>
              <a:rPr sz="1200" spc="-10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Sans 12"/>
                <a:cs typeface="LM Sans 12"/>
              </a:rPr>
              <a:t>Chest</a:t>
            </a:r>
            <a:r>
              <a:rPr sz="1200" spc="-130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4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0</a:t>
            </a:r>
            <a:r>
              <a:rPr sz="1200" i="1" spc="-5" dirty="0">
                <a:latin typeface="Arial"/>
                <a:cs typeface="Arial"/>
              </a:rPr>
              <a:t>.</a:t>
            </a:r>
            <a:r>
              <a:rPr sz="1200" spc="-5" dirty="0">
                <a:latin typeface="LM Roman 12"/>
                <a:cs typeface="LM Roman 12"/>
              </a:rPr>
              <a:t>685</a:t>
            </a:r>
            <a:r>
              <a:rPr sz="1200" spc="-10" dirty="0">
                <a:latin typeface="LM Roman 12"/>
                <a:cs typeface="LM Roman 12"/>
              </a:rPr>
              <a:t> </a:t>
            </a:r>
            <a:r>
              <a:rPr sz="1200" dirty="0">
                <a:latin typeface="LM Sans 12"/>
                <a:cs typeface="LM Sans 12"/>
              </a:rPr>
              <a:t>Abdomen</a:t>
            </a:r>
            <a:r>
              <a:rPr sz="1200" spc="-135" dirty="0">
                <a:latin typeface="LM Sans 12"/>
                <a:cs typeface="LM Sans 12"/>
              </a:rPr>
              <a:t> </a:t>
            </a:r>
            <a:r>
              <a:rPr sz="1200" i="1" spc="-80" dirty="0">
                <a:latin typeface="DejaVu Sans"/>
                <a:cs typeface="DejaVu Sans"/>
              </a:rPr>
              <a:t>−</a:t>
            </a:r>
            <a:r>
              <a:rPr sz="1200" i="1" spc="-120" dirty="0">
                <a:latin typeface="DejaVu Sans"/>
                <a:cs typeface="DejaVu Sans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5</a:t>
            </a:r>
            <a:r>
              <a:rPr sz="1200" i="1" spc="-5" dirty="0">
                <a:latin typeface="Arial"/>
                <a:cs typeface="Arial"/>
              </a:rPr>
              <a:t>.</a:t>
            </a:r>
            <a:r>
              <a:rPr sz="1200" spc="-5" dirty="0">
                <a:latin typeface="LM Roman 12"/>
                <a:cs typeface="LM Roman 12"/>
              </a:rPr>
              <a:t>288</a:t>
            </a:r>
            <a:r>
              <a:rPr sz="1200" spc="-10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Sans 12"/>
                <a:cs typeface="LM Sans 12"/>
              </a:rPr>
              <a:t>Wrist</a:t>
            </a:r>
            <a:endParaRPr sz="1200" dirty="0">
              <a:latin typeface="LM Sans 12"/>
              <a:cs typeface="LM Sans 12"/>
            </a:endParaRPr>
          </a:p>
          <a:p>
            <a:pPr marL="695325">
              <a:lnSpc>
                <a:spcPct val="100000"/>
              </a:lnSpc>
              <a:spcBef>
                <a:spcPts val="590"/>
              </a:spcBef>
            </a:pPr>
            <a:r>
              <a:rPr sz="1200" spc="-5" dirty="0">
                <a:latin typeface="LM Roman 12"/>
                <a:cs typeface="LM Roman 12"/>
              </a:rPr>
              <a:t>+ 0</a:t>
            </a:r>
            <a:r>
              <a:rPr sz="1200" i="1" spc="-5" dirty="0">
                <a:latin typeface="Arial"/>
                <a:cs typeface="Arial"/>
              </a:rPr>
              <a:t>.</a:t>
            </a:r>
            <a:r>
              <a:rPr sz="1200" spc="-5" dirty="0">
                <a:latin typeface="LM Roman 12"/>
                <a:cs typeface="LM Roman 12"/>
              </a:rPr>
              <a:t>067 </a:t>
            </a:r>
            <a:r>
              <a:rPr sz="1200" spc="-10" dirty="0">
                <a:latin typeface="LM Sans 12"/>
                <a:cs typeface="LM Sans 12"/>
              </a:rPr>
              <a:t>Age:Wrist</a:t>
            </a:r>
            <a:r>
              <a:rPr sz="1200" spc="-300" dirty="0">
                <a:latin typeface="LM Sans 12"/>
                <a:cs typeface="LM Sans 12"/>
              </a:rPr>
              <a:t> </a:t>
            </a:r>
            <a:r>
              <a:rPr sz="1200" i="1" spc="-80" dirty="0">
                <a:latin typeface="DejaVu Sans"/>
                <a:cs typeface="DejaVu Sans"/>
              </a:rPr>
              <a:t>− </a:t>
            </a:r>
            <a:r>
              <a:rPr sz="1200" spc="-5" dirty="0">
                <a:latin typeface="LM Roman 12"/>
                <a:cs typeface="LM Roman 12"/>
              </a:rPr>
              <a:t>0</a:t>
            </a:r>
            <a:r>
              <a:rPr sz="1200" i="1" spc="-5" dirty="0">
                <a:latin typeface="Arial"/>
                <a:cs typeface="Arial"/>
              </a:rPr>
              <a:t>.</a:t>
            </a:r>
            <a:r>
              <a:rPr sz="1200" spc="-5" dirty="0">
                <a:latin typeface="LM Roman 12"/>
                <a:cs typeface="LM Roman 12"/>
              </a:rPr>
              <a:t>022 </a:t>
            </a:r>
            <a:r>
              <a:rPr sz="1200" spc="-5" dirty="0">
                <a:latin typeface="LM Sans 12"/>
                <a:cs typeface="LM Sans 12"/>
              </a:rPr>
              <a:t>Adiposity:Chest</a:t>
            </a:r>
            <a:endParaRPr sz="1200" dirty="0">
              <a:latin typeface="LM Sans 12"/>
              <a:cs typeface="LM Sans 1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1F97AB-C6CA-FE49-8BF8-3CAD790EA6FF}"/>
              </a:ext>
            </a:extLst>
          </p:cNvPr>
          <p:cNvSpPr/>
          <p:nvPr/>
        </p:nvSpPr>
        <p:spPr>
          <a:xfrm>
            <a:off x="400050" y="2251045"/>
            <a:ext cx="3734130" cy="742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lvl="0" indent="297180" algn="just">
              <a:lnSpc>
                <a:spcPct val="120400"/>
              </a:lnSpc>
              <a:spcBef>
                <a:spcPts val="100"/>
              </a:spcBef>
            </a:pPr>
            <a:r>
              <a:rPr lang="en" altLang="zh-CN" sz="1200" spc="-30" dirty="0">
                <a:solidFill>
                  <a:prstClr val="black"/>
                </a:solidFill>
                <a:latin typeface="LM Sans 12"/>
                <a:cs typeface="LM Sans 12"/>
              </a:rPr>
              <a:t>For </a:t>
            </a:r>
            <a:r>
              <a:rPr lang="en" altLang="zh-CN" sz="1200" spc="-5" dirty="0">
                <a:solidFill>
                  <a:prstClr val="black"/>
                </a:solidFill>
                <a:latin typeface="LM Sans 12"/>
                <a:cs typeface="LM Sans 12"/>
              </a:rPr>
              <a:t>each term of </a:t>
            </a:r>
            <a:r>
              <a:rPr lang="en" altLang="zh-CN" sz="1200" spc="-10" dirty="0">
                <a:solidFill>
                  <a:prstClr val="black"/>
                </a:solidFill>
                <a:latin typeface="LM Sans 12"/>
                <a:cs typeface="LM Sans 12"/>
              </a:rPr>
              <a:t>variable </a:t>
            </a:r>
            <a:r>
              <a:rPr lang="en" altLang="zh-CN" sz="1200" spc="-5" dirty="0">
                <a:solidFill>
                  <a:prstClr val="black"/>
                </a:solidFill>
                <a:latin typeface="LM Sans 12"/>
                <a:cs typeface="LM Sans 12"/>
              </a:rPr>
              <a:t>with fixed other </a:t>
            </a:r>
            <a:r>
              <a:rPr lang="en" altLang="zh-CN" sz="1200" spc="-10" dirty="0">
                <a:solidFill>
                  <a:prstClr val="black"/>
                </a:solidFill>
                <a:latin typeface="LM Sans 12"/>
                <a:cs typeface="LM Sans 12"/>
              </a:rPr>
              <a:t>variables, </a:t>
            </a:r>
            <a:r>
              <a:rPr lang="en" altLang="zh-CN" sz="1200" spc="-5" dirty="0">
                <a:solidFill>
                  <a:prstClr val="black"/>
                </a:solidFill>
                <a:latin typeface="LM Sans 12"/>
                <a:cs typeface="LM Sans 12"/>
              </a:rPr>
              <a:t>the  increase</a:t>
            </a:r>
            <a:r>
              <a:rPr lang="en" altLang="zh-CN" sz="1200" spc="-75" dirty="0">
                <a:solidFill>
                  <a:prstClr val="black"/>
                </a:solidFill>
                <a:latin typeface="LM Sans 12"/>
                <a:cs typeface="LM Sans 12"/>
              </a:rPr>
              <a:t> </a:t>
            </a:r>
            <a:r>
              <a:rPr lang="en" altLang="zh-CN" sz="1200" spc="-5" dirty="0">
                <a:solidFill>
                  <a:prstClr val="black"/>
                </a:solidFill>
                <a:latin typeface="LM Sans 12"/>
                <a:cs typeface="LM Sans 12"/>
              </a:rPr>
              <a:t>of</a:t>
            </a:r>
            <a:r>
              <a:rPr lang="en" altLang="zh-CN" sz="1200" spc="-70" dirty="0">
                <a:solidFill>
                  <a:prstClr val="black"/>
                </a:solidFill>
                <a:latin typeface="LM Sans 12"/>
                <a:cs typeface="LM Sans 12"/>
              </a:rPr>
              <a:t> </a:t>
            </a:r>
            <a:r>
              <a:rPr lang="en" altLang="zh-CN" sz="1200" dirty="0">
                <a:solidFill>
                  <a:prstClr val="black"/>
                </a:solidFill>
                <a:latin typeface="LM Sans 12"/>
                <a:cs typeface="LM Sans 12"/>
              </a:rPr>
              <a:t>Body</a:t>
            </a:r>
            <a:r>
              <a:rPr lang="en" altLang="zh-CN" sz="1200" spc="-75" dirty="0">
                <a:solidFill>
                  <a:prstClr val="black"/>
                </a:solidFill>
                <a:latin typeface="LM Sans 12"/>
                <a:cs typeface="LM Sans 12"/>
              </a:rPr>
              <a:t> </a:t>
            </a:r>
            <a:r>
              <a:rPr lang="en" altLang="zh-CN" sz="1200" spc="-15" dirty="0">
                <a:solidFill>
                  <a:prstClr val="black"/>
                </a:solidFill>
                <a:latin typeface="LM Sans 12"/>
                <a:cs typeface="LM Sans 12"/>
              </a:rPr>
              <a:t>Fat</a:t>
            </a:r>
            <a:r>
              <a:rPr lang="en" altLang="zh-CN" sz="1200" spc="-70" dirty="0">
                <a:solidFill>
                  <a:prstClr val="black"/>
                </a:solidFill>
                <a:latin typeface="LM Sans 12"/>
                <a:cs typeface="LM Sans 12"/>
              </a:rPr>
              <a:t> </a:t>
            </a:r>
            <a:r>
              <a:rPr lang="en" altLang="zh-CN" sz="1200" spc="-5" dirty="0">
                <a:solidFill>
                  <a:prstClr val="black"/>
                </a:solidFill>
                <a:latin typeface="LM Sans 12"/>
                <a:cs typeface="LM Sans 12"/>
              </a:rPr>
              <a:t>in</a:t>
            </a:r>
            <a:r>
              <a:rPr lang="en" altLang="zh-CN" sz="1200" spc="-75" dirty="0">
                <a:solidFill>
                  <a:prstClr val="black"/>
                </a:solidFill>
                <a:latin typeface="LM Sans 12"/>
                <a:cs typeface="LM Sans 12"/>
              </a:rPr>
              <a:t> </a:t>
            </a:r>
            <a:r>
              <a:rPr lang="en" altLang="zh-CN" sz="1200" dirty="0">
                <a:solidFill>
                  <a:prstClr val="black"/>
                </a:solidFill>
                <a:latin typeface="LM Sans 12"/>
                <a:cs typeface="LM Sans 12"/>
              </a:rPr>
              <a:t>percentile</a:t>
            </a:r>
            <a:r>
              <a:rPr lang="en" altLang="zh-CN" sz="1200" spc="-70" dirty="0">
                <a:solidFill>
                  <a:prstClr val="black"/>
                </a:solidFill>
                <a:latin typeface="LM Sans 12"/>
                <a:cs typeface="LM Sans 12"/>
              </a:rPr>
              <a:t> </a:t>
            </a:r>
            <a:r>
              <a:rPr lang="en" altLang="zh-CN" sz="1200" spc="-5" dirty="0">
                <a:solidFill>
                  <a:prstClr val="black"/>
                </a:solidFill>
                <a:latin typeface="LM Sans 12"/>
                <a:cs typeface="LM Sans 12"/>
              </a:rPr>
              <a:t>will</a:t>
            </a:r>
            <a:r>
              <a:rPr lang="en" altLang="zh-CN" sz="1200" spc="-75" dirty="0">
                <a:solidFill>
                  <a:prstClr val="black"/>
                </a:solidFill>
                <a:latin typeface="LM Sans 12"/>
                <a:cs typeface="LM Sans 12"/>
              </a:rPr>
              <a:t> </a:t>
            </a:r>
            <a:r>
              <a:rPr lang="en" altLang="zh-CN" sz="1200" spc="10" dirty="0">
                <a:solidFill>
                  <a:prstClr val="black"/>
                </a:solidFill>
                <a:latin typeface="LM Sans 12"/>
                <a:cs typeface="LM Sans 12"/>
              </a:rPr>
              <a:t>be</a:t>
            </a:r>
            <a:r>
              <a:rPr lang="en" altLang="zh-CN" sz="1200" spc="-70" dirty="0">
                <a:solidFill>
                  <a:prstClr val="black"/>
                </a:solidFill>
                <a:latin typeface="LM Sans 12"/>
                <a:cs typeface="LM Sans 12"/>
              </a:rPr>
              <a:t> </a:t>
            </a:r>
            <a:r>
              <a:rPr lang="en" altLang="zh-CN" sz="1200" spc="-5" dirty="0">
                <a:solidFill>
                  <a:prstClr val="black"/>
                </a:solidFill>
                <a:latin typeface="LM Sans 12"/>
                <a:cs typeface="LM Sans 12"/>
              </a:rPr>
              <a:t>the</a:t>
            </a:r>
            <a:r>
              <a:rPr lang="en" altLang="zh-CN" sz="1200" spc="-70" dirty="0">
                <a:solidFill>
                  <a:prstClr val="black"/>
                </a:solidFill>
                <a:latin typeface="LM Sans 12"/>
                <a:cs typeface="LM Sans 12"/>
              </a:rPr>
              <a:t> </a:t>
            </a:r>
            <a:r>
              <a:rPr lang="en" altLang="zh-CN" sz="1200" spc="-5" dirty="0">
                <a:solidFill>
                  <a:prstClr val="black"/>
                </a:solidFill>
                <a:latin typeface="LM Sans 12"/>
                <a:cs typeface="LM Sans 12"/>
              </a:rPr>
              <a:t>sum</a:t>
            </a:r>
            <a:r>
              <a:rPr lang="en" altLang="zh-CN" sz="1200" spc="-75" dirty="0">
                <a:solidFill>
                  <a:prstClr val="black"/>
                </a:solidFill>
                <a:latin typeface="LM Sans 12"/>
                <a:cs typeface="LM Sans 12"/>
              </a:rPr>
              <a:t> </a:t>
            </a:r>
            <a:r>
              <a:rPr lang="en" altLang="zh-CN" sz="1200" spc="-5" dirty="0">
                <a:solidFill>
                  <a:prstClr val="black"/>
                </a:solidFill>
                <a:latin typeface="LM Sans 12"/>
                <a:cs typeface="LM Sans 12"/>
              </a:rPr>
              <a:t>of its</a:t>
            </a:r>
            <a:r>
              <a:rPr lang="en" altLang="zh-CN" sz="1200" spc="-70" dirty="0">
                <a:solidFill>
                  <a:prstClr val="black"/>
                </a:solidFill>
                <a:latin typeface="LM Sans 12"/>
                <a:cs typeface="LM Sans 12"/>
              </a:rPr>
              <a:t> </a:t>
            </a:r>
            <a:r>
              <a:rPr lang="en" altLang="zh-CN" sz="1200" spc="-5" dirty="0">
                <a:solidFill>
                  <a:prstClr val="black"/>
                </a:solidFill>
                <a:latin typeface="LM Sans 12"/>
                <a:cs typeface="LM Sans 12"/>
              </a:rPr>
              <a:t>coefficient and interaction with</a:t>
            </a:r>
            <a:r>
              <a:rPr lang="en" altLang="zh-CN" sz="1200" dirty="0">
                <a:solidFill>
                  <a:prstClr val="black"/>
                </a:solidFill>
                <a:latin typeface="LM Sans 12"/>
                <a:cs typeface="LM Sans 12"/>
              </a:rPr>
              <a:t> </a:t>
            </a:r>
            <a:r>
              <a:rPr lang="en" altLang="zh-CN" sz="1200" spc="-5" dirty="0">
                <a:solidFill>
                  <a:prstClr val="black"/>
                </a:solidFill>
                <a:latin typeface="LM Sans 12"/>
                <a:cs typeface="LM Sans 12"/>
              </a:rPr>
              <a:t>it.</a:t>
            </a:r>
            <a:endParaRPr lang="en" altLang="zh-CN" sz="1200" dirty="0">
              <a:solidFill>
                <a:prstClr val="black"/>
              </a:solidFill>
              <a:latin typeface="LM Sans 12"/>
              <a:cs typeface="LM Sans 12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29" y="54871"/>
            <a:ext cx="3893821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Statistical Analysis and</a:t>
            </a:r>
            <a:r>
              <a:rPr spc="-25" dirty="0"/>
              <a:t> </a:t>
            </a:r>
            <a:r>
              <a:rPr spc="5" dirty="0"/>
              <a:t>Explanation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4626" y="501977"/>
            <a:ext cx="36156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LM Sans 12"/>
                <a:cs typeface="LM Sans 12"/>
              </a:rPr>
              <a:t>Analyse</a:t>
            </a:r>
            <a:r>
              <a:rPr sz="1200" spc="-130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the</a:t>
            </a:r>
            <a:r>
              <a:rPr sz="1200" spc="-130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interaction</a:t>
            </a:r>
            <a:r>
              <a:rPr sz="1200" spc="-130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and</a:t>
            </a:r>
            <a:r>
              <a:rPr sz="1200" spc="-130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get</a:t>
            </a:r>
            <a:r>
              <a:rPr sz="1200" spc="-130" dirty="0">
                <a:latin typeface="LM Sans 12"/>
                <a:cs typeface="LM Sans 12"/>
              </a:rPr>
              <a:t> </a:t>
            </a:r>
            <a:r>
              <a:rPr sz="1200" spc="-10" dirty="0">
                <a:latin typeface="LM Sans 12"/>
                <a:cs typeface="LM Sans 12"/>
              </a:rPr>
              <a:t>summary</a:t>
            </a:r>
            <a:r>
              <a:rPr sz="1200" spc="-130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of</a:t>
            </a:r>
            <a:r>
              <a:rPr sz="1200" spc="-125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the</a:t>
            </a:r>
            <a:r>
              <a:rPr sz="1200" spc="-130" dirty="0">
                <a:latin typeface="LM Sans 12"/>
                <a:cs typeface="LM Sans 12"/>
              </a:rPr>
              <a:t> </a:t>
            </a:r>
            <a:r>
              <a:rPr sz="1200" spc="-5" dirty="0">
                <a:latin typeface="LM Sans 12"/>
                <a:cs typeface="LM Sans 12"/>
              </a:rPr>
              <a:t>final</a:t>
            </a:r>
            <a:r>
              <a:rPr sz="1200" spc="-130" dirty="0">
                <a:latin typeface="LM Sans 12"/>
                <a:cs typeface="LM Sans 12"/>
              </a:rPr>
              <a:t> </a:t>
            </a:r>
            <a:r>
              <a:rPr sz="1200" dirty="0">
                <a:latin typeface="LM Sans 12"/>
                <a:cs typeface="LM Sans 12"/>
              </a:rPr>
              <a:t>model.</a:t>
            </a:r>
            <a:endParaRPr sz="12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1010" y="1013195"/>
            <a:ext cx="2024913" cy="1097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1365" y="2191377"/>
            <a:ext cx="1740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(a) </a:t>
            </a:r>
            <a:r>
              <a:rPr sz="1000" spc="-30" dirty="0">
                <a:latin typeface="LM Sans 10"/>
                <a:cs typeface="LM Sans 10"/>
              </a:rPr>
              <a:t>ANOVA </a:t>
            </a:r>
            <a:r>
              <a:rPr sz="1000" spc="-5" dirty="0">
                <a:latin typeface="LM Sans 10"/>
                <a:cs typeface="LM Sans 10"/>
              </a:rPr>
              <a:t>table of </a:t>
            </a:r>
            <a:r>
              <a:rPr sz="1000" spc="-25" dirty="0">
                <a:latin typeface="LM Sans 10"/>
                <a:cs typeface="LM Sans 10"/>
              </a:rPr>
              <a:t>two</a:t>
            </a:r>
            <a:r>
              <a:rPr sz="1000" spc="45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models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0282" y="1013168"/>
            <a:ext cx="1828808" cy="1097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53575" y="2191377"/>
            <a:ext cx="13423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(b) Anova of final</a:t>
            </a:r>
            <a:r>
              <a:rPr sz="1000" dirty="0">
                <a:latin typeface="LM Sans 10"/>
                <a:cs typeface="LM Sans 10"/>
              </a:rPr>
              <a:t> model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2001" y="2501417"/>
            <a:ext cx="2468848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51025" y="3039534"/>
            <a:ext cx="17062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(c) </a:t>
            </a:r>
            <a:r>
              <a:rPr sz="1000" spc="-10" dirty="0">
                <a:latin typeface="LM Sans 10"/>
                <a:cs typeface="LM Sans 10"/>
              </a:rPr>
              <a:t>Summary </a:t>
            </a:r>
            <a:r>
              <a:rPr sz="1000" spc="-5" dirty="0">
                <a:latin typeface="LM Sans 10"/>
                <a:cs typeface="LM Sans 10"/>
              </a:rPr>
              <a:t>of the final</a:t>
            </a:r>
            <a:r>
              <a:rPr sz="1000" spc="20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model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9</a:t>
            </a:fld>
            <a:r>
              <a:rPr spc="-145" dirty="0"/>
              <a:t> </a:t>
            </a:r>
            <a:r>
              <a:rPr spc="-5" dirty="0"/>
              <a:t>/</a:t>
            </a:r>
            <a:r>
              <a:rPr spc="-140" dirty="0"/>
              <a:t> </a:t>
            </a:r>
            <a:r>
              <a:rPr spc="-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778</Words>
  <Application>Microsoft Macintosh PowerPoint</Application>
  <PresentationFormat>Custom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DejaVu Sans</vt:lpstr>
      <vt:lpstr>Lato Semibold</vt:lpstr>
      <vt:lpstr>LM Roman 12</vt:lpstr>
      <vt:lpstr>LM Roman 8</vt:lpstr>
      <vt:lpstr>LM Sans 10</vt:lpstr>
      <vt:lpstr>LM Sans 12</vt:lpstr>
      <vt:lpstr>LM Sans 17</vt:lpstr>
      <vt:lpstr>Arial</vt:lpstr>
      <vt:lpstr>Calibri</vt:lpstr>
      <vt:lpstr>Office Theme</vt:lpstr>
      <vt:lpstr>PowerPoint Presentation</vt:lpstr>
      <vt:lpstr>PowerPoint Presentation</vt:lpstr>
      <vt:lpstr>Data Cleaning</vt:lpstr>
      <vt:lpstr>Data Cleaning</vt:lpstr>
      <vt:lpstr>Data Cleaning</vt:lpstr>
      <vt:lpstr>Model Finding</vt:lpstr>
      <vt:lpstr>PowerPoint Presentation</vt:lpstr>
      <vt:lpstr>Model Finding</vt:lpstr>
      <vt:lpstr>Statistical Analysis and Explanation</vt:lpstr>
      <vt:lpstr>Diagnostics</vt:lpstr>
      <vt:lpstr>Diagnostics</vt:lpstr>
      <vt:lpstr>PowerPoint Presentation</vt:lpstr>
      <vt:lpstr>PowerPoint Presentation</vt:lpstr>
      <vt:lpstr>Evaluating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RUNZE YOU</cp:lastModifiedBy>
  <cp:revision>7</cp:revision>
  <dcterms:created xsi:type="dcterms:W3CDTF">2020-10-24T16:05:45Z</dcterms:created>
  <dcterms:modified xsi:type="dcterms:W3CDTF">2020-10-24T20:53:19Z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2020-10-24T00:00:00Z</vt:filetime>
  </property>
</Properties>
</file>