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7" r:id="rId2"/>
    <p:sldId id="258" r:id="rId3"/>
    <p:sldId id="263" r:id="rId4"/>
    <p:sldId id="267" r:id="rId5"/>
    <p:sldId id="259" r:id="rId6"/>
    <p:sldId id="273" r:id="rId7"/>
    <p:sldId id="260" r:id="rId8"/>
    <p:sldId id="261" r:id="rId9"/>
    <p:sldId id="262" r:id="rId10"/>
    <p:sldId id="269" r:id="rId11"/>
    <p:sldId id="266" r:id="rId12"/>
    <p:sldId id="271" r:id="rId13"/>
    <p:sldId id="272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43536-9A67-4139-89B0-FE32005CD1C0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AE03E-591F-4E70-93CD-EF4B71CF6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31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s.gla.ac.uk/bootcam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1533525"/>
          </a:xfrm>
          <a:ln>
            <a:noFill/>
          </a:ln>
        </p:spPr>
        <p:txBody>
          <a:bodyPr/>
          <a:lstStyle/>
          <a:p>
            <a:pPr algn="ctr" eaLnBrk="1" hangingPunct="1"/>
            <a:r>
              <a:rPr lang="en-GB" altLang="en-US" sz="4400" dirty="0">
                <a:solidFill>
                  <a:schemeClr val="accent1">
                    <a:lumMod val="75000"/>
                  </a:schemeClr>
                </a:solidFill>
              </a:rPr>
              <a:t>Programming &amp; System Development (M)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975" y="3962400"/>
            <a:ext cx="8345488" cy="1993900"/>
          </a:xfrm>
        </p:spPr>
        <p:txBody>
          <a:bodyPr>
            <a:normAutofit fontScale="70000" lnSpcReduction="20000"/>
          </a:bodyPr>
          <a:lstStyle/>
          <a:p>
            <a:pPr algn="ctr" eaLnBrk="1" hangingPunct="1"/>
            <a:r>
              <a:rPr lang="en-GB" altLang="en-US" sz="3600" b="0" dirty="0"/>
              <a:t>September 2024</a:t>
            </a:r>
          </a:p>
          <a:p>
            <a:pPr algn="ctr" eaLnBrk="1" hangingPunct="1"/>
            <a:endParaRPr lang="en-GB" altLang="en-US" sz="3600" b="0" dirty="0">
              <a:cs typeface="Arial" charset="0"/>
            </a:endParaRPr>
          </a:p>
          <a:p>
            <a:pPr algn="ctr" eaLnBrk="1" hangingPunct="1"/>
            <a:r>
              <a:rPr lang="en-GB" altLang="en-US" sz="3600" b="0" dirty="0" err="1"/>
              <a:t>Dr.</a:t>
            </a:r>
            <a:r>
              <a:rPr lang="en-GB" altLang="en-US" sz="3600" b="0" dirty="0"/>
              <a:t> Mireilla Bikanga Ada</a:t>
            </a:r>
          </a:p>
          <a:p>
            <a:pPr algn="ctr" eaLnBrk="1" hangingPunct="1"/>
            <a:r>
              <a:rPr lang="en-GB" altLang="en-US" sz="3600" dirty="0" err="1"/>
              <a:t>Dr.</a:t>
            </a:r>
            <a:r>
              <a:rPr lang="en-GB" altLang="en-US" sz="3600" dirty="0"/>
              <a:t> Kevin Bryson</a:t>
            </a:r>
          </a:p>
          <a:p>
            <a:pPr algn="ctr" eaLnBrk="1" hangingPunct="1"/>
            <a:r>
              <a:rPr lang="en-GB" altLang="en-US" sz="3600" b="0" dirty="0" err="1"/>
              <a:t>Dr.</a:t>
            </a:r>
            <a:r>
              <a:rPr lang="en-GB" altLang="en-US" sz="3600" b="0" dirty="0"/>
              <a:t> Mary Ellen Foster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979613" y="6380163"/>
            <a:ext cx="52562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</p:spTree>
    <p:extLst>
      <p:ext uri="{BB962C8B-B14F-4D97-AF65-F5344CB8AC3E}">
        <p14:creationId xmlns:p14="http://schemas.microsoft.com/office/powerpoint/2010/main" val="71024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Modified Team-Based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FF0000"/>
                </a:solidFill>
              </a:rPr>
              <a:t>Pre-Lecture material</a:t>
            </a:r>
          </a:p>
          <a:p>
            <a:pPr lvl="1"/>
            <a:r>
              <a:rPr lang="en-GB" dirty="0"/>
              <a:t>Read the material before coming to the lecture</a:t>
            </a:r>
          </a:p>
          <a:p>
            <a:pPr lvl="1"/>
            <a:r>
              <a:rPr lang="en-GB" dirty="0"/>
              <a:t>Take the quiz or any test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Lecture Material – Problem Solving Tasks (1 hour per session)</a:t>
            </a:r>
          </a:p>
          <a:p>
            <a:pPr lvl="1"/>
            <a:r>
              <a:rPr lang="en-GB" dirty="0"/>
              <a:t>You are given some problems to solve based on what you have read</a:t>
            </a:r>
          </a:p>
          <a:p>
            <a:pPr lvl="1"/>
            <a:r>
              <a:rPr lang="en-GB" dirty="0"/>
              <a:t>Try to solve the problems alone first</a:t>
            </a:r>
          </a:p>
          <a:p>
            <a:pPr lvl="1"/>
            <a:r>
              <a:rPr lang="en-GB" dirty="0"/>
              <a:t>Then discuss with your team members.</a:t>
            </a:r>
          </a:p>
          <a:p>
            <a:pPr lvl="1"/>
            <a:r>
              <a:rPr lang="en-GB" dirty="0"/>
              <a:t>Produce a solution as a team</a:t>
            </a:r>
          </a:p>
          <a:p>
            <a:pPr lvl="1"/>
            <a:r>
              <a:rPr lang="en-GB" dirty="0"/>
              <a:t>Give your solution to another team for peer – evaluation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Tutorial/Labs (2 hour per session)</a:t>
            </a:r>
          </a:p>
          <a:p>
            <a:pPr lvl="1"/>
            <a:r>
              <a:rPr lang="en-GB" dirty="0"/>
              <a:t>Support each other.</a:t>
            </a:r>
          </a:p>
        </p:txBody>
      </p:sp>
    </p:spTree>
    <p:extLst>
      <p:ext uri="{BB962C8B-B14F-4D97-AF65-F5344CB8AC3E}">
        <p14:creationId xmlns:p14="http://schemas.microsoft.com/office/powerpoint/2010/main" val="412795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53DB-09C8-49C2-8108-6D3ADA3D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Other Things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D3A0-849D-4813-9C41-C6C77D50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Tutorials/Labs: </a:t>
            </a:r>
            <a:r>
              <a:rPr lang="en-US" dirty="0"/>
              <a:t>released at least a week before to give you the chance to attempt before the next class. Solutions some time after! </a:t>
            </a:r>
          </a:p>
          <a:p>
            <a:endParaRPr lang="en-US" dirty="0"/>
          </a:p>
          <a:p>
            <a:r>
              <a:rPr lang="en-US" dirty="0"/>
              <a:t>Always have the following items with you in lectures:</a:t>
            </a:r>
          </a:p>
          <a:p>
            <a:pPr lvl="1"/>
            <a:r>
              <a:rPr lang="en-US" dirty="0"/>
              <a:t>Paper</a:t>
            </a:r>
          </a:p>
          <a:p>
            <a:pPr lvl="1"/>
            <a:r>
              <a:rPr lang="en-US" dirty="0"/>
              <a:t>Pen/pencil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1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1ECA-9D1C-4796-9FCB-4567C0B7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Important note about lab groups and project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FA37-10B6-4DB5-B21E-2B3F988B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Each student is a member of one </a:t>
            </a:r>
            <a:r>
              <a:rPr lang="en-GB"/>
              <a:t>team (listed on Moodle)</a:t>
            </a:r>
            <a:endParaRPr lang="en-GB" dirty="0"/>
          </a:p>
          <a:p>
            <a:r>
              <a:rPr lang="en-GB">
                <a:cs typeface="Arial"/>
              </a:rPr>
              <a:t>All team members will be in the </a:t>
            </a:r>
            <a:r>
              <a:rPr lang="en-GB" b="1">
                <a:cs typeface="Arial"/>
              </a:rPr>
              <a:t>same lecture section</a:t>
            </a:r>
            <a:r>
              <a:rPr lang="en-GB">
                <a:cs typeface="Arial"/>
              </a:rPr>
              <a:t> and the </a:t>
            </a:r>
            <a:r>
              <a:rPr lang="en-GB" b="1">
                <a:cs typeface="Arial"/>
              </a:rPr>
              <a:t>same lab section</a:t>
            </a:r>
            <a:endParaRPr lang="en-GB" dirty="0">
              <a:cs typeface="Arial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Students within the same team: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May support each other during the labs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Work together on a Team project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Participate in the group peer review of team Application exercises (</a:t>
            </a:r>
            <a:r>
              <a:rPr lang="en-GB" dirty="0" err="1">
                <a:solidFill>
                  <a:srgbClr val="FF0000"/>
                </a:solidFill>
              </a:rPr>
              <a:t>tAPP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673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7121-74C9-31AD-D3B0-181FFB93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type of feedback do students receive?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45EB-A243-238C-0BA2-49EBAA2B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give feedback in many forms that go well beyond coursework grades.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Group discussions, 1-1 help from GTAs and demonstrators in the labs, lectures or tutorials where solutions or common issues are discussed.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21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981200"/>
            <a:ext cx="3657600" cy="990600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8712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Aims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/>
          </a:bodyPr>
          <a:lstStyle/>
          <a:p>
            <a:pPr lvl="0"/>
            <a:r>
              <a:rPr lang="en-GB" dirty="0"/>
              <a:t>To enhance existing skills and practical processes for programming in Java and Python, which are the main languages used in the MSc programme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To improve skill at using online information to pick up new languages, APIs or tools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To become familiar with common tools needed to build working systems, including repositories, virtual machines and servers.</a:t>
            </a:r>
          </a:p>
          <a:p>
            <a:pPr lvl="0"/>
            <a:endParaRPr lang="en-GB" dirty="0"/>
          </a:p>
          <a:p>
            <a:r>
              <a:rPr lang="en-GB" dirty="0"/>
              <a:t>To develop knowledge of the use of the LINUX operating system and experience of using the tools available under LINUX for programming and system administration.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769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EB4F-37C7-4E95-BBF1-EDCF4769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24983B-4B27-4D7B-831E-780880763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1. Demonstrate familiarity with the relevant modern programming environments;		</a:t>
            </a:r>
          </a:p>
          <a:p>
            <a:pPr marL="0" indent="0">
              <a:buNone/>
            </a:pPr>
            <a:r>
              <a:rPr lang="en-GB" dirty="0"/>
              <a:t>2. Use the command line and a text editor competently, ideally with experience with a modern IDE;		</a:t>
            </a:r>
          </a:p>
          <a:p>
            <a:pPr marL="0" indent="0">
              <a:buNone/>
            </a:pPr>
            <a:r>
              <a:rPr lang="en-GB" dirty="0"/>
              <a:t>3. Develop well-structured programs in Java and Python, and be proficient in looking for online help, and be prepared to pick up new skills independently;		</a:t>
            </a:r>
          </a:p>
          <a:p>
            <a:pPr marL="0" indent="0">
              <a:buNone/>
            </a:pPr>
            <a:r>
              <a:rPr lang="en-GB" dirty="0"/>
              <a:t>4. Explain the importance of concise and informative documentation, and use modern documentation tools;		</a:t>
            </a:r>
          </a:p>
          <a:p>
            <a:pPr marL="0" indent="0">
              <a:buNone/>
            </a:pPr>
            <a:r>
              <a:rPr lang="en-GB" dirty="0"/>
              <a:t>5. Provide evidence of program correctness through thorough testing;</a:t>
            </a:r>
          </a:p>
          <a:p>
            <a:pPr marL="0" indent="0">
              <a:buNone/>
            </a:pPr>
            <a:r>
              <a:rPr lang="en-GB" dirty="0"/>
              <a:t>		</a:t>
            </a:r>
          </a:p>
          <a:p>
            <a:pPr marL="0" indent="0">
              <a:buNone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6388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Clr>
                <a:srgbClr val="93A299"/>
              </a:buClr>
              <a:buNone/>
            </a:pPr>
            <a:r>
              <a:rPr lang="en-GB" dirty="0">
                <a:solidFill>
                  <a:srgbClr val="292934"/>
                </a:solidFill>
              </a:rPr>
              <a:t>6. Describe and use version control processes, and be able to checkout and use a repository (e.g. git);		</a:t>
            </a:r>
          </a:p>
          <a:p>
            <a:pPr marL="0" lvl="0" indent="0">
              <a:buClr>
                <a:srgbClr val="93A299"/>
              </a:buClr>
              <a:buNone/>
            </a:pPr>
            <a:r>
              <a:rPr lang="en-GB" dirty="0">
                <a:solidFill>
                  <a:srgbClr val="292934"/>
                </a:solidFill>
              </a:rPr>
              <a:t>7. Launch, edit and use </a:t>
            </a:r>
            <a:r>
              <a:rPr lang="en-GB" dirty="0" err="1">
                <a:solidFill>
                  <a:srgbClr val="292934"/>
                </a:solidFill>
              </a:rPr>
              <a:t>Jupyter</a:t>
            </a:r>
            <a:r>
              <a:rPr lang="en-GB" dirty="0">
                <a:solidFill>
                  <a:srgbClr val="292934"/>
                </a:solidFill>
              </a:rPr>
              <a:t>/</a:t>
            </a:r>
            <a:r>
              <a:rPr lang="en-GB" dirty="0" err="1">
                <a:solidFill>
                  <a:srgbClr val="292934"/>
                </a:solidFill>
              </a:rPr>
              <a:t>Colab</a:t>
            </a:r>
            <a:r>
              <a:rPr lang="en-GB" dirty="0">
                <a:solidFill>
                  <a:srgbClr val="292934"/>
                </a:solidFill>
              </a:rPr>
              <a:t> notebooks (including ability to work with basic operations on </a:t>
            </a:r>
            <a:r>
              <a:rPr lang="en-GB" dirty="0" err="1">
                <a:solidFill>
                  <a:srgbClr val="292934"/>
                </a:solidFill>
              </a:rPr>
              <a:t>numpy</a:t>
            </a:r>
            <a:r>
              <a:rPr lang="en-GB" dirty="0">
                <a:solidFill>
                  <a:srgbClr val="292934"/>
                </a:solidFill>
              </a:rPr>
              <a:t> arrays);	</a:t>
            </a:r>
          </a:p>
          <a:p>
            <a:pPr marL="0" lvl="0" indent="0">
              <a:buClr>
                <a:srgbClr val="93A299"/>
              </a:buClr>
              <a:buNone/>
            </a:pPr>
            <a:r>
              <a:rPr lang="en-GB" dirty="0">
                <a:solidFill>
                  <a:srgbClr val="292934"/>
                </a:solidFill>
              </a:rPr>
              <a:t>8. Use basic SQL from Java and Python, and be able to set up a basic server;		</a:t>
            </a:r>
          </a:p>
          <a:p>
            <a:pPr marL="0" lvl="0" indent="0">
              <a:buClr>
                <a:srgbClr val="93A299"/>
              </a:buClr>
              <a:buNone/>
            </a:pPr>
            <a:r>
              <a:rPr lang="en-GB" dirty="0">
                <a:solidFill>
                  <a:srgbClr val="292934"/>
                </a:solidFill>
              </a:rPr>
              <a:t>9. Be able to spin up a Container (e.g. Docker VM (and/or Kubernetes));		</a:t>
            </a:r>
          </a:p>
          <a:p>
            <a:pPr marL="0" lvl="0" indent="0">
              <a:buClr>
                <a:srgbClr val="93A299"/>
              </a:buClr>
              <a:buNone/>
            </a:pPr>
            <a:r>
              <a:rPr lang="en-GB" dirty="0">
                <a:solidFill>
                  <a:srgbClr val="292934"/>
                </a:solidFill>
              </a:rPr>
              <a:t>10. Creating/adapting a basic graphical user interface (give them some exposure to a modern GUI and how to adapt it);	</a:t>
            </a:r>
          </a:p>
          <a:p>
            <a:pPr marL="0" lvl="0" indent="0">
              <a:buClr>
                <a:srgbClr val="93A299"/>
              </a:buClr>
              <a:buNone/>
            </a:pPr>
            <a:r>
              <a:rPr lang="en-GB" dirty="0">
                <a:solidFill>
                  <a:srgbClr val="292934"/>
                </a:solidFill>
              </a:rPr>
              <a:t>11. Describe the basics of user interaction with the Linux shell, file navigation, system monitoring, printing;		</a:t>
            </a:r>
          </a:p>
          <a:p>
            <a:pPr marL="0" lvl="0" indent="0">
              <a:buClr>
                <a:srgbClr val="93A299"/>
              </a:buClr>
              <a:buNone/>
            </a:pPr>
            <a:r>
              <a:rPr lang="en-GB" dirty="0">
                <a:solidFill>
                  <a:srgbClr val="292934"/>
                </a:solidFill>
              </a:rPr>
              <a:t>12. Explain how to install and configure software under Linux, and be able to write and execute simple Linux shell scripts.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20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52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/>
              <a:t>Lectures’ contents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486400"/>
          </a:xfrm>
          <a:noFill/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Introduction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Python Basics, Decision Making &amp; Object-Oriented Programming (OOP) in Python, Git, </a:t>
            </a:r>
            <a:r>
              <a:rPr lang="en-US" altLang="en-US" dirty="0" err="1"/>
              <a:t>Conda</a:t>
            </a:r>
            <a:r>
              <a:rPr lang="en-US" altLang="en-US" dirty="0"/>
              <a:t>, Google </a:t>
            </a:r>
            <a:r>
              <a:rPr lang="en-US" altLang="en-US" dirty="0" err="1"/>
              <a:t>Colab</a:t>
            </a:r>
            <a:endParaRPr lang="en-US" altLang="en-US" dirty="0"/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	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Python – Repetition, functions, Variable management, Data structures	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Python – Files &amp; Exception, SQLite3	</a:t>
            </a:r>
            <a:endParaRPr lang="en-GB" altLang="en-US" dirty="0"/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Data Processing – Pandas , </a:t>
            </a:r>
            <a:r>
              <a:rPr lang="en-US" altLang="en-US" dirty="0" err="1"/>
              <a:t>Numpy</a:t>
            </a:r>
            <a:r>
              <a:rPr lang="en-US" altLang="en-US" dirty="0"/>
              <a:t>, </a:t>
            </a:r>
            <a:r>
              <a:rPr lang="en-US" altLang="en-US"/>
              <a:t>Pytorch</a:t>
            </a:r>
            <a:r>
              <a:rPr lang="en-US" altLang="en-US" dirty="0"/>
              <a:t>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Data Visualization - Matplotlib	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Java	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Java	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Java		</a:t>
            </a:r>
            <a:endParaRPr lang="en-GB" altLang="en-US" dirty="0"/>
          </a:p>
          <a:p>
            <a:pPr marL="457200" indent="-457200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Unix - Linux shell, file navigation, system monitoring, printing</a:t>
            </a:r>
          </a:p>
          <a:p>
            <a:pPr marL="457200" indent="-457200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Unix - </a:t>
            </a:r>
            <a:r>
              <a:rPr lang="en-GB" altLang="en-US" dirty="0"/>
              <a:t>Install and configure software under Linux, and write and execute simple Linux shell scripts</a:t>
            </a:r>
            <a:endParaRPr lang="en-US" altLang="en-US" dirty="0"/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/>
              <a:t>Revision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None/>
              <a:tabLst>
                <a:tab pos="7000875" algn="r"/>
              </a:tabLst>
            </a:pPr>
            <a:r>
              <a:rPr lang="en-US" altLang="en-US" dirty="0"/>
              <a:t>		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None/>
              <a:tabLst>
                <a:tab pos="7000875" algn="r"/>
              </a:tabLst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7163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D47C-84BF-7421-E18C-39FC12BC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changes have we made to the Course?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3335-7F53-776A-E5C5-D1827265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Removal of </a:t>
            </a:r>
            <a:r>
              <a:rPr lang="en-GB" dirty="0" err="1"/>
              <a:t>Tkinter</a:t>
            </a:r>
            <a:endParaRPr lang="en-GB" dirty="0"/>
          </a:p>
          <a:p>
            <a:endParaRPr lang="en-GB" dirty="0"/>
          </a:p>
          <a:p>
            <a:r>
              <a:rPr lang="en-GB" dirty="0"/>
              <a:t>Update the material to include </a:t>
            </a:r>
            <a:r>
              <a:rPr lang="en-GB" dirty="0" err="1"/>
              <a:t>Conda</a:t>
            </a:r>
            <a:r>
              <a:rPr lang="en-GB" dirty="0"/>
              <a:t>, Google </a:t>
            </a:r>
            <a:r>
              <a:rPr lang="en-GB" dirty="0" err="1"/>
              <a:t>Colab</a:t>
            </a:r>
            <a:r>
              <a:rPr lang="en-GB" dirty="0"/>
              <a:t> and </a:t>
            </a:r>
            <a:r>
              <a:rPr lang="en-GB" dirty="0" err="1"/>
              <a:t>PyTorch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6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 dirty="0"/>
              <a:t>Assessments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5562600"/>
          </a:xfr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eaLnBrk="1" hangingPunct="1"/>
            <a:r>
              <a:rPr lang="en-GB" altLang="en-US" dirty="0"/>
              <a:t>Tutorial exercises</a:t>
            </a:r>
          </a:p>
          <a:p>
            <a:pPr lvl="1" eaLnBrk="1" hangingPunct="1"/>
            <a:r>
              <a:rPr lang="en-GB" altLang="en-US" dirty="0"/>
              <a:t>Sample solutions available.</a:t>
            </a:r>
          </a:p>
          <a:p>
            <a:pPr marL="274320" lvl="1" indent="0" eaLnBrk="1" hangingPunct="1">
              <a:buNone/>
            </a:pPr>
            <a:endParaRPr lang="en-GB" altLang="en-US" dirty="0"/>
          </a:p>
          <a:p>
            <a:r>
              <a:rPr lang="en-GB" altLang="en-US" dirty="0">
                <a:solidFill>
                  <a:srgbClr val="FF0000"/>
                </a:solidFill>
              </a:rPr>
              <a:t>Participation to peer review (</a:t>
            </a:r>
            <a:r>
              <a:rPr lang="en-GB" altLang="en-US" dirty="0" err="1">
                <a:solidFill>
                  <a:srgbClr val="FF0000"/>
                </a:solidFill>
              </a:rPr>
              <a:t>tAPP</a:t>
            </a:r>
            <a:r>
              <a:rPr lang="en-GB" altLang="en-US" dirty="0">
                <a:solidFill>
                  <a:srgbClr val="FF0000"/>
                </a:solidFill>
              </a:rPr>
              <a:t>): </a:t>
            </a:r>
            <a:r>
              <a:rPr lang="en-GB" altLang="en-US" dirty="0"/>
              <a:t>weighting 0.05 (5%)</a:t>
            </a:r>
          </a:p>
          <a:p>
            <a:endParaRPr lang="en-GB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Group Project: </a:t>
            </a:r>
            <a:r>
              <a:rPr lang="en-US" altLang="en-US" dirty="0"/>
              <a:t>weighting 0.25 (25%) </a:t>
            </a:r>
            <a:r>
              <a:rPr lang="en-US" altLang="en-US" u="sng" dirty="0">
                <a:solidFill>
                  <a:srgbClr val="FF0000"/>
                </a:solidFill>
              </a:rPr>
              <a:t>Deadline:</a:t>
            </a:r>
            <a:r>
              <a:rPr lang="en-US" altLang="en-US" dirty="0">
                <a:solidFill>
                  <a:srgbClr val="FF0000"/>
                </a:solidFill>
              </a:rPr>
              <a:t> 02/11/2024 at 4:30 PM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Assessed Exercise</a:t>
            </a:r>
            <a:r>
              <a:rPr lang="en-US" altLang="en-US" dirty="0"/>
              <a:t>. Broken down into 4 exercises</a:t>
            </a:r>
          </a:p>
          <a:p>
            <a:pPr lvl="1"/>
            <a:r>
              <a:rPr lang="en-US" altLang="en-US" dirty="0"/>
              <a:t>Assessed Exercise 1 (5%)       Date:  04/10/2024</a:t>
            </a:r>
          </a:p>
          <a:p>
            <a:pPr lvl="1"/>
            <a:r>
              <a:rPr lang="en-US" altLang="en-US" dirty="0"/>
              <a:t>Assessed Exercise 2 (10%)     Date: 11/10/2024</a:t>
            </a:r>
          </a:p>
          <a:p>
            <a:pPr lvl="1"/>
            <a:r>
              <a:rPr lang="en-US" altLang="en-US" dirty="0"/>
              <a:t>Assessed Exercise 3 (10%)     Date: 25/10/2024</a:t>
            </a:r>
          </a:p>
          <a:p>
            <a:pPr lvl="1"/>
            <a:r>
              <a:rPr lang="en-US" altLang="en-US" dirty="0"/>
              <a:t>Assessed Exercise 4 (5%) -     Date:  22/10/2024 Deadline: 29 October 2024  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total weight = 0.3 (30%) </a:t>
            </a:r>
          </a:p>
          <a:p>
            <a:pPr marL="274320" lvl="1" indent="0" eaLnBrk="1" hangingPunct="1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Lab Exam – Date: December during exam period– On campus and invigilated</a:t>
            </a:r>
          </a:p>
          <a:p>
            <a:pPr lvl="1" eaLnBrk="1" hangingPunct="1"/>
            <a:r>
              <a:rPr lang="en-US" altLang="en-US" dirty="0"/>
              <a:t>weighting </a:t>
            </a:r>
            <a:r>
              <a:rPr lang="en-US" altLang="en-US" b="1" dirty="0"/>
              <a:t>0.4</a:t>
            </a:r>
            <a:r>
              <a:rPr lang="en-US" altLang="en-US" dirty="0"/>
              <a:t>. (40%)</a:t>
            </a:r>
          </a:p>
        </p:txBody>
      </p:sp>
    </p:spTree>
    <p:extLst>
      <p:ext uri="{BB962C8B-B14F-4D97-AF65-F5344CB8AC3E}">
        <p14:creationId xmlns:p14="http://schemas.microsoft.com/office/powerpoint/2010/main" val="73907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Reading </a:t>
            </a:r>
            <a:r>
              <a:rPr lang="en-GB" altLang="en-US" i="1" dirty="0"/>
              <a:t>(1)</a:t>
            </a:r>
            <a:endParaRPr lang="en-GB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Fabio </a:t>
            </a:r>
            <a:r>
              <a:rPr lang="en-US" altLang="en-US" dirty="0" err="1"/>
              <a:t>Nelli</a:t>
            </a:r>
            <a:br>
              <a:rPr lang="en-US" altLang="en-US" dirty="0"/>
            </a:br>
            <a:r>
              <a:rPr lang="en-US" altLang="en-US" b="1" i="1" dirty="0"/>
              <a:t>Python Data Analytics</a:t>
            </a:r>
            <a:br>
              <a:rPr lang="en-US" altLang="en-US" dirty="0"/>
            </a:br>
            <a:r>
              <a:rPr lang="en-US" altLang="en-US" dirty="0" err="1"/>
              <a:t>Apress</a:t>
            </a:r>
            <a:r>
              <a:rPr lang="en-US" altLang="en-US" dirty="0"/>
              <a:t> (2018)</a:t>
            </a:r>
            <a:endParaRPr lang="en-GB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66800"/>
            <a:ext cx="3333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77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Reading </a:t>
            </a:r>
            <a:r>
              <a:rPr lang="en-GB" altLang="en-US" i="1"/>
              <a:t>(2)</a:t>
            </a: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http://www.dcs.gla.ac.uk/bootcamp/</a:t>
            </a:r>
            <a:endParaRPr lang="en-US" altLang="en-US" dirty="0"/>
          </a:p>
          <a:p>
            <a:pPr lvl="1"/>
            <a:r>
              <a:rPr lang="en-US" altLang="en-US" dirty="0"/>
              <a:t>Username “student”</a:t>
            </a:r>
          </a:p>
          <a:p>
            <a:pPr lvl="1"/>
            <a:r>
              <a:rPr lang="en-US" altLang="en-US" dirty="0"/>
              <a:t>Password “</a:t>
            </a:r>
            <a:r>
              <a:rPr lang="en-US" altLang="en-US" dirty="0" err="1"/>
              <a:t>Letmein</a:t>
            </a:r>
            <a:r>
              <a:rPr lang="en-US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17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4551</TotalTime>
  <Words>918</Words>
  <Application>Microsoft Office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Clarity</vt:lpstr>
      <vt:lpstr>Programming &amp; System Development (M)</vt:lpstr>
      <vt:lpstr>Aims</vt:lpstr>
      <vt:lpstr>Learning Outcomes</vt:lpstr>
      <vt:lpstr>Learning Outcomes</vt:lpstr>
      <vt:lpstr>Lectures’ contents</vt:lpstr>
      <vt:lpstr>What changes have we made to the Course?</vt:lpstr>
      <vt:lpstr>Assessments</vt:lpstr>
      <vt:lpstr>Reading (1)</vt:lpstr>
      <vt:lpstr>Reading (2)</vt:lpstr>
      <vt:lpstr>Modified Team-Based Learning Approach</vt:lpstr>
      <vt:lpstr>Other Things to know</vt:lpstr>
      <vt:lpstr>Important note about lab groups and project teams</vt:lpstr>
      <vt:lpstr>What type of feedback do students receive?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System Design</dc:title>
  <dc:creator>Mireilla.BikangaAda@glasgow.ac.uk</dc:creator>
  <cp:lastModifiedBy>Mireilla Bikanga Ada</cp:lastModifiedBy>
  <cp:revision>86</cp:revision>
  <dcterms:created xsi:type="dcterms:W3CDTF">2006-08-16T00:00:00Z</dcterms:created>
  <dcterms:modified xsi:type="dcterms:W3CDTF">2024-09-24T11:38:52Z</dcterms:modified>
</cp:coreProperties>
</file>