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2" r:id="rId7"/>
    <p:sldId id="261" r:id="rId8"/>
    <p:sldId id="271" r:id="rId9"/>
    <p:sldId id="294" r:id="rId10"/>
    <p:sldId id="272" r:id="rId11"/>
    <p:sldId id="295" r:id="rId12"/>
    <p:sldId id="259" r:id="rId13"/>
    <p:sldId id="275" r:id="rId14"/>
    <p:sldId id="296" r:id="rId15"/>
    <p:sldId id="297" r:id="rId16"/>
    <p:sldId id="298" r:id="rId17"/>
    <p:sldId id="301" r:id="rId18"/>
    <p:sldId id="302" r:id="rId19"/>
    <p:sldId id="303" r:id="rId20"/>
    <p:sldId id="305" r:id="rId21"/>
    <p:sldId id="306" r:id="rId22"/>
    <p:sldId id="308" r:id="rId23"/>
    <p:sldId id="307" r:id="rId24"/>
    <p:sldId id="311" r:id="rId25"/>
    <p:sldId id="313" r:id="rId26"/>
    <p:sldId id="314" r:id="rId27"/>
    <p:sldId id="293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钟毓" initials="蔡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C4A57"/>
    <a:srgbClr val="404040"/>
    <a:srgbClr val="F7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3" Type="http://schemas.openxmlformats.org/officeDocument/2006/relationships/image" Target="../media/image35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85140" y="847090"/>
            <a:ext cx="12232640" cy="6880225"/>
          </a:xfrm>
          <a:prstGeom prst="rect">
            <a:avLst/>
          </a:prstGeom>
        </p:spPr>
      </p:pic>
      <p:pic>
        <p:nvPicPr>
          <p:cNvPr id="2" name="图片 1" descr="铃铛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4840" y="284480"/>
            <a:ext cx="1795780" cy="3903345"/>
          </a:xfrm>
          <a:prstGeom prst="rect">
            <a:avLst/>
          </a:prstGeom>
        </p:spPr>
      </p:pic>
      <p:pic>
        <p:nvPicPr>
          <p:cNvPr id="3" name="图片 2" descr="铃铛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656965" y="1868805"/>
            <a:ext cx="5232400" cy="1172210"/>
            <a:chOff x="5688" y="4726"/>
            <a:chExt cx="6445" cy="1473"/>
          </a:xfrm>
        </p:grpSpPr>
        <p:sp>
          <p:nvSpPr>
            <p:cNvPr id="13" name="椭圆 12"/>
            <p:cNvSpPr/>
            <p:nvPr/>
          </p:nvSpPr>
          <p:spPr>
            <a:xfrm>
              <a:off x="5688" y="4726"/>
              <a:ext cx="1473" cy="1473"/>
            </a:xfrm>
            <a:prstGeom prst="ellipse">
              <a:avLst/>
            </a:prstGeom>
            <a:noFill/>
            <a:ln w="19050">
              <a:solidFill>
                <a:srgbClr val="DC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>
                  <a:solidFill>
                    <a:srgbClr val="DC4A57"/>
                  </a:solidFill>
                  <a:latin typeface="微软雅黑" panose="020B0503020204020204" charset="-122"/>
                  <a:ea typeface="微软雅黑" panose="020B0503020204020204" charset="-122"/>
                </a:rPr>
                <a:t>奶</a:t>
              </a:r>
              <a:endPara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31" y="4726"/>
              <a:ext cx="1473" cy="1473"/>
            </a:xfrm>
            <a:prstGeom prst="ellipse">
              <a:avLst/>
            </a:prstGeom>
            <a:noFill/>
            <a:ln w="19050">
              <a:solidFill>
                <a:srgbClr val="DC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>
                  <a:solidFill>
                    <a:srgbClr val="DC4A57"/>
                  </a:solidFill>
                  <a:latin typeface="微软雅黑" panose="020B0503020204020204" charset="-122"/>
                  <a:ea typeface="微软雅黑" panose="020B0503020204020204" charset="-122"/>
                </a:rPr>
                <a:t>茶</a:t>
              </a:r>
              <a:endPara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174" y="4726"/>
              <a:ext cx="1473" cy="1473"/>
            </a:xfrm>
            <a:prstGeom prst="ellipse">
              <a:avLst/>
            </a:prstGeom>
            <a:noFill/>
            <a:ln w="19050">
              <a:solidFill>
                <a:srgbClr val="DC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>
                  <a:solidFill>
                    <a:srgbClr val="DC4A57"/>
                  </a:solidFill>
                  <a:latin typeface="微软雅黑" panose="020B0503020204020204" charset="-122"/>
                  <a:ea typeface="微软雅黑" panose="020B0503020204020204" charset="-122"/>
                </a:rPr>
                <a:t>配</a:t>
              </a:r>
              <a:endPara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417" y="4726"/>
              <a:ext cx="1473" cy="1473"/>
            </a:xfrm>
            <a:prstGeom prst="ellipse">
              <a:avLst/>
            </a:prstGeom>
            <a:noFill/>
            <a:ln w="19050">
              <a:solidFill>
                <a:srgbClr val="DC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>
                  <a:solidFill>
                    <a:srgbClr val="DC4A57"/>
                  </a:solidFill>
                  <a:latin typeface="微软雅黑" panose="020B0503020204020204" charset="-122"/>
                  <a:ea typeface="微软雅黑" panose="020B0503020204020204" charset="-122"/>
                </a:rPr>
                <a:t>送</a:t>
              </a:r>
              <a:endPara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660" y="4726"/>
              <a:ext cx="1473" cy="1473"/>
            </a:xfrm>
            <a:prstGeom prst="ellipse">
              <a:avLst/>
            </a:prstGeom>
            <a:noFill/>
            <a:ln w="19050">
              <a:solidFill>
                <a:srgbClr val="DC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b="1">
                  <a:solidFill>
                    <a:srgbClr val="DC4A57"/>
                  </a:solidFill>
                  <a:latin typeface="微软雅黑" panose="020B0503020204020204" charset="-122"/>
                  <a:ea typeface="微软雅黑" panose="020B0503020204020204" charset="-122"/>
                </a:rPr>
                <a:t>员</a:t>
              </a:r>
              <a:endPara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0" name="图片 19" descr="鱼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395" y="2810510"/>
            <a:ext cx="511175" cy="911860"/>
          </a:xfrm>
          <a:prstGeom prst="rect">
            <a:avLst/>
          </a:prstGeom>
        </p:spPr>
      </p:pic>
      <p:pic>
        <p:nvPicPr>
          <p:cNvPr id="21" name="图片 20" descr="鱼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690" y="965200"/>
            <a:ext cx="394335" cy="7042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283450" y="4187825"/>
            <a:ext cx="31565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197840007 赵奕哲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dist">
              <a:lnSpc>
                <a:spcPct val="110000"/>
              </a:lnSpc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191840058 干家雪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dist">
              <a:lnSpc>
                <a:spcPct val="110000"/>
              </a:lnSpc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91840004 蔡钟毓</a:t>
            </a: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dist">
              <a:lnSpc>
                <a:spcPct val="110000"/>
              </a:lnSpc>
            </a:pPr>
            <a:endParaRPr lang="zh-CN" altLang="en-US" sz="2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ppt1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0455" y="2819400"/>
            <a:ext cx="4018280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06595" y="727075"/>
            <a:ext cx="3178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表的设计</a:t>
            </a:r>
            <a:endParaRPr lang="zh-CN" altLang="en-US" sz="20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480695"/>
            <a:ext cx="25311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系统设计</a:t>
            </a:r>
            <a:endParaRPr lang="zh-CN" altLang="en-US" sz="40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 rot="5400000">
            <a:off x="1031240" y="2045335"/>
            <a:ext cx="1753235" cy="259715"/>
            <a:chOff x="2970" y="6377"/>
            <a:chExt cx="3344" cy="454"/>
          </a:xfrm>
          <a:solidFill>
            <a:srgbClr val="DC4A57">
              <a:alpha val="40000"/>
            </a:srgbClr>
          </a:solidFill>
        </p:grpSpPr>
        <p:sp>
          <p:nvSpPr>
            <p:cNvPr id="100362" name="Freeform 378"/>
            <p:cNvSpPr/>
            <p:nvPr/>
          </p:nvSpPr>
          <p:spPr>
            <a:xfrm>
              <a:off x="2970" y="6377"/>
              <a:ext cx="1787" cy="455"/>
            </a:xfrm>
            <a:custGeom>
              <a:avLst/>
              <a:gdLst>
                <a:gd name="txL" fmla="*/ 0 w 255"/>
                <a:gd name="txT" fmla="*/ 0 h 65"/>
                <a:gd name="txR" fmla="*/ 255 w 255"/>
                <a:gd name="txB" fmla="*/ 65 h 65"/>
              </a:gdLst>
              <a:ahLst/>
              <a:cxnLst>
                <a:cxn ang="0">
                  <a:pos x="955675" y="123312"/>
                </a:cxn>
                <a:cxn ang="0">
                  <a:pos x="895711" y="0"/>
                </a:cxn>
                <a:cxn ang="0">
                  <a:pos x="63712" y="0"/>
                </a:cxn>
                <a:cxn ang="0">
                  <a:pos x="0" y="123312"/>
                </a:cxn>
                <a:cxn ang="0">
                  <a:pos x="0" y="123312"/>
                </a:cxn>
                <a:cxn ang="0">
                  <a:pos x="63712" y="242888"/>
                </a:cxn>
                <a:cxn ang="0">
                  <a:pos x="895711" y="242888"/>
                </a:cxn>
                <a:cxn ang="0">
                  <a:pos x="955675" y="123312"/>
                </a:cxn>
              </a:cxnLst>
              <a:rect l="txL" t="txT" r="txR" b="txB"/>
              <a:pathLst>
                <a:path w="255" h="65">
                  <a:moveTo>
                    <a:pt x="255" y="33"/>
                  </a:moveTo>
                  <a:cubicBezTo>
                    <a:pt x="255" y="15"/>
                    <a:pt x="248" y="0"/>
                    <a:pt x="23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7" y="65"/>
                    <a:pt x="17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8" y="65"/>
                    <a:pt x="255" y="50"/>
                    <a:pt x="255" y="3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63" name="Freeform 379"/>
            <p:cNvSpPr/>
            <p:nvPr/>
          </p:nvSpPr>
          <p:spPr>
            <a:xfrm>
              <a:off x="4518" y="6377"/>
              <a:ext cx="1797" cy="455"/>
            </a:xfrm>
            <a:custGeom>
              <a:avLst/>
              <a:gdLst>
                <a:gd name="txL" fmla="*/ 0 w 256"/>
                <a:gd name="txT" fmla="*/ 0 h 65"/>
                <a:gd name="txR" fmla="*/ 256 w 256"/>
                <a:gd name="txB" fmla="*/ 65 h 65"/>
              </a:gdLst>
              <a:ahLst/>
              <a:cxnLst>
                <a:cxn ang="0">
                  <a:pos x="960438" y="123312"/>
                </a:cxn>
                <a:cxn ang="0">
                  <a:pos x="896659" y="0"/>
                </a:cxn>
                <a:cxn ang="0">
                  <a:pos x="63779" y="0"/>
                </a:cxn>
                <a:cxn ang="0">
                  <a:pos x="0" y="123312"/>
                </a:cxn>
                <a:cxn ang="0">
                  <a:pos x="0" y="123312"/>
                </a:cxn>
                <a:cxn ang="0">
                  <a:pos x="63779" y="242888"/>
                </a:cxn>
                <a:cxn ang="0">
                  <a:pos x="896659" y="242888"/>
                </a:cxn>
                <a:cxn ang="0">
                  <a:pos x="960438" y="123312"/>
                </a:cxn>
              </a:cxnLst>
              <a:rect l="txL" t="txT" r="txR" b="txB"/>
              <a:pathLst>
                <a:path w="256" h="65">
                  <a:moveTo>
                    <a:pt x="256" y="33"/>
                  </a:moveTo>
                  <a:cubicBezTo>
                    <a:pt x="256" y="15"/>
                    <a:pt x="248" y="0"/>
                    <a:pt x="23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8" y="65"/>
                    <a:pt x="17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48" y="65"/>
                    <a:pt x="256" y="50"/>
                    <a:pt x="256" y="3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5400000">
            <a:off x="441325" y="4315460"/>
            <a:ext cx="2933700" cy="259715"/>
            <a:chOff x="5462" y="7093"/>
            <a:chExt cx="5595" cy="454"/>
          </a:xfrm>
          <a:solidFill>
            <a:srgbClr val="DC4A57">
              <a:alpha val="60000"/>
            </a:srgbClr>
          </a:solidFill>
        </p:grpSpPr>
        <p:sp>
          <p:nvSpPr>
            <p:cNvPr id="100364" name="Freeform 380"/>
            <p:cNvSpPr/>
            <p:nvPr/>
          </p:nvSpPr>
          <p:spPr>
            <a:xfrm>
              <a:off x="5462" y="7093"/>
              <a:ext cx="2898" cy="455"/>
            </a:xfrm>
            <a:custGeom>
              <a:avLst/>
              <a:gdLst>
                <a:gd name="txL" fmla="*/ 0 w 413"/>
                <a:gd name="txT" fmla="*/ 0 h 65"/>
                <a:gd name="txR" fmla="*/ 413 w 413"/>
                <a:gd name="txB" fmla="*/ 65 h 65"/>
              </a:gdLst>
              <a:ahLst/>
              <a:cxnLst>
                <a:cxn ang="0">
                  <a:pos x="1549400" y="123312"/>
                </a:cxn>
                <a:cxn ang="0">
                  <a:pos x="1485623" y="0"/>
                </a:cxn>
                <a:cxn ang="0">
                  <a:pos x="63777" y="0"/>
                </a:cxn>
                <a:cxn ang="0">
                  <a:pos x="0" y="123312"/>
                </a:cxn>
                <a:cxn ang="0">
                  <a:pos x="0" y="123312"/>
                </a:cxn>
                <a:cxn ang="0">
                  <a:pos x="63777" y="242888"/>
                </a:cxn>
                <a:cxn ang="0">
                  <a:pos x="1485623" y="242888"/>
                </a:cxn>
                <a:cxn ang="0">
                  <a:pos x="1549400" y="123312"/>
                </a:cxn>
              </a:cxnLst>
              <a:rect l="txL" t="txT" r="txR" b="txB"/>
              <a:pathLst>
                <a:path w="413" h="65">
                  <a:moveTo>
                    <a:pt x="413" y="33"/>
                  </a:moveTo>
                  <a:cubicBezTo>
                    <a:pt x="413" y="15"/>
                    <a:pt x="405" y="0"/>
                    <a:pt x="39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8" y="65"/>
                    <a:pt x="17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5" y="65"/>
                    <a:pt x="413" y="50"/>
                    <a:pt x="413" y="3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0365" name="Freeform 381"/>
            <p:cNvSpPr/>
            <p:nvPr/>
          </p:nvSpPr>
          <p:spPr>
            <a:xfrm>
              <a:off x="8161" y="7093"/>
              <a:ext cx="2896" cy="455"/>
            </a:xfrm>
            <a:custGeom>
              <a:avLst/>
              <a:gdLst>
                <a:gd name="txL" fmla="*/ 0 w 413"/>
                <a:gd name="txT" fmla="*/ 0 h 65"/>
                <a:gd name="txR" fmla="*/ 413 w 413"/>
                <a:gd name="txB" fmla="*/ 65 h 65"/>
              </a:gdLst>
              <a:ahLst/>
              <a:cxnLst>
                <a:cxn ang="0">
                  <a:pos x="1547813" y="123312"/>
                </a:cxn>
                <a:cxn ang="0">
                  <a:pos x="1484102" y="0"/>
                </a:cxn>
                <a:cxn ang="0">
                  <a:pos x="63711" y="0"/>
                </a:cxn>
                <a:cxn ang="0">
                  <a:pos x="0" y="123312"/>
                </a:cxn>
                <a:cxn ang="0">
                  <a:pos x="0" y="123312"/>
                </a:cxn>
                <a:cxn ang="0">
                  <a:pos x="63711" y="242888"/>
                </a:cxn>
                <a:cxn ang="0">
                  <a:pos x="1484102" y="242888"/>
                </a:cxn>
                <a:cxn ang="0">
                  <a:pos x="1547813" y="123312"/>
                </a:cxn>
              </a:cxnLst>
              <a:rect l="txL" t="txT" r="txR" b="txB"/>
              <a:pathLst>
                <a:path w="413" h="65">
                  <a:moveTo>
                    <a:pt x="413" y="33"/>
                  </a:moveTo>
                  <a:cubicBezTo>
                    <a:pt x="413" y="15"/>
                    <a:pt x="405" y="0"/>
                    <a:pt x="39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15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0"/>
                    <a:pt x="7" y="65"/>
                    <a:pt x="17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5" y="65"/>
                    <a:pt x="413" y="50"/>
                    <a:pt x="413" y="3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5400000">
            <a:off x="1635760" y="4872990"/>
            <a:ext cx="514985" cy="558165"/>
            <a:chOff x="13300" y="6116"/>
            <a:chExt cx="982" cy="976"/>
          </a:xfrm>
        </p:grpSpPr>
        <p:sp>
          <p:nvSpPr>
            <p:cNvPr id="100368" name="Oval 414"/>
            <p:cNvSpPr/>
            <p:nvPr/>
          </p:nvSpPr>
          <p:spPr>
            <a:xfrm>
              <a:off x="13300" y="6116"/>
              <a:ext cx="982" cy="977"/>
            </a:xfrm>
            <a:prstGeom prst="ellipse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/>
            <a:p>
              <a:pPr lvl="0"/>
              <a:endParaRPr lang="zh-CN" altLang="zh-CN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369" name="Oval 415"/>
            <p:cNvSpPr/>
            <p:nvPr/>
          </p:nvSpPr>
          <p:spPr>
            <a:xfrm>
              <a:off x="13589" y="6377"/>
              <a:ext cx="405" cy="400"/>
            </a:xfrm>
            <a:prstGeom prst="ellipse">
              <a:avLst/>
            </a:prstGeom>
            <a:solidFill>
              <a:srgbClr val="DC4A57">
                <a:alpha val="80000"/>
              </a:srgbClr>
            </a:solidFill>
            <a:ln w="9525">
              <a:noFill/>
            </a:ln>
          </p:spPr>
          <p:txBody>
            <a:bodyPr/>
            <a:p>
              <a:pPr lvl="0"/>
              <a:endParaRPr lang="zh-CN" altLang="zh-CN" sz="1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5400000">
            <a:off x="1651635" y="4112260"/>
            <a:ext cx="513080" cy="558165"/>
            <a:chOff x="8459" y="6116"/>
            <a:chExt cx="978" cy="976"/>
          </a:xfrm>
        </p:grpSpPr>
        <p:sp>
          <p:nvSpPr>
            <p:cNvPr id="100370" name="Oval 416"/>
            <p:cNvSpPr/>
            <p:nvPr/>
          </p:nvSpPr>
          <p:spPr>
            <a:xfrm>
              <a:off x="8459" y="6116"/>
              <a:ext cx="979" cy="977"/>
            </a:xfrm>
            <a:prstGeom prst="ellipse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/>
            <a:p>
              <a:pPr lvl="0"/>
              <a:endParaRPr lang="zh-CN" altLang="zh-CN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371" name="Oval 417"/>
            <p:cNvSpPr/>
            <p:nvPr/>
          </p:nvSpPr>
          <p:spPr>
            <a:xfrm>
              <a:off x="8746" y="6405"/>
              <a:ext cx="405" cy="400"/>
            </a:xfrm>
            <a:prstGeom prst="ellipse">
              <a:avLst/>
            </a:prstGeom>
            <a:solidFill>
              <a:srgbClr val="DC4A57">
                <a:alpha val="60000"/>
              </a:srgbClr>
            </a:solidFill>
            <a:ln w="9525">
              <a:noFill/>
            </a:ln>
          </p:spPr>
          <p:txBody>
            <a:bodyPr/>
            <a:p>
              <a:pPr lvl="0"/>
              <a:endParaRPr lang="zh-CN" altLang="zh-CN" sz="1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5400000">
            <a:off x="1635760" y="1803400"/>
            <a:ext cx="513080" cy="558165"/>
            <a:chOff x="5599" y="6070"/>
            <a:chExt cx="978" cy="976"/>
          </a:xfrm>
        </p:grpSpPr>
        <p:sp>
          <p:nvSpPr>
            <p:cNvPr id="100372" name="Oval 416"/>
            <p:cNvSpPr/>
            <p:nvPr/>
          </p:nvSpPr>
          <p:spPr>
            <a:xfrm>
              <a:off x="5599" y="6070"/>
              <a:ext cx="979" cy="977"/>
            </a:xfrm>
            <a:prstGeom prst="ellipse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/>
            <a:p>
              <a:pPr lvl="0"/>
              <a:endParaRPr lang="zh-CN" altLang="zh-CN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0373" name="Oval 417"/>
            <p:cNvSpPr/>
            <p:nvPr/>
          </p:nvSpPr>
          <p:spPr>
            <a:xfrm>
              <a:off x="5886" y="6358"/>
              <a:ext cx="405" cy="400"/>
            </a:xfrm>
            <a:prstGeom prst="ellipse">
              <a:avLst/>
            </a:prstGeom>
            <a:solidFill>
              <a:srgbClr val="DC4A57">
                <a:alpha val="40000"/>
              </a:srgbClr>
            </a:solidFill>
            <a:ln w="9525">
              <a:noFill/>
            </a:ln>
          </p:spPr>
          <p:txBody>
            <a:bodyPr/>
            <a:p>
              <a:pPr lvl="0"/>
              <a:endParaRPr lang="zh-CN" altLang="zh-CN" sz="1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704465" y="1543050"/>
            <a:ext cx="3724275" cy="5345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80000"/>
              </a:lnSpc>
            </a:pPr>
            <a:r>
              <a:rPr lang="en-US" altLang="zh-CN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default</a:t>
            </a:r>
            <a:r>
              <a:rPr lang="zh-CN" altLang="en-US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约束</a:t>
            </a:r>
            <a:endParaRPr lang="zh-CN" altLang="en-US" sz="28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80000"/>
              </a:lnSpc>
            </a:pPr>
            <a:r>
              <a:rPr lang="en-US" altLang="zh-CN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check</a:t>
            </a:r>
            <a:r>
              <a:rPr lang="zh-CN" altLang="en-US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约束</a:t>
            </a:r>
            <a:endParaRPr lang="zh-CN" altLang="en-US" sz="28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80000"/>
              </a:lnSpc>
            </a:pPr>
            <a:r>
              <a:rPr lang="zh-CN" altLang="en-US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外键约束</a:t>
            </a:r>
            <a:endParaRPr lang="zh-CN" altLang="en-US" sz="28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80000"/>
              </a:lnSpc>
            </a:pPr>
            <a:r>
              <a:rPr lang="en-US" altLang="zh-CN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update</a:t>
            </a:r>
            <a:r>
              <a:rPr lang="zh-CN" altLang="en-US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sz="28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80000"/>
              </a:lnSpc>
            </a:pPr>
            <a:r>
              <a:rPr lang="en-US" altLang="zh-CN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insert</a:t>
            </a:r>
            <a:r>
              <a:rPr lang="zh-CN" altLang="en-US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触发器</a:t>
            </a:r>
            <a:endParaRPr lang="zh-CN" altLang="en-US" sz="28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80000"/>
              </a:lnSpc>
            </a:pPr>
            <a:r>
              <a:rPr lang="en-US" altLang="zh-CN" sz="2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zh-CN" altLang="en-US" sz="28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40000"/>
              </a:lnSpc>
            </a:pPr>
            <a:endParaRPr lang="zh-CN" altLang="en-US" sz="28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1652270" y="2592705"/>
            <a:ext cx="513080" cy="558165"/>
            <a:chOff x="8459" y="6116"/>
            <a:chExt cx="978" cy="976"/>
          </a:xfrm>
        </p:grpSpPr>
        <p:sp>
          <p:nvSpPr>
            <p:cNvPr id="23" name="Oval 416"/>
            <p:cNvSpPr/>
            <p:nvPr/>
          </p:nvSpPr>
          <p:spPr>
            <a:xfrm>
              <a:off x="8459" y="6116"/>
              <a:ext cx="979" cy="977"/>
            </a:xfrm>
            <a:prstGeom prst="ellipse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/>
            <a:p>
              <a:pPr lvl="0"/>
              <a:endParaRPr lang="zh-CN" altLang="zh-CN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Oval 417"/>
            <p:cNvSpPr/>
            <p:nvPr/>
          </p:nvSpPr>
          <p:spPr>
            <a:xfrm>
              <a:off x="8746" y="6405"/>
              <a:ext cx="405" cy="400"/>
            </a:xfrm>
            <a:prstGeom prst="ellipse">
              <a:avLst/>
            </a:prstGeom>
            <a:solidFill>
              <a:srgbClr val="DC4A57">
                <a:alpha val="60000"/>
              </a:srgbClr>
            </a:solidFill>
            <a:ln w="9525">
              <a:noFill/>
            </a:ln>
          </p:spPr>
          <p:txBody>
            <a:bodyPr/>
            <a:p>
              <a:pPr lvl="0"/>
              <a:endParaRPr lang="zh-CN" altLang="zh-CN" sz="1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5400000">
            <a:off x="1635760" y="3352165"/>
            <a:ext cx="513080" cy="558165"/>
            <a:chOff x="8459" y="6116"/>
            <a:chExt cx="978" cy="976"/>
          </a:xfrm>
        </p:grpSpPr>
        <p:sp>
          <p:nvSpPr>
            <p:cNvPr id="26" name="Oval 416"/>
            <p:cNvSpPr/>
            <p:nvPr/>
          </p:nvSpPr>
          <p:spPr>
            <a:xfrm>
              <a:off x="8459" y="6116"/>
              <a:ext cx="979" cy="977"/>
            </a:xfrm>
            <a:prstGeom prst="ellipse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/>
            <a:p>
              <a:pPr lvl="0"/>
              <a:endParaRPr lang="zh-CN" altLang="zh-CN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Oval 417"/>
            <p:cNvSpPr/>
            <p:nvPr/>
          </p:nvSpPr>
          <p:spPr>
            <a:xfrm>
              <a:off x="8746" y="6405"/>
              <a:ext cx="405" cy="400"/>
            </a:xfrm>
            <a:prstGeom prst="ellipse">
              <a:avLst/>
            </a:prstGeom>
            <a:solidFill>
              <a:srgbClr val="DC4A57">
                <a:alpha val="60000"/>
              </a:srgbClr>
            </a:solidFill>
            <a:ln w="9525">
              <a:noFill/>
            </a:ln>
          </p:spPr>
          <p:txBody>
            <a:bodyPr/>
            <a:p>
              <a:pPr lvl="0"/>
              <a:endParaRPr lang="zh-CN" altLang="zh-CN" sz="16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823085" y="1834515"/>
            <a:ext cx="2812415" cy="2331085"/>
            <a:chOff x="2871" y="2889"/>
            <a:chExt cx="4429" cy="3671"/>
          </a:xfrm>
        </p:grpSpPr>
        <p:sp>
          <p:nvSpPr>
            <p:cNvPr id="5" name="椭圆 4"/>
            <p:cNvSpPr/>
            <p:nvPr/>
          </p:nvSpPr>
          <p:spPr>
            <a:xfrm>
              <a:off x="3424" y="3290"/>
              <a:ext cx="3270" cy="3270"/>
            </a:xfrm>
            <a:prstGeom prst="ellipse">
              <a:avLst/>
            </a:prstGeom>
            <a:solidFill>
              <a:srgbClr val="DC4A5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latin typeface="微软雅黑" panose="020B0503020204020204" charset="-122"/>
                  <a:ea typeface="微软雅黑" panose="020B0503020204020204" charset="-122"/>
                </a:rPr>
                <a:t>Part </a:t>
              </a:r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" name="图片 6" descr="花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2" y="2889"/>
              <a:ext cx="2938" cy="2770"/>
            </a:xfrm>
            <a:prstGeom prst="rect">
              <a:avLst/>
            </a:prstGeom>
          </p:spPr>
        </p:pic>
        <p:pic>
          <p:nvPicPr>
            <p:cNvPr id="8" name="图片 7" descr="花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1" y="4702"/>
              <a:ext cx="1820" cy="1858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5205730" y="2671445"/>
            <a:ext cx="54203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功能介绍与测试</a:t>
            </a:r>
            <a:endParaRPr lang="zh-CN" altLang="en-US" sz="5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1. milktea表插入数据限制以及级联删除（触发器）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9795" y="1958340"/>
            <a:ext cx="3178175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代替了外键约束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，当向milktea表插入数据时，要求bno在business表中存在。并要求当某商家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倒闭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，即删除business列的某一行时，该商家的奶茶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全部删除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91940" y="1844040"/>
            <a:ext cx="5080" cy="3984625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610" y="2299970"/>
            <a:ext cx="6499860" cy="2630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ordering表插入数据限制（触发器）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800" y="2092325"/>
            <a:ext cx="3533140" cy="304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该功能代替了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外键约束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，当向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ordering表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插入数据时，要求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cno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zh-CN" altLang="en-US" sz="2800" b="1"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customer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表中存在，以及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mno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milktea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表中存在。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91940" y="1844040"/>
            <a:ext cx="5080" cy="3984625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6320" y="2408555"/>
            <a:ext cx="5953125" cy="2217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sz="2400" b="1">
                <a:latin typeface="微软雅黑" panose="020B0503020204020204" charset="-122"/>
                <a:ea typeface="微软雅黑" panose="020B0503020204020204" charset="-122"/>
              </a:rPr>
              <a:t>3. pickup表插入数据限制（触发器）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8640" y="1465580"/>
            <a:ext cx="3543300" cy="496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该功能代替了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外键约束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，当向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pickup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表插入数据时，要求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oid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表中存在，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bno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business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表中存在，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dno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deliveryman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表中存在；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此外要求骑手接单时间不超过5分钟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，即当dno相同，bno不同时，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若表中已有ptime与所要插入的ptime相差少于5分钟时，插入失败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91940" y="1844040"/>
            <a:ext cx="5080" cy="3984625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3725" y="2773045"/>
            <a:ext cx="7461250" cy="171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sz="2400" b="1">
                <a:latin typeface="微软雅黑" panose="020B0503020204020204" charset="-122"/>
                <a:ea typeface="微软雅黑" panose="020B0503020204020204" charset="-122"/>
              </a:rPr>
              <a:t>4. deliver表插入数据限制（触发器）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8640" y="2240280"/>
            <a:ext cx="3543300" cy="319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该功能代替了</a:t>
            </a:r>
            <a:r>
              <a:rPr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外键约束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，当向</a:t>
            </a:r>
            <a:r>
              <a:rPr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deliver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表插入数据时，要求</a:t>
            </a:r>
            <a:r>
              <a:rPr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oid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pickup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表中存在，</a:t>
            </a:r>
            <a:r>
              <a:rPr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bno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business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表中存在，</a:t>
            </a:r>
            <a:r>
              <a:rPr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cno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customer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表中存在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91940" y="1844040"/>
            <a:ext cx="5080" cy="3984625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6790" y="2352675"/>
            <a:ext cx="6244590" cy="215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1430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</a:rPr>
              <a:t>5. 买家对订单信息进行查询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7540" y="1131570"/>
            <a:ext cx="1018349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该功能基于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customer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business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delivery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milktea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表，通过建立存储过程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customer_ordering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，并在存储过程创建过程中使用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游标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打印数据实现。</a:t>
            </a:r>
            <a:endParaRPr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93090" y="2349500"/>
            <a:ext cx="10332000" cy="0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770" y="2800985"/>
            <a:ext cx="11046460" cy="125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770" y="4424045"/>
            <a:ext cx="11047730" cy="88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</a:rPr>
              <a:t>. 配送员对订单信息的查询</a:t>
            </a:r>
            <a:endParaRPr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7540" y="1131570"/>
            <a:ext cx="10183495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该功能基于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deliver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business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milktea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deliveryman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customer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表，通过创建存储过程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deliver_ordering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，并在存储过程创建过程中使用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游标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打印数据实现。</a:t>
            </a:r>
            <a:endParaRPr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93090" y="2349500"/>
            <a:ext cx="10332000" cy="0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72770" y="2581275"/>
            <a:ext cx="11031220" cy="2217420"/>
            <a:chOff x="902" y="4065"/>
            <a:chExt cx="17372" cy="3492"/>
          </a:xfrm>
        </p:grpSpPr>
        <p:pic>
          <p:nvPicPr>
            <p:cNvPr id="5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" y="4065"/>
              <a:ext cx="17373" cy="21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图片 4"/>
            <p:cNvPicPr>
              <a:picLocks noChangeAspect="1"/>
            </p:cNvPicPr>
            <p:nvPr/>
          </p:nvPicPr>
          <p:blipFill>
            <a:blip r:embed="rId4"/>
            <a:srcRect t="49631"/>
            <a:stretch>
              <a:fillRect/>
            </a:stretch>
          </p:blipFill>
          <p:spPr>
            <a:xfrm>
              <a:off x="902" y="6243"/>
              <a:ext cx="17372" cy="13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5175885"/>
            <a:ext cx="10966450" cy="98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</a:rPr>
              <a:t>7. 商家对订单信息的查询</a:t>
            </a:r>
            <a:endParaRPr 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sz="2000" b="1">
                <a:latin typeface="微软雅黑" panose="020B0503020204020204" charset="-122"/>
                <a:ea typeface="微软雅黑" panose="020B0503020204020204" charset="-122"/>
              </a:rPr>
              <a:t>7.1 商家对未完成订单信息的查询</a:t>
            </a:r>
            <a:endParaRPr 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000" y="1483360"/>
            <a:ext cx="1125664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该功能基于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business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pickup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表，通过创建存储过程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business_unfinished_ordering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，并在存储过程创建过程中使用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游标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打印数据实现。</a:t>
            </a:r>
            <a:endParaRPr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93090" y="2349500"/>
            <a:ext cx="10332000" cy="0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/>
        </p:nvPicPr>
        <p:blipFill>
          <a:blip r:embed="rId3"/>
          <a:srcRect b="11068"/>
          <a:stretch>
            <a:fillRect/>
          </a:stretch>
        </p:blipFill>
        <p:spPr>
          <a:xfrm>
            <a:off x="593090" y="2753360"/>
            <a:ext cx="11064240" cy="121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5" y="4540250"/>
            <a:ext cx="11009630" cy="76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</a:rPr>
              <a:t>7. 商家对订单信息的查询</a:t>
            </a:r>
            <a:endParaRPr 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sz="2000" b="1">
                <a:latin typeface="微软雅黑" panose="020B0503020204020204" charset="-122"/>
                <a:ea typeface="微软雅黑" panose="020B0503020204020204" charset="-122"/>
              </a:rPr>
              <a:t>7.2 商家对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所有</a:t>
            </a:r>
            <a:r>
              <a:rPr lang="en-US" sz="2000" b="1">
                <a:latin typeface="微软雅黑" panose="020B0503020204020204" charset="-122"/>
                <a:ea typeface="微软雅黑" panose="020B0503020204020204" charset="-122"/>
              </a:rPr>
              <a:t>订单信息的查询</a:t>
            </a:r>
            <a:endParaRPr 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8000" y="1483360"/>
            <a:ext cx="1125664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该功能基于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ordering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business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表、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pickup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表，通过创建存储过程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business_</a:t>
            </a:r>
            <a:r>
              <a:rPr 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all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_ordering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，并在存储过程创建过程中使用</a:t>
            </a:r>
            <a:r>
              <a:rPr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游标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打印数据实现。</a:t>
            </a:r>
            <a:endParaRPr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91185" y="2349500"/>
            <a:ext cx="10332000" cy="0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5" y="2818130"/>
            <a:ext cx="10918825" cy="181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122545"/>
            <a:ext cx="10843260" cy="83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pic>
        <p:nvPicPr>
          <p:cNvPr id="10" name="图片 9" descr="铃铛"/>
          <p:cNvPicPr>
            <a:picLocks noChangeAspect="1"/>
          </p:cNvPicPr>
          <p:nvPr/>
        </p:nvPicPr>
        <p:blipFill>
          <a:blip r:embed="rId2"/>
          <a:srcRect r="52900"/>
          <a:stretch>
            <a:fillRect/>
          </a:stretch>
        </p:blipFill>
        <p:spPr>
          <a:xfrm flipH="1">
            <a:off x="2454910" y="2604770"/>
            <a:ext cx="1006475" cy="464566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1155700" y="-321310"/>
            <a:ext cx="3603625" cy="3320415"/>
            <a:chOff x="1820" y="-506"/>
            <a:chExt cx="5675" cy="5229"/>
          </a:xfrm>
        </p:grpSpPr>
        <p:sp>
          <p:nvSpPr>
            <p:cNvPr id="2" name="直角三角形 1"/>
            <p:cNvSpPr/>
            <p:nvPr/>
          </p:nvSpPr>
          <p:spPr>
            <a:xfrm rot="18900000">
              <a:off x="3686" y="-506"/>
              <a:ext cx="1945" cy="1945"/>
            </a:xfrm>
            <a:prstGeom prst="rtTriangle">
              <a:avLst/>
            </a:prstGeom>
            <a:solidFill>
              <a:srgbClr val="DC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4729" y="505"/>
              <a:ext cx="2767" cy="2767"/>
            </a:xfrm>
            <a:prstGeom prst="diamond">
              <a:avLst/>
            </a:prstGeom>
            <a:solidFill>
              <a:srgbClr val="DC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  <a:endParaRPr lang="zh-CN" altLang="en-US" sz="48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1820" y="505"/>
              <a:ext cx="2767" cy="2767"/>
            </a:xfrm>
            <a:prstGeom prst="diamond">
              <a:avLst/>
            </a:prstGeom>
            <a:solidFill>
              <a:srgbClr val="DC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800" b="1">
                  <a:latin typeface="微软雅黑" panose="020B0503020204020204" charset="-122"/>
                  <a:ea typeface="微软雅黑" panose="020B0503020204020204" charset="-122"/>
                </a:rPr>
                <a:t>目</a:t>
              </a:r>
              <a:endParaRPr lang="zh-CN" altLang="en-US" sz="48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3283" y="1957"/>
              <a:ext cx="2767" cy="2767"/>
            </a:xfrm>
            <a:prstGeom prst="diamond">
              <a:avLst/>
            </a:prstGeom>
            <a:solidFill>
              <a:srgbClr val="DC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05" y="2990"/>
              <a:ext cx="2750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94095" y="1202055"/>
            <a:ext cx="765175" cy="765175"/>
            <a:chOff x="8913" y="2476"/>
            <a:chExt cx="1392" cy="1392"/>
          </a:xfrm>
        </p:grpSpPr>
        <p:sp>
          <p:nvSpPr>
            <p:cNvPr id="11" name="椭圆 10"/>
            <p:cNvSpPr/>
            <p:nvPr/>
          </p:nvSpPr>
          <p:spPr>
            <a:xfrm>
              <a:off x="9030" y="2593"/>
              <a:ext cx="1158" cy="1158"/>
            </a:xfrm>
            <a:prstGeom prst="ellipse">
              <a:avLst/>
            </a:prstGeom>
            <a:solidFill>
              <a:srgbClr val="DC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913" y="2476"/>
              <a:ext cx="1392" cy="1392"/>
            </a:xfrm>
            <a:prstGeom prst="ellipse">
              <a:avLst/>
            </a:prstGeom>
            <a:noFill/>
            <a:ln w="25400">
              <a:solidFill>
                <a:srgbClr val="DC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4095" y="2437130"/>
            <a:ext cx="765175" cy="765175"/>
            <a:chOff x="8913" y="2476"/>
            <a:chExt cx="1392" cy="1392"/>
          </a:xfrm>
        </p:grpSpPr>
        <p:sp>
          <p:nvSpPr>
            <p:cNvPr id="15" name="椭圆 14"/>
            <p:cNvSpPr/>
            <p:nvPr/>
          </p:nvSpPr>
          <p:spPr>
            <a:xfrm>
              <a:off x="9030" y="2593"/>
              <a:ext cx="1158" cy="1158"/>
            </a:xfrm>
            <a:prstGeom prst="ellipse">
              <a:avLst/>
            </a:prstGeom>
            <a:solidFill>
              <a:srgbClr val="DC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913" y="2476"/>
              <a:ext cx="1392" cy="1392"/>
            </a:xfrm>
            <a:prstGeom prst="ellipse">
              <a:avLst/>
            </a:prstGeom>
            <a:noFill/>
            <a:ln w="25400">
              <a:solidFill>
                <a:srgbClr val="DC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94095" y="3655060"/>
            <a:ext cx="765175" cy="765175"/>
            <a:chOff x="8913" y="2476"/>
            <a:chExt cx="1392" cy="1392"/>
          </a:xfrm>
        </p:grpSpPr>
        <p:sp>
          <p:nvSpPr>
            <p:cNvPr id="18" name="椭圆 17"/>
            <p:cNvSpPr/>
            <p:nvPr/>
          </p:nvSpPr>
          <p:spPr>
            <a:xfrm>
              <a:off x="9030" y="2593"/>
              <a:ext cx="1158" cy="1158"/>
            </a:xfrm>
            <a:prstGeom prst="ellipse">
              <a:avLst/>
            </a:prstGeom>
            <a:solidFill>
              <a:srgbClr val="DC4A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8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913" y="2476"/>
              <a:ext cx="1392" cy="1392"/>
            </a:xfrm>
            <a:prstGeom prst="ellipse">
              <a:avLst/>
            </a:prstGeom>
            <a:noFill/>
            <a:ln w="25400">
              <a:solidFill>
                <a:srgbClr val="DC4A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202170" y="1169670"/>
            <a:ext cx="26587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4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02170" y="2437130"/>
            <a:ext cx="26593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  <a:endParaRPr lang="zh-CN" altLang="en-US" sz="4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02170" y="3655060"/>
            <a:ext cx="41852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buClrTx/>
              <a:buSzTx/>
              <a:buFontTx/>
            </a:pPr>
            <a:r>
              <a: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</a:t>
            </a:r>
            <a:r>
              <a: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介绍与</a:t>
            </a:r>
            <a:r>
              <a:rPr lang="zh-CN" altLang="en-US" sz="4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altLang="en-US" sz="4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</a:rPr>
              <a:t>. 奶茶销量、评分查询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8640" y="2240280"/>
            <a:ext cx="3543300" cy="28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该功能采用建立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od_sale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od_score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两个存储过程，并且在存储过程中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采用游标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游标函数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进行数据的读取进行实现。</a:t>
            </a:r>
            <a:endParaRPr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91940" y="1844040"/>
            <a:ext cx="5080" cy="3984625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2" descr="买家查询奶茶销量1"/>
          <p:cNvPicPr>
            <a:picLocks noChangeAspect="1"/>
          </p:cNvPicPr>
          <p:nvPr/>
        </p:nvPicPr>
        <p:blipFill>
          <a:blip r:embed="rId3"/>
          <a:srcRect r="30017"/>
          <a:stretch>
            <a:fillRect/>
          </a:stretch>
        </p:blipFill>
        <p:spPr>
          <a:xfrm>
            <a:off x="4580255" y="686435"/>
            <a:ext cx="6367145" cy="1391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20" y="1875155"/>
            <a:ext cx="6385560" cy="15767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255" y="4497070"/>
            <a:ext cx="6412230" cy="1661795"/>
          </a:xfrm>
          <a:prstGeom prst="rect">
            <a:avLst/>
          </a:prstGeom>
        </p:spPr>
      </p:pic>
      <p:pic>
        <p:nvPicPr>
          <p:cNvPr id="12" name="图片 4" descr="买家查询奶茶评分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320" y="3451860"/>
            <a:ext cx="6377940" cy="1045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. 买家为配送员评分、打赏，为奶茶评分</a:t>
            </a:r>
            <a:endParaRPr 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1185" y="1256665"/>
            <a:ext cx="11256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该功能采用建立</a:t>
            </a:r>
            <a:r>
              <a: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dein_score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dein_tip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odin_score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存储过程。</a:t>
            </a:r>
            <a:endParaRPr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当需要评分或打赏时，通过输入</a:t>
            </a:r>
            <a:r>
              <a: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订单号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和相应的</a:t>
            </a:r>
            <a:r>
              <a: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分数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sz="2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金额</a:t>
            </a:r>
            <a:r>
              <a:rPr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，为配送员、奶茶评分打赏。</a:t>
            </a:r>
            <a:endParaRPr sz="20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93090" y="2326005"/>
            <a:ext cx="10332000" cy="0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6" descr="给配送员打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" y="2565400"/>
            <a:ext cx="10530840" cy="1372235"/>
          </a:xfrm>
          <a:prstGeom prst="rect">
            <a:avLst/>
          </a:prstGeom>
        </p:spPr>
      </p:pic>
      <p:pic>
        <p:nvPicPr>
          <p:cNvPr id="3" name="图片 9" descr="给配送员评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3937635"/>
            <a:ext cx="10576560" cy="1243330"/>
          </a:xfrm>
          <a:prstGeom prst="rect">
            <a:avLst/>
          </a:prstGeom>
        </p:spPr>
      </p:pic>
      <p:pic>
        <p:nvPicPr>
          <p:cNvPr id="5" name="图片 10" descr="买家为奶茶评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0" y="5180965"/>
            <a:ext cx="10530205" cy="1360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</a:rPr>
              <a:t>. 配送员查询打赏情况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8640" y="1957705"/>
            <a:ext cx="3543300" cy="385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36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该功能采用建立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dese_tip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存储过程。当需要查询某个订单的打赏情况时，通过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输入订单号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，可以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获得打赏情况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。若此单没有打赏，则会显示‘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本单未收到打赏</a:t>
            </a:r>
            <a:endParaRPr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┭┮﹏┭┮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’。</a:t>
            </a:r>
            <a:endParaRPr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91940" y="1844040"/>
            <a:ext cx="5080" cy="3984625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1" descr="配送员查询打赏"/>
          <p:cNvPicPr>
            <a:picLocks noChangeAspect="1"/>
          </p:cNvPicPr>
          <p:nvPr/>
        </p:nvPicPr>
        <p:blipFill>
          <a:blip r:embed="rId3"/>
          <a:srcRect r="34102" b="-48920"/>
          <a:stretch>
            <a:fillRect/>
          </a:stretch>
        </p:blipFill>
        <p:spPr>
          <a:xfrm>
            <a:off x="4236085" y="1957705"/>
            <a:ext cx="7383780" cy="2099945"/>
          </a:xfrm>
          <a:prstGeom prst="rect">
            <a:avLst/>
          </a:prstGeom>
        </p:spPr>
      </p:pic>
      <p:pic>
        <p:nvPicPr>
          <p:cNvPr id="8" name="图片 12" descr="没打赏"/>
          <p:cNvPicPr>
            <a:picLocks noChangeAspect="1"/>
          </p:cNvPicPr>
          <p:nvPr/>
        </p:nvPicPr>
        <p:blipFill>
          <a:blip r:embed="rId4"/>
          <a:srcRect r="29999"/>
          <a:stretch>
            <a:fillRect/>
          </a:stretch>
        </p:blipFill>
        <p:spPr>
          <a:xfrm>
            <a:off x="4586605" y="3846195"/>
            <a:ext cx="6682740" cy="2126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2400" b="1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</a:rPr>
              <a:t>. 配送员查询打赏情况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8640" y="1957705"/>
            <a:ext cx="3543300" cy="385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36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该功能采用建立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dese_tip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存储过程。当需要查询某个订单的打赏情况时，通过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输入订单号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，可以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获得打赏情况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。若此单没有打赏，则会显示‘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本单未收到打赏</a:t>
            </a:r>
            <a:endParaRPr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┭┮﹏┭┮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’。</a:t>
            </a:r>
            <a:endParaRPr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91940" y="1844040"/>
            <a:ext cx="5080" cy="3984625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1" descr="配送员查询打赏"/>
          <p:cNvPicPr>
            <a:picLocks noChangeAspect="1"/>
          </p:cNvPicPr>
          <p:nvPr/>
        </p:nvPicPr>
        <p:blipFill>
          <a:blip r:embed="rId3"/>
          <a:srcRect r="34102" b="-48920"/>
          <a:stretch>
            <a:fillRect/>
          </a:stretch>
        </p:blipFill>
        <p:spPr>
          <a:xfrm>
            <a:off x="4236085" y="1957705"/>
            <a:ext cx="7383780" cy="2099945"/>
          </a:xfrm>
          <a:prstGeom prst="rect">
            <a:avLst/>
          </a:prstGeom>
        </p:spPr>
      </p:pic>
      <p:pic>
        <p:nvPicPr>
          <p:cNvPr id="8" name="图片 12" descr="没打赏"/>
          <p:cNvPicPr>
            <a:picLocks noChangeAspect="1"/>
          </p:cNvPicPr>
          <p:nvPr/>
        </p:nvPicPr>
        <p:blipFill>
          <a:blip r:embed="rId4"/>
          <a:srcRect r="29999"/>
          <a:stretch>
            <a:fillRect/>
          </a:stretch>
        </p:blipFill>
        <p:spPr>
          <a:xfrm>
            <a:off x="4586605" y="3846195"/>
            <a:ext cx="6682740" cy="2126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备份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恢复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100" y="1224915"/>
            <a:ext cx="3543300" cy="297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36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备份将数据库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milktea_deliver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备份到磁盘文件C:\database\milktea_deliver.bak上，备份设备为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物理设备</a:t>
            </a:r>
            <a:endParaRPr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91940" y="1844040"/>
            <a:ext cx="5080" cy="3984625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Z5EE0PEQ}@2Q`P(B~62]HG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85" y="1757045"/>
            <a:ext cx="6550660" cy="501015"/>
          </a:xfrm>
          <a:prstGeom prst="rect">
            <a:avLst/>
          </a:prstGeom>
        </p:spPr>
      </p:pic>
      <p:pic>
        <p:nvPicPr>
          <p:cNvPr id="6" name="图片 5" descr="U7}TTL$~H$PXX@@$28O74N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785" y="2458085"/>
            <a:ext cx="6534150" cy="727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9100" y="4412615"/>
            <a:ext cx="3192780" cy="1346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en-US" sz="4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将数据库完全备份到逻辑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备份设备back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</a:t>
            </a:r>
            <a:endParaRPr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 descr="0$NX_6KFB6C$U7R(BKGHJ%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785" y="3719830"/>
            <a:ext cx="6661150" cy="995045"/>
          </a:xfrm>
          <a:prstGeom prst="rect">
            <a:avLst/>
          </a:prstGeom>
        </p:spPr>
      </p:pic>
      <p:pic>
        <p:nvPicPr>
          <p:cNvPr id="12" name="图片 11" descr="(]5I{004}DL]IP76Y}S$XUQ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785" y="4986655"/>
            <a:ext cx="6769100" cy="772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222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7540" y="459105"/>
            <a:ext cx="69189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备份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恢复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7020" y="1779905"/>
            <a:ext cx="3543300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sz="4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备份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日志文件尾部</a:t>
            </a:r>
            <a:endParaRPr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091940" y="1844040"/>
            <a:ext cx="5080" cy="3984625"/>
          </a:xfrm>
          <a:prstGeom prst="line">
            <a:avLst/>
          </a:prstGeom>
          <a:ln w="12700">
            <a:solidFill>
              <a:srgbClr val="DC4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37540" y="3027680"/>
            <a:ext cx="3192780" cy="311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en-US" sz="4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恢复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直接从磁盘上的备份文件C:\database\milktea_deliver.bak中恢复</a:t>
            </a:r>
            <a:r>
              <a:rPr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数据库milktea_deliver</a:t>
            </a:r>
            <a:r>
              <a:rPr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UA5{NAK@E471G7KA3YVU@V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85" y="1941195"/>
            <a:ext cx="7019925" cy="536575"/>
          </a:xfrm>
          <a:prstGeom prst="rect">
            <a:avLst/>
          </a:prstGeom>
        </p:spPr>
      </p:pic>
      <p:pic>
        <p:nvPicPr>
          <p:cNvPr id="8" name="图片 7" descr="5_`S5YE573DCA{%R]$`94$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75" y="3127375"/>
            <a:ext cx="7204710" cy="603885"/>
          </a:xfrm>
          <a:prstGeom prst="rect">
            <a:avLst/>
          </a:prstGeom>
        </p:spPr>
      </p:pic>
      <p:pic>
        <p:nvPicPr>
          <p:cNvPr id="10" name="图片 9" descr="[4_$S[PC0`IIV)%@Y@DPOP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890" y="4512945"/>
            <a:ext cx="7556500" cy="614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1"/>
      <p:bldP spid="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pic>
        <p:nvPicPr>
          <p:cNvPr id="2" name="图片 1" descr="铃铛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4840" y="284480"/>
            <a:ext cx="1795780" cy="3903345"/>
          </a:xfrm>
          <a:prstGeom prst="rect">
            <a:avLst/>
          </a:prstGeom>
        </p:spPr>
      </p:pic>
      <p:pic>
        <p:nvPicPr>
          <p:cNvPr id="3" name="图片 2" descr="铃铛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pic>
        <p:nvPicPr>
          <p:cNvPr id="20" name="图片 19" descr="鱼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430" y="4306570"/>
            <a:ext cx="511175" cy="911860"/>
          </a:xfrm>
          <a:prstGeom prst="rect">
            <a:avLst/>
          </a:prstGeom>
        </p:spPr>
      </p:pic>
      <p:pic>
        <p:nvPicPr>
          <p:cNvPr id="21" name="图片 20" descr="鱼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405" y="1160780"/>
            <a:ext cx="394335" cy="704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08475" y="2005330"/>
            <a:ext cx="46024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谢谢观看！</a:t>
            </a:r>
            <a:endParaRPr lang="zh-CN" altLang="en-US" sz="72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ppt1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9995" y="2743200"/>
            <a:ext cx="4018280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23085" y="1834515"/>
            <a:ext cx="2812415" cy="2331085"/>
            <a:chOff x="2871" y="2889"/>
            <a:chExt cx="4429" cy="3671"/>
          </a:xfrm>
        </p:grpSpPr>
        <p:sp>
          <p:nvSpPr>
            <p:cNvPr id="5" name="椭圆 4"/>
            <p:cNvSpPr/>
            <p:nvPr/>
          </p:nvSpPr>
          <p:spPr>
            <a:xfrm>
              <a:off x="3424" y="3290"/>
              <a:ext cx="3270" cy="3270"/>
            </a:xfrm>
            <a:prstGeom prst="ellipse">
              <a:avLst/>
            </a:prstGeom>
            <a:solidFill>
              <a:srgbClr val="DC4A5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latin typeface="微软雅黑" panose="020B0503020204020204" charset="-122"/>
                  <a:ea typeface="微软雅黑" panose="020B0503020204020204" charset="-122"/>
                </a:rPr>
                <a:t>Part </a:t>
              </a:r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" name="图片 6" descr="花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2" y="2889"/>
              <a:ext cx="2938" cy="2770"/>
            </a:xfrm>
            <a:prstGeom prst="rect">
              <a:avLst/>
            </a:prstGeom>
          </p:spPr>
        </p:pic>
        <p:pic>
          <p:nvPicPr>
            <p:cNvPr id="8" name="图片 7" descr="花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1" y="4702"/>
              <a:ext cx="1820" cy="1858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5462905" y="2461260"/>
            <a:ext cx="4123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7200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69610" y="3660140"/>
            <a:ext cx="3510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大家都爱喝</a:t>
            </a:r>
            <a:r>
              <a:rPr lang="zh-CN" altLang="en-US" sz="2000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奶茶</a:t>
            </a:r>
            <a:r>
              <a:rPr lang="en-US" altLang="zh-CN" sz="2000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endParaRPr lang="en-US" altLang="zh-CN" sz="2000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06145" y="469265"/>
            <a:ext cx="317881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3600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需求分析</a:t>
            </a:r>
            <a:endParaRPr lang="zh-CN" altLang="en-US" sz="3600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D:\桌面面\ppt1.pngppt1"/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45795" y="1807210"/>
            <a:ext cx="3699510" cy="3718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08730" y="1224915"/>
            <a:ext cx="72745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40404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在校内有着许多功能多样的qq群为我们的生活带来不少便利，其中</a:t>
            </a:r>
            <a:r>
              <a:rPr lang="zh-CN" altLang="en-US" sz="2400">
                <a:solidFill>
                  <a:srgbClr val="C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杜厦高铁G136</a:t>
            </a:r>
            <a:r>
              <a:rPr lang="zh-CN" altLang="en-US" sz="2400">
                <a:solidFill>
                  <a:srgbClr val="40404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，即</a:t>
            </a:r>
            <a:r>
              <a:rPr lang="zh-CN" altLang="en-US" sz="2400">
                <a:solidFill>
                  <a:srgbClr val="C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图书馆奶茶拼单群</a:t>
            </a:r>
            <a:r>
              <a:rPr lang="zh-CN" altLang="en-US" sz="2400">
                <a:solidFill>
                  <a:srgbClr val="40404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，尤为火爆。</a:t>
            </a:r>
            <a:endParaRPr lang="zh-CN" altLang="en-US" sz="2400">
              <a:solidFill>
                <a:srgbClr val="40404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40404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然而如何</a:t>
            </a:r>
            <a:r>
              <a:rPr lang="zh-CN" altLang="en-US" sz="2400">
                <a:solidFill>
                  <a:srgbClr val="C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更快</a:t>
            </a:r>
            <a:r>
              <a:rPr lang="zh-CN" altLang="en-US" sz="2400">
                <a:solidFill>
                  <a:srgbClr val="40404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</a:t>
            </a:r>
            <a:r>
              <a:rPr lang="zh-CN" altLang="en-US" sz="2400">
                <a:solidFill>
                  <a:srgbClr val="C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更好</a:t>
            </a:r>
            <a:r>
              <a:rPr lang="zh-CN" altLang="en-US" sz="2400">
                <a:solidFill>
                  <a:srgbClr val="40404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</a:t>
            </a:r>
            <a:r>
              <a:rPr lang="zh-CN" altLang="en-US" sz="2400">
                <a:solidFill>
                  <a:srgbClr val="C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更直接</a:t>
            </a:r>
            <a:r>
              <a:rPr lang="zh-CN" altLang="en-US" sz="2400">
                <a:solidFill>
                  <a:srgbClr val="40404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地查询奶茶、商家、配送员信息，实现点单配送更为</a:t>
            </a:r>
            <a:r>
              <a:rPr lang="zh-CN" altLang="en-US" sz="2400">
                <a:solidFill>
                  <a:srgbClr val="C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便捷</a:t>
            </a:r>
            <a:r>
              <a:rPr lang="zh-CN" altLang="en-US" sz="2400">
                <a:solidFill>
                  <a:srgbClr val="40404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，是奶茶爱好者们希望解决的问题。同样对于配送员和商家，他们也很关心如何能够</a:t>
            </a:r>
            <a:r>
              <a:rPr lang="zh-CN" altLang="en-US" sz="2400">
                <a:solidFill>
                  <a:srgbClr val="C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更直接地获得订单信息和及时调整服务</a:t>
            </a:r>
            <a:r>
              <a:rPr lang="zh-CN" altLang="en-US" sz="2400">
                <a:solidFill>
                  <a:srgbClr val="40404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。为此，我们设计了一个奶茶配送专属的数据库系统，希望能为奶茶爱好者们、配送员、商家提供服务</a:t>
            </a:r>
            <a:r>
              <a:rPr lang="zh-CN" altLang="en-US" sz="240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3700"/>
            <a:ext cx="317881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36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533265" y="1976120"/>
            <a:ext cx="3151505" cy="3124835"/>
            <a:chOff x="7139" y="3112"/>
            <a:chExt cx="4963" cy="4921"/>
          </a:xfrm>
        </p:grpSpPr>
        <p:grpSp>
          <p:nvGrpSpPr>
            <p:cNvPr id="24" name="组合 23"/>
            <p:cNvGrpSpPr/>
            <p:nvPr/>
          </p:nvGrpSpPr>
          <p:grpSpPr>
            <a:xfrm>
              <a:off x="7139" y="4375"/>
              <a:ext cx="1438" cy="2408"/>
              <a:chOff x="7139" y="4375"/>
              <a:chExt cx="1438" cy="2408"/>
            </a:xfrm>
          </p:grpSpPr>
          <p:sp>
            <p:nvSpPr>
              <p:cNvPr id="32790" name="Freeform 22"/>
              <p:cNvSpPr/>
              <p:nvPr/>
            </p:nvSpPr>
            <p:spPr bwMode="auto">
              <a:xfrm>
                <a:off x="7139" y="4375"/>
                <a:ext cx="1439" cy="2409"/>
              </a:xfrm>
              <a:custGeom>
                <a:avLst/>
                <a:gdLst>
                  <a:gd name="T0" fmla="*/ 42 w 199"/>
                  <a:gd name="T1" fmla="*/ 0 h 333"/>
                  <a:gd name="T2" fmla="*/ 0 w 199"/>
                  <a:gd name="T3" fmla="*/ 167 h 333"/>
                  <a:gd name="T4" fmla="*/ 42 w 199"/>
                  <a:gd name="T5" fmla="*/ 333 h 333"/>
                  <a:gd name="T6" fmla="*/ 199 w 199"/>
                  <a:gd name="T7" fmla="*/ 242 h 333"/>
                  <a:gd name="T8" fmla="*/ 199 w 199"/>
                  <a:gd name="T9" fmla="*/ 91 h 333"/>
                  <a:gd name="T10" fmla="*/ 42 w 199"/>
                  <a:gd name="T11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333">
                    <a:moveTo>
                      <a:pt x="42" y="0"/>
                    </a:moveTo>
                    <a:cubicBezTo>
                      <a:pt x="15" y="50"/>
                      <a:pt x="0" y="106"/>
                      <a:pt x="0" y="167"/>
                    </a:cubicBezTo>
                    <a:cubicBezTo>
                      <a:pt x="0" y="227"/>
                      <a:pt x="15" y="283"/>
                      <a:pt x="42" y="333"/>
                    </a:cubicBezTo>
                    <a:cubicBezTo>
                      <a:pt x="199" y="242"/>
                      <a:pt x="199" y="242"/>
                      <a:pt x="199" y="242"/>
                    </a:cubicBezTo>
                    <a:cubicBezTo>
                      <a:pt x="199" y="91"/>
                      <a:pt x="199" y="91"/>
                      <a:pt x="199" y="91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C4A57">
                  <a:alpha val="4000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795" name="Freeform 27"/>
              <p:cNvSpPr>
                <a:spLocks noEditPoints="1"/>
              </p:cNvSpPr>
              <p:nvPr/>
            </p:nvSpPr>
            <p:spPr bwMode="auto">
              <a:xfrm>
                <a:off x="7580" y="5356"/>
                <a:ext cx="557" cy="500"/>
              </a:xfrm>
              <a:custGeom>
                <a:avLst/>
                <a:gdLst>
                  <a:gd name="T0" fmla="*/ 6 w 77"/>
                  <a:gd name="T1" fmla="*/ 61 h 69"/>
                  <a:gd name="T2" fmla="*/ 4 w 77"/>
                  <a:gd name="T3" fmla="*/ 59 h 69"/>
                  <a:gd name="T4" fmla="*/ 6 w 77"/>
                  <a:gd name="T5" fmla="*/ 58 h 69"/>
                  <a:gd name="T6" fmla="*/ 9 w 77"/>
                  <a:gd name="T7" fmla="*/ 58 h 69"/>
                  <a:gd name="T8" fmla="*/ 9 w 77"/>
                  <a:gd name="T9" fmla="*/ 24 h 69"/>
                  <a:gd name="T10" fmla="*/ 3 w 77"/>
                  <a:gd name="T11" fmla="*/ 24 h 69"/>
                  <a:gd name="T12" fmla="*/ 0 w 77"/>
                  <a:gd name="T13" fmla="*/ 21 h 69"/>
                  <a:gd name="T14" fmla="*/ 2 w 77"/>
                  <a:gd name="T15" fmla="*/ 18 h 69"/>
                  <a:gd name="T16" fmla="*/ 37 w 77"/>
                  <a:gd name="T17" fmla="*/ 0 h 69"/>
                  <a:gd name="T18" fmla="*/ 40 w 77"/>
                  <a:gd name="T19" fmla="*/ 0 h 69"/>
                  <a:gd name="T20" fmla="*/ 75 w 77"/>
                  <a:gd name="T21" fmla="*/ 18 h 69"/>
                  <a:gd name="T22" fmla="*/ 77 w 77"/>
                  <a:gd name="T23" fmla="*/ 22 h 69"/>
                  <a:gd name="T24" fmla="*/ 74 w 77"/>
                  <a:gd name="T25" fmla="*/ 24 h 69"/>
                  <a:gd name="T26" fmla="*/ 74 w 77"/>
                  <a:gd name="T27" fmla="*/ 24 h 69"/>
                  <a:gd name="T28" fmla="*/ 67 w 77"/>
                  <a:gd name="T29" fmla="*/ 24 h 69"/>
                  <a:gd name="T30" fmla="*/ 67 w 77"/>
                  <a:gd name="T31" fmla="*/ 58 h 69"/>
                  <a:gd name="T32" fmla="*/ 71 w 77"/>
                  <a:gd name="T33" fmla="*/ 58 h 69"/>
                  <a:gd name="T34" fmla="*/ 73 w 77"/>
                  <a:gd name="T35" fmla="*/ 59 h 69"/>
                  <a:gd name="T36" fmla="*/ 71 w 77"/>
                  <a:gd name="T37" fmla="*/ 61 h 69"/>
                  <a:gd name="T38" fmla="*/ 6 w 77"/>
                  <a:gd name="T39" fmla="*/ 61 h 69"/>
                  <a:gd name="T40" fmla="*/ 16 w 77"/>
                  <a:gd name="T41" fmla="*/ 24 h 69"/>
                  <a:gd name="T42" fmla="*/ 16 w 77"/>
                  <a:gd name="T43" fmla="*/ 24 h 69"/>
                  <a:gd name="T44" fmla="*/ 16 w 77"/>
                  <a:gd name="T45" fmla="*/ 58 h 69"/>
                  <a:gd name="T46" fmla="*/ 27 w 77"/>
                  <a:gd name="T47" fmla="*/ 58 h 69"/>
                  <a:gd name="T48" fmla="*/ 27 w 77"/>
                  <a:gd name="T49" fmla="*/ 24 h 69"/>
                  <a:gd name="T50" fmla="*/ 16 w 77"/>
                  <a:gd name="T51" fmla="*/ 24 h 69"/>
                  <a:gd name="T52" fmla="*/ 33 w 77"/>
                  <a:gd name="T53" fmla="*/ 24 h 69"/>
                  <a:gd name="T54" fmla="*/ 33 w 77"/>
                  <a:gd name="T55" fmla="*/ 24 h 69"/>
                  <a:gd name="T56" fmla="*/ 33 w 77"/>
                  <a:gd name="T57" fmla="*/ 58 h 69"/>
                  <a:gd name="T58" fmla="*/ 44 w 77"/>
                  <a:gd name="T59" fmla="*/ 58 h 69"/>
                  <a:gd name="T60" fmla="*/ 44 w 77"/>
                  <a:gd name="T61" fmla="*/ 24 h 69"/>
                  <a:gd name="T62" fmla="*/ 33 w 77"/>
                  <a:gd name="T63" fmla="*/ 24 h 69"/>
                  <a:gd name="T64" fmla="*/ 50 w 77"/>
                  <a:gd name="T65" fmla="*/ 24 h 69"/>
                  <a:gd name="T66" fmla="*/ 50 w 77"/>
                  <a:gd name="T67" fmla="*/ 24 h 69"/>
                  <a:gd name="T68" fmla="*/ 50 w 77"/>
                  <a:gd name="T69" fmla="*/ 58 h 69"/>
                  <a:gd name="T70" fmla="*/ 61 w 77"/>
                  <a:gd name="T71" fmla="*/ 58 h 69"/>
                  <a:gd name="T72" fmla="*/ 61 w 77"/>
                  <a:gd name="T73" fmla="*/ 24 h 69"/>
                  <a:gd name="T74" fmla="*/ 50 w 77"/>
                  <a:gd name="T75" fmla="*/ 24 h 69"/>
                  <a:gd name="T76" fmla="*/ 61 w 77"/>
                  <a:gd name="T77" fmla="*/ 17 h 69"/>
                  <a:gd name="T78" fmla="*/ 61 w 77"/>
                  <a:gd name="T79" fmla="*/ 17 h 69"/>
                  <a:gd name="T80" fmla="*/ 38 w 77"/>
                  <a:gd name="T81" fmla="*/ 6 h 69"/>
                  <a:gd name="T82" fmla="*/ 16 w 77"/>
                  <a:gd name="T83" fmla="*/ 17 h 69"/>
                  <a:gd name="T84" fmla="*/ 61 w 77"/>
                  <a:gd name="T85" fmla="*/ 17 h 69"/>
                  <a:gd name="T86" fmla="*/ 3 w 77"/>
                  <a:gd name="T87" fmla="*/ 69 h 69"/>
                  <a:gd name="T88" fmla="*/ 3 w 77"/>
                  <a:gd name="T89" fmla="*/ 69 h 69"/>
                  <a:gd name="T90" fmla="*/ 0 w 77"/>
                  <a:gd name="T91" fmla="*/ 66 h 69"/>
                  <a:gd name="T92" fmla="*/ 3 w 77"/>
                  <a:gd name="T93" fmla="*/ 63 h 69"/>
                  <a:gd name="T94" fmla="*/ 74 w 77"/>
                  <a:gd name="T95" fmla="*/ 63 h 69"/>
                  <a:gd name="T96" fmla="*/ 77 w 77"/>
                  <a:gd name="T97" fmla="*/ 66 h 69"/>
                  <a:gd name="T98" fmla="*/ 74 w 77"/>
                  <a:gd name="T99" fmla="*/ 69 h 69"/>
                  <a:gd name="T100" fmla="*/ 3 w 77"/>
                  <a:gd name="T101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7" h="69">
                    <a:moveTo>
                      <a:pt x="6" y="61"/>
                    </a:moveTo>
                    <a:cubicBezTo>
                      <a:pt x="5" y="61"/>
                      <a:pt x="4" y="60"/>
                      <a:pt x="4" y="59"/>
                    </a:cubicBezTo>
                    <a:cubicBezTo>
                      <a:pt x="4" y="58"/>
                      <a:pt x="5" y="58"/>
                      <a:pt x="6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" y="24"/>
                      <a:pt x="0" y="22"/>
                      <a:pt x="0" y="21"/>
                    </a:cubicBezTo>
                    <a:cubicBezTo>
                      <a:pt x="0" y="19"/>
                      <a:pt x="1" y="18"/>
                      <a:pt x="2" y="18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9" y="0"/>
                      <a:pt x="40" y="0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20"/>
                      <a:pt x="77" y="22"/>
                    </a:cubicBezTo>
                    <a:cubicBezTo>
                      <a:pt x="76" y="23"/>
                      <a:pt x="75" y="24"/>
                      <a:pt x="74" y="24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7" y="58"/>
                      <a:pt x="67" y="58"/>
                      <a:pt x="67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3" y="58"/>
                      <a:pt x="73" y="59"/>
                    </a:cubicBezTo>
                    <a:cubicBezTo>
                      <a:pt x="73" y="60"/>
                      <a:pt x="72" y="61"/>
                      <a:pt x="71" y="61"/>
                    </a:cubicBezTo>
                    <a:cubicBezTo>
                      <a:pt x="6" y="61"/>
                      <a:pt x="6" y="61"/>
                      <a:pt x="6" y="61"/>
                    </a:cubicBezTo>
                    <a:close/>
                    <a:moveTo>
                      <a:pt x="16" y="24"/>
                    </a:move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27" y="58"/>
                      <a:pt x="27" y="58"/>
                      <a:pt x="27" y="58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16" y="24"/>
                      <a:pt x="16" y="24"/>
                      <a:pt x="16" y="24"/>
                    </a:cubicBezTo>
                    <a:close/>
                    <a:moveTo>
                      <a:pt x="33" y="24"/>
                    </a:move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33" y="24"/>
                      <a:pt x="33" y="24"/>
                      <a:pt x="33" y="24"/>
                    </a:cubicBezTo>
                    <a:close/>
                    <a:moveTo>
                      <a:pt x="50" y="24"/>
                    </a:move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0" y="24"/>
                      <a:pt x="50" y="24"/>
                      <a:pt x="50" y="24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3" y="69"/>
                    </a:moveTo>
                    <a:cubicBezTo>
                      <a:pt x="3" y="69"/>
                      <a:pt x="3" y="69"/>
                      <a:pt x="3" y="69"/>
                    </a:cubicBezTo>
                    <a:cubicBezTo>
                      <a:pt x="1" y="69"/>
                      <a:pt x="0" y="68"/>
                      <a:pt x="0" y="66"/>
                    </a:cubicBezTo>
                    <a:cubicBezTo>
                      <a:pt x="0" y="64"/>
                      <a:pt x="1" y="63"/>
                      <a:pt x="3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6" y="63"/>
                      <a:pt x="77" y="64"/>
                      <a:pt x="77" y="66"/>
                    </a:cubicBezTo>
                    <a:cubicBezTo>
                      <a:pt x="77" y="68"/>
                      <a:pt x="76" y="69"/>
                      <a:pt x="74" y="69"/>
                    </a:cubicBezTo>
                    <a:cubicBezTo>
                      <a:pt x="3" y="69"/>
                      <a:pt x="3" y="69"/>
                      <a:pt x="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0664" y="4375"/>
              <a:ext cx="1438" cy="2408"/>
              <a:chOff x="10664" y="4375"/>
              <a:chExt cx="1438" cy="2408"/>
            </a:xfrm>
          </p:grpSpPr>
          <p:sp>
            <p:nvSpPr>
              <p:cNvPr id="32793" name="Freeform 25"/>
              <p:cNvSpPr/>
              <p:nvPr/>
            </p:nvSpPr>
            <p:spPr bwMode="auto">
              <a:xfrm>
                <a:off x="10664" y="4375"/>
                <a:ext cx="1439" cy="2409"/>
              </a:xfrm>
              <a:custGeom>
                <a:avLst/>
                <a:gdLst>
                  <a:gd name="T0" fmla="*/ 157 w 199"/>
                  <a:gd name="T1" fmla="*/ 333 h 333"/>
                  <a:gd name="T2" fmla="*/ 199 w 199"/>
                  <a:gd name="T3" fmla="*/ 167 h 333"/>
                  <a:gd name="T4" fmla="*/ 157 w 199"/>
                  <a:gd name="T5" fmla="*/ 0 h 333"/>
                  <a:gd name="T6" fmla="*/ 0 w 199"/>
                  <a:gd name="T7" fmla="*/ 91 h 333"/>
                  <a:gd name="T8" fmla="*/ 0 w 199"/>
                  <a:gd name="T9" fmla="*/ 242 h 333"/>
                  <a:gd name="T10" fmla="*/ 157 w 199"/>
                  <a:gd name="T11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333">
                    <a:moveTo>
                      <a:pt x="157" y="333"/>
                    </a:moveTo>
                    <a:cubicBezTo>
                      <a:pt x="184" y="283"/>
                      <a:pt x="199" y="227"/>
                      <a:pt x="199" y="167"/>
                    </a:cubicBezTo>
                    <a:cubicBezTo>
                      <a:pt x="199" y="106"/>
                      <a:pt x="184" y="50"/>
                      <a:pt x="157" y="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242"/>
                      <a:pt x="0" y="242"/>
                      <a:pt x="0" y="242"/>
                    </a:cubicBezTo>
                    <a:lnTo>
                      <a:pt x="157" y="333"/>
                    </a:lnTo>
                    <a:close/>
                  </a:path>
                </a:pathLst>
              </a:custGeom>
              <a:solidFill>
                <a:srgbClr val="DC4A57">
                  <a:alpha val="85000"/>
                </a:srgbClr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796" name="Freeform 28"/>
              <p:cNvSpPr>
                <a:spLocks noEditPoints="1"/>
              </p:cNvSpPr>
              <p:nvPr/>
            </p:nvSpPr>
            <p:spPr bwMode="auto">
              <a:xfrm>
                <a:off x="11164" y="5312"/>
                <a:ext cx="440" cy="569"/>
              </a:xfrm>
              <a:custGeom>
                <a:avLst/>
                <a:gdLst>
                  <a:gd name="T0" fmla="*/ 41 w 61"/>
                  <a:gd name="T1" fmla="*/ 29 h 79"/>
                  <a:gd name="T2" fmla="*/ 31 w 61"/>
                  <a:gd name="T3" fmla="*/ 33 h 79"/>
                  <a:gd name="T4" fmla="*/ 25 w 61"/>
                  <a:gd name="T5" fmla="*/ 32 h 79"/>
                  <a:gd name="T6" fmla="*/ 21 w 61"/>
                  <a:gd name="T7" fmla="*/ 29 h 79"/>
                  <a:gd name="T8" fmla="*/ 18 w 61"/>
                  <a:gd name="T9" fmla="*/ 29 h 79"/>
                  <a:gd name="T10" fmla="*/ 18 w 61"/>
                  <a:gd name="T11" fmla="*/ 31 h 79"/>
                  <a:gd name="T12" fmla="*/ 24 w 61"/>
                  <a:gd name="T13" fmla="*/ 35 h 79"/>
                  <a:gd name="T14" fmla="*/ 31 w 61"/>
                  <a:gd name="T15" fmla="*/ 37 h 79"/>
                  <a:gd name="T16" fmla="*/ 43 w 61"/>
                  <a:gd name="T17" fmla="*/ 31 h 79"/>
                  <a:gd name="T18" fmla="*/ 43 w 61"/>
                  <a:gd name="T19" fmla="*/ 29 h 79"/>
                  <a:gd name="T20" fmla="*/ 41 w 61"/>
                  <a:gd name="T21" fmla="*/ 29 h 79"/>
                  <a:gd name="T22" fmla="*/ 45 w 61"/>
                  <a:gd name="T23" fmla="*/ 69 h 79"/>
                  <a:gd name="T24" fmla="*/ 45 w 61"/>
                  <a:gd name="T25" fmla="*/ 69 h 79"/>
                  <a:gd name="T26" fmla="*/ 16 w 61"/>
                  <a:gd name="T27" fmla="*/ 69 h 79"/>
                  <a:gd name="T28" fmla="*/ 14 w 61"/>
                  <a:gd name="T29" fmla="*/ 71 h 79"/>
                  <a:gd name="T30" fmla="*/ 16 w 61"/>
                  <a:gd name="T31" fmla="*/ 73 h 79"/>
                  <a:gd name="T32" fmla="*/ 45 w 61"/>
                  <a:gd name="T33" fmla="*/ 73 h 79"/>
                  <a:gd name="T34" fmla="*/ 47 w 61"/>
                  <a:gd name="T35" fmla="*/ 71 h 79"/>
                  <a:gd name="T36" fmla="*/ 45 w 61"/>
                  <a:gd name="T37" fmla="*/ 69 h 79"/>
                  <a:gd name="T38" fmla="*/ 61 w 61"/>
                  <a:gd name="T39" fmla="*/ 30 h 79"/>
                  <a:gd name="T40" fmla="*/ 61 w 61"/>
                  <a:gd name="T41" fmla="*/ 30 h 79"/>
                  <a:gd name="T42" fmla="*/ 52 w 61"/>
                  <a:gd name="T43" fmla="*/ 9 h 79"/>
                  <a:gd name="T44" fmla="*/ 31 w 61"/>
                  <a:gd name="T45" fmla="*/ 0 h 79"/>
                  <a:gd name="T46" fmla="*/ 9 w 61"/>
                  <a:gd name="T47" fmla="*/ 9 h 79"/>
                  <a:gd name="T48" fmla="*/ 0 w 61"/>
                  <a:gd name="T49" fmla="*/ 30 h 79"/>
                  <a:gd name="T50" fmla="*/ 4 w 61"/>
                  <a:gd name="T51" fmla="*/ 46 h 79"/>
                  <a:gd name="T52" fmla="*/ 4 w 61"/>
                  <a:gd name="T53" fmla="*/ 46 h 79"/>
                  <a:gd name="T54" fmla="*/ 13 w 61"/>
                  <a:gd name="T55" fmla="*/ 56 h 79"/>
                  <a:gd name="T56" fmla="*/ 13 w 61"/>
                  <a:gd name="T57" fmla="*/ 64 h 79"/>
                  <a:gd name="T58" fmla="*/ 16 w 61"/>
                  <a:gd name="T59" fmla="*/ 67 h 79"/>
                  <a:gd name="T60" fmla="*/ 45 w 61"/>
                  <a:gd name="T61" fmla="*/ 67 h 79"/>
                  <a:gd name="T62" fmla="*/ 48 w 61"/>
                  <a:gd name="T63" fmla="*/ 64 h 79"/>
                  <a:gd name="T64" fmla="*/ 48 w 61"/>
                  <a:gd name="T65" fmla="*/ 56 h 79"/>
                  <a:gd name="T66" fmla="*/ 57 w 61"/>
                  <a:gd name="T67" fmla="*/ 46 h 79"/>
                  <a:gd name="T68" fmla="*/ 57 w 61"/>
                  <a:gd name="T69" fmla="*/ 46 h 79"/>
                  <a:gd name="T70" fmla="*/ 61 w 61"/>
                  <a:gd name="T71" fmla="*/ 30 h 79"/>
                  <a:gd name="T72" fmla="*/ 52 w 61"/>
                  <a:gd name="T73" fmla="*/ 42 h 79"/>
                  <a:gd name="T74" fmla="*/ 52 w 61"/>
                  <a:gd name="T75" fmla="*/ 42 h 79"/>
                  <a:gd name="T76" fmla="*/ 52 w 61"/>
                  <a:gd name="T77" fmla="*/ 42 h 79"/>
                  <a:gd name="T78" fmla="*/ 52 w 61"/>
                  <a:gd name="T79" fmla="*/ 42 h 79"/>
                  <a:gd name="T80" fmla="*/ 43 w 61"/>
                  <a:gd name="T81" fmla="*/ 51 h 79"/>
                  <a:gd name="T82" fmla="*/ 42 w 61"/>
                  <a:gd name="T83" fmla="*/ 54 h 79"/>
                  <a:gd name="T84" fmla="*/ 42 w 61"/>
                  <a:gd name="T85" fmla="*/ 54 h 79"/>
                  <a:gd name="T86" fmla="*/ 42 w 61"/>
                  <a:gd name="T87" fmla="*/ 61 h 79"/>
                  <a:gd name="T88" fmla="*/ 19 w 61"/>
                  <a:gd name="T89" fmla="*/ 61 h 79"/>
                  <a:gd name="T90" fmla="*/ 19 w 61"/>
                  <a:gd name="T91" fmla="*/ 54 h 79"/>
                  <a:gd name="T92" fmla="*/ 18 w 61"/>
                  <a:gd name="T93" fmla="*/ 51 h 79"/>
                  <a:gd name="T94" fmla="*/ 9 w 61"/>
                  <a:gd name="T95" fmla="*/ 42 h 79"/>
                  <a:gd name="T96" fmla="*/ 9 w 61"/>
                  <a:gd name="T97" fmla="*/ 42 h 79"/>
                  <a:gd name="T98" fmla="*/ 6 w 61"/>
                  <a:gd name="T99" fmla="*/ 30 h 79"/>
                  <a:gd name="T100" fmla="*/ 13 w 61"/>
                  <a:gd name="T101" fmla="*/ 13 h 79"/>
                  <a:gd name="T102" fmla="*/ 31 w 61"/>
                  <a:gd name="T103" fmla="*/ 6 h 79"/>
                  <a:gd name="T104" fmla="*/ 48 w 61"/>
                  <a:gd name="T105" fmla="*/ 13 h 79"/>
                  <a:gd name="T106" fmla="*/ 55 w 61"/>
                  <a:gd name="T107" fmla="*/ 30 h 79"/>
                  <a:gd name="T108" fmla="*/ 52 w 61"/>
                  <a:gd name="T109" fmla="*/ 42 h 79"/>
                  <a:gd name="T110" fmla="*/ 39 w 61"/>
                  <a:gd name="T111" fmla="*/ 76 h 79"/>
                  <a:gd name="T112" fmla="*/ 39 w 61"/>
                  <a:gd name="T113" fmla="*/ 76 h 79"/>
                  <a:gd name="T114" fmla="*/ 22 w 61"/>
                  <a:gd name="T115" fmla="*/ 76 h 79"/>
                  <a:gd name="T116" fmla="*/ 20 w 61"/>
                  <a:gd name="T117" fmla="*/ 78 h 79"/>
                  <a:gd name="T118" fmla="*/ 22 w 61"/>
                  <a:gd name="T119" fmla="*/ 79 h 79"/>
                  <a:gd name="T120" fmla="*/ 39 w 61"/>
                  <a:gd name="T121" fmla="*/ 79 h 79"/>
                  <a:gd name="T122" fmla="*/ 41 w 61"/>
                  <a:gd name="T123" fmla="*/ 78 h 79"/>
                  <a:gd name="T124" fmla="*/ 39 w 61"/>
                  <a:gd name="T125" fmla="*/ 7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1" h="79">
                    <a:moveTo>
                      <a:pt x="41" y="29"/>
                    </a:moveTo>
                    <a:cubicBezTo>
                      <a:pt x="38" y="31"/>
                      <a:pt x="34" y="33"/>
                      <a:pt x="31" y="33"/>
                    </a:cubicBezTo>
                    <a:cubicBezTo>
                      <a:pt x="29" y="33"/>
                      <a:pt x="27" y="32"/>
                      <a:pt x="25" y="32"/>
                    </a:cubicBezTo>
                    <a:cubicBezTo>
                      <a:pt x="24" y="31"/>
                      <a:pt x="22" y="30"/>
                      <a:pt x="21" y="29"/>
                    </a:cubicBezTo>
                    <a:cubicBezTo>
                      <a:pt x="20" y="28"/>
                      <a:pt x="19" y="28"/>
                      <a:pt x="18" y="29"/>
                    </a:cubicBezTo>
                    <a:cubicBezTo>
                      <a:pt x="17" y="29"/>
                      <a:pt x="17" y="31"/>
                      <a:pt x="18" y="31"/>
                    </a:cubicBezTo>
                    <a:cubicBezTo>
                      <a:pt x="20" y="33"/>
                      <a:pt x="22" y="34"/>
                      <a:pt x="24" y="35"/>
                    </a:cubicBezTo>
                    <a:cubicBezTo>
                      <a:pt x="26" y="36"/>
                      <a:pt x="28" y="37"/>
                      <a:pt x="31" y="37"/>
                    </a:cubicBezTo>
                    <a:cubicBezTo>
                      <a:pt x="36" y="37"/>
                      <a:pt x="40" y="35"/>
                      <a:pt x="43" y="31"/>
                    </a:cubicBezTo>
                    <a:cubicBezTo>
                      <a:pt x="44" y="31"/>
                      <a:pt x="44" y="29"/>
                      <a:pt x="43" y="29"/>
                    </a:cubicBezTo>
                    <a:cubicBezTo>
                      <a:pt x="42" y="28"/>
                      <a:pt x="41" y="28"/>
                      <a:pt x="41" y="29"/>
                    </a:cubicBezTo>
                    <a:close/>
                    <a:moveTo>
                      <a:pt x="45" y="69"/>
                    </a:moveTo>
                    <a:cubicBezTo>
                      <a:pt x="45" y="69"/>
                      <a:pt x="45" y="69"/>
                      <a:pt x="4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5" y="69"/>
                      <a:pt x="14" y="70"/>
                      <a:pt x="14" y="71"/>
                    </a:cubicBezTo>
                    <a:cubicBezTo>
                      <a:pt x="14" y="72"/>
                      <a:pt x="15" y="73"/>
                      <a:pt x="16" y="73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46" y="73"/>
                      <a:pt x="47" y="72"/>
                      <a:pt x="47" y="71"/>
                    </a:cubicBezTo>
                    <a:cubicBezTo>
                      <a:pt x="47" y="70"/>
                      <a:pt x="46" y="69"/>
                      <a:pt x="45" y="69"/>
                    </a:cubicBezTo>
                    <a:close/>
                    <a:moveTo>
                      <a:pt x="61" y="30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22"/>
                      <a:pt x="58" y="14"/>
                      <a:pt x="52" y="9"/>
                    </a:cubicBezTo>
                    <a:cubicBezTo>
                      <a:pt x="47" y="3"/>
                      <a:pt x="39" y="0"/>
                      <a:pt x="31" y="0"/>
                    </a:cubicBezTo>
                    <a:cubicBezTo>
                      <a:pt x="22" y="0"/>
                      <a:pt x="14" y="3"/>
                      <a:pt x="9" y="9"/>
                    </a:cubicBezTo>
                    <a:cubicBezTo>
                      <a:pt x="3" y="14"/>
                      <a:pt x="0" y="22"/>
                      <a:pt x="0" y="30"/>
                    </a:cubicBezTo>
                    <a:cubicBezTo>
                      <a:pt x="0" y="36"/>
                      <a:pt x="1" y="41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6" y="50"/>
                      <a:pt x="9" y="53"/>
                      <a:pt x="13" y="56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6"/>
                      <a:pt x="15" y="67"/>
                      <a:pt x="16" y="67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7" y="67"/>
                      <a:pt x="48" y="66"/>
                      <a:pt x="48" y="64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52" y="53"/>
                      <a:pt x="55" y="50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0" y="41"/>
                      <a:pt x="61" y="36"/>
                      <a:pt x="61" y="30"/>
                    </a:cubicBezTo>
                    <a:close/>
                    <a:moveTo>
                      <a:pt x="52" y="42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0" y="46"/>
                      <a:pt x="47" y="49"/>
                      <a:pt x="43" y="51"/>
                    </a:cubicBezTo>
                    <a:cubicBezTo>
                      <a:pt x="42" y="52"/>
                      <a:pt x="42" y="53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61"/>
                      <a:pt x="42" y="61"/>
                      <a:pt x="42" y="61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3"/>
                      <a:pt x="19" y="52"/>
                      <a:pt x="18" y="51"/>
                    </a:cubicBezTo>
                    <a:cubicBezTo>
                      <a:pt x="14" y="49"/>
                      <a:pt x="11" y="46"/>
                      <a:pt x="9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39"/>
                      <a:pt x="6" y="35"/>
                      <a:pt x="6" y="30"/>
                    </a:cubicBezTo>
                    <a:cubicBezTo>
                      <a:pt x="6" y="24"/>
                      <a:pt x="9" y="17"/>
                      <a:pt x="13" y="13"/>
                    </a:cubicBezTo>
                    <a:cubicBezTo>
                      <a:pt x="18" y="9"/>
                      <a:pt x="24" y="6"/>
                      <a:pt x="31" y="6"/>
                    </a:cubicBezTo>
                    <a:cubicBezTo>
                      <a:pt x="37" y="6"/>
                      <a:pt x="43" y="9"/>
                      <a:pt x="48" y="13"/>
                    </a:cubicBezTo>
                    <a:cubicBezTo>
                      <a:pt x="52" y="17"/>
                      <a:pt x="55" y="24"/>
                      <a:pt x="55" y="30"/>
                    </a:cubicBezTo>
                    <a:cubicBezTo>
                      <a:pt x="55" y="35"/>
                      <a:pt x="54" y="39"/>
                      <a:pt x="52" y="42"/>
                    </a:cubicBezTo>
                    <a:close/>
                    <a:moveTo>
                      <a:pt x="39" y="76"/>
                    </a:moveTo>
                    <a:cubicBezTo>
                      <a:pt x="39" y="76"/>
                      <a:pt x="39" y="76"/>
                      <a:pt x="39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6"/>
                      <a:pt x="20" y="77"/>
                      <a:pt x="20" y="78"/>
                    </a:cubicBezTo>
                    <a:cubicBezTo>
                      <a:pt x="20" y="79"/>
                      <a:pt x="21" y="79"/>
                      <a:pt x="22" y="79"/>
                    </a:cubicBezTo>
                    <a:cubicBezTo>
                      <a:pt x="39" y="79"/>
                      <a:pt x="39" y="79"/>
                      <a:pt x="39" y="79"/>
                    </a:cubicBezTo>
                    <a:cubicBezTo>
                      <a:pt x="40" y="79"/>
                      <a:pt x="41" y="79"/>
                      <a:pt x="41" y="78"/>
                    </a:cubicBezTo>
                    <a:cubicBezTo>
                      <a:pt x="41" y="77"/>
                      <a:pt x="40" y="76"/>
                      <a:pt x="39" y="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7480" y="3112"/>
              <a:ext cx="2084" cy="1860"/>
              <a:chOff x="7480" y="3112"/>
              <a:chExt cx="2084" cy="1860"/>
            </a:xfrm>
          </p:grpSpPr>
          <p:sp>
            <p:nvSpPr>
              <p:cNvPr id="32792" name="Freeform 24"/>
              <p:cNvSpPr/>
              <p:nvPr/>
            </p:nvSpPr>
            <p:spPr bwMode="auto">
              <a:xfrm>
                <a:off x="7480" y="3112"/>
                <a:ext cx="2085" cy="1860"/>
              </a:xfrm>
              <a:custGeom>
                <a:avLst/>
                <a:gdLst>
                  <a:gd name="T0" fmla="*/ 288 w 288"/>
                  <a:gd name="T1" fmla="*/ 0 h 257"/>
                  <a:gd name="T2" fmla="*/ 0 w 288"/>
                  <a:gd name="T3" fmla="*/ 166 h 257"/>
                  <a:gd name="T4" fmla="*/ 157 w 288"/>
                  <a:gd name="T5" fmla="*/ 257 h 257"/>
                  <a:gd name="T6" fmla="*/ 288 w 288"/>
                  <a:gd name="T7" fmla="*/ 181 h 257"/>
                  <a:gd name="T8" fmla="*/ 288 w 288"/>
                  <a:gd name="T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257">
                    <a:moveTo>
                      <a:pt x="288" y="0"/>
                    </a:moveTo>
                    <a:cubicBezTo>
                      <a:pt x="166" y="4"/>
                      <a:pt x="60" y="69"/>
                      <a:pt x="0" y="166"/>
                    </a:cubicBezTo>
                    <a:cubicBezTo>
                      <a:pt x="157" y="257"/>
                      <a:pt x="157" y="257"/>
                      <a:pt x="157" y="257"/>
                    </a:cubicBezTo>
                    <a:cubicBezTo>
                      <a:pt x="288" y="181"/>
                      <a:pt x="288" y="181"/>
                      <a:pt x="288" y="181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DC4A57">
                  <a:alpha val="2500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797" name="Freeform 29"/>
              <p:cNvSpPr>
                <a:spLocks noEditPoints="1"/>
              </p:cNvSpPr>
              <p:nvPr/>
            </p:nvSpPr>
            <p:spPr bwMode="auto">
              <a:xfrm>
                <a:off x="8423" y="3856"/>
                <a:ext cx="587" cy="585"/>
              </a:xfrm>
              <a:custGeom>
                <a:avLst/>
                <a:gdLst>
                  <a:gd name="T0" fmla="*/ 35 w 81"/>
                  <a:gd name="T1" fmla="*/ 26 h 81"/>
                  <a:gd name="T2" fmla="*/ 39 w 81"/>
                  <a:gd name="T3" fmla="*/ 15 h 81"/>
                  <a:gd name="T4" fmla="*/ 45 w 81"/>
                  <a:gd name="T5" fmla="*/ 10 h 81"/>
                  <a:gd name="T6" fmla="*/ 56 w 81"/>
                  <a:gd name="T7" fmla="*/ 1 h 81"/>
                  <a:gd name="T8" fmla="*/ 71 w 81"/>
                  <a:gd name="T9" fmla="*/ 4 h 81"/>
                  <a:gd name="T10" fmla="*/ 74 w 81"/>
                  <a:gd name="T11" fmla="*/ 7 h 81"/>
                  <a:gd name="T12" fmla="*/ 80 w 81"/>
                  <a:gd name="T13" fmla="*/ 14 h 81"/>
                  <a:gd name="T14" fmla="*/ 77 w 81"/>
                  <a:gd name="T15" fmla="*/ 30 h 81"/>
                  <a:gd name="T16" fmla="*/ 65 w 81"/>
                  <a:gd name="T17" fmla="*/ 41 h 81"/>
                  <a:gd name="T18" fmla="*/ 52 w 81"/>
                  <a:gd name="T19" fmla="*/ 42 h 81"/>
                  <a:gd name="T20" fmla="*/ 61 w 81"/>
                  <a:gd name="T21" fmla="*/ 37 h 81"/>
                  <a:gd name="T22" fmla="*/ 66 w 81"/>
                  <a:gd name="T23" fmla="*/ 31 h 81"/>
                  <a:gd name="T24" fmla="*/ 74 w 81"/>
                  <a:gd name="T25" fmla="*/ 20 h 81"/>
                  <a:gd name="T26" fmla="*/ 72 w 81"/>
                  <a:gd name="T27" fmla="*/ 14 h 81"/>
                  <a:gd name="T28" fmla="*/ 67 w 81"/>
                  <a:gd name="T29" fmla="*/ 9 h 81"/>
                  <a:gd name="T30" fmla="*/ 61 w 81"/>
                  <a:gd name="T31" fmla="*/ 6 h 81"/>
                  <a:gd name="T32" fmla="*/ 55 w 81"/>
                  <a:gd name="T33" fmla="*/ 8 h 81"/>
                  <a:gd name="T34" fmla="*/ 50 w 81"/>
                  <a:gd name="T35" fmla="*/ 14 h 81"/>
                  <a:gd name="T36" fmla="*/ 42 w 81"/>
                  <a:gd name="T37" fmla="*/ 22 h 81"/>
                  <a:gd name="T38" fmla="*/ 60 w 81"/>
                  <a:gd name="T39" fmla="*/ 53 h 81"/>
                  <a:gd name="T40" fmla="*/ 70 w 81"/>
                  <a:gd name="T41" fmla="*/ 49 h 81"/>
                  <a:gd name="T42" fmla="*/ 60 w 81"/>
                  <a:gd name="T43" fmla="*/ 53 h 81"/>
                  <a:gd name="T44" fmla="*/ 24 w 81"/>
                  <a:gd name="T45" fmla="*/ 24 h 81"/>
                  <a:gd name="T46" fmla="*/ 15 w 81"/>
                  <a:gd name="T47" fmla="*/ 15 h 81"/>
                  <a:gd name="T48" fmla="*/ 56 w 81"/>
                  <a:gd name="T49" fmla="*/ 59 h 81"/>
                  <a:gd name="T50" fmla="*/ 59 w 81"/>
                  <a:gd name="T51" fmla="*/ 56 h 81"/>
                  <a:gd name="T52" fmla="*/ 63 w 81"/>
                  <a:gd name="T53" fmla="*/ 66 h 81"/>
                  <a:gd name="T54" fmla="*/ 31 w 81"/>
                  <a:gd name="T55" fmla="*/ 20 h 81"/>
                  <a:gd name="T56" fmla="*/ 28 w 81"/>
                  <a:gd name="T57" fmla="*/ 10 h 81"/>
                  <a:gd name="T58" fmla="*/ 31 w 81"/>
                  <a:gd name="T59" fmla="*/ 20 h 81"/>
                  <a:gd name="T60" fmla="*/ 51 w 81"/>
                  <a:gd name="T61" fmla="*/ 58 h 81"/>
                  <a:gd name="T62" fmla="*/ 51 w 81"/>
                  <a:gd name="T63" fmla="*/ 72 h 81"/>
                  <a:gd name="T64" fmla="*/ 20 w 81"/>
                  <a:gd name="T65" fmla="*/ 28 h 81"/>
                  <a:gd name="T66" fmla="*/ 20 w 81"/>
                  <a:gd name="T67" fmla="*/ 32 h 81"/>
                  <a:gd name="T68" fmla="*/ 10 w 81"/>
                  <a:gd name="T69" fmla="*/ 28 h 81"/>
                  <a:gd name="T70" fmla="*/ 39 w 81"/>
                  <a:gd name="T71" fmla="*/ 55 h 81"/>
                  <a:gd name="T72" fmla="*/ 31 w 81"/>
                  <a:gd name="T73" fmla="*/ 67 h 81"/>
                  <a:gd name="T74" fmla="*/ 25 w 81"/>
                  <a:gd name="T75" fmla="*/ 72 h 81"/>
                  <a:gd name="T76" fmla="*/ 16 w 81"/>
                  <a:gd name="T77" fmla="*/ 74 h 81"/>
                  <a:gd name="T78" fmla="*/ 14 w 81"/>
                  <a:gd name="T79" fmla="*/ 72 h 81"/>
                  <a:gd name="T80" fmla="*/ 8 w 81"/>
                  <a:gd name="T81" fmla="*/ 67 h 81"/>
                  <a:gd name="T82" fmla="*/ 6 w 81"/>
                  <a:gd name="T83" fmla="*/ 58 h 81"/>
                  <a:gd name="T84" fmla="*/ 20 w 81"/>
                  <a:gd name="T85" fmla="*/ 44 h 81"/>
                  <a:gd name="T86" fmla="*/ 25 w 81"/>
                  <a:gd name="T87" fmla="*/ 42 h 81"/>
                  <a:gd name="T88" fmla="*/ 20 w 81"/>
                  <a:gd name="T89" fmla="*/ 37 h 81"/>
                  <a:gd name="T90" fmla="*/ 10 w 81"/>
                  <a:gd name="T91" fmla="*/ 45 h 81"/>
                  <a:gd name="T92" fmla="*/ 0 w 81"/>
                  <a:gd name="T93" fmla="*/ 61 h 81"/>
                  <a:gd name="T94" fmla="*/ 4 w 81"/>
                  <a:gd name="T95" fmla="*/ 71 h 81"/>
                  <a:gd name="T96" fmla="*/ 9 w 81"/>
                  <a:gd name="T97" fmla="*/ 77 h 81"/>
                  <a:gd name="T98" fmla="*/ 25 w 81"/>
                  <a:gd name="T99" fmla="*/ 80 h 81"/>
                  <a:gd name="T100" fmla="*/ 35 w 81"/>
                  <a:gd name="T101" fmla="*/ 71 h 81"/>
                  <a:gd name="T102" fmla="*/ 44 w 81"/>
                  <a:gd name="T103" fmla="*/ 61 h 81"/>
                  <a:gd name="T104" fmla="*/ 39 w 81"/>
                  <a:gd name="T105" fmla="*/ 5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1" h="81">
                    <a:moveTo>
                      <a:pt x="41" y="26"/>
                    </a:moveTo>
                    <a:cubicBezTo>
                      <a:pt x="41" y="27"/>
                      <a:pt x="40" y="29"/>
                      <a:pt x="38" y="29"/>
                    </a:cubicBezTo>
                    <a:cubicBezTo>
                      <a:pt x="37" y="29"/>
                      <a:pt x="35" y="27"/>
                      <a:pt x="35" y="26"/>
                    </a:cubicBezTo>
                    <a:cubicBezTo>
                      <a:pt x="35" y="24"/>
                      <a:pt x="36" y="22"/>
                      <a:pt x="36" y="20"/>
                    </a:cubicBezTo>
                    <a:cubicBezTo>
                      <a:pt x="37" y="18"/>
                      <a:pt x="38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2" y="3"/>
                      <a:pt x="54" y="2"/>
                      <a:pt x="56" y="1"/>
                    </a:cubicBezTo>
                    <a:cubicBezTo>
                      <a:pt x="57" y="0"/>
                      <a:pt x="59" y="0"/>
                      <a:pt x="61" y="0"/>
                    </a:cubicBezTo>
                    <a:cubicBezTo>
                      <a:pt x="63" y="0"/>
                      <a:pt x="65" y="0"/>
                      <a:pt x="67" y="1"/>
                    </a:cubicBezTo>
                    <a:cubicBezTo>
                      <a:pt x="68" y="2"/>
                      <a:pt x="70" y="3"/>
                      <a:pt x="71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4" y="7"/>
                      <a:pt x="74" y="7"/>
                      <a:pt x="74" y="7"/>
                    </a:cubicBezTo>
                    <a:cubicBezTo>
                      <a:pt x="74" y="7"/>
                      <a:pt x="74" y="7"/>
                      <a:pt x="74" y="7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8" y="11"/>
                      <a:pt x="79" y="12"/>
                      <a:pt x="80" y="14"/>
                    </a:cubicBezTo>
                    <a:cubicBezTo>
                      <a:pt x="80" y="16"/>
                      <a:pt x="81" y="18"/>
                      <a:pt x="81" y="20"/>
                    </a:cubicBezTo>
                    <a:cubicBezTo>
                      <a:pt x="81" y="21"/>
                      <a:pt x="80" y="23"/>
                      <a:pt x="80" y="25"/>
                    </a:cubicBezTo>
                    <a:cubicBezTo>
                      <a:pt x="79" y="27"/>
                      <a:pt x="78" y="28"/>
                      <a:pt x="77" y="30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4" y="43"/>
                      <a:pt x="62" y="44"/>
                      <a:pt x="60" y="44"/>
                    </a:cubicBezTo>
                    <a:cubicBezTo>
                      <a:pt x="59" y="45"/>
                      <a:pt x="57" y="45"/>
                      <a:pt x="55" y="45"/>
                    </a:cubicBezTo>
                    <a:cubicBezTo>
                      <a:pt x="53" y="45"/>
                      <a:pt x="52" y="44"/>
                      <a:pt x="52" y="42"/>
                    </a:cubicBezTo>
                    <a:cubicBezTo>
                      <a:pt x="52" y="40"/>
                      <a:pt x="53" y="39"/>
                      <a:pt x="55" y="39"/>
                    </a:cubicBezTo>
                    <a:cubicBezTo>
                      <a:pt x="56" y="39"/>
                      <a:pt x="57" y="39"/>
                      <a:pt x="58" y="38"/>
                    </a:cubicBezTo>
                    <a:cubicBezTo>
                      <a:pt x="59" y="38"/>
                      <a:pt x="60" y="38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66" y="31"/>
                      <a:pt x="66" y="31"/>
                      <a:pt x="66" y="31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4" y="24"/>
                      <a:pt x="74" y="23"/>
                    </a:cubicBezTo>
                    <a:cubicBezTo>
                      <a:pt x="74" y="22"/>
                      <a:pt x="74" y="21"/>
                      <a:pt x="74" y="20"/>
                    </a:cubicBezTo>
                    <a:cubicBezTo>
                      <a:pt x="74" y="18"/>
                      <a:pt x="74" y="17"/>
                      <a:pt x="74" y="16"/>
                    </a:cubicBezTo>
                    <a:cubicBezTo>
                      <a:pt x="74" y="15"/>
                      <a:pt x="73" y="15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5" y="7"/>
                      <a:pt x="64" y="7"/>
                    </a:cubicBezTo>
                    <a:cubicBezTo>
                      <a:pt x="63" y="6"/>
                      <a:pt x="62" y="6"/>
                      <a:pt x="61" y="6"/>
                    </a:cubicBezTo>
                    <a:cubicBezTo>
                      <a:pt x="60" y="6"/>
                      <a:pt x="59" y="6"/>
                      <a:pt x="58" y="7"/>
                    </a:cubicBezTo>
                    <a:cubicBezTo>
                      <a:pt x="57" y="7"/>
                      <a:pt x="56" y="8"/>
                      <a:pt x="55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1"/>
                      <a:pt x="42" y="22"/>
                      <a:pt x="42" y="22"/>
                    </a:cubicBezTo>
                    <a:cubicBezTo>
                      <a:pt x="42" y="23"/>
                      <a:pt x="41" y="25"/>
                      <a:pt x="41" y="26"/>
                    </a:cubicBezTo>
                    <a:close/>
                    <a:moveTo>
                      <a:pt x="60" y="53"/>
                    </a:moveTo>
                    <a:cubicBezTo>
                      <a:pt x="60" y="53"/>
                      <a:pt x="60" y="53"/>
                      <a:pt x="60" y="53"/>
                    </a:cubicBezTo>
                    <a:cubicBezTo>
                      <a:pt x="59" y="53"/>
                      <a:pt x="58" y="52"/>
                      <a:pt x="58" y="51"/>
                    </a:cubicBezTo>
                    <a:cubicBezTo>
                      <a:pt x="58" y="50"/>
                      <a:pt x="59" y="49"/>
                      <a:pt x="60" y="49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1" y="49"/>
                      <a:pt x="72" y="50"/>
                      <a:pt x="72" y="51"/>
                    </a:cubicBezTo>
                    <a:cubicBezTo>
                      <a:pt x="72" y="52"/>
                      <a:pt x="71" y="53"/>
                      <a:pt x="70" y="53"/>
                    </a:cubicBezTo>
                    <a:cubicBezTo>
                      <a:pt x="60" y="53"/>
                      <a:pt x="60" y="53"/>
                      <a:pt x="60" y="53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5"/>
                      <a:pt x="22" y="25"/>
                      <a:pt x="22" y="24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4" y="17"/>
                      <a:pt x="14" y="15"/>
                      <a:pt x="15" y="15"/>
                    </a:cubicBezTo>
                    <a:cubicBezTo>
                      <a:pt x="15" y="14"/>
                      <a:pt x="16" y="14"/>
                      <a:pt x="17" y="15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56" y="59"/>
                    </a:moveTo>
                    <a:cubicBezTo>
                      <a:pt x="56" y="59"/>
                      <a:pt x="56" y="59"/>
                      <a:pt x="56" y="59"/>
                    </a:cubicBezTo>
                    <a:cubicBezTo>
                      <a:pt x="55" y="58"/>
                      <a:pt x="55" y="57"/>
                      <a:pt x="56" y="56"/>
                    </a:cubicBezTo>
                    <a:cubicBezTo>
                      <a:pt x="57" y="55"/>
                      <a:pt x="58" y="55"/>
                      <a:pt x="59" y="56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7" y="64"/>
                      <a:pt x="67" y="65"/>
                      <a:pt x="66" y="66"/>
                    </a:cubicBezTo>
                    <a:cubicBezTo>
                      <a:pt x="65" y="67"/>
                      <a:pt x="64" y="67"/>
                      <a:pt x="63" y="66"/>
                    </a:cubicBezTo>
                    <a:cubicBezTo>
                      <a:pt x="56" y="59"/>
                      <a:pt x="56" y="59"/>
                      <a:pt x="56" y="59"/>
                    </a:cubicBezTo>
                    <a:close/>
                    <a:moveTo>
                      <a:pt x="31" y="20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1"/>
                      <a:pt x="31" y="22"/>
                      <a:pt x="30" y="22"/>
                    </a:cubicBezTo>
                    <a:cubicBezTo>
                      <a:pt x="29" y="22"/>
                      <a:pt x="28" y="21"/>
                      <a:pt x="28" y="2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9"/>
                      <a:pt x="29" y="9"/>
                      <a:pt x="30" y="9"/>
                    </a:cubicBezTo>
                    <a:cubicBezTo>
                      <a:pt x="31" y="9"/>
                      <a:pt x="31" y="9"/>
                      <a:pt x="31" y="10"/>
                    </a:cubicBezTo>
                    <a:cubicBezTo>
                      <a:pt x="31" y="20"/>
                      <a:pt x="31" y="20"/>
                      <a:pt x="31" y="20"/>
                    </a:cubicBezTo>
                    <a:close/>
                    <a:moveTo>
                      <a:pt x="49" y="60"/>
                    </a:moveTo>
                    <a:cubicBezTo>
                      <a:pt x="49" y="60"/>
                      <a:pt x="49" y="60"/>
                      <a:pt x="49" y="60"/>
                    </a:cubicBezTo>
                    <a:cubicBezTo>
                      <a:pt x="49" y="59"/>
                      <a:pt x="50" y="58"/>
                      <a:pt x="51" y="58"/>
                    </a:cubicBezTo>
                    <a:cubicBezTo>
                      <a:pt x="52" y="58"/>
                      <a:pt x="53" y="59"/>
                      <a:pt x="53" y="60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1"/>
                      <a:pt x="52" y="72"/>
                      <a:pt x="51" y="72"/>
                    </a:cubicBezTo>
                    <a:cubicBezTo>
                      <a:pt x="50" y="72"/>
                      <a:pt x="49" y="71"/>
                      <a:pt x="49" y="70"/>
                    </a:cubicBezTo>
                    <a:cubicBezTo>
                      <a:pt x="49" y="60"/>
                      <a:pt x="49" y="60"/>
                      <a:pt x="49" y="60"/>
                    </a:cubicBezTo>
                    <a:close/>
                    <a:moveTo>
                      <a:pt x="20" y="28"/>
                    </a:moveTo>
                    <a:cubicBezTo>
                      <a:pt x="20" y="28"/>
                      <a:pt x="20" y="28"/>
                      <a:pt x="20" y="28"/>
                    </a:cubicBezTo>
                    <a:cubicBezTo>
                      <a:pt x="21" y="28"/>
                      <a:pt x="22" y="29"/>
                      <a:pt x="22" y="30"/>
                    </a:cubicBezTo>
                    <a:cubicBezTo>
                      <a:pt x="22" y="31"/>
                      <a:pt x="21" y="32"/>
                      <a:pt x="20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2"/>
                      <a:pt x="8" y="31"/>
                      <a:pt x="8" y="30"/>
                    </a:cubicBezTo>
                    <a:cubicBezTo>
                      <a:pt x="8" y="29"/>
                      <a:pt x="9" y="28"/>
                      <a:pt x="10" y="28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9" y="55"/>
                    </a:move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6"/>
                      <a:pt x="39" y="57"/>
                      <a:pt x="38" y="58"/>
                    </a:cubicBezTo>
                    <a:cubicBezTo>
                      <a:pt x="38" y="59"/>
                      <a:pt x="37" y="60"/>
                      <a:pt x="37" y="61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4" y="73"/>
                      <a:pt x="23" y="74"/>
                      <a:pt x="23" y="74"/>
                    </a:cubicBezTo>
                    <a:cubicBezTo>
                      <a:pt x="21" y="74"/>
                      <a:pt x="20" y="75"/>
                      <a:pt x="19" y="75"/>
                    </a:cubicBezTo>
                    <a:cubicBezTo>
                      <a:pt x="18" y="75"/>
                      <a:pt x="17" y="74"/>
                      <a:pt x="16" y="74"/>
                    </a:cubicBezTo>
                    <a:cubicBezTo>
                      <a:pt x="15" y="74"/>
                      <a:pt x="14" y="73"/>
                      <a:pt x="14" y="7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6"/>
                      <a:pt x="7" y="65"/>
                      <a:pt x="6" y="64"/>
                    </a:cubicBezTo>
                    <a:cubicBezTo>
                      <a:pt x="6" y="63"/>
                      <a:pt x="6" y="62"/>
                      <a:pt x="6" y="61"/>
                    </a:cubicBezTo>
                    <a:cubicBezTo>
                      <a:pt x="6" y="60"/>
                      <a:pt x="6" y="59"/>
                      <a:pt x="6" y="58"/>
                    </a:cubicBezTo>
                    <a:cubicBezTo>
                      <a:pt x="7" y="57"/>
                      <a:pt x="7" y="56"/>
                      <a:pt x="8" y="55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3"/>
                      <a:pt x="21" y="43"/>
                      <a:pt x="22" y="42"/>
                    </a:cubicBezTo>
                    <a:cubicBezTo>
                      <a:pt x="23" y="42"/>
                      <a:pt x="24" y="42"/>
                      <a:pt x="25" y="42"/>
                    </a:cubicBezTo>
                    <a:cubicBezTo>
                      <a:pt x="27" y="42"/>
                      <a:pt x="29" y="40"/>
                      <a:pt x="29" y="39"/>
                    </a:cubicBezTo>
                    <a:cubicBezTo>
                      <a:pt x="29" y="37"/>
                      <a:pt x="27" y="35"/>
                      <a:pt x="25" y="35"/>
                    </a:cubicBezTo>
                    <a:cubicBezTo>
                      <a:pt x="24" y="35"/>
                      <a:pt x="22" y="36"/>
                      <a:pt x="20" y="37"/>
                    </a:cubicBezTo>
                    <a:cubicBezTo>
                      <a:pt x="18" y="37"/>
                      <a:pt x="17" y="38"/>
                      <a:pt x="15" y="39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2" y="52"/>
                      <a:pt x="1" y="54"/>
                      <a:pt x="1" y="56"/>
                    </a:cubicBezTo>
                    <a:cubicBezTo>
                      <a:pt x="0" y="57"/>
                      <a:pt x="0" y="59"/>
                      <a:pt x="0" y="61"/>
                    </a:cubicBezTo>
                    <a:cubicBezTo>
                      <a:pt x="0" y="63"/>
                      <a:pt x="0" y="65"/>
                      <a:pt x="1" y="67"/>
                    </a:cubicBezTo>
                    <a:cubicBezTo>
                      <a:pt x="1" y="68"/>
                      <a:pt x="2" y="70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1" y="78"/>
                      <a:pt x="12" y="79"/>
                      <a:pt x="14" y="80"/>
                    </a:cubicBezTo>
                    <a:cubicBezTo>
                      <a:pt x="16" y="81"/>
                      <a:pt x="17" y="81"/>
                      <a:pt x="19" y="81"/>
                    </a:cubicBezTo>
                    <a:cubicBezTo>
                      <a:pt x="21" y="81"/>
                      <a:pt x="23" y="81"/>
                      <a:pt x="25" y="80"/>
                    </a:cubicBezTo>
                    <a:cubicBezTo>
                      <a:pt x="27" y="79"/>
                      <a:pt x="28" y="78"/>
                      <a:pt x="29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2" y="64"/>
                      <a:pt x="43" y="62"/>
                      <a:pt x="44" y="61"/>
                    </a:cubicBezTo>
                    <a:cubicBezTo>
                      <a:pt x="45" y="59"/>
                      <a:pt x="45" y="57"/>
                      <a:pt x="45" y="55"/>
                    </a:cubicBezTo>
                    <a:cubicBezTo>
                      <a:pt x="45" y="53"/>
                      <a:pt x="44" y="52"/>
                      <a:pt x="42" y="52"/>
                    </a:cubicBezTo>
                    <a:cubicBezTo>
                      <a:pt x="40" y="52"/>
                      <a:pt x="39" y="53"/>
                      <a:pt x="39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9649" y="6173"/>
              <a:ext cx="2082" cy="1860"/>
              <a:chOff x="9649" y="6173"/>
              <a:chExt cx="2082" cy="1860"/>
            </a:xfrm>
          </p:grpSpPr>
          <p:sp>
            <p:nvSpPr>
              <p:cNvPr id="32791" name="Freeform 23"/>
              <p:cNvSpPr/>
              <p:nvPr/>
            </p:nvSpPr>
            <p:spPr bwMode="auto">
              <a:xfrm>
                <a:off x="9649" y="6173"/>
                <a:ext cx="2083" cy="1860"/>
              </a:xfrm>
              <a:custGeom>
                <a:avLst/>
                <a:gdLst>
                  <a:gd name="T0" fmla="*/ 0 w 288"/>
                  <a:gd name="T1" fmla="*/ 257 h 257"/>
                  <a:gd name="T2" fmla="*/ 288 w 288"/>
                  <a:gd name="T3" fmla="*/ 91 h 257"/>
                  <a:gd name="T4" fmla="*/ 131 w 288"/>
                  <a:gd name="T5" fmla="*/ 0 h 257"/>
                  <a:gd name="T6" fmla="*/ 0 w 288"/>
                  <a:gd name="T7" fmla="*/ 76 h 257"/>
                  <a:gd name="T8" fmla="*/ 0 w 288"/>
                  <a:gd name="T9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257">
                    <a:moveTo>
                      <a:pt x="0" y="257"/>
                    </a:moveTo>
                    <a:cubicBezTo>
                      <a:pt x="122" y="253"/>
                      <a:pt x="228" y="188"/>
                      <a:pt x="288" y="91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DC4A57">
                  <a:alpha val="7000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2798" name="Freeform 30"/>
              <p:cNvSpPr>
                <a:spLocks noEditPoints="1"/>
              </p:cNvSpPr>
              <p:nvPr/>
            </p:nvSpPr>
            <p:spPr bwMode="auto">
              <a:xfrm>
                <a:off x="10182" y="6784"/>
                <a:ext cx="587" cy="585"/>
              </a:xfrm>
              <a:custGeom>
                <a:avLst/>
                <a:gdLst>
                  <a:gd name="T0" fmla="*/ 9 w 81"/>
                  <a:gd name="T1" fmla="*/ 72 h 81"/>
                  <a:gd name="T2" fmla="*/ 0 w 81"/>
                  <a:gd name="T3" fmla="*/ 48 h 81"/>
                  <a:gd name="T4" fmla="*/ 9 w 81"/>
                  <a:gd name="T5" fmla="*/ 25 h 81"/>
                  <a:gd name="T6" fmla="*/ 9 w 81"/>
                  <a:gd name="T7" fmla="*/ 25 h 81"/>
                  <a:gd name="T8" fmla="*/ 9 w 81"/>
                  <a:gd name="T9" fmla="*/ 25 h 81"/>
                  <a:gd name="T10" fmla="*/ 34 w 81"/>
                  <a:gd name="T11" fmla="*/ 1 h 81"/>
                  <a:gd name="T12" fmla="*/ 38 w 81"/>
                  <a:gd name="T13" fmla="*/ 1 h 81"/>
                  <a:gd name="T14" fmla="*/ 50 w 81"/>
                  <a:gd name="T15" fmla="*/ 13 h 81"/>
                  <a:gd name="T16" fmla="*/ 50 w 81"/>
                  <a:gd name="T17" fmla="*/ 17 h 81"/>
                  <a:gd name="T18" fmla="*/ 50 w 81"/>
                  <a:gd name="T19" fmla="*/ 17 h 81"/>
                  <a:gd name="T20" fmla="*/ 26 w 81"/>
                  <a:gd name="T21" fmla="*/ 42 h 81"/>
                  <a:gd name="T22" fmla="*/ 26 w 81"/>
                  <a:gd name="T23" fmla="*/ 42 h 81"/>
                  <a:gd name="T24" fmla="*/ 23 w 81"/>
                  <a:gd name="T25" fmla="*/ 48 h 81"/>
                  <a:gd name="T26" fmla="*/ 26 w 81"/>
                  <a:gd name="T27" fmla="*/ 55 h 81"/>
                  <a:gd name="T28" fmla="*/ 33 w 81"/>
                  <a:gd name="T29" fmla="*/ 58 h 81"/>
                  <a:gd name="T30" fmla="*/ 39 w 81"/>
                  <a:gd name="T31" fmla="*/ 55 h 81"/>
                  <a:gd name="T32" fmla="*/ 64 w 81"/>
                  <a:gd name="T33" fmla="*/ 31 h 81"/>
                  <a:gd name="T34" fmla="*/ 68 w 81"/>
                  <a:gd name="T35" fmla="*/ 31 h 81"/>
                  <a:gd name="T36" fmla="*/ 68 w 81"/>
                  <a:gd name="T37" fmla="*/ 31 h 81"/>
                  <a:gd name="T38" fmla="*/ 80 w 81"/>
                  <a:gd name="T39" fmla="*/ 43 h 81"/>
                  <a:gd name="T40" fmla="*/ 80 w 81"/>
                  <a:gd name="T41" fmla="*/ 48 h 81"/>
                  <a:gd name="T42" fmla="*/ 80 w 81"/>
                  <a:gd name="T43" fmla="*/ 48 h 81"/>
                  <a:gd name="T44" fmla="*/ 56 w 81"/>
                  <a:gd name="T45" fmla="*/ 72 h 81"/>
                  <a:gd name="T46" fmla="*/ 33 w 81"/>
                  <a:gd name="T47" fmla="*/ 81 h 81"/>
                  <a:gd name="T48" fmla="*/ 9 w 81"/>
                  <a:gd name="T49" fmla="*/ 72 h 81"/>
                  <a:gd name="T50" fmla="*/ 32 w 81"/>
                  <a:gd name="T51" fmla="*/ 26 h 81"/>
                  <a:gd name="T52" fmla="*/ 32 w 81"/>
                  <a:gd name="T53" fmla="*/ 26 h 81"/>
                  <a:gd name="T54" fmla="*/ 25 w 81"/>
                  <a:gd name="T55" fmla="*/ 19 h 81"/>
                  <a:gd name="T56" fmla="*/ 14 w 81"/>
                  <a:gd name="T57" fmla="*/ 30 h 81"/>
                  <a:gd name="T58" fmla="*/ 14 w 81"/>
                  <a:gd name="T59" fmla="*/ 30 h 81"/>
                  <a:gd name="T60" fmla="*/ 6 w 81"/>
                  <a:gd name="T61" fmla="*/ 48 h 81"/>
                  <a:gd name="T62" fmla="*/ 14 w 81"/>
                  <a:gd name="T63" fmla="*/ 67 h 81"/>
                  <a:gd name="T64" fmla="*/ 33 w 81"/>
                  <a:gd name="T65" fmla="*/ 75 h 81"/>
                  <a:gd name="T66" fmla="*/ 51 w 81"/>
                  <a:gd name="T67" fmla="*/ 67 h 81"/>
                  <a:gd name="T68" fmla="*/ 62 w 81"/>
                  <a:gd name="T69" fmla="*/ 56 h 81"/>
                  <a:gd name="T70" fmla="*/ 55 w 81"/>
                  <a:gd name="T71" fmla="*/ 49 h 81"/>
                  <a:gd name="T72" fmla="*/ 44 w 81"/>
                  <a:gd name="T73" fmla="*/ 60 h 81"/>
                  <a:gd name="T74" fmla="*/ 33 w 81"/>
                  <a:gd name="T75" fmla="*/ 64 h 81"/>
                  <a:gd name="T76" fmla="*/ 21 w 81"/>
                  <a:gd name="T77" fmla="*/ 60 h 81"/>
                  <a:gd name="T78" fmla="*/ 17 w 81"/>
                  <a:gd name="T79" fmla="*/ 48 h 81"/>
                  <a:gd name="T80" fmla="*/ 21 w 81"/>
                  <a:gd name="T81" fmla="*/ 37 h 81"/>
                  <a:gd name="T82" fmla="*/ 21 w 81"/>
                  <a:gd name="T83" fmla="*/ 37 h 81"/>
                  <a:gd name="T84" fmla="*/ 32 w 81"/>
                  <a:gd name="T85" fmla="*/ 26 h 81"/>
                  <a:gd name="T86" fmla="*/ 27 w 81"/>
                  <a:gd name="T87" fmla="*/ 16 h 81"/>
                  <a:gd name="T88" fmla="*/ 27 w 81"/>
                  <a:gd name="T89" fmla="*/ 16 h 81"/>
                  <a:gd name="T90" fmla="*/ 35 w 81"/>
                  <a:gd name="T91" fmla="*/ 23 h 81"/>
                  <a:gd name="T92" fmla="*/ 43 w 81"/>
                  <a:gd name="T93" fmla="*/ 15 h 81"/>
                  <a:gd name="T94" fmla="*/ 36 w 81"/>
                  <a:gd name="T95" fmla="*/ 8 h 81"/>
                  <a:gd name="T96" fmla="*/ 27 w 81"/>
                  <a:gd name="T97" fmla="*/ 16 h 81"/>
                  <a:gd name="T98" fmla="*/ 65 w 81"/>
                  <a:gd name="T99" fmla="*/ 54 h 81"/>
                  <a:gd name="T100" fmla="*/ 65 w 81"/>
                  <a:gd name="T101" fmla="*/ 54 h 81"/>
                  <a:gd name="T102" fmla="*/ 73 w 81"/>
                  <a:gd name="T103" fmla="*/ 45 h 81"/>
                  <a:gd name="T104" fmla="*/ 66 w 81"/>
                  <a:gd name="T105" fmla="*/ 38 h 81"/>
                  <a:gd name="T106" fmla="*/ 58 w 81"/>
                  <a:gd name="T107" fmla="*/ 46 h 81"/>
                  <a:gd name="T108" fmla="*/ 65 w 81"/>
                  <a:gd name="T109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1" h="81">
                    <a:moveTo>
                      <a:pt x="9" y="72"/>
                    </a:moveTo>
                    <a:cubicBezTo>
                      <a:pt x="3" y="65"/>
                      <a:pt x="0" y="57"/>
                      <a:pt x="0" y="48"/>
                    </a:cubicBezTo>
                    <a:cubicBezTo>
                      <a:pt x="0" y="40"/>
                      <a:pt x="3" y="32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0"/>
                      <a:pt x="37" y="0"/>
                      <a:pt x="38" y="1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1" y="14"/>
                      <a:pt x="51" y="16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4" y="44"/>
                      <a:pt x="23" y="46"/>
                      <a:pt x="23" y="48"/>
                    </a:cubicBezTo>
                    <a:cubicBezTo>
                      <a:pt x="23" y="51"/>
                      <a:pt x="24" y="53"/>
                      <a:pt x="26" y="55"/>
                    </a:cubicBezTo>
                    <a:cubicBezTo>
                      <a:pt x="28" y="57"/>
                      <a:pt x="30" y="58"/>
                      <a:pt x="33" y="58"/>
                    </a:cubicBezTo>
                    <a:cubicBezTo>
                      <a:pt x="35" y="58"/>
                      <a:pt x="38" y="57"/>
                      <a:pt x="39" y="55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5" y="30"/>
                      <a:pt x="67" y="30"/>
                      <a:pt x="68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1" y="44"/>
                      <a:pt x="81" y="46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49" y="78"/>
                      <a:pt x="41" y="81"/>
                      <a:pt x="33" y="81"/>
                    </a:cubicBezTo>
                    <a:cubicBezTo>
                      <a:pt x="24" y="81"/>
                      <a:pt x="16" y="78"/>
                      <a:pt x="9" y="72"/>
                    </a:cubicBezTo>
                    <a:close/>
                    <a:moveTo>
                      <a:pt x="32" y="26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9" y="35"/>
                      <a:pt x="6" y="42"/>
                      <a:pt x="6" y="48"/>
                    </a:cubicBezTo>
                    <a:cubicBezTo>
                      <a:pt x="6" y="55"/>
                      <a:pt x="9" y="62"/>
                      <a:pt x="14" y="67"/>
                    </a:cubicBezTo>
                    <a:cubicBezTo>
                      <a:pt x="19" y="72"/>
                      <a:pt x="26" y="75"/>
                      <a:pt x="33" y="75"/>
                    </a:cubicBezTo>
                    <a:cubicBezTo>
                      <a:pt x="39" y="75"/>
                      <a:pt x="46" y="72"/>
                      <a:pt x="51" y="6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1" y="63"/>
                      <a:pt x="37" y="64"/>
                      <a:pt x="33" y="64"/>
                    </a:cubicBezTo>
                    <a:cubicBezTo>
                      <a:pt x="29" y="64"/>
                      <a:pt x="24" y="63"/>
                      <a:pt x="21" y="60"/>
                    </a:cubicBezTo>
                    <a:cubicBezTo>
                      <a:pt x="18" y="57"/>
                      <a:pt x="17" y="52"/>
                      <a:pt x="17" y="48"/>
                    </a:cubicBezTo>
                    <a:cubicBezTo>
                      <a:pt x="17" y="44"/>
                      <a:pt x="18" y="40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32" y="26"/>
                      <a:pt x="32" y="26"/>
                      <a:pt x="32" y="26"/>
                    </a:cubicBezTo>
                    <a:close/>
                    <a:moveTo>
                      <a:pt x="27" y="16"/>
                    </a:moveTo>
                    <a:cubicBezTo>
                      <a:pt x="27" y="16"/>
                      <a:pt x="27" y="16"/>
                      <a:pt x="27" y="16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27" y="16"/>
                      <a:pt x="27" y="16"/>
                      <a:pt x="27" y="16"/>
                    </a:cubicBezTo>
                    <a:close/>
                    <a:moveTo>
                      <a:pt x="65" y="54"/>
                    </a:moveTo>
                    <a:cubicBezTo>
                      <a:pt x="65" y="54"/>
                      <a:pt x="65" y="54"/>
                      <a:pt x="65" y="54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65" y="54"/>
                      <a:pt x="65" y="54"/>
                      <a:pt x="65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480" y="6173"/>
              <a:ext cx="2084" cy="1860"/>
              <a:chOff x="7480" y="6173"/>
              <a:chExt cx="2084" cy="1860"/>
            </a:xfrm>
          </p:grpSpPr>
          <p:sp>
            <p:nvSpPr>
              <p:cNvPr id="32789" name="Freeform 21"/>
              <p:cNvSpPr/>
              <p:nvPr/>
            </p:nvSpPr>
            <p:spPr bwMode="auto">
              <a:xfrm>
                <a:off x="7480" y="6173"/>
                <a:ext cx="2085" cy="1860"/>
              </a:xfrm>
              <a:custGeom>
                <a:avLst/>
                <a:gdLst>
                  <a:gd name="T0" fmla="*/ 0 w 288"/>
                  <a:gd name="T1" fmla="*/ 91 h 257"/>
                  <a:gd name="T2" fmla="*/ 288 w 288"/>
                  <a:gd name="T3" fmla="*/ 257 h 257"/>
                  <a:gd name="T4" fmla="*/ 288 w 288"/>
                  <a:gd name="T5" fmla="*/ 76 h 257"/>
                  <a:gd name="T6" fmla="*/ 157 w 288"/>
                  <a:gd name="T7" fmla="*/ 0 h 257"/>
                  <a:gd name="T8" fmla="*/ 0 w 288"/>
                  <a:gd name="T9" fmla="*/ 9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257">
                    <a:moveTo>
                      <a:pt x="0" y="91"/>
                    </a:moveTo>
                    <a:cubicBezTo>
                      <a:pt x="60" y="188"/>
                      <a:pt x="166" y="253"/>
                      <a:pt x="288" y="257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157" y="0"/>
                      <a:pt x="157" y="0"/>
                      <a:pt x="157" y="0"/>
                    </a:cubicBez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DC4A57">
                  <a:alpha val="5500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799" name="Freeform 31"/>
              <p:cNvSpPr>
                <a:spLocks noEditPoints="1"/>
              </p:cNvSpPr>
              <p:nvPr/>
            </p:nvSpPr>
            <p:spPr bwMode="auto">
              <a:xfrm>
                <a:off x="8423" y="6788"/>
                <a:ext cx="628" cy="631"/>
              </a:xfrm>
              <a:custGeom>
                <a:avLst/>
                <a:gdLst>
                  <a:gd name="T0" fmla="*/ 21 w 87"/>
                  <a:gd name="T1" fmla="*/ 19 h 87"/>
                  <a:gd name="T2" fmla="*/ 27 w 87"/>
                  <a:gd name="T3" fmla="*/ 11 h 87"/>
                  <a:gd name="T4" fmla="*/ 8 w 87"/>
                  <a:gd name="T5" fmla="*/ 24 h 87"/>
                  <a:gd name="T6" fmla="*/ 39 w 87"/>
                  <a:gd name="T7" fmla="*/ 24 h 87"/>
                  <a:gd name="T8" fmla="*/ 34 w 87"/>
                  <a:gd name="T9" fmla="*/ 24 h 87"/>
                  <a:gd name="T10" fmla="*/ 31 w 87"/>
                  <a:gd name="T11" fmla="*/ 21 h 87"/>
                  <a:gd name="T12" fmla="*/ 29 w 87"/>
                  <a:gd name="T13" fmla="*/ 14 h 87"/>
                  <a:gd name="T14" fmla="*/ 68 w 87"/>
                  <a:gd name="T15" fmla="*/ 44 h 87"/>
                  <a:gd name="T16" fmla="*/ 86 w 87"/>
                  <a:gd name="T17" fmla="*/ 62 h 87"/>
                  <a:gd name="T18" fmla="*/ 66 w 87"/>
                  <a:gd name="T19" fmla="*/ 86 h 87"/>
                  <a:gd name="T20" fmla="*/ 62 w 87"/>
                  <a:gd name="T21" fmla="*/ 86 h 87"/>
                  <a:gd name="T22" fmla="*/ 27 w 87"/>
                  <a:gd name="T23" fmla="*/ 86 h 87"/>
                  <a:gd name="T24" fmla="*/ 4 w 87"/>
                  <a:gd name="T25" fmla="*/ 87 h 87"/>
                  <a:gd name="T26" fmla="*/ 1 w 87"/>
                  <a:gd name="T27" fmla="*/ 63 h 87"/>
                  <a:gd name="T28" fmla="*/ 19 w 87"/>
                  <a:gd name="T29" fmla="*/ 43 h 87"/>
                  <a:gd name="T30" fmla="*/ 2 w 87"/>
                  <a:gd name="T31" fmla="*/ 21 h 87"/>
                  <a:gd name="T32" fmla="*/ 26 w 87"/>
                  <a:gd name="T33" fmla="*/ 2 h 87"/>
                  <a:gd name="T34" fmla="*/ 59 w 87"/>
                  <a:gd name="T35" fmla="*/ 3 h 87"/>
                  <a:gd name="T36" fmla="*/ 86 w 87"/>
                  <a:gd name="T37" fmla="*/ 18 h 87"/>
                  <a:gd name="T38" fmla="*/ 68 w 87"/>
                  <a:gd name="T39" fmla="*/ 44 h 87"/>
                  <a:gd name="T40" fmla="*/ 48 w 87"/>
                  <a:gd name="T41" fmla="*/ 64 h 87"/>
                  <a:gd name="T42" fmla="*/ 79 w 87"/>
                  <a:gd name="T43" fmla="*/ 64 h 87"/>
                  <a:gd name="T44" fmla="*/ 71 w 87"/>
                  <a:gd name="T45" fmla="*/ 67 h 87"/>
                  <a:gd name="T46" fmla="*/ 68 w 87"/>
                  <a:gd name="T47" fmla="*/ 64 h 87"/>
                  <a:gd name="T48" fmla="*/ 69 w 87"/>
                  <a:gd name="T49" fmla="*/ 54 h 87"/>
                  <a:gd name="T50" fmla="*/ 64 w 87"/>
                  <a:gd name="T51" fmla="*/ 57 h 87"/>
                  <a:gd name="T52" fmla="*/ 67 w 87"/>
                  <a:gd name="T53" fmla="*/ 51 h 87"/>
                  <a:gd name="T54" fmla="*/ 48 w 87"/>
                  <a:gd name="T55" fmla="*/ 64 h 87"/>
                  <a:gd name="T56" fmla="*/ 18 w 87"/>
                  <a:gd name="T57" fmla="*/ 75 h 87"/>
                  <a:gd name="T58" fmla="*/ 60 w 87"/>
                  <a:gd name="T59" fmla="*/ 21 h 87"/>
                  <a:gd name="T60" fmla="*/ 18 w 87"/>
                  <a:gd name="T61" fmla="*/ 75 h 87"/>
                  <a:gd name="T62" fmla="*/ 70 w 87"/>
                  <a:gd name="T63" fmla="*/ 26 h 87"/>
                  <a:gd name="T64" fmla="*/ 71 w 87"/>
                  <a:gd name="T65" fmla="*/ 26 h 87"/>
                  <a:gd name="T66" fmla="*/ 71 w 87"/>
                  <a:gd name="T67" fmla="*/ 26 h 87"/>
                  <a:gd name="T68" fmla="*/ 80 w 87"/>
                  <a:gd name="T69" fmla="*/ 24 h 87"/>
                  <a:gd name="T70" fmla="*/ 67 w 87"/>
                  <a:gd name="T71" fmla="*/ 8 h 87"/>
                  <a:gd name="T72" fmla="*/ 58 w 87"/>
                  <a:gd name="T73" fmla="*/ 13 h 87"/>
                  <a:gd name="T74" fmla="*/ 62 w 87"/>
                  <a:gd name="T75" fmla="*/ 17 h 87"/>
                  <a:gd name="T76" fmla="*/ 62 w 87"/>
                  <a:gd name="T77" fmla="*/ 17 h 87"/>
                  <a:gd name="T78" fmla="*/ 62 w 87"/>
                  <a:gd name="T79" fmla="*/ 17 h 87"/>
                  <a:gd name="T80" fmla="*/ 70 w 87"/>
                  <a:gd name="T81" fmla="*/ 26 h 87"/>
                  <a:gd name="T82" fmla="*/ 70 w 87"/>
                  <a:gd name="T83" fmla="*/ 26 h 87"/>
                  <a:gd name="T84" fmla="*/ 69 w 87"/>
                  <a:gd name="T85" fmla="*/ 30 h 87"/>
                  <a:gd name="T86" fmla="*/ 23 w 87"/>
                  <a:gd name="T87" fmla="*/ 80 h 87"/>
                  <a:gd name="T88" fmla="*/ 69 w 87"/>
                  <a:gd name="T89" fmla="*/ 30 h 87"/>
                  <a:gd name="T90" fmla="*/ 10 w 87"/>
                  <a:gd name="T91" fmla="*/ 66 h 87"/>
                  <a:gd name="T92" fmla="*/ 55 w 87"/>
                  <a:gd name="T93" fmla="*/ 16 h 87"/>
                  <a:gd name="T94" fmla="*/ 10 w 87"/>
                  <a:gd name="T95" fmla="*/ 66 h 87"/>
                  <a:gd name="T96" fmla="*/ 7 w 87"/>
                  <a:gd name="T97" fmla="*/ 69 h 87"/>
                  <a:gd name="T98" fmla="*/ 19 w 87"/>
                  <a:gd name="T99" fmla="*/ 8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7" h="87">
                    <a:moveTo>
                      <a:pt x="24" y="19"/>
                    </a:moveTo>
                    <a:cubicBezTo>
                      <a:pt x="23" y="20"/>
                      <a:pt x="22" y="20"/>
                      <a:pt x="21" y="19"/>
                    </a:cubicBezTo>
                    <a:cubicBezTo>
                      <a:pt x="20" y="19"/>
                      <a:pt x="20" y="17"/>
                      <a:pt x="21" y="17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3" y="24"/>
                      <a:pt x="32" y="24"/>
                      <a:pt x="31" y="24"/>
                    </a:cubicBezTo>
                    <a:cubicBezTo>
                      <a:pt x="30" y="23"/>
                      <a:pt x="30" y="22"/>
                      <a:pt x="31" y="21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19"/>
                      <a:pt x="24" y="19"/>
                      <a:pt x="24" y="19"/>
                    </a:cubicBezTo>
                    <a:close/>
                    <a:moveTo>
                      <a:pt x="68" y="44"/>
                    </a:moveTo>
                    <a:cubicBezTo>
                      <a:pt x="68" y="44"/>
                      <a:pt x="68" y="44"/>
                      <a:pt x="68" y="44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3"/>
                      <a:pt x="87" y="65"/>
                      <a:pt x="86" y="66"/>
                    </a:cubicBezTo>
                    <a:cubicBezTo>
                      <a:pt x="66" y="86"/>
                      <a:pt x="66" y="86"/>
                      <a:pt x="66" y="86"/>
                    </a:cubicBezTo>
                    <a:cubicBezTo>
                      <a:pt x="65" y="87"/>
                      <a:pt x="63" y="87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6" y="86"/>
                      <a:pt x="25" y="87"/>
                      <a:pt x="24" y="87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2" y="87"/>
                      <a:pt x="1" y="85"/>
                      <a:pt x="1" y="83"/>
                    </a:cubicBezTo>
                    <a:cubicBezTo>
                      <a:pt x="1" y="77"/>
                      <a:pt x="1" y="70"/>
                      <a:pt x="1" y="63"/>
                    </a:cubicBezTo>
                    <a:cubicBezTo>
                      <a:pt x="1" y="62"/>
                      <a:pt x="1" y="61"/>
                      <a:pt x="2" y="6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25"/>
                      <a:pt x="0" y="23"/>
                      <a:pt x="2" y="21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3" y="0"/>
                      <a:pt x="25" y="0"/>
                      <a:pt x="26" y="2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63" y="0"/>
                      <a:pt x="68" y="0"/>
                      <a:pt x="72" y="3"/>
                    </a:cubicBezTo>
                    <a:cubicBezTo>
                      <a:pt x="76" y="7"/>
                      <a:pt x="84" y="14"/>
                      <a:pt x="86" y="18"/>
                    </a:cubicBezTo>
                    <a:cubicBezTo>
                      <a:pt x="87" y="22"/>
                      <a:pt x="87" y="25"/>
                      <a:pt x="84" y="28"/>
                    </a:cubicBezTo>
                    <a:cubicBezTo>
                      <a:pt x="68" y="44"/>
                      <a:pt x="68" y="44"/>
                      <a:pt x="68" y="44"/>
                    </a:cubicBezTo>
                    <a:close/>
                    <a:moveTo>
                      <a:pt x="48" y="64"/>
                    </a:moveTo>
                    <a:cubicBezTo>
                      <a:pt x="48" y="64"/>
                      <a:pt x="48" y="64"/>
                      <a:pt x="48" y="64"/>
                    </a:cubicBezTo>
                    <a:cubicBezTo>
                      <a:pt x="64" y="79"/>
                      <a:pt x="64" y="79"/>
                      <a:pt x="64" y="79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0" y="67"/>
                      <a:pt x="69" y="67"/>
                      <a:pt x="68" y="67"/>
                    </a:cubicBezTo>
                    <a:cubicBezTo>
                      <a:pt x="68" y="66"/>
                      <a:pt x="68" y="65"/>
                      <a:pt x="68" y="64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9" y="54"/>
                      <a:pt x="69" y="54"/>
                      <a:pt x="69" y="54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6" y="57"/>
                      <a:pt x="65" y="57"/>
                      <a:pt x="64" y="57"/>
                    </a:cubicBezTo>
                    <a:cubicBezTo>
                      <a:pt x="63" y="56"/>
                      <a:pt x="63" y="55"/>
                      <a:pt x="64" y="54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48" y="64"/>
                      <a:pt x="48" y="64"/>
                      <a:pt x="48" y="64"/>
                    </a:cubicBezTo>
                    <a:close/>
                    <a:moveTo>
                      <a:pt x="18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34" y="59"/>
                      <a:pt x="50" y="43"/>
                      <a:pt x="67" y="27"/>
                    </a:cubicBezTo>
                    <a:cubicBezTo>
                      <a:pt x="64" y="25"/>
                      <a:pt x="62" y="23"/>
                      <a:pt x="60" y="2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8" y="75"/>
                      <a:pt x="18" y="75"/>
                      <a:pt x="18" y="75"/>
                    </a:cubicBezTo>
                    <a:close/>
                    <a:moveTo>
                      <a:pt x="70" y="26"/>
                    </a:move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1" y="23"/>
                      <a:pt x="81" y="21"/>
                      <a:pt x="80" y="20"/>
                    </a:cubicBezTo>
                    <a:cubicBezTo>
                      <a:pt x="76" y="16"/>
                      <a:pt x="72" y="12"/>
                      <a:pt x="67" y="8"/>
                    </a:cubicBezTo>
                    <a:cubicBezTo>
                      <a:pt x="66" y="7"/>
                      <a:pt x="65" y="7"/>
                      <a:pt x="64" y="8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6"/>
                      <a:pt x="70" y="26"/>
                      <a:pt x="70" y="26"/>
                    </a:cubicBezTo>
                    <a:close/>
                    <a:moveTo>
                      <a:pt x="69" y="30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53" y="46"/>
                      <a:pt x="37" y="62"/>
                      <a:pt x="21" y="78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69" y="30"/>
                      <a:pt x="69" y="30"/>
                      <a:pt x="69" y="30"/>
                    </a:cubicBezTo>
                    <a:close/>
                    <a:moveTo>
                      <a:pt x="10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10" y="66"/>
                      <a:pt x="10" y="66"/>
                      <a:pt x="10" y="66"/>
                    </a:cubicBezTo>
                    <a:close/>
                    <a:moveTo>
                      <a:pt x="7" y="69"/>
                    </a:moveTo>
                    <a:cubicBezTo>
                      <a:pt x="7" y="69"/>
                      <a:pt x="7" y="69"/>
                      <a:pt x="7" y="69"/>
                    </a:cubicBezTo>
                    <a:cubicBezTo>
                      <a:pt x="7" y="73"/>
                      <a:pt x="7" y="77"/>
                      <a:pt x="7" y="80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7" y="69"/>
                      <a:pt x="7" y="69"/>
                      <a:pt x="7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649" y="3112"/>
              <a:ext cx="2082" cy="1860"/>
              <a:chOff x="9649" y="3112"/>
              <a:chExt cx="2082" cy="1860"/>
            </a:xfrm>
          </p:grpSpPr>
          <p:sp>
            <p:nvSpPr>
              <p:cNvPr id="32794" name="Freeform 26"/>
              <p:cNvSpPr/>
              <p:nvPr/>
            </p:nvSpPr>
            <p:spPr bwMode="auto">
              <a:xfrm>
                <a:off x="9649" y="3112"/>
                <a:ext cx="2083" cy="1860"/>
              </a:xfrm>
              <a:custGeom>
                <a:avLst/>
                <a:gdLst>
                  <a:gd name="T0" fmla="*/ 288 w 288"/>
                  <a:gd name="T1" fmla="*/ 166 h 257"/>
                  <a:gd name="T2" fmla="*/ 0 w 288"/>
                  <a:gd name="T3" fmla="*/ 0 h 257"/>
                  <a:gd name="T4" fmla="*/ 0 w 288"/>
                  <a:gd name="T5" fmla="*/ 181 h 257"/>
                  <a:gd name="T6" fmla="*/ 131 w 288"/>
                  <a:gd name="T7" fmla="*/ 257 h 257"/>
                  <a:gd name="T8" fmla="*/ 288 w 288"/>
                  <a:gd name="T9" fmla="*/ 166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257">
                    <a:moveTo>
                      <a:pt x="288" y="166"/>
                    </a:moveTo>
                    <a:cubicBezTo>
                      <a:pt x="228" y="69"/>
                      <a:pt x="122" y="4"/>
                      <a:pt x="0" y="0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131" y="257"/>
                      <a:pt x="131" y="257"/>
                      <a:pt x="131" y="257"/>
                    </a:cubicBezTo>
                    <a:lnTo>
                      <a:pt x="288" y="166"/>
                    </a:lnTo>
                    <a:close/>
                  </a:path>
                </a:pathLst>
              </a:custGeom>
              <a:solidFill>
                <a:srgbClr val="DC4A5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2800" name="Freeform 32"/>
              <p:cNvSpPr>
                <a:spLocks noEditPoints="1"/>
              </p:cNvSpPr>
              <p:nvPr/>
            </p:nvSpPr>
            <p:spPr bwMode="auto">
              <a:xfrm>
                <a:off x="10182" y="3856"/>
                <a:ext cx="594" cy="457"/>
              </a:xfrm>
              <a:custGeom>
                <a:avLst/>
                <a:gdLst>
                  <a:gd name="T0" fmla="*/ 1 w 82"/>
                  <a:gd name="T1" fmla="*/ 21 h 63"/>
                  <a:gd name="T2" fmla="*/ 13 w 82"/>
                  <a:gd name="T3" fmla="*/ 1 h 63"/>
                  <a:gd name="T4" fmla="*/ 16 w 82"/>
                  <a:gd name="T5" fmla="*/ 0 h 63"/>
                  <a:gd name="T6" fmla="*/ 67 w 82"/>
                  <a:gd name="T7" fmla="*/ 0 h 63"/>
                  <a:gd name="T8" fmla="*/ 70 w 82"/>
                  <a:gd name="T9" fmla="*/ 1 h 63"/>
                  <a:gd name="T10" fmla="*/ 81 w 82"/>
                  <a:gd name="T11" fmla="*/ 21 h 63"/>
                  <a:gd name="T12" fmla="*/ 81 w 82"/>
                  <a:gd name="T13" fmla="*/ 25 h 63"/>
                  <a:gd name="T14" fmla="*/ 81 w 82"/>
                  <a:gd name="T15" fmla="*/ 25 h 63"/>
                  <a:gd name="T16" fmla="*/ 44 w 82"/>
                  <a:gd name="T17" fmla="*/ 62 h 63"/>
                  <a:gd name="T18" fmla="*/ 39 w 82"/>
                  <a:gd name="T19" fmla="*/ 62 h 63"/>
                  <a:gd name="T20" fmla="*/ 39 w 82"/>
                  <a:gd name="T21" fmla="*/ 62 h 63"/>
                  <a:gd name="T22" fmla="*/ 2 w 82"/>
                  <a:gd name="T23" fmla="*/ 25 h 63"/>
                  <a:gd name="T24" fmla="*/ 1 w 82"/>
                  <a:gd name="T25" fmla="*/ 21 h 63"/>
                  <a:gd name="T26" fmla="*/ 9 w 82"/>
                  <a:gd name="T27" fmla="*/ 21 h 63"/>
                  <a:gd name="T28" fmla="*/ 9 w 82"/>
                  <a:gd name="T29" fmla="*/ 21 h 63"/>
                  <a:gd name="T30" fmla="*/ 24 w 82"/>
                  <a:gd name="T31" fmla="*/ 21 h 63"/>
                  <a:gd name="T32" fmla="*/ 16 w 82"/>
                  <a:gd name="T33" fmla="*/ 8 h 63"/>
                  <a:gd name="T34" fmla="*/ 9 w 82"/>
                  <a:gd name="T35" fmla="*/ 21 h 63"/>
                  <a:gd name="T36" fmla="*/ 66 w 82"/>
                  <a:gd name="T37" fmla="*/ 8 h 63"/>
                  <a:gd name="T38" fmla="*/ 66 w 82"/>
                  <a:gd name="T39" fmla="*/ 8 h 63"/>
                  <a:gd name="T40" fmla="*/ 58 w 82"/>
                  <a:gd name="T41" fmla="*/ 21 h 63"/>
                  <a:gd name="T42" fmla="*/ 74 w 82"/>
                  <a:gd name="T43" fmla="*/ 21 h 63"/>
                  <a:gd name="T44" fmla="*/ 66 w 82"/>
                  <a:gd name="T45" fmla="*/ 8 h 63"/>
                  <a:gd name="T46" fmla="*/ 73 w 82"/>
                  <a:gd name="T47" fmla="*/ 24 h 63"/>
                  <a:gd name="T48" fmla="*/ 73 w 82"/>
                  <a:gd name="T49" fmla="*/ 24 h 63"/>
                  <a:gd name="T50" fmla="*/ 56 w 82"/>
                  <a:gd name="T51" fmla="*/ 24 h 63"/>
                  <a:gd name="T52" fmla="*/ 47 w 82"/>
                  <a:gd name="T53" fmla="*/ 50 h 63"/>
                  <a:gd name="T54" fmla="*/ 73 w 82"/>
                  <a:gd name="T55" fmla="*/ 24 h 63"/>
                  <a:gd name="T56" fmla="*/ 36 w 82"/>
                  <a:gd name="T57" fmla="*/ 50 h 63"/>
                  <a:gd name="T58" fmla="*/ 36 w 82"/>
                  <a:gd name="T59" fmla="*/ 50 h 63"/>
                  <a:gd name="T60" fmla="*/ 26 w 82"/>
                  <a:gd name="T61" fmla="*/ 24 h 63"/>
                  <a:gd name="T62" fmla="*/ 10 w 82"/>
                  <a:gd name="T63" fmla="*/ 24 h 63"/>
                  <a:gd name="T64" fmla="*/ 36 w 82"/>
                  <a:gd name="T65" fmla="*/ 50 h 63"/>
                  <a:gd name="T66" fmla="*/ 63 w 82"/>
                  <a:gd name="T67" fmla="*/ 6 h 63"/>
                  <a:gd name="T68" fmla="*/ 63 w 82"/>
                  <a:gd name="T69" fmla="*/ 6 h 63"/>
                  <a:gd name="T70" fmla="*/ 46 w 82"/>
                  <a:gd name="T71" fmla="*/ 6 h 63"/>
                  <a:gd name="T72" fmla="*/ 55 w 82"/>
                  <a:gd name="T73" fmla="*/ 19 h 63"/>
                  <a:gd name="T74" fmla="*/ 63 w 82"/>
                  <a:gd name="T75" fmla="*/ 6 h 63"/>
                  <a:gd name="T76" fmla="*/ 37 w 82"/>
                  <a:gd name="T77" fmla="*/ 6 h 63"/>
                  <a:gd name="T78" fmla="*/ 37 w 82"/>
                  <a:gd name="T79" fmla="*/ 6 h 63"/>
                  <a:gd name="T80" fmla="*/ 20 w 82"/>
                  <a:gd name="T81" fmla="*/ 6 h 63"/>
                  <a:gd name="T82" fmla="*/ 28 w 82"/>
                  <a:gd name="T83" fmla="*/ 19 h 63"/>
                  <a:gd name="T84" fmla="*/ 37 w 82"/>
                  <a:gd name="T85" fmla="*/ 6 h 63"/>
                  <a:gd name="T86" fmla="*/ 31 w 82"/>
                  <a:gd name="T87" fmla="*/ 21 h 63"/>
                  <a:gd name="T88" fmla="*/ 31 w 82"/>
                  <a:gd name="T89" fmla="*/ 21 h 63"/>
                  <a:gd name="T90" fmla="*/ 52 w 82"/>
                  <a:gd name="T91" fmla="*/ 21 h 63"/>
                  <a:gd name="T92" fmla="*/ 41 w 82"/>
                  <a:gd name="T93" fmla="*/ 6 h 63"/>
                  <a:gd name="T94" fmla="*/ 31 w 82"/>
                  <a:gd name="T95" fmla="*/ 21 h 63"/>
                  <a:gd name="T96" fmla="*/ 52 w 82"/>
                  <a:gd name="T97" fmla="*/ 24 h 63"/>
                  <a:gd name="T98" fmla="*/ 52 w 82"/>
                  <a:gd name="T99" fmla="*/ 24 h 63"/>
                  <a:gd name="T100" fmla="*/ 30 w 82"/>
                  <a:gd name="T101" fmla="*/ 24 h 63"/>
                  <a:gd name="T102" fmla="*/ 41 w 82"/>
                  <a:gd name="T103" fmla="*/ 55 h 63"/>
                  <a:gd name="T104" fmla="*/ 52 w 82"/>
                  <a:gd name="T105" fmla="*/ 2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63">
                    <a:moveTo>
                      <a:pt x="1" y="2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8" y="0"/>
                      <a:pt x="69" y="0"/>
                      <a:pt x="70" y="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2" y="22"/>
                      <a:pt x="82" y="24"/>
                      <a:pt x="81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2" y="63"/>
                      <a:pt x="40" y="63"/>
                      <a:pt x="39" y="62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4"/>
                      <a:pt x="0" y="22"/>
                      <a:pt x="1" y="21"/>
                    </a:cubicBezTo>
                    <a:close/>
                    <a:moveTo>
                      <a:pt x="9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9" y="21"/>
                      <a:pt x="9" y="21"/>
                      <a:pt x="9" y="21"/>
                    </a:cubicBezTo>
                    <a:close/>
                    <a:moveTo>
                      <a:pt x="66" y="8"/>
                    </a:moveTo>
                    <a:cubicBezTo>
                      <a:pt x="66" y="8"/>
                      <a:pt x="66" y="8"/>
                      <a:pt x="66" y="8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66" y="8"/>
                      <a:pt x="66" y="8"/>
                      <a:pt x="66" y="8"/>
                    </a:cubicBezTo>
                    <a:close/>
                    <a:moveTo>
                      <a:pt x="73" y="24"/>
                    </a:moveTo>
                    <a:cubicBezTo>
                      <a:pt x="73" y="24"/>
                      <a:pt x="73" y="24"/>
                      <a:pt x="73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73" y="24"/>
                      <a:pt x="73" y="24"/>
                      <a:pt x="73" y="24"/>
                    </a:cubicBezTo>
                    <a:close/>
                    <a:moveTo>
                      <a:pt x="36" y="50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36" y="50"/>
                      <a:pt x="36" y="50"/>
                      <a:pt x="36" y="50"/>
                    </a:cubicBezTo>
                    <a:close/>
                    <a:moveTo>
                      <a:pt x="63" y="6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63" y="6"/>
                      <a:pt x="63" y="6"/>
                      <a:pt x="63" y="6"/>
                    </a:cubicBezTo>
                    <a:close/>
                    <a:moveTo>
                      <a:pt x="37" y="6"/>
                    </a:moveTo>
                    <a:cubicBezTo>
                      <a:pt x="37" y="6"/>
                      <a:pt x="37" y="6"/>
                      <a:pt x="37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7" y="6"/>
                      <a:pt x="37" y="6"/>
                      <a:pt x="37" y="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2" y="24"/>
                    </a:moveTo>
                    <a:cubicBezTo>
                      <a:pt x="52" y="24"/>
                      <a:pt x="52" y="24"/>
                      <a:pt x="52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52" y="24"/>
                      <a:pt x="52" y="24"/>
                      <a:pt x="52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5615940" y="3065780"/>
            <a:ext cx="959485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存在</a:t>
            </a:r>
            <a:endParaRPr lang="zh-CN" altLang="en-US" sz="2000" b="1" dirty="0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 dirty="0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de</a:t>
            </a:r>
            <a:endParaRPr lang="en-US" altLang="zh-CN" sz="2000" b="1" dirty="0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2000" b="1" dirty="0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1859280" y="1553845"/>
            <a:ext cx="295338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无法保证配送员工作合理性</a:t>
            </a:r>
            <a:endParaRPr lang="zh-CN" altLang="en-US" sz="24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1264285" y="3213100"/>
            <a:ext cx="313499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配送员无法获得打赏情况</a:t>
            </a:r>
            <a:endParaRPr lang="zh-CN" altLang="en-US" sz="32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1859280" y="4808855"/>
            <a:ext cx="313499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…………</a:t>
            </a:r>
            <a:endParaRPr lang="en-US" altLang="zh-CN" sz="16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7368540" y="1553845"/>
            <a:ext cx="313499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买家无法了解到每种奶茶的评分、销量</a:t>
            </a:r>
            <a:endParaRPr lang="zh-CN" altLang="en-US" sz="20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8045450" y="3157220"/>
            <a:ext cx="275336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三方难以获得订单的所有信息</a:t>
            </a:r>
            <a:r>
              <a:rPr lang="zh-CN" altLang="en-US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zh-CN" altLang="en-US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7449820" y="4808855"/>
            <a:ext cx="313499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买家无法为奶茶评分</a:t>
            </a:r>
            <a:endParaRPr lang="zh-CN" altLang="en-US" sz="2000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801" grpId="0" bldLvl="0" animBg="1"/>
      <p:bldP spid="32805" grpId="0"/>
      <p:bldP spid="20" grpId="0"/>
      <p:bldP spid="22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23085" y="1834515"/>
            <a:ext cx="2812415" cy="2331085"/>
            <a:chOff x="2871" y="2889"/>
            <a:chExt cx="4429" cy="3671"/>
          </a:xfrm>
        </p:grpSpPr>
        <p:sp>
          <p:nvSpPr>
            <p:cNvPr id="5" name="椭圆 4"/>
            <p:cNvSpPr/>
            <p:nvPr/>
          </p:nvSpPr>
          <p:spPr>
            <a:xfrm>
              <a:off x="3424" y="3290"/>
              <a:ext cx="3270" cy="3270"/>
            </a:xfrm>
            <a:prstGeom prst="ellipse">
              <a:avLst/>
            </a:prstGeom>
            <a:solidFill>
              <a:srgbClr val="DC4A5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latin typeface="微软雅黑" panose="020B0503020204020204" charset="-122"/>
                  <a:ea typeface="微软雅黑" panose="020B0503020204020204" charset="-122"/>
                </a:rPr>
                <a:t>Part </a:t>
              </a:r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" name="图片 6" descr="花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2" y="2889"/>
              <a:ext cx="2938" cy="2770"/>
            </a:xfrm>
            <a:prstGeom prst="rect">
              <a:avLst/>
            </a:prstGeom>
          </p:spPr>
        </p:pic>
        <p:pic>
          <p:nvPicPr>
            <p:cNvPr id="8" name="图片 7" descr="花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1" y="4702"/>
              <a:ext cx="1820" cy="1858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5378450" y="2578735"/>
            <a:ext cx="43802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系统设计</a:t>
            </a:r>
            <a:endParaRPr lang="zh-CN" altLang="en-US" sz="66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7610" y="276860"/>
            <a:ext cx="8810625" cy="6483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22885" y="481330"/>
            <a:ext cx="3298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E-R图</a:t>
            </a:r>
            <a:endParaRPr lang="zh-CN" altLang="en-US" sz="48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12310" y="727075"/>
            <a:ext cx="3178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表的设计</a:t>
            </a:r>
            <a:endParaRPr lang="zh-CN" altLang="en-US" sz="20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95" name="Freeform 31"/>
          <p:cNvSpPr/>
          <p:nvPr/>
        </p:nvSpPr>
        <p:spPr bwMode="auto">
          <a:xfrm>
            <a:off x="5476875" y="1445260"/>
            <a:ext cx="1233805" cy="4474845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361940" y="2740660"/>
            <a:ext cx="1065530" cy="717550"/>
            <a:chOff x="8460" y="5012"/>
            <a:chExt cx="1678" cy="1130"/>
          </a:xfrm>
        </p:grpSpPr>
        <p:sp>
          <p:nvSpPr>
            <p:cNvPr id="11292" name="Oval 28"/>
            <p:cNvSpPr>
              <a:spLocks noChangeArrowheads="1"/>
            </p:cNvSpPr>
            <p:nvPr/>
          </p:nvSpPr>
          <p:spPr bwMode="auto">
            <a:xfrm>
              <a:off x="9006" y="5012"/>
              <a:ext cx="1132" cy="1130"/>
            </a:xfrm>
            <a:prstGeom prst="ellipse">
              <a:avLst/>
            </a:prstGeom>
            <a:solidFill>
              <a:srgbClr val="DC4A57">
                <a:alpha val="55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97" name="Freeform 33"/>
            <p:cNvSpPr/>
            <p:nvPr/>
          </p:nvSpPr>
          <p:spPr bwMode="auto">
            <a:xfrm>
              <a:off x="8460" y="5138"/>
              <a:ext cx="514" cy="765"/>
            </a:xfrm>
            <a:custGeom>
              <a:avLst/>
              <a:gdLst>
                <a:gd name="T0" fmla="*/ 169 w 169"/>
                <a:gd name="T1" fmla="*/ 251 h 251"/>
                <a:gd name="T2" fmla="*/ 78 w 169"/>
                <a:gd name="T3" fmla="*/ 126 h 251"/>
                <a:gd name="T4" fmla="*/ 169 w 169"/>
                <a:gd name="T5" fmla="*/ 0 h 251"/>
                <a:gd name="T6" fmla="*/ 91 w 169"/>
                <a:gd name="T7" fmla="*/ 0 h 251"/>
                <a:gd name="T8" fmla="*/ 0 w 169"/>
                <a:gd name="T9" fmla="*/ 126 h 251"/>
                <a:gd name="T10" fmla="*/ 91 w 169"/>
                <a:gd name="T11" fmla="*/ 251 h 251"/>
                <a:gd name="T12" fmla="*/ 169 w 169"/>
                <a:gd name="T1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51">
                  <a:moveTo>
                    <a:pt x="169" y="251"/>
                  </a:moveTo>
                  <a:lnTo>
                    <a:pt x="78" y="126"/>
                  </a:lnTo>
                  <a:lnTo>
                    <a:pt x="169" y="0"/>
                  </a:lnTo>
                  <a:lnTo>
                    <a:pt x="91" y="0"/>
                  </a:lnTo>
                  <a:lnTo>
                    <a:pt x="0" y="126"/>
                  </a:lnTo>
                  <a:lnTo>
                    <a:pt x="91" y="251"/>
                  </a:lnTo>
                  <a:lnTo>
                    <a:pt x="169" y="251"/>
                  </a:lnTo>
                  <a:close/>
                </a:path>
              </a:pathLst>
            </a:custGeom>
            <a:solidFill>
              <a:srgbClr val="DC4A57">
                <a:alpha val="55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14" name="Group 50"/>
            <p:cNvGrpSpPr/>
            <p:nvPr/>
          </p:nvGrpSpPr>
          <p:grpSpPr bwMode="auto">
            <a:xfrm>
              <a:off x="9378" y="5283"/>
              <a:ext cx="434" cy="414"/>
              <a:chOff x="2809" y="1408"/>
              <a:chExt cx="143" cy="136"/>
            </a:xfrm>
          </p:grpSpPr>
          <p:sp>
            <p:nvSpPr>
              <p:cNvPr id="11300" name="Freeform 36"/>
              <p:cNvSpPr/>
              <p:nvPr/>
            </p:nvSpPr>
            <p:spPr bwMode="auto">
              <a:xfrm>
                <a:off x="2884" y="1457"/>
                <a:ext cx="68" cy="66"/>
              </a:xfrm>
              <a:custGeom>
                <a:avLst/>
                <a:gdLst>
                  <a:gd name="T0" fmla="*/ 75 w 88"/>
                  <a:gd name="T1" fmla="*/ 30 h 86"/>
                  <a:gd name="T2" fmla="*/ 58 w 88"/>
                  <a:gd name="T3" fmla="*/ 30 h 86"/>
                  <a:gd name="T4" fmla="*/ 58 w 88"/>
                  <a:gd name="T5" fmla="*/ 13 h 86"/>
                  <a:gd name="T6" fmla="*/ 44 w 88"/>
                  <a:gd name="T7" fmla="*/ 0 h 86"/>
                  <a:gd name="T8" fmla="*/ 31 w 88"/>
                  <a:gd name="T9" fmla="*/ 13 h 86"/>
                  <a:gd name="T10" fmla="*/ 31 w 88"/>
                  <a:gd name="T11" fmla="*/ 30 h 86"/>
                  <a:gd name="T12" fmla="*/ 14 w 88"/>
                  <a:gd name="T13" fmla="*/ 30 h 86"/>
                  <a:gd name="T14" fmla="*/ 0 w 88"/>
                  <a:gd name="T15" fmla="*/ 43 h 86"/>
                  <a:gd name="T16" fmla="*/ 14 w 88"/>
                  <a:gd name="T17" fmla="*/ 56 h 86"/>
                  <a:gd name="T18" fmla="*/ 31 w 88"/>
                  <a:gd name="T19" fmla="*/ 56 h 86"/>
                  <a:gd name="T20" fmla="*/ 31 w 88"/>
                  <a:gd name="T21" fmla="*/ 73 h 86"/>
                  <a:gd name="T22" fmla="*/ 44 w 88"/>
                  <a:gd name="T23" fmla="*/ 86 h 86"/>
                  <a:gd name="T24" fmla="*/ 58 w 88"/>
                  <a:gd name="T25" fmla="*/ 73 h 86"/>
                  <a:gd name="T26" fmla="*/ 58 w 88"/>
                  <a:gd name="T27" fmla="*/ 56 h 86"/>
                  <a:gd name="T28" fmla="*/ 75 w 88"/>
                  <a:gd name="T29" fmla="*/ 56 h 86"/>
                  <a:gd name="T30" fmla="*/ 88 w 88"/>
                  <a:gd name="T31" fmla="*/ 43 h 86"/>
                  <a:gd name="T32" fmla="*/ 75 w 88"/>
                  <a:gd name="T33" fmla="*/ 3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86">
                    <a:moveTo>
                      <a:pt x="75" y="30"/>
                    </a:moveTo>
                    <a:cubicBezTo>
                      <a:pt x="58" y="30"/>
                      <a:pt x="58" y="30"/>
                      <a:pt x="58" y="3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6"/>
                      <a:pt x="52" y="0"/>
                      <a:pt x="44" y="0"/>
                    </a:cubicBezTo>
                    <a:cubicBezTo>
                      <a:pt x="37" y="0"/>
                      <a:pt x="31" y="6"/>
                      <a:pt x="31" y="13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36"/>
                      <a:pt x="0" y="43"/>
                    </a:cubicBezTo>
                    <a:cubicBezTo>
                      <a:pt x="0" y="50"/>
                      <a:pt x="6" y="56"/>
                      <a:pt x="14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80"/>
                      <a:pt x="37" y="86"/>
                      <a:pt x="44" y="86"/>
                    </a:cubicBezTo>
                    <a:cubicBezTo>
                      <a:pt x="52" y="86"/>
                      <a:pt x="58" y="80"/>
                      <a:pt x="58" y="73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82" y="56"/>
                      <a:pt x="88" y="50"/>
                      <a:pt x="88" y="43"/>
                    </a:cubicBezTo>
                    <a:cubicBezTo>
                      <a:pt x="88" y="36"/>
                      <a:pt x="82" y="30"/>
                      <a:pt x="7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1" name="Freeform 37"/>
              <p:cNvSpPr>
                <a:spLocks noEditPoints="1"/>
              </p:cNvSpPr>
              <p:nvPr/>
            </p:nvSpPr>
            <p:spPr bwMode="auto">
              <a:xfrm>
                <a:off x="2809" y="1408"/>
                <a:ext cx="105" cy="136"/>
              </a:xfrm>
              <a:custGeom>
                <a:avLst/>
                <a:gdLst>
                  <a:gd name="T0" fmla="*/ 70 w 138"/>
                  <a:gd name="T1" fmla="*/ 68 h 178"/>
                  <a:gd name="T2" fmla="*/ 105 w 138"/>
                  <a:gd name="T3" fmla="*/ 34 h 178"/>
                  <a:gd name="T4" fmla="*/ 70 w 138"/>
                  <a:gd name="T5" fmla="*/ 0 h 178"/>
                  <a:gd name="T6" fmla="*/ 35 w 138"/>
                  <a:gd name="T7" fmla="*/ 34 h 178"/>
                  <a:gd name="T8" fmla="*/ 70 w 138"/>
                  <a:gd name="T9" fmla="*/ 68 h 178"/>
                  <a:gd name="T10" fmla="*/ 138 w 138"/>
                  <a:gd name="T11" fmla="*/ 165 h 178"/>
                  <a:gd name="T12" fmla="*/ 110 w 138"/>
                  <a:gd name="T13" fmla="*/ 135 h 178"/>
                  <a:gd name="T14" fmla="*/ 80 w 138"/>
                  <a:gd name="T15" fmla="*/ 108 h 178"/>
                  <a:gd name="T16" fmla="*/ 98 w 138"/>
                  <a:gd name="T17" fmla="*/ 87 h 178"/>
                  <a:gd name="T18" fmla="*/ 69 w 138"/>
                  <a:gd name="T19" fmla="*/ 78 h 178"/>
                  <a:gd name="T20" fmla="*/ 0 w 138"/>
                  <a:gd name="T21" fmla="*/ 173 h 178"/>
                  <a:gd name="T22" fmla="*/ 0 w 138"/>
                  <a:gd name="T23" fmla="*/ 178 h 178"/>
                  <a:gd name="T24" fmla="*/ 138 w 138"/>
                  <a:gd name="T25" fmla="*/ 178 h 178"/>
                  <a:gd name="T26" fmla="*/ 138 w 138"/>
                  <a:gd name="T27" fmla="*/ 173 h 178"/>
                  <a:gd name="T28" fmla="*/ 138 w 138"/>
                  <a:gd name="T29" fmla="*/ 16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8" h="178">
                    <a:moveTo>
                      <a:pt x="70" y="68"/>
                    </a:moveTo>
                    <a:cubicBezTo>
                      <a:pt x="89" y="68"/>
                      <a:pt x="105" y="53"/>
                      <a:pt x="105" y="34"/>
                    </a:cubicBezTo>
                    <a:cubicBezTo>
                      <a:pt x="105" y="15"/>
                      <a:pt x="89" y="0"/>
                      <a:pt x="70" y="0"/>
                    </a:cubicBezTo>
                    <a:cubicBezTo>
                      <a:pt x="50" y="0"/>
                      <a:pt x="35" y="15"/>
                      <a:pt x="35" y="34"/>
                    </a:cubicBezTo>
                    <a:cubicBezTo>
                      <a:pt x="35" y="53"/>
                      <a:pt x="50" y="68"/>
                      <a:pt x="70" y="68"/>
                    </a:cubicBezTo>
                    <a:close/>
                    <a:moveTo>
                      <a:pt x="138" y="165"/>
                    </a:moveTo>
                    <a:cubicBezTo>
                      <a:pt x="128" y="165"/>
                      <a:pt x="110" y="161"/>
                      <a:pt x="110" y="135"/>
                    </a:cubicBezTo>
                    <a:cubicBezTo>
                      <a:pt x="110" y="135"/>
                      <a:pt x="77" y="138"/>
                      <a:pt x="80" y="108"/>
                    </a:cubicBezTo>
                    <a:cubicBezTo>
                      <a:pt x="81" y="95"/>
                      <a:pt x="90" y="89"/>
                      <a:pt x="98" y="87"/>
                    </a:cubicBezTo>
                    <a:cubicBezTo>
                      <a:pt x="89" y="81"/>
                      <a:pt x="80" y="78"/>
                      <a:pt x="69" y="78"/>
                    </a:cubicBezTo>
                    <a:cubicBezTo>
                      <a:pt x="31" y="78"/>
                      <a:pt x="0" y="120"/>
                      <a:pt x="0" y="173"/>
                    </a:cubicBezTo>
                    <a:cubicBezTo>
                      <a:pt x="0" y="174"/>
                      <a:pt x="0" y="176"/>
                      <a:pt x="0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6"/>
                      <a:pt x="138" y="174"/>
                      <a:pt x="138" y="173"/>
                    </a:cubicBezTo>
                    <a:cubicBezTo>
                      <a:pt x="138" y="170"/>
                      <a:pt x="138" y="168"/>
                      <a:pt x="138" y="1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741670" y="1736090"/>
            <a:ext cx="1042670" cy="715010"/>
            <a:chOff x="9006" y="3281"/>
            <a:chExt cx="1642" cy="1126"/>
          </a:xfrm>
        </p:grpSpPr>
        <p:sp>
          <p:nvSpPr>
            <p:cNvPr id="11291" name="Oval 27"/>
            <p:cNvSpPr>
              <a:spLocks noChangeArrowheads="1"/>
            </p:cNvSpPr>
            <p:nvPr/>
          </p:nvSpPr>
          <p:spPr bwMode="auto">
            <a:xfrm>
              <a:off x="9006" y="3281"/>
              <a:ext cx="1133" cy="1127"/>
            </a:xfrm>
            <a:prstGeom prst="ellipse">
              <a:avLst/>
            </a:prstGeom>
            <a:solidFill>
              <a:srgbClr val="DC4A57">
                <a:alpha val="4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96" name="Freeform 32"/>
            <p:cNvSpPr/>
            <p:nvPr/>
          </p:nvSpPr>
          <p:spPr bwMode="auto">
            <a:xfrm>
              <a:off x="10132" y="3457"/>
              <a:ext cx="517" cy="765"/>
            </a:xfrm>
            <a:custGeom>
              <a:avLst/>
              <a:gdLst>
                <a:gd name="T0" fmla="*/ 0 w 170"/>
                <a:gd name="T1" fmla="*/ 0 h 251"/>
                <a:gd name="T2" fmla="*/ 92 w 170"/>
                <a:gd name="T3" fmla="*/ 126 h 251"/>
                <a:gd name="T4" fmla="*/ 0 w 170"/>
                <a:gd name="T5" fmla="*/ 251 h 251"/>
                <a:gd name="T6" fmla="*/ 79 w 170"/>
                <a:gd name="T7" fmla="*/ 251 h 251"/>
                <a:gd name="T8" fmla="*/ 170 w 170"/>
                <a:gd name="T9" fmla="*/ 126 h 251"/>
                <a:gd name="T10" fmla="*/ 79 w 170"/>
                <a:gd name="T11" fmla="*/ 0 h 251"/>
                <a:gd name="T12" fmla="*/ 0 w 170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51">
                  <a:moveTo>
                    <a:pt x="0" y="0"/>
                  </a:moveTo>
                  <a:lnTo>
                    <a:pt x="92" y="126"/>
                  </a:lnTo>
                  <a:lnTo>
                    <a:pt x="0" y="251"/>
                  </a:lnTo>
                  <a:lnTo>
                    <a:pt x="79" y="251"/>
                  </a:lnTo>
                  <a:lnTo>
                    <a:pt x="170" y="126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4A57">
                <a:alpha val="4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13" name="Group 49"/>
            <p:cNvGrpSpPr/>
            <p:nvPr/>
          </p:nvGrpSpPr>
          <p:grpSpPr bwMode="auto">
            <a:xfrm>
              <a:off x="9405" y="3642"/>
              <a:ext cx="374" cy="515"/>
              <a:chOff x="2820" y="838"/>
              <a:chExt cx="123" cy="169"/>
            </a:xfrm>
          </p:grpSpPr>
          <p:sp>
            <p:nvSpPr>
              <p:cNvPr id="11302" name="Freeform 38"/>
              <p:cNvSpPr>
                <a:spLocks noEditPoints="1"/>
              </p:cNvSpPr>
              <p:nvPr/>
            </p:nvSpPr>
            <p:spPr bwMode="auto">
              <a:xfrm>
                <a:off x="2841" y="856"/>
                <a:ext cx="55" cy="70"/>
              </a:xfrm>
              <a:custGeom>
                <a:avLst/>
                <a:gdLst>
                  <a:gd name="T0" fmla="*/ 69 w 72"/>
                  <a:gd name="T1" fmla="*/ 17 h 91"/>
                  <a:gd name="T2" fmla="*/ 3 w 72"/>
                  <a:gd name="T3" fmla="*/ 17 h 91"/>
                  <a:gd name="T4" fmla="*/ 0 w 72"/>
                  <a:gd name="T5" fmla="*/ 20 h 91"/>
                  <a:gd name="T6" fmla="*/ 3 w 72"/>
                  <a:gd name="T7" fmla="*/ 23 h 91"/>
                  <a:gd name="T8" fmla="*/ 69 w 72"/>
                  <a:gd name="T9" fmla="*/ 23 h 91"/>
                  <a:gd name="T10" fmla="*/ 72 w 72"/>
                  <a:gd name="T11" fmla="*/ 20 h 91"/>
                  <a:gd name="T12" fmla="*/ 69 w 72"/>
                  <a:gd name="T13" fmla="*/ 17 h 91"/>
                  <a:gd name="T14" fmla="*/ 3 w 72"/>
                  <a:gd name="T15" fmla="*/ 6 h 91"/>
                  <a:gd name="T16" fmla="*/ 69 w 72"/>
                  <a:gd name="T17" fmla="*/ 6 h 91"/>
                  <a:gd name="T18" fmla="*/ 72 w 72"/>
                  <a:gd name="T19" fmla="*/ 3 h 91"/>
                  <a:gd name="T20" fmla="*/ 69 w 72"/>
                  <a:gd name="T21" fmla="*/ 0 h 91"/>
                  <a:gd name="T22" fmla="*/ 3 w 72"/>
                  <a:gd name="T23" fmla="*/ 0 h 91"/>
                  <a:gd name="T24" fmla="*/ 0 w 72"/>
                  <a:gd name="T25" fmla="*/ 3 h 91"/>
                  <a:gd name="T26" fmla="*/ 3 w 72"/>
                  <a:gd name="T27" fmla="*/ 6 h 91"/>
                  <a:gd name="T28" fmla="*/ 0 w 72"/>
                  <a:gd name="T29" fmla="*/ 37 h 91"/>
                  <a:gd name="T30" fmla="*/ 3 w 72"/>
                  <a:gd name="T31" fmla="*/ 40 h 91"/>
                  <a:gd name="T32" fmla="*/ 50 w 72"/>
                  <a:gd name="T33" fmla="*/ 40 h 91"/>
                  <a:gd name="T34" fmla="*/ 67 w 72"/>
                  <a:gd name="T35" fmla="*/ 34 h 91"/>
                  <a:gd name="T36" fmla="*/ 3 w 72"/>
                  <a:gd name="T37" fmla="*/ 34 h 91"/>
                  <a:gd name="T38" fmla="*/ 0 w 72"/>
                  <a:gd name="T39" fmla="*/ 37 h 91"/>
                  <a:gd name="T40" fmla="*/ 0 w 72"/>
                  <a:gd name="T41" fmla="*/ 54 h 91"/>
                  <a:gd name="T42" fmla="*/ 3 w 72"/>
                  <a:gd name="T43" fmla="*/ 57 h 91"/>
                  <a:gd name="T44" fmla="*/ 31 w 72"/>
                  <a:gd name="T45" fmla="*/ 57 h 91"/>
                  <a:gd name="T46" fmla="*/ 36 w 72"/>
                  <a:gd name="T47" fmla="*/ 51 h 91"/>
                  <a:gd name="T48" fmla="*/ 3 w 72"/>
                  <a:gd name="T49" fmla="*/ 51 h 91"/>
                  <a:gd name="T50" fmla="*/ 0 w 72"/>
                  <a:gd name="T51" fmla="*/ 54 h 91"/>
                  <a:gd name="T52" fmla="*/ 0 w 72"/>
                  <a:gd name="T53" fmla="*/ 71 h 91"/>
                  <a:gd name="T54" fmla="*/ 3 w 72"/>
                  <a:gd name="T55" fmla="*/ 74 h 91"/>
                  <a:gd name="T56" fmla="*/ 22 w 72"/>
                  <a:gd name="T57" fmla="*/ 74 h 91"/>
                  <a:gd name="T58" fmla="*/ 24 w 72"/>
                  <a:gd name="T59" fmla="*/ 68 h 91"/>
                  <a:gd name="T60" fmla="*/ 3 w 72"/>
                  <a:gd name="T61" fmla="*/ 68 h 91"/>
                  <a:gd name="T62" fmla="*/ 0 w 72"/>
                  <a:gd name="T63" fmla="*/ 71 h 91"/>
                  <a:gd name="T64" fmla="*/ 0 w 72"/>
                  <a:gd name="T65" fmla="*/ 88 h 91"/>
                  <a:gd name="T66" fmla="*/ 3 w 72"/>
                  <a:gd name="T67" fmla="*/ 91 h 91"/>
                  <a:gd name="T68" fmla="*/ 18 w 72"/>
                  <a:gd name="T69" fmla="*/ 91 h 91"/>
                  <a:gd name="T70" fmla="*/ 19 w 72"/>
                  <a:gd name="T71" fmla="*/ 85 h 91"/>
                  <a:gd name="T72" fmla="*/ 3 w 72"/>
                  <a:gd name="T73" fmla="*/ 85 h 91"/>
                  <a:gd name="T74" fmla="*/ 0 w 72"/>
                  <a:gd name="T75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91">
                    <a:moveTo>
                      <a:pt x="69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1" y="17"/>
                      <a:pt x="0" y="19"/>
                      <a:pt x="0" y="20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71" y="23"/>
                      <a:pt x="72" y="22"/>
                      <a:pt x="72" y="20"/>
                    </a:cubicBezTo>
                    <a:cubicBezTo>
                      <a:pt x="72" y="19"/>
                      <a:pt x="71" y="17"/>
                      <a:pt x="69" y="17"/>
                    </a:cubicBezTo>
                    <a:close/>
                    <a:moveTo>
                      <a:pt x="3" y="6"/>
                    </a:moveTo>
                    <a:cubicBezTo>
                      <a:pt x="69" y="6"/>
                      <a:pt x="69" y="6"/>
                      <a:pt x="69" y="6"/>
                    </a:cubicBezTo>
                    <a:cubicBezTo>
                      <a:pt x="71" y="6"/>
                      <a:pt x="72" y="5"/>
                      <a:pt x="72" y="3"/>
                    </a:cubicBezTo>
                    <a:cubicBezTo>
                      <a:pt x="72" y="2"/>
                      <a:pt x="71" y="0"/>
                      <a:pt x="6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  <a:moveTo>
                      <a:pt x="0" y="37"/>
                    </a:moveTo>
                    <a:cubicBezTo>
                      <a:pt x="0" y="39"/>
                      <a:pt x="1" y="40"/>
                      <a:pt x="3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6" y="37"/>
                      <a:pt x="61" y="35"/>
                      <a:pt x="67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" y="34"/>
                      <a:pt x="0" y="35"/>
                      <a:pt x="0" y="37"/>
                    </a:cubicBezTo>
                    <a:close/>
                    <a:moveTo>
                      <a:pt x="0" y="54"/>
                    </a:moveTo>
                    <a:cubicBezTo>
                      <a:pt x="0" y="56"/>
                      <a:pt x="1" y="57"/>
                      <a:pt x="3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2" y="55"/>
                      <a:pt x="34" y="53"/>
                      <a:pt x="36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1" y="51"/>
                      <a:pt x="0" y="52"/>
                      <a:pt x="0" y="54"/>
                    </a:cubicBezTo>
                    <a:close/>
                    <a:moveTo>
                      <a:pt x="0" y="71"/>
                    </a:moveTo>
                    <a:cubicBezTo>
                      <a:pt x="0" y="72"/>
                      <a:pt x="1" y="74"/>
                      <a:pt x="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2"/>
                      <a:pt x="23" y="70"/>
                      <a:pt x="24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9"/>
                      <a:pt x="0" y="71"/>
                    </a:cubicBezTo>
                    <a:close/>
                    <a:moveTo>
                      <a:pt x="0" y="88"/>
                    </a:moveTo>
                    <a:cubicBezTo>
                      <a:pt x="0" y="89"/>
                      <a:pt x="1" y="91"/>
                      <a:pt x="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9" y="89"/>
                      <a:pt x="19" y="87"/>
                      <a:pt x="19" y="85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1" y="85"/>
                      <a:pt x="0" y="86"/>
                      <a:pt x="0" y="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3" name="Freeform 39"/>
              <p:cNvSpPr>
                <a:spLocks noEditPoints="1"/>
              </p:cNvSpPr>
              <p:nvPr/>
            </p:nvSpPr>
            <p:spPr bwMode="auto">
              <a:xfrm>
                <a:off x="2860" y="887"/>
                <a:ext cx="83" cy="81"/>
              </a:xfrm>
              <a:custGeom>
                <a:avLst/>
                <a:gdLst>
                  <a:gd name="T0" fmla="*/ 90 w 109"/>
                  <a:gd name="T1" fmla="*/ 19 h 106"/>
                  <a:gd name="T2" fmla="*/ 20 w 109"/>
                  <a:gd name="T3" fmla="*/ 19 h 106"/>
                  <a:gd name="T4" fmla="*/ 20 w 109"/>
                  <a:gd name="T5" fmla="*/ 87 h 106"/>
                  <a:gd name="T6" fmla="*/ 90 w 109"/>
                  <a:gd name="T7" fmla="*/ 87 h 106"/>
                  <a:gd name="T8" fmla="*/ 90 w 109"/>
                  <a:gd name="T9" fmla="*/ 19 h 106"/>
                  <a:gd name="T10" fmla="*/ 30 w 109"/>
                  <a:gd name="T11" fmla="*/ 77 h 106"/>
                  <a:gd name="T12" fmla="*/ 30 w 109"/>
                  <a:gd name="T13" fmla="*/ 29 h 106"/>
                  <a:gd name="T14" fmla="*/ 79 w 109"/>
                  <a:gd name="T15" fmla="*/ 29 h 106"/>
                  <a:gd name="T16" fmla="*/ 79 w 109"/>
                  <a:gd name="T17" fmla="*/ 77 h 106"/>
                  <a:gd name="T18" fmla="*/ 30 w 109"/>
                  <a:gd name="T19" fmla="*/ 7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06">
                    <a:moveTo>
                      <a:pt x="90" y="19"/>
                    </a:moveTo>
                    <a:cubicBezTo>
                      <a:pt x="70" y="0"/>
                      <a:pt x="39" y="0"/>
                      <a:pt x="20" y="19"/>
                    </a:cubicBezTo>
                    <a:cubicBezTo>
                      <a:pt x="0" y="38"/>
                      <a:pt x="0" y="68"/>
                      <a:pt x="20" y="87"/>
                    </a:cubicBezTo>
                    <a:cubicBezTo>
                      <a:pt x="39" y="106"/>
                      <a:pt x="70" y="106"/>
                      <a:pt x="90" y="87"/>
                    </a:cubicBezTo>
                    <a:cubicBezTo>
                      <a:pt x="109" y="68"/>
                      <a:pt x="109" y="38"/>
                      <a:pt x="90" y="19"/>
                    </a:cubicBezTo>
                    <a:close/>
                    <a:moveTo>
                      <a:pt x="30" y="77"/>
                    </a:moveTo>
                    <a:cubicBezTo>
                      <a:pt x="17" y="64"/>
                      <a:pt x="17" y="42"/>
                      <a:pt x="30" y="29"/>
                    </a:cubicBezTo>
                    <a:cubicBezTo>
                      <a:pt x="44" y="16"/>
                      <a:pt x="66" y="16"/>
                      <a:pt x="79" y="29"/>
                    </a:cubicBezTo>
                    <a:cubicBezTo>
                      <a:pt x="92" y="42"/>
                      <a:pt x="92" y="64"/>
                      <a:pt x="79" y="77"/>
                    </a:cubicBezTo>
                    <a:cubicBezTo>
                      <a:pt x="66" y="90"/>
                      <a:pt x="44" y="90"/>
                      <a:pt x="30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4" name="Freeform 40"/>
              <p:cNvSpPr>
                <a:spLocks noEditPoints="1"/>
              </p:cNvSpPr>
              <p:nvPr/>
            </p:nvSpPr>
            <p:spPr bwMode="auto">
              <a:xfrm>
                <a:off x="2820" y="955"/>
                <a:ext cx="53" cy="52"/>
              </a:xfrm>
              <a:custGeom>
                <a:avLst/>
                <a:gdLst>
                  <a:gd name="T0" fmla="*/ 65 w 69"/>
                  <a:gd name="T1" fmla="*/ 4 h 68"/>
                  <a:gd name="T2" fmla="*/ 51 w 69"/>
                  <a:gd name="T3" fmla="*/ 4 h 68"/>
                  <a:gd name="T4" fmla="*/ 51 w 69"/>
                  <a:gd name="T5" fmla="*/ 4 h 68"/>
                  <a:gd name="T6" fmla="*/ 65 w 69"/>
                  <a:gd name="T7" fmla="*/ 18 h 68"/>
                  <a:gd name="T8" fmla="*/ 65 w 69"/>
                  <a:gd name="T9" fmla="*/ 18 h 68"/>
                  <a:gd name="T10" fmla="*/ 65 w 69"/>
                  <a:gd name="T11" fmla="*/ 4 h 68"/>
                  <a:gd name="T12" fmla="*/ 4 w 69"/>
                  <a:gd name="T13" fmla="*/ 50 h 68"/>
                  <a:gd name="T14" fmla="*/ 4 w 69"/>
                  <a:gd name="T15" fmla="*/ 64 h 68"/>
                  <a:gd name="T16" fmla="*/ 18 w 69"/>
                  <a:gd name="T17" fmla="*/ 64 h 68"/>
                  <a:gd name="T18" fmla="*/ 60 w 69"/>
                  <a:gd name="T19" fmla="*/ 23 h 68"/>
                  <a:gd name="T20" fmla="*/ 46 w 69"/>
                  <a:gd name="T21" fmla="*/ 9 h 68"/>
                  <a:gd name="T22" fmla="*/ 4 w 69"/>
                  <a:gd name="T23" fmla="*/ 5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8">
                    <a:moveTo>
                      <a:pt x="65" y="4"/>
                    </a:moveTo>
                    <a:cubicBezTo>
                      <a:pt x="61" y="0"/>
                      <a:pt x="55" y="0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9" y="14"/>
                      <a:pt x="69" y="8"/>
                      <a:pt x="65" y="4"/>
                    </a:cubicBezTo>
                    <a:close/>
                    <a:moveTo>
                      <a:pt x="4" y="50"/>
                    </a:moveTo>
                    <a:cubicBezTo>
                      <a:pt x="0" y="54"/>
                      <a:pt x="0" y="60"/>
                      <a:pt x="4" y="64"/>
                    </a:cubicBezTo>
                    <a:cubicBezTo>
                      <a:pt x="8" y="68"/>
                      <a:pt x="14" y="68"/>
                      <a:pt x="18" y="64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46" y="9"/>
                      <a:pt x="46" y="9"/>
                      <a:pt x="46" y="9"/>
                    </a:cubicBezTo>
                    <a:lnTo>
                      <a:pt x="4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5" name="Freeform 41"/>
              <p:cNvSpPr/>
              <p:nvPr/>
            </p:nvSpPr>
            <p:spPr bwMode="auto">
              <a:xfrm>
                <a:off x="2823" y="838"/>
                <a:ext cx="91" cy="104"/>
              </a:xfrm>
              <a:custGeom>
                <a:avLst/>
                <a:gdLst>
                  <a:gd name="T0" fmla="*/ 57 w 119"/>
                  <a:gd name="T1" fmla="*/ 125 h 136"/>
                  <a:gd name="T2" fmla="*/ 18 w 119"/>
                  <a:gd name="T3" fmla="*/ 125 h 136"/>
                  <a:gd name="T4" fmla="*/ 11 w 119"/>
                  <a:gd name="T5" fmla="*/ 119 h 136"/>
                  <a:gd name="T6" fmla="*/ 11 w 119"/>
                  <a:gd name="T7" fmla="*/ 18 h 136"/>
                  <a:gd name="T8" fmla="*/ 18 w 119"/>
                  <a:gd name="T9" fmla="*/ 12 h 136"/>
                  <a:gd name="T10" fmla="*/ 100 w 119"/>
                  <a:gd name="T11" fmla="*/ 12 h 136"/>
                  <a:gd name="T12" fmla="*/ 107 w 119"/>
                  <a:gd name="T13" fmla="*/ 18 h 136"/>
                  <a:gd name="T14" fmla="*/ 107 w 119"/>
                  <a:gd name="T15" fmla="*/ 71 h 136"/>
                  <a:gd name="T16" fmla="*/ 119 w 119"/>
                  <a:gd name="T17" fmla="*/ 73 h 136"/>
                  <a:gd name="T18" fmla="*/ 119 w 119"/>
                  <a:gd name="T19" fmla="*/ 18 h 136"/>
                  <a:gd name="T20" fmla="*/ 100 w 119"/>
                  <a:gd name="T21" fmla="*/ 0 h 136"/>
                  <a:gd name="T22" fmla="*/ 18 w 119"/>
                  <a:gd name="T23" fmla="*/ 0 h 136"/>
                  <a:gd name="T24" fmla="*/ 0 w 119"/>
                  <a:gd name="T25" fmla="*/ 18 h 136"/>
                  <a:gd name="T26" fmla="*/ 0 w 119"/>
                  <a:gd name="T27" fmla="*/ 119 h 136"/>
                  <a:gd name="T28" fmla="*/ 18 w 119"/>
                  <a:gd name="T29" fmla="*/ 136 h 136"/>
                  <a:gd name="T30" fmla="*/ 61 w 119"/>
                  <a:gd name="T31" fmla="*/ 136 h 136"/>
                  <a:gd name="T32" fmla="*/ 57 w 119"/>
                  <a:gd name="T33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" h="136">
                    <a:moveTo>
                      <a:pt x="57" y="125"/>
                    </a:moveTo>
                    <a:cubicBezTo>
                      <a:pt x="18" y="125"/>
                      <a:pt x="18" y="125"/>
                      <a:pt x="18" y="125"/>
                    </a:cubicBezTo>
                    <a:cubicBezTo>
                      <a:pt x="14" y="125"/>
                      <a:pt x="11" y="122"/>
                      <a:pt x="11" y="1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4" y="12"/>
                      <a:pt x="18" y="12"/>
                    </a:cubicBezTo>
                    <a:cubicBezTo>
                      <a:pt x="100" y="12"/>
                      <a:pt x="100" y="12"/>
                      <a:pt x="100" y="12"/>
                    </a:cubicBezTo>
                    <a:cubicBezTo>
                      <a:pt x="104" y="12"/>
                      <a:pt x="107" y="15"/>
                      <a:pt x="107" y="18"/>
                    </a:cubicBezTo>
                    <a:cubicBezTo>
                      <a:pt x="107" y="71"/>
                      <a:pt x="107" y="71"/>
                      <a:pt x="107" y="71"/>
                    </a:cubicBezTo>
                    <a:cubicBezTo>
                      <a:pt x="111" y="71"/>
                      <a:pt x="115" y="72"/>
                      <a:pt x="119" y="73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8"/>
                      <a:pt x="111" y="0"/>
                      <a:pt x="10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8"/>
                      <a:pt x="8" y="136"/>
                      <a:pt x="18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59" y="133"/>
                      <a:pt x="58" y="129"/>
                      <a:pt x="57" y="1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771515" y="3886835"/>
            <a:ext cx="1042670" cy="717550"/>
            <a:chOff x="9006" y="6698"/>
            <a:chExt cx="1642" cy="1130"/>
          </a:xfrm>
        </p:grpSpPr>
        <p:sp>
          <p:nvSpPr>
            <p:cNvPr id="11293" name="Oval 29"/>
            <p:cNvSpPr>
              <a:spLocks noChangeArrowheads="1"/>
            </p:cNvSpPr>
            <p:nvPr/>
          </p:nvSpPr>
          <p:spPr bwMode="auto">
            <a:xfrm>
              <a:off x="9006" y="6698"/>
              <a:ext cx="1132" cy="1130"/>
            </a:xfrm>
            <a:prstGeom prst="ellipse">
              <a:avLst/>
            </a:prstGeom>
            <a:solidFill>
              <a:srgbClr val="DC4A57">
                <a:alpha val="7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99" name="Freeform 35"/>
            <p:cNvSpPr/>
            <p:nvPr/>
          </p:nvSpPr>
          <p:spPr bwMode="auto">
            <a:xfrm>
              <a:off x="10132" y="6896"/>
              <a:ext cx="517" cy="765"/>
            </a:xfrm>
            <a:custGeom>
              <a:avLst/>
              <a:gdLst>
                <a:gd name="T0" fmla="*/ 0 w 170"/>
                <a:gd name="T1" fmla="*/ 0 h 251"/>
                <a:gd name="T2" fmla="*/ 92 w 170"/>
                <a:gd name="T3" fmla="*/ 126 h 251"/>
                <a:gd name="T4" fmla="*/ 0 w 170"/>
                <a:gd name="T5" fmla="*/ 251 h 251"/>
                <a:gd name="T6" fmla="*/ 79 w 170"/>
                <a:gd name="T7" fmla="*/ 251 h 251"/>
                <a:gd name="T8" fmla="*/ 170 w 170"/>
                <a:gd name="T9" fmla="*/ 126 h 251"/>
                <a:gd name="T10" fmla="*/ 79 w 170"/>
                <a:gd name="T11" fmla="*/ 0 h 251"/>
                <a:gd name="T12" fmla="*/ 0 w 170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51">
                  <a:moveTo>
                    <a:pt x="0" y="0"/>
                  </a:moveTo>
                  <a:lnTo>
                    <a:pt x="92" y="126"/>
                  </a:lnTo>
                  <a:lnTo>
                    <a:pt x="0" y="251"/>
                  </a:lnTo>
                  <a:lnTo>
                    <a:pt x="79" y="251"/>
                  </a:lnTo>
                  <a:lnTo>
                    <a:pt x="170" y="126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4A57">
                <a:alpha val="7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15" name="Group 51"/>
            <p:cNvGrpSpPr/>
            <p:nvPr/>
          </p:nvGrpSpPr>
          <p:grpSpPr bwMode="auto">
            <a:xfrm>
              <a:off x="9358" y="7074"/>
              <a:ext cx="414" cy="335"/>
              <a:chOff x="2801" y="1980"/>
              <a:chExt cx="136" cy="110"/>
            </a:xfrm>
          </p:grpSpPr>
          <p:sp>
            <p:nvSpPr>
              <p:cNvPr id="11306" name="Freeform 42"/>
              <p:cNvSpPr>
                <a:spLocks noEditPoints="1"/>
              </p:cNvSpPr>
              <p:nvPr/>
            </p:nvSpPr>
            <p:spPr bwMode="auto">
              <a:xfrm>
                <a:off x="2801" y="2016"/>
                <a:ext cx="122" cy="74"/>
              </a:xfrm>
              <a:custGeom>
                <a:avLst/>
                <a:gdLst>
                  <a:gd name="T0" fmla="*/ 34 w 122"/>
                  <a:gd name="T1" fmla="*/ 28 h 74"/>
                  <a:gd name="T2" fmla="*/ 34 w 122"/>
                  <a:gd name="T3" fmla="*/ 74 h 74"/>
                  <a:gd name="T4" fmla="*/ 54 w 122"/>
                  <a:gd name="T5" fmla="*/ 74 h 74"/>
                  <a:gd name="T6" fmla="*/ 54 w 122"/>
                  <a:gd name="T7" fmla="*/ 29 h 74"/>
                  <a:gd name="T8" fmla="*/ 44 w 122"/>
                  <a:gd name="T9" fmla="*/ 20 h 74"/>
                  <a:gd name="T10" fmla="*/ 34 w 122"/>
                  <a:gd name="T11" fmla="*/ 28 h 74"/>
                  <a:gd name="T12" fmla="*/ 0 w 122"/>
                  <a:gd name="T13" fmla="*/ 74 h 74"/>
                  <a:gd name="T14" fmla="*/ 20 w 122"/>
                  <a:gd name="T15" fmla="*/ 74 h 74"/>
                  <a:gd name="T16" fmla="*/ 20 w 122"/>
                  <a:gd name="T17" fmla="*/ 39 h 74"/>
                  <a:gd name="T18" fmla="*/ 0 w 122"/>
                  <a:gd name="T19" fmla="*/ 56 h 74"/>
                  <a:gd name="T20" fmla="*/ 0 w 122"/>
                  <a:gd name="T21" fmla="*/ 74 h 74"/>
                  <a:gd name="T22" fmla="*/ 102 w 122"/>
                  <a:gd name="T23" fmla="*/ 18 h 74"/>
                  <a:gd name="T24" fmla="*/ 102 w 122"/>
                  <a:gd name="T25" fmla="*/ 74 h 74"/>
                  <a:gd name="T26" fmla="*/ 122 w 122"/>
                  <a:gd name="T27" fmla="*/ 74 h 74"/>
                  <a:gd name="T28" fmla="*/ 122 w 122"/>
                  <a:gd name="T29" fmla="*/ 0 h 74"/>
                  <a:gd name="T30" fmla="*/ 102 w 122"/>
                  <a:gd name="T31" fmla="*/ 18 h 74"/>
                  <a:gd name="T32" fmla="*/ 67 w 122"/>
                  <a:gd name="T33" fmla="*/ 40 h 74"/>
                  <a:gd name="T34" fmla="*/ 67 w 122"/>
                  <a:gd name="T35" fmla="*/ 74 h 74"/>
                  <a:gd name="T36" fmla="*/ 88 w 122"/>
                  <a:gd name="T37" fmla="*/ 74 h 74"/>
                  <a:gd name="T38" fmla="*/ 88 w 122"/>
                  <a:gd name="T39" fmla="*/ 29 h 74"/>
                  <a:gd name="T40" fmla="*/ 72 w 122"/>
                  <a:gd name="T41" fmla="*/ 43 h 74"/>
                  <a:gd name="T42" fmla="*/ 67 w 122"/>
                  <a:gd name="T43" fmla="*/ 4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2" h="74">
                    <a:moveTo>
                      <a:pt x="34" y="28"/>
                    </a:moveTo>
                    <a:lnTo>
                      <a:pt x="34" y="74"/>
                    </a:lnTo>
                    <a:lnTo>
                      <a:pt x="54" y="74"/>
                    </a:lnTo>
                    <a:lnTo>
                      <a:pt x="54" y="29"/>
                    </a:lnTo>
                    <a:lnTo>
                      <a:pt x="44" y="20"/>
                    </a:lnTo>
                    <a:lnTo>
                      <a:pt x="34" y="28"/>
                    </a:lnTo>
                    <a:close/>
                    <a:moveTo>
                      <a:pt x="0" y="74"/>
                    </a:moveTo>
                    <a:lnTo>
                      <a:pt x="20" y="74"/>
                    </a:lnTo>
                    <a:lnTo>
                      <a:pt x="20" y="39"/>
                    </a:lnTo>
                    <a:lnTo>
                      <a:pt x="0" y="56"/>
                    </a:lnTo>
                    <a:lnTo>
                      <a:pt x="0" y="74"/>
                    </a:lnTo>
                    <a:close/>
                    <a:moveTo>
                      <a:pt x="102" y="18"/>
                    </a:moveTo>
                    <a:lnTo>
                      <a:pt x="102" y="74"/>
                    </a:lnTo>
                    <a:lnTo>
                      <a:pt x="122" y="74"/>
                    </a:lnTo>
                    <a:lnTo>
                      <a:pt x="122" y="0"/>
                    </a:lnTo>
                    <a:lnTo>
                      <a:pt x="102" y="18"/>
                    </a:lnTo>
                    <a:close/>
                    <a:moveTo>
                      <a:pt x="67" y="40"/>
                    </a:moveTo>
                    <a:lnTo>
                      <a:pt x="67" y="74"/>
                    </a:lnTo>
                    <a:lnTo>
                      <a:pt x="88" y="74"/>
                    </a:lnTo>
                    <a:lnTo>
                      <a:pt x="88" y="29"/>
                    </a:lnTo>
                    <a:lnTo>
                      <a:pt x="72" y="43"/>
                    </a:lnTo>
                    <a:lnTo>
                      <a:pt x="67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7" name="Freeform 43"/>
              <p:cNvSpPr/>
              <p:nvPr/>
            </p:nvSpPr>
            <p:spPr bwMode="auto">
              <a:xfrm>
                <a:off x="2801" y="1980"/>
                <a:ext cx="136" cy="79"/>
              </a:xfrm>
              <a:custGeom>
                <a:avLst/>
                <a:gdLst>
                  <a:gd name="T0" fmla="*/ 136 w 136"/>
                  <a:gd name="T1" fmla="*/ 0 h 79"/>
                  <a:gd name="T2" fmla="*/ 96 w 136"/>
                  <a:gd name="T3" fmla="*/ 0 h 79"/>
                  <a:gd name="T4" fmla="*/ 113 w 136"/>
                  <a:gd name="T5" fmla="*/ 16 h 79"/>
                  <a:gd name="T6" fmla="*/ 72 w 136"/>
                  <a:gd name="T7" fmla="*/ 52 h 79"/>
                  <a:gd name="T8" fmla="*/ 44 w 136"/>
                  <a:gd name="T9" fmla="*/ 28 h 79"/>
                  <a:gd name="T10" fmla="*/ 0 w 136"/>
                  <a:gd name="T11" fmla="*/ 64 h 79"/>
                  <a:gd name="T12" fmla="*/ 0 w 136"/>
                  <a:gd name="T13" fmla="*/ 79 h 79"/>
                  <a:gd name="T14" fmla="*/ 44 w 136"/>
                  <a:gd name="T15" fmla="*/ 43 h 79"/>
                  <a:gd name="T16" fmla="*/ 72 w 136"/>
                  <a:gd name="T17" fmla="*/ 67 h 79"/>
                  <a:gd name="T18" fmla="*/ 122 w 136"/>
                  <a:gd name="T19" fmla="*/ 25 h 79"/>
                  <a:gd name="T20" fmla="*/ 136 w 136"/>
                  <a:gd name="T21" fmla="*/ 38 h 79"/>
                  <a:gd name="T22" fmla="*/ 136 w 13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79">
                    <a:moveTo>
                      <a:pt x="136" y="0"/>
                    </a:moveTo>
                    <a:lnTo>
                      <a:pt x="96" y="0"/>
                    </a:lnTo>
                    <a:lnTo>
                      <a:pt x="113" y="16"/>
                    </a:lnTo>
                    <a:lnTo>
                      <a:pt x="72" y="52"/>
                    </a:lnTo>
                    <a:lnTo>
                      <a:pt x="44" y="28"/>
                    </a:lnTo>
                    <a:lnTo>
                      <a:pt x="0" y="64"/>
                    </a:lnTo>
                    <a:lnTo>
                      <a:pt x="0" y="79"/>
                    </a:lnTo>
                    <a:lnTo>
                      <a:pt x="44" y="43"/>
                    </a:lnTo>
                    <a:lnTo>
                      <a:pt x="72" y="67"/>
                    </a:lnTo>
                    <a:lnTo>
                      <a:pt x="122" y="25"/>
                    </a:lnTo>
                    <a:lnTo>
                      <a:pt x="136" y="38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5311140" y="4929505"/>
            <a:ext cx="1080770" cy="717550"/>
            <a:chOff x="8460" y="8408"/>
            <a:chExt cx="1702" cy="1130"/>
          </a:xfrm>
        </p:grpSpPr>
        <p:sp>
          <p:nvSpPr>
            <p:cNvPr id="11294" name="Oval 30"/>
            <p:cNvSpPr>
              <a:spLocks noChangeArrowheads="1"/>
            </p:cNvSpPr>
            <p:nvPr/>
          </p:nvSpPr>
          <p:spPr bwMode="auto">
            <a:xfrm>
              <a:off x="9030" y="8408"/>
              <a:ext cx="1132" cy="1130"/>
            </a:xfrm>
            <a:prstGeom prst="ellipse">
              <a:avLst/>
            </a:prstGeom>
            <a:solidFill>
              <a:srgbClr val="DC4A57">
                <a:alpha val="85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98" name="Freeform 34"/>
            <p:cNvSpPr/>
            <p:nvPr/>
          </p:nvSpPr>
          <p:spPr bwMode="auto">
            <a:xfrm>
              <a:off x="8460" y="8558"/>
              <a:ext cx="514" cy="765"/>
            </a:xfrm>
            <a:custGeom>
              <a:avLst/>
              <a:gdLst>
                <a:gd name="T0" fmla="*/ 169 w 169"/>
                <a:gd name="T1" fmla="*/ 251 h 251"/>
                <a:gd name="T2" fmla="*/ 78 w 169"/>
                <a:gd name="T3" fmla="*/ 125 h 251"/>
                <a:gd name="T4" fmla="*/ 169 w 169"/>
                <a:gd name="T5" fmla="*/ 0 h 251"/>
                <a:gd name="T6" fmla="*/ 91 w 169"/>
                <a:gd name="T7" fmla="*/ 0 h 251"/>
                <a:gd name="T8" fmla="*/ 0 w 169"/>
                <a:gd name="T9" fmla="*/ 125 h 251"/>
                <a:gd name="T10" fmla="*/ 91 w 169"/>
                <a:gd name="T11" fmla="*/ 251 h 251"/>
                <a:gd name="T12" fmla="*/ 169 w 169"/>
                <a:gd name="T1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51">
                  <a:moveTo>
                    <a:pt x="169" y="251"/>
                  </a:moveTo>
                  <a:lnTo>
                    <a:pt x="78" y="125"/>
                  </a:lnTo>
                  <a:lnTo>
                    <a:pt x="169" y="0"/>
                  </a:lnTo>
                  <a:lnTo>
                    <a:pt x="91" y="0"/>
                  </a:lnTo>
                  <a:lnTo>
                    <a:pt x="0" y="125"/>
                  </a:lnTo>
                  <a:lnTo>
                    <a:pt x="91" y="251"/>
                  </a:lnTo>
                  <a:lnTo>
                    <a:pt x="169" y="251"/>
                  </a:lnTo>
                  <a:close/>
                </a:path>
              </a:pathLst>
            </a:custGeom>
            <a:solidFill>
              <a:srgbClr val="DC4A57">
                <a:alpha val="85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16" name="Group 52"/>
            <p:cNvGrpSpPr/>
            <p:nvPr/>
          </p:nvGrpSpPr>
          <p:grpSpPr bwMode="auto">
            <a:xfrm>
              <a:off x="9428" y="8729"/>
              <a:ext cx="340" cy="466"/>
              <a:chOff x="2829" y="2517"/>
              <a:chExt cx="112" cy="153"/>
            </a:xfrm>
          </p:grpSpPr>
          <p:sp>
            <p:nvSpPr>
              <p:cNvPr id="11308" name="Freeform 44"/>
              <p:cNvSpPr>
                <a:spLocks noEditPoints="1"/>
              </p:cNvSpPr>
              <p:nvPr/>
            </p:nvSpPr>
            <p:spPr bwMode="auto">
              <a:xfrm>
                <a:off x="2829" y="2517"/>
                <a:ext cx="112" cy="153"/>
              </a:xfrm>
              <a:custGeom>
                <a:avLst/>
                <a:gdLst>
                  <a:gd name="T0" fmla="*/ 112 w 112"/>
                  <a:gd name="T1" fmla="*/ 30 h 153"/>
                  <a:gd name="T2" fmla="*/ 82 w 112"/>
                  <a:gd name="T3" fmla="*/ 0 h 153"/>
                  <a:gd name="T4" fmla="*/ 0 w 112"/>
                  <a:gd name="T5" fmla="*/ 0 h 153"/>
                  <a:gd name="T6" fmla="*/ 0 w 112"/>
                  <a:gd name="T7" fmla="*/ 153 h 153"/>
                  <a:gd name="T8" fmla="*/ 112 w 112"/>
                  <a:gd name="T9" fmla="*/ 153 h 153"/>
                  <a:gd name="T10" fmla="*/ 112 w 112"/>
                  <a:gd name="T11" fmla="*/ 30 h 153"/>
                  <a:gd name="T12" fmla="*/ 99 w 112"/>
                  <a:gd name="T13" fmla="*/ 34 h 153"/>
                  <a:gd name="T14" fmla="*/ 79 w 112"/>
                  <a:gd name="T15" fmla="*/ 34 h 153"/>
                  <a:gd name="T16" fmla="*/ 79 w 112"/>
                  <a:gd name="T17" fmla="*/ 14 h 153"/>
                  <a:gd name="T18" fmla="*/ 99 w 112"/>
                  <a:gd name="T19" fmla="*/ 34 h 153"/>
                  <a:gd name="T20" fmla="*/ 99 w 112"/>
                  <a:gd name="T21" fmla="*/ 141 h 153"/>
                  <a:gd name="T22" fmla="*/ 12 w 112"/>
                  <a:gd name="T23" fmla="*/ 141 h 153"/>
                  <a:gd name="T24" fmla="*/ 12 w 112"/>
                  <a:gd name="T25" fmla="*/ 12 h 153"/>
                  <a:gd name="T26" fmla="*/ 67 w 112"/>
                  <a:gd name="T27" fmla="*/ 12 h 153"/>
                  <a:gd name="T28" fmla="*/ 67 w 112"/>
                  <a:gd name="T29" fmla="*/ 46 h 153"/>
                  <a:gd name="T30" fmla="*/ 99 w 112"/>
                  <a:gd name="T31" fmla="*/ 46 h 153"/>
                  <a:gd name="T32" fmla="*/ 99 w 112"/>
                  <a:gd name="T33" fmla="*/ 14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2" h="153">
                    <a:moveTo>
                      <a:pt x="112" y="30"/>
                    </a:moveTo>
                    <a:lnTo>
                      <a:pt x="82" y="0"/>
                    </a:lnTo>
                    <a:lnTo>
                      <a:pt x="0" y="0"/>
                    </a:lnTo>
                    <a:lnTo>
                      <a:pt x="0" y="153"/>
                    </a:lnTo>
                    <a:lnTo>
                      <a:pt x="112" y="153"/>
                    </a:lnTo>
                    <a:lnTo>
                      <a:pt x="112" y="30"/>
                    </a:lnTo>
                    <a:close/>
                    <a:moveTo>
                      <a:pt x="99" y="34"/>
                    </a:moveTo>
                    <a:lnTo>
                      <a:pt x="79" y="34"/>
                    </a:lnTo>
                    <a:lnTo>
                      <a:pt x="79" y="14"/>
                    </a:lnTo>
                    <a:lnTo>
                      <a:pt x="99" y="34"/>
                    </a:lnTo>
                    <a:close/>
                    <a:moveTo>
                      <a:pt x="99" y="141"/>
                    </a:moveTo>
                    <a:lnTo>
                      <a:pt x="12" y="141"/>
                    </a:lnTo>
                    <a:lnTo>
                      <a:pt x="12" y="12"/>
                    </a:lnTo>
                    <a:lnTo>
                      <a:pt x="67" y="12"/>
                    </a:lnTo>
                    <a:lnTo>
                      <a:pt x="67" y="46"/>
                    </a:lnTo>
                    <a:lnTo>
                      <a:pt x="99" y="46"/>
                    </a:lnTo>
                    <a:lnTo>
                      <a:pt x="99" y="1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9" name="Rectangle 45"/>
              <p:cNvSpPr>
                <a:spLocks noChangeArrowheads="1"/>
              </p:cNvSpPr>
              <p:nvPr/>
            </p:nvSpPr>
            <p:spPr bwMode="auto">
              <a:xfrm>
                <a:off x="2850" y="2557"/>
                <a:ext cx="7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10" name="Rectangle 46"/>
              <p:cNvSpPr>
                <a:spLocks noChangeArrowheads="1"/>
              </p:cNvSpPr>
              <p:nvPr/>
            </p:nvSpPr>
            <p:spPr bwMode="auto">
              <a:xfrm>
                <a:off x="2850" y="2579"/>
                <a:ext cx="7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11" name="Rectangle 47"/>
              <p:cNvSpPr>
                <a:spLocks noChangeArrowheads="1"/>
              </p:cNvSpPr>
              <p:nvPr/>
            </p:nvSpPr>
            <p:spPr bwMode="auto">
              <a:xfrm>
                <a:off x="2850" y="2602"/>
                <a:ext cx="7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12" name="Rectangle 48"/>
              <p:cNvSpPr>
                <a:spLocks noChangeArrowheads="1"/>
              </p:cNvSpPr>
              <p:nvPr/>
            </p:nvSpPr>
            <p:spPr bwMode="auto">
              <a:xfrm>
                <a:off x="2850" y="2625"/>
                <a:ext cx="7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6929755" y="1640205"/>
            <a:ext cx="372427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customer</a:t>
            </a:r>
            <a:r>
              <a:rPr lang="zh-CN" altLang="en-US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（用户表）</a:t>
            </a:r>
            <a:endParaRPr lang="zh-CN" altLang="en-US" sz="2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存储用户的基本信息</a:t>
            </a:r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17650" y="2634615"/>
            <a:ext cx="372427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0000"/>
              </a:lnSpc>
            </a:pPr>
            <a:r>
              <a:rPr lang="en-US" altLang="zh-CN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deliveryman</a:t>
            </a:r>
            <a:r>
              <a:rPr lang="zh-CN" altLang="en-US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（配送员表）</a:t>
            </a:r>
            <a:endParaRPr lang="zh-CN" altLang="en-US" sz="2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 fontAlgn="auto">
              <a:lnSpc>
                <a:spcPct val="130000"/>
              </a:lnSpc>
            </a:pPr>
            <a:r>
              <a:rPr lang="zh-CN" altLang="en-US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存储配送员的基本信息</a:t>
            </a:r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75170" y="3801745"/>
            <a:ext cx="372427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business</a:t>
            </a:r>
            <a:r>
              <a:rPr lang="zh-CN" altLang="en-US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（商家表）</a:t>
            </a:r>
            <a:endParaRPr lang="zh-CN" altLang="en-US" sz="2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存储商家的基本信息</a:t>
            </a:r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9700" y="4929505"/>
            <a:ext cx="372427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0000"/>
              </a:lnSpc>
            </a:pPr>
            <a:r>
              <a:rPr lang="en-US" altLang="zh-CN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milktea</a:t>
            </a:r>
            <a:r>
              <a:rPr lang="zh-CN" altLang="en-US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（奶茶表）</a:t>
            </a:r>
            <a:endParaRPr lang="zh-CN" altLang="en-US" sz="2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 fontAlgn="auto">
              <a:lnSpc>
                <a:spcPct val="130000"/>
              </a:lnSpc>
            </a:pPr>
            <a:r>
              <a:rPr lang="zh-CN" altLang="en-US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存储奶茶的基本信息</a:t>
            </a:r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480695"/>
            <a:ext cx="25311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系统设计</a:t>
            </a:r>
            <a:endParaRPr lang="zh-CN" altLang="en-US" sz="40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边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14605"/>
            <a:ext cx="12232640" cy="6880225"/>
          </a:xfrm>
          <a:prstGeom prst="rect">
            <a:avLst/>
          </a:prstGeom>
        </p:spPr>
      </p:pic>
      <p:pic>
        <p:nvPicPr>
          <p:cNvPr id="13" name="图片 12" descr="铃铛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45" y="196850"/>
            <a:ext cx="820420" cy="3255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06595" y="727075"/>
            <a:ext cx="3178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表的设计</a:t>
            </a:r>
            <a:endParaRPr lang="zh-CN" altLang="en-US" sz="20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95" name="Freeform 31"/>
          <p:cNvSpPr/>
          <p:nvPr/>
        </p:nvSpPr>
        <p:spPr bwMode="auto">
          <a:xfrm>
            <a:off x="5485130" y="1847850"/>
            <a:ext cx="1233805" cy="3524708"/>
          </a:xfrm>
          <a:custGeom>
            <a:avLst/>
            <a:gdLst>
              <a:gd name="connsiteX0" fmla="*/ 970 w 1943"/>
              <a:gd name="connsiteY0" fmla="*/ 5133 h 5550"/>
              <a:gd name="connsiteX1" fmla="*/ 238 w 1943"/>
              <a:gd name="connsiteY1" fmla="*/ 4396 h 5550"/>
              <a:gd name="connsiteX2" fmla="*/ 970 w 1943"/>
              <a:gd name="connsiteY2" fmla="*/ 3659 h 5550"/>
              <a:gd name="connsiteX3" fmla="*/ 1943 w 1943"/>
              <a:gd name="connsiteY3" fmla="*/ 2686 h 5550"/>
              <a:gd name="connsiteX4" fmla="*/ 970 w 1943"/>
              <a:gd name="connsiteY4" fmla="*/ 1710 h 5550"/>
              <a:gd name="connsiteX5" fmla="*/ 238 w 1943"/>
              <a:gd name="connsiteY5" fmla="*/ 973 h 5550"/>
              <a:gd name="connsiteX6" fmla="*/ 970 w 1943"/>
              <a:gd name="connsiteY6" fmla="*/ 239 h 5550"/>
              <a:gd name="connsiteX7" fmla="*/ 970 w 1943"/>
              <a:gd name="connsiteY7" fmla="*/ 0 h 5550"/>
              <a:gd name="connsiteX8" fmla="*/ 0 w 1943"/>
              <a:gd name="connsiteY8" fmla="*/ 973 h 5550"/>
              <a:gd name="connsiteX9" fmla="*/ 970 w 1943"/>
              <a:gd name="connsiteY9" fmla="*/ 1949 h 5550"/>
              <a:gd name="connsiteX10" fmla="*/ 1705 w 1943"/>
              <a:gd name="connsiteY10" fmla="*/ 2686 h 5550"/>
              <a:gd name="connsiteX11" fmla="*/ 970 w 1943"/>
              <a:gd name="connsiteY11" fmla="*/ 3421 h 5550"/>
              <a:gd name="connsiteX12" fmla="*/ 0 w 1943"/>
              <a:gd name="connsiteY12" fmla="*/ 4396 h 5550"/>
              <a:gd name="connsiteX13" fmla="*/ 970 w 1943"/>
              <a:gd name="connsiteY13" fmla="*/ 5372 h 5550"/>
              <a:gd name="connsiteX14" fmla="*/ 974 w 1943"/>
              <a:gd name="connsiteY14" fmla="*/ 5368 h 5550"/>
              <a:gd name="connsiteX15" fmla="*/ 957 w 1943"/>
              <a:gd name="connsiteY15" fmla="*/ 5375 h 5550"/>
              <a:gd name="connsiteX16" fmla="*/ 957 w 1943"/>
              <a:gd name="connsiteY16" fmla="*/ 5120 h 5550"/>
              <a:gd name="connsiteX17" fmla="*/ 1025 w 1943"/>
              <a:gd name="connsiteY17" fmla="*/ 5147 h 5550"/>
              <a:gd name="connsiteX18" fmla="*/ 970 w 1943"/>
              <a:gd name="connsiteY18" fmla="*/ 5133 h 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0" t="0" r="r" b="b"/>
            <a:pathLst>
              <a:path w="1943" h="5551">
                <a:moveTo>
                  <a:pt x="970" y="5133"/>
                </a:moveTo>
                <a:cubicBezTo>
                  <a:pt x="567" y="5133"/>
                  <a:pt x="238" y="4803"/>
                  <a:pt x="238" y="4396"/>
                </a:cubicBezTo>
                <a:cubicBezTo>
                  <a:pt x="238" y="3989"/>
                  <a:pt x="567" y="3659"/>
                  <a:pt x="970" y="3659"/>
                </a:cubicBezTo>
                <a:cubicBezTo>
                  <a:pt x="1509" y="3659"/>
                  <a:pt x="1943" y="3224"/>
                  <a:pt x="1943" y="2686"/>
                </a:cubicBezTo>
                <a:cubicBezTo>
                  <a:pt x="1943" y="2148"/>
                  <a:pt x="1509" y="1710"/>
                  <a:pt x="970" y="1710"/>
                </a:cubicBezTo>
                <a:cubicBezTo>
                  <a:pt x="567" y="1710"/>
                  <a:pt x="238" y="1380"/>
                  <a:pt x="238" y="973"/>
                </a:cubicBezTo>
                <a:cubicBezTo>
                  <a:pt x="238" y="569"/>
                  <a:pt x="567" y="239"/>
                  <a:pt x="970" y="239"/>
                </a:cubicBezTo>
                <a:cubicBezTo>
                  <a:pt x="970" y="0"/>
                  <a:pt x="970" y="0"/>
                  <a:pt x="970" y="0"/>
                </a:cubicBezTo>
                <a:cubicBezTo>
                  <a:pt x="434" y="0"/>
                  <a:pt x="0" y="435"/>
                  <a:pt x="0" y="973"/>
                </a:cubicBezTo>
                <a:cubicBezTo>
                  <a:pt x="0" y="1511"/>
                  <a:pt x="434" y="1949"/>
                  <a:pt x="970" y="1949"/>
                </a:cubicBezTo>
                <a:cubicBezTo>
                  <a:pt x="1376" y="1949"/>
                  <a:pt x="1705" y="2279"/>
                  <a:pt x="1705" y="2686"/>
                </a:cubicBezTo>
                <a:cubicBezTo>
                  <a:pt x="1705" y="3091"/>
                  <a:pt x="1376" y="3421"/>
                  <a:pt x="970" y="3421"/>
                </a:cubicBezTo>
                <a:cubicBezTo>
                  <a:pt x="434" y="3421"/>
                  <a:pt x="0" y="3858"/>
                  <a:pt x="0" y="4396"/>
                </a:cubicBezTo>
                <a:cubicBezTo>
                  <a:pt x="0" y="4934"/>
                  <a:pt x="434" y="5372"/>
                  <a:pt x="970" y="5372"/>
                </a:cubicBezTo>
                <a:cubicBezTo>
                  <a:pt x="1376" y="5372"/>
                  <a:pt x="974" y="4964"/>
                  <a:pt x="974" y="5368"/>
                </a:cubicBezTo>
                <a:cubicBezTo>
                  <a:pt x="974" y="5775"/>
                  <a:pt x="1363" y="5375"/>
                  <a:pt x="957" y="5375"/>
                </a:cubicBezTo>
                <a:cubicBezTo>
                  <a:pt x="957" y="5614"/>
                  <a:pt x="957" y="5120"/>
                  <a:pt x="957" y="5120"/>
                </a:cubicBezTo>
                <a:cubicBezTo>
                  <a:pt x="1496" y="5120"/>
                  <a:pt x="1025" y="5688"/>
                  <a:pt x="1025" y="5147"/>
                </a:cubicBezTo>
                <a:cubicBezTo>
                  <a:pt x="1025" y="4609"/>
                  <a:pt x="1509" y="5133"/>
                  <a:pt x="970" y="513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380355" y="3121660"/>
            <a:ext cx="1065530" cy="717550"/>
            <a:chOff x="8460" y="5012"/>
            <a:chExt cx="1678" cy="1130"/>
          </a:xfrm>
        </p:grpSpPr>
        <p:sp>
          <p:nvSpPr>
            <p:cNvPr id="11292" name="Oval 28"/>
            <p:cNvSpPr>
              <a:spLocks noChangeArrowheads="1"/>
            </p:cNvSpPr>
            <p:nvPr/>
          </p:nvSpPr>
          <p:spPr bwMode="auto">
            <a:xfrm>
              <a:off x="9006" y="5012"/>
              <a:ext cx="1132" cy="1130"/>
            </a:xfrm>
            <a:prstGeom prst="ellipse">
              <a:avLst/>
            </a:prstGeom>
            <a:solidFill>
              <a:srgbClr val="DC4A57">
                <a:alpha val="55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97" name="Freeform 33"/>
            <p:cNvSpPr/>
            <p:nvPr/>
          </p:nvSpPr>
          <p:spPr bwMode="auto">
            <a:xfrm>
              <a:off x="8460" y="5138"/>
              <a:ext cx="514" cy="765"/>
            </a:xfrm>
            <a:custGeom>
              <a:avLst/>
              <a:gdLst>
                <a:gd name="T0" fmla="*/ 169 w 169"/>
                <a:gd name="T1" fmla="*/ 251 h 251"/>
                <a:gd name="T2" fmla="*/ 78 w 169"/>
                <a:gd name="T3" fmla="*/ 126 h 251"/>
                <a:gd name="T4" fmla="*/ 169 w 169"/>
                <a:gd name="T5" fmla="*/ 0 h 251"/>
                <a:gd name="T6" fmla="*/ 91 w 169"/>
                <a:gd name="T7" fmla="*/ 0 h 251"/>
                <a:gd name="T8" fmla="*/ 0 w 169"/>
                <a:gd name="T9" fmla="*/ 126 h 251"/>
                <a:gd name="T10" fmla="*/ 91 w 169"/>
                <a:gd name="T11" fmla="*/ 251 h 251"/>
                <a:gd name="T12" fmla="*/ 169 w 169"/>
                <a:gd name="T1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51">
                  <a:moveTo>
                    <a:pt x="169" y="251"/>
                  </a:moveTo>
                  <a:lnTo>
                    <a:pt x="78" y="126"/>
                  </a:lnTo>
                  <a:lnTo>
                    <a:pt x="169" y="0"/>
                  </a:lnTo>
                  <a:lnTo>
                    <a:pt x="91" y="0"/>
                  </a:lnTo>
                  <a:lnTo>
                    <a:pt x="0" y="126"/>
                  </a:lnTo>
                  <a:lnTo>
                    <a:pt x="91" y="251"/>
                  </a:lnTo>
                  <a:lnTo>
                    <a:pt x="169" y="251"/>
                  </a:lnTo>
                  <a:close/>
                </a:path>
              </a:pathLst>
            </a:custGeom>
            <a:solidFill>
              <a:srgbClr val="DC4A57">
                <a:alpha val="55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14" name="Group 50"/>
            <p:cNvGrpSpPr/>
            <p:nvPr/>
          </p:nvGrpSpPr>
          <p:grpSpPr bwMode="auto">
            <a:xfrm>
              <a:off x="9378" y="5283"/>
              <a:ext cx="434" cy="414"/>
              <a:chOff x="2809" y="1408"/>
              <a:chExt cx="143" cy="136"/>
            </a:xfrm>
          </p:grpSpPr>
          <p:sp>
            <p:nvSpPr>
              <p:cNvPr id="11300" name="Freeform 36"/>
              <p:cNvSpPr/>
              <p:nvPr/>
            </p:nvSpPr>
            <p:spPr bwMode="auto">
              <a:xfrm>
                <a:off x="2884" y="1457"/>
                <a:ext cx="68" cy="66"/>
              </a:xfrm>
              <a:custGeom>
                <a:avLst/>
                <a:gdLst>
                  <a:gd name="T0" fmla="*/ 75 w 88"/>
                  <a:gd name="T1" fmla="*/ 30 h 86"/>
                  <a:gd name="T2" fmla="*/ 58 w 88"/>
                  <a:gd name="T3" fmla="*/ 30 h 86"/>
                  <a:gd name="T4" fmla="*/ 58 w 88"/>
                  <a:gd name="T5" fmla="*/ 13 h 86"/>
                  <a:gd name="T6" fmla="*/ 44 w 88"/>
                  <a:gd name="T7" fmla="*/ 0 h 86"/>
                  <a:gd name="T8" fmla="*/ 31 w 88"/>
                  <a:gd name="T9" fmla="*/ 13 h 86"/>
                  <a:gd name="T10" fmla="*/ 31 w 88"/>
                  <a:gd name="T11" fmla="*/ 30 h 86"/>
                  <a:gd name="T12" fmla="*/ 14 w 88"/>
                  <a:gd name="T13" fmla="*/ 30 h 86"/>
                  <a:gd name="T14" fmla="*/ 0 w 88"/>
                  <a:gd name="T15" fmla="*/ 43 h 86"/>
                  <a:gd name="T16" fmla="*/ 14 w 88"/>
                  <a:gd name="T17" fmla="*/ 56 h 86"/>
                  <a:gd name="T18" fmla="*/ 31 w 88"/>
                  <a:gd name="T19" fmla="*/ 56 h 86"/>
                  <a:gd name="T20" fmla="*/ 31 w 88"/>
                  <a:gd name="T21" fmla="*/ 73 h 86"/>
                  <a:gd name="T22" fmla="*/ 44 w 88"/>
                  <a:gd name="T23" fmla="*/ 86 h 86"/>
                  <a:gd name="T24" fmla="*/ 58 w 88"/>
                  <a:gd name="T25" fmla="*/ 73 h 86"/>
                  <a:gd name="T26" fmla="*/ 58 w 88"/>
                  <a:gd name="T27" fmla="*/ 56 h 86"/>
                  <a:gd name="T28" fmla="*/ 75 w 88"/>
                  <a:gd name="T29" fmla="*/ 56 h 86"/>
                  <a:gd name="T30" fmla="*/ 88 w 88"/>
                  <a:gd name="T31" fmla="*/ 43 h 86"/>
                  <a:gd name="T32" fmla="*/ 75 w 88"/>
                  <a:gd name="T33" fmla="*/ 3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86">
                    <a:moveTo>
                      <a:pt x="75" y="30"/>
                    </a:moveTo>
                    <a:cubicBezTo>
                      <a:pt x="58" y="30"/>
                      <a:pt x="58" y="30"/>
                      <a:pt x="58" y="3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6"/>
                      <a:pt x="52" y="0"/>
                      <a:pt x="44" y="0"/>
                    </a:cubicBezTo>
                    <a:cubicBezTo>
                      <a:pt x="37" y="0"/>
                      <a:pt x="31" y="6"/>
                      <a:pt x="31" y="13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36"/>
                      <a:pt x="0" y="43"/>
                    </a:cubicBezTo>
                    <a:cubicBezTo>
                      <a:pt x="0" y="50"/>
                      <a:pt x="6" y="56"/>
                      <a:pt x="14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80"/>
                      <a:pt x="37" y="86"/>
                      <a:pt x="44" y="86"/>
                    </a:cubicBezTo>
                    <a:cubicBezTo>
                      <a:pt x="52" y="86"/>
                      <a:pt x="58" y="80"/>
                      <a:pt x="58" y="73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82" y="56"/>
                      <a:pt x="88" y="50"/>
                      <a:pt x="88" y="43"/>
                    </a:cubicBezTo>
                    <a:cubicBezTo>
                      <a:pt x="88" y="36"/>
                      <a:pt x="82" y="30"/>
                      <a:pt x="7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1" name="Freeform 37"/>
              <p:cNvSpPr>
                <a:spLocks noEditPoints="1"/>
              </p:cNvSpPr>
              <p:nvPr/>
            </p:nvSpPr>
            <p:spPr bwMode="auto">
              <a:xfrm>
                <a:off x="2809" y="1408"/>
                <a:ext cx="105" cy="136"/>
              </a:xfrm>
              <a:custGeom>
                <a:avLst/>
                <a:gdLst>
                  <a:gd name="T0" fmla="*/ 70 w 138"/>
                  <a:gd name="T1" fmla="*/ 68 h 178"/>
                  <a:gd name="T2" fmla="*/ 105 w 138"/>
                  <a:gd name="T3" fmla="*/ 34 h 178"/>
                  <a:gd name="T4" fmla="*/ 70 w 138"/>
                  <a:gd name="T5" fmla="*/ 0 h 178"/>
                  <a:gd name="T6" fmla="*/ 35 w 138"/>
                  <a:gd name="T7" fmla="*/ 34 h 178"/>
                  <a:gd name="T8" fmla="*/ 70 w 138"/>
                  <a:gd name="T9" fmla="*/ 68 h 178"/>
                  <a:gd name="T10" fmla="*/ 138 w 138"/>
                  <a:gd name="T11" fmla="*/ 165 h 178"/>
                  <a:gd name="T12" fmla="*/ 110 w 138"/>
                  <a:gd name="T13" fmla="*/ 135 h 178"/>
                  <a:gd name="T14" fmla="*/ 80 w 138"/>
                  <a:gd name="T15" fmla="*/ 108 h 178"/>
                  <a:gd name="T16" fmla="*/ 98 w 138"/>
                  <a:gd name="T17" fmla="*/ 87 h 178"/>
                  <a:gd name="T18" fmla="*/ 69 w 138"/>
                  <a:gd name="T19" fmla="*/ 78 h 178"/>
                  <a:gd name="T20" fmla="*/ 0 w 138"/>
                  <a:gd name="T21" fmla="*/ 173 h 178"/>
                  <a:gd name="T22" fmla="*/ 0 w 138"/>
                  <a:gd name="T23" fmla="*/ 178 h 178"/>
                  <a:gd name="T24" fmla="*/ 138 w 138"/>
                  <a:gd name="T25" fmla="*/ 178 h 178"/>
                  <a:gd name="T26" fmla="*/ 138 w 138"/>
                  <a:gd name="T27" fmla="*/ 173 h 178"/>
                  <a:gd name="T28" fmla="*/ 138 w 138"/>
                  <a:gd name="T29" fmla="*/ 16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8" h="178">
                    <a:moveTo>
                      <a:pt x="70" y="68"/>
                    </a:moveTo>
                    <a:cubicBezTo>
                      <a:pt x="89" y="68"/>
                      <a:pt x="105" y="53"/>
                      <a:pt x="105" y="34"/>
                    </a:cubicBezTo>
                    <a:cubicBezTo>
                      <a:pt x="105" y="15"/>
                      <a:pt x="89" y="0"/>
                      <a:pt x="70" y="0"/>
                    </a:cubicBezTo>
                    <a:cubicBezTo>
                      <a:pt x="50" y="0"/>
                      <a:pt x="35" y="15"/>
                      <a:pt x="35" y="34"/>
                    </a:cubicBezTo>
                    <a:cubicBezTo>
                      <a:pt x="35" y="53"/>
                      <a:pt x="50" y="68"/>
                      <a:pt x="70" y="68"/>
                    </a:cubicBezTo>
                    <a:close/>
                    <a:moveTo>
                      <a:pt x="138" y="165"/>
                    </a:moveTo>
                    <a:cubicBezTo>
                      <a:pt x="128" y="165"/>
                      <a:pt x="110" y="161"/>
                      <a:pt x="110" y="135"/>
                    </a:cubicBezTo>
                    <a:cubicBezTo>
                      <a:pt x="110" y="135"/>
                      <a:pt x="77" y="138"/>
                      <a:pt x="80" y="108"/>
                    </a:cubicBezTo>
                    <a:cubicBezTo>
                      <a:pt x="81" y="95"/>
                      <a:pt x="90" y="89"/>
                      <a:pt x="98" y="87"/>
                    </a:cubicBezTo>
                    <a:cubicBezTo>
                      <a:pt x="89" y="81"/>
                      <a:pt x="80" y="78"/>
                      <a:pt x="69" y="78"/>
                    </a:cubicBezTo>
                    <a:cubicBezTo>
                      <a:pt x="31" y="78"/>
                      <a:pt x="0" y="120"/>
                      <a:pt x="0" y="173"/>
                    </a:cubicBezTo>
                    <a:cubicBezTo>
                      <a:pt x="0" y="174"/>
                      <a:pt x="0" y="176"/>
                      <a:pt x="0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6"/>
                      <a:pt x="138" y="174"/>
                      <a:pt x="138" y="173"/>
                    </a:cubicBezTo>
                    <a:cubicBezTo>
                      <a:pt x="138" y="170"/>
                      <a:pt x="138" y="168"/>
                      <a:pt x="138" y="1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765800" y="2037715"/>
            <a:ext cx="1042670" cy="715010"/>
            <a:chOff x="9006" y="3281"/>
            <a:chExt cx="1642" cy="1126"/>
          </a:xfrm>
        </p:grpSpPr>
        <p:sp>
          <p:nvSpPr>
            <p:cNvPr id="11291" name="Oval 27"/>
            <p:cNvSpPr>
              <a:spLocks noChangeArrowheads="1"/>
            </p:cNvSpPr>
            <p:nvPr/>
          </p:nvSpPr>
          <p:spPr bwMode="auto">
            <a:xfrm>
              <a:off x="9006" y="3281"/>
              <a:ext cx="1133" cy="1127"/>
            </a:xfrm>
            <a:prstGeom prst="ellipse">
              <a:avLst/>
            </a:prstGeom>
            <a:solidFill>
              <a:srgbClr val="DC4A57">
                <a:alpha val="4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96" name="Freeform 32"/>
            <p:cNvSpPr/>
            <p:nvPr/>
          </p:nvSpPr>
          <p:spPr bwMode="auto">
            <a:xfrm>
              <a:off x="10132" y="3457"/>
              <a:ext cx="517" cy="765"/>
            </a:xfrm>
            <a:custGeom>
              <a:avLst/>
              <a:gdLst>
                <a:gd name="T0" fmla="*/ 0 w 170"/>
                <a:gd name="T1" fmla="*/ 0 h 251"/>
                <a:gd name="T2" fmla="*/ 92 w 170"/>
                <a:gd name="T3" fmla="*/ 126 h 251"/>
                <a:gd name="T4" fmla="*/ 0 w 170"/>
                <a:gd name="T5" fmla="*/ 251 h 251"/>
                <a:gd name="T6" fmla="*/ 79 w 170"/>
                <a:gd name="T7" fmla="*/ 251 h 251"/>
                <a:gd name="T8" fmla="*/ 170 w 170"/>
                <a:gd name="T9" fmla="*/ 126 h 251"/>
                <a:gd name="T10" fmla="*/ 79 w 170"/>
                <a:gd name="T11" fmla="*/ 0 h 251"/>
                <a:gd name="T12" fmla="*/ 0 w 170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51">
                  <a:moveTo>
                    <a:pt x="0" y="0"/>
                  </a:moveTo>
                  <a:lnTo>
                    <a:pt x="92" y="126"/>
                  </a:lnTo>
                  <a:lnTo>
                    <a:pt x="0" y="251"/>
                  </a:lnTo>
                  <a:lnTo>
                    <a:pt x="79" y="251"/>
                  </a:lnTo>
                  <a:lnTo>
                    <a:pt x="170" y="126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4A57">
                <a:alpha val="4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13" name="Group 49"/>
            <p:cNvGrpSpPr/>
            <p:nvPr/>
          </p:nvGrpSpPr>
          <p:grpSpPr bwMode="auto">
            <a:xfrm>
              <a:off x="9405" y="3642"/>
              <a:ext cx="374" cy="515"/>
              <a:chOff x="2820" y="838"/>
              <a:chExt cx="123" cy="169"/>
            </a:xfrm>
          </p:grpSpPr>
          <p:sp>
            <p:nvSpPr>
              <p:cNvPr id="11302" name="Freeform 38"/>
              <p:cNvSpPr>
                <a:spLocks noEditPoints="1"/>
              </p:cNvSpPr>
              <p:nvPr/>
            </p:nvSpPr>
            <p:spPr bwMode="auto">
              <a:xfrm>
                <a:off x="2841" y="856"/>
                <a:ext cx="55" cy="70"/>
              </a:xfrm>
              <a:custGeom>
                <a:avLst/>
                <a:gdLst>
                  <a:gd name="T0" fmla="*/ 69 w 72"/>
                  <a:gd name="T1" fmla="*/ 17 h 91"/>
                  <a:gd name="T2" fmla="*/ 3 w 72"/>
                  <a:gd name="T3" fmla="*/ 17 h 91"/>
                  <a:gd name="T4" fmla="*/ 0 w 72"/>
                  <a:gd name="T5" fmla="*/ 20 h 91"/>
                  <a:gd name="T6" fmla="*/ 3 w 72"/>
                  <a:gd name="T7" fmla="*/ 23 h 91"/>
                  <a:gd name="T8" fmla="*/ 69 w 72"/>
                  <a:gd name="T9" fmla="*/ 23 h 91"/>
                  <a:gd name="T10" fmla="*/ 72 w 72"/>
                  <a:gd name="T11" fmla="*/ 20 h 91"/>
                  <a:gd name="T12" fmla="*/ 69 w 72"/>
                  <a:gd name="T13" fmla="*/ 17 h 91"/>
                  <a:gd name="T14" fmla="*/ 3 w 72"/>
                  <a:gd name="T15" fmla="*/ 6 h 91"/>
                  <a:gd name="T16" fmla="*/ 69 w 72"/>
                  <a:gd name="T17" fmla="*/ 6 h 91"/>
                  <a:gd name="T18" fmla="*/ 72 w 72"/>
                  <a:gd name="T19" fmla="*/ 3 h 91"/>
                  <a:gd name="T20" fmla="*/ 69 w 72"/>
                  <a:gd name="T21" fmla="*/ 0 h 91"/>
                  <a:gd name="T22" fmla="*/ 3 w 72"/>
                  <a:gd name="T23" fmla="*/ 0 h 91"/>
                  <a:gd name="T24" fmla="*/ 0 w 72"/>
                  <a:gd name="T25" fmla="*/ 3 h 91"/>
                  <a:gd name="T26" fmla="*/ 3 w 72"/>
                  <a:gd name="T27" fmla="*/ 6 h 91"/>
                  <a:gd name="T28" fmla="*/ 0 w 72"/>
                  <a:gd name="T29" fmla="*/ 37 h 91"/>
                  <a:gd name="T30" fmla="*/ 3 w 72"/>
                  <a:gd name="T31" fmla="*/ 40 h 91"/>
                  <a:gd name="T32" fmla="*/ 50 w 72"/>
                  <a:gd name="T33" fmla="*/ 40 h 91"/>
                  <a:gd name="T34" fmla="*/ 67 w 72"/>
                  <a:gd name="T35" fmla="*/ 34 h 91"/>
                  <a:gd name="T36" fmla="*/ 3 w 72"/>
                  <a:gd name="T37" fmla="*/ 34 h 91"/>
                  <a:gd name="T38" fmla="*/ 0 w 72"/>
                  <a:gd name="T39" fmla="*/ 37 h 91"/>
                  <a:gd name="T40" fmla="*/ 0 w 72"/>
                  <a:gd name="T41" fmla="*/ 54 h 91"/>
                  <a:gd name="T42" fmla="*/ 3 w 72"/>
                  <a:gd name="T43" fmla="*/ 57 h 91"/>
                  <a:gd name="T44" fmla="*/ 31 w 72"/>
                  <a:gd name="T45" fmla="*/ 57 h 91"/>
                  <a:gd name="T46" fmla="*/ 36 w 72"/>
                  <a:gd name="T47" fmla="*/ 51 h 91"/>
                  <a:gd name="T48" fmla="*/ 3 w 72"/>
                  <a:gd name="T49" fmla="*/ 51 h 91"/>
                  <a:gd name="T50" fmla="*/ 0 w 72"/>
                  <a:gd name="T51" fmla="*/ 54 h 91"/>
                  <a:gd name="T52" fmla="*/ 0 w 72"/>
                  <a:gd name="T53" fmla="*/ 71 h 91"/>
                  <a:gd name="T54" fmla="*/ 3 w 72"/>
                  <a:gd name="T55" fmla="*/ 74 h 91"/>
                  <a:gd name="T56" fmla="*/ 22 w 72"/>
                  <a:gd name="T57" fmla="*/ 74 h 91"/>
                  <a:gd name="T58" fmla="*/ 24 w 72"/>
                  <a:gd name="T59" fmla="*/ 68 h 91"/>
                  <a:gd name="T60" fmla="*/ 3 w 72"/>
                  <a:gd name="T61" fmla="*/ 68 h 91"/>
                  <a:gd name="T62" fmla="*/ 0 w 72"/>
                  <a:gd name="T63" fmla="*/ 71 h 91"/>
                  <a:gd name="T64" fmla="*/ 0 w 72"/>
                  <a:gd name="T65" fmla="*/ 88 h 91"/>
                  <a:gd name="T66" fmla="*/ 3 w 72"/>
                  <a:gd name="T67" fmla="*/ 91 h 91"/>
                  <a:gd name="T68" fmla="*/ 18 w 72"/>
                  <a:gd name="T69" fmla="*/ 91 h 91"/>
                  <a:gd name="T70" fmla="*/ 19 w 72"/>
                  <a:gd name="T71" fmla="*/ 85 h 91"/>
                  <a:gd name="T72" fmla="*/ 3 w 72"/>
                  <a:gd name="T73" fmla="*/ 85 h 91"/>
                  <a:gd name="T74" fmla="*/ 0 w 72"/>
                  <a:gd name="T75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91">
                    <a:moveTo>
                      <a:pt x="69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1" y="17"/>
                      <a:pt x="0" y="19"/>
                      <a:pt x="0" y="20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71" y="23"/>
                      <a:pt x="72" y="22"/>
                      <a:pt x="72" y="20"/>
                    </a:cubicBezTo>
                    <a:cubicBezTo>
                      <a:pt x="72" y="19"/>
                      <a:pt x="71" y="17"/>
                      <a:pt x="69" y="17"/>
                    </a:cubicBezTo>
                    <a:close/>
                    <a:moveTo>
                      <a:pt x="3" y="6"/>
                    </a:moveTo>
                    <a:cubicBezTo>
                      <a:pt x="69" y="6"/>
                      <a:pt x="69" y="6"/>
                      <a:pt x="69" y="6"/>
                    </a:cubicBezTo>
                    <a:cubicBezTo>
                      <a:pt x="71" y="6"/>
                      <a:pt x="72" y="5"/>
                      <a:pt x="72" y="3"/>
                    </a:cubicBezTo>
                    <a:cubicBezTo>
                      <a:pt x="72" y="2"/>
                      <a:pt x="71" y="0"/>
                      <a:pt x="6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  <a:moveTo>
                      <a:pt x="0" y="37"/>
                    </a:moveTo>
                    <a:cubicBezTo>
                      <a:pt x="0" y="39"/>
                      <a:pt x="1" y="40"/>
                      <a:pt x="3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6" y="37"/>
                      <a:pt x="61" y="35"/>
                      <a:pt x="67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" y="34"/>
                      <a:pt x="0" y="35"/>
                      <a:pt x="0" y="37"/>
                    </a:cubicBezTo>
                    <a:close/>
                    <a:moveTo>
                      <a:pt x="0" y="54"/>
                    </a:moveTo>
                    <a:cubicBezTo>
                      <a:pt x="0" y="56"/>
                      <a:pt x="1" y="57"/>
                      <a:pt x="3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2" y="55"/>
                      <a:pt x="34" y="53"/>
                      <a:pt x="36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1" y="51"/>
                      <a:pt x="0" y="52"/>
                      <a:pt x="0" y="54"/>
                    </a:cubicBezTo>
                    <a:close/>
                    <a:moveTo>
                      <a:pt x="0" y="71"/>
                    </a:moveTo>
                    <a:cubicBezTo>
                      <a:pt x="0" y="72"/>
                      <a:pt x="1" y="74"/>
                      <a:pt x="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2"/>
                      <a:pt x="23" y="70"/>
                      <a:pt x="24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9"/>
                      <a:pt x="0" y="71"/>
                    </a:cubicBezTo>
                    <a:close/>
                    <a:moveTo>
                      <a:pt x="0" y="88"/>
                    </a:moveTo>
                    <a:cubicBezTo>
                      <a:pt x="0" y="89"/>
                      <a:pt x="1" y="91"/>
                      <a:pt x="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9" y="89"/>
                      <a:pt x="19" y="87"/>
                      <a:pt x="19" y="85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1" y="85"/>
                      <a:pt x="0" y="86"/>
                      <a:pt x="0" y="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3" name="Freeform 39"/>
              <p:cNvSpPr>
                <a:spLocks noEditPoints="1"/>
              </p:cNvSpPr>
              <p:nvPr/>
            </p:nvSpPr>
            <p:spPr bwMode="auto">
              <a:xfrm>
                <a:off x="2860" y="887"/>
                <a:ext cx="83" cy="81"/>
              </a:xfrm>
              <a:custGeom>
                <a:avLst/>
                <a:gdLst>
                  <a:gd name="T0" fmla="*/ 90 w 109"/>
                  <a:gd name="T1" fmla="*/ 19 h 106"/>
                  <a:gd name="T2" fmla="*/ 20 w 109"/>
                  <a:gd name="T3" fmla="*/ 19 h 106"/>
                  <a:gd name="T4" fmla="*/ 20 w 109"/>
                  <a:gd name="T5" fmla="*/ 87 h 106"/>
                  <a:gd name="T6" fmla="*/ 90 w 109"/>
                  <a:gd name="T7" fmla="*/ 87 h 106"/>
                  <a:gd name="T8" fmla="*/ 90 w 109"/>
                  <a:gd name="T9" fmla="*/ 19 h 106"/>
                  <a:gd name="T10" fmla="*/ 30 w 109"/>
                  <a:gd name="T11" fmla="*/ 77 h 106"/>
                  <a:gd name="T12" fmla="*/ 30 w 109"/>
                  <a:gd name="T13" fmla="*/ 29 h 106"/>
                  <a:gd name="T14" fmla="*/ 79 w 109"/>
                  <a:gd name="T15" fmla="*/ 29 h 106"/>
                  <a:gd name="T16" fmla="*/ 79 w 109"/>
                  <a:gd name="T17" fmla="*/ 77 h 106"/>
                  <a:gd name="T18" fmla="*/ 30 w 109"/>
                  <a:gd name="T19" fmla="*/ 7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06">
                    <a:moveTo>
                      <a:pt x="90" y="19"/>
                    </a:moveTo>
                    <a:cubicBezTo>
                      <a:pt x="70" y="0"/>
                      <a:pt x="39" y="0"/>
                      <a:pt x="20" y="19"/>
                    </a:cubicBezTo>
                    <a:cubicBezTo>
                      <a:pt x="0" y="38"/>
                      <a:pt x="0" y="68"/>
                      <a:pt x="20" y="87"/>
                    </a:cubicBezTo>
                    <a:cubicBezTo>
                      <a:pt x="39" y="106"/>
                      <a:pt x="70" y="106"/>
                      <a:pt x="90" y="87"/>
                    </a:cubicBezTo>
                    <a:cubicBezTo>
                      <a:pt x="109" y="68"/>
                      <a:pt x="109" y="38"/>
                      <a:pt x="90" y="19"/>
                    </a:cubicBezTo>
                    <a:close/>
                    <a:moveTo>
                      <a:pt x="30" y="77"/>
                    </a:moveTo>
                    <a:cubicBezTo>
                      <a:pt x="17" y="64"/>
                      <a:pt x="17" y="42"/>
                      <a:pt x="30" y="29"/>
                    </a:cubicBezTo>
                    <a:cubicBezTo>
                      <a:pt x="44" y="16"/>
                      <a:pt x="66" y="16"/>
                      <a:pt x="79" y="29"/>
                    </a:cubicBezTo>
                    <a:cubicBezTo>
                      <a:pt x="92" y="42"/>
                      <a:pt x="92" y="64"/>
                      <a:pt x="79" y="77"/>
                    </a:cubicBezTo>
                    <a:cubicBezTo>
                      <a:pt x="66" y="90"/>
                      <a:pt x="44" y="90"/>
                      <a:pt x="30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4" name="Freeform 40"/>
              <p:cNvSpPr>
                <a:spLocks noEditPoints="1"/>
              </p:cNvSpPr>
              <p:nvPr/>
            </p:nvSpPr>
            <p:spPr bwMode="auto">
              <a:xfrm>
                <a:off x="2820" y="955"/>
                <a:ext cx="53" cy="52"/>
              </a:xfrm>
              <a:custGeom>
                <a:avLst/>
                <a:gdLst>
                  <a:gd name="T0" fmla="*/ 65 w 69"/>
                  <a:gd name="T1" fmla="*/ 4 h 68"/>
                  <a:gd name="T2" fmla="*/ 51 w 69"/>
                  <a:gd name="T3" fmla="*/ 4 h 68"/>
                  <a:gd name="T4" fmla="*/ 51 w 69"/>
                  <a:gd name="T5" fmla="*/ 4 h 68"/>
                  <a:gd name="T6" fmla="*/ 65 w 69"/>
                  <a:gd name="T7" fmla="*/ 18 h 68"/>
                  <a:gd name="T8" fmla="*/ 65 w 69"/>
                  <a:gd name="T9" fmla="*/ 18 h 68"/>
                  <a:gd name="T10" fmla="*/ 65 w 69"/>
                  <a:gd name="T11" fmla="*/ 4 h 68"/>
                  <a:gd name="T12" fmla="*/ 4 w 69"/>
                  <a:gd name="T13" fmla="*/ 50 h 68"/>
                  <a:gd name="T14" fmla="*/ 4 w 69"/>
                  <a:gd name="T15" fmla="*/ 64 h 68"/>
                  <a:gd name="T16" fmla="*/ 18 w 69"/>
                  <a:gd name="T17" fmla="*/ 64 h 68"/>
                  <a:gd name="T18" fmla="*/ 60 w 69"/>
                  <a:gd name="T19" fmla="*/ 23 h 68"/>
                  <a:gd name="T20" fmla="*/ 46 w 69"/>
                  <a:gd name="T21" fmla="*/ 9 h 68"/>
                  <a:gd name="T22" fmla="*/ 4 w 69"/>
                  <a:gd name="T23" fmla="*/ 5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8">
                    <a:moveTo>
                      <a:pt x="65" y="4"/>
                    </a:moveTo>
                    <a:cubicBezTo>
                      <a:pt x="61" y="0"/>
                      <a:pt x="55" y="0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9" y="14"/>
                      <a:pt x="69" y="8"/>
                      <a:pt x="65" y="4"/>
                    </a:cubicBezTo>
                    <a:close/>
                    <a:moveTo>
                      <a:pt x="4" y="50"/>
                    </a:moveTo>
                    <a:cubicBezTo>
                      <a:pt x="0" y="54"/>
                      <a:pt x="0" y="60"/>
                      <a:pt x="4" y="64"/>
                    </a:cubicBezTo>
                    <a:cubicBezTo>
                      <a:pt x="8" y="68"/>
                      <a:pt x="14" y="68"/>
                      <a:pt x="18" y="64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46" y="9"/>
                      <a:pt x="46" y="9"/>
                      <a:pt x="46" y="9"/>
                    </a:cubicBezTo>
                    <a:lnTo>
                      <a:pt x="4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5" name="Freeform 41"/>
              <p:cNvSpPr/>
              <p:nvPr/>
            </p:nvSpPr>
            <p:spPr bwMode="auto">
              <a:xfrm>
                <a:off x="2823" y="838"/>
                <a:ext cx="91" cy="104"/>
              </a:xfrm>
              <a:custGeom>
                <a:avLst/>
                <a:gdLst>
                  <a:gd name="T0" fmla="*/ 57 w 119"/>
                  <a:gd name="T1" fmla="*/ 125 h 136"/>
                  <a:gd name="T2" fmla="*/ 18 w 119"/>
                  <a:gd name="T3" fmla="*/ 125 h 136"/>
                  <a:gd name="T4" fmla="*/ 11 w 119"/>
                  <a:gd name="T5" fmla="*/ 119 h 136"/>
                  <a:gd name="T6" fmla="*/ 11 w 119"/>
                  <a:gd name="T7" fmla="*/ 18 h 136"/>
                  <a:gd name="T8" fmla="*/ 18 w 119"/>
                  <a:gd name="T9" fmla="*/ 12 h 136"/>
                  <a:gd name="T10" fmla="*/ 100 w 119"/>
                  <a:gd name="T11" fmla="*/ 12 h 136"/>
                  <a:gd name="T12" fmla="*/ 107 w 119"/>
                  <a:gd name="T13" fmla="*/ 18 h 136"/>
                  <a:gd name="T14" fmla="*/ 107 w 119"/>
                  <a:gd name="T15" fmla="*/ 71 h 136"/>
                  <a:gd name="T16" fmla="*/ 119 w 119"/>
                  <a:gd name="T17" fmla="*/ 73 h 136"/>
                  <a:gd name="T18" fmla="*/ 119 w 119"/>
                  <a:gd name="T19" fmla="*/ 18 h 136"/>
                  <a:gd name="T20" fmla="*/ 100 w 119"/>
                  <a:gd name="T21" fmla="*/ 0 h 136"/>
                  <a:gd name="T22" fmla="*/ 18 w 119"/>
                  <a:gd name="T23" fmla="*/ 0 h 136"/>
                  <a:gd name="T24" fmla="*/ 0 w 119"/>
                  <a:gd name="T25" fmla="*/ 18 h 136"/>
                  <a:gd name="T26" fmla="*/ 0 w 119"/>
                  <a:gd name="T27" fmla="*/ 119 h 136"/>
                  <a:gd name="T28" fmla="*/ 18 w 119"/>
                  <a:gd name="T29" fmla="*/ 136 h 136"/>
                  <a:gd name="T30" fmla="*/ 61 w 119"/>
                  <a:gd name="T31" fmla="*/ 136 h 136"/>
                  <a:gd name="T32" fmla="*/ 57 w 119"/>
                  <a:gd name="T33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" h="136">
                    <a:moveTo>
                      <a:pt x="57" y="125"/>
                    </a:moveTo>
                    <a:cubicBezTo>
                      <a:pt x="18" y="125"/>
                      <a:pt x="18" y="125"/>
                      <a:pt x="18" y="125"/>
                    </a:cubicBezTo>
                    <a:cubicBezTo>
                      <a:pt x="14" y="125"/>
                      <a:pt x="11" y="122"/>
                      <a:pt x="11" y="1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4" y="12"/>
                      <a:pt x="18" y="12"/>
                    </a:cubicBezTo>
                    <a:cubicBezTo>
                      <a:pt x="100" y="12"/>
                      <a:pt x="100" y="12"/>
                      <a:pt x="100" y="12"/>
                    </a:cubicBezTo>
                    <a:cubicBezTo>
                      <a:pt x="104" y="12"/>
                      <a:pt x="107" y="15"/>
                      <a:pt x="107" y="18"/>
                    </a:cubicBezTo>
                    <a:cubicBezTo>
                      <a:pt x="107" y="71"/>
                      <a:pt x="107" y="71"/>
                      <a:pt x="107" y="71"/>
                    </a:cubicBezTo>
                    <a:cubicBezTo>
                      <a:pt x="111" y="71"/>
                      <a:pt x="115" y="72"/>
                      <a:pt x="119" y="73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8"/>
                      <a:pt x="111" y="0"/>
                      <a:pt x="10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8"/>
                      <a:pt x="8" y="136"/>
                      <a:pt x="18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59" y="133"/>
                      <a:pt x="58" y="129"/>
                      <a:pt x="57" y="1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814060" y="4231640"/>
            <a:ext cx="1042670" cy="717550"/>
            <a:chOff x="9006" y="6698"/>
            <a:chExt cx="1642" cy="1130"/>
          </a:xfrm>
        </p:grpSpPr>
        <p:sp>
          <p:nvSpPr>
            <p:cNvPr id="11293" name="Oval 29"/>
            <p:cNvSpPr>
              <a:spLocks noChangeArrowheads="1"/>
            </p:cNvSpPr>
            <p:nvPr/>
          </p:nvSpPr>
          <p:spPr bwMode="auto">
            <a:xfrm>
              <a:off x="9006" y="6698"/>
              <a:ext cx="1132" cy="1130"/>
            </a:xfrm>
            <a:prstGeom prst="ellipse">
              <a:avLst/>
            </a:prstGeom>
            <a:solidFill>
              <a:srgbClr val="DC4A57">
                <a:alpha val="7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99" name="Freeform 35"/>
            <p:cNvSpPr/>
            <p:nvPr/>
          </p:nvSpPr>
          <p:spPr bwMode="auto">
            <a:xfrm>
              <a:off x="10132" y="6896"/>
              <a:ext cx="517" cy="765"/>
            </a:xfrm>
            <a:custGeom>
              <a:avLst/>
              <a:gdLst>
                <a:gd name="T0" fmla="*/ 0 w 170"/>
                <a:gd name="T1" fmla="*/ 0 h 251"/>
                <a:gd name="T2" fmla="*/ 92 w 170"/>
                <a:gd name="T3" fmla="*/ 126 h 251"/>
                <a:gd name="T4" fmla="*/ 0 w 170"/>
                <a:gd name="T5" fmla="*/ 251 h 251"/>
                <a:gd name="T6" fmla="*/ 79 w 170"/>
                <a:gd name="T7" fmla="*/ 251 h 251"/>
                <a:gd name="T8" fmla="*/ 170 w 170"/>
                <a:gd name="T9" fmla="*/ 126 h 251"/>
                <a:gd name="T10" fmla="*/ 79 w 170"/>
                <a:gd name="T11" fmla="*/ 0 h 251"/>
                <a:gd name="T12" fmla="*/ 0 w 170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51">
                  <a:moveTo>
                    <a:pt x="0" y="0"/>
                  </a:moveTo>
                  <a:lnTo>
                    <a:pt x="92" y="126"/>
                  </a:lnTo>
                  <a:lnTo>
                    <a:pt x="0" y="251"/>
                  </a:lnTo>
                  <a:lnTo>
                    <a:pt x="79" y="251"/>
                  </a:lnTo>
                  <a:lnTo>
                    <a:pt x="170" y="126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4A57">
                <a:alpha val="7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15" name="Group 51"/>
            <p:cNvGrpSpPr/>
            <p:nvPr/>
          </p:nvGrpSpPr>
          <p:grpSpPr bwMode="auto">
            <a:xfrm>
              <a:off x="9358" y="7074"/>
              <a:ext cx="414" cy="335"/>
              <a:chOff x="2801" y="1980"/>
              <a:chExt cx="136" cy="110"/>
            </a:xfrm>
          </p:grpSpPr>
          <p:sp>
            <p:nvSpPr>
              <p:cNvPr id="11306" name="Freeform 42"/>
              <p:cNvSpPr>
                <a:spLocks noEditPoints="1"/>
              </p:cNvSpPr>
              <p:nvPr/>
            </p:nvSpPr>
            <p:spPr bwMode="auto">
              <a:xfrm>
                <a:off x="2801" y="2016"/>
                <a:ext cx="122" cy="74"/>
              </a:xfrm>
              <a:custGeom>
                <a:avLst/>
                <a:gdLst>
                  <a:gd name="T0" fmla="*/ 34 w 122"/>
                  <a:gd name="T1" fmla="*/ 28 h 74"/>
                  <a:gd name="T2" fmla="*/ 34 w 122"/>
                  <a:gd name="T3" fmla="*/ 74 h 74"/>
                  <a:gd name="T4" fmla="*/ 54 w 122"/>
                  <a:gd name="T5" fmla="*/ 74 h 74"/>
                  <a:gd name="T6" fmla="*/ 54 w 122"/>
                  <a:gd name="T7" fmla="*/ 29 h 74"/>
                  <a:gd name="T8" fmla="*/ 44 w 122"/>
                  <a:gd name="T9" fmla="*/ 20 h 74"/>
                  <a:gd name="T10" fmla="*/ 34 w 122"/>
                  <a:gd name="T11" fmla="*/ 28 h 74"/>
                  <a:gd name="T12" fmla="*/ 0 w 122"/>
                  <a:gd name="T13" fmla="*/ 74 h 74"/>
                  <a:gd name="T14" fmla="*/ 20 w 122"/>
                  <a:gd name="T15" fmla="*/ 74 h 74"/>
                  <a:gd name="T16" fmla="*/ 20 w 122"/>
                  <a:gd name="T17" fmla="*/ 39 h 74"/>
                  <a:gd name="T18" fmla="*/ 0 w 122"/>
                  <a:gd name="T19" fmla="*/ 56 h 74"/>
                  <a:gd name="T20" fmla="*/ 0 w 122"/>
                  <a:gd name="T21" fmla="*/ 74 h 74"/>
                  <a:gd name="T22" fmla="*/ 102 w 122"/>
                  <a:gd name="T23" fmla="*/ 18 h 74"/>
                  <a:gd name="T24" fmla="*/ 102 w 122"/>
                  <a:gd name="T25" fmla="*/ 74 h 74"/>
                  <a:gd name="T26" fmla="*/ 122 w 122"/>
                  <a:gd name="T27" fmla="*/ 74 h 74"/>
                  <a:gd name="T28" fmla="*/ 122 w 122"/>
                  <a:gd name="T29" fmla="*/ 0 h 74"/>
                  <a:gd name="T30" fmla="*/ 102 w 122"/>
                  <a:gd name="T31" fmla="*/ 18 h 74"/>
                  <a:gd name="T32" fmla="*/ 67 w 122"/>
                  <a:gd name="T33" fmla="*/ 40 h 74"/>
                  <a:gd name="T34" fmla="*/ 67 w 122"/>
                  <a:gd name="T35" fmla="*/ 74 h 74"/>
                  <a:gd name="T36" fmla="*/ 88 w 122"/>
                  <a:gd name="T37" fmla="*/ 74 h 74"/>
                  <a:gd name="T38" fmla="*/ 88 w 122"/>
                  <a:gd name="T39" fmla="*/ 29 h 74"/>
                  <a:gd name="T40" fmla="*/ 72 w 122"/>
                  <a:gd name="T41" fmla="*/ 43 h 74"/>
                  <a:gd name="T42" fmla="*/ 67 w 122"/>
                  <a:gd name="T43" fmla="*/ 4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2" h="74">
                    <a:moveTo>
                      <a:pt x="34" y="28"/>
                    </a:moveTo>
                    <a:lnTo>
                      <a:pt x="34" y="74"/>
                    </a:lnTo>
                    <a:lnTo>
                      <a:pt x="54" y="74"/>
                    </a:lnTo>
                    <a:lnTo>
                      <a:pt x="54" y="29"/>
                    </a:lnTo>
                    <a:lnTo>
                      <a:pt x="44" y="20"/>
                    </a:lnTo>
                    <a:lnTo>
                      <a:pt x="34" y="28"/>
                    </a:lnTo>
                    <a:close/>
                    <a:moveTo>
                      <a:pt x="0" y="74"/>
                    </a:moveTo>
                    <a:lnTo>
                      <a:pt x="20" y="74"/>
                    </a:lnTo>
                    <a:lnTo>
                      <a:pt x="20" y="39"/>
                    </a:lnTo>
                    <a:lnTo>
                      <a:pt x="0" y="56"/>
                    </a:lnTo>
                    <a:lnTo>
                      <a:pt x="0" y="74"/>
                    </a:lnTo>
                    <a:close/>
                    <a:moveTo>
                      <a:pt x="102" y="18"/>
                    </a:moveTo>
                    <a:lnTo>
                      <a:pt x="102" y="74"/>
                    </a:lnTo>
                    <a:lnTo>
                      <a:pt x="122" y="74"/>
                    </a:lnTo>
                    <a:lnTo>
                      <a:pt x="122" y="0"/>
                    </a:lnTo>
                    <a:lnTo>
                      <a:pt x="102" y="18"/>
                    </a:lnTo>
                    <a:close/>
                    <a:moveTo>
                      <a:pt x="67" y="40"/>
                    </a:moveTo>
                    <a:lnTo>
                      <a:pt x="67" y="74"/>
                    </a:lnTo>
                    <a:lnTo>
                      <a:pt x="88" y="74"/>
                    </a:lnTo>
                    <a:lnTo>
                      <a:pt x="88" y="29"/>
                    </a:lnTo>
                    <a:lnTo>
                      <a:pt x="72" y="43"/>
                    </a:lnTo>
                    <a:lnTo>
                      <a:pt x="67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07" name="Freeform 43"/>
              <p:cNvSpPr/>
              <p:nvPr/>
            </p:nvSpPr>
            <p:spPr bwMode="auto">
              <a:xfrm>
                <a:off x="2801" y="1980"/>
                <a:ext cx="136" cy="79"/>
              </a:xfrm>
              <a:custGeom>
                <a:avLst/>
                <a:gdLst>
                  <a:gd name="T0" fmla="*/ 136 w 136"/>
                  <a:gd name="T1" fmla="*/ 0 h 79"/>
                  <a:gd name="T2" fmla="*/ 96 w 136"/>
                  <a:gd name="T3" fmla="*/ 0 h 79"/>
                  <a:gd name="T4" fmla="*/ 113 w 136"/>
                  <a:gd name="T5" fmla="*/ 16 h 79"/>
                  <a:gd name="T6" fmla="*/ 72 w 136"/>
                  <a:gd name="T7" fmla="*/ 52 h 79"/>
                  <a:gd name="T8" fmla="*/ 44 w 136"/>
                  <a:gd name="T9" fmla="*/ 28 h 79"/>
                  <a:gd name="T10" fmla="*/ 0 w 136"/>
                  <a:gd name="T11" fmla="*/ 64 h 79"/>
                  <a:gd name="T12" fmla="*/ 0 w 136"/>
                  <a:gd name="T13" fmla="*/ 79 h 79"/>
                  <a:gd name="T14" fmla="*/ 44 w 136"/>
                  <a:gd name="T15" fmla="*/ 43 h 79"/>
                  <a:gd name="T16" fmla="*/ 72 w 136"/>
                  <a:gd name="T17" fmla="*/ 67 h 79"/>
                  <a:gd name="T18" fmla="*/ 122 w 136"/>
                  <a:gd name="T19" fmla="*/ 25 h 79"/>
                  <a:gd name="T20" fmla="*/ 136 w 136"/>
                  <a:gd name="T21" fmla="*/ 38 h 79"/>
                  <a:gd name="T22" fmla="*/ 136 w 13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79">
                    <a:moveTo>
                      <a:pt x="136" y="0"/>
                    </a:moveTo>
                    <a:lnTo>
                      <a:pt x="96" y="0"/>
                    </a:lnTo>
                    <a:lnTo>
                      <a:pt x="113" y="16"/>
                    </a:lnTo>
                    <a:lnTo>
                      <a:pt x="72" y="52"/>
                    </a:lnTo>
                    <a:lnTo>
                      <a:pt x="44" y="28"/>
                    </a:lnTo>
                    <a:lnTo>
                      <a:pt x="0" y="64"/>
                    </a:lnTo>
                    <a:lnTo>
                      <a:pt x="0" y="79"/>
                    </a:lnTo>
                    <a:lnTo>
                      <a:pt x="44" y="43"/>
                    </a:lnTo>
                    <a:lnTo>
                      <a:pt x="72" y="67"/>
                    </a:lnTo>
                    <a:lnTo>
                      <a:pt x="122" y="25"/>
                    </a:lnTo>
                    <a:lnTo>
                      <a:pt x="136" y="38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6942455" y="1823085"/>
            <a:ext cx="372427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ordering</a:t>
            </a:r>
            <a:r>
              <a:rPr lang="zh-CN" altLang="en-US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（订购表）</a:t>
            </a:r>
            <a:endParaRPr lang="zh-CN" altLang="en-US" sz="2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存储订单信息</a:t>
            </a:r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4310" y="2959735"/>
            <a:ext cx="372427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30000"/>
              </a:lnSpc>
            </a:pPr>
            <a:r>
              <a:rPr lang="en-US" altLang="zh-CN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pickup</a:t>
            </a:r>
            <a:r>
              <a:rPr lang="zh-CN" altLang="en-US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（取货表）</a:t>
            </a:r>
            <a:endParaRPr lang="zh-CN" altLang="en-US" sz="2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 fontAlgn="auto">
              <a:lnSpc>
                <a:spcPct val="130000"/>
              </a:lnSpc>
            </a:pPr>
            <a:r>
              <a:rPr lang="zh-CN" altLang="en-US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存储取货时间等取货相关信息</a:t>
            </a:r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75170" y="4081780"/>
            <a:ext cx="3724275" cy="9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deliver</a:t>
            </a:r>
            <a:r>
              <a:rPr lang="zh-CN" altLang="en-US" sz="24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</a:rPr>
              <a:t>（配送表）</a:t>
            </a:r>
            <a:endParaRPr lang="zh-CN" altLang="en-US" sz="24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存储预计送达时间等配送相关信息</a:t>
            </a:r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480695"/>
            <a:ext cx="25311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rgbClr val="DC4A5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系统设计</a:t>
            </a:r>
            <a:endParaRPr lang="zh-CN" altLang="en-US" sz="4000" b="1">
              <a:solidFill>
                <a:srgbClr val="DC4A5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2231</Words>
  <Application>WPS 演示</Application>
  <PresentationFormat>宽屏</PresentationFormat>
  <Paragraphs>182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方正粗黑宋简体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bossppt2017-2018出品</Company>
  <LinksUpToDate>false</LinksUpToDate>
  <SharedDoc>false</SharedDoc>
  <HyperlinksChanged>false</HyperlinksChanged>
  <AppVersion>14.0000</AppVersion>
  <Manager>bossppt2017-2018出品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bossppt2017-2018出品</dc:title>
  <dc:creator>bossppt2017-2018出品</dc:creator>
  <dc:description>bossppt2017-2018出品
https://chinappt.taobao.com</dc:description>
  <dc:subject>bossppt2017-2018出品</dc:subject>
  <cp:lastModifiedBy>拾柒</cp:lastModifiedBy>
  <cp:revision>67</cp:revision>
  <dcterms:created xsi:type="dcterms:W3CDTF">2017-04-24T09:19:00Z</dcterms:created>
  <dcterms:modified xsi:type="dcterms:W3CDTF">2020-12-31T09:18:19Z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19813702_cloud</vt:lpwstr>
  </property>
</Properties>
</file>