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7446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8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5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9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5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3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1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75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160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5903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91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F6FBFD2-13D3-4200-B9E1-32FEB106B34E}" type="datetimeFigureOut">
              <a:rPr lang="en-SG" smtClean="0"/>
              <a:t>17/1/2020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F5D80B95-E77A-4FFC-83AB-9E719E53E9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69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i-us-6-project-2-regression-challenge" TargetMode="External"/><Relationship Id="rId2" Type="http://schemas.openxmlformats.org/officeDocument/2006/relationships/hyperlink" Target="http://jse.amstat.org/v19n3/decock/DataDocumentation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acon.schneidercorp.com/Application.aspx?AppID=165&amp;LayerID=2145&amp;PageTypeID=4&amp;PageID=1108&amp;Q=1957777753&amp;KeyValue=0526301100" TargetMode="External"/><Relationship Id="rId4" Type="http://schemas.openxmlformats.org/officeDocument/2006/relationships/hyperlink" Target="https://www.cityofames.org/government/departments-divisions-a-h/city-assess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652D-5C71-45A0-AF6B-90F9C0004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C4C1A-8EF0-4898-9EAC-0D57F7079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Ames Housing Sale Price Prediction</a:t>
            </a:r>
          </a:p>
          <a:p>
            <a:r>
              <a:rPr lang="en-US" dirty="0"/>
              <a:t>Zoey Cheng</a:t>
            </a:r>
          </a:p>
        </p:txBody>
      </p:sp>
    </p:spTree>
    <p:extLst>
      <p:ext uri="{BB962C8B-B14F-4D97-AF65-F5344CB8AC3E}">
        <p14:creationId xmlns:p14="http://schemas.microsoft.com/office/powerpoint/2010/main" val="83334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AE52-04B3-4191-BDA1-488E8AE2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Modelling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4FA9-DF0A-48C9-BCDD-279FC6DC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Perform Train Test Split</a:t>
            </a:r>
          </a:p>
          <a:p>
            <a:r>
              <a:rPr lang="en-SG" sz="2000" dirty="0"/>
              <a:t>Standard Scaling</a:t>
            </a:r>
          </a:p>
          <a:p>
            <a:r>
              <a:rPr lang="en-SG" sz="2000" dirty="0"/>
              <a:t>Cross Validation for Linear, Lasso, Ridge and Elastic Net Regression</a:t>
            </a:r>
          </a:p>
          <a:p>
            <a:r>
              <a:rPr lang="en-SG" sz="2000" dirty="0"/>
              <a:t>Model Selection</a:t>
            </a:r>
          </a:p>
          <a:p>
            <a:r>
              <a:rPr lang="en-SG" sz="2000" dirty="0"/>
              <a:t>Fit test data into model</a:t>
            </a:r>
          </a:p>
        </p:txBody>
      </p:sp>
    </p:spTree>
    <p:extLst>
      <p:ext uri="{BB962C8B-B14F-4D97-AF65-F5344CB8AC3E}">
        <p14:creationId xmlns:p14="http://schemas.microsoft.com/office/powerpoint/2010/main" val="276783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A8A9-41B2-4F4D-A539-2B47DB3E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Top 40 </a:t>
            </a:r>
            <a:r>
              <a:rPr lang="en-US" altLang="zh-CN" dirty="0"/>
              <a:t>Ridge Coefficients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9B6AF2-289B-43B7-A1DE-FCA79A0E48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1468"/>
            <a:ext cx="7880465" cy="4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0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562F-87B1-4A2E-9634-8F19B93B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Possible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9941-477F-4EF8-9089-16F83432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7500">
              <a:spcBef>
                <a:spcPts val="1200"/>
              </a:spcBef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The feature with the greatest impact on the Sale Price is Overall Quality.</a:t>
            </a:r>
          </a:p>
          <a:p>
            <a:pPr marL="457200" lvl="0" indent="-317500">
              <a:spcBef>
                <a:spcPts val="1000"/>
              </a:spcBef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In general, a larger area for house (Gr Liv Area) generates a higher Sale Price.</a:t>
            </a:r>
            <a:endParaRPr lang="en-US" sz="2000" i="1" dirty="0">
              <a:solidFill>
                <a:schemeClr val="lt1"/>
              </a:solidFill>
              <a:ea typeface="Nunito"/>
              <a:cs typeface="Nunito"/>
              <a:sym typeface="Nunito"/>
            </a:endParaRPr>
          </a:p>
          <a:p>
            <a:pPr marL="457200" lvl="0" indent="-317500">
              <a:spcBef>
                <a:spcPts val="1000"/>
              </a:spcBef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The model seem to suggest that by improving the </a:t>
            </a:r>
            <a:r>
              <a:rPr lang="en-US" sz="2000" b="1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Overall Quality, Overall Condition </a:t>
            </a: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and </a:t>
            </a:r>
            <a:r>
              <a:rPr lang="en-US" sz="2000" b="1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Kitchen Quality </a:t>
            </a: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will have a positive effect on the Sale Price.</a:t>
            </a:r>
          </a:p>
          <a:p>
            <a:pPr marL="457200" lvl="0" indent="-3175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Age when sold (Year Built – Year Sold) shows that there’s a negative impact on the price, which means the older the house the higher the impact will be on the Sale Price.</a:t>
            </a:r>
            <a:endParaRPr lang="en-US" sz="2000" b="1" u="sng" dirty="0">
              <a:solidFill>
                <a:schemeClr val="lt1"/>
              </a:solidFill>
              <a:ea typeface="Nunito"/>
              <a:cs typeface="Nunito"/>
              <a:sym typeface="Nunito"/>
            </a:endParaRP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350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9CC6-7668-4BFA-AF1E-9363AE03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9EB3-6C42-457F-9D30-2A793736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" y="1612670"/>
            <a:ext cx="10557164" cy="5037512"/>
          </a:xfrm>
        </p:spPr>
        <p:txBody>
          <a:bodyPr>
            <a:noAutofit/>
          </a:bodyPr>
          <a:lstStyle/>
          <a:p>
            <a:pPr marL="45720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SG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 Suggested 14 features that should be made mandatory when collecting data: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Gr Liv Area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Overall Qual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Garage Area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Total </a:t>
            </a:r>
            <a:r>
              <a:rPr lang="en-SG" dirty="0" err="1">
                <a:solidFill>
                  <a:schemeClr val="lt1"/>
                </a:solidFill>
                <a:ea typeface="Nunito"/>
                <a:cs typeface="Nunito"/>
                <a:sym typeface="Nunito"/>
              </a:rPr>
              <a:t>Bsmt</a:t>
            </a: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 SF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Year Built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Building type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Mas </a:t>
            </a:r>
            <a:r>
              <a:rPr lang="en-SG" dirty="0" err="1">
                <a:solidFill>
                  <a:schemeClr val="lt1"/>
                </a:solidFill>
                <a:ea typeface="Nunito"/>
                <a:cs typeface="Nunito"/>
                <a:sym typeface="Nunito"/>
              </a:rPr>
              <a:t>Vnr</a:t>
            </a: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 Area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Overall Cond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 err="1">
                <a:solidFill>
                  <a:schemeClr val="lt1"/>
                </a:solidFill>
                <a:ea typeface="Nunito"/>
                <a:cs typeface="Nunito"/>
                <a:sym typeface="Nunito"/>
              </a:rPr>
              <a:t>Neighborhood</a:t>
            </a:r>
            <a:endParaRPr lang="en-SG" dirty="0">
              <a:solidFill>
                <a:schemeClr val="lt1"/>
              </a:solidFill>
              <a:ea typeface="Nunito"/>
              <a:cs typeface="Nunito"/>
              <a:sym typeface="Nunito"/>
            </a:endParaRP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 err="1">
                <a:solidFill>
                  <a:schemeClr val="lt1"/>
                </a:solidFill>
                <a:ea typeface="Nunito"/>
                <a:cs typeface="Nunito"/>
                <a:sym typeface="Nunito"/>
              </a:rPr>
              <a:t>Exter</a:t>
            </a: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 Qual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Kitchen Qual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Sale Type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 err="1">
                <a:solidFill>
                  <a:schemeClr val="lt1"/>
                </a:solidFill>
                <a:ea typeface="Nunito"/>
                <a:cs typeface="Nunito"/>
                <a:sym typeface="Nunito"/>
              </a:rPr>
              <a:t>Bsmt</a:t>
            </a: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 Exposure</a:t>
            </a: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SG" dirty="0" err="1">
                <a:solidFill>
                  <a:schemeClr val="lt1"/>
                </a:solidFill>
                <a:ea typeface="Nunito"/>
                <a:cs typeface="Nunito"/>
                <a:sym typeface="Nunito"/>
              </a:rPr>
              <a:t>Bsmt</a:t>
            </a:r>
            <a:r>
              <a:rPr lang="en-SG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 Qual</a:t>
            </a:r>
            <a:endParaRPr lang="en-SG" b="1" u="sng" dirty="0">
              <a:solidFill>
                <a:srgbClr val="FFFFFF"/>
              </a:solidFill>
              <a:ea typeface="Nunito"/>
              <a:cs typeface="Nunito"/>
              <a:sym typeface="Nunito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85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8B37-C54C-4D53-AFB9-E67031E7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87D6-FD8F-47F2-8B70-3BB1F173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SG" sz="2000" u="sng" dirty="0">
                <a:solidFill>
                  <a:srgbClr val="00B0F0"/>
                </a:solidFill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http://jse.amstat.org/v19n3/decock/DataDocumentation.txt</a:t>
            </a:r>
            <a:r>
              <a:rPr lang="en-SG" sz="2000" dirty="0">
                <a:solidFill>
                  <a:srgbClr val="00B0F0"/>
                </a:solidFill>
                <a:ea typeface="Nunito"/>
                <a:cs typeface="Nunito"/>
                <a:sym typeface="Nunito"/>
              </a:rPr>
              <a:t> </a:t>
            </a:r>
          </a:p>
          <a:p>
            <a:pPr marL="457200" lvl="0" indent="0">
              <a:lnSpc>
                <a:spcPct val="125000"/>
              </a:lnSpc>
              <a:spcBef>
                <a:spcPts val="1800"/>
              </a:spcBef>
              <a:buNone/>
            </a:pPr>
            <a:r>
              <a:rPr lang="en-SG" sz="2000" u="sng" dirty="0">
                <a:solidFill>
                  <a:srgbClr val="00B0F0"/>
                </a:solidFill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https://www.kaggle.com/c/dsi-us-6-project-2-regression-challenge</a:t>
            </a:r>
            <a:endParaRPr lang="en-SG" sz="2000" b="1" u="sng" dirty="0">
              <a:solidFill>
                <a:srgbClr val="00B0F0"/>
              </a:solidFill>
              <a:ea typeface="Nunito"/>
              <a:cs typeface="Nunito"/>
              <a:sym typeface="Nunito"/>
            </a:endParaRPr>
          </a:p>
          <a:p>
            <a:pPr marL="457200" lvl="0" indent="0">
              <a:lnSpc>
                <a:spcPct val="125000"/>
              </a:lnSpc>
              <a:spcBef>
                <a:spcPts val="1800"/>
              </a:spcBef>
              <a:buNone/>
            </a:pPr>
            <a:r>
              <a:rPr lang="en-SG" sz="2000" u="sng" dirty="0">
                <a:solidFill>
                  <a:srgbClr val="00B0F0"/>
                </a:solidFill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https://www.cityofames.org/government/departments-divisions-a-h/city-assessor</a:t>
            </a:r>
            <a:endParaRPr lang="en-SG" sz="2000" b="1" u="sng" dirty="0">
              <a:solidFill>
                <a:srgbClr val="00B0F0"/>
              </a:solidFill>
              <a:ea typeface="Nunito"/>
              <a:cs typeface="Nunito"/>
              <a:sym typeface="Nunito"/>
            </a:endParaRPr>
          </a:p>
          <a:p>
            <a:pPr marL="457200" lvl="0" indent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SG" sz="2000" u="sng" dirty="0">
                <a:solidFill>
                  <a:srgbClr val="00B0F0"/>
                </a:solidFill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https://beacon.schneidercorp.com/Application.aspx?AppID=165&amp;LayerID=2145&amp;PageTypeID=4&amp;PageID=1108&amp;Q=1957777753&amp;KeyValue=0526301100</a:t>
            </a:r>
            <a:endParaRPr lang="en-SG" sz="2000" b="1" u="sng" dirty="0">
              <a:solidFill>
                <a:srgbClr val="00B0F0"/>
              </a:solidFill>
              <a:ea typeface="Nunito"/>
              <a:cs typeface="Nunito"/>
              <a:sym typeface="Nunito"/>
            </a:endParaRPr>
          </a:p>
          <a:p>
            <a:endParaRPr lang="en-SG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3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CAF4-7DD8-4CB9-BD1B-F3004EE6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1C2E-23A1-4B06-8C08-815D4520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Problem Statement</a:t>
            </a:r>
          </a:p>
          <a:p>
            <a:pPr marL="74295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Intro to dataset</a:t>
            </a:r>
          </a:p>
          <a:p>
            <a:pPr marL="74295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Modeling process</a:t>
            </a:r>
          </a:p>
          <a:p>
            <a:pPr marL="74295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Executive Summary of Model</a:t>
            </a:r>
          </a:p>
          <a:p>
            <a:pPr marL="74295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Possible Inferences</a:t>
            </a:r>
          </a:p>
          <a:p>
            <a:pPr marL="74295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Recommendations</a:t>
            </a:r>
          </a:p>
          <a:p>
            <a:pPr marL="74295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"/>
              <a:buAutoNum type="arabicPeriod"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References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1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91EA-A02B-4A0C-8033-2E927C96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2298-D018-477F-8976-429BC899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473738" cy="3931920"/>
          </a:xfrm>
        </p:spPr>
        <p:txBody>
          <a:bodyPr>
            <a:normAutofit/>
          </a:bodyPr>
          <a:lstStyle/>
          <a:p>
            <a:r>
              <a:rPr lang="en-US" sz="2000" dirty="0"/>
              <a:t>Which are the features that affects the Sale Price of the house the most.</a:t>
            </a:r>
          </a:p>
          <a:p>
            <a:r>
              <a:rPr lang="en-US" sz="2000" dirty="0"/>
              <a:t>Determine the features that are compulsory when collecting data.</a:t>
            </a:r>
          </a:p>
          <a:p>
            <a:r>
              <a:rPr lang="en-US" sz="2000" dirty="0"/>
              <a:t>How to use these data to produce a model that makes good prediction of the Sale Price.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2790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909F-E18D-4506-B3CE-394EC7EE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 to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26DD-3AB4-4234-BD8D-83A41132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31750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US" sz="2400" dirty="0">
                <a:sym typeface="Nunito"/>
              </a:rPr>
              <a:t>There are </a:t>
            </a:r>
            <a:r>
              <a:rPr lang="en-US" sz="2400" b="1" dirty="0">
                <a:sym typeface="Nunito"/>
              </a:rPr>
              <a:t>2,930 observations </a:t>
            </a:r>
            <a:r>
              <a:rPr lang="en-US" sz="2400" dirty="0">
                <a:sym typeface="Nunito"/>
              </a:rPr>
              <a:t>and </a:t>
            </a:r>
            <a:r>
              <a:rPr lang="en-US" sz="2400" b="1" dirty="0">
                <a:sym typeface="Nunito"/>
              </a:rPr>
              <a:t>81 variables </a:t>
            </a:r>
            <a:r>
              <a:rPr lang="en-US" sz="2400" dirty="0">
                <a:sym typeface="Nunito"/>
              </a:rPr>
              <a:t>in our dataset, two of which (Order ID and Parcel ID (PID)) will not be included in our modeling process.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○"/>
            </a:pPr>
            <a:r>
              <a:rPr lang="en-US" sz="2400" dirty="0">
                <a:sym typeface="Nunito"/>
              </a:rPr>
              <a:t>2051 observations in train dataset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○"/>
            </a:pPr>
            <a:r>
              <a:rPr lang="en-US" sz="2400" dirty="0">
                <a:sym typeface="Nunito"/>
              </a:rPr>
              <a:t>879 observations in test dataset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unito"/>
              <a:buChar char="●"/>
            </a:pPr>
            <a:r>
              <a:rPr lang="en-US" sz="2400" dirty="0">
                <a:sym typeface="Nunito"/>
              </a:rPr>
              <a:t>80 variables will be included in our features dataset,  and will be modeled against our target variable - Sale Price.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-US" sz="2400" dirty="0">
                <a:sym typeface="Nunito"/>
              </a:rPr>
              <a:t>Variable types:</a:t>
            </a:r>
          </a:p>
          <a:p>
            <a:pPr marL="914400" lvl="1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-US" sz="2400" dirty="0">
                <a:sym typeface="Nunito"/>
              </a:rPr>
              <a:t>19 Continuous (e.g. Gr Liv Area, Total </a:t>
            </a:r>
            <a:r>
              <a:rPr lang="en-US" sz="2400" dirty="0" err="1">
                <a:sym typeface="Nunito"/>
              </a:rPr>
              <a:t>Bsmt</a:t>
            </a:r>
            <a:r>
              <a:rPr lang="en-US" sz="2400" dirty="0">
                <a:sym typeface="Nunito"/>
              </a:rPr>
              <a:t> SF etc.)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-US" sz="2400" dirty="0">
                <a:sym typeface="Nunito"/>
              </a:rPr>
              <a:t>14 Discrete (e.g. Year Built, Garage </a:t>
            </a:r>
            <a:r>
              <a:rPr lang="en-US" sz="2400" dirty="0" err="1">
                <a:sym typeface="Nunito"/>
              </a:rPr>
              <a:t>Yr</a:t>
            </a:r>
            <a:r>
              <a:rPr lang="en-US" sz="2400" dirty="0">
                <a:sym typeface="Nunito"/>
              </a:rPr>
              <a:t> </a:t>
            </a:r>
            <a:r>
              <a:rPr lang="en-US" sz="2400" dirty="0" err="1">
                <a:sym typeface="Nunito"/>
              </a:rPr>
              <a:t>Blt</a:t>
            </a:r>
            <a:r>
              <a:rPr lang="en-US" sz="2400" dirty="0">
                <a:sym typeface="Nunito"/>
              </a:rPr>
              <a:t> etc.) 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-US" sz="2400" dirty="0">
                <a:sym typeface="Nunito"/>
              </a:rPr>
              <a:t>23 Nominal (e.g. House style, Neighborhood etc.)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Nunito"/>
              <a:buChar char="○"/>
            </a:pPr>
            <a:r>
              <a:rPr lang="en-US" sz="2400" dirty="0">
                <a:sym typeface="Nunito"/>
              </a:rPr>
              <a:t>23 Ordinal (e.g. Overall Qual, Land Slope etc.)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79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01;p17">
            <a:extLst>
              <a:ext uri="{FF2B5EF4-FFF2-40B4-BE49-F238E27FC236}">
                <a16:creationId xmlns:a16="http://schemas.microsoft.com/office/drawing/2014/main" id="{B5D6439E-B66D-417C-8FF9-7BB20515BE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579" r="7878"/>
          <a:stretch/>
        </p:blipFill>
        <p:spPr>
          <a:xfrm>
            <a:off x="1066800" y="2014194"/>
            <a:ext cx="9889375" cy="3970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D76D0-D83E-4F6E-A38E-A1832CA7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 to Dataset</a:t>
            </a:r>
          </a:p>
        </p:txBody>
      </p:sp>
      <p:sp>
        <p:nvSpPr>
          <p:cNvPr id="4" name="Google Shape;302;p17">
            <a:extLst>
              <a:ext uri="{FF2B5EF4-FFF2-40B4-BE49-F238E27FC236}">
                <a16:creationId xmlns:a16="http://schemas.microsoft.com/office/drawing/2014/main" id="{ED3F4D74-4974-4BFD-AE05-652A8A5B9DDC}"/>
              </a:ext>
            </a:extLst>
          </p:cNvPr>
          <p:cNvSpPr txBox="1"/>
          <p:nvPr/>
        </p:nvSpPr>
        <p:spPr>
          <a:xfrm>
            <a:off x="7407687" y="2940845"/>
            <a:ext cx="14457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Min: 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$12,789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Max: 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$611,657</a:t>
            </a:r>
            <a:endParaRPr b="1" u="sng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303;p17">
            <a:extLst>
              <a:ext uri="{FF2B5EF4-FFF2-40B4-BE49-F238E27FC236}">
                <a16:creationId xmlns:a16="http://schemas.microsoft.com/office/drawing/2014/main" id="{7A9BF436-CCB1-4B10-9D35-792197EE8C91}"/>
              </a:ext>
            </a:extLst>
          </p:cNvPr>
          <p:cNvSpPr txBox="1"/>
          <p:nvPr/>
        </p:nvSpPr>
        <p:spPr>
          <a:xfrm>
            <a:off x="8925431" y="2940845"/>
            <a:ext cx="19587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Mean: 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$181,470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Median: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$162,500</a:t>
            </a:r>
            <a:endParaRPr b="1" u="sng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705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B753-2D0C-4E1E-8A3B-028E5B2A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EB02-F39C-4079-B5CF-75196CB4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47804"/>
          </a:xfrm>
        </p:spPr>
        <p:txBody>
          <a:bodyPr>
            <a:normAutofit/>
          </a:bodyPr>
          <a:lstStyle/>
          <a:p>
            <a:pPr marL="457200" lvl="0" indent="-317500">
              <a:lnSpc>
                <a:spcPct val="115000"/>
              </a:lnSpc>
              <a:spcBef>
                <a:spcPts val="1200"/>
              </a:spcBef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Data Imputation (Filling null and zero values)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Filter out categorical columns with low variance threshold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EDA on filtered features using scatter plots to drop outliers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Use correlation with sales price to merge certain columns together and also to eliminate more features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Encoding Categorical (Ordinal &amp; Nominal) Features</a:t>
            </a:r>
          </a:p>
          <a:p>
            <a:pPr marL="914400" lvl="1" indent="-317500">
              <a:lnSpc>
                <a:spcPct val="115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Label encoding </a:t>
            </a:r>
          </a:p>
          <a:p>
            <a:pPr marL="914400" lvl="1" indent="-317500">
              <a:lnSpc>
                <a:spcPct val="115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Nunito"/>
              <a:buAutoNum type="alphaLcPeriod"/>
            </a:pPr>
            <a:r>
              <a:rPr lang="en-US" sz="2000" dirty="0">
                <a:solidFill>
                  <a:schemeClr val="lt1"/>
                </a:solidFill>
                <a:ea typeface="Nunito"/>
                <a:cs typeface="Nunito"/>
                <a:sym typeface="Nunito"/>
              </a:rPr>
              <a:t>One-hot encoding</a:t>
            </a: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en-US" sz="20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Applying RFE (Recursive Feature Elimination) on the remaining features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106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BDB-2A2B-4246-A51A-51307CE4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Filling out null/ zero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92DEC2-AFDC-4C2C-844E-DA98204B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15778"/>
            <a:ext cx="2687515" cy="4455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C8E96-CE37-4C62-8C2A-51DEC962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620" y="1815778"/>
            <a:ext cx="2560779" cy="4464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865EB-C7F0-4D41-AA55-5B2AB3C349F3}"/>
              </a:ext>
            </a:extLst>
          </p:cNvPr>
          <p:cNvSpPr txBox="1"/>
          <p:nvPr/>
        </p:nvSpPr>
        <p:spPr>
          <a:xfrm>
            <a:off x="7200899" y="2014194"/>
            <a:ext cx="4440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Dealt with each null/ zero values accordingly.</a:t>
            </a:r>
          </a:p>
          <a:p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Removed null/zero values above 60% of the number of rows as they are highly skewed to one side, which might affect how our model learn when we input these features.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379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987FE-2293-4B0B-AD20-64C0BB4E3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10909" r="8121" b="8848"/>
          <a:stretch/>
        </p:blipFill>
        <p:spPr>
          <a:xfrm>
            <a:off x="698269" y="1715133"/>
            <a:ext cx="6367549" cy="44653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9AD9C3-5481-4AE1-94A2-351D45A7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69" y="372627"/>
            <a:ext cx="10058400" cy="1371600"/>
          </a:xfrm>
        </p:spPr>
        <p:txBody>
          <a:bodyPr/>
          <a:lstStyle/>
          <a:p>
            <a:r>
              <a:rPr lang="en-SG" dirty="0"/>
              <a:t>Dropping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66229-60FE-4AE8-B7F4-ECE9095FC7E0}"/>
              </a:ext>
            </a:extLst>
          </p:cNvPr>
          <p:cNvSpPr txBox="1"/>
          <p:nvPr/>
        </p:nvSpPr>
        <p:spPr>
          <a:xfrm>
            <a:off x="7526215" y="1872761"/>
            <a:ext cx="405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The boxplot is one of the example of an outlier in our feature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9 outliers were removed in total</a:t>
            </a:r>
          </a:p>
        </p:txBody>
      </p:sp>
    </p:spTree>
    <p:extLst>
      <p:ext uri="{BB962C8B-B14F-4D97-AF65-F5344CB8AC3E}">
        <p14:creationId xmlns:p14="http://schemas.microsoft.com/office/powerpoint/2010/main" val="125538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D76C-C5BC-4921-B8F5-68425D0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Correlation of data</a:t>
            </a:r>
            <a:br>
              <a:rPr lang="en-US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</a:b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006F5-67E0-4C2E-BEEC-1A9EF4EF1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t="9563" r="13860" b="1000"/>
          <a:stretch/>
        </p:blipFill>
        <p:spPr>
          <a:xfrm>
            <a:off x="685799" y="1441938"/>
            <a:ext cx="5516735" cy="46950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4B2CB-D904-4B06-BEAD-543ADE125739}"/>
              </a:ext>
            </a:extLst>
          </p:cNvPr>
          <p:cNvSpPr txBox="1"/>
          <p:nvPr/>
        </p:nvSpPr>
        <p:spPr>
          <a:xfrm>
            <a:off x="6690945" y="1696914"/>
            <a:ext cx="495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will set a threshold of 0.8 for collinear relationship between features: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TotRms</a:t>
            </a:r>
            <a:r>
              <a:rPr lang="en-US" dirty="0"/>
              <a:t> </a:t>
            </a:r>
            <a:r>
              <a:rPr lang="en-US" dirty="0" err="1"/>
              <a:t>AbvGrd</a:t>
            </a:r>
            <a:r>
              <a:rPr lang="en-US" dirty="0"/>
              <a:t> (remove) vs Gr Liv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Garage Age when sold (remove) vs Age when Sold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Age</a:t>
            </a:r>
            <a:r>
              <a:rPr lang="en-SG" altLang="zh-CN" dirty="0"/>
              <a:t> when Sold = Year Built – Year sold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Fireplace (remove) vs Fireplace Qu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121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85</TotalTime>
  <Words>659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Nunito</vt:lpstr>
      <vt:lpstr>Savon</vt:lpstr>
      <vt:lpstr>Project 2</vt:lpstr>
      <vt:lpstr>Agenda</vt:lpstr>
      <vt:lpstr>Problem statement</vt:lpstr>
      <vt:lpstr>Intro to Dataset</vt:lpstr>
      <vt:lpstr>Intro to Dataset</vt:lpstr>
      <vt:lpstr>Data Cleaning</vt:lpstr>
      <vt:lpstr>Filling out null/ zero values</vt:lpstr>
      <vt:lpstr>Dropping outliers</vt:lpstr>
      <vt:lpstr>Correlation of data </vt:lpstr>
      <vt:lpstr>Data Modelling Process</vt:lpstr>
      <vt:lpstr>Top 40 Ridge Coefficients</vt:lpstr>
      <vt:lpstr>Possible Inferences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Zozo C</dc:creator>
  <cp:lastModifiedBy>Zozo C</cp:lastModifiedBy>
  <cp:revision>8</cp:revision>
  <dcterms:created xsi:type="dcterms:W3CDTF">2020-01-17T06:21:38Z</dcterms:created>
  <dcterms:modified xsi:type="dcterms:W3CDTF">2020-01-17T07:47:13Z</dcterms:modified>
</cp:coreProperties>
</file>