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5" r:id="rId4"/>
    <p:sldId id="26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EC7D2-6C06-4BD6-9AD0-FB50B7D4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192A8-EC74-415D-A7E9-E16682549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EFF72A-075B-49B0-A172-8AC73055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14D9-51EE-431A-A223-C1F01615503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D83381-19AA-496E-BE31-CA9D502D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2A989E-4072-42EB-8AF9-9B27356F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7A91-5F18-4F06-81F1-6DF64CE3C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73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327BD-FA5D-41B7-81C0-A360CA98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0A6648-E97F-493D-B235-53FB98710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5D5CC6-F19D-4541-A774-84115B2C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14D9-51EE-431A-A223-C1F01615503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4F2D70-9563-4BFF-B692-35B37258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089A22-74E6-45AF-A5AD-82AA61F3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7A91-5F18-4F06-81F1-6DF64CE3C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03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945846F-444A-45BC-BDF2-DAC771971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38E8B5-582F-495A-AB17-9C3671689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F42231-F80D-4463-BE2C-6A634053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14D9-51EE-431A-A223-C1F01615503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E779E5-84B2-4213-86A5-207DF0E2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6119C5-9C73-4B9C-8873-82B114B4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7A91-5F18-4F06-81F1-6DF64CE3C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59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4477D-7594-480B-8848-18834A54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B34DDE-F074-45DD-9A65-CAD4E9B06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124D34-D69F-41C3-AAD0-4766626A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14D9-51EE-431A-A223-C1F01615503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42F7DF-DC39-4017-9B22-5AD748F2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1A0C31-D0B4-4AEA-90E6-DA183EFD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7A91-5F18-4F06-81F1-6DF64CE3C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16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85B2D-1806-4415-814B-0DC2A7D2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DE5734-B5FD-4BD7-9670-C661E0F1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344A20-5740-45A8-9AD6-2159BEEC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14D9-51EE-431A-A223-C1F01615503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E3FD9E-FC10-4B6A-A8DC-AC2CDC48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03B374-D84A-4DF2-989C-6D64E6D9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7A91-5F18-4F06-81F1-6DF64CE3C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00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7528D-C1AC-48DD-B84D-05A5D453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3E0FB-CEF6-4B5A-BA5A-5A3B5F91B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C7E72A-EC6D-4FBC-8CC4-CA2B37D13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0158BC-EA88-4854-A592-B5869960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14D9-51EE-431A-A223-C1F01615503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420485-8217-483F-BD1C-FC07F85D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6A34A3-5413-439E-8316-D6F1A147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7A91-5F18-4F06-81F1-6DF64CE3C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28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A4A378-6CDF-48CE-905F-70825218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68675A-BEF7-4914-9A93-9521DFF94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550B59-0607-4E4F-8EBE-C7CC7AD14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4DDCC3F-3BCF-4F9E-A729-2B5AF72BF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30A645-BBCA-44E9-B2D3-79AB56F98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C5AC13-FF2C-4C7B-8670-5CF97A20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14D9-51EE-431A-A223-C1F01615503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DAF602-78D8-42C8-A342-070806D1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D2844D-203E-40AD-A7B1-240B02D2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7A91-5F18-4F06-81F1-6DF64CE3C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41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77133-42E2-4AE3-A8C0-C5EA77C1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37EEA1E-7C65-42BD-8793-0A8D8895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14D9-51EE-431A-A223-C1F01615503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964C31-B0E1-4BE4-8C0F-3BE6DF6B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D34E3D-06E4-4D8B-915C-19BF64EC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7A91-5F18-4F06-81F1-6DF64CE3C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50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B4255D-7689-41A5-B86D-41672D8B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14D9-51EE-431A-A223-C1F01615503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F451EC-5868-43A4-9611-45984E14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70A1A1-3001-4A51-B554-1935A8F4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7A91-5F18-4F06-81F1-6DF64CE3C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85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E5DDA-7418-4C30-9C21-11921083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3CBB1-2B81-4CF8-83BC-DB0FBD931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909637-5BD2-4A55-BC05-3544B2ADF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2899EB-775E-43A7-A5EF-89AE30E6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14D9-51EE-431A-A223-C1F01615503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65D545-0E8E-4BA4-8CD4-A0E5B364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062297-06C2-4DF8-92FE-BE431A13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7A91-5F18-4F06-81F1-6DF64CE3C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41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B46DA-AD37-422C-A4BF-524D0AD4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19931B-C9CF-46C5-9EC6-7A284EAB0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F3E493-7070-4F33-A0C8-0D07A974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2CF247-E417-4A25-965C-61F5126E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14D9-51EE-431A-A223-C1F01615503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F7FB74-1977-4582-BEB4-44EE49D4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D3F5BE-EB3A-4827-985B-1DAA8700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7A91-5F18-4F06-81F1-6DF64CE3C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02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2A53104-8B0D-4637-96B3-EAB4C151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B8206C-375D-45F9-94EF-E91AD5670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B48F6B-8FCB-4ACF-92C3-018C23A6B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814D9-51EE-431A-A223-C1F01615503D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156BA6-A49D-4012-A485-D25322018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DB983F-2AD7-4E6B-A3FA-BBBE40818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97A91-5F18-4F06-81F1-6DF64CE3C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94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1621295-A0CA-4C64-9F8D-F7A0FC54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FFFFFF"/>
                </a:solidFill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108021589</a:t>
            </a:r>
            <a:br>
              <a:rPr lang="en-US" altLang="zh-TW" sz="3200" dirty="0">
                <a:solidFill>
                  <a:srgbClr val="FFFFFF"/>
                </a:solidFill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</a:br>
            <a:r>
              <a:rPr lang="zh-TW" altLang="en-US" sz="4800" dirty="0">
                <a:solidFill>
                  <a:srgbClr val="FFFFFF"/>
                </a:solidFill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薛祐昀 </a:t>
            </a:r>
            <a:r>
              <a:rPr lang="en-US" altLang="zh-TW" sz="4800" dirty="0">
                <a:solidFill>
                  <a:srgbClr val="FFFFFF"/>
                </a:solidFill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6/22</a:t>
            </a:r>
            <a:endParaRPr lang="zh-TW" altLang="en-US" sz="3200" dirty="0">
              <a:solidFill>
                <a:srgbClr val="FFFFFF"/>
              </a:solidFill>
              <a:latin typeface="SentyTEA 新蒂下午茶体" panose="03000600000000000000" pitchFamily="66" charset="-120"/>
              <a:ea typeface="SentyTEA 新蒂下午茶体" panose="03000600000000000000" pitchFamily="66" charset="-12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內容版面配置區 10" descr="吸氣">
            <a:extLst>
              <a:ext uri="{FF2B5EF4-FFF2-40B4-BE49-F238E27FC236}">
                <a16:creationId xmlns:a16="http://schemas.microsoft.com/office/drawing/2014/main" id="{C28BA36F-BDE8-47B1-84F0-3A599E252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32750">
            <a:off x="5405802" y="1324928"/>
            <a:ext cx="4793147" cy="4793147"/>
          </a:xfr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52FFE2-7C93-4CB4-952F-33C4E8F3CF40}"/>
              </a:ext>
            </a:extLst>
          </p:cNvPr>
          <p:cNvSpPr txBox="1"/>
          <p:nvPr/>
        </p:nvSpPr>
        <p:spPr>
          <a:xfrm>
            <a:off x="6438122" y="1399592"/>
            <a:ext cx="4797052" cy="707886"/>
          </a:xfrm>
          <a:custGeom>
            <a:avLst/>
            <a:gdLst>
              <a:gd name="connsiteX0" fmla="*/ 0 w 4797052"/>
              <a:gd name="connsiteY0" fmla="*/ 0 h 707886"/>
              <a:gd name="connsiteX1" fmla="*/ 599632 w 4797052"/>
              <a:gd name="connsiteY1" fmla="*/ 0 h 707886"/>
              <a:gd name="connsiteX2" fmla="*/ 1151292 w 4797052"/>
              <a:gd name="connsiteY2" fmla="*/ 0 h 707886"/>
              <a:gd name="connsiteX3" fmla="*/ 1607012 w 4797052"/>
              <a:gd name="connsiteY3" fmla="*/ 0 h 707886"/>
              <a:gd name="connsiteX4" fmla="*/ 2206644 w 4797052"/>
              <a:gd name="connsiteY4" fmla="*/ 0 h 707886"/>
              <a:gd name="connsiteX5" fmla="*/ 2710334 w 4797052"/>
              <a:gd name="connsiteY5" fmla="*/ 0 h 707886"/>
              <a:gd name="connsiteX6" fmla="*/ 3405907 w 4797052"/>
              <a:gd name="connsiteY6" fmla="*/ 0 h 707886"/>
              <a:gd name="connsiteX7" fmla="*/ 3861627 w 4797052"/>
              <a:gd name="connsiteY7" fmla="*/ 0 h 707886"/>
              <a:gd name="connsiteX8" fmla="*/ 4797052 w 4797052"/>
              <a:gd name="connsiteY8" fmla="*/ 0 h 707886"/>
              <a:gd name="connsiteX9" fmla="*/ 4797052 w 4797052"/>
              <a:gd name="connsiteY9" fmla="*/ 361022 h 707886"/>
              <a:gd name="connsiteX10" fmla="*/ 4797052 w 4797052"/>
              <a:gd name="connsiteY10" fmla="*/ 707886 h 707886"/>
              <a:gd name="connsiteX11" fmla="*/ 4197421 w 4797052"/>
              <a:gd name="connsiteY11" fmla="*/ 707886 h 707886"/>
              <a:gd name="connsiteX12" fmla="*/ 3597789 w 4797052"/>
              <a:gd name="connsiteY12" fmla="*/ 707886 h 707886"/>
              <a:gd name="connsiteX13" fmla="*/ 3094099 w 4797052"/>
              <a:gd name="connsiteY13" fmla="*/ 707886 h 707886"/>
              <a:gd name="connsiteX14" fmla="*/ 2542438 w 4797052"/>
              <a:gd name="connsiteY14" fmla="*/ 707886 h 707886"/>
              <a:gd name="connsiteX15" fmla="*/ 2038747 w 4797052"/>
              <a:gd name="connsiteY15" fmla="*/ 707886 h 707886"/>
              <a:gd name="connsiteX16" fmla="*/ 1535057 w 4797052"/>
              <a:gd name="connsiteY16" fmla="*/ 707886 h 707886"/>
              <a:gd name="connsiteX17" fmla="*/ 935425 w 4797052"/>
              <a:gd name="connsiteY17" fmla="*/ 707886 h 707886"/>
              <a:gd name="connsiteX18" fmla="*/ 0 w 4797052"/>
              <a:gd name="connsiteY18" fmla="*/ 707886 h 707886"/>
              <a:gd name="connsiteX19" fmla="*/ 0 w 4797052"/>
              <a:gd name="connsiteY19" fmla="*/ 339785 h 707886"/>
              <a:gd name="connsiteX20" fmla="*/ 0 w 4797052"/>
              <a:gd name="connsiteY20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97052" h="707886" fill="none" extrusionOk="0">
                <a:moveTo>
                  <a:pt x="0" y="0"/>
                </a:moveTo>
                <a:cubicBezTo>
                  <a:pt x="161790" y="-11527"/>
                  <a:pt x="427497" y="24428"/>
                  <a:pt x="599632" y="0"/>
                </a:cubicBezTo>
                <a:cubicBezTo>
                  <a:pt x="771767" y="-24428"/>
                  <a:pt x="969734" y="24206"/>
                  <a:pt x="1151292" y="0"/>
                </a:cubicBezTo>
                <a:cubicBezTo>
                  <a:pt x="1332850" y="-24206"/>
                  <a:pt x="1513766" y="5098"/>
                  <a:pt x="1607012" y="0"/>
                </a:cubicBezTo>
                <a:cubicBezTo>
                  <a:pt x="1700258" y="-5098"/>
                  <a:pt x="1997517" y="6500"/>
                  <a:pt x="2206644" y="0"/>
                </a:cubicBezTo>
                <a:cubicBezTo>
                  <a:pt x="2415771" y="-6500"/>
                  <a:pt x="2498361" y="14039"/>
                  <a:pt x="2710334" y="0"/>
                </a:cubicBezTo>
                <a:cubicBezTo>
                  <a:pt x="2922307" y="-14039"/>
                  <a:pt x="3229067" y="53116"/>
                  <a:pt x="3405907" y="0"/>
                </a:cubicBezTo>
                <a:cubicBezTo>
                  <a:pt x="3582747" y="-53116"/>
                  <a:pt x="3665254" y="27472"/>
                  <a:pt x="3861627" y="0"/>
                </a:cubicBezTo>
                <a:cubicBezTo>
                  <a:pt x="4058000" y="-27472"/>
                  <a:pt x="4602619" y="7425"/>
                  <a:pt x="4797052" y="0"/>
                </a:cubicBezTo>
                <a:cubicBezTo>
                  <a:pt x="4824933" y="86772"/>
                  <a:pt x="4794749" y="245763"/>
                  <a:pt x="4797052" y="361022"/>
                </a:cubicBezTo>
                <a:cubicBezTo>
                  <a:pt x="4799355" y="476281"/>
                  <a:pt x="4757204" y="614225"/>
                  <a:pt x="4797052" y="707886"/>
                </a:cubicBezTo>
                <a:cubicBezTo>
                  <a:pt x="4622818" y="771091"/>
                  <a:pt x="4361938" y="697286"/>
                  <a:pt x="4197421" y="707886"/>
                </a:cubicBezTo>
                <a:cubicBezTo>
                  <a:pt x="4032904" y="718486"/>
                  <a:pt x="3863402" y="658600"/>
                  <a:pt x="3597789" y="707886"/>
                </a:cubicBezTo>
                <a:cubicBezTo>
                  <a:pt x="3332176" y="757172"/>
                  <a:pt x="3248297" y="691653"/>
                  <a:pt x="3094099" y="707886"/>
                </a:cubicBezTo>
                <a:cubicBezTo>
                  <a:pt x="2939901" y="724119"/>
                  <a:pt x="2803705" y="668636"/>
                  <a:pt x="2542438" y="707886"/>
                </a:cubicBezTo>
                <a:cubicBezTo>
                  <a:pt x="2281171" y="747136"/>
                  <a:pt x="2205027" y="678822"/>
                  <a:pt x="2038747" y="707886"/>
                </a:cubicBezTo>
                <a:cubicBezTo>
                  <a:pt x="1872467" y="736950"/>
                  <a:pt x="1701879" y="670922"/>
                  <a:pt x="1535057" y="707886"/>
                </a:cubicBezTo>
                <a:cubicBezTo>
                  <a:pt x="1368235" y="744850"/>
                  <a:pt x="1103918" y="670541"/>
                  <a:pt x="935425" y="707886"/>
                </a:cubicBezTo>
                <a:cubicBezTo>
                  <a:pt x="766932" y="745231"/>
                  <a:pt x="392484" y="634273"/>
                  <a:pt x="0" y="707886"/>
                </a:cubicBezTo>
                <a:cubicBezTo>
                  <a:pt x="-30179" y="547865"/>
                  <a:pt x="3281" y="467565"/>
                  <a:pt x="0" y="339785"/>
                </a:cubicBezTo>
                <a:cubicBezTo>
                  <a:pt x="-3281" y="212005"/>
                  <a:pt x="32286" y="96403"/>
                  <a:pt x="0" y="0"/>
                </a:cubicBezTo>
                <a:close/>
              </a:path>
              <a:path w="4797052" h="707886" stroke="0" extrusionOk="0">
                <a:moveTo>
                  <a:pt x="0" y="0"/>
                </a:moveTo>
                <a:cubicBezTo>
                  <a:pt x="272715" y="-8943"/>
                  <a:pt x="418183" y="65627"/>
                  <a:pt x="647602" y="0"/>
                </a:cubicBezTo>
                <a:cubicBezTo>
                  <a:pt x="877021" y="-65627"/>
                  <a:pt x="1035879" y="34741"/>
                  <a:pt x="1151292" y="0"/>
                </a:cubicBezTo>
                <a:cubicBezTo>
                  <a:pt x="1266705" y="-34741"/>
                  <a:pt x="1584504" y="18245"/>
                  <a:pt x="1750924" y="0"/>
                </a:cubicBezTo>
                <a:cubicBezTo>
                  <a:pt x="1917344" y="-18245"/>
                  <a:pt x="2095070" y="4311"/>
                  <a:pt x="2206644" y="0"/>
                </a:cubicBezTo>
                <a:cubicBezTo>
                  <a:pt x="2318218" y="-4311"/>
                  <a:pt x="2630531" y="24239"/>
                  <a:pt x="2806275" y="0"/>
                </a:cubicBezTo>
                <a:cubicBezTo>
                  <a:pt x="2982019" y="-24239"/>
                  <a:pt x="3158068" y="68272"/>
                  <a:pt x="3453877" y="0"/>
                </a:cubicBezTo>
                <a:cubicBezTo>
                  <a:pt x="3749686" y="-68272"/>
                  <a:pt x="3863000" y="59305"/>
                  <a:pt x="4005538" y="0"/>
                </a:cubicBezTo>
                <a:cubicBezTo>
                  <a:pt x="4148076" y="-59305"/>
                  <a:pt x="4420531" y="22688"/>
                  <a:pt x="4797052" y="0"/>
                </a:cubicBezTo>
                <a:cubicBezTo>
                  <a:pt x="4834439" y="106201"/>
                  <a:pt x="4763017" y="166450"/>
                  <a:pt x="4797052" y="332706"/>
                </a:cubicBezTo>
                <a:cubicBezTo>
                  <a:pt x="4831087" y="498962"/>
                  <a:pt x="4765043" y="591934"/>
                  <a:pt x="4797052" y="707886"/>
                </a:cubicBezTo>
                <a:cubicBezTo>
                  <a:pt x="4543171" y="718646"/>
                  <a:pt x="4303404" y="681487"/>
                  <a:pt x="4149450" y="707886"/>
                </a:cubicBezTo>
                <a:cubicBezTo>
                  <a:pt x="3995496" y="734285"/>
                  <a:pt x="3807274" y="684199"/>
                  <a:pt x="3645760" y="707886"/>
                </a:cubicBezTo>
                <a:cubicBezTo>
                  <a:pt x="3484246" y="731573"/>
                  <a:pt x="3273921" y="689505"/>
                  <a:pt x="3094099" y="707886"/>
                </a:cubicBezTo>
                <a:cubicBezTo>
                  <a:pt x="2914277" y="726267"/>
                  <a:pt x="2805607" y="656778"/>
                  <a:pt x="2638379" y="707886"/>
                </a:cubicBezTo>
                <a:cubicBezTo>
                  <a:pt x="2471151" y="758994"/>
                  <a:pt x="2366821" y="675580"/>
                  <a:pt x="2182659" y="707886"/>
                </a:cubicBezTo>
                <a:cubicBezTo>
                  <a:pt x="1998497" y="740192"/>
                  <a:pt x="1899850" y="702011"/>
                  <a:pt x="1630998" y="707886"/>
                </a:cubicBezTo>
                <a:cubicBezTo>
                  <a:pt x="1362146" y="713761"/>
                  <a:pt x="1267386" y="652499"/>
                  <a:pt x="1079337" y="707886"/>
                </a:cubicBezTo>
                <a:cubicBezTo>
                  <a:pt x="891288" y="763273"/>
                  <a:pt x="454115" y="596435"/>
                  <a:pt x="0" y="707886"/>
                </a:cubicBezTo>
                <a:cubicBezTo>
                  <a:pt x="-2707" y="634342"/>
                  <a:pt x="2107" y="482075"/>
                  <a:pt x="0" y="361022"/>
                </a:cubicBezTo>
                <a:cubicBezTo>
                  <a:pt x="-2107" y="239969"/>
                  <a:pt x="19862" y="923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9074345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數位內容資訊安全</a:t>
            </a:r>
          </a:p>
        </p:txBody>
      </p:sp>
    </p:spTree>
    <p:extLst>
      <p:ext uri="{BB962C8B-B14F-4D97-AF65-F5344CB8AC3E}">
        <p14:creationId xmlns:p14="http://schemas.microsoft.com/office/powerpoint/2010/main" val="157941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id="{87E36120-C2BD-40C6-B6BB-26E890847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95" y="547430"/>
            <a:ext cx="3976806" cy="300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BF17917-031B-4608-B167-BD0357A41D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4" t="14122" r="22943" b="11863"/>
          <a:stretch/>
        </p:blipFill>
        <p:spPr bwMode="auto">
          <a:xfrm>
            <a:off x="7354581" y="1728979"/>
            <a:ext cx="4265336" cy="271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A4E2C280-FAF1-49FC-B989-A9C8862014F3}"/>
              </a:ext>
            </a:extLst>
          </p:cNvPr>
          <p:cNvSpPr/>
          <p:nvPr/>
        </p:nvSpPr>
        <p:spPr>
          <a:xfrm>
            <a:off x="1710525" y="172652"/>
            <a:ext cx="2735826" cy="24495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基本知識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EC5069F-664C-4B64-B677-B24D2C5257D7}"/>
              </a:ext>
            </a:extLst>
          </p:cNvPr>
          <p:cNvSpPr txBox="1"/>
          <p:nvPr/>
        </p:nvSpPr>
        <p:spPr>
          <a:xfrm>
            <a:off x="441649" y="2626531"/>
            <a:ext cx="3387012" cy="3736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網路基礎</a:t>
            </a:r>
            <a:endParaRPr lang="en-US" altLang="zh-TW" sz="2000" dirty="0">
              <a:solidFill>
                <a:schemeClr val="bg1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加密觀念跟實作</a:t>
            </a:r>
            <a:endParaRPr lang="en-US" altLang="zh-TW" sz="2000" dirty="0">
              <a:solidFill>
                <a:schemeClr val="bg1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常見的網路攻擊手段</a:t>
            </a:r>
            <a:endParaRPr lang="en-US" altLang="zh-TW" sz="2000" dirty="0">
              <a:solidFill>
                <a:schemeClr val="bg1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簡單的滲透測試</a:t>
            </a:r>
            <a:endParaRPr lang="en-US" altLang="zh-TW" sz="2000" dirty="0">
              <a:solidFill>
                <a:schemeClr val="bg1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Google Hacking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SQL Injection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社交安全演練</a:t>
            </a:r>
            <a:endParaRPr lang="en-US" altLang="zh-TW" sz="2000" dirty="0">
              <a:solidFill>
                <a:schemeClr val="bg1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區塊鏈、智能合約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87F71D-692E-4546-9898-C29CE5F43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797" y="3171533"/>
            <a:ext cx="3760076" cy="271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668DBEA-F7C2-491E-AB34-1C7D047DFAD5}"/>
              </a:ext>
            </a:extLst>
          </p:cNvPr>
          <p:cNvSpPr/>
          <p:nvPr/>
        </p:nvSpPr>
        <p:spPr>
          <a:xfrm>
            <a:off x="3570041" y="3118875"/>
            <a:ext cx="1549269" cy="52598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社交安全演練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A002EF-F355-4F3F-88DA-1300D0FF20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1" t="11444" r="11673" b="5150"/>
          <a:stretch/>
        </p:blipFill>
        <p:spPr bwMode="auto">
          <a:xfrm>
            <a:off x="7211795" y="4005990"/>
            <a:ext cx="3678341" cy="216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4DEAFA4-CC47-4C84-8E06-610450338DA3}"/>
              </a:ext>
            </a:extLst>
          </p:cNvPr>
          <p:cNvSpPr/>
          <p:nvPr/>
        </p:nvSpPr>
        <p:spPr>
          <a:xfrm>
            <a:off x="9219390" y="5783268"/>
            <a:ext cx="2753052" cy="52598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透過</a:t>
            </a:r>
            <a:r>
              <a:rPr lang="en-US" altLang="zh-TW" b="1" dirty="0" err="1">
                <a:solidFill>
                  <a:schemeClr val="tx1"/>
                </a:solidFill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HTTrack</a:t>
            </a:r>
            <a:r>
              <a:rPr lang="zh-TW" altLang="en-US" b="1" dirty="0">
                <a:solidFill>
                  <a:schemeClr val="tx1"/>
                </a:solidFill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建立鏡像網站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A672346-5310-4EF5-8ECF-232AB74265C0}"/>
              </a:ext>
            </a:extLst>
          </p:cNvPr>
          <p:cNvSpPr/>
          <p:nvPr/>
        </p:nvSpPr>
        <p:spPr>
          <a:xfrm>
            <a:off x="10097509" y="1929766"/>
            <a:ext cx="2124169" cy="70254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用低軌道離子炮反覆刷新讓網站掛掉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EB5AE07-4AAC-4FB2-9D51-EECDA7C331F2}"/>
              </a:ext>
            </a:extLst>
          </p:cNvPr>
          <p:cNvSpPr/>
          <p:nvPr/>
        </p:nvSpPr>
        <p:spPr>
          <a:xfrm>
            <a:off x="7550402" y="895258"/>
            <a:ext cx="2713378" cy="70254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Kleopatra</a:t>
            </a:r>
            <a:r>
              <a:rPr lang="zh-TW" altLang="en-US" b="1" dirty="0">
                <a:solidFill>
                  <a:schemeClr val="tx1"/>
                </a:solidFill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，一套可以產生金鑰去做加解密訊息的軟體</a:t>
            </a:r>
          </a:p>
        </p:txBody>
      </p:sp>
    </p:spTree>
    <p:extLst>
      <p:ext uri="{BB962C8B-B14F-4D97-AF65-F5344CB8AC3E}">
        <p14:creationId xmlns:p14="http://schemas.microsoft.com/office/powerpoint/2010/main" val="20038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A4C07150-1DA9-4AF7-9C32-17D04E3AA591}"/>
              </a:ext>
            </a:extLst>
          </p:cNvPr>
          <p:cNvSpPr/>
          <p:nvPr/>
        </p:nvSpPr>
        <p:spPr>
          <a:xfrm>
            <a:off x="1432181" y="319088"/>
            <a:ext cx="3011423" cy="301319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rgbClr val="FFFFFF"/>
                </a:solidFill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小小心得</a:t>
            </a:r>
            <a:endParaRPr lang="zh-TW" altLang="en-US" sz="2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F6F42D0-0C32-456E-82E0-A4FFB77F0EF2}"/>
              </a:ext>
            </a:extLst>
          </p:cNvPr>
          <p:cNvSpPr txBox="1"/>
          <p:nvPr/>
        </p:nvSpPr>
        <p:spPr>
          <a:xfrm>
            <a:off x="4666645" y="632591"/>
            <a:ext cx="6651322" cy="5592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　　這學期上資安覺得是一個蠻大的挑戰，因為我個人其實對資安方面真的</a:t>
            </a:r>
            <a:r>
              <a:rPr lang="zh-TW" altLang="en-US" sz="1600" dirty="0">
                <a:highlight>
                  <a:srgbClr val="C0C0C0"/>
                </a:highlight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很不敏銳</a:t>
            </a:r>
            <a:r>
              <a:rPr lang="zh-TW" altLang="en-US" sz="1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，整個學期中有蠻多次是讓我覺得有些挫敗的，特別是在講</a:t>
            </a:r>
            <a:r>
              <a:rPr lang="en-US" altLang="zh-TW" sz="1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Google Hacking</a:t>
            </a:r>
            <a:r>
              <a:rPr lang="zh-TW" altLang="en-US" sz="1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跟一些滲透測試的時候，就是覺得理論上已經很難理解，在我個人上是知道這個東西在幹嘛的，卻很難感同身受，發自內心覺得說應該要注意或者是想要去窺探的感覺。</a:t>
            </a:r>
            <a:endParaRPr lang="en-US" altLang="zh-TW" sz="1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　　前面在學加解密系統的時候其實也啃得很艱難，像在讀區塊鏈的感覺，對稱式非對稱式</a:t>
            </a:r>
            <a:r>
              <a:rPr lang="en-US" altLang="zh-TW" sz="1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……</a:t>
            </a:r>
            <a:r>
              <a:rPr lang="zh-TW" altLang="en-US" sz="1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期中的時候就考了蠻多知識類的我就答得不是很好。</a:t>
            </a:r>
            <a:endParaRPr lang="en-US" altLang="zh-TW" sz="1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　　最好玩的部分其實是期中前的加密實作，那時候實際去寫加密，去抓取常見的一萬種密碼檔案回來做加解密的測試，在實際對應到真的密碼時就是很有趣的，原來真的能透過這樣的方式去知道人家的真實密碼。還有社交安全演練，透過一些話術或著技巧去誘騙別人點擊連結，也是從這堂課學習到原來還可以用空的</a:t>
            </a:r>
            <a:r>
              <a:rPr lang="en-US" altLang="zh-TW" sz="1600" dirty="0" err="1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img</a:t>
            </a:r>
            <a:r>
              <a:rPr lang="zh-TW" altLang="en-US" sz="1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標籤的方式，讓別人在開啟郵件時其實已經被記錄，去連結到後台寫的</a:t>
            </a:r>
            <a:r>
              <a:rPr lang="en-US" altLang="zh-TW" sz="1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php</a:t>
            </a:r>
            <a:r>
              <a:rPr lang="zh-TW" altLang="en-US" sz="1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檔案，去更新資料庫內的監測資料，這樣的連動我覺得是很巧妙很實用的一個技能。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482FD6-3B87-4EC1-9AAA-80672FCA1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" r="8871"/>
          <a:stretch/>
        </p:blipFill>
        <p:spPr bwMode="auto">
          <a:xfrm>
            <a:off x="315659" y="4005027"/>
            <a:ext cx="4184294" cy="218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21236530-469E-4024-83E7-CA0F78A9CC42}"/>
              </a:ext>
            </a:extLst>
          </p:cNvPr>
          <p:cNvSpPr/>
          <p:nvPr/>
        </p:nvSpPr>
        <p:spPr>
          <a:xfrm>
            <a:off x="2461783" y="3739888"/>
            <a:ext cx="2142501" cy="52598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簡易的加解密程式</a:t>
            </a:r>
          </a:p>
        </p:txBody>
      </p:sp>
    </p:spTree>
    <p:extLst>
      <p:ext uri="{BB962C8B-B14F-4D97-AF65-F5344CB8AC3E}">
        <p14:creationId xmlns:p14="http://schemas.microsoft.com/office/powerpoint/2010/main" val="393229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E16651-6C9D-4592-9FF3-D34DC81C0D01}"/>
              </a:ext>
            </a:extLst>
          </p:cNvPr>
          <p:cNvSpPr/>
          <p:nvPr/>
        </p:nvSpPr>
        <p:spPr>
          <a:xfrm>
            <a:off x="800100" y="392989"/>
            <a:ext cx="6075485" cy="967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>
                <a:solidFill>
                  <a:schemeClr val="bg1"/>
                </a:solidFill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　最後想說的話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D0F6524-0FF5-4FCB-8DAF-709A6BDCFE3B}"/>
              </a:ext>
            </a:extLst>
          </p:cNvPr>
          <p:cNvSpPr txBox="1"/>
          <p:nvPr/>
        </p:nvSpPr>
        <p:spPr>
          <a:xfrm>
            <a:off x="835542" y="2136927"/>
            <a:ext cx="10517867" cy="411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　　其實上完這堂課我一直不敢說我是真的學到很多的，因為蠻多東西都只能算是粗淺認識，有大多也很難體會，但在寫這篇心得的時候，自己回去想、去看那時候的筆記，會發現有很多部分其實還是有記住的，雖然有真的很難的部分，也有覺得有趣的地方，雖然我最後的感想仍是之後不會想朝著資安深入</a:t>
            </a:r>
            <a:r>
              <a:rPr lang="en-US" altLang="zh-TW" sz="1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……</a:t>
            </a:r>
            <a:r>
              <a:rPr lang="zh-TW" altLang="en-US" sz="1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但這是我自己的問題，也不是說老師教得不好什麼。老師真的是資工系裡難得認真的老師了，我很常在這個學校裡覺得害怕，感覺這樣子的學習學不到什麼真正能化用的技能，而哪怕只是片面卻也比別人厲害。我的表現其實真的並不夠好，我總是希望能做更多，也會怕自己做不到而去放棄，或者妥協，也謝謝老師這兩年間帶我認識了很多，也聽我訴了很多苦。成長過程中我好像是蠻幸運的，每一個階段總是能碰到和我較親和、對當下的我有所幫助，讓我由衷欽佩的長輩，但老師還是不太一樣的，我也真的很景仰並且感謝您。很可惜您要離開了，有段時間我覺得蠻無措的，我發現我找不到總是渴望的戰友，以往覺得相信可以的人又突然給了我當頭一棒，當下規劃的一些未來也因為您要離開而有所改變，需要再做思慮，不過還是很感謝您的，真的謝謝您這兩年的包容，希望之後也還能有所聯絡，也祝您未來的路程能夠更好，一切都順風如意。</a:t>
            </a:r>
          </a:p>
        </p:txBody>
      </p:sp>
    </p:spTree>
    <p:extLst>
      <p:ext uri="{BB962C8B-B14F-4D97-AF65-F5344CB8AC3E}">
        <p14:creationId xmlns:p14="http://schemas.microsoft.com/office/powerpoint/2010/main" val="5158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744</Words>
  <Application>Microsoft Office PowerPoint</Application>
  <PresentationFormat>寬螢幕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Adobe 仿宋 Std R</vt:lpstr>
      <vt:lpstr>SentyTEA 新蒂下午茶体</vt:lpstr>
      <vt:lpstr>Arial</vt:lpstr>
      <vt:lpstr>Calibri</vt:lpstr>
      <vt:lpstr>Calibri Light</vt:lpstr>
      <vt:lpstr>Office 佈景主題</vt:lpstr>
      <vt:lpstr>108021589 薛祐昀 6/22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2．我做了什麼 5．我碰到過的問題</dc:title>
  <dc:creator>祐昀 薛</dc:creator>
  <cp:lastModifiedBy>祐昀 薛</cp:lastModifiedBy>
  <cp:revision>14</cp:revision>
  <dcterms:created xsi:type="dcterms:W3CDTF">2020-06-18T14:43:48Z</dcterms:created>
  <dcterms:modified xsi:type="dcterms:W3CDTF">2021-06-22T06:50:41Z</dcterms:modified>
</cp:coreProperties>
</file>