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Barlow Semi Condensed" panose="00000506000000000000" pitchFamily="2" charset="0"/>
      <p:regular r:id="rId6"/>
      <p:bold r:id="rId7"/>
      <p:italic r:id="rId8"/>
      <p:boldItalic r:id="rId9"/>
    </p:embeddedFont>
    <p:embeddedFont>
      <p:font typeface="Barlow Semi Condensed Medium" panose="00000606000000000000" pitchFamily="2" charset="0"/>
      <p:regular r:id="rId10"/>
      <p:bold r:id="rId11"/>
      <p:italic r:id="rId12"/>
      <p:boldItalic r:id="rId13"/>
    </p:embeddedFont>
    <p:embeddedFont>
      <p:font typeface="Fjalla One" panose="02000506040000020004"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1">
          <p15:clr>
            <a:srgbClr val="747775"/>
          </p15:clr>
        </p15:guide>
        <p15:guide id="2" orient="horz" pos="21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ED067F-CF7A-4083-94D1-420B8E7918BE}">
  <a:tblStyle styleId="{9EED067F-CF7A-4083-94D1-420B8E7918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241"/>
        <p:guide orient="horz" pos="21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2c6a76e71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2c6a76e71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t>Personal SWOT Analysis</a:t>
            </a:r>
            <a:endParaRPr sz="5000">
              <a:solidFill>
                <a:schemeClr val="dk2"/>
              </a:solidFill>
            </a:endParaRPr>
          </a:p>
        </p:txBody>
      </p:sp>
      <p:sp>
        <p:nvSpPr>
          <p:cNvPr id="1881" name="Google Shape;1881;p33"/>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a:t>Assignment 2</a:t>
            </a:r>
            <a:endParaRPr sz="2300"/>
          </a:p>
          <a:p>
            <a:pPr marL="0" lvl="0" indent="0" algn="r" rtl="0">
              <a:spcBef>
                <a:spcPts val="0"/>
              </a:spcBef>
              <a:spcAft>
                <a:spcPts val="0"/>
              </a:spcAft>
              <a:buClr>
                <a:schemeClr val="dk1"/>
              </a:buClr>
              <a:buSzPts val="1100"/>
              <a:buFont typeface="Arial"/>
              <a:buNone/>
            </a:pPr>
            <a:r>
              <a:rPr lang="en" sz="2300"/>
              <a:t>ZHOU Siyu</a:t>
            </a:r>
            <a:endParaRPr sz="2300"/>
          </a:p>
          <a:p>
            <a:pPr marL="0" lvl="0" indent="0" algn="r" rtl="0">
              <a:spcBef>
                <a:spcPts val="0"/>
              </a:spcBef>
              <a:spcAft>
                <a:spcPts val="0"/>
              </a:spcAft>
              <a:buClr>
                <a:schemeClr val="dk1"/>
              </a:buClr>
              <a:buSzPts val="1100"/>
              <a:buFont typeface="Arial"/>
              <a:buNone/>
            </a:pPr>
            <a:endParaRPr sz="2300">
              <a:solidFill>
                <a:schemeClr val="accent1"/>
              </a:solidFill>
            </a:endParaRPr>
          </a:p>
          <a:p>
            <a:pPr marL="0" lvl="0" indent="0" algn="r" rtl="0">
              <a:spcBef>
                <a:spcPts val="0"/>
              </a:spcBef>
              <a:spcAft>
                <a:spcPts val="0"/>
              </a:spcAft>
              <a:buNone/>
            </a:pPr>
            <a:endParaRPr sz="23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34"/>
          <p:cNvSpPr txBox="1">
            <a:spLocks noGrp="1"/>
          </p:cNvSpPr>
          <p:nvPr>
            <p:ph type="title"/>
          </p:nvPr>
        </p:nvSpPr>
        <p:spPr>
          <a:xfrm>
            <a:off x="1780800" y="338325"/>
            <a:ext cx="55824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SWOT ANALYSIS (Personal Development)</a:t>
            </a:r>
            <a:endParaRPr sz="2400" dirty="0"/>
          </a:p>
        </p:txBody>
      </p:sp>
      <p:graphicFrame>
        <p:nvGraphicFramePr>
          <p:cNvPr id="1887" name="Google Shape;1887;p34"/>
          <p:cNvGraphicFramePr/>
          <p:nvPr/>
        </p:nvGraphicFramePr>
        <p:xfrm>
          <a:off x="1029850" y="1041388"/>
          <a:ext cx="7084300" cy="3466460"/>
        </p:xfrm>
        <a:graphic>
          <a:graphicData uri="http://schemas.openxmlformats.org/drawingml/2006/table">
            <a:tbl>
              <a:tblPr>
                <a:noFill/>
                <a:tableStyleId>{9EED067F-CF7A-4083-94D1-420B8E7918BE}</a:tableStyleId>
              </a:tblPr>
              <a:tblGrid>
                <a:gridCol w="3542150">
                  <a:extLst>
                    <a:ext uri="{9D8B030D-6E8A-4147-A177-3AD203B41FA5}">
                      <a16:colId xmlns:a16="http://schemas.microsoft.com/office/drawing/2014/main" val="20000"/>
                    </a:ext>
                  </a:extLst>
                </a:gridCol>
                <a:gridCol w="3542150">
                  <a:extLst>
                    <a:ext uri="{9D8B030D-6E8A-4147-A177-3AD203B41FA5}">
                      <a16:colId xmlns:a16="http://schemas.microsoft.com/office/drawing/2014/main" val="20001"/>
                    </a:ext>
                  </a:extLst>
                </a:gridCol>
              </a:tblGrid>
              <a:tr h="348400">
                <a:tc>
                  <a:txBody>
                    <a:bodyPr/>
                    <a:lstStyle/>
                    <a:p>
                      <a:pPr marL="0" lvl="0" indent="0" algn="l" rtl="0">
                        <a:spcBef>
                          <a:spcPts val="0"/>
                        </a:spcBef>
                        <a:spcAft>
                          <a:spcPts val="0"/>
                        </a:spcAft>
                        <a:buNone/>
                      </a:pPr>
                      <a:r>
                        <a:rPr lang="en" sz="1200" b="1"/>
                        <a:t>Internal Strength</a:t>
                      </a:r>
                      <a:endParaRPr sz="1200" b="1"/>
                    </a:p>
                  </a:txBody>
                  <a:tcPr marL="91425" marR="91425" marT="91425" marB="91425"/>
                </a:tc>
                <a:tc>
                  <a:txBody>
                    <a:bodyPr/>
                    <a:lstStyle/>
                    <a:p>
                      <a:pPr marL="0" lvl="0" indent="0" algn="l" rtl="0">
                        <a:spcBef>
                          <a:spcPts val="0"/>
                        </a:spcBef>
                        <a:spcAft>
                          <a:spcPts val="0"/>
                        </a:spcAft>
                        <a:buNone/>
                      </a:pPr>
                      <a:r>
                        <a:rPr lang="en" sz="1200" b="1"/>
                        <a:t>Internal Weaknesses</a:t>
                      </a:r>
                      <a:endParaRPr sz="1200" b="1"/>
                    </a:p>
                  </a:txBody>
                  <a:tcPr marL="91425" marR="91425" marT="91425" marB="0"/>
                </a:tc>
                <a:extLst>
                  <a:ext uri="{0D108BD9-81ED-4DB2-BD59-A6C34878D82A}">
                    <a16:rowId xmlns:a16="http://schemas.microsoft.com/office/drawing/2014/main" val="10000"/>
                  </a:ext>
                </a:extLst>
              </a:tr>
              <a:tr h="1480775">
                <a:tc>
                  <a:txBody>
                    <a:bodyPr/>
                    <a:lstStyle/>
                    <a:p>
                      <a:pPr marL="228600" lvl="0" indent="-177800" algn="l" rtl="0">
                        <a:spcBef>
                          <a:spcPts val="0"/>
                        </a:spcBef>
                        <a:spcAft>
                          <a:spcPts val="0"/>
                        </a:spcAft>
                        <a:buSzPts val="1000"/>
                        <a:buAutoNum type="arabicPeriod"/>
                      </a:pPr>
                      <a:r>
                        <a:rPr lang="en" sz="1000" dirty="0"/>
                        <a:t>Computing and Math background</a:t>
                      </a:r>
                      <a:endParaRPr sz="1000" dirty="0"/>
                    </a:p>
                    <a:p>
                      <a:pPr marL="228600" lvl="0" indent="-177800" algn="l" rtl="0">
                        <a:spcBef>
                          <a:spcPts val="0"/>
                        </a:spcBef>
                        <a:spcAft>
                          <a:spcPts val="0"/>
                        </a:spcAft>
                        <a:buSzPts val="1000"/>
                        <a:buAutoNum type="arabicPeriod"/>
                      </a:pPr>
                      <a:r>
                        <a:rPr lang="en" sz="1000" dirty="0"/>
                        <a:t>Bachelor Degree of Computer Science</a:t>
                      </a:r>
                      <a:endParaRPr sz="1000" dirty="0"/>
                    </a:p>
                    <a:p>
                      <a:pPr marL="228600" lvl="0" indent="-177800" algn="l" rtl="0">
                        <a:spcBef>
                          <a:spcPts val="0"/>
                        </a:spcBef>
                        <a:spcAft>
                          <a:spcPts val="0"/>
                        </a:spcAft>
                        <a:buSzPts val="1000"/>
                        <a:buAutoNum type="arabicPeriod"/>
                      </a:pPr>
                      <a:r>
                        <a:rPr lang="en" sz="1000" dirty="0"/>
                        <a:t>Minor in Applied Mathematics</a:t>
                      </a:r>
                      <a:endParaRPr sz="1000" dirty="0"/>
                    </a:p>
                    <a:p>
                      <a:pPr marL="228600" lvl="0" indent="-177800" algn="l" rtl="0">
                        <a:spcBef>
                          <a:spcPts val="0"/>
                        </a:spcBef>
                        <a:spcAft>
                          <a:spcPts val="0"/>
                        </a:spcAft>
                        <a:buSzPts val="1000"/>
                        <a:buAutoNum type="arabicPeriod"/>
                      </a:pPr>
                      <a:r>
                        <a:rPr lang="en" sz="1000" dirty="0"/>
                        <a:t>Had internship on marketing analysis in Sina.com Technology Co. Ltd</a:t>
                      </a:r>
                      <a:endParaRPr sz="1000" dirty="0"/>
                    </a:p>
                    <a:p>
                      <a:pPr marL="228600" lvl="0" indent="-177800" algn="l" rtl="0">
                        <a:spcBef>
                          <a:spcPts val="0"/>
                        </a:spcBef>
                        <a:spcAft>
                          <a:spcPts val="0"/>
                        </a:spcAft>
                        <a:buSzPts val="1000"/>
                        <a:buAutoNum type="arabicPeriod"/>
                      </a:pPr>
                      <a:r>
                        <a:rPr lang="en" sz="1000" dirty="0"/>
                        <a:t>Good leadership and teamwork skills</a:t>
                      </a:r>
                      <a:endParaRPr sz="1000" dirty="0"/>
                    </a:p>
                    <a:p>
                      <a:pPr marL="228600" lvl="0" indent="-177800" algn="l" rtl="0">
                        <a:spcBef>
                          <a:spcPts val="0"/>
                        </a:spcBef>
                        <a:spcAft>
                          <a:spcPts val="0"/>
                        </a:spcAft>
                        <a:buSzPts val="1000"/>
                        <a:buAutoNum type="arabicPeriod"/>
                      </a:pPr>
                      <a:r>
                        <a:rPr lang="en" sz="1000" dirty="0"/>
                        <a:t>Good at Interface Designing/front-end developing in Javascript, HTML, CSS</a:t>
                      </a:r>
                      <a:endParaRPr sz="1000" dirty="0"/>
                    </a:p>
                  </a:txBody>
                  <a:tcPr marL="91425" marR="91425" marT="91425" marB="91425"/>
                </a:tc>
                <a:tc>
                  <a:txBody>
                    <a:bodyPr/>
                    <a:lstStyle/>
                    <a:p>
                      <a:pPr marL="228600" lvl="0" indent="-177800" algn="l" rtl="0">
                        <a:spcBef>
                          <a:spcPts val="0"/>
                        </a:spcBef>
                        <a:spcAft>
                          <a:spcPts val="0"/>
                        </a:spcAft>
                        <a:buSzPts val="1000"/>
                        <a:buAutoNum type="arabicPeriod"/>
                      </a:pPr>
                      <a:r>
                        <a:rPr lang="en" sz="1000"/>
                        <a:t>Didn’t have much experience on coding on data analysis such as data cleaning, data analysis</a:t>
                      </a:r>
                      <a:endParaRPr sz="1000"/>
                    </a:p>
                    <a:p>
                      <a:pPr marL="228600" lvl="0" indent="-177800" algn="l" rtl="0">
                        <a:spcBef>
                          <a:spcPts val="0"/>
                        </a:spcBef>
                        <a:spcAft>
                          <a:spcPts val="0"/>
                        </a:spcAft>
                        <a:buSzPts val="1000"/>
                        <a:buAutoNum type="arabicPeriod"/>
                      </a:pPr>
                      <a:r>
                        <a:rPr lang="en" sz="1000"/>
                        <a:t>Lack of practice on coding skills on software and web development</a:t>
                      </a:r>
                      <a:endParaRPr sz="1000"/>
                    </a:p>
                    <a:p>
                      <a:pPr marL="228600" lvl="0" indent="-177800" algn="l" rtl="0">
                        <a:spcBef>
                          <a:spcPts val="0"/>
                        </a:spcBef>
                        <a:spcAft>
                          <a:spcPts val="0"/>
                        </a:spcAft>
                        <a:buSzPts val="1000"/>
                        <a:buAutoNum type="arabicPeriod"/>
                      </a:pPr>
                      <a:r>
                        <a:rPr lang="en" sz="1000"/>
                        <a:t>Language skills: Cantonese is not fluent as native speaker</a:t>
                      </a:r>
                      <a:endParaRPr sz="1000"/>
                    </a:p>
                    <a:p>
                      <a:pPr marL="228600" lvl="0" indent="-177800" algn="l" rtl="0">
                        <a:spcBef>
                          <a:spcPts val="0"/>
                        </a:spcBef>
                        <a:spcAft>
                          <a:spcPts val="0"/>
                        </a:spcAft>
                        <a:buSzPts val="1000"/>
                        <a:buAutoNum type="arabicPeriod"/>
                      </a:pPr>
                      <a:r>
                        <a:rPr lang="en" sz="1000"/>
                        <a:t>Poor in multitasking </a:t>
                      </a:r>
                      <a:endParaRPr sz="1000"/>
                    </a:p>
                    <a:p>
                      <a:pPr marL="228600" lvl="0" indent="-177800" algn="l" rtl="0">
                        <a:spcBef>
                          <a:spcPts val="0"/>
                        </a:spcBef>
                        <a:spcAft>
                          <a:spcPts val="0"/>
                        </a:spcAft>
                        <a:buSzPts val="1000"/>
                        <a:buAutoNum type="arabicPeriod"/>
                      </a:pPr>
                      <a:r>
                        <a:rPr lang="en" sz="1000"/>
                        <a:t>Less Internship for practice in business case</a:t>
                      </a:r>
                      <a:endParaRPr sz="1000"/>
                    </a:p>
                  </a:txBody>
                  <a:tcPr marL="91425" marR="91425" marT="91425" marB="91425"/>
                </a:tc>
                <a:extLst>
                  <a:ext uri="{0D108BD9-81ED-4DB2-BD59-A6C34878D82A}">
                    <a16:rowId xmlns:a16="http://schemas.microsoft.com/office/drawing/2014/main" val="10001"/>
                  </a:ext>
                </a:extLst>
              </a:tr>
              <a:tr h="362950">
                <a:tc>
                  <a:txBody>
                    <a:bodyPr/>
                    <a:lstStyle/>
                    <a:p>
                      <a:pPr marL="0" lvl="0" indent="0" algn="l" rtl="0">
                        <a:spcBef>
                          <a:spcPts val="0"/>
                        </a:spcBef>
                        <a:spcAft>
                          <a:spcPts val="0"/>
                        </a:spcAft>
                        <a:buNone/>
                      </a:pPr>
                      <a:r>
                        <a:rPr lang="en" sz="1200" b="1"/>
                        <a:t>External Opportunity</a:t>
                      </a:r>
                      <a:endParaRPr sz="1200" b="1"/>
                    </a:p>
                  </a:txBody>
                  <a:tcPr marL="91425" marR="91425" marT="91425" marB="91425"/>
                </a:tc>
                <a:tc>
                  <a:txBody>
                    <a:bodyPr/>
                    <a:lstStyle/>
                    <a:p>
                      <a:pPr marL="0" lvl="0" indent="0" algn="l" rtl="0">
                        <a:spcBef>
                          <a:spcPts val="0"/>
                        </a:spcBef>
                        <a:spcAft>
                          <a:spcPts val="0"/>
                        </a:spcAft>
                        <a:buNone/>
                      </a:pPr>
                      <a:r>
                        <a:rPr lang="en" sz="1200" b="1"/>
                        <a:t>External Threats</a:t>
                      </a:r>
                      <a:endParaRPr sz="1200" b="1"/>
                    </a:p>
                  </a:txBody>
                  <a:tcPr marL="91425" marR="91425" marT="91425" marB="91425"/>
                </a:tc>
                <a:extLst>
                  <a:ext uri="{0D108BD9-81ED-4DB2-BD59-A6C34878D82A}">
                    <a16:rowId xmlns:a16="http://schemas.microsoft.com/office/drawing/2014/main" val="10002"/>
                  </a:ext>
                </a:extLst>
              </a:tr>
              <a:tr h="1254225">
                <a:tc>
                  <a:txBody>
                    <a:bodyPr/>
                    <a:lstStyle/>
                    <a:p>
                      <a:pPr marL="228600" marR="0" lvl="0" indent="-177800" algn="l" rtl="0">
                        <a:lnSpc>
                          <a:spcPct val="100000"/>
                        </a:lnSpc>
                        <a:spcBef>
                          <a:spcPts val="0"/>
                        </a:spcBef>
                        <a:spcAft>
                          <a:spcPts val="0"/>
                        </a:spcAft>
                        <a:buSzPts val="1000"/>
                        <a:buAutoNum type="arabicPeriod"/>
                      </a:pPr>
                      <a:r>
                        <a:rPr lang="en" sz="1000"/>
                        <a:t>Data Science / programming field study</a:t>
                      </a:r>
                      <a:endParaRPr sz="1000"/>
                    </a:p>
                    <a:p>
                      <a:pPr marL="228600" marR="0" lvl="0" indent="-177800" algn="l" rtl="0">
                        <a:lnSpc>
                          <a:spcPct val="100000"/>
                        </a:lnSpc>
                        <a:spcBef>
                          <a:spcPts val="0"/>
                        </a:spcBef>
                        <a:spcAft>
                          <a:spcPts val="0"/>
                        </a:spcAft>
                        <a:buSzPts val="1000"/>
                        <a:buAutoNum type="arabicPeriod"/>
                      </a:pPr>
                      <a:r>
                        <a:rPr lang="en" sz="1000"/>
                        <a:t>Internship in various industry</a:t>
                      </a:r>
                      <a:endParaRPr sz="1000"/>
                    </a:p>
                    <a:p>
                      <a:pPr marL="228600" marR="0" lvl="0" indent="-177800" algn="l" rtl="0">
                        <a:lnSpc>
                          <a:spcPct val="100000"/>
                        </a:lnSpc>
                        <a:spcBef>
                          <a:spcPts val="0"/>
                        </a:spcBef>
                        <a:spcAft>
                          <a:spcPts val="0"/>
                        </a:spcAft>
                        <a:buSzPts val="1000"/>
                        <a:buAutoNum type="arabicPeriod"/>
                      </a:pPr>
                      <a:r>
                        <a:rPr lang="en" sz="1000"/>
                        <a:t>Capstone project in year 4 study</a:t>
                      </a:r>
                      <a:endParaRPr sz="1000"/>
                    </a:p>
                    <a:p>
                      <a:pPr marL="228600" marR="0" lvl="0" indent="-177800" algn="l" rtl="0">
                        <a:lnSpc>
                          <a:spcPct val="100000"/>
                        </a:lnSpc>
                        <a:spcBef>
                          <a:spcPts val="0"/>
                        </a:spcBef>
                        <a:spcAft>
                          <a:spcPts val="0"/>
                        </a:spcAft>
                        <a:buSzPts val="1000"/>
                        <a:buAutoNum type="arabicPeriod"/>
                      </a:pPr>
                      <a:r>
                        <a:rPr lang="en" sz="1000"/>
                        <a:t>Workshops, and seminars in university</a:t>
                      </a:r>
                      <a:endParaRPr sz="1000"/>
                    </a:p>
                    <a:p>
                      <a:pPr marL="228600" marR="0" lvl="0" indent="-177800" algn="l" rtl="0">
                        <a:lnSpc>
                          <a:spcPct val="100000"/>
                        </a:lnSpc>
                        <a:spcBef>
                          <a:spcPts val="0"/>
                        </a:spcBef>
                        <a:spcAft>
                          <a:spcPts val="0"/>
                        </a:spcAft>
                        <a:buSzPts val="1000"/>
                        <a:buAutoNum type="arabicPeriod"/>
                      </a:pPr>
                      <a:r>
                        <a:rPr lang="en" sz="1000"/>
                        <a:t>Cantonese study</a:t>
                      </a:r>
                      <a:endParaRPr sz="1000"/>
                    </a:p>
                    <a:p>
                      <a:pPr marL="228600" marR="0" lvl="0" indent="-177800" algn="l" rtl="0">
                        <a:lnSpc>
                          <a:spcPct val="100000"/>
                        </a:lnSpc>
                        <a:spcBef>
                          <a:spcPts val="0"/>
                        </a:spcBef>
                        <a:spcAft>
                          <a:spcPts val="0"/>
                        </a:spcAft>
                        <a:buSzPts val="1000"/>
                        <a:buAutoNum type="arabicPeriod"/>
                      </a:pPr>
                      <a:r>
                        <a:rPr lang="en" sz="1000"/>
                        <a:t>IT industry is growing</a:t>
                      </a:r>
                      <a:endParaRPr sz="1000"/>
                    </a:p>
                    <a:p>
                      <a:pPr marL="228600" marR="0" lvl="0" indent="-177800" algn="l" rtl="0">
                        <a:lnSpc>
                          <a:spcPct val="100000"/>
                        </a:lnSpc>
                        <a:spcBef>
                          <a:spcPts val="0"/>
                        </a:spcBef>
                        <a:spcAft>
                          <a:spcPts val="0"/>
                        </a:spcAft>
                        <a:buSzPts val="1000"/>
                        <a:buAutoNum type="arabicPeriod"/>
                      </a:pPr>
                      <a:r>
                        <a:rPr lang="en" sz="1000"/>
                        <a:t>Data analysis is in high demand</a:t>
                      </a:r>
                      <a:endParaRPr sz="1000"/>
                    </a:p>
                  </a:txBody>
                  <a:tcPr marL="91425" marR="91425" marT="91425" marB="91425"/>
                </a:tc>
                <a:tc>
                  <a:txBody>
                    <a:bodyPr/>
                    <a:lstStyle/>
                    <a:p>
                      <a:pPr marL="228600" marR="0" lvl="0" indent="-177800" algn="l" rtl="0">
                        <a:lnSpc>
                          <a:spcPct val="100000"/>
                        </a:lnSpc>
                        <a:spcBef>
                          <a:spcPts val="0"/>
                        </a:spcBef>
                        <a:spcAft>
                          <a:spcPts val="0"/>
                        </a:spcAft>
                        <a:buSzPts val="1000"/>
                        <a:buAutoNum type="arabicPeriod"/>
                      </a:pPr>
                      <a:r>
                        <a:rPr lang="en" sz="1000" dirty="0"/>
                        <a:t>Greater employment pressure in Hong Kong as non-local</a:t>
                      </a:r>
                      <a:endParaRPr sz="1000" dirty="0"/>
                    </a:p>
                    <a:p>
                      <a:pPr marL="228600" marR="0" lvl="0" indent="-177800" algn="l" rtl="0">
                        <a:lnSpc>
                          <a:spcPct val="100000"/>
                        </a:lnSpc>
                        <a:spcBef>
                          <a:spcPts val="0"/>
                        </a:spcBef>
                        <a:spcAft>
                          <a:spcPts val="0"/>
                        </a:spcAft>
                        <a:buSzPts val="1000"/>
                        <a:buAutoNum type="arabicPeriod"/>
                      </a:pPr>
                      <a:r>
                        <a:rPr lang="en" sz="1000" dirty="0"/>
                        <a:t>Other great candidates for job competition</a:t>
                      </a:r>
                      <a:endParaRPr sz="1000" dirty="0"/>
                    </a:p>
                    <a:p>
                      <a:pPr marL="228600" marR="0" lvl="0" indent="-177800" algn="l" rtl="0">
                        <a:lnSpc>
                          <a:spcPct val="100000"/>
                        </a:lnSpc>
                        <a:spcBef>
                          <a:spcPts val="0"/>
                        </a:spcBef>
                        <a:spcAft>
                          <a:spcPts val="0"/>
                        </a:spcAft>
                        <a:buSzPts val="1000"/>
                        <a:buAutoNum type="arabicPeriod"/>
                      </a:pPr>
                      <a:r>
                        <a:rPr lang="en" sz="1000" dirty="0"/>
                        <a:t>Cost of living is increasing</a:t>
                      </a:r>
                      <a:endParaRPr sz="1000" dirty="0"/>
                    </a:p>
                    <a:p>
                      <a:pPr marL="228600" marR="0" lvl="0" indent="-177800" algn="l" rtl="0">
                        <a:lnSpc>
                          <a:spcPct val="100000"/>
                        </a:lnSpc>
                        <a:spcBef>
                          <a:spcPts val="0"/>
                        </a:spcBef>
                        <a:spcAft>
                          <a:spcPts val="0"/>
                        </a:spcAft>
                        <a:buSzPts val="1000"/>
                        <a:buAutoNum type="arabicPeriod"/>
                      </a:pPr>
                      <a:r>
                        <a:rPr lang="en" sz="1000" dirty="0"/>
                        <a:t>Political issue in Hong Kong</a:t>
                      </a:r>
                      <a:endParaRPr sz="1000" dirty="0"/>
                    </a:p>
                    <a:p>
                      <a:pPr marL="228600" marR="0" lvl="0" indent="-177800" algn="l" rtl="0">
                        <a:lnSpc>
                          <a:spcPct val="100000"/>
                        </a:lnSpc>
                        <a:spcBef>
                          <a:spcPts val="0"/>
                        </a:spcBef>
                        <a:spcAft>
                          <a:spcPts val="0"/>
                        </a:spcAft>
                        <a:buSzPts val="1000"/>
                        <a:buAutoNum type="arabicPeriod"/>
                      </a:pPr>
                      <a:r>
                        <a:rPr lang="en" sz="1000" dirty="0"/>
                        <a:t>Interdisciplinary subject have a high demand for multiple skills</a:t>
                      </a:r>
                      <a:endParaRPr sz="1000" dirty="0"/>
                    </a:p>
                  </a:txBody>
                  <a:tcPr marL="91425" marR="91425" marT="91425" marB="91425"/>
                </a:tc>
                <a:extLst>
                  <a:ext uri="{0D108BD9-81ED-4DB2-BD59-A6C34878D82A}">
                    <a16:rowId xmlns:a16="http://schemas.microsoft.com/office/drawing/2014/main" val="10003"/>
                  </a:ext>
                </a:extLst>
              </a:tr>
            </a:tbl>
          </a:graphicData>
        </a:graphic>
      </p:graphicFrame>
      <p:sp>
        <p:nvSpPr>
          <p:cNvPr id="1888" name="Google Shape;1888;p34"/>
          <p:cNvSpPr txBox="1"/>
          <p:nvPr/>
        </p:nvSpPr>
        <p:spPr>
          <a:xfrm>
            <a:off x="2898900" y="4521375"/>
            <a:ext cx="56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Career Expected: Data Analyst, Web / Front-end Developer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3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Career Path</a:t>
            </a:r>
            <a:endParaRPr/>
          </a:p>
        </p:txBody>
      </p:sp>
      <p:sp>
        <p:nvSpPr>
          <p:cNvPr id="1894" name="Google Shape;1894;p35"/>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Barlow Semi Condensed"/>
              <a:buAutoNum type="arabicPeriod"/>
            </a:pPr>
            <a:r>
              <a:rPr lang="en" b="1" dirty="0">
                <a:latin typeface="+mn-lt"/>
                <a:cs typeface="Times New Roman" panose="02020603050405020304" pitchFamily="18" charset="0"/>
              </a:rPr>
              <a:t>Web Developer / Front-end developer</a:t>
            </a:r>
            <a:endParaRPr b="1" dirty="0">
              <a:latin typeface="+mn-lt"/>
              <a:cs typeface="Times New Roman" panose="02020603050405020304" pitchFamily="18" charset="0"/>
            </a:endParaRPr>
          </a:p>
          <a:p>
            <a:pPr marL="457200" lvl="0" indent="0" algn="l" rtl="0">
              <a:spcBef>
                <a:spcPts val="0"/>
              </a:spcBef>
              <a:spcAft>
                <a:spcPts val="0"/>
              </a:spcAft>
              <a:buNone/>
            </a:pPr>
            <a:r>
              <a:rPr lang="en" dirty="0">
                <a:latin typeface="+mn-lt"/>
                <a:cs typeface="Times New Roman" panose="02020603050405020304" pitchFamily="18" charset="0"/>
              </a:rPr>
              <a:t>My strengths in interface designing and front-end development coding and skills in teamwork make this career path suitable for me. I need to work on improving my coding skills on front-end development more and give out more practice on GitHub to show my ability.  But multitasking might be challenging for me, and lack of practice in coding for software and web development might be a limitation for me.</a:t>
            </a:r>
            <a:endParaRPr dirty="0">
              <a:latin typeface="+mn-lt"/>
              <a:cs typeface="Times New Roman" panose="02020603050405020304" pitchFamily="18" charset="0"/>
            </a:endParaRPr>
          </a:p>
          <a:p>
            <a:pPr marL="457200" lvl="0" indent="0" algn="l" rtl="0">
              <a:spcBef>
                <a:spcPts val="0"/>
              </a:spcBef>
              <a:spcAft>
                <a:spcPts val="0"/>
              </a:spcAft>
              <a:buNone/>
            </a:pPr>
            <a:endParaRPr dirty="0">
              <a:latin typeface="+mn-lt"/>
              <a:cs typeface="Times New Roman" panose="02020603050405020304" pitchFamily="18" charset="0"/>
            </a:endParaRPr>
          </a:p>
          <a:p>
            <a:pPr lvl="0" algn="l" rtl="0">
              <a:spcBef>
                <a:spcPts val="0"/>
              </a:spcBef>
              <a:spcAft>
                <a:spcPts val="0"/>
              </a:spcAft>
              <a:buSzPts val="1200"/>
              <a:buFont typeface="+mj-lt"/>
              <a:buAutoNum type="arabicPeriod" startAt="2"/>
            </a:pPr>
            <a:r>
              <a:rPr lang="en" b="1" dirty="0">
                <a:latin typeface="+mn-lt"/>
                <a:cs typeface="Times New Roman" panose="02020603050405020304" pitchFamily="18" charset="0"/>
              </a:rPr>
              <a:t>Data analyst</a:t>
            </a:r>
            <a:br>
              <a:rPr lang="en" dirty="0">
                <a:latin typeface="+mn-lt"/>
                <a:cs typeface="Times New Roman" panose="02020603050405020304" pitchFamily="18" charset="0"/>
              </a:rPr>
            </a:br>
            <a:r>
              <a:rPr lang="en" dirty="0">
                <a:latin typeface="+mn-lt"/>
                <a:cs typeface="Times New Roman" panose="02020603050405020304" pitchFamily="18" charset="0"/>
              </a:rPr>
              <a:t>My computing and math background, make this career path suitable for me. My internship experience in marketing analysis can be valuable for data analysis roles, but this intern does not continued long, and does not have much practice. I need to work on improving my data analytics skills more and give out more practice.</a:t>
            </a:r>
            <a:endParaRPr dirty="0">
              <a:latin typeface="+mn-lt"/>
              <a:cs typeface="Times New Roman" panose="02020603050405020304" pitchFamily="18" charset="0"/>
            </a:endParaRPr>
          </a:p>
          <a:p>
            <a:pPr marL="0" lvl="0" indent="0" algn="l" rtl="0">
              <a:spcBef>
                <a:spcPts val="0"/>
              </a:spcBef>
              <a:spcAft>
                <a:spcPts val="0"/>
              </a:spcAft>
              <a:buNone/>
            </a:pPr>
            <a:endParaRPr dirty="0">
              <a:latin typeface="+mn-lt"/>
              <a:cs typeface="Times New Roman" panose="02020603050405020304" pitchFamily="18" charset="0"/>
              <a:sym typeface="Barlow Semi Condensed"/>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332</Words>
  <Application>Microsoft Office PowerPoint</Application>
  <PresentationFormat>全屏显示(16:9)</PresentationFormat>
  <Paragraphs>37</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Arial</vt:lpstr>
      <vt:lpstr>Barlow Semi Condensed Medium</vt:lpstr>
      <vt:lpstr>Barlow Semi Condensed</vt:lpstr>
      <vt:lpstr>Fjalla One</vt:lpstr>
      <vt:lpstr>Roboto Condensed Light</vt:lpstr>
      <vt:lpstr>Technology Consulting by Slidesgo</vt:lpstr>
      <vt:lpstr>Personal SWOT Analysis</vt:lpstr>
      <vt:lpstr>SWOT ANALYSIS (Personal Development)</vt:lpstr>
      <vt:lpstr>Future Career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SWOT Analysis</dc:title>
  <cp:lastModifiedBy>ZHOU, Siyu Zoe [Student]</cp:lastModifiedBy>
  <cp:revision>1</cp:revision>
  <dcterms:modified xsi:type="dcterms:W3CDTF">2024-03-26T15:27:24Z</dcterms:modified>
</cp:coreProperties>
</file>